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56"/>
  </p:notesMasterIdLst>
  <p:sldIdLst>
    <p:sldId id="256" r:id="rId2"/>
    <p:sldId id="323" r:id="rId3"/>
    <p:sldId id="258" r:id="rId4"/>
    <p:sldId id="259" r:id="rId5"/>
    <p:sldId id="260" r:id="rId6"/>
    <p:sldId id="261" r:id="rId7"/>
    <p:sldId id="262" r:id="rId8"/>
    <p:sldId id="263" r:id="rId9"/>
    <p:sldId id="264" r:id="rId10"/>
    <p:sldId id="324" r:id="rId11"/>
    <p:sldId id="276" r:id="rId12"/>
    <p:sldId id="361" r:id="rId13"/>
    <p:sldId id="325" r:id="rId14"/>
    <p:sldId id="277" r:id="rId15"/>
    <p:sldId id="278" r:id="rId16"/>
    <p:sldId id="280" r:id="rId17"/>
    <p:sldId id="279" r:id="rId18"/>
    <p:sldId id="326" r:id="rId19"/>
    <p:sldId id="327" r:id="rId20"/>
    <p:sldId id="328" r:id="rId21"/>
    <p:sldId id="330" r:id="rId22"/>
    <p:sldId id="363" r:id="rId23"/>
    <p:sldId id="281" r:id="rId24"/>
    <p:sldId id="284" r:id="rId25"/>
    <p:sldId id="296" r:id="rId26"/>
    <p:sldId id="297" r:id="rId27"/>
    <p:sldId id="339" r:id="rId28"/>
    <p:sldId id="340" r:id="rId29"/>
    <p:sldId id="364" r:id="rId30"/>
    <p:sldId id="344" r:id="rId31"/>
    <p:sldId id="342" r:id="rId32"/>
    <p:sldId id="343" r:id="rId33"/>
    <p:sldId id="319" r:id="rId34"/>
    <p:sldId id="347" r:id="rId35"/>
    <p:sldId id="321" r:id="rId36"/>
    <p:sldId id="350" r:id="rId37"/>
    <p:sldId id="351" r:id="rId38"/>
    <p:sldId id="322" r:id="rId39"/>
    <p:sldId id="352" r:id="rId40"/>
    <p:sldId id="353" r:id="rId41"/>
    <p:sldId id="354" r:id="rId42"/>
    <p:sldId id="355" r:id="rId43"/>
    <p:sldId id="356" r:id="rId44"/>
    <p:sldId id="357" r:id="rId45"/>
    <p:sldId id="358" r:id="rId46"/>
    <p:sldId id="359" r:id="rId47"/>
    <p:sldId id="360" r:id="rId48"/>
    <p:sldId id="365" r:id="rId49"/>
    <p:sldId id="366" r:id="rId50"/>
    <p:sldId id="367" r:id="rId51"/>
    <p:sldId id="368" r:id="rId52"/>
    <p:sldId id="369" r:id="rId53"/>
    <p:sldId id="370" r:id="rId54"/>
    <p:sldId id="371" r:id="rId5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82DBCF0-EB83-4DEF-ACE7-B1546F7E6585}">
  <a:tblStyle styleId="{282DBCF0-EB83-4DEF-ACE7-B1546F7E6585}" styleName="Table_0">
    <a:wholeTbl>
      <a:tcTxStyle>
        <a:font>
          <a:latin typeface="Arial"/>
          <a:ea typeface="Arial"/>
          <a:cs typeface="Arial"/>
        </a:font>
        <a:srgbClr val="000000"/>
      </a:tcTxStyle>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843"/>
    <p:restoredTop sz="73126"/>
  </p:normalViewPr>
  <p:slideViewPr>
    <p:cSldViewPr snapToGrid="0" snapToObjects="1">
      <p:cViewPr varScale="1">
        <p:scale>
          <a:sx n="103" d="100"/>
          <a:sy n="103" d="100"/>
        </p:scale>
        <p:origin x="776" y="1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notesMaster" Target="notesMasters/notesMaster1.xml"/><Relationship Id="rId57" Type="http://schemas.openxmlformats.org/officeDocument/2006/relationships/presProps" Target="presProps.xml"/><Relationship Id="rId58" Type="http://schemas.openxmlformats.org/officeDocument/2006/relationships/viewProps" Target="viewProps.xml"/><Relationship Id="rId59" Type="http://schemas.openxmlformats.org/officeDocument/2006/relationships/theme" Target="theme/theme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400"/>
              <a:buChar char="●"/>
              <a:defRPr sz="1100"/>
            </a:lvl1pPr>
            <a:lvl2pPr lvl="1">
              <a:spcBef>
                <a:spcPts val="0"/>
              </a:spcBef>
              <a:buSzPts val="1400"/>
              <a:buChar char="○"/>
              <a:defRPr sz="1100"/>
            </a:lvl2pPr>
            <a:lvl3pPr lvl="2">
              <a:spcBef>
                <a:spcPts val="0"/>
              </a:spcBef>
              <a:buSzPts val="1400"/>
              <a:buChar char="■"/>
              <a:defRPr sz="1100"/>
            </a:lvl3pPr>
            <a:lvl4pPr lvl="3">
              <a:spcBef>
                <a:spcPts val="0"/>
              </a:spcBef>
              <a:buSzPts val="1400"/>
              <a:buChar char="●"/>
              <a:defRPr sz="1100"/>
            </a:lvl4pPr>
            <a:lvl5pPr lvl="4">
              <a:spcBef>
                <a:spcPts val="0"/>
              </a:spcBef>
              <a:buSzPts val="1400"/>
              <a:buChar char="○"/>
              <a:defRPr sz="1100"/>
            </a:lvl5pPr>
            <a:lvl6pPr lvl="5">
              <a:spcBef>
                <a:spcPts val="0"/>
              </a:spcBef>
              <a:buSzPts val="1400"/>
              <a:buChar char="■"/>
              <a:defRPr sz="1100"/>
            </a:lvl6pPr>
            <a:lvl7pPr lvl="6">
              <a:spcBef>
                <a:spcPts val="0"/>
              </a:spcBef>
              <a:buSzPts val="1400"/>
              <a:buChar char="●"/>
              <a:defRPr sz="1100"/>
            </a:lvl7pPr>
            <a:lvl8pPr lvl="7">
              <a:spcBef>
                <a:spcPts val="0"/>
              </a:spcBef>
              <a:buSzPts val="1400"/>
              <a:buChar char="○"/>
              <a:defRPr sz="1100"/>
            </a:lvl8pPr>
            <a:lvl9pPr lvl="8">
              <a:spcBef>
                <a:spcPts val="0"/>
              </a:spcBef>
              <a:buSzPts val="1400"/>
              <a:buChar char="■"/>
              <a:defRPr sz="1100"/>
            </a:lvl9pPr>
          </a:lstStyle>
          <a:p>
            <a:endParaRPr/>
          </a:p>
        </p:txBody>
      </p:sp>
    </p:spTree>
    <p:extLst>
      <p:ext uri="{BB962C8B-B14F-4D97-AF65-F5344CB8AC3E}">
        <p14:creationId xmlns:p14="http://schemas.microsoft.com/office/powerpoint/2010/main" val="16569885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dirty="0" smtClean="0">
                <a:solidFill>
                  <a:schemeClr val="dk1"/>
                </a:solidFill>
              </a:rPr>
              <a:t>My</a:t>
            </a:r>
            <a:r>
              <a:rPr lang="en-US" baseline="0" dirty="0" smtClean="0">
                <a:solidFill>
                  <a:schemeClr val="dk1"/>
                </a:solidFill>
              </a:rPr>
              <a:t> own research is broad in scope- however my interests keep leading me to asymmetries in power and the role of Cybersecurity in growing, shrinking, and removing these asymmetries.</a:t>
            </a:r>
          </a:p>
          <a:p>
            <a:pPr marL="0" lvl="0" indent="0" rtl="0">
              <a:spcBef>
                <a:spcPts val="0"/>
              </a:spcBef>
              <a:buNone/>
            </a:pPr>
            <a:endParaRPr lang="en-US" dirty="0" smtClean="0">
              <a:solidFill>
                <a:schemeClr val="dk1"/>
              </a:solidFill>
            </a:endParaRPr>
          </a:p>
          <a:p>
            <a:pPr marL="0" lvl="0" indent="0" rtl="0">
              <a:spcBef>
                <a:spcPts val="0"/>
              </a:spcBef>
              <a:buNone/>
            </a:pPr>
            <a:r>
              <a:rPr lang="en-US" dirty="0" smtClean="0">
                <a:solidFill>
                  <a:schemeClr val="dk1"/>
                </a:solidFill>
              </a:rPr>
              <a:t>This project is under</a:t>
            </a:r>
            <a:r>
              <a:rPr lang="en-US" baseline="0" dirty="0" smtClean="0">
                <a:solidFill>
                  <a:schemeClr val="dk1"/>
                </a:solidFill>
              </a:rPr>
              <a:t> active development, however there is a lot of research that has gone into making it possible over the last few years, enabling some very interesting measurement that may be genuinely useful to policymakers. So we want to engage with as broad an audience as possible as early as possible, as well as take the chance to share some of that research that has been done over the last few years.</a:t>
            </a:r>
            <a:endParaRPr lang="en-US" dirty="0" smtClean="0">
              <a:solidFill>
                <a:schemeClr val="dk1"/>
              </a:solidFill>
            </a:endParaRPr>
          </a:p>
          <a:p>
            <a:pPr marL="0" lvl="0" indent="0" rtl="0">
              <a:spcBef>
                <a:spcPts val="0"/>
              </a:spcBef>
              <a:buNone/>
            </a:pPr>
            <a:endParaRPr lang="en-US" dirty="0" smtClean="0">
              <a:solidFill>
                <a:schemeClr val="dk1"/>
              </a:solidFill>
            </a:endParaRPr>
          </a:p>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sz="1100" kern="1200" dirty="0" smtClean="0">
                <a:solidFill>
                  <a:schemeClr val="tx1"/>
                </a:solidFill>
                <a:effectLst/>
                <a:latin typeface="+mn-lt"/>
                <a:ea typeface="+mn-ea"/>
                <a:cs typeface="+mn-cs"/>
              </a:rPr>
              <a:t>Many countries that practice Internet censorship keep the targets, means, or goals of their network interference secret, </a:t>
            </a:r>
          </a:p>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sz="1100" kern="1200" dirty="0" smtClean="0">
                <a:solidFill>
                  <a:schemeClr val="tx1"/>
                </a:solidFill>
                <a:effectLst/>
                <a:latin typeface="+mn-lt"/>
                <a:ea typeface="+mn-ea"/>
                <a:cs typeface="+mn-cs"/>
              </a:rPr>
              <a:t>	reducing public criticism and avoiding accountability.</a:t>
            </a:r>
          </a:p>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sz="1100" kern="1200" dirty="0" smtClean="0">
                <a:solidFill>
                  <a:schemeClr val="tx1"/>
                </a:solidFill>
                <a:effectLst/>
                <a:latin typeface="+mn-lt"/>
                <a:ea typeface="+mn-ea"/>
                <a:cs typeface="+mn-cs"/>
              </a:rPr>
              <a:t> This lack of transparency makes insight into the censorship ecosystem valuable. </a:t>
            </a:r>
          </a:p>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sz="1100" kern="1200" dirty="0" smtClean="0">
                <a:solidFill>
                  <a:schemeClr val="tx1"/>
                </a:solidFill>
                <a:effectLst/>
                <a:latin typeface="+mn-lt"/>
                <a:ea typeface="+mn-ea"/>
                <a:cs typeface="+mn-cs"/>
              </a:rPr>
              <a:t>By measuring censorship we gain insights into the </a:t>
            </a:r>
          </a:p>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sz="1100" kern="1200" dirty="0" smtClean="0">
                <a:solidFill>
                  <a:schemeClr val="tx1"/>
                </a:solidFill>
                <a:effectLst/>
                <a:latin typeface="+mn-lt"/>
                <a:ea typeface="+mn-ea"/>
                <a:cs typeface="+mn-cs"/>
              </a:rPr>
              <a:t>	deployment of network interference technologies, </a:t>
            </a:r>
          </a:p>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sz="1100" kern="1200" dirty="0" smtClean="0">
                <a:solidFill>
                  <a:schemeClr val="tx1"/>
                </a:solidFill>
                <a:effectLst/>
                <a:latin typeface="+mn-lt"/>
                <a:ea typeface="+mn-ea"/>
                <a:cs typeface="+mn-cs"/>
              </a:rPr>
              <a:t>	policy changes in censoring nations, </a:t>
            </a:r>
          </a:p>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sz="1100" kern="1200" dirty="0" smtClean="0">
                <a:solidFill>
                  <a:schemeClr val="tx1"/>
                </a:solidFill>
                <a:effectLst/>
                <a:latin typeface="+mn-lt"/>
                <a:ea typeface="+mn-ea"/>
                <a:cs typeface="+mn-cs"/>
              </a:rPr>
              <a:t>	and the targets of interference. </a:t>
            </a:r>
          </a:p>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sz="1100" kern="1200" dirty="0" smtClean="0">
                <a:solidFill>
                  <a:schemeClr val="tx1"/>
                </a:solidFill>
                <a:effectLst/>
                <a:latin typeface="+mn-lt"/>
                <a:ea typeface="+mn-ea"/>
                <a:cs typeface="+mn-cs"/>
              </a:rPr>
              <a:t>Making opaque censorship practices more transparent at a global scale could help counter the proliferation of these growing restrictions to online freedom. </a:t>
            </a:r>
          </a:p>
          <a:p>
            <a:pPr marL="0" marR="0" lvl="0" indent="0" algn="l" defTabSz="914400" rtl="0" eaLnBrk="1" fontAlgn="auto" latinLnBrk="0" hangingPunct="1">
              <a:lnSpc>
                <a:spcPct val="100000"/>
              </a:lnSpc>
              <a:spcBef>
                <a:spcPts val="0"/>
              </a:spcBef>
              <a:spcAft>
                <a:spcPts val="0"/>
              </a:spcAft>
              <a:buClrTx/>
              <a:buSzPts val="1400"/>
              <a:buFontTx/>
              <a:buNone/>
              <a:tabLst/>
              <a:defRPr/>
            </a:pPr>
            <a:endParaRPr lang="en-US" sz="11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aseline="0" dirty="0" smtClean="0">
                <a:solidFill>
                  <a:schemeClr val="dk1"/>
                </a:solidFill>
              </a:rPr>
              <a:t>Today I will talk about a particular project I am working on with Drs. </a:t>
            </a:r>
            <a:r>
              <a:rPr lang="en-US" baseline="0" dirty="0" err="1" smtClean="0">
                <a:solidFill>
                  <a:schemeClr val="dk1"/>
                </a:solidFill>
              </a:rPr>
              <a:t>Ensafi</a:t>
            </a:r>
            <a:r>
              <a:rPr lang="en-US" baseline="0" dirty="0" smtClean="0">
                <a:solidFill>
                  <a:schemeClr val="dk1"/>
                </a:solidFill>
              </a:rPr>
              <a:t>, </a:t>
            </a:r>
            <a:r>
              <a:rPr lang="en-US" baseline="0" dirty="0" err="1" smtClean="0">
                <a:solidFill>
                  <a:schemeClr val="dk1"/>
                </a:solidFill>
              </a:rPr>
              <a:t>Halderman</a:t>
            </a:r>
            <a:r>
              <a:rPr lang="en-US" baseline="0" dirty="0" smtClean="0">
                <a:solidFill>
                  <a:schemeClr val="dk1"/>
                </a:solidFill>
              </a:rPr>
              <a:t>, and Scott at the University of Michigan on measuring censorship on the Internet.</a:t>
            </a:r>
            <a:endParaRPr lang="en" dirty="0" smtClean="0">
              <a:solidFill>
                <a:schemeClr val="dk1"/>
              </a:solidFill>
            </a:endParaRPr>
          </a:p>
          <a:p>
            <a:pPr marL="0" marR="0" lvl="0" indent="0" algn="l" defTabSz="914400" rtl="0" eaLnBrk="1" fontAlgn="auto" latinLnBrk="0" hangingPunct="1">
              <a:lnSpc>
                <a:spcPct val="100000"/>
              </a:lnSpc>
              <a:spcBef>
                <a:spcPts val="0"/>
              </a:spcBef>
              <a:spcAft>
                <a:spcPts val="0"/>
              </a:spcAft>
              <a:buClrTx/>
              <a:buSzPts val="1400"/>
              <a:buFontTx/>
              <a:buNone/>
              <a:tabLst/>
              <a:defRPr/>
            </a:pPr>
            <a:endParaRPr lang="en-US" dirty="0" smtClean="0"/>
          </a:p>
          <a:p>
            <a:pPr marL="0" lvl="0" indent="0" rtl="0">
              <a:spcBef>
                <a:spcPts val="0"/>
              </a:spcBef>
              <a:buNone/>
            </a:pPr>
            <a:endParaRPr dirty="0">
              <a:solidFill>
                <a:schemeClr val="dk1"/>
              </a:solidFill>
            </a:endParaRPr>
          </a:p>
        </p:txBody>
      </p:sp>
    </p:spTree>
    <p:extLst>
      <p:ext uri="{BB962C8B-B14F-4D97-AF65-F5344CB8AC3E}">
        <p14:creationId xmlns:p14="http://schemas.microsoft.com/office/powerpoint/2010/main" val="17617822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Shape 2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2" name="Shape 29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sz="1400" dirty="0">
                <a:latin typeface="Arial" charset="0"/>
                <a:ea typeface="Arial" charset="0"/>
                <a:cs typeface="Arial" charset="0"/>
                <a:sym typeface="Droid Sans"/>
              </a:rPr>
              <a:t>Over the past </a:t>
            </a:r>
            <a:r>
              <a:rPr lang="en-US" sz="1400" dirty="0" smtClean="0">
                <a:latin typeface="Arial" charset="0"/>
                <a:ea typeface="Arial" charset="0"/>
                <a:cs typeface="Arial" charset="0"/>
                <a:sym typeface="Droid Sans"/>
              </a:rPr>
              <a:t>few</a:t>
            </a:r>
            <a:r>
              <a:rPr lang="en-US" sz="1400" baseline="0" dirty="0" smtClean="0">
                <a:latin typeface="Arial" charset="0"/>
                <a:ea typeface="Arial" charset="0"/>
                <a:cs typeface="Arial" charset="0"/>
                <a:sym typeface="Droid Sans"/>
              </a:rPr>
              <a:t> </a:t>
            </a:r>
            <a:r>
              <a:rPr lang="en" sz="1400" dirty="0" smtClean="0">
                <a:latin typeface="Arial" charset="0"/>
                <a:ea typeface="Arial" charset="0"/>
                <a:cs typeface="Arial" charset="0"/>
                <a:sym typeface="Droid Sans"/>
              </a:rPr>
              <a:t>years </a:t>
            </a:r>
            <a:r>
              <a:rPr lang="en" sz="1400" dirty="0">
                <a:latin typeface="Arial" charset="0"/>
                <a:ea typeface="Arial" charset="0"/>
                <a:cs typeface="Arial" charset="0"/>
                <a:sym typeface="Droid Sans"/>
              </a:rPr>
              <a:t>we have seen an alarming level of complex network interference </a:t>
            </a:r>
            <a:r>
              <a:rPr lang="en" sz="1400" dirty="0" smtClean="0">
                <a:latin typeface="Arial" charset="0"/>
                <a:ea typeface="Arial" charset="0"/>
                <a:cs typeface="Arial" charset="0"/>
                <a:sym typeface="Droid Sans"/>
              </a:rPr>
              <a:t>by states that threaten</a:t>
            </a:r>
            <a:r>
              <a:rPr lang="en-US" sz="1400" dirty="0" smtClean="0">
                <a:latin typeface="Arial" charset="0"/>
                <a:ea typeface="Arial" charset="0"/>
                <a:cs typeface="Arial" charset="0"/>
                <a:sym typeface="Droid Sans"/>
              </a:rPr>
              <a:t>s</a:t>
            </a:r>
            <a:r>
              <a:rPr lang="en" sz="1400" dirty="0" smtClean="0">
                <a:latin typeface="Arial" charset="0"/>
                <a:ea typeface="Arial" charset="0"/>
                <a:cs typeface="Arial" charset="0"/>
                <a:sym typeface="Droid Sans"/>
              </a:rPr>
              <a:t> </a:t>
            </a:r>
            <a:r>
              <a:rPr lang="en" sz="1400" dirty="0">
                <a:latin typeface="Arial" charset="0"/>
                <a:ea typeface="Arial" charset="0"/>
                <a:cs typeface="Arial" charset="0"/>
                <a:sym typeface="Droid Sans"/>
              </a:rPr>
              <a:t>both Internet </a:t>
            </a:r>
            <a:r>
              <a:rPr lang="en" sz="1400" dirty="0" err="1" smtClean="0">
                <a:latin typeface="Arial" charset="0"/>
                <a:ea typeface="Arial" charset="0"/>
                <a:cs typeface="Arial" charset="0"/>
                <a:sym typeface="Droid Sans"/>
              </a:rPr>
              <a:t>Freedo</a:t>
            </a:r>
            <a:r>
              <a:rPr lang="en-US" sz="1400" dirty="0" smtClean="0">
                <a:latin typeface="Arial" charset="0"/>
                <a:ea typeface="Arial" charset="0"/>
                <a:cs typeface="Arial" charset="0"/>
                <a:sym typeface="Droid Sans"/>
              </a:rPr>
              <a:t>m</a:t>
            </a:r>
            <a:r>
              <a:rPr lang="en" sz="1400" dirty="0" smtClean="0">
                <a:latin typeface="Arial" charset="0"/>
                <a:ea typeface="Arial" charset="0"/>
                <a:cs typeface="Arial" charset="0"/>
                <a:sym typeface="Droid Sans"/>
              </a:rPr>
              <a:t> </a:t>
            </a:r>
            <a:r>
              <a:rPr lang="en" sz="1400" dirty="0">
                <a:latin typeface="Arial" charset="0"/>
                <a:ea typeface="Arial" charset="0"/>
                <a:cs typeface="Arial" charset="0"/>
                <a:sym typeface="Droid Sans"/>
              </a:rPr>
              <a:t>and to Internet security </a:t>
            </a:r>
            <a:r>
              <a:rPr lang="en" sz="1400" dirty="0" smtClean="0">
                <a:latin typeface="Arial" charset="0"/>
                <a:ea typeface="Arial" charset="0"/>
                <a:cs typeface="Arial" charset="0"/>
                <a:sym typeface="Droid Sans"/>
              </a:rPr>
              <a:t>broad</a:t>
            </a:r>
            <a:r>
              <a:rPr lang="en-US" sz="1400" dirty="0" err="1" smtClean="0">
                <a:latin typeface="Arial" charset="0"/>
                <a:ea typeface="Arial" charset="0"/>
                <a:cs typeface="Arial" charset="0"/>
                <a:sym typeface="Droid Sans"/>
              </a:rPr>
              <a:t>ly</a:t>
            </a:r>
            <a:r>
              <a:rPr lang="en" sz="1400" dirty="0" smtClean="0">
                <a:latin typeface="Arial" charset="0"/>
                <a:ea typeface="Arial" charset="0"/>
                <a:cs typeface="Arial" charset="0"/>
                <a:sym typeface="Droid Sans"/>
              </a:rPr>
              <a:t>. </a:t>
            </a:r>
            <a:endParaRPr lang="en" sz="1400" dirty="0">
              <a:latin typeface="Arial" charset="0"/>
              <a:ea typeface="Arial" charset="0"/>
              <a:cs typeface="Arial" charset="0"/>
              <a:sym typeface="Droid Sans"/>
            </a:endParaRPr>
          </a:p>
          <a:p>
            <a:pPr marL="0" lvl="0" indent="0" rtl="0">
              <a:spcBef>
                <a:spcPts val="0"/>
              </a:spcBef>
              <a:buNone/>
            </a:pPr>
            <a:endParaRPr sz="1400" dirty="0">
              <a:latin typeface="Arial" charset="0"/>
              <a:ea typeface="Arial" charset="0"/>
              <a:cs typeface="Arial" charset="0"/>
              <a:sym typeface="Droid Sans"/>
            </a:endParaRPr>
          </a:p>
          <a:p>
            <a:pPr marL="0" lvl="0" indent="0" rtl="0">
              <a:spcBef>
                <a:spcPts val="0"/>
              </a:spcBef>
              <a:buNone/>
            </a:pPr>
            <a:r>
              <a:rPr lang="en" sz="1400" dirty="0">
                <a:latin typeface="Arial" charset="0"/>
                <a:ea typeface="Arial" charset="0"/>
                <a:cs typeface="Arial" charset="0"/>
                <a:sym typeface="Droid Sans"/>
              </a:rPr>
              <a:t>My hope is that through my research we develop deep understanding of these active interferences, we can efficiently defend against such attacks and develop new sustainable safeguards for </a:t>
            </a:r>
            <a:r>
              <a:rPr lang="en" sz="1400" dirty="0">
                <a:solidFill>
                  <a:schemeClr val="dk1"/>
                </a:solidFill>
                <a:latin typeface="Arial" charset="0"/>
                <a:ea typeface="Arial" charset="0"/>
                <a:cs typeface="Arial" charset="0"/>
                <a:sym typeface="Droid Sans"/>
              </a:rPr>
              <a:t>the future.</a:t>
            </a:r>
          </a:p>
          <a:p>
            <a:pPr marL="0" lvl="0" indent="0" rtl="0">
              <a:spcBef>
                <a:spcPts val="0"/>
              </a:spcBef>
              <a:buNone/>
            </a:pPr>
            <a:endParaRPr sz="1400" dirty="0">
              <a:latin typeface="Arial" charset="0"/>
              <a:ea typeface="Arial" charset="0"/>
              <a:cs typeface="Arial" charset="0"/>
              <a:sym typeface="Droid Sans"/>
            </a:endParaRPr>
          </a:p>
        </p:txBody>
      </p:sp>
    </p:spTree>
    <p:extLst>
      <p:ext uri="{BB962C8B-B14F-4D97-AF65-F5344CB8AC3E}">
        <p14:creationId xmlns:p14="http://schemas.microsoft.com/office/powerpoint/2010/main" val="11031329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Shape 5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5" name="Shape 52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dirty="0" smtClean="0"/>
              <a:t>A significant challenge</a:t>
            </a:r>
            <a:r>
              <a:rPr lang="en-US" baseline="0" dirty="0" smtClean="0"/>
              <a:t> to understanding censorship is its variability- network to network, </a:t>
            </a:r>
            <a:r>
              <a:rPr lang="en" dirty="0" smtClean="0"/>
              <a:t>country </a:t>
            </a:r>
            <a:r>
              <a:rPr lang="en" dirty="0"/>
              <a:t>to country, and time to time. </a:t>
            </a:r>
            <a:endParaRPr lang="en-US" dirty="0" smtClean="0"/>
          </a:p>
          <a:p>
            <a:pPr marL="0" lvl="0" indent="0">
              <a:spcBef>
                <a:spcPts val="0"/>
              </a:spcBef>
              <a:buNone/>
            </a:pPr>
            <a:r>
              <a:rPr lang="en" dirty="0" smtClean="0">
                <a:solidFill>
                  <a:schemeClr val="dk1"/>
                </a:solidFill>
              </a:rPr>
              <a:t>For </a:t>
            </a:r>
            <a:r>
              <a:rPr lang="en" dirty="0">
                <a:solidFill>
                  <a:schemeClr val="dk1"/>
                </a:solidFill>
              </a:rPr>
              <a:t>that reason, many researchers have been interested in measuring censorship globally and continuously. </a:t>
            </a:r>
          </a:p>
          <a:p>
            <a:pPr marL="0" lvl="0" indent="0" rtl="0">
              <a:spcBef>
                <a:spcPts val="0"/>
              </a:spcBef>
              <a:buNone/>
            </a:pPr>
            <a:endParaRPr lang="en-US" dirty="0" smtClean="0">
              <a:solidFill>
                <a:schemeClr val="dk1"/>
              </a:solidFill>
            </a:endParaRPr>
          </a:p>
          <a:p>
            <a:pPr marL="0" lvl="0" indent="0" rtl="0">
              <a:spcBef>
                <a:spcPts val="0"/>
              </a:spcBef>
              <a:buNone/>
            </a:pPr>
            <a:endParaRPr lang="en-US" dirty="0" smtClean="0">
              <a:solidFill>
                <a:schemeClr val="dk1"/>
              </a:solidFill>
            </a:endParaRPr>
          </a:p>
          <a:p>
            <a:pPr marL="0" lvl="0" indent="0" rtl="0">
              <a:spcBef>
                <a:spcPts val="0"/>
              </a:spcBef>
              <a:buNone/>
            </a:pPr>
            <a:endParaRPr lang="en-US" dirty="0" smtClean="0">
              <a:solidFill>
                <a:schemeClr val="dk1"/>
              </a:solidFill>
            </a:endParaRPr>
          </a:p>
          <a:p>
            <a:pPr marL="0" lvl="0" indent="0" rtl="0">
              <a:spcBef>
                <a:spcPts val="0"/>
              </a:spcBef>
              <a:buNone/>
            </a:pPr>
            <a:endParaRPr lang="en-US" dirty="0" smtClean="0">
              <a:solidFill>
                <a:schemeClr val="dk1"/>
              </a:solidFill>
            </a:endParaRPr>
          </a:p>
          <a:p>
            <a:pPr marL="0" lvl="0" indent="0" rtl="0">
              <a:spcBef>
                <a:spcPts val="0"/>
              </a:spcBef>
              <a:buNone/>
            </a:pPr>
            <a:endParaRPr lang="en-US" dirty="0" smtClean="0">
              <a:solidFill>
                <a:schemeClr val="dk1"/>
              </a:solidFill>
            </a:endParaRPr>
          </a:p>
          <a:p>
            <a:pPr marL="0" lvl="0" indent="0" rtl="0">
              <a:spcBef>
                <a:spcPts val="0"/>
              </a:spcBef>
              <a:buNone/>
            </a:pPr>
            <a:endParaRPr lang="en-US" dirty="0" smtClean="0">
              <a:solidFill>
                <a:schemeClr val="dk1"/>
              </a:solidFill>
            </a:endParaRPr>
          </a:p>
          <a:p>
            <a:pPr marL="0" lvl="0" indent="0" rtl="0">
              <a:spcBef>
                <a:spcPts val="0"/>
              </a:spcBef>
              <a:buNone/>
            </a:pPr>
            <a:endParaRPr dirty="0">
              <a:solidFill>
                <a:schemeClr val="dk1"/>
              </a:solidFill>
            </a:endParaRPr>
          </a:p>
          <a:p>
            <a:pPr marL="0" lvl="0" indent="-69850">
              <a:spcBef>
                <a:spcPts val="0"/>
              </a:spcBef>
              <a:buClr>
                <a:schemeClr val="dk1"/>
              </a:buClr>
              <a:buSzPts val="1100"/>
              <a:buFont typeface="Arial"/>
              <a:buNone/>
            </a:pPr>
            <a:r>
              <a:rPr lang="en" dirty="0">
                <a:solidFill>
                  <a:schemeClr val="dk1"/>
                </a:solidFill>
              </a:rPr>
              <a:t>There are many reasons why we want to do this: we would like to bring transparency and accountability, to instances where governments practice censorship. This transparency can help to improve </a:t>
            </a:r>
            <a:r>
              <a:rPr lang="en" dirty="0" err="1" smtClean="0">
                <a:solidFill>
                  <a:schemeClr val="dk1"/>
                </a:solidFill>
              </a:rPr>
              <a:t>defens</a:t>
            </a:r>
            <a:r>
              <a:rPr lang="en-US" dirty="0" err="1" smtClean="0">
                <a:solidFill>
                  <a:schemeClr val="dk1"/>
                </a:solidFill>
              </a:rPr>
              <a:t>ive</a:t>
            </a:r>
            <a:r>
              <a:rPr lang="en" dirty="0" smtClean="0">
                <a:solidFill>
                  <a:schemeClr val="dk1"/>
                </a:solidFill>
              </a:rPr>
              <a:t> </a:t>
            </a:r>
            <a:r>
              <a:rPr lang="en" dirty="0">
                <a:solidFill>
                  <a:schemeClr val="dk1"/>
                </a:solidFill>
              </a:rPr>
              <a:t>technology- tell us where it needs to be deployed. Also, it can inform users about what they are missing, and help </a:t>
            </a:r>
            <a:r>
              <a:rPr lang="en" dirty="0" smtClean="0">
                <a:solidFill>
                  <a:schemeClr val="dk1"/>
                </a:solidFill>
              </a:rPr>
              <a:t>others </a:t>
            </a:r>
            <a:r>
              <a:rPr lang="en" dirty="0">
                <a:solidFill>
                  <a:schemeClr val="dk1"/>
                </a:solidFill>
              </a:rPr>
              <a:t>who </a:t>
            </a:r>
            <a:r>
              <a:rPr lang="en" dirty="0" smtClean="0">
                <a:solidFill>
                  <a:schemeClr val="dk1"/>
                </a:solidFill>
              </a:rPr>
              <a:t>make</a:t>
            </a:r>
            <a:r>
              <a:rPr lang="en-US" dirty="0" smtClean="0">
                <a:solidFill>
                  <a:schemeClr val="dk1"/>
                </a:solidFill>
              </a:rPr>
              <a:t> international</a:t>
            </a:r>
            <a:r>
              <a:rPr lang="en" dirty="0" smtClean="0">
                <a:solidFill>
                  <a:schemeClr val="dk1"/>
                </a:solidFill>
              </a:rPr>
              <a:t> </a:t>
            </a:r>
            <a:r>
              <a:rPr lang="en" dirty="0">
                <a:solidFill>
                  <a:schemeClr val="dk1"/>
                </a:solidFill>
              </a:rPr>
              <a:t>policy </a:t>
            </a:r>
            <a:r>
              <a:rPr lang="en" dirty="0" smtClean="0">
                <a:solidFill>
                  <a:schemeClr val="dk1"/>
                </a:solidFill>
              </a:rPr>
              <a:t>decisions</a:t>
            </a:r>
            <a:r>
              <a:rPr lang="en-US" dirty="0" smtClean="0">
                <a:solidFill>
                  <a:schemeClr val="dk1"/>
                </a:solidFill>
              </a:rPr>
              <a:t> in countries</a:t>
            </a:r>
            <a:r>
              <a:rPr lang="en-US" baseline="0" dirty="0" smtClean="0">
                <a:solidFill>
                  <a:schemeClr val="dk1"/>
                </a:solidFill>
              </a:rPr>
              <a:t> that support Internet Freedom</a:t>
            </a:r>
            <a:r>
              <a:rPr lang="en" dirty="0" smtClean="0">
                <a:solidFill>
                  <a:schemeClr val="dk1"/>
                </a:solidFill>
              </a:rPr>
              <a:t> </a:t>
            </a:r>
            <a:r>
              <a:rPr lang="en" dirty="0">
                <a:solidFill>
                  <a:schemeClr val="dk1"/>
                </a:solidFill>
              </a:rPr>
              <a:t>know how best to respond.</a:t>
            </a:r>
          </a:p>
          <a:p>
            <a:pPr marL="0" lvl="0" indent="-69850">
              <a:spcBef>
                <a:spcPts val="0"/>
              </a:spcBef>
              <a:buClr>
                <a:schemeClr val="dk1"/>
              </a:buClr>
              <a:buSzPts val="1100"/>
              <a:buFont typeface="Arial"/>
              <a:buNone/>
            </a:pPr>
            <a:endParaRPr dirty="0">
              <a:solidFill>
                <a:schemeClr val="dk1"/>
              </a:solidFill>
            </a:endParaRPr>
          </a:p>
          <a:p>
            <a:pPr marL="0" lvl="0" indent="0" rtl="0">
              <a:spcBef>
                <a:spcPts val="0"/>
              </a:spcBef>
              <a:buNone/>
            </a:pPr>
            <a:endParaRPr dirty="0"/>
          </a:p>
        </p:txBody>
      </p:sp>
    </p:spTree>
    <p:extLst>
      <p:ext uri="{BB962C8B-B14F-4D97-AF65-F5344CB8AC3E}">
        <p14:creationId xmlns:p14="http://schemas.microsoft.com/office/powerpoint/2010/main" val="13324605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dirty="0" smtClean="0"/>
              <a:t>From</a:t>
            </a:r>
            <a:r>
              <a:rPr lang="en-US" baseline="0" dirty="0" smtClean="0"/>
              <a:t> a computer science perspective, w</a:t>
            </a:r>
            <a:r>
              <a:rPr lang="en-US" dirty="0" smtClean="0"/>
              <a:t>e want to</a:t>
            </a:r>
          </a:p>
          <a:p>
            <a:pPr marL="0" lvl="0" indent="0">
              <a:spcBef>
                <a:spcPts val="0"/>
              </a:spcBef>
              <a:buNone/>
            </a:pPr>
            <a:r>
              <a:rPr lang="en-US" baseline="0" dirty="0" smtClean="0"/>
              <a:t>  develop technical solutions to finding out where and when interference is occurring, no matter the technique that is being used</a:t>
            </a:r>
          </a:p>
          <a:p>
            <a:pPr marL="0" lvl="0" indent="0">
              <a:spcBef>
                <a:spcPts val="0"/>
              </a:spcBef>
              <a:buNone/>
            </a:pPr>
            <a:r>
              <a:rPr lang="en-US" baseline="0" dirty="0" smtClean="0"/>
              <a:t>  use this data to gain a deeper insight into the characteristics of this interference. Who is doing it? When is it being deployed? What tool is being used? Where is it exactly ? Does this help us understand why?</a:t>
            </a:r>
          </a:p>
          <a:p>
            <a:pPr marL="0" lvl="0" indent="0">
              <a:spcBef>
                <a:spcPts val="0"/>
              </a:spcBef>
              <a:buNone/>
            </a:pPr>
            <a:r>
              <a:rPr lang="en-US" baseline="0" dirty="0" smtClean="0"/>
              <a:t>  finally, we want to use any deeper understanding we have on censorship as deployed in the wild to know how best to spend our efforts in the world of censorship resistance.</a:t>
            </a:r>
          </a:p>
          <a:p>
            <a:pPr marL="0" lvl="0" indent="0">
              <a:spcBef>
                <a:spcPts val="0"/>
              </a:spcBef>
              <a:buNone/>
            </a:pPr>
            <a:endParaRPr lang="en-US" baseline="0" dirty="0" smtClean="0"/>
          </a:p>
          <a:p>
            <a:pPr marL="0" lvl="0" indent="0">
              <a:spcBef>
                <a:spcPts val="0"/>
              </a:spcBef>
              <a:buNone/>
            </a:pPr>
            <a:r>
              <a:rPr lang="en-US" baseline="0" dirty="0" smtClean="0"/>
              <a:t>Today I’ll be focusing on the first step</a:t>
            </a:r>
          </a:p>
        </p:txBody>
      </p:sp>
    </p:spTree>
    <p:extLst>
      <p:ext uri="{BB962C8B-B14F-4D97-AF65-F5344CB8AC3E}">
        <p14:creationId xmlns:p14="http://schemas.microsoft.com/office/powerpoint/2010/main" val="11499567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8" name="Shape 26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69850" algn="l" rtl="0">
              <a:spcBef>
                <a:spcPts val="0"/>
              </a:spcBef>
              <a:buClr>
                <a:schemeClr val="dk1"/>
              </a:buClr>
              <a:buSzPts val="1100"/>
              <a:buFont typeface="Arial"/>
              <a:buNone/>
            </a:pPr>
            <a:endParaRPr dirty="0">
              <a:solidFill>
                <a:schemeClr val="dk1"/>
              </a:solidFill>
              <a:latin typeface="Arial" charset="0"/>
              <a:ea typeface="Arial" charset="0"/>
              <a:cs typeface="Arial" charset="0"/>
              <a:sym typeface="Droid Sans"/>
            </a:endParaRPr>
          </a:p>
          <a:p>
            <a:pPr marL="0" lvl="0" indent="-69850" algn="l" rtl="0">
              <a:spcBef>
                <a:spcPts val="0"/>
              </a:spcBef>
              <a:buClr>
                <a:schemeClr val="dk1"/>
              </a:buClr>
              <a:buSzPts val="1100"/>
              <a:buFont typeface="Arial"/>
              <a:buNone/>
            </a:pPr>
            <a:r>
              <a:rPr lang="en" dirty="0">
                <a:solidFill>
                  <a:schemeClr val="dk1"/>
                </a:solidFill>
                <a:latin typeface="Arial" charset="0"/>
                <a:ea typeface="Arial" charset="0"/>
                <a:cs typeface="Arial" charset="0"/>
                <a:sym typeface="Droid Sans"/>
              </a:rPr>
              <a:t>To study network </a:t>
            </a:r>
            <a:r>
              <a:rPr lang="en" dirty="0" smtClean="0">
                <a:solidFill>
                  <a:schemeClr val="dk1"/>
                </a:solidFill>
                <a:latin typeface="Arial" charset="0"/>
                <a:ea typeface="Arial" charset="0"/>
                <a:cs typeface="Arial" charset="0"/>
                <a:sym typeface="Droid Sans"/>
              </a:rPr>
              <a:t>interference</a:t>
            </a:r>
            <a:r>
              <a:rPr lang="en-US" dirty="0" smtClean="0">
                <a:solidFill>
                  <a:schemeClr val="dk1"/>
                </a:solidFill>
                <a:latin typeface="Arial" charset="0"/>
                <a:ea typeface="Arial" charset="0"/>
                <a:cs typeface="Arial" charset="0"/>
                <a:sym typeface="Droid Sans"/>
              </a:rPr>
              <a:t> in the face of this</a:t>
            </a:r>
            <a:r>
              <a:rPr lang="en" dirty="0" smtClean="0">
                <a:solidFill>
                  <a:schemeClr val="dk1"/>
                </a:solidFill>
                <a:latin typeface="Arial" charset="0"/>
                <a:ea typeface="Arial" charset="0"/>
                <a:cs typeface="Arial" charset="0"/>
                <a:sym typeface="Droid Sans"/>
              </a:rPr>
              <a:t>, </a:t>
            </a:r>
            <a:r>
              <a:rPr lang="en" dirty="0">
                <a:solidFill>
                  <a:schemeClr val="dk1"/>
                </a:solidFill>
                <a:latin typeface="Arial" charset="0"/>
                <a:ea typeface="Arial" charset="0"/>
                <a:cs typeface="Arial" charset="0"/>
                <a:sym typeface="Droid Sans"/>
              </a:rPr>
              <a:t>we </a:t>
            </a:r>
            <a:r>
              <a:rPr lang="en" dirty="0" smtClean="0">
                <a:solidFill>
                  <a:schemeClr val="dk1"/>
                </a:solidFill>
                <a:latin typeface="Arial" charset="0"/>
                <a:ea typeface="Arial" charset="0"/>
                <a:cs typeface="Arial" charset="0"/>
                <a:sym typeface="Droid Sans"/>
              </a:rPr>
              <a:t>draw </a:t>
            </a:r>
            <a:r>
              <a:rPr lang="en" dirty="0">
                <a:solidFill>
                  <a:schemeClr val="dk1"/>
                </a:solidFill>
                <a:latin typeface="Arial" charset="0"/>
                <a:ea typeface="Arial" charset="0"/>
                <a:cs typeface="Arial" charset="0"/>
                <a:sym typeface="Droid Sans"/>
              </a:rPr>
              <a:t>on tools from CS and beyond.</a:t>
            </a:r>
          </a:p>
          <a:p>
            <a:pPr marL="0" lvl="0" indent="-69850" algn="l" rtl="0">
              <a:spcBef>
                <a:spcPts val="0"/>
              </a:spcBef>
              <a:buClr>
                <a:schemeClr val="dk1"/>
              </a:buClr>
              <a:buSzPts val="1100"/>
              <a:buFont typeface="Arial"/>
              <a:buNone/>
            </a:pPr>
            <a:endParaRPr dirty="0">
              <a:solidFill>
                <a:schemeClr val="dk1"/>
              </a:solidFill>
              <a:latin typeface="Arial" charset="0"/>
              <a:ea typeface="Arial" charset="0"/>
              <a:cs typeface="Arial" charset="0"/>
              <a:sym typeface="Droid Sans"/>
            </a:endParaRPr>
          </a:p>
          <a:p>
            <a:pPr marL="0" lvl="0" indent="-69850" algn="l" rtl="0">
              <a:spcBef>
                <a:spcPts val="0"/>
              </a:spcBef>
              <a:buClr>
                <a:schemeClr val="dk1"/>
              </a:buClr>
              <a:buSzPts val="1100"/>
              <a:buFont typeface="Arial"/>
              <a:buNone/>
            </a:pPr>
            <a:r>
              <a:rPr lang="en" dirty="0">
                <a:solidFill>
                  <a:schemeClr val="dk1"/>
                </a:solidFill>
                <a:latin typeface="Arial" charset="0"/>
                <a:ea typeface="Arial" charset="0"/>
                <a:cs typeface="Arial" charset="0"/>
                <a:sym typeface="Droid Sans"/>
              </a:rPr>
              <a:t>Range of networking, advanced in network </a:t>
            </a:r>
            <a:r>
              <a:rPr lang="en" dirty="0" err="1">
                <a:solidFill>
                  <a:schemeClr val="dk1"/>
                </a:solidFill>
                <a:latin typeface="Arial" charset="0"/>
                <a:ea typeface="Arial" charset="0"/>
                <a:cs typeface="Arial" charset="0"/>
                <a:sym typeface="Droid Sans"/>
              </a:rPr>
              <a:t>measurement,traditional</a:t>
            </a:r>
            <a:r>
              <a:rPr lang="en" dirty="0">
                <a:solidFill>
                  <a:schemeClr val="dk1"/>
                </a:solidFill>
                <a:latin typeface="Arial" charset="0"/>
                <a:ea typeface="Arial" charset="0"/>
                <a:cs typeface="Arial" charset="0"/>
                <a:sym typeface="Droid Sans"/>
              </a:rPr>
              <a:t> system, computer security and even touching aspects of political and social science.</a:t>
            </a:r>
          </a:p>
          <a:p>
            <a:pPr marL="0" lvl="0" indent="-69850" algn="l" rtl="0">
              <a:spcBef>
                <a:spcPts val="0"/>
              </a:spcBef>
              <a:buClr>
                <a:schemeClr val="dk1"/>
              </a:buClr>
              <a:buSzPts val="1100"/>
              <a:buFont typeface="Arial"/>
              <a:buNone/>
            </a:pPr>
            <a:endParaRPr dirty="0">
              <a:solidFill>
                <a:schemeClr val="dk1"/>
              </a:solidFill>
              <a:latin typeface="Arial" charset="0"/>
              <a:ea typeface="Arial" charset="0"/>
              <a:cs typeface="Arial" charset="0"/>
              <a:sym typeface="Droid Sans"/>
            </a:endParaRPr>
          </a:p>
          <a:p>
            <a:pPr marL="0" lvl="0" indent="-69850" algn="l" rtl="0">
              <a:spcBef>
                <a:spcPts val="0"/>
              </a:spcBef>
              <a:buClr>
                <a:schemeClr val="dk1"/>
              </a:buClr>
              <a:buSzPts val="1100"/>
              <a:buFont typeface="Arial"/>
              <a:buNone/>
            </a:pPr>
            <a:endParaRPr dirty="0">
              <a:solidFill>
                <a:schemeClr val="dk1"/>
              </a:solidFill>
              <a:latin typeface="Arial" charset="0"/>
              <a:ea typeface="Arial" charset="0"/>
              <a:cs typeface="Arial" charset="0"/>
              <a:sym typeface="Droid Sans"/>
            </a:endParaRPr>
          </a:p>
          <a:p>
            <a:pPr marL="0" lvl="0" indent="-69850" algn="l" rtl="0">
              <a:spcBef>
                <a:spcPts val="0"/>
              </a:spcBef>
              <a:buClr>
                <a:schemeClr val="dk1"/>
              </a:buClr>
              <a:buSzPts val="1100"/>
              <a:buFont typeface="Arial"/>
              <a:buNone/>
            </a:pPr>
            <a:endParaRPr dirty="0">
              <a:solidFill>
                <a:schemeClr val="dk1"/>
              </a:solidFill>
              <a:latin typeface="Arial" charset="0"/>
              <a:ea typeface="Arial" charset="0"/>
              <a:cs typeface="Arial" charset="0"/>
              <a:sym typeface="Droid Sans"/>
            </a:endParaRPr>
          </a:p>
          <a:p>
            <a:pPr marL="0" lvl="0" indent="-69850">
              <a:spcBef>
                <a:spcPts val="0"/>
              </a:spcBef>
              <a:buClr>
                <a:schemeClr val="dk1"/>
              </a:buClr>
              <a:buSzPts val="1100"/>
              <a:buFont typeface="Arial"/>
              <a:buNone/>
            </a:pPr>
            <a:endParaRPr dirty="0">
              <a:solidFill>
                <a:schemeClr val="dk1"/>
              </a:solidFill>
              <a:latin typeface="Arial" charset="0"/>
              <a:ea typeface="Arial" charset="0"/>
              <a:cs typeface="Arial" charset="0"/>
              <a:sym typeface="Droid Sans"/>
            </a:endParaRPr>
          </a:p>
          <a:p>
            <a:pPr marL="0" lvl="0" indent="0">
              <a:spcBef>
                <a:spcPts val="0"/>
              </a:spcBef>
              <a:buNone/>
            </a:pPr>
            <a:endParaRPr dirty="0">
              <a:solidFill>
                <a:schemeClr val="dk1"/>
              </a:solidFill>
              <a:latin typeface="Arial" charset="0"/>
              <a:ea typeface="Arial" charset="0"/>
              <a:cs typeface="Arial" charset="0"/>
              <a:sym typeface="Droid Sans"/>
            </a:endParaRPr>
          </a:p>
          <a:p>
            <a:pPr marL="0" lvl="0" indent="0">
              <a:spcBef>
                <a:spcPts val="0"/>
              </a:spcBef>
              <a:buNone/>
            </a:pPr>
            <a:endParaRPr dirty="0">
              <a:solidFill>
                <a:schemeClr val="dk1"/>
              </a:solidFill>
              <a:latin typeface="Arial" charset="0"/>
              <a:ea typeface="Arial" charset="0"/>
              <a:cs typeface="Arial" charset="0"/>
              <a:sym typeface="Droid Sans"/>
            </a:endParaRPr>
          </a:p>
          <a:p>
            <a:pPr marL="0" lvl="0" indent="0" rtl="0">
              <a:spcBef>
                <a:spcPts val="0"/>
              </a:spcBef>
              <a:buNone/>
            </a:pPr>
            <a:endParaRPr dirty="0">
              <a:solidFill>
                <a:schemeClr val="dk1"/>
              </a:solidFill>
              <a:latin typeface="Arial" charset="0"/>
              <a:ea typeface="Arial" charset="0"/>
              <a:cs typeface="Arial" charset="0"/>
              <a:sym typeface="Droid Sans"/>
            </a:endParaRPr>
          </a:p>
        </p:txBody>
      </p:sp>
    </p:spTree>
    <p:extLst>
      <p:ext uri="{BB962C8B-B14F-4D97-AF65-F5344CB8AC3E}">
        <p14:creationId xmlns:p14="http://schemas.microsoft.com/office/powerpoint/2010/main" val="3031762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Shape 5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2" name="Shape 5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69850" rtl="0">
              <a:spcBef>
                <a:spcPts val="0"/>
              </a:spcBef>
              <a:buClr>
                <a:schemeClr val="dk1"/>
              </a:buClr>
              <a:buSzPts val="1100"/>
              <a:buFont typeface="Arial"/>
              <a:buNone/>
            </a:pPr>
            <a:r>
              <a:rPr lang="en" dirty="0">
                <a:solidFill>
                  <a:schemeClr val="dk1"/>
                </a:solidFill>
              </a:rPr>
              <a:t>We can state this problem more formally as how can we detect *whether pairs of hosts* in the world can talk to each other? for example whether a use in china can talk to a web site in Sweden.</a:t>
            </a:r>
          </a:p>
          <a:p>
            <a:pPr marL="0" lvl="0" indent="-69850">
              <a:spcBef>
                <a:spcPts val="0"/>
              </a:spcBef>
              <a:buClr>
                <a:schemeClr val="dk1"/>
              </a:buClr>
              <a:buSzPts val="1100"/>
              <a:buFont typeface="Arial"/>
              <a:buNone/>
            </a:pPr>
            <a:r>
              <a:rPr lang="en" dirty="0">
                <a:solidFill>
                  <a:schemeClr val="dk1"/>
                </a:solidFill>
              </a:rPr>
              <a:t>We want to do this for many places all over the </a:t>
            </a:r>
            <a:r>
              <a:rPr lang="en" dirty="0" smtClean="0">
                <a:solidFill>
                  <a:schemeClr val="dk1"/>
                </a:solidFill>
              </a:rPr>
              <a:t>world </a:t>
            </a:r>
            <a:r>
              <a:rPr lang="en" dirty="0">
                <a:solidFill>
                  <a:schemeClr val="dk1"/>
                </a:solidFill>
              </a:rPr>
              <a:t>and for many popular sites.</a:t>
            </a:r>
          </a:p>
          <a:p>
            <a:pPr marL="0" lvl="0" indent="-69850">
              <a:spcBef>
                <a:spcPts val="0"/>
              </a:spcBef>
              <a:buClr>
                <a:schemeClr val="dk1"/>
              </a:buClr>
              <a:buSzPts val="1100"/>
              <a:buFont typeface="Arial"/>
              <a:buNone/>
            </a:pPr>
            <a:endParaRPr dirty="0">
              <a:solidFill>
                <a:schemeClr val="dk1"/>
              </a:solidFill>
            </a:endParaRPr>
          </a:p>
          <a:p>
            <a:pPr marL="0" lvl="0" indent="-69850" rtl="0">
              <a:spcBef>
                <a:spcPts val="0"/>
              </a:spcBef>
              <a:buClr>
                <a:schemeClr val="dk1"/>
              </a:buClr>
              <a:buSzPts val="1100"/>
              <a:buFont typeface="Arial"/>
              <a:buNone/>
            </a:pPr>
            <a:endParaRPr dirty="0">
              <a:solidFill>
                <a:schemeClr val="dk1"/>
              </a:solidFill>
            </a:endParaRPr>
          </a:p>
          <a:p>
            <a:pPr marL="0" lvl="0" indent="0" rtl="0">
              <a:lnSpc>
                <a:spcPct val="115000"/>
              </a:lnSpc>
              <a:spcBef>
                <a:spcPts val="0"/>
              </a:spcBef>
              <a:buNone/>
            </a:pPr>
            <a:endParaRPr dirty="0"/>
          </a:p>
        </p:txBody>
      </p:sp>
    </p:spTree>
    <p:extLst>
      <p:ext uri="{BB962C8B-B14F-4D97-AF65-F5344CB8AC3E}">
        <p14:creationId xmlns:p14="http://schemas.microsoft.com/office/powerpoint/2010/main" val="7057492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Shape 5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2" name="Shape 5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lnSpc>
                <a:spcPct val="115000"/>
              </a:lnSpc>
              <a:spcBef>
                <a:spcPts val="0"/>
              </a:spcBef>
              <a:buNone/>
            </a:pPr>
            <a:r>
              <a:rPr lang="en" dirty="0"/>
              <a:t>Solving this problem is hard, and the best that people came up with is to try to put the instrumentation either at the user or site by installing a software, giving away a raspberry pie or if feasible renting </a:t>
            </a:r>
            <a:r>
              <a:rPr lang="en" dirty="0" err="1"/>
              <a:t>vpns</a:t>
            </a:r>
            <a:r>
              <a:rPr lang="en" dirty="0"/>
              <a:t>.</a:t>
            </a:r>
          </a:p>
          <a:p>
            <a:pPr marL="0" marR="0" lvl="0" indent="0" algn="l" defTabSz="914400" rtl="0" eaLnBrk="1" fontAlgn="auto" latinLnBrk="0" hangingPunct="1">
              <a:lnSpc>
                <a:spcPct val="115000"/>
              </a:lnSpc>
              <a:spcBef>
                <a:spcPts val="0"/>
              </a:spcBef>
              <a:spcAft>
                <a:spcPts val="0"/>
              </a:spcAft>
              <a:buClrTx/>
              <a:buSzPts val="1400"/>
              <a:buFontTx/>
              <a:buNone/>
              <a:tabLst/>
              <a:defRPr/>
            </a:pPr>
            <a:r>
              <a:rPr lang="en" dirty="0" smtClean="0">
                <a:solidFill>
                  <a:schemeClr val="dk1"/>
                </a:solidFill>
                <a:latin typeface="Arial" charset="0"/>
                <a:ea typeface="Arial" charset="0"/>
                <a:cs typeface="Arial" charset="0"/>
                <a:sym typeface="Droid Sans"/>
              </a:rPr>
              <a:t>(RIPE Atlas, OONI probe)</a:t>
            </a:r>
          </a:p>
          <a:p>
            <a:pPr marL="0" marR="0" lvl="0" indent="0" algn="l" defTabSz="914400" rtl="0" eaLnBrk="1" fontAlgn="auto" latinLnBrk="0" hangingPunct="1">
              <a:lnSpc>
                <a:spcPct val="115000"/>
              </a:lnSpc>
              <a:spcBef>
                <a:spcPts val="0"/>
              </a:spcBef>
              <a:spcAft>
                <a:spcPts val="0"/>
              </a:spcAft>
              <a:buClrTx/>
              <a:buSzPts val="1400"/>
              <a:buFontTx/>
              <a:buNone/>
              <a:tabLst/>
              <a:defRPr/>
            </a:pPr>
            <a:r>
              <a:rPr lang="en" dirty="0" smtClean="0">
                <a:solidFill>
                  <a:schemeClr val="dk1"/>
                </a:solidFill>
                <a:latin typeface="Arial" charset="0"/>
                <a:ea typeface="Arial" charset="0"/>
                <a:cs typeface="Arial" charset="0"/>
                <a:sym typeface="Droid Sans"/>
              </a:rPr>
              <a:t>(</a:t>
            </a:r>
            <a:r>
              <a:rPr lang="en" dirty="0" err="1" smtClean="0">
                <a:solidFill>
                  <a:schemeClr val="dk1"/>
                </a:solidFill>
                <a:latin typeface="Arial" charset="0"/>
                <a:ea typeface="Arial" charset="0"/>
                <a:cs typeface="Arial" charset="0"/>
                <a:sym typeface="Droid Sans"/>
              </a:rPr>
              <a:t>PlanetLab</a:t>
            </a:r>
            <a:r>
              <a:rPr lang="en" dirty="0" smtClean="0">
                <a:solidFill>
                  <a:schemeClr val="dk1"/>
                </a:solidFill>
                <a:latin typeface="Arial" charset="0"/>
                <a:ea typeface="Arial" charset="0"/>
                <a:cs typeface="Arial" charset="0"/>
                <a:sym typeface="Droid Sans"/>
              </a:rPr>
              <a:t>)</a:t>
            </a:r>
          </a:p>
          <a:p>
            <a:pPr marL="0" lvl="0" indent="0" rtl="0">
              <a:lnSpc>
                <a:spcPct val="115000"/>
              </a:lnSpc>
              <a:spcBef>
                <a:spcPts val="0"/>
              </a:spcBef>
              <a:buNone/>
            </a:pPr>
            <a:endParaRPr dirty="0"/>
          </a:p>
          <a:p>
            <a:pPr marL="0" lvl="0" indent="0" rtl="0">
              <a:lnSpc>
                <a:spcPct val="115000"/>
              </a:lnSpc>
              <a:spcBef>
                <a:spcPts val="0"/>
              </a:spcBef>
              <a:buNone/>
            </a:pPr>
            <a:r>
              <a:rPr lang="en" dirty="0"/>
              <a:t>But these approaches have lots of disadvantages. There are not many volunteer, </a:t>
            </a:r>
            <a:r>
              <a:rPr lang="en" dirty="0" err="1"/>
              <a:t>vps</a:t>
            </a:r>
            <a:r>
              <a:rPr lang="en" dirty="0"/>
              <a:t> are</a:t>
            </a:r>
            <a:r>
              <a:rPr lang="en" dirty="0">
                <a:solidFill>
                  <a:schemeClr val="dk1"/>
                </a:solidFill>
              </a:rPr>
              <a:t> expensive.</a:t>
            </a:r>
          </a:p>
          <a:p>
            <a:pPr marL="0" lvl="0" indent="0" rtl="0">
              <a:lnSpc>
                <a:spcPct val="115000"/>
              </a:lnSpc>
              <a:spcBef>
                <a:spcPts val="0"/>
              </a:spcBef>
              <a:buNone/>
            </a:pPr>
            <a:r>
              <a:rPr lang="en" dirty="0"/>
              <a:t>Usually measuring censorship involves test to sensitive domains and can cause risk to participants. </a:t>
            </a:r>
          </a:p>
          <a:p>
            <a:pPr marL="0" lvl="0" indent="0" rtl="0">
              <a:lnSpc>
                <a:spcPct val="115000"/>
              </a:lnSpc>
              <a:spcBef>
                <a:spcPts val="0"/>
              </a:spcBef>
              <a:buNone/>
            </a:pPr>
            <a:r>
              <a:rPr lang="en" dirty="0"/>
              <a:t>And last but not least, the collected data isn’t continuous</a:t>
            </a:r>
          </a:p>
          <a:p>
            <a:pPr marL="0" lvl="0" indent="0" rtl="0">
              <a:lnSpc>
                <a:spcPct val="115000"/>
              </a:lnSpc>
              <a:spcBef>
                <a:spcPts val="0"/>
              </a:spcBef>
              <a:buNone/>
            </a:pPr>
            <a:endParaRPr dirty="0"/>
          </a:p>
          <a:p>
            <a:pPr marL="0" lvl="0" indent="0" rtl="0">
              <a:lnSpc>
                <a:spcPct val="115000"/>
              </a:lnSpc>
              <a:spcBef>
                <a:spcPts val="0"/>
              </a:spcBef>
              <a:buNone/>
            </a:pPr>
            <a:r>
              <a:rPr lang="en" b="1" dirty="0"/>
              <a:t>As a result,  lack of coverage ethics and continuity prevent us from having a global view.</a:t>
            </a:r>
          </a:p>
        </p:txBody>
      </p:sp>
    </p:spTree>
    <p:extLst>
      <p:ext uri="{BB962C8B-B14F-4D97-AF65-F5344CB8AC3E}">
        <p14:creationId xmlns:p14="http://schemas.microsoft.com/office/powerpoint/2010/main" val="9754455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Shape 5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9" name="Shape 58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r>
              <a:rPr lang="en" sz="1000" dirty="0">
                <a:solidFill>
                  <a:schemeClr val="dk1"/>
                </a:solidFill>
              </a:rPr>
              <a:t>Several years ago, Jed Crandall and </a:t>
            </a:r>
            <a:r>
              <a:rPr lang="en-US" sz="1000" dirty="0" err="1" smtClean="0">
                <a:solidFill>
                  <a:schemeClr val="dk1"/>
                </a:solidFill>
              </a:rPr>
              <a:t>Roya</a:t>
            </a:r>
            <a:r>
              <a:rPr lang="en" sz="1000" dirty="0" smtClean="0">
                <a:solidFill>
                  <a:schemeClr val="dk1"/>
                </a:solidFill>
              </a:rPr>
              <a:t> </a:t>
            </a:r>
            <a:r>
              <a:rPr lang="en" sz="1000" dirty="0">
                <a:solidFill>
                  <a:schemeClr val="dk1"/>
                </a:solidFill>
              </a:rPr>
              <a:t>at UNM started thinking about this problem. What if we had a way to detect the user and site can talk to each other from faraway elsewhere in the world? </a:t>
            </a:r>
          </a:p>
          <a:p>
            <a:pPr marL="0" lvl="0" indent="0" rtl="0">
              <a:spcBef>
                <a:spcPts val="0"/>
              </a:spcBef>
              <a:buNone/>
            </a:pPr>
            <a:endParaRPr sz="1000" dirty="0">
              <a:solidFill>
                <a:schemeClr val="dk1"/>
              </a:solidFill>
            </a:endParaRPr>
          </a:p>
          <a:p>
            <a:pPr marL="0" lvl="0" indent="0" rtl="0">
              <a:spcBef>
                <a:spcPts val="0"/>
              </a:spcBef>
              <a:buNone/>
            </a:pPr>
            <a:r>
              <a:rPr lang="en" sz="1000" dirty="0">
                <a:solidFill>
                  <a:schemeClr val="dk1"/>
                </a:solidFill>
              </a:rPr>
              <a:t>It wasn't clear whether such a thing was even possible.</a:t>
            </a:r>
          </a:p>
          <a:p>
            <a:pPr marL="0" lvl="0" indent="0" rtl="0">
              <a:spcBef>
                <a:spcPts val="0"/>
              </a:spcBef>
              <a:buNone/>
            </a:pPr>
            <a:endParaRPr sz="1000" dirty="0">
              <a:solidFill>
                <a:schemeClr val="dk1"/>
              </a:solidFill>
            </a:endParaRPr>
          </a:p>
          <a:p>
            <a:pPr marL="0" lvl="0" indent="0" rtl="0">
              <a:spcBef>
                <a:spcPts val="0"/>
              </a:spcBef>
              <a:buNone/>
            </a:pPr>
            <a:endParaRPr sz="1000" dirty="0">
              <a:solidFill>
                <a:schemeClr val="dk1"/>
              </a:solidFill>
            </a:endParaRPr>
          </a:p>
          <a:p>
            <a:pPr marL="0" lvl="0" indent="0" rtl="0">
              <a:spcBef>
                <a:spcPts val="0"/>
              </a:spcBef>
              <a:buNone/>
            </a:pPr>
            <a:endParaRPr sz="1000" dirty="0">
              <a:solidFill>
                <a:schemeClr val="dk1"/>
              </a:solidFill>
            </a:endParaRPr>
          </a:p>
          <a:p>
            <a:pPr marL="0" lvl="0" indent="0" rtl="0">
              <a:spcBef>
                <a:spcPts val="0"/>
              </a:spcBef>
              <a:buNone/>
            </a:pPr>
            <a:endParaRPr sz="1000" dirty="0">
              <a:solidFill>
                <a:schemeClr val="dk1"/>
              </a:solidFill>
            </a:endParaRPr>
          </a:p>
          <a:p>
            <a:pPr marL="0" lvl="0" indent="0" rtl="0">
              <a:spcBef>
                <a:spcPts val="0"/>
              </a:spcBef>
              <a:buNone/>
            </a:pPr>
            <a:endParaRPr sz="1000" dirty="0">
              <a:solidFill>
                <a:schemeClr val="dk1"/>
              </a:solidFill>
            </a:endParaRPr>
          </a:p>
        </p:txBody>
      </p:sp>
    </p:spTree>
    <p:extLst>
      <p:ext uri="{BB962C8B-B14F-4D97-AF65-F5344CB8AC3E}">
        <p14:creationId xmlns:p14="http://schemas.microsoft.com/office/powerpoint/2010/main" val="14593176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Shape 5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7" name="Shape 57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a:p>
            <a:pPr marL="0" lvl="0" indent="0">
              <a:spcBef>
                <a:spcPts val="0"/>
              </a:spcBef>
              <a:buNone/>
            </a:pPr>
            <a:r>
              <a:rPr lang="en" dirty="0"/>
              <a:t>We have at least 140 million IPs that follow TCP/IP.</a:t>
            </a:r>
          </a:p>
          <a:p>
            <a:pPr marL="0" lvl="0" indent="0">
              <a:spcBef>
                <a:spcPts val="0"/>
              </a:spcBef>
              <a:buNone/>
            </a:pPr>
            <a:r>
              <a:rPr lang="en" dirty="0" smtClean="0"/>
              <a:t>That </a:t>
            </a:r>
            <a:r>
              <a:rPr lang="en" dirty="0"/>
              <a:t>means if I send them TCP IP Packets, they robotically follow the protocols and respond to me. </a:t>
            </a:r>
          </a:p>
          <a:p>
            <a:pPr marL="0" lvl="0" indent="-69850">
              <a:spcBef>
                <a:spcPts val="0"/>
              </a:spcBef>
              <a:buClr>
                <a:schemeClr val="dk1"/>
              </a:buClr>
              <a:buSzPts val="1100"/>
              <a:buFont typeface="Arial"/>
              <a:buNone/>
            </a:pPr>
            <a:r>
              <a:rPr lang="en" dirty="0" smtClean="0"/>
              <a:t>Then </a:t>
            </a:r>
            <a:r>
              <a:rPr lang="en" dirty="0"/>
              <a:t>the question is “How can I leverage standard TCP behavior to detect whether two distant hosts can communicate?”</a:t>
            </a:r>
          </a:p>
          <a:p>
            <a:pPr marL="0" lvl="0" indent="0">
              <a:spcBef>
                <a:spcPts val="0"/>
              </a:spcBef>
              <a:buNone/>
            </a:pPr>
            <a:endParaRPr dirty="0"/>
          </a:p>
          <a:p>
            <a:pPr marL="0" lvl="0" indent="0">
              <a:spcBef>
                <a:spcPts val="0"/>
              </a:spcBef>
              <a:buNone/>
            </a:pPr>
            <a:endParaRPr dirty="0"/>
          </a:p>
        </p:txBody>
      </p:sp>
    </p:spTree>
    <p:extLst>
      <p:ext uri="{BB962C8B-B14F-4D97-AF65-F5344CB8AC3E}">
        <p14:creationId xmlns:p14="http://schemas.microsoft.com/office/powerpoint/2010/main" val="4233993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9"/>
        <p:cNvGrpSpPr/>
        <p:nvPr/>
      </p:nvGrpSpPr>
      <p:grpSpPr>
        <a:xfrm>
          <a:off x="0" y="0"/>
          <a:ext cx="0" cy="0"/>
          <a:chOff x="0" y="0"/>
          <a:chExt cx="0" cy="0"/>
        </a:xfrm>
      </p:grpSpPr>
      <p:sp>
        <p:nvSpPr>
          <p:cNvPr id="1720" name="Shape 17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21" name="Shape 172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US" dirty="0" smtClean="0">
                <a:solidFill>
                  <a:schemeClr val="dk1"/>
                </a:solidFill>
              </a:rPr>
              <a:t>We focus</a:t>
            </a:r>
            <a:r>
              <a:rPr lang="en-US" baseline="0" dirty="0" smtClean="0">
                <a:solidFill>
                  <a:schemeClr val="dk1"/>
                </a:solidFill>
              </a:rPr>
              <a:t> on Web here: </a:t>
            </a:r>
          </a:p>
          <a:p>
            <a:pPr marL="0" lvl="0" indent="-69850">
              <a:spcBef>
                <a:spcPts val="0"/>
              </a:spcBef>
              <a:buClr>
                <a:schemeClr val="dk1"/>
              </a:buClr>
              <a:buSzPts val="1100"/>
              <a:buFont typeface="Arial"/>
              <a:buNone/>
            </a:pPr>
            <a:r>
              <a:rPr lang="en-US" baseline="0" dirty="0" smtClean="0">
                <a:solidFill>
                  <a:schemeClr val="dk1"/>
                </a:solidFill>
              </a:rPr>
              <a:t>	what does it look like on the wire to look at a website</a:t>
            </a:r>
            <a:r>
              <a:rPr lang="en-US" baseline="0" dirty="0" smtClean="0">
                <a:solidFill>
                  <a:schemeClr val="dk1"/>
                </a:solidFill>
              </a:rPr>
              <a:t>?</a:t>
            </a:r>
          </a:p>
          <a:p>
            <a:pPr marL="0" lvl="0" indent="-69850">
              <a:spcBef>
                <a:spcPts val="0"/>
              </a:spcBef>
              <a:buClr>
                <a:schemeClr val="dk1"/>
              </a:buClr>
              <a:buSzPts val="1100"/>
              <a:buFont typeface="Arial"/>
              <a:buNone/>
            </a:pPr>
            <a:endParaRPr lang="en-US" baseline="0" dirty="0" smtClean="0">
              <a:solidFill>
                <a:schemeClr val="dk1"/>
              </a:solidFill>
            </a:endParaRPr>
          </a:p>
          <a:p>
            <a:pPr marL="0" lvl="0" indent="-69850">
              <a:spcBef>
                <a:spcPts val="0"/>
              </a:spcBef>
              <a:buClr>
                <a:schemeClr val="dk1"/>
              </a:buClr>
              <a:buSzPts val="1100"/>
              <a:buFont typeface="Arial"/>
              <a:buNone/>
            </a:pPr>
            <a:r>
              <a:rPr lang="en-US" baseline="0" dirty="0" smtClean="0">
                <a:solidFill>
                  <a:schemeClr val="dk1"/>
                </a:solidFill>
              </a:rPr>
              <a:t>All three are targets of censorship, so let's figure out how to measure remotely for all of them</a:t>
            </a:r>
            <a:endParaRPr lang="en" dirty="0">
              <a:solidFill>
                <a:schemeClr val="dk1"/>
              </a:solidFill>
            </a:endParaRPr>
          </a:p>
        </p:txBody>
      </p:sp>
    </p:spTree>
    <p:extLst>
      <p:ext uri="{BB962C8B-B14F-4D97-AF65-F5344CB8AC3E}">
        <p14:creationId xmlns:p14="http://schemas.microsoft.com/office/powerpoint/2010/main" val="3871322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Shape 5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7" name="Shape 57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dirty="0" smtClean="0"/>
              <a:t>So</a:t>
            </a:r>
            <a:r>
              <a:rPr lang="en-US" baseline="0" dirty="0" smtClean="0"/>
              <a:t> let’s start at the very first step!</a:t>
            </a:r>
          </a:p>
          <a:p>
            <a:pPr marL="0" lvl="0" indent="0">
              <a:spcBef>
                <a:spcPts val="0"/>
              </a:spcBef>
              <a:buNone/>
            </a:pPr>
            <a:r>
              <a:rPr lang="en-US" baseline="0" dirty="0" smtClean="0"/>
              <a:t>	pursued independently by </a:t>
            </a:r>
            <a:r>
              <a:rPr lang="en-US" baseline="0" dirty="0" err="1" smtClean="0"/>
              <a:t>Dr</a:t>
            </a:r>
            <a:r>
              <a:rPr lang="en-US" baseline="0" dirty="0" smtClean="0"/>
              <a:t> Scott and Professor </a:t>
            </a:r>
            <a:r>
              <a:rPr lang="en-US" baseline="0" dirty="0" err="1" smtClean="0"/>
              <a:t>Ensafi</a:t>
            </a:r>
            <a:r>
              <a:rPr lang="en-US" baseline="0" dirty="0" smtClean="0"/>
              <a:t> before they were at the University of Michigan</a:t>
            </a:r>
          </a:p>
          <a:p>
            <a:pPr marL="0" lvl="0" indent="0">
              <a:spcBef>
                <a:spcPts val="0"/>
              </a:spcBef>
              <a:buNone/>
            </a:pPr>
            <a:r>
              <a:rPr lang="en-US" baseline="0" dirty="0" smtClean="0"/>
              <a:t>	</a:t>
            </a:r>
          </a:p>
          <a:p>
            <a:pPr marL="0" lvl="0" indent="0">
              <a:spcBef>
                <a:spcPts val="0"/>
              </a:spcBef>
              <a:buNone/>
            </a:pPr>
            <a:r>
              <a:rPr lang="en-US" baseline="0" dirty="0" smtClean="0"/>
              <a:t>DNS Resolvers are all over the Internet, about 20 million of them </a:t>
            </a:r>
          </a:p>
          <a:p>
            <a:pPr marL="0" lvl="0" indent="0">
              <a:spcBef>
                <a:spcPts val="0"/>
              </a:spcBef>
              <a:buNone/>
            </a:pPr>
            <a:r>
              <a:rPr lang="en-US" baseline="0" dirty="0" smtClean="0"/>
              <a:t>But some limit based on who is asking or what is being asked for</a:t>
            </a:r>
          </a:p>
          <a:p>
            <a:pPr marL="0" lvl="0" indent="0">
              <a:spcBef>
                <a:spcPts val="0"/>
              </a:spcBef>
              <a:buNone/>
            </a:pPr>
            <a:r>
              <a:rPr lang="en-US" baseline="0" dirty="0" smtClean="0"/>
              <a:t>4million are open resolvers, in 232 countries</a:t>
            </a:r>
          </a:p>
          <a:p>
            <a:pPr marL="0" lvl="0" indent="0">
              <a:spcBef>
                <a:spcPts val="0"/>
              </a:spcBef>
              <a:buNone/>
            </a:pPr>
            <a:endParaRPr lang="en-US" baseline="0" dirty="0" smtClean="0"/>
          </a:p>
          <a:p>
            <a:pPr marL="0" lvl="0" indent="0">
              <a:spcBef>
                <a:spcPts val="0"/>
              </a:spcBef>
              <a:buNone/>
            </a:pPr>
            <a:r>
              <a:rPr lang="en-US" baseline="0" dirty="0" smtClean="0"/>
              <a:t>Why don’t we use those to perform DNS lookups from around the world?</a:t>
            </a:r>
          </a:p>
        </p:txBody>
      </p:sp>
    </p:spTree>
    <p:extLst>
      <p:ext uri="{BB962C8B-B14F-4D97-AF65-F5344CB8AC3E}">
        <p14:creationId xmlns:p14="http://schemas.microsoft.com/office/powerpoint/2010/main" val="923011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r>
              <a:rPr lang="en-US" dirty="0" smtClean="0"/>
              <a:t>From this talk, I want everyone to walk</a:t>
            </a:r>
            <a:r>
              <a:rPr lang="en-US" baseline="0" dirty="0" smtClean="0"/>
              <a:t> away with a few interesting points:</a:t>
            </a:r>
          </a:p>
          <a:p>
            <a:pPr marL="0" lvl="0" indent="0" rtl="0">
              <a:spcBef>
                <a:spcPts val="0"/>
              </a:spcBef>
              <a:buNone/>
            </a:pPr>
            <a:r>
              <a:rPr lang="en-US" baseline="0" dirty="0" smtClean="0"/>
              <a:t>I want people to know a bit more about network interference</a:t>
            </a:r>
            <a:endParaRPr lang="en-US" dirty="0" smtClean="0"/>
          </a:p>
          <a:p>
            <a:pPr marL="0" lvl="0" indent="0" rtl="0">
              <a:spcBef>
                <a:spcPts val="0"/>
              </a:spcBef>
              <a:buNone/>
            </a:pPr>
            <a:r>
              <a:rPr lang="en-US" dirty="0" smtClean="0"/>
              <a:t>I</a:t>
            </a:r>
            <a:r>
              <a:rPr lang="en-US" baseline="0" dirty="0" smtClean="0"/>
              <a:t> w</a:t>
            </a:r>
            <a:r>
              <a:rPr lang="en-US" dirty="0" smtClean="0"/>
              <a:t>an</a:t>
            </a:r>
            <a:r>
              <a:rPr lang="en-US" baseline="0" dirty="0" smtClean="0"/>
              <a:t>t to </a:t>
            </a:r>
            <a:r>
              <a:rPr lang="en-US" dirty="0" smtClean="0"/>
              <a:t>show how researchers now</a:t>
            </a:r>
            <a:r>
              <a:rPr lang="en-US" baseline="0" dirty="0" smtClean="0"/>
              <a:t> at </a:t>
            </a:r>
            <a:r>
              <a:rPr lang="en-US" baseline="0" dirty="0" err="1" smtClean="0"/>
              <a:t>UofM</a:t>
            </a:r>
            <a:r>
              <a:rPr lang="en-US" baseline="0" dirty="0" smtClean="0"/>
              <a:t> </a:t>
            </a:r>
            <a:r>
              <a:rPr lang="en-US" dirty="0" smtClean="0"/>
              <a:t>used surprising properties of the Internet</a:t>
            </a:r>
            <a:r>
              <a:rPr lang="en-US" baseline="0" dirty="0" smtClean="0"/>
              <a:t> </a:t>
            </a:r>
            <a:r>
              <a:rPr lang="en-US" dirty="0" smtClean="0"/>
              <a:t>to detect censorship globally </a:t>
            </a:r>
          </a:p>
          <a:p>
            <a:pPr marL="0" lvl="0" indent="0" rtl="0">
              <a:spcBef>
                <a:spcPts val="0"/>
              </a:spcBef>
              <a:buNone/>
            </a:pPr>
            <a:r>
              <a:rPr lang="en-US" dirty="0" smtClean="0"/>
              <a:t>I want to provide a</a:t>
            </a:r>
            <a:r>
              <a:rPr lang="en-US" baseline="0" dirty="0" smtClean="0"/>
              <a:t> little food for thought for the international </a:t>
            </a:r>
            <a:r>
              <a:rPr lang="en-US" baseline="0" dirty="0" err="1" smtClean="0"/>
              <a:t>pubpol</a:t>
            </a:r>
            <a:r>
              <a:rPr lang="en-US" baseline="0" dirty="0" smtClean="0"/>
              <a:t> minds in the room</a:t>
            </a:r>
            <a:endParaRPr lang="en-US" dirty="0" smtClean="0"/>
          </a:p>
          <a:p>
            <a:pPr marL="0" lvl="0" indent="0" rtl="0">
              <a:spcBef>
                <a:spcPts val="0"/>
              </a:spcBef>
              <a:buNone/>
            </a:pPr>
            <a:r>
              <a:rPr lang="en-US" dirty="0" smtClean="0"/>
              <a:t>but first let's step back and remember how the Internet works</a:t>
            </a:r>
          </a:p>
        </p:txBody>
      </p:sp>
    </p:spTree>
    <p:extLst>
      <p:ext uri="{BB962C8B-B14F-4D97-AF65-F5344CB8AC3E}">
        <p14:creationId xmlns:p14="http://schemas.microsoft.com/office/powerpoint/2010/main" val="16217921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Shape 5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7" name="Shape 57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dirty="0" smtClean="0"/>
              <a:t>232 countries</a:t>
            </a:r>
          </a:p>
          <a:p>
            <a:pPr marL="0" lvl="0" indent="0">
              <a:spcBef>
                <a:spcPts val="0"/>
              </a:spcBef>
              <a:buNone/>
            </a:pPr>
            <a:endParaRPr lang="en-US" dirty="0" smtClean="0"/>
          </a:p>
          <a:p>
            <a:pPr marL="0" lvl="0" indent="0">
              <a:spcBef>
                <a:spcPts val="0"/>
              </a:spcBef>
              <a:buNone/>
            </a:pPr>
            <a:r>
              <a:rPr lang="en-US" dirty="0" smtClean="0"/>
              <a:t>We</a:t>
            </a:r>
            <a:r>
              <a:rPr lang="en-US" baseline="0" dirty="0" smtClean="0"/>
              <a:t> restrict to internet naming infrastructure- not accidentally turned on servers that don’t run on </a:t>
            </a:r>
          </a:p>
          <a:p>
            <a:pPr marL="0" lvl="0" indent="0">
              <a:spcBef>
                <a:spcPts val="0"/>
              </a:spcBef>
              <a:buNone/>
            </a:pPr>
            <a:r>
              <a:rPr lang="en-US" baseline="0" dirty="0" smtClean="0"/>
              <a:t>	</a:t>
            </a:r>
            <a:r>
              <a:rPr lang="en-US" baseline="0" dirty="0" smtClean="0"/>
              <a:t>many  </a:t>
            </a:r>
            <a:r>
              <a:rPr lang="en-US" baseline="0" dirty="0" smtClean="0"/>
              <a:t>definitions, but we </a:t>
            </a:r>
          </a:p>
          <a:p>
            <a:pPr marL="0" lvl="0" indent="0">
              <a:spcBef>
                <a:spcPts val="0"/>
              </a:spcBef>
              <a:buNone/>
            </a:pPr>
            <a:endParaRPr lang="en-US" baseline="0" dirty="0" smtClean="0"/>
          </a:p>
          <a:p>
            <a:pPr marL="0" lvl="0" indent="0">
              <a:spcBef>
                <a:spcPts val="0"/>
              </a:spcBef>
              <a:buNone/>
            </a:pPr>
            <a:r>
              <a:rPr lang="en-US" baseline="0" dirty="0" smtClean="0"/>
              <a:t>These servers are long running, so we aren’t relying on a laptop being awake or someone turning a computer on after a power outage</a:t>
            </a:r>
            <a:endParaRPr lang="en" dirty="0"/>
          </a:p>
          <a:p>
            <a:pPr marL="0" lvl="0" indent="0">
              <a:spcBef>
                <a:spcPts val="0"/>
              </a:spcBef>
              <a:buNone/>
            </a:pPr>
            <a:endParaRPr dirty="0"/>
          </a:p>
          <a:p>
            <a:pPr marL="0" lvl="0" indent="0">
              <a:spcBef>
                <a:spcPts val="0"/>
              </a:spcBef>
              <a:buNone/>
            </a:pPr>
            <a:r>
              <a:rPr lang="en-US" sz="1100" dirty="0" smtClean="0">
                <a:latin typeface="Arial" charset="0"/>
                <a:ea typeface="Arial" charset="0"/>
                <a:cs typeface="Arial" charset="0"/>
                <a:sym typeface="Droid Sans"/>
              </a:rPr>
              <a:t>A website </a:t>
            </a:r>
            <a:r>
              <a:rPr lang="en-US" sz="1100" i="1" dirty="0" smtClean="0">
                <a:latin typeface="Arial" charset="0"/>
                <a:ea typeface="Arial" charset="0"/>
                <a:cs typeface="Arial" charset="0"/>
                <a:sym typeface="Droid Sans"/>
              </a:rPr>
              <a:t>may</a:t>
            </a:r>
            <a:r>
              <a:rPr lang="en-US" sz="1100" dirty="0" smtClean="0">
                <a:latin typeface="Arial" charset="0"/>
                <a:ea typeface="Arial" charset="0"/>
                <a:cs typeface="Arial" charset="0"/>
                <a:sym typeface="Droid Sans"/>
              </a:rPr>
              <a:t> be resolved to only one:</a:t>
            </a:r>
          </a:p>
          <a:p>
            <a:pPr marL="0" lvl="0" indent="0">
              <a:spcBef>
                <a:spcPts val="0"/>
              </a:spcBef>
              <a:buNone/>
            </a:pPr>
            <a:r>
              <a:rPr lang="en-US" sz="1100" dirty="0" smtClean="0">
                <a:latin typeface="Arial" charset="0"/>
                <a:ea typeface="Arial" charset="0"/>
                <a:cs typeface="Arial" charset="0"/>
                <a:sym typeface="Droid Sans"/>
              </a:rPr>
              <a:t>	IP</a:t>
            </a:r>
          </a:p>
          <a:p>
            <a:pPr marL="0" lvl="0" indent="0">
              <a:spcBef>
                <a:spcPts val="0"/>
              </a:spcBef>
              <a:buNone/>
            </a:pPr>
            <a:r>
              <a:rPr lang="en-US" sz="1100" dirty="0" smtClean="0">
                <a:latin typeface="Arial" charset="0"/>
                <a:ea typeface="Arial" charset="0"/>
                <a:cs typeface="Arial" charset="0"/>
                <a:sym typeface="Droid Sans"/>
              </a:rPr>
              <a:t>	Class C Network</a:t>
            </a:r>
          </a:p>
          <a:p>
            <a:pPr marL="0" lvl="0" indent="0">
              <a:spcBef>
                <a:spcPts val="0"/>
              </a:spcBef>
              <a:buNone/>
            </a:pPr>
            <a:r>
              <a:rPr lang="en-US" sz="1100" dirty="0" smtClean="0">
                <a:latin typeface="Arial" charset="0"/>
                <a:ea typeface="Arial" charset="0"/>
                <a:cs typeface="Arial" charset="0"/>
                <a:sym typeface="Droid Sans"/>
              </a:rPr>
              <a:t>	ASN</a:t>
            </a:r>
          </a:p>
          <a:p>
            <a:pPr marL="0" lvl="0" indent="0">
              <a:spcBef>
                <a:spcPts val="0"/>
              </a:spcBef>
              <a:buNone/>
            </a:pPr>
            <a:r>
              <a:rPr lang="en-US" sz="1100" dirty="0" smtClean="0">
                <a:latin typeface="Arial" charset="0"/>
                <a:ea typeface="Arial" charset="0"/>
                <a:cs typeface="Arial" charset="0"/>
                <a:sym typeface="Droid Sans"/>
              </a:rPr>
              <a:t>	PTR Domain Name</a:t>
            </a:r>
          </a:p>
          <a:p>
            <a:pPr marL="0" lvl="0" indent="0">
              <a:spcBef>
                <a:spcPts val="0"/>
              </a:spcBef>
              <a:buNone/>
            </a:pPr>
            <a:r>
              <a:rPr lang="en-US" sz="1100" dirty="0" smtClean="0">
                <a:latin typeface="Arial" charset="0"/>
                <a:ea typeface="Arial" charset="0"/>
                <a:cs typeface="Arial" charset="0"/>
                <a:sym typeface="Droid Sans"/>
              </a:rPr>
              <a:t>	favicon</a:t>
            </a:r>
          </a:p>
          <a:p>
            <a:pPr marL="0" lvl="0" indent="0">
              <a:spcBef>
                <a:spcPts val="0"/>
              </a:spcBef>
              <a:buNone/>
            </a:pPr>
            <a:r>
              <a:rPr lang="en-US" sz="1100" dirty="0" smtClean="0">
                <a:latin typeface="Arial" charset="0"/>
                <a:ea typeface="Arial" charset="0"/>
                <a:cs typeface="Arial" charset="0"/>
                <a:sym typeface="Droid Sans"/>
              </a:rPr>
              <a:t>	HTTP headers</a:t>
            </a:r>
          </a:p>
          <a:p>
            <a:pPr marL="0" lvl="0" indent="0">
              <a:spcBef>
                <a:spcPts val="0"/>
              </a:spcBef>
              <a:buNone/>
            </a:pPr>
            <a:r>
              <a:rPr lang="en-US" sz="1100" dirty="0" smtClean="0">
                <a:latin typeface="Arial" charset="0"/>
                <a:ea typeface="Arial" charset="0"/>
                <a:cs typeface="Arial" charset="0"/>
                <a:sym typeface="Droid Sans"/>
              </a:rPr>
              <a:t>	</a:t>
            </a:r>
            <a:r>
              <a:rPr lang="mr-IN" sz="1100" dirty="0" smtClean="0">
                <a:latin typeface="Arial" charset="0"/>
                <a:ea typeface="Arial" charset="0"/>
                <a:cs typeface="Arial" charset="0"/>
                <a:sym typeface="Droid Sans"/>
              </a:rPr>
              <a:t>…</a:t>
            </a:r>
            <a:endParaRPr lang="en-US" sz="1100" dirty="0" smtClean="0">
              <a:latin typeface="Arial" charset="0"/>
              <a:ea typeface="Arial" charset="0"/>
              <a:cs typeface="Arial" charset="0"/>
              <a:sym typeface="Droid Sans"/>
            </a:endParaRPr>
          </a:p>
          <a:p>
            <a:pPr marL="0" lvl="0" indent="0">
              <a:spcBef>
                <a:spcPts val="0"/>
              </a:spcBef>
              <a:buNone/>
            </a:pPr>
            <a:endParaRPr dirty="0"/>
          </a:p>
        </p:txBody>
      </p:sp>
    </p:spTree>
    <p:extLst>
      <p:ext uri="{BB962C8B-B14F-4D97-AF65-F5344CB8AC3E}">
        <p14:creationId xmlns:p14="http://schemas.microsoft.com/office/powerpoint/2010/main" val="13338338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Shape 5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7" name="Shape 57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p:txBody>
      </p:sp>
    </p:spTree>
    <p:extLst>
      <p:ext uri="{BB962C8B-B14F-4D97-AF65-F5344CB8AC3E}">
        <p14:creationId xmlns:p14="http://schemas.microsoft.com/office/powerpoint/2010/main" val="16306478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Shape 5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7" name="Shape 57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dirty="0" smtClean="0"/>
              <a:t>This</a:t>
            </a:r>
            <a:r>
              <a:rPr lang="en-US" baseline="0" dirty="0" smtClean="0"/>
              <a:t> is excellent! We can look at the first step. But knowing where CNN is is useless if I can’t talk to it! </a:t>
            </a:r>
          </a:p>
          <a:p>
            <a:pPr marL="0" lvl="0" indent="0">
              <a:spcBef>
                <a:spcPts val="0"/>
              </a:spcBef>
              <a:buNone/>
            </a:pPr>
            <a:r>
              <a:rPr lang="en-US" baseline="0" dirty="0" smtClean="0"/>
              <a:t>DNS resolvers let us perform a lookup as if we are somewhere, but unfortunately no such direct technique exists for IPv4</a:t>
            </a:r>
          </a:p>
          <a:p>
            <a:pPr marL="0" lvl="0" indent="0">
              <a:spcBef>
                <a:spcPts val="0"/>
              </a:spcBef>
              <a:buNone/>
            </a:pPr>
            <a:endParaRPr lang="en-US" baseline="0" dirty="0" smtClean="0"/>
          </a:p>
          <a:p>
            <a:pPr marL="0" lvl="0" indent="0">
              <a:spcBef>
                <a:spcPts val="0"/>
              </a:spcBef>
              <a:buNone/>
            </a:pPr>
            <a:r>
              <a:rPr lang="en-US" baseline="0" dirty="0" smtClean="0"/>
              <a:t>But, is there any way we can measure it indirectly using those 140million things out there?</a:t>
            </a:r>
          </a:p>
          <a:p>
            <a:pPr marL="0" lvl="0" indent="0">
              <a:spcBef>
                <a:spcPts val="0"/>
              </a:spcBef>
              <a:buNone/>
            </a:pPr>
            <a:endParaRPr dirty="0"/>
          </a:p>
        </p:txBody>
      </p:sp>
    </p:spTree>
    <p:extLst>
      <p:ext uri="{BB962C8B-B14F-4D97-AF65-F5344CB8AC3E}">
        <p14:creationId xmlns:p14="http://schemas.microsoft.com/office/powerpoint/2010/main" val="102592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Shape 6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8" name="Shape 61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r>
              <a:rPr lang="en" sz="1000" dirty="0">
                <a:solidFill>
                  <a:schemeClr val="dk1"/>
                </a:solidFill>
              </a:rPr>
              <a:t>Spooky scan is a novel technique that uses TCP/IP side channels to remotely, off the path tells you whether a user and site can talk. </a:t>
            </a:r>
            <a:endParaRPr lang="en-US" sz="1000" dirty="0" smtClean="0">
              <a:solidFill>
                <a:schemeClr val="dk1"/>
              </a:solidFill>
            </a:endParaRPr>
          </a:p>
          <a:p>
            <a:pPr marL="0" lvl="0" indent="0" rtl="0">
              <a:spcBef>
                <a:spcPts val="0"/>
              </a:spcBef>
              <a:buNone/>
            </a:pPr>
            <a:endParaRPr lang="en-US" sz="1000" dirty="0" smtClean="0">
              <a:solidFill>
                <a:schemeClr val="dk1"/>
              </a:solidFill>
            </a:endParaRPr>
          </a:p>
          <a:p>
            <a:pPr marL="0" lvl="0" indent="-69850" rtl="0">
              <a:spcBef>
                <a:spcPts val="0"/>
              </a:spcBef>
              <a:buClr>
                <a:schemeClr val="dk1"/>
              </a:buClr>
              <a:buSzPts val="1100"/>
              <a:buFont typeface="Arial"/>
              <a:buNone/>
            </a:pPr>
            <a:r>
              <a:rPr lang="en" sz="1000" dirty="0" smtClean="0">
                <a:solidFill>
                  <a:srgbClr val="666666"/>
                </a:solidFill>
                <a:latin typeface="Arial" charset="0"/>
                <a:ea typeface="Arial" charset="0"/>
                <a:cs typeface="Arial" charset="0"/>
                <a:sym typeface="Droid Sans"/>
              </a:rPr>
              <a:t>* </a:t>
            </a:r>
            <a:r>
              <a:rPr lang="en" sz="1000" b="1" dirty="0" smtClean="0">
                <a:solidFill>
                  <a:srgbClr val="666666"/>
                </a:solidFill>
                <a:latin typeface="Arial" charset="0"/>
                <a:ea typeface="Arial" charset="0"/>
                <a:cs typeface="Arial" charset="0"/>
                <a:sym typeface="Droid Sans"/>
              </a:rPr>
              <a:t>TCP Idle Scan </a:t>
            </a:r>
            <a:r>
              <a:rPr lang="en" sz="1000" dirty="0" err="1" smtClean="0">
                <a:solidFill>
                  <a:srgbClr val="666666"/>
                </a:solidFill>
                <a:latin typeface="Arial" charset="0"/>
                <a:ea typeface="Arial" charset="0"/>
                <a:cs typeface="Arial" charset="0"/>
                <a:sym typeface="Droid Sans"/>
              </a:rPr>
              <a:t>Antirez</a:t>
            </a:r>
            <a:r>
              <a:rPr lang="en" sz="1000" dirty="0" smtClean="0">
                <a:solidFill>
                  <a:srgbClr val="666666"/>
                </a:solidFill>
                <a:latin typeface="Arial" charset="0"/>
                <a:ea typeface="Arial" charset="0"/>
                <a:cs typeface="Arial" charset="0"/>
                <a:sym typeface="Droid Sans"/>
              </a:rPr>
              <a:t>, (</a:t>
            </a:r>
            <a:r>
              <a:rPr lang="en" sz="1000" dirty="0" err="1" smtClean="0">
                <a:solidFill>
                  <a:srgbClr val="666666"/>
                </a:solidFill>
                <a:latin typeface="Arial" charset="0"/>
                <a:ea typeface="Arial" charset="0"/>
                <a:cs typeface="Arial" charset="0"/>
                <a:sym typeface="Droid Sans"/>
              </a:rPr>
              <a:t>Bugtraq</a:t>
            </a:r>
            <a:r>
              <a:rPr lang="en" sz="1000" dirty="0" smtClean="0">
                <a:solidFill>
                  <a:srgbClr val="666666"/>
                </a:solidFill>
                <a:latin typeface="Arial" charset="0"/>
                <a:ea typeface="Arial" charset="0"/>
                <a:cs typeface="Arial" charset="0"/>
                <a:sym typeface="Droid Sans"/>
              </a:rPr>
              <a:t> 1998)</a:t>
            </a:r>
          </a:p>
          <a:p>
            <a:pPr marL="0" lvl="0" indent="-69850" rtl="0">
              <a:spcBef>
                <a:spcPts val="0"/>
              </a:spcBef>
              <a:buClr>
                <a:schemeClr val="dk1"/>
              </a:buClr>
              <a:buSzPts val="1100"/>
              <a:buFont typeface="Arial"/>
              <a:buNone/>
            </a:pPr>
            <a:r>
              <a:rPr lang="en" sz="1000" dirty="0" smtClean="0">
                <a:solidFill>
                  <a:srgbClr val="666666"/>
                </a:solidFill>
                <a:latin typeface="Arial" charset="0"/>
                <a:ea typeface="Arial" charset="0"/>
                <a:cs typeface="Arial" charset="0"/>
                <a:sym typeface="Droid Sans"/>
              </a:rPr>
              <a:t>* </a:t>
            </a:r>
            <a:r>
              <a:rPr lang="en" sz="1000" b="1" dirty="0" smtClean="0">
                <a:solidFill>
                  <a:srgbClr val="666666"/>
                </a:solidFill>
                <a:latin typeface="Arial" charset="0"/>
                <a:ea typeface="Arial" charset="0"/>
                <a:cs typeface="Arial" charset="0"/>
                <a:sym typeface="Droid Sans"/>
              </a:rPr>
              <a:t>Detecting Intentional Packet Drops on the Internet via TCP/IP Side Channels</a:t>
            </a:r>
            <a:r>
              <a:rPr lang="en" sz="1000" dirty="0" smtClean="0">
                <a:solidFill>
                  <a:srgbClr val="666666"/>
                </a:solidFill>
                <a:latin typeface="Arial" charset="0"/>
                <a:ea typeface="Arial" charset="0"/>
                <a:cs typeface="Arial" charset="0"/>
                <a:sym typeface="Droid Sans"/>
              </a:rPr>
              <a:t>  </a:t>
            </a:r>
          </a:p>
          <a:p>
            <a:pPr marL="0" lvl="0" indent="0" rtl="0">
              <a:spcBef>
                <a:spcPts val="0"/>
              </a:spcBef>
              <a:buNone/>
            </a:pPr>
            <a:r>
              <a:rPr lang="en" sz="1000" dirty="0" smtClean="0">
                <a:solidFill>
                  <a:srgbClr val="666666"/>
                </a:solidFill>
                <a:latin typeface="Arial" charset="0"/>
                <a:ea typeface="Arial" charset="0"/>
                <a:cs typeface="Arial" charset="0"/>
                <a:sym typeface="Droid Sans"/>
              </a:rPr>
              <a:t> </a:t>
            </a:r>
            <a:r>
              <a:rPr lang="en" sz="1000" b="1" dirty="0" smtClean="0">
                <a:solidFill>
                  <a:srgbClr val="666666"/>
                </a:solidFill>
                <a:latin typeface="Arial" charset="0"/>
                <a:ea typeface="Arial" charset="0"/>
                <a:cs typeface="Arial" charset="0"/>
                <a:sym typeface="Droid Sans"/>
              </a:rPr>
              <a:t> </a:t>
            </a:r>
            <a:r>
              <a:rPr lang="en" sz="1000" b="1" dirty="0" err="1" smtClean="0">
                <a:solidFill>
                  <a:srgbClr val="666666"/>
                </a:solidFill>
                <a:latin typeface="Arial" charset="0"/>
                <a:ea typeface="Arial" charset="0"/>
                <a:cs typeface="Arial" charset="0"/>
                <a:sym typeface="Droid Sans"/>
              </a:rPr>
              <a:t>Roya</a:t>
            </a:r>
            <a:r>
              <a:rPr lang="en" sz="1000" b="1" dirty="0" smtClean="0">
                <a:solidFill>
                  <a:srgbClr val="666666"/>
                </a:solidFill>
                <a:latin typeface="Arial" charset="0"/>
                <a:ea typeface="Arial" charset="0"/>
                <a:cs typeface="Arial" charset="0"/>
                <a:sym typeface="Droid Sans"/>
              </a:rPr>
              <a:t> </a:t>
            </a:r>
            <a:r>
              <a:rPr lang="en" sz="1000" b="1" dirty="0" err="1" smtClean="0">
                <a:solidFill>
                  <a:srgbClr val="666666"/>
                </a:solidFill>
                <a:latin typeface="Arial" charset="0"/>
                <a:ea typeface="Arial" charset="0"/>
                <a:cs typeface="Arial" charset="0"/>
                <a:sym typeface="Droid Sans"/>
              </a:rPr>
              <a:t>Ensafi</a:t>
            </a:r>
            <a:r>
              <a:rPr lang="en" sz="1000" b="1" dirty="0" smtClean="0">
                <a:solidFill>
                  <a:srgbClr val="666666"/>
                </a:solidFill>
                <a:latin typeface="Arial" charset="0"/>
                <a:ea typeface="Arial" charset="0"/>
                <a:cs typeface="Arial" charset="0"/>
                <a:sym typeface="Droid Sans"/>
              </a:rPr>
              <a:t>,</a:t>
            </a:r>
            <a:r>
              <a:rPr lang="en" sz="1000" dirty="0" smtClean="0">
                <a:solidFill>
                  <a:srgbClr val="666666"/>
                </a:solidFill>
                <a:latin typeface="Arial" charset="0"/>
                <a:ea typeface="Arial" charset="0"/>
                <a:cs typeface="Arial" charset="0"/>
                <a:sym typeface="Droid Sans"/>
              </a:rPr>
              <a:t> </a:t>
            </a:r>
            <a:r>
              <a:rPr lang="en" sz="1000" dirty="0" err="1" smtClean="0">
                <a:solidFill>
                  <a:srgbClr val="666666"/>
                </a:solidFill>
                <a:latin typeface="Arial" charset="0"/>
                <a:ea typeface="Arial" charset="0"/>
                <a:cs typeface="Arial" charset="0"/>
                <a:sym typeface="Droid Sans"/>
              </a:rPr>
              <a:t>Knockel</a:t>
            </a:r>
            <a:r>
              <a:rPr lang="en" sz="1000" dirty="0" smtClean="0">
                <a:solidFill>
                  <a:srgbClr val="666666"/>
                </a:solidFill>
                <a:latin typeface="Arial" charset="0"/>
                <a:ea typeface="Arial" charset="0"/>
                <a:cs typeface="Arial" charset="0"/>
                <a:sym typeface="Droid Sans"/>
              </a:rPr>
              <a:t>, Alexander, and Crandall (PAM ’14)</a:t>
            </a:r>
            <a:br>
              <a:rPr lang="en" sz="1000" dirty="0" smtClean="0">
                <a:solidFill>
                  <a:srgbClr val="666666"/>
                </a:solidFill>
                <a:latin typeface="Arial" charset="0"/>
                <a:ea typeface="Arial" charset="0"/>
                <a:cs typeface="Arial" charset="0"/>
                <a:sym typeface="Droid Sans"/>
              </a:rPr>
            </a:br>
            <a:r>
              <a:rPr lang="en" sz="1000" dirty="0" smtClean="0">
                <a:solidFill>
                  <a:srgbClr val="666666"/>
                </a:solidFill>
                <a:latin typeface="Arial" charset="0"/>
                <a:ea typeface="Arial" charset="0"/>
                <a:cs typeface="Arial" charset="0"/>
                <a:sym typeface="Droid Sans"/>
              </a:rPr>
              <a:t>* </a:t>
            </a:r>
            <a:r>
              <a:rPr lang="en" sz="1000" b="1" dirty="0" smtClean="0">
                <a:solidFill>
                  <a:srgbClr val="666666"/>
                </a:solidFill>
                <a:latin typeface="Arial" charset="0"/>
                <a:ea typeface="Arial" charset="0"/>
                <a:cs typeface="Arial" charset="0"/>
                <a:sym typeface="Droid Sans"/>
              </a:rPr>
              <a:t>Idle Port Scanning and Non-interference Analysis of Network Protocol  </a:t>
            </a:r>
            <a:br>
              <a:rPr lang="en" sz="1000" b="1" dirty="0" smtClean="0">
                <a:solidFill>
                  <a:srgbClr val="666666"/>
                </a:solidFill>
                <a:latin typeface="Arial" charset="0"/>
                <a:ea typeface="Arial" charset="0"/>
                <a:cs typeface="Arial" charset="0"/>
                <a:sym typeface="Droid Sans"/>
              </a:rPr>
            </a:br>
            <a:r>
              <a:rPr lang="en" sz="1000" b="1" dirty="0" smtClean="0">
                <a:solidFill>
                  <a:srgbClr val="666666"/>
                </a:solidFill>
                <a:latin typeface="Arial" charset="0"/>
                <a:ea typeface="Arial" charset="0"/>
                <a:cs typeface="Arial" charset="0"/>
                <a:sym typeface="Droid Sans"/>
              </a:rPr>
              <a:t>    Stacks Using Model Checking</a:t>
            </a:r>
          </a:p>
          <a:p>
            <a:pPr marL="0" lvl="0" indent="-69850" rtl="0">
              <a:spcBef>
                <a:spcPts val="0"/>
              </a:spcBef>
              <a:buClr>
                <a:schemeClr val="dk1"/>
              </a:buClr>
              <a:buSzPts val="1100"/>
              <a:buFont typeface="Arial"/>
              <a:buNone/>
            </a:pPr>
            <a:r>
              <a:rPr lang="en" sz="1000" dirty="0" smtClean="0">
                <a:solidFill>
                  <a:srgbClr val="666666"/>
                </a:solidFill>
                <a:latin typeface="Arial" charset="0"/>
                <a:ea typeface="Arial" charset="0"/>
                <a:cs typeface="Arial" charset="0"/>
                <a:sym typeface="Droid Sans"/>
              </a:rPr>
              <a:t>  </a:t>
            </a:r>
            <a:r>
              <a:rPr lang="en" sz="1000" b="1" dirty="0" err="1" smtClean="0">
                <a:solidFill>
                  <a:srgbClr val="666666"/>
                </a:solidFill>
                <a:latin typeface="Arial" charset="0"/>
                <a:ea typeface="Arial" charset="0"/>
                <a:cs typeface="Arial" charset="0"/>
                <a:sym typeface="Droid Sans"/>
              </a:rPr>
              <a:t>Roya</a:t>
            </a:r>
            <a:r>
              <a:rPr lang="en" sz="1000" b="1" dirty="0" smtClean="0">
                <a:solidFill>
                  <a:srgbClr val="666666"/>
                </a:solidFill>
                <a:latin typeface="Arial" charset="0"/>
                <a:ea typeface="Arial" charset="0"/>
                <a:cs typeface="Arial" charset="0"/>
                <a:sym typeface="Droid Sans"/>
              </a:rPr>
              <a:t> </a:t>
            </a:r>
            <a:r>
              <a:rPr lang="en" sz="1000" b="1" dirty="0" err="1" smtClean="0">
                <a:solidFill>
                  <a:srgbClr val="666666"/>
                </a:solidFill>
                <a:latin typeface="Arial" charset="0"/>
                <a:ea typeface="Arial" charset="0"/>
                <a:cs typeface="Arial" charset="0"/>
                <a:sym typeface="Droid Sans"/>
              </a:rPr>
              <a:t>Ensafi</a:t>
            </a:r>
            <a:r>
              <a:rPr lang="en" sz="1000" dirty="0" smtClean="0">
                <a:solidFill>
                  <a:srgbClr val="666666"/>
                </a:solidFill>
                <a:latin typeface="Arial" charset="0"/>
                <a:ea typeface="Arial" charset="0"/>
                <a:cs typeface="Arial" charset="0"/>
                <a:sym typeface="Droid Sans"/>
              </a:rPr>
              <a:t>, Park, </a:t>
            </a:r>
            <a:r>
              <a:rPr lang="en" sz="1000" dirty="0" err="1" smtClean="0">
                <a:solidFill>
                  <a:srgbClr val="666666"/>
                </a:solidFill>
                <a:latin typeface="Arial" charset="0"/>
                <a:ea typeface="Arial" charset="0"/>
                <a:cs typeface="Arial" charset="0"/>
                <a:sym typeface="Droid Sans"/>
              </a:rPr>
              <a:t>Kapur</a:t>
            </a:r>
            <a:r>
              <a:rPr lang="en" sz="1000" dirty="0" smtClean="0">
                <a:solidFill>
                  <a:srgbClr val="666666"/>
                </a:solidFill>
                <a:latin typeface="Arial" charset="0"/>
                <a:ea typeface="Arial" charset="0"/>
                <a:cs typeface="Arial" charset="0"/>
                <a:sym typeface="Droid Sans"/>
              </a:rPr>
              <a:t>, and Crandall (</a:t>
            </a:r>
            <a:r>
              <a:rPr lang="en" sz="1000" dirty="0" err="1" smtClean="0">
                <a:solidFill>
                  <a:srgbClr val="666666"/>
                </a:solidFill>
                <a:latin typeface="Arial" charset="0"/>
                <a:ea typeface="Arial" charset="0"/>
                <a:cs typeface="Arial" charset="0"/>
                <a:sym typeface="Droid Sans"/>
              </a:rPr>
              <a:t>Usenix</a:t>
            </a:r>
            <a:r>
              <a:rPr lang="en" sz="1000" dirty="0" smtClean="0">
                <a:solidFill>
                  <a:srgbClr val="666666"/>
                </a:solidFill>
                <a:latin typeface="Arial" charset="0"/>
                <a:ea typeface="Arial" charset="0"/>
                <a:cs typeface="Arial" charset="0"/>
                <a:sym typeface="Droid Sans"/>
              </a:rPr>
              <a:t> Security 2010)</a:t>
            </a:r>
            <a:endParaRPr lang="en" sz="1000" dirty="0">
              <a:solidFill>
                <a:schemeClr val="dk1"/>
              </a:solidFill>
            </a:endParaRPr>
          </a:p>
          <a:p>
            <a:pPr marL="0" lvl="0" indent="0" rtl="0">
              <a:spcBef>
                <a:spcPts val="0"/>
              </a:spcBef>
              <a:buNone/>
            </a:pPr>
            <a:endParaRPr sz="1000" dirty="0">
              <a:solidFill>
                <a:schemeClr val="dk1"/>
              </a:solidFill>
            </a:endParaRPr>
          </a:p>
          <a:p>
            <a:pPr marL="0" lvl="0" indent="0" rtl="0">
              <a:spcBef>
                <a:spcPts val="0"/>
              </a:spcBef>
              <a:buNone/>
            </a:pPr>
            <a:endParaRPr sz="1000" dirty="0">
              <a:solidFill>
                <a:schemeClr val="dk1"/>
              </a:solidFill>
            </a:endParaRPr>
          </a:p>
          <a:p>
            <a:pPr marL="0" lvl="0" indent="0" rtl="0">
              <a:spcBef>
                <a:spcPts val="0"/>
              </a:spcBef>
              <a:buNone/>
            </a:pPr>
            <a:endParaRPr sz="1000" dirty="0">
              <a:solidFill>
                <a:schemeClr val="dk1"/>
              </a:solidFill>
            </a:endParaRPr>
          </a:p>
          <a:p>
            <a:pPr marL="0" lvl="0" indent="0" rtl="0">
              <a:spcBef>
                <a:spcPts val="0"/>
              </a:spcBef>
              <a:buNone/>
            </a:pPr>
            <a:endParaRPr sz="1000" dirty="0">
              <a:solidFill>
                <a:schemeClr val="dk1"/>
              </a:solidFill>
            </a:endParaRPr>
          </a:p>
        </p:txBody>
      </p:sp>
    </p:spTree>
    <p:extLst>
      <p:ext uri="{BB962C8B-B14F-4D97-AF65-F5344CB8AC3E}">
        <p14:creationId xmlns:p14="http://schemas.microsoft.com/office/powerpoint/2010/main" val="3408599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Shape 7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8" name="Shape 72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endParaRPr dirty="0">
              <a:solidFill>
                <a:schemeClr val="dk1"/>
              </a:solidFill>
            </a:endParaRPr>
          </a:p>
          <a:p>
            <a:pPr marL="0" lvl="0" indent="0" rtl="0">
              <a:spcBef>
                <a:spcPts val="0"/>
              </a:spcBef>
              <a:buNone/>
            </a:pPr>
            <a:r>
              <a:rPr lang="en" dirty="0">
                <a:solidFill>
                  <a:schemeClr val="dk1"/>
                </a:solidFill>
              </a:rPr>
              <a:t> For spooky scan, the user doesn't need to be end user so we adopt the word reflect from now on.  </a:t>
            </a:r>
          </a:p>
          <a:p>
            <a:pPr marL="0" lvl="0" indent="0" rtl="0">
              <a:spcBef>
                <a:spcPts val="0"/>
              </a:spcBef>
              <a:buNone/>
            </a:pPr>
            <a:endParaRPr dirty="0">
              <a:solidFill>
                <a:schemeClr val="dk1"/>
              </a:solidFill>
            </a:endParaRPr>
          </a:p>
          <a:p>
            <a:pPr marL="0" lvl="0" indent="0" rtl="0">
              <a:spcBef>
                <a:spcPts val="0"/>
              </a:spcBef>
              <a:buNone/>
            </a:pPr>
            <a:r>
              <a:rPr lang="en" dirty="0">
                <a:solidFill>
                  <a:schemeClr val="dk1"/>
                </a:solidFill>
              </a:rPr>
              <a:t>The reflector must maintain a single global counter to generate IPID values regardless of destination IPs. The value of this counter at anytime reflects how many packets it has generated. </a:t>
            </a:r>
          </a:p>
          <a:p>
            <a:pPr marL="0" lvl="0" indent="0" rtl="0">
              <a:spcBef>
                <a:spcPts val="0"/>
              </a:spcBef>
              <a:buNone/>
            </a:pPr>
            <a:endParaRPr dirty="0">
              <a:solidFill>
                <a:schemeClr val="dk1"/>
              </a:solidFill>
            </a:endParaRPr>
          </a:p>
          <a:p>
            <a:pPr marL="0" lvl="0" indent="0" rtl="0">
              <a:spcBef>
                <a:spcPts val="0"/>
              </a:spcBef>
              <a:buNone/>
            </a:pPr>
            <a:r>
              <a:rPr lang="en" dirty="0">
                <a:solidFill>
                  <a:schemeClr val="dk1"/>
                </a:solidFill>
              </a:rPr>
              <a:t>These requirements are very easy to satisfy.</a:t>
            </a:r>
          </a:p>
          <a:p>
            <a:pPr marL="0" lvl="0" indent="-69850" rtl="0">
              <a:spcBef>
                <a:spcPts val="0"/>
              </a:spcBef>
              <a:buClr>
                <a:schemeClr val="dk1"/>
              </a:buClr>
              <a:buSzPts val="1100"/>
              <a:buFont typeface="Arial"/>
              <a:buNone/>
            </a:pPr>
            <a:endParaRPr dirty="0">
              <a:solidFill>
                <a:schemeClr val="dk1"/>
              </a:solidFill>
            </a:endParaRPr>
          </a:p>
        </p:txBody>
      </p:sp>
    </p:spTree>
    <p:extLst>
      <p:ext uri="{BB962C8B-B14F-4D97-AF65-F5344CB8AC3E}">
        <p14:creationId xmlns:p14="http://schemas.microsoft.com/office/powerpoint/2010/main" val="12087472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6"/>
        <p:cNvGrpSpPr/>
        <p:nvPr/>
      </p:nvGrpSpPr>
      <p:grpSpPr>
        <a:xfrm>
          <a:off x="0" y="0"/>
          <a:ext cx="0" cy="0"/>
          <a:chOff x="0" y="0"/>
          <a:chExt cx="0" cy="0"/>
        </a:xfrm>
      </p:grpSpPr>
      <p:sp>
        <p:nvSpPr>
          <p:cNvPr id="1327" name="Shape 13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8" name="Shape 132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r>
              <a:rPr lang="en"/>
              <a:t>These are three different  delta IPIDs for three cases therefore we can detect them from each other.</a:t>
            </a:r>
          </a:p>
        </p:txBody>
      </p:sp>
    </p:spTree>
    <p:extLst>
      <p:ext uri="{BB962C8B-B14F-4D97-AF65-F5344CB8AC3E}">
        <p14:creationId xmlns:p14="http://schemas.microsoft.com/office/powerpoint/2010/main" val="14647194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5"/>
        <p:cNvGrpSpPr/>
        <p:nvPr/>
      </p:nvGrpSpPr>
      <p:grpSpPr>
        <a:xfrm>
          <a:off x="0" y="0"/>
          <a:ext cx="0" cy="0"/>
          <a:chOff x="0" y="0"/>
          <a:chExt cx="0" cy="0"/>
        </a:xfrm>
      </p:grpSpPr>
      <p:sp>
        <p:nvSpPr>
          <p:cNvPr id="1346" name="Shape 13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7" name="Shape 134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69850" rtl="0">
              <a:spcBef>
                <a:spcPts val="0"/>
              </a:spcBef>
              <a:buClr>
                <a:schemeClr val="dk1"/>
              </a:buClr>
              <a:buSzPts val="1100"/>
              <a:buFont typeface="Arial"/>
              <a:buNone/>
            </a:pPr>
            <a:r>
              <a:rPr lang="en">
                <a:solidFill>
                  <a:schemeClr val="dk1"/>
                </a:solidFill>
              </a:rPr>
              <a:t>In reality, reflector talks to other hosts beside site and I. The first obvious approach to cope with noise is amplifying our signal. Instead of one Spoofed SYN we can send N spoofed SYN. </a:t>
            </a:r>
          </a:p>
        </p:txBody>
      </p:sp>
    </p:spTree>
    <p:extLst>
      <p:ext uri="{BB962C8B-B14F-4D97-AF65-F5344CB8AC3E}">
        <p14:creationId xmlns:p14="http://schemas.microsoft.com/office/powerpoint/2010/main" val="9344648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Shape 5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7" name="Shape 57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dirty="0" smtClean="0"/>
              <a:t>22M</a:t>
            </a:r>
            <a:r>
              <a:rPr lang="en-US" baseline="0" dirty="0" smtClean="0"/>
              <a:t> in 180 countries</a:t>
            </a:r>
          </a:p>
          <a:p>
            <a:pPr marL="0" lvl="0" indent="0">
              <a:spcBef>
                <a:spcPts val="0"/>
              </a:spcBef>
              <a:buNone/>
            </a:pPr>
            <a:r>
              <a:rPr lang="en-US" baseline="0" dirty="0" smtClean="0"/>
              <a:t>We use not the edge devices, not those home routers, but one step further, and rate limit</a:t>
            </a:r>
          </a:p>
          <a:p>
            <a:pPr marL="0" lvl="0" indent="0">
              <a:spcBef>
                <a:spcPts val="0"/>
              </a:spcBef>
              <a:buNone/>
            </a:pPr>
            <a:r>
              <a:rPr lang="en-US" baseline="0" dirty="0" smtClean="0"/>
              <a:t>Infrastructure has great uptime</a:t>
            </a:r>
          </a:p>
          <a:p>
            <a:pPr marL="0" lvl="0" indent="0">
              <a:spcBef>
                <a:spcPts val="0"/>
              </a:spcBef>
              <a:buNone/>
            </a:pPr>
            <a:r>
              <a:rPr lang="en-US" baseline="0" dirty="0" smtClean="0"/>
              <a:t>We have to use some </a:t>
            </a:r>
            <a:r>
              <a:rPr lang="en-US" baseline="0" dirty="0" err="1" smtClean="0"/>
              <a:t>bayseian</a:t>
            </a:r>
            <a:r>
              <a:rPr lang="en-US" baseline="0" dirty="0" smtClean="0"/>
              <a:t> statistical models to handle all of this noise</a:t>
            </a:r>
            <a:endParaRPr dirty="0"/>
          </a:p>
          <a:p>
            <a:pPr marL="0" lvl="0" indent="0">
              <a:spcBef>
                <a:spcPts val="0"/>
              </a:spcBef>
              <a:buNone/>
            </a:pPr>
            <a:endParaRPr dirty="0"/>
          </a:p>
        </p:txBody>
      </p:sp>
    </p:spTree>
    <p:extLst>
      <p:ext uri="{BB962C8B-B14F-4D97-AF65-F5344CB8AC3E}">
        <p14:creationId xmlns:p14="http://schemas.microsoft.com/office/powerpoint/2010/main" val="6624547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Shape 5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7" name="Shape 57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a:p>
            <a:pPr marL="0" lvl="0" indent="0">
              <a:spcBef>
                <a:spcPts val="0"/>
              </a:spcBef>
              <a:buNone/>
            </a:pPr>
            <a:endParaRPr dirty="0"/>
          </a:p>
        </p:txBody>
      </p:sp>
    </p:spTree>
    <p:extLst>
      <p:ext uri="{BB962C8B-B14F-4D97-AF65-F5344CB8AC3E}">
        <p14:creationId xmlns:p14="http://schemas.microsoft.com/office/powerpoint/2010/main" val="13332967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Shape 5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7" name="Shape 57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dirty="0" smtClean="0"/>
              <a:t>Better yet! We have two steps covered!</a:t>
            </a:r>
          </a:p>
          <a:p>
            <a:pPr marL="0" lvl="0" indent="0">
              <a:spcBef>
                <a:spcPts val="0"/>
              </a:spcBef>
              <a:buNone/>
            </a:pPr>
            <a:r>
              <a:rPr lang="en-US" dirty="0" smtClean="0"/>
              <a:t>But</a:t>
            </a:r>
            <a:r>
              <a:rPr lang="en-US" baseline="0" dirty="0" smtClean="0"/>
              <a:t> being able to talk to CNN is no good if we can’t ask for news articles or headlines!</a:t>
            </a:r>
          </a:p>
          <a:p>
            <a:pPr marL="0" lvl="0" indent="0">
              <a:spcBef>
                <a:spcPts val="0"/>
              </a:spcBef>
              <a:buNone/>
            </a:pPr>
            <a:endParaRPr lang="en-US" baseline="0" dirty="0" smtClean="0"/>
          </a:p>
          <a:p>
            <a:pPr marL="0" lvl="0" indent="0">
              <a:spcBef>
                <a:spcPts val="0"/>
              </a:spcBef>
              <a:buNone/>
            </a:pPr>
            <a:r>
              <a:rPr lang="en-US" dirty="0" smtClean="0"/>
              <a:t>Lots of things run on</a:t>
            </a:r>
            <a:r>
              <a:rPr lang="en-US" baseline="0" dirty="0" smtClean="0"/>
              <a:t> a TCP connection. Web proxies exist, but some only do web</a:t>
            </a:r>
          </a:p>
          <a:p>
            <a:pPr marL="0" lvl="0" indent="0">
              <a:spcBef>
                <a:spcPts val="0"/>
              </a:spcBef>
              <a:buNone/>
            </a:pPr>
            <a:r>
              <a:rPr lang="en-US" baseline="0" dirty="0" smtClean="0"/>
              <a:t>Others inject stuff</a:t>
            </a:r>
          </a:p>
          <a:p>
            <a:pPr marL="0" lvl="0" indent="0">
              <a:spcBef>
                <a:spcPts val="0"/>
              </a:spcBef>
              <a:buNone/>
            </a:pPr>
            <a:endParaRPr lang="en-US" baseline="0" dirty="0" smtClean="0"/>
          </a:p>
          <a:p>
            <a:pPr marL="0" lvl="0" indent="0">
              <a:spcBef>
                <a:spcPts val="0"/>
              </a:spcBef>
              <a:buNone/>
            </a:pPr>
            <a:r>
              <a:rPr lang="en-US" baseline="0" dirty="0" smtClean="0"/>
              <a:t>Is there any other infrastructure we can use?</a:t>
            </a:r>
            <a:endParaRPr dirty="0"/>
          </a:p>
        </p:txBody>
      </p:sp>
    </p:spTree>
    <p:extLst>
      <p:ext uri="{BB962C8B-B14F-4D97-AF65-F5344CB8AC3E}">
        <p14:creationId xmlns:p14="http://schemas.microsoft.com/office/powerpoint/2010/main" val="63535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US" dirty="0" smtClean="0"/>
              <a:t>The</a:t>
            </a:r>
            <a:r>
              <a:rPr lang="en-US" baseline="0" dirty="0" smtClean="0"/>
              <a:t> simple view we are presented in early networking classes is this:</a:t>
            </a:r>
            <a:endParaRPr dirty="0"/>
          </a:p>
          <a:p>
            <a:pPr marL="0" lvl="0" indent="0" rtl="0">
              <a:spcBef>
                <a:spcPts val="0"/>
              </a:spcBef>
              <a:buNone/>
            </a:pPr>
            <a:endParaRPr dirty="0"/>
          </a:p>
        </p:txBody>
      </p:sp>
    </p:spTree>
    <p:extLst>
      <p:ext uri="{BB962C8B-B14F-4D97-AF65-F5344CB8AC3E}">
        <p14:creationId xmlns:p14="http://schemas.microsoft.com/office/powerpoint/2010/main" val="7121150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9"/>
        <p:cNvGrpSpPr/>
        <p:nvPr/>
      </p:nvGrpSpPr>
      <p:grpSpPr>
        <a:xfrm>
          <a:off x="0" y="0"/>
          <a:ext cx="0" cy="0"/>
          <a:chOff x="0" y="0"/>
          <a:chExt cx="0" cy="0"/>
        </a:xfrm>
      </p:grpSpPr>
      <p:sp>
        <p:nvSpPr>
          <p:cNvPr id="1810" name="Shape 18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11" name="Shape 181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endParaRPr sz="1000" dirty="0">
              <a:solidFill>
                <a:schemeClr val="dk1"/>
              </a:solidFill>
            </a:endParaRPr>
          </a:p>
        </p:txBody>
      </p:sp>
    </p:spTree>
    <p:extLst>
      <p:ext uri="{BB962C8B-B14F-4D97-AF65-F5344CB8AC3E}">
        <p14:creationId xmlns:p14="http://schemas.microsoft.com/office/powerpoint/2010/main" val="2281391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2"/>
        <p:cNvGrpSpPr/>
        <p:nvPr/>
      </p:nvGrpSpPr>
      <p:grpSpPr>
        <a:xfrm>
          <a:off x="0" y="0"/>
          <a:ext cx="0" cy="0"/>
          <a:chOff x="0" y="0"/>
          <a:chExt cx="0" cy="0"/>
        </a:xfrm>
      </p:grpSpPr>
      <p:sp>
        <p:nvSpPr>
          <p:cNvPr id="1843" name="Shape 18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44" name="Shape 184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endParaRPr>
              <a:solidFill>
                <a:schemeClr val="dk1"/>
              </a:solidFill>
            </a:endParaRPr>
          </a:p>
          <a:p>
            <a:pPr marL="0" lvl="0" indent="0" rtl="0">
              <a:spcBef>
                <a:spcPts val="0"/>
              </a:spcBef>
              <a:buNone/>
            </a:pPr>
            <a:endParaRPr sz="1000">
              <a:solidFill>
                <a:schemeClr val="dk1"/>
              </a:solidFill>
            </a:endParaRPr>
          </a:p>
          <a:p>
            <a:pPr marL="0" lvl="0" indent="0" rtl="0">
              <a:spcBef>
                <a:spcPts val="0"/>
              </a:spcBef>
              <a:buNone/>
            </a:pPr>
            <a:endParaRPr sz="1000">
              <a:solidFill>
                <a:schemeClr val="dk1"/>
              </a:solidFill>
            </a:endParaRPr>
          </a:p>
          <a:p>
            <a:pPr marL="0" lvl="0" indent="0" rtl="0">
              <a:spcBef>
                <a:spcPts val="0"/>
              </a:spcBef>
              <a:buNone/>
            </a:pPr>
            <a:endParaRPr sz="1000">
              <a:solidFill>
                <a:schemeClr val="dk1"/>
              </a:solidFill>
            </a:endParaRPr>
          </a:p>
          <a:p>
            <a:pPr marL="0" lvl="0" indent="0" rtl="0">
              <a:spcBef>
                <a:spcPts val="0"/>
              </a:spcBef>
              <a:buNone/>
            </a:pPr>
            <a:endParaRPr sz="1000">
              <a:solidFill>
                <a:schemeClr val="dk1"/>
              </a:solidFill>
            </a:endParaRPr>
          </a:p>
          <a:p>
            <a:pPr marL="0" lvl="0" indent="0" rtl="0">
              <a:spcBef>
                <a:spcPts val="0"/>
              </a:spcBef>
              <a:buNone/>
            </a:pPr>
            <a:endParaRPr sz="1000">
              <a:solidFill>
                <a:schemeClr val="dk1"/>
              </a:solidFill>
            </a:endParaRPr>
          </a:p>
        </p:txBody>
      </p:sp>
    </p:spTree>
    <p:extLst>
      <p:ext uri="{BB962C8B-B14F-4D97-AF65-F5344CB8AC3E}">
        <p14:creationId xmlns:p14="http://schemas.microsoft.com/office/powerpoint/2010/main" val="10558472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4"/>
        <p:cNvGrpSpPr/>
        <p:nvPr/>
      </p:nvGrpSpPr>
      <p:grpSpPr>
        <a:xfrm>
          <a:off x="0" y="0"/>
          <a:ext cx="0" cy="0"/>
          <a:chOff x="0" y="0"/>
          <a:chExt cx="0" cy="0"/>
        </a:xfrm>
      </p:grpSpPr>
      <p:sp>
        <p:nvSpPr>
          <p:cNvPr id="1865" name="Shape 18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66" name="Shape 186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endParaRPr sz="1000" dirty="0">
              <a:solidFill>
                <a:schemeClr val="dk1"/>
              </a:solidFill>
            </a:endParaRPr>
          </a:p>
        </p:txBody>
      </p:sp>
    </p:spTree>
    <p:extLst>
      <p:ext uri="{BB962C8B-B14F-4D97-AF65-F5344CB8AC3E}">
        <p14:creationId xmlns:p14="http://schemas.microsoft.com/office/powerpoint/2010/main" val="19486563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7"/>
        <p:cNvGrpSpPr/>
        <p:nvPr/>
      </p:nvGrpSpPr>
      <p:grpSpPr>
        <a:xfrm>
          <a:off x="0" y="0"/>
          <a:ext cx="0" cy="0"/>
          <a:chOff x="0" y="0"/>
          <a:chExt cx="0" cy="0"/>
        </a:xfrm>
      </p:grpSpPr>
      <p:sp>
        <p:nvSpPr>
          <p:cNvPr id="1898" name="Shape 18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99" name="Shape 189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r>
              <a:rPr lang="en-US" sz="1000" dirty="0" smtClean="0">
                <a:solidFill>
                  <a:schemeClr val="dk1"/>
                </a:solidFill>
              </a:rPr>
              <a:t>Talk</a:t>
            </a:r>
            <a:r>
              <a:rPr lang="en-US" sz="1000" baseline="0" dirty="0" smtClean="0">
                <a:solidFill>
                  <a:schemeClr val="dk1"/>
                </a:solidFill>
              </a:rPr>
              <a:t> about ongoing cleverness</a:t>
            </a:r>
            <a:r>
              <a:rPr lang="mr-IN" sz="1000" baseline="0" dirty="0" smtClean="0">
                <a:solidFill>
                  <a:schemeClr val="dk1"/>
                </a:solidFill>
              </a:rPr>
              <a:t>…</a:t>
            </a:r>
            <a:r>
              <a:rPr lang="en-US" sz="1000" baseline="0" dirty="0" smtClean="0">
                <a:solidFill>
                  <a:schemeClr val="dk1"/>
                </a:solidFill>
              </a:rPr>
              <a:t> clearer signal</a:t>
            </a:r>
            <a:endParaRPr sz="1000" dirty="0">
              <a:solidFill>
                <a:schemeClr val="dk1"/>
              </a:solidFill>
            </a:endParaRPr>
          </a:p>
          <a:p>
            <a:pPr marL="0" lvl="0" indent="0" rtl="0">
              <a:spcBef>
                <a:spcPts val="0"/>
              </a:spcBef>
              <a:buNone/>
            </a:pPr>
            <a:endParaRPr sz="1000" dirty="0">
              <a:solidFill>
                <a:schemeClr val="dk1"/>
              </a:solidFill>
            </a:endParaRPr>
          </a:p>
          <a:p>
            <a:pPr marL="0" lvl="0" indent="0" rtl="0">
              <a:spcBef>
                <a:spcPts val="0"/>
              </a:spcBef>
              <a:buNone/>
            </a:pPr>
            <a:endParaRPr sz="1000" dirty="0">
              <a:solidFill>
                <a:schemeClr val="dk1"/>
              </a:solidFill>
            </a:endParaRPr>
          </a:p>
        </p:txBody>
      </p:sp>
    </p:spTree>
    <p:extLst>
      <p:ext uri="{BB962C8B-B14F-4D97-AF65-F5344CB8AC3E}">
        <p14:creationId xmlns:p14="http://schemas.microsoft.com/office/powerpoint/2010/main" val="19753326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Shape 5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7" name="Shape 57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p:txBody>
      </p:sp>
    </p:spTree>
    <p:extLst>
      <p:ext uri="{BB962C8B-B14F-4D97-AF65-F5344CB8AC3E}">
        <p14:creationId xmlns:p14="http://schemas.microsoft.com/office/powerpoint/2010/main" val="4534016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5"/>
        <p:cNvGrpSpPr/>
        <p:nvPr/>
      </p:nvGrpSpPr>
      <p:grpSpPr>
        <a:xfrm>
          <a:off x="0" y="0"/>
          <a:ext cx="0" cy="0"/>
          <a:chOff x="0" y="0"/>
          <a:chExt cx="0" cy="0"/>
        </a:xfrm>
      </p:grpSpPr>
      <p:sp>
        <p:nvSpPr>
          <p:cNvPr id="1946" name="Shape 19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47" name="Shape 194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 dirty="0"/>
              <a:t>CHALLENGE: </a:t>
            </a:r>
          </a:p>
          <a:p>
            <a:pPr marL="0" lvl="0" indent="-69850">
              <a:spcBef>
                <a:spcPts val="0"/>
              </a:spcBef>
              <a:buClr>
                <a:schemeClr val="dk1"/>
              </a:buClr>
              <a:buSzPts val="1100"/>
              <a:buFont typeface="Arial"/>
              <a:buNone/>
            </a:pPr>
            <a:r>
              <a:rPr lang="en" dirty="0"/>
              <a:t>Need reliable data about how censors’ behavior changes over time</a:t>
            </a:r>
          </a:p>
          <a:p>
            <a:pPr marL="0" lvl="0" indent="0">
              <a:spcBef>
                <a:spcPts val="0"/>
              </a:spcBef>
              <a:buNone/>
            </a:pPr>
            <a:endParaRPr dirty="0"/>
          </a:p>
          <a:p>
            <a:pPr marL="0" lvl="0" indent="0">
              <a:spcBef>
                <a:spcPts val="0"/>
              </a:spcBef>
              <a:buNone/>
            </a:pPr>
            <a:endParaRPr dirty="0"/>
          </a:p>
          <a:p>
            <a:pPr marL="0" lvl="0" indent="0">
              <a:spcBef>
                <a:spcPts val="0"/>
              </a:spcBef>
              <a:buNone/>
            </a:pPr>
            <a:r>
              <a:rPr lang="en" dirty="0"/>
              <a:t>Censored planet is a service with an ambitious goal: detecting network interface using side channels everyday from everywhere.</a:t>
            </a:r>
          </a:p>
          <a:p>
            <a:pPr marL="0" lvl="0" indent="0">
              <a:spcBef>
                <a:spcPts val="0"/>
              </a:spcBef>
              <a:buNone/>
            </a:pPr>
            <a:endParaRPr dirty="0"/>
          </a:p>
          <a:p>
            <a:pPr marL="0" lvl="0" indent="0">
              <a:spcBef>
                <a:spcPts val="0"/>
              </a:spcBef>
              <a:buNone/>
            </a:pPr>
            <a:r>
              <a:rPr lang="en-US" dirty="0" smtClean="0"/>
              <a:t>More</a:t>
            </a:r>
            <a:r>
              <a:rPr lang="en-US" baseline="0" dirty="0" smtClean="0"/>
              <a:t> importantly, we want to do useful things with that data</a:t>
            </a:r>
            <a:endParaRPr dirty="0"/>
          </a:p>
          <a:p>
            <a:pPr marL="0" lvl="0" indent="0" rtl="0">
              <a:spcBef>
                <a:spcPts val="0"/>
              </a:spcBef>
              <a:buNone/>
            </a:pPr>
            <a:endParaRPr dirty="0"/>
          </a:p>
        </p:txBody>
      </p:sp>
    </p:spTree>
    <p:extLst>
      <p:ext uri="{BB962C8B-B14F-4D97-AF65-F5344CB8AC3E}">
        <p14:creationId xmlns:p14="http://schemas.microsoft.com/office/powerpoint/2010/main" val="11205794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5"/>
        <p:cNvGrpSpPr/>
        <p:nvPr/>
      </p:nvGrpSpPr>
      <p:grpSpPr>
        <a:xfrm>
          <a:off x="0" y="0"/>
          <a:ext cx="0" cy="0"/>
          <a:chOff x="0" y="0"/>
          <a:chExt cx="0" cy="0"/>
        </a:xfrm>
      </p:grpSpPr>
      <p:sp>
        <p:nvSpPr>
          <p:cNvPr id="1946" name="Shape 19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47" name="Shape 194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endParaRPr dirty="0"/>
          </a:p>
        </p:txBody>
      </p:sp>
    </p:spTree>
    <p:extLst>
      <p:ext uri="{BB962C8B-B14F-4D97-AF65-F5344CB8AC3E}">
        <p14:creationId xmlns:p14="http://schemas.microsoft.com/office/powerpoint/2010/main" val="16569380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5"/>
        <p:cNvGrpSpPr/>
        <p:nvPr/>
      </p:nvGrpSpPr>
      <p:grpSpPr>
        <a:xfrm>
          <a:off x="0" y="0"/>
          <a:ext cx="0" cy="0"/>
          <a:chOff x="0" y="0"/>
          <a:chExt cx="0" cy="0"/>
        </a:xfrm>
      </p:grpSpPr>
      <p:sp>
        <p:nvSpPr>
          <p:cNvPr id="1946" name="Shape 19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47" name="Shape 194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r>
              <a:rPr lang="en-US" dirty="0" smtClean="0"/>
              <a:t>Name</a:t>
            </a:r>
            <a:r>
              <a:rPr lang="en-US" baseline="0" dirty="0" smtClean="0"/>
              <a:t> and shame</a:t>
            </a:r>
            <a:endParaRPr dirty="0"/>
          </a:p>
        </p:txBody>
      </p:sp>
    </p:spTree>
    <p:extLst>
      <p:ext uri="{BB962C8B-B14F-4D97-AF65-F5344CB8AC3E}">
        <p14:creationId xmlns:p14="http://schemas.microsoft.com/office/powerpoint/2010/main" val="1339693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3"/>
        <p:cNvGrpSpPr/>
        <p:nvPr/>
      </p:nvGrpSpPr>
      <p:grpSpPr>
        <a:xfrm>
          <a:off x="0" y="0"/>
          <a:ext cx="0" cy="0"/>
          <a:chOff x="0" y="0"/>
          <a:chExt cx="0" cy="0"/>
        </a:xfrm>
      </p:grpSpPr>
      <p:sp>
        <p:nvSpPr>
          <p:cNvPr id="1954" name="Shape 19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55" name="Shape 195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r>
              <a:rPr lang="en" dirty="0">
                <a:solidFill>
                  <a:schemeClr val="dk1"/>
                </a:solidFill>
              </a:rPr>
              <a:t>CP to bring transparency and accountability, to instances where governments practice censorship. This transparency can help to improve defense technology- tell us where it needs to be deployed. Also, it can inform users about what they are missing, and help diplomat and others who make policy decisions know how best to respond to guarantee democracy for all.</a:t>
            </a:r>
          </a:p>
          <a:p>
            <a:pPr marL="0" lvl="0" indent="-69850">
              <a:spcBef>
                <a:spcPts val="0"/>
              </a:spcBef>
              <a:buClr>
                <a:schemeClr val="dk1"/>
              </a:buClr>
              <a:buSzPts val="1100"/>
              <a:buFont typeface="Arial"/>
              <a:buNone/>
            </a:pPr>
            <a:endParaRPr dirty="0">
              <a:solidFill>
                <a:schemeClr val="dk1"/>
              </a:solidFill>
            </a:endParaRPr>
          </a:p>
          <a:p>
            <a:pPr marL="0" lvl="0" indent="-69850">
              <a:spcBef>
                <a:spcPts val="0"/>
              </a:spcBef>
              <a:buClr>
                <a:schemeClr val="dk1"/>
              </a:buClr>
              <a:buSzPts val="1100"/>
              <a:buFont typeface="Arial"/>
              <a:buNone/>
            </a:pPr>
            <a:endParaRPr dirty="0">
              <a:solidFill>
                <a:schemeClr val="dk1"/>
              </a:solidFill>
            </a:endParaRPr>
          </a:p>
          <a:p>
            <a:pPr marL="0" lvl="0" indent="0" rtl="0">
              <a:spcBef>
                <a:spcPts val="0"/>
              </a:spcBef>
              <a:buNone/>
            </a:pPr>
            <a:endParaRPr dirty="0">
              <a:solidFill>
                <a:schemeClr val="dk1"/>
              </a:solidFill>
            </a:endParaRPr>
          </a:p>
        </p:txBody>
      </p:sp>
    </p:spTree>
    <p:extLst>
      <p:ext uri="{BB962C8B-B14F-4D97-AF65-F5344CB8AC3E}">
        <p14:creationId xmlns:p14="http://schemas.microsoft.com/office/powerpoint/2010/main" val="1480386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Shape 2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9" name="Shape 29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 dirty="0"/>
              <a:t>An </a:t>
            </a:r>
            <a:r>
              <a:rPr lang="en" dirty="0" smtClean="0"/>
              <a:t>example </a:t>
            </a:r>
            <a:r>
              <a:rPr lang="en" dirty="0"/>
              <a:t>of how sophisticated network interference can get, I was a part of studying </a:t>
            </a:r>
          </a:p>
          <a:p>
            <a:pPr marL="0" lvl="0" indent="-69850">
              <a:spcBef>
                <a:spcPts val="0"/>
              </a:spcBef>
              <a:buClr>
                <a:schemeClr val="dk1"/>
              </a:buClr>
              <a:buSzPts val="1100"/>
              <a:buFont typeface="Arial"/>
              <a:buNone/>
            </a:pPr>
            <a:endParaRPr dirty="0"/>
          </a:p>
          <a:p>
            <a:pPr marL="0" lvl="0" indent="-69850" rtl="0">
              <a:spcBef>
                <a:spcPts val="0"/>
              </a:spcBef>
              <a:buClr>
                <a:schemeClr val="dk1"/>
              </a:buClr>
              <a:buSzPts val="1100"/>
              <a:buFont typeface="Arial"/>
              <a:buNone/>
            </a:pPr>
            <a:r>
              <a:rPr lang="en" dirty="0"/>
              <a:t>March 2015, </a:t>
            </a:r>
            <a:r>
              <a:rPr lang="en" dirty="0" err="1"/>
              <a:t>Github</a:t>
            </a:r>
            <a:r>
              <a:rPr lang="en" dirty="0"/>
              <a:t> (</a:t>
            </a:r>
            <a:r>
              <a:rPr lang="en" sz="1150" dirty="0">
                <a:solidFill>
                  <a:schemeClr val="dk1"/>
                </a:solidFill>
                <a:highlight>
                  <a:srgbClr val="F0F1F2"/>
                </a:highlight>
              </a:rPr>
              <a:t>public code repository </a:t>
            </a:r>
            <a:r>
              <a:rPr lang="en" dirty="0"/>
              <a:t>) released that they are under Distributed Denial of Service attack. That means </a:t>
            </a:r>
            <a:r>
              <a:rPr lang="en" dirty="0" err="1"/>
              <a:t>GitHub</a:t>
            </a:r>
            <a:r>
              <a:rPr lang="en" dirty="0"/>
              <a:t> was receiving too many requests from different places that possibly could handle. </a:t>
            </a:r>
            <a:r>
              <a:rPr lang="en" dirty="0">
                <a:solidFill>
                  <a:schemeClr val="dk1"/>
                </a:solidFill>
              </a:rPr>
              <a:t> “</a:t>
            </a:r>
            <a:r>
              <a:rPr lang="en" dirty="0"/>
              <a:t>This attack was the result of </a:t>
            </a:r>
            <a:r>
              <a:rPr lang="en" dirty="0" err="1"/>
              <a:t>javascript</a:t>
            </a:r>
            <a:r>
              <a:rPr lang="en" dirty="0"/>
              <a:t> that was maliciously injected into </a:t>
            </a:r>
            <a:r>
              <a:rPr lang="en" dirty="0" err="1"/>
              <a:t>Baidu’s</a:t>
            </a:r>
            <a:r>
              <a:rPr lang="en" dirty="0"/>
              <a:t> web page.”</a:t>
            </a:r>
          </a:p>
          <a:p>
            <a:pPr marL="0" lvl="0" indent="-69850" rtl="0">
              <a:spcBef>
                <a:spcPts val="0"/>
              </a:spcBef>
              <a:buClr>
                <a:schemeClr val="dk1"/>
              </a:buClr>
              <a:buSzPts val="1100"/>
              <a:buFont typeface="Arial"/>
              <a:buNone/>
            </a:pPr>
            <a:endParaRPr dirty="0"/>
          </a:p>
          <a:p>
            <a:pPr marL="0" lvl="0" indent="-69850" rtl="0">
              <a:spcBef>
                <a:spcPts val="0"/>
              </a:spcBef>
              <a:buClr>
                <a:schemeClr val="dk1"/>
              </a:buClr>
              <a:buSzPts val="1100"/>
              <a:buFont typeface="Arial"/>
              <a:buNone/>
            </a:pPr>
            <a:r>
              <a:rPr lang="en" dirty="0"/>
              <a:t>Why the attackers were targeting </a:t>
            </a:r>
            <a:r>
              <a:rPr lang="en" dirty="0" err="1"/>
              <a:t>github</a:t>
            </a:r>
            <a:r>
              <a:rPr lang="en" dirty="0"/>
              <a:t>: because </a:t>
            </a:r>
            <a:r>
              <a:rPr lang="en" dirty="0" err="1"/>
              <a:t>Github</a:t>
            </a:r>
            <a:r>
              <a:rPr lang="en" dirty="0"/>
              <a:t> was hosting a project: </a:t>
            </a:r>
            <a:r>
              <a:rPr lang="en" dirty="0" err="1"/>
              <a:t>greatfire.org</a:t>
            </a:r>
            <a:r>
              <a:rPr lang="en" dirty="0"/>
              <a:t> that provides information about </a:t>
            </a:r>
            <a:r>
              <a:rPr lang="en" dirty="0" err="1"/>
              <a:t>chinese</a:t>
            </a:r>
            <a:r>
              <a:rPr lang="en" dirty="0"/>
              <a:t> censorship and how to circumvent it.</a:t>
            </a:r>
          </a:p>
          <a:p>
            <a:pPr marL="0" lvl="0" indent="-69850" rtl="0">
              <a:spcBef>
                <a:spcPts val="0"/>
              </a:spcBef>
              <a:buClr>
                <a:schemeClr val="dk1"/>
              </a:buClr>
              <a:buSzPts val="1100"/>
              <a:buFont typeface="Arial"/>
              <a:buNone/>
            </a:pPr>
            <a:endParaRPr dirty="0"/>
          </a:p>
          <a:p>
            <a:pPr marL="0" lvl="0" indent="-69850" rtl="0">
              <a:spcBef>
                <a:spcPts val="0"/>
              </a:spcBef>
              <a:buClr>
                <a:schemeClr val="dk1"/>
              </a:buClr>
              <a:buSzPts val="1100"/>
              <a:buFont typeface="Arial"/>
              <a:buNone/>
            </a:pPr>
            <a:r>
              <a:rPr lang="en" dirty="0">
                <a:solidFill>
                  <a:schemeClr val="dk1"/>
                </a:solidFill>
              </a:rPr>
              <a:t>Our team with different skill set from CS to political started investigating the attack while it was still running. We called the system behind this attack great cannon. Here is his how the attack happened</a:t>
            </a:r>
          </a:p>
          <a:p>
            <a:pPr marL="0" lvl="0" indent="-69850" rtl="0">
              <a:spcBef>
                <a:spcPts val="0"/>
              </a:spcBef>
              <a:buClr>
                <a:schemeClr val="dk1"/>
              </a:buClr>
              <a:buSzPts val="1100"/>
              <a:buFont typeface="Arial"/>
              <a:buNone/>
            </a:pPr>
            <a:endParaRPr dirty="0">
              <a:solidFill>
                <a:schemeClr val="dk1"/>
              </a:solidFill>
            </a:endParaRPr>
          </a:p>
          <a:p>
            <a:pPr marL="0" lvl="0" indent="-69850">
              <a:spcBef>
                <a:spcPts val="0"/>
              </a:spcBef>
              <a:buClr>
                <a:schemeClr val="dk1"/>
              </a:buClr>
              <a:buSzPts val="1100"/>
              <a:buFont typeface="Arial"/>
              <a:buNone/>
            </a:pPr>
            <a:endParaRPr dirty="0"/>
          </a:p>
          <a:p>
            <a:pPr marL="0" lvl="0" indent="-69850">
              <a:spcBef>
                <a:spcPts val="0"/>
              </a:spcBef>
              <a:buClr>
                <a:schemeClr val="dk1"/>
              </a:buClr>
              <a:buSzPts val="1100"/>
              <a:buFont typeface="Arial"/>
              <a:buNone/>
            </a:pPr>
            <a:endParaRPr dirty="0"/>
          </a:p>
          <a:p>
            <a:pPr marL="0" lvl="0" indent="0" rtl="0">
              <a:spcBef>
                <a:spcPts val="0"/>
              </a:spcBef>
              <a:buNone/>
            </a:pPr>
            <a:endParaRPr dirty="0"/>
          </a:p>
        </p:txBody>
      </p:sp>
    </p:spTree>
    <p:extLst>
      <p:ext uri="{BB962C8B-B14F-4D97-AF65-F5344CB8AC3E}">
        <p14:creationId xmlns:p14="http://schemas.microsoft.com/office/powerpoint/2010/main" val="1645023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5" name="Shape 11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r>
              <a:rPr lang="en" dirty="0">
                <a:solidFill>
                  <a:schemeClr val="dk1"/>
                </a:solidFill>
              </a:rPr>
              <a:t>But </a:t>
            </a:r>
            <a:r>
              <a:rPr lang="en-US" dirty="0" smtClean="0">
                <a:solidFill>
                  <a:schemeClr val="dk1"/>
                </a:solidFill>
              </a:rPr>
              <a:t>in reality the</a:t>
            </a:r>
            <a:r>
              <a:rPr lang="en" dirty="0" smtClean="0">
                <a:solidFill>
                  <a:schemeClr val="dk1"/>
                </a:solidFill>
              </a:rPr>
              <a:t> </a:t>
            </a:r>
            <a:r>
              <a:rPr lang="en" dirty="0">
                <a:solidFill>
                  <a:schemeClr val="dk1"/>
                </a:solidFill>
              </a:rPr>
              <a:t>Internet is very different from the Ideal view. </a:t>
            </a:r>
            <a:endParaRPr lang="en-US" dirty="0" smtClean="0">
              <a:solidFill>
                <a:schemeClr val="dk1"/>
              </a:solidFill>
            </a:endParaRPr>
          </a:p>
          <a:p>
            <a:pPr marL="0" lvl="0" indent="0" rtl="0">
              <a:spcBef>
                <a:spcPts val="0"/>
              </a:spcBef>
              <a:buNone/>
            </a:pPr>
            <a:r>
              <a:rPr lang="en" dirty="0" smtClean="0">
                <a:solidFill>
                  <a:schemeClr val="dk1"/>
                </a:solidFill>
              </a:rPr>
              <a:t>For </a:t>
            </a:r>
            <a:r>
              <a:rPr lang="en" dirty="0">
                <a:solidFill>
                  <a:schemeClr val="dk1"/>
                </a:solidFill>
              </a:rPr>
              <a:t>variety of reasons, intermediaries are now intelligent.  </a:t>
            </a:r>
            <a:endParaRPr lang="en-US" dirty="0" smtClean="0">
              <a:solidFill>
                <a:schemeClr val="dk1"/>
              </a:solidFill>
            </a:endParaRPr>
          </a:p>
          <a:p>
            <a:pPr marL="0" lvl="0" indent="0" rtl="0">
              <a:spcBef>
                <a:spcPts val="0"/>
              </a:spcBef>
              <a:buNone/>
            </a:pPr>
            <a:r>
              <a:rPr lang="en" dirty="0" smtClean="0">
                <a:solidFill>
                  <a:schemeClr val="dk1"/>
                </a:solidFill>
              </a:rPr>
              <a:t>For </a:t>
            </a:r>
            <a:r>
              <a:rPr lang="en" dirty="0">
                <a:solidFill>
                  <a:schemeClr val="dk1"/>
                </a:solidFill>
              </a:rPr>
              <a:t>example we see firewalls, </a:t>
            </a:r>
            <a:r>
              <a:rPr lang="en-US" dirty="0" smtClean="0">
                <a:solidFill>
                  <a:schemeClr val="dk1"/>
                </a:solidFill>
              </a:rPr>
              <a:t>antiviruses</a:t>
            </a:r>
            <a:r>
              <a:rPr lang="en-US" baseline="0" dirty="0" smtClean="0">
                <a:solidFill>
                  <a:schemeClr val="dk1"/>
                </a:solidFill>
              </a:rPr>
              <a:t> running on computers</a:t>
            </a:r>
            <a:r>
              <a:rPr lang="en" dirty="0" smtClean="0">
                <a:solidFill>
                  <a:schemeClr val="dk1"/>
                </a:solidFill>
              </a:rPr>
              <a:t>, </a:t>
            </a:r>
            <a:r>
              <a:rPr lang="en" dirty="0">
                <a:solidFill>
                  <a:schemeClr val="dk1"/>
                </a:solidFill>
              </a:rPr>
              <a:t>or IDSs. </a:t>
            </a:r>
          </a:p>
        </p:txBody>
      </p:sp>
    </p:spTree>
    <p:extLst>
      <p:ext uri="{BB962C8B-B14F-4D97-AF65-F5344CB8AC3E}">
        <p14:creationId xmlns:p14="http://schemas.microsoft.com/office/powerpoint/2010/main" val="59207054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Shape 3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9" name="Shape 31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69850" rtl="0">
              <a:spcBef>
                <a:spcPts val="0"/>
              </a:spcBef>
              <a:buClr>
                <a:schemeClr val="dk1"/>
              </a:buClr>
              <a:buSzPts val="1100"/>
              <a:buFont typeface="Arial"/>
              <a:buNone/>
            </a:pPr>
            <a:r>
              <a:rPr lang="en" dirty="0">
                <a:solidFill>
                  <a:schemeClr val="dk1"/>
                </a:solidFill>
              </a:rPr>
              <a:t>If you requested a page from a server inside china, such as Get </a:t>
            </a:r>
            <a:r>
              <a:rPr lang="en-US" dirty="0" err="1" smtClean="0">
                <a:solidFill>
                  <a:schemeClr val="dk1"/>
                </a:solidFill>
              </a:rPr>
              <a:t>example.cn</a:t>
            </a:r>
            <a:r>
              <a:rPr lang="en" dirty="0" smtClean="0">
                <a:solidFill>
                  <a:schemeClr val="dk1"/>
                </a:solidFill>
              </a:rPr>
              <a:t>, </a:t>
            </a:r>
            <a:r>
              <a:rPr lang="en" dirty="0">
                <a:solidFill>
                  <a:schemeClr val="dk1"/>
                </a:solidFill>
              </a:rPr>
              <a:t>when passes through Chinese Deep Packet </a:t>
            </a:r>
            <a:r>
              <a:rPr lang="en" dirty="0" err="1">
                <a:solidFill>
                  <a:schemeClr val="dk1"/>
                </a:solidFill>
              </a:rPr>
              <a:t>instpection</a:t>
            </a:r>
            <a:r>
              <a:rPr lang="en" dirty="0">
                <a:solidFill>
                  <a:schemeClr val="dk1"/>
                </a:solidFill>
              </a:rPr>
              <a:t>, it would go through.</a:t>
            </a:r>
          </a:p>
          <a:p>
            <a:pPr marL="0" lvl="0" indent="-69850" rtl="0">
              <a:spcBef>
                <a:spcPts val="0"/>
              </a:spcBef>
              <a:buClr>
                <a:schemeClr val="dk1"/>
              </a:buClr>
              <a:buSzPts val="1100"/>
              <a:buFont typeface="Arial"/>
              <a:buNone/>
            </a:pPr>
            <a:endParaRPr dirty="0">
              <a:solidFill>
                <a:schemeClr val="dk1"/>
              </a:solidFill>
            </a:endParaRPr>
          </a:p>
          <a:p>
            <a:pPr marL="0" lvl="0" indent="0" rtl="0">
              <a:spcBef>
                <a:spcPts val="0"/>
              </a:spcBef>
              <a:buNone/>
            </a:pPr>
            <a:endParaRPr dirty="0"/>
          </a:p>
        </p:txBody>
      </p:sp>
    </p:spTree>
    <p:extLst>
      <p:ext uri="{BB962C8B-B14F-4D97-AF65-F5344CB8AC3E}">
        <p14:creationId xmlns:p14="http://schemas.microsoft.com/office/powerpoint/2010/main" val="9421899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Shape 3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4" name="Shape 34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endParaRPr/>
          </a:p>
        </p:txBody>
      </p:sp>
    </p:spTree>
    <p:extLst>
      <p:ext uri="{BB962C8B-B14F-4D97-AF65-F5344CB8AC3E}">
        <p14:creationId xmlns:p14="http://schemas.microsoft.com/office/powerpoint/2010/main" val="3548892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Shape 3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1" name="Shape 37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r>
              <a:rPr lang="en"/>
              <a:t>But If the request was for baidu, then approximately 1 out of 50 </a:t>
            </a:r>
            <a:r>
              <a:rPr lang="en">
                <a:solidFill>
                  <a:schemeClr val="dk1"/>
                </a:solidFill>
              </a:rPr>
              <a:t>the request was dropped.</a:t>
            </a:r>
          </a:p>
        </p:txBody>
      </p:sp>
    </p:spTree>
    <p:extLst>
      <p:ext uri="{BB962C8B-B14F-4D97-AF65-F5344CB8AC3E}">
        <p14:creationId xmlns:p14="http://schemas.microsoft.com/office/powerpoint/2010/main" val="69384814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Shape 3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6" name="Shape 39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r>
              <a:rPr lang="en">
                <a:solidFill>
                  <a:schemeClr val="dk1"/>
                </a:solidFill>
              </a:rPr>
              <a:t>and instead  a malicious java script was injected back to the requesting user. </a:t>
            </a:r>
          </a:p>
          <a:p>
            <a:pPr marL="0" lvl="0" indent="0" rtl="0">
              <a:spcBef>
                <a:spcPts val="0"/>
              </a:spcBef>
              <a:buNone/>
            </a:pPr>
            <a:endParaRPr>
              <a:solidFill>
                <a:schemeClr val="dk1"/>
              </a:solidFill>
            </a:endParaRPr>
          </a:p>
          <a:p>
            <a:pPr marL="0" lvl="0" indent="0" rtl="0">
              <a:spcBef>
                <a:spcPts val="0"/>
              </a:spcBef>
              <a:buNone/>
            </a:pPr>
            <a:endParaRPr/>
          </a:p>
        </p:txBody>
      </p:sp>
    </p:spTree>
    <p:extLst>
      <p:ext uri="{BB962C8B-B14F-4D97-AF65-F5344CB8AC3E}">
        <p14:creationId xmlns:p14="http://schemas.microsoft.com/office/powerpoint/2010/main" val="8045185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Shape 4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2" name="Shape 42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r>
              <a:rPr lang="en">
                <a:solidFill>
                  <a:schemeClr val="dk1"/>
                </a:solidFill>
              </a:rPr>
              <a:t>This injected javascript then is used to launch distributed denial-of-service attacks to github. </a:t>
            </a:r>
          </a:p>
          <a:p>
            <a:pPr marL="0" lvl="0" indent="0" rtl="0">
              <a:spcBef>
                <a:spcPts val="0"/>
              </a:spcBef>
              <a:buNone/>
            </a:pPr>
            <a:endParaRPr>
              <a:solidFill>
                <a:schemeClr val="dk1"/>
              </a:solidFill>
            </a:endParaRPr>
          </a:p>
          <a:p>
            <a:pPr marL="0" lvl="0" indent="-69850" rtl="0">
              <a:spcBef>
                <a:spcPts val="0"/>
              </a:spcBef>
              <a:buClr>
                <a:schemeClr val="dk1"/>
              </a:buClr>
              <a:buSzPts val="1100"/>
              <a:buFont typeface="Arial"/>
              <a:buNone/>
            </a:pPr>
            <a:endParaRPr>
              <a:solidFill>
                <a:schemeClr val="dk1"/>
              </a:solidFill>
            </a:endParaRPr>
          </a:p>
        </p:txBody>
      </p:sp>
    </p:spTree>
    <p:extLst>
      <p:ext uri="{BB962C8B-B14F-4D97-AF65-F5344CB8AC3E}">
        <p14:creationId xmlns:p14="http://schemas.microsoft.com/office/powerpoint/2010/main" val="69103942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Shape 4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4" name="Shape 45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69850" rtl="0">
              <a:spcBef>
                <a:spcPts val="0"/>
              </a:spcBef>
              <a:buClr>
                <a:schemeClr val="dk1"/>
              </a:buClr>
              <a:buSzPts val="1100"/>
              <a:buFont typeface="Arial"/>
              <a:buNone/>
            </a:pPr>
            <a:endParaRPr dirty="0">
              <a:solidFill>
                <a:schemeClr val="dk1"/>
              </a:solidFill>
            </a:endParaRPr>
          </a:p>
          <a:p>
            <a:pPr marL="0" lvl="0" indent="-69850" rtl="0">
              <a:spcBef>
                <a:spcPts val="0"/>
              </a:spcBef>
              <a:buClr>
                <a:schemeClr val="dk1"/>
              </a:buClr>
              <a:buSzPts val="1100"/>
              <a:buFont typeface="Arial"/>
              <a:buNone/>
            </a:pPr>
            <a:r>
              <a:rPr lang="en" dirty="0"/>
              <a:t>This attack lasted for 3 weeks and we were lucky to be able to run many experiment while it was happening</a:t>
            </a:r>
          </a:p>
          <a:p>
            <a:pPr marL="0" lvl="0" indent="-69850" rtl="0">
              <a:spcBef>
                <a:spcPts val="0"/>
              </a:spcBef>
              <a:buClr>
                <a:schemeClr val="dk1"/>
              </a:buClr>
              <a:buSzPts val="1100"/>
              <a:buFont typeface="Arial"/>
              <a:buNone/>
            </a:pPr>
            <a:r>
              <a:rPr lang="en" dirty="0"/>
              <a:t>E.G learn about details of great cannon, where is it located, what the infrastructure of the system look like….</a:t>
            </a:r>
          </a:p>
          <a:p>
            <a:pPr marL="0" lvl="0" indent="-69850" rtl="0">
              <a:spcBef>
                <a:spcPts val="0"/>
              </a:spcBef>
              <a:buClr>
                <a:schemeClr val="dk1"/>
              </a:buClr>
              <a:buSzPts val="1100"/>
              <a:buFont typeface="Arial"/>
              <a:buNone/>
            </a:pPr>
            <a:endParaRPr dirty="0"/>
          </a:p>
          <a:p>
            <a:pPr marL="0" lvl="0" indent="-69850" rtl="0">
              <a:spcBef>
                <a:spcPts val="0"/>
              </a:spcBef>
              <a:buClr>
                <a:schemeClr val="dk1"/>
              </a:buClr>
              <a:buSzPts val="1100"/>
              <a:buFont typeface="Arial"/>
              <a:buNone/>
            </a:pPr>
            <a:r>
              <a:rPr lang="en" dirty="0"/>
              <a:t>At the end B</a:t>
            </a:r>
            <a:r>
              <a:rPr lang="en" dirty="0">
                <a:solidFill>
                  <a:schemeClr val="dk1"/>
                </a:solidFill>
              </a:rPr>
              <a:t>ecause of the prior work and familiarity of our team with GFW, we provide enough evidence to attribute the system behind the attack as likely operating by the Chinese government.</a:t>
            </a:r>
          </a:p>
          <a:p>
            <a:pPr marL="0" lvl="0" indent="-69850" rtl="0">
              <a:spcBef>
                <a:spcPts val="0"/>
              </a:spcBef>
              <a:buClr>
                <a:schemeClr val="dk1"/>
              </a:buClr>
              <a:buSzPts val="1100"/>
              <a:buFont typeface="Arial"/>
              <a:buNone/>
            </a:pPr>
            <a:endParaRPr dirty="0">
              <a:solidFill>
                <a:schemeClr val="dk1"/>
              </a:solidFill>
            </a:endParaRPr>
          </a:p>
          <a:p>
            <a:pPr marL="0" lvl="0" indent="-69850" rtl="0">
              <a:spcBef>
                <a:spcPts val="0"/>
              </a:spcBef>
              <a:buClr>
                <a:schemeClr val="dk1"/>
              </a:buClr>
              <a:buSzPts val="1100"/>
              <a:buFont typeface="Arial"/>
              <a:buNone/>
            </a:pPr>
            <a:r>
              <a:rPr lang="en" dirty="0">
                <a:solidFill>
                  <a:schemeClr val="dk1"/>
                </a:solidFill>
              </a:rPr>
              <a:t>Great Cannon is co-located with the GFW,  but separate offensive system, with different capabilities and design. shows significant escalation in state-level information control, </a:t>
            </a:r>
          </a:p>
          <a:p>
            <a:pPr marL="0" lvl="0" indent="-69850" rtl="0">
              <a:spcBef>
                <a:spcPts val="0"/>
              </a:spcBef>
              <a:buClr>
                <a:schemeClr val="dk1"/>
              </a:buClr>
              <a:buSzPts val="1100"/>
              <a:buFont typeface="Arial"/>
              <a:buNone/>
            </a:pPr>
            <a:endParaRPr dirty="0">
              <a:solidFill>
                <a:schemeClr val="dk1"/>
              </a:solidFill>
            </a:endParaRPr>
          </a:p>
          <a:p>
            <a:pPr marL="0" lvl="0" indent="-69850" rtl="0">
              <a:spcBef>
                <a:spcPts val="0"/>
              </a:spcBef>
              <a:buClr>
                <a:schemeClr val="dk1"/>
              </a:buClr>
              <a:buSzPts val="1100"/>
              <a:buFont typeface="Arial"/>
              <a:buNone/>
            </a:pPr>
            <a:r>
              <a:rPr lang="en" dirty="0">
                <a:solidFill>
                  <a:schemeClr val="dk1"/>
                </a:solidFill>
              </a:rPr>
              <a:t>To emphasize on the danger of GC, here is a hypothetical scenario </a:t>
            </a:r>
          </a:p>
        </p:txBody>
      </p:sp>
    </p:spTree>
    <p:extLst>
      <p:ext uri="{BB962C8B-B14F-4D97-AF65-F5344CB8AC3E}">
        <p14:creationId xmlns:p14="http://schemas.microsoft.com/office/powerpoint/2010/main" val="177497356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Shape 4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5" name="Shape 47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69850" rtl="0">
              <a:spcBef>
                <a:spcPts val="0"/>
              </a:spcBef>
              <a:buClr>
                <a:schemeClr val="dk1"/>
              </a:buClr>
              <a:buSzPts val="1100"/>
              <a:buFont typeface="Arial"/>
              <a:buNone/>
            </a:pPr>
            <a:endParaRPr dirty="0">
              <a:solidFill>
                <a:schemeClr val="dk1"/>
              </a:solidFill>
            </a:endParaRPr>
          </a:p>
          <a:p>
            <a:pPr marL="0" lvl="0" indent="-69850" rtl="0">
              <a:spcBef>
                <a:spcPts val="0"/>
              </a:spcBef>
              <a:buClr>
                <a:schemeClr val="dk1"/>
              </a:buClr>
              <a:buSzPts val="1100"/>
              <a:buFont typeface="Arial"/>
              <a:buNone/>
            </a:pPr>
            <a:r>
              <a:rPr lang="en" dirty="0"/>
              <a:t>This attack lasted for 3 weeks and we were lucky to be able to run many experiment while it was happening</a:t>
            </a:r>
          </a:p>
          <a:p>
            <a:pPr marL="0" lvl="0" indent="-69850" rtl="0">
              <a:spcBef>
                <a:spcPts val="0"/>
              </a:spcBef>
              <a:buClr>
                <a:schemeClr val="dk1"/>
              </a:buClr>
              <a:buSzPts val="1100"/>
              <a:buFont typeface="Arial"/>
              <a:buNone/>
            </a:pPr>
            <a:r>
              <a:rPr lang="en" dirty="0"/>
              <a:t>E.G learn about details of great cannon, where is it located, what the infrastructure of the system look like….</a:t>
            </a:r>
          </a:p>
          <a:p>
            <a:pPr marL="0" lvl="0" indent="-69850" rtl="0">
              <a:spcBef>
                <a:spcPts val="0"/>
              </a:spcBef>
              <a:buClr>
                <a:schemeClr val="dk1"/>
              </a:buClr>
              <a:buSzPts val="1100"/>
              <a:buFont typeface="Arial"/>
              <a:buNone/>
            </a:pPr>
            <a:endParaRPr dirty="0"/>
          </a:p>
          <a:p>
            <a:pPr marL="0" lvl="0" indent="-69850" rtl="0">
              <a:spcBef>
                <a:spcPts val="0"/>
              </a:spcBef>
              <a:buClr>
                <a:schemeClr val="dk1"/>
              </a:buClr>
              <a:buSzPts val="1100"/>
              <a:buFont typeface="Arial"/>
              <a:buNone/>
            </a:pPr>
            <a:r>
              <a:rPr lang="en" dirty="0"/>
              <a:t>At the end B</a:t>
            </a:r>
            <a:r>
              <a:rPr lang="en" dirty="0">
                <a:solidFill>
                  <a:schemeClr val="dk1"/>
                </a:solidFill>
              </a:rPr>
              <a:t>ecause of the prior work and familiarity of our team with GFW, we provide enough evidence to attribute the system behind the attack as likely operating by the Chinese government.</a:t>
            </a:r>
          </a:p>
          <a:p>
            <a:pPr marL="0" lvl="0" indent="-69850" rtl="0">
              <a:spcBef>
                <a:spcPts val="0"/>
              </a:spcBef>
              <a:buClr>
                <a:schemeClr val="dk1"/>
              </a:buClr>
              <a:buSzPts val="1100"/>
              <a:buFont typeface="Arial"/>
              <a:buNone/>
            </a:pPr>
            <a:endParaRPr dirty="0">
              <a:solidFill>
                <a:schemeClr val="dk1"/>
              </a:solidFill>
            </a:endParaRPr>
          </a:p>
          <a:p>
            <a:pPr marL="0" lvl="0" indent="-69850" rtl="0">
              <a:spcBef>
                <a:spcPts val="0"/>
              </a:spcBef>
              <a:buClr>
                <a:schemeClr val="dk1"/>
              </a:buClr>
              <a:buSzPts val="1100"/>
              <a:buFont typeface="Arial"/>
              <a:buNone/>
            </a:pPr>
            <a:r>
              <a:rPr lang="en" dirty="0">
                <a:solidFill>
                  <a:schemeClr val="dk1"/>
                </a:solidFill>
              </a:rPr>
              <a:t>Great Cannon is co-located with the GFW,  but separate offensive system, with different capabilities and design. shows significant escalation in state-level information control, </a:t>
            </a:r>
          </a:p>
          <a:p>
            <a:pPr marL="0" lvl="0" indent="-69850" rtl="0">
              <a:spcBef>
                <a:spcPts val="0"/>
              </a:spcBef>
              <a:buClr>
                <a:schemeClr val="dk1"/>
              </a:buClr>
              <a:buSzPts val="1100"/>
              <a:buFont typeface="Arial"/>
              <a:buNone/>
            </a:pPr>
            <a:endParaRPr dirty="0">
              <a:solidFill>
                <a:schemeClr val="dk1"/>
              </a:solidFill>
            </a:endParaRPr>
          </a:p>
          <a:p>
            <a:pPr marL="0" lvl="0" indent="-69850" rtl="0">
              <a:spcBef>
                <a:spcPts val="0"/>
              </a:spcBef>
              <a:buClr>
                <a:schemeClr val="dk1"/>
              </a:buClr>
              <a:buSzPts val="1100"/>
              <a:buFont typeface="Arial"/>
              <a:buNone/>
            </a:pPr>
            <a:r>
              <a:rPr lang="en" dirty="0">
                <a:solidFill>
                  <a:schemeClr val="dk1"/>
                </a:solidFill>
              </a:rPr>
              <a:t>To emphasize on the danger of GC, here is a hypothetical scenario </a:t>
            </a:r>
          </a:p>
        </p:txBody>
      </p:sp>
    </p:spTree>
    <p:extLst>
      <p:ext uri="{BB962C8B-B14F-4D97-AF65-F5344CB8AC3E}">
        <p14:creationId xmlns:p14="http://schemas.microsoft.com/office/powerpoint/2010/main" val="3163326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Shape 4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7" name="Shape 49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69850" rtl="0">
              <a:spcBef>
                <a:spcPts val="0"/>
              </a:spcBef>
              <a:buClr>
                <a:schemeClr val="dk1"/>
              </a:buClr>
              <a:buSzPts val="1100"/>
              <a:buFont typeface="Arial"/>
              <a:buNone/>
            </a:pPr>
            <a:r>
              <a:rPr lang="en">
                <a:solidFill>
                  <a:schemeClr val="dk1"/>
                </a:solidFill>
              </a:rPr>
              <a:t>A US defence contractor using a website in china, Great cannon act as a full “man-in-the-middle” (MITM) for targeted flows, and </a:t>
            </a:r>
          </a:p>
          <a:p>
            <a:pPr marL="0" lvl="0" indent="-69850" rtl="0">
              <a:spcBef>
                <a:spcPts val="0"/>
              </a:spcBef>
              <a:buClr>
                <a:schemeClr val="dk1"/>
              </a:buClr>
              <a:buSzPts val="1100"/>
              <a:buFont typeface="Arial"/>
              <a:buNone/>
            </a:pPr>
            <a:endParaRPr>
              <a:solidFill>
                <a:schemeClr val="dk1"/>
              </a:solidFill>
            </a:endParaRPr>
          </a:p>
          <a:p>
            <a:pPr marL="0" lvl="0" indent="-69850" rtl="0">
              <a:spcBef>
                <a:spcPts val="0"/>
              </a:spcBef>
              <a:buClr>
                <a:schemeClr val="dk1"/>
              </a:buClr>
              <a:buSzPts val="1100"/>
              <a:buFont typeface="Arial"/>
              <a:buNone/>
            </a:pPr>
            <a:r>
              <a:rPr lang="en">
                <a:solidFill>
                  <a:schemeClr val="dk1"/>
                </a:solidFill>
              </a:rPr>
              <a:t>.</a:t>
            </a:r>
          </a:p>
          <a:p>
            <a:pPr marL="0" lvl="0" indent="0" rtl="0">
              <a:spcBef>
                <a:spcPts val="0"/>
              </a:spcBef>
              <a:buNone/>
            </a:pPr>
            <a:endParaRPr/>
          </a:p>
          <a:p>
            <a:pPr marL="0" lvl="0" indent="-69850" rtl="0">
              <a:spcBef>
                <a:spcPts val="0"/>
              </a:spcBef>
              <a:buClr>
                <a:schemeClr val="dk1"/>
              </a:buClr>
              <a:buSzPts val="1100"/>
              <a:buFont typeface="Arial"/>
              <a:buNone/>
            </a:pPr>
            <a:endParaRPr/>
          </a:p>
        </p:txBody>
      </p:sp>
    </p:spTree>
    <p:extLst>
      <p:ext uri="{BB962C8B-B14F-4D97-AF65-F5344CB8AC3E}">
        <p14:creationId xmlns:p14="http://schemas.microsoft.com/office/powerpoint/2010/main" val="26593467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Shape 6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8" name="Shape 61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r>
              <a:rPr lang="en" sz="1000" dirty="0">
                <a:solidFill>
                  <a:schemeClr val="dk1"/>
                </a:solidFill>
              </a:rPr>
              <a:t>Spooky scan is a novel technique that uses TCP/IP side channels to remotely, off the path tells you whether a user and site can talk. </a:t>
            </a:r>
            <a:endParaRPr lang="en-US" sz="1000" dirty="0" smtClean="0">
              <a:solidFill>
                <a:schemeClr val="dk1"/>
              </a:solidFill>
            </a:endParaRPr>
          </a:p>
          <a:p>
            <a:pPr marL="0" lvl="0" indent="0" rtl="0">
              <a:spcBef>
                <a:spcPts val="0"/>
              </a:spcBef>
              <a:buNone/>
            </a:pPr>
            <a:endParaRPr lang="en-US" sz="1000" dirty="0" smtClean="0">
              <a:solidFill>
                <a:schemeClr val="dk1"/>
              </a:solidFill>
            </a:endParaRPr>
          </a:p>
          <a:p>
            <a:pPr marL="0" lvl="0" indent="-69850" rtl="0">
              <a:spcBef>
                <a:spcPts val="0"/>
              </a:spcBef>
              <a:buClr>
                <a:schemeClr val="dk1"/>
              </a:buClr>
              <a:buSzPts val="1100"/>
              <a:buFont typeface="Arial"/>
              <a:buNone/>
            </a:pPr>
            <a:r>
              <a:rPr lang="en" sz="1000" dirty="0" smtClean="0">
                <a:solidFill>
                  <a:srgbClr val="666666"/>
                </a:solidFill>
                <a:latin typeface="Arial" charset="0"/>
                <a:ea typeface="Arial" charset="0"/>
                <a:cs typeface="Arial" charset="0"/>
                <a:sym typeface="Droid Sans"/>
              </a:rPr>
              <a:t>* </a:t>
            </a:r>
            <a:r>
              <a:rPr lang="en" sz="1000" b="1" dirty="0" smtClean="0">
                <a:solidFill>
                  <a:srgbClr val="666666"/>
                </a:solidFill>
                <a:latin typeface="Arial" charset="0"/>
                <a:ea typeface="Arial" charset="0"/>
                <a:cs typeface="Arial" charset="0"/>
                <a:sym typeface="Droid Sans"/>
              </a:rPr>
              <a:t>TCP Idle Scan </a:t>
            </a:r>
            <a:r>
              <a:rPr lang="en" sz="1000" dirty="0" err="1" smtClean="0">
                <a:solidFill>
                  <a:srgbClr val="666666"/>
                </a:solidFill>
                <a:latin typeface="Arial" charset="0"/>
                <a:ea typeface="Arial" charset="0"/>
                <a:cs typeface="Arial" charset="0"/>
                <a:sym typeface="Droid Sans"/>
              </a:rPr>
              <a:t>Antirez</a:t>
            </a:r>
            <a:r>
              <a:rPr lang="en" sz="1000" dirty="0" smtClean="0">
                <a:solidFill>
                  <a:srgbClr val="666666"/>
                </a:solidFill>
                <a:latin typeface="Arial" charset="0"/>
                <a:ea typeface="Arial" charset="0"/>
                <a:cs typeface="Arial" charset="0"/>
                <a:sym typeface="Droid Sans"/>
              </a:rPr>
              <a:t>, (</a:t>
            </a:r>
            <a:r>
              <a:rPr lang="en" sz="1000" dirty="0" err="1" smtClean="0">
                <a:solidFill>
                  <a:srgbClr val="666666"/>
                </a:solidFill>
                <a:latin typeface="Arial" charset="0"/>
                <a:ea typeface="Arial" charset="0"/>
                <a:cs typeface="Arial" charset="0"/>
                <a:sym typeface="Droid Sans"/>
              </a:rPr>
              <a:t>Bugtraq</a:t>
            </a:r>
            <a:r>
              <a:rPr lang="en" sz="1000" dirty="0" smtClean="0">
                <a:solidFill>
                  <a:srgbClr val="666666"/>
                </a:solidFill>
                <a:latin typeface="Arial" charset="0"/>
                <a:ea typeface="Arial" charset="0"/>
                <a:cs typeface="Arial" charset="0"/>
                <a:sym typeface="Droid Sans"/>
              </a:rPr>
              <a:t> 1998)</a:t>
            </a:r>
          </a:p>
          <a:p>
            <a:pPr marL="0" lvl="0" indent="-69850" rtl="0">
              <a:spcBef>
                <a:spcPts val="0"/>
              </a:spcBef>
              <a:buClr>
                <a:schemeClr val="dk1"/>
              </a:buClr>
              <a:buSzPts val="1100"/>
              <a:buFont typeface="Arial"/>
              <a:buNone/>
            </a:pPr>
            <a:r>
              <a:rPr lang="en" sz="1000" dirty="0" smtClean="0">
                <a:solidFill>
                  <a:srgbClr val="666666"/>
                </a:solidFill>
                <a:latin typeface="Arial" charset="0"/>
                <a:ea typeface="Arial" charset="0"/>
                <a:cs typeface="Arial" charset="0"/>
                <a:sym typeface="Droid Sans"/>
              </a:rPr>
              <a:t>* </a:t>
            </a:r>
            <a:r>
              <a:rPr lang="en" sz="1000" b="1" dirty="0" smtClean="0">
                <a:solidFill>
                  <a:srgbClr val="666666"/>
                </a:solidFill>
                <a:latin typeface="Arial" charset="0"/>
                <a:ea typeface="Arial" charset="0"/>
                <a:cs typeface="Arial" charset="0"/>
                <a:sym typeface="Droid Sans"/>
              </a:rPr>
              <a:t>Detecting Intentional Packet Drops on the Internet via TCP/IP Side Channels</a:t>
            </a:r>
            <a:r>
              <a:rPr lang="en" sz="1000" dirty="0" smtClean="0">
                <a:solidFill>
                  <a:srgbClr val="666666"/>
                </a:solidFill>
                <a:latin typeface="Arial" charset="0"/>
                <a:ea typeface="Arial" charset="0"/>
                <a:cs typeface="Arial" charset="0"/>
                <a:sym typeface="Droid Sans"/>
              </a:rPr>
              <a:t>  </a:t>
            </a:r>
          </a:p>
          <a:p>
            <a:pPr marL="0" lvl="0" indent="0" rtl="0">
              <a:spcBef>
                <a:spcPts val="0"/>
              </a:spcBef>
              <a:buNone/>
            </a:pPr>
            <a:r>
              <a:rPr lang="en" sz="1000" dirty="0" smtClean="0">
                <a:solidFill>
                  <a:srgbClr val="666666"/>
                </a:solidFill>
                <a:latin typeface="Arial" charset="0"/>
                <a:ea typeface="Arial" charset="0"/>
                <a:cs typeface="Arial" charset="0"/>
                <a:sym typeface="Droid Sans"/>
              </a:rPr>
              <a:t> </a:t>
            </a:r>
            <a:r>
              <a:rPr lang="en" sz="1000" b="1" dirty="0" smtClean="0">
                <a:solidFill>
                  <a:srgbClr val="666666"/>
                </a:solidFill>
                <a:latin typeface="Arial" charset="0"/>
                <a:ea typeface="Arial" charset="0"/>
                <a:cs typeface="Arial" charset="0"/>
                <a:sym typeface="Droid Sans"/>
              </a:rPr>
              <a:t> </a:t>
            </a:r>
            <a:r>
              <a:rPr lang="en" sz="1000" b="1" dirty="0" err="1" smtClean="0">
                <a:solidFill>
                  <a:srgbClr val="666666"/>
                </a:solidFill>
                <a:latin typeface="Arial" charset="0"/>
                <a:ea typeface="Arial" charset="0"/>
                <a:cs typeface="Arial" charset="0"/>
                <a:sym typeface="Droid Sans"/>
              </a:rPr>
              <a:t>Roya</a:t>
            </a:r>
            <a:r>
              <a:rPr lang="en" sz="1000" b="1" dirty="0" smtClean="0">
                <a:solidFill>
                  <a:srgbClr val="666666"/>
                </a:solidFill>
                <a:latin typeface="Arial" charset="0"/>
                <a:ea typeface="Arial" charset="0"/>
                <a:cs typeface="Arial" charset="0"/>
                <a:sym typeface="Droid Sans"/>
              </a:rPr>
              <a:t> </a:t>
            </a:r>
            <a:r>
              <a:rPr lang="en" sz="1000" b="1" dirty="0" err="1" smtClean="0">
                <a:solidFill>
                  <a:srgbClr val="666666"/>
                </a:solidFill>
                <a:latin typeface="Arial" charset="0"/>
                <a:ea typeface="Arial" charset="0"/>
                <a:cs typeface="Arial" charset="0"/>
                <a:sym typeface="Droid Sans"/>
              </a:rPr>
              <a:t>Ensafi</a:t>
            </a:r>
            <a:r>
              <a:rPr lang="en" sz="1000" b="1" dirty="0" smtClean="0">
                <a:solidFill>
                  <a:srgbClr val="666666"/>
                </a:solidFill>
                <a:latin typeface="Arial" charset="0"/>
                <a:ea typeface="Arial" charset="0"/>
                <a:cs typeface="Arial" charset="0"/>
                <a:sym typeface="Droid Sans"/>
              </a:rPr>
              <a:t>,</a:t>
            </a:r>
            <a:r>
              <a:rPr lang="en" sz="1000" dirty="0" smtClean="0">
                <a:solidFill>
                  <a:srgbClr val="666666"/>
                </a:solidFill>
                <a:latin typeface="Arial" charset="0"/>
                <a:ea typeface="Arial" charset="0"/>
                <a:cs typeface="Arial" charset="0"/>
                <a:sym typeface="Droid Sans"/>
              </a:rPr>
              <a:t> </a:t>
            </a:r>
            <a:r>
              <a:rPr lang="en" sz="1000" dirty="0" err="1" smtClean="0">
                <a:solidFill>
                  <a:srgbClr val="666666"/>
                </a:solidFill>
                <a:latin typeface="Arial" charset="0"/>
                <a:ea typeface="Arial" charset="0"/>
                <a:cs typeface="Arial" charset="0"/>
                <a:sym typeface="Droid Sans"/>
              </a:rPr>
              <a:t>Knockel</a:t>
            </a:r>
            <a:r>
              <a:rPr lang="en" sz="1000" dirty="0" smtClean="0">
                <a:solidFill>
                  <a:srgbClr val="666666"/>
                </a:solidFill>
                <a:latin typeface="Arial" charset="0"/>
                <a:ea typeface="Arial" charset="0"/>
                <a:cs typeface="Arial" charset="0"/>
                <a:sym typeface="Droid Sans"/>
              </a:rPr>
              <a:t>, Alexander, and Crandall (PAM ’14)</a:t>
            </a:r>
            <a:br>
              <a:rPr lang="en" sz="1000" dirty="0" smtClean="0">
                <a:solidFill>
                  <a:srgbClr val="666666"/>
                </a:solidFill>
                <a:latin typeface="Arial" charset="0"/>
                <a:ea typeface="Arial" charset="0"/>
                <a:cs typeface="Arial" charset="0"/>
                <a:sym typeface="Droid Sans"/>
              </a:rPr>
            </a:br>
            <a:r>
              <a:rPr lang="en" sz="1000" dirty="0" smtClean="0">
                <a:solidFill>
                  <a:srgbClr val="666666"/>
                </a:solidFill>
                <a:latin typeface="Arial" charset="0"/>
                <a:ea typeface="Arial" charset="0"/>
                <a:cs typeface="Arial" charset="0"/>
                <a:sym typeface="Droid Sans"/>
              </a:rPr>
              <a:t>* </a:t>
            </a:r>
            <a:r>
              <a:rPr lang="en" sz="1000" b="1" dirty="0" smtClean="0">
                <a:solidFill>
                  <a:srgbClr val="666666"/>
                </a:solidFill>
                <a:latin typeface="Arial" charset="0"/>
                <a:ea typeface="Arial" charset="0"/>
                <a:cs typeface="Arial" charset="0"/>
                <a:sym typeface="Droid Sans"/>
              </a:rPr>
              <a:t>Idle Port Scanning and Non-interference Analysis of Network Protocol  </a:t>
            </a:r>
            <a:br>
              <a:rPr lang="en" sz="1000" b="1" dirty="0" smtClean="0">
                <a:solidFill>
                  <a:srgbClr val="666666"/>
                </a:solidFill>
                <a:latin typeface="Arial" charset="0"/>
                <a:ea typeface="Arial" charset="0"/>
                <a:cs typeface="Arial" charset="0"/>
                <a:sym typeface="Droid Sans"/>
              </a:rPr>
            </a:br>
            <a:r>
              <a:rPr lang="en" sz="1000" b="1" dirty="0" smtClean="0">
                <a:solidFill>
                  <a:srgbClr val="666666"/>
                </a:solidFill>
                <a:latin typeface="Arial" charset="0"/>
                <a:ea typeface="Arial" charset="0"/>
                <a:cs typeface="Arial" charset="0"/>
                <a:sym typeface="Droid Sans"/>
              </a:rPr>
              <a:t>    Stacks Using Model Checking</a:t>
            </a:r>
          </a:p>
          <a:p>
            <a:pPr marL="0" lvl="0" indent="-69850" rtl="0">
              <a:spcBef>
                <a:spcPts val="0"/>
              </a:spcBef>
              <a:buClr>
                <a:schemeClr val="dk1"/>
              </a:buClr>
              <a:buSzPts val="1100"/>
              <a:buFont typeface="Arial"/>
              <a:buNone/>
            </a:pPr>
            <a:r>
              <a:rPr lang="en" sz="1000" dirty="0" smtClean="0">
                <a:solidFill>
                  <a:srgbClr val="666666"/>
                </a:solidFill>
                <a:latin typeface="Arial" charset="0"/>
                <a:ea typeface="Arial" charset="0"/>
                <a:cs typeface="Arial" charset="0"/>
                <a:sym typeface="Droid Sans"/>
              </a:rPr>
              <a:t>  </a:t>
            </a:r>
            <a:r>
              <a:rPr lang="en" sz="1000" b="1" dirty="0" err="1" smtClean="0">
                <a:solidFill>
                  <a:srgbClr val="666666"/>
                </a:solidFill>
                <a:latin typeface="Arial" charset="0"/>
                <a:ea typeface="Arial" charset="0"/>
                <a:cs typeface="Arial" charset="0"/>
                <a:sym typeface="Droid Sans"/>
              </a:rPr>
              <a:t>Roya</a:t>
            </a:r>
            <a:r>
              <a:rPr lang="en" sz="1000" b="1" dirty="0" smtClean="0">
                <a:solidFill>
                  <a:srgbClr val="666666"/>
                </a:solidFill>
                <a:latin typeface="Arial" charset="0"/>
                <a:ea typeface="Arial" charset="0"/>
                <a:cs typeface="Arial" charset="0"/>
                <a:sym typeface="Droid Sans"/>
              </a:rPr>
              <a:t> </a:t>
            </a:r>
            <a:r>
              <a:rPr lang="en" sz="1000" b="1" dirty="0" err="1" smtClean="0">
                <a:solidFill>
                  <a:srgbClr val="666666"/>
                </a:solidFill>
                <a:latin typeface="Arial" charset="0"/>
                <a:ea typeface="Arial" charset="0"/>
                <a:cs typeface="Arial" charset="0"/>
                <a:sym typeface="Droid Sans"/>
              </a:rPr>
              <a:t>Ensafi</a:t>
            </a:r>
            <a:r>
              <a:rPr lang="en" sz="1000" dirty="0" smtClean="0">
                <a:solidFill>
                  <a:srgbClr val="666666"/>
                </a:solidFill>
                <a:latin typeface="Arial" charset="0"/>
                <a:ea typeface="Arial" charset="0"/>
                <a:cs typeface="Arial" charset="0"/>
                <a:sym typeface="Droid Sans"/>
              </a:rPr>
              <a:t>, Park, </a:t>
            </a:r>
            <a:r>
              <a:rPr lang="en" sz="1000" dirty="0" err="1" smtClean="0">
                <a:solidFill>
                  <a:srgbClr val="666666"/>
                </a:solidFill>
                <a:latin typeface="Arial" charset="0"/>
                <a:ea typeface="Arial" charset="0"/>
                <a:cs typeface="Arial" charset="0"/>
                <a:sym typeface="Droid Sans"/>
              </a:rPr>
              <a:t>Kapur</a:t>
            </a:r>
            <a:r>
              <a:rPr lang="en" sz="1000" dirty="0" smtClean="0">
                <a:solidFill>
                  <a:srgbClr val="666666"/>
                </a:solidFill>
                <a:latin typeface="Arial" charset="0"/>
                <a:ea typeface="Arial" charset="0"/>
                <a:cs typeface="Arial" charset="0"/>
                <a:sym typeface="Droid Sans"/>
              </a:rPr>
              <a:t>, and Crandall (</a:t>
            </a:r>
            <a:r>
              <a:rPr lang="en" sz="1000" dirty="0" err="1" smtClean="0">
                <a:solidFill>
                  <a:srgbClr val="666666"/>
                </a:solidFill>
                <a:latin typeface="Arial" charset="0"/>
                <a:ea typeface="Arial" charset="0"/>
                <a:cs typeface="Arial" charset="0"/>
                <a:sym typeface="Droid Sans"/>
              </a:rPr>
              <a:t>Usenix</a:t>
            </a:r>
            <a:r>
              <a:rPr lang="en" sz="1000" dirty="0" smtClean="0">
                <a:solidFill>
                  <a:srgbClr val="666666"/>
                </a:solidFill>
                <a:latin typeface="Arial" charset="0"/>
                <a:ea typeface="Arial" charset="0"/>
                <a:cs typeface="Arial" charset="0"/>
                <a:sym typeface="Droid Sans"/>
              </a:rPr>
              <a:t> Security 2010)</a:t>
            </a:r>
            <a:endParaRPr lang="en" sz="1000" dirty="0">
              <a:solidFill>
                <a:schemeClr val="dk1"/>
              </a:solidFill>
            </a:endParaRPr>
          </a:p>
          <a:p>
            <a:pPr marL="0" lvl="0" indent="0" rtl="0">
              <a:spcBef>
                <a:spcPts val="0"/>
              </a:spcBef>
              <a:buNone/>
            </a:pPr>
            <a:endParaRPr sz="1000" dirty="0">
              <a:solidFill>
                <a:schemeClr val="dk1"/>
              </a:solidFill>
            </a:endParaRPr>
          </a:p>
          <a:p>
            <a:pPr marL="0" lvl="0" indent="0" rtl="0">
              <a:spcBef>
                <a:spcPts val="0"/>
              </a:spcBef>
              <a:buNone/>
            </a:pPr>
            <a:endParaRPr sz="1000" dirty="0">
              <a:solidFill>
                <a:schemeClr val="dk1"/>
              </a:solidFill>
            </a:endParaRPr>
          </a:p>
          <a:p>
            <a:pPr marL="0" lvl="0" indent="0" rtl="0">
              <a:spcBef>
                <a:spcPts val="0"/>
              </a:spcBef>
              <a:buNone/>
            </a:pPr>
            <a:endParaRPr sz="1000" dirty="0">
              <a:solidFill>
                <a:schemeClr val="dk1"/>
              </a:solidFill>
            </a:endParaRPr>
          </a:p>
          <a:p>
            <a:pPr marL="0" lvl="0" indent="0" rtl="0">
              <a:spcBef>
                <a:spcPts val="0"/>
              </a:spcBef>
              <a:buNone/>
            </a:pPr>
            <a:endParaRPr sz="1000" dirty="0">
              <a:solidFill>
                <a:schemeClr val="dk1"/>
              </a:solidFill>
            </a:endParaRPr>
          </a:p>
        </p:txBody>
      </p:sp>
    </p:spTree>
    <p:extLst>
      <p:ext uri="{BB962C8B-B14F-4D97-AF65-F5344CB8AC3E}">
        <p14:creationId xmlns:p14="http://schemas.microsoft.com/office/powerpoint/2010/main" val="116211214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Shape 6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8" name="Shape 61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r>
              <a:rPr lang="en" sz="1000" dirty="0">
                <a:solidFill>
                  <a:schemeClr val="dk1"/>
                </a:solidFill>
              </a:rPr>
              <a:t>Spooky scan is a novel technique that uses TCP/IP side channels to remotely, off the path tells you whether a user and site can talk. </a:t>
            </a:r>
            <a:endParaRPr lang="en-US" sz="1000" dirty="0" smtClean="0">
              <a:solidFill>
                <a:schemeClr val="dk1"/>
              </a:solidFill>
            </a:endParaRPr>
          </a:p>
          <a:p>
            <a:pPr marL="0" lvl="0" indent="0" rtl="0">
              <a:spcBef>
                <a:spcPts val="0"/>
              </a:spcBef>
              <a:buNone/>
            </a:pPr>
            <a:endParaRPr lang="en-US" sz="1000" dirty="0" smtClean="0">
              <a:solidFill>
                <a:schemeClr val="dk1"/>
              </a:solidFill>
            </a:endParaRPr>
          </a:p>
          <a:p>
            <a:pPr marL="0" lvl="0" indent="-69850" rtl="0">
              <a:spcBef>
                <a:spcPts val="0"/>
              </a:spcBef>
              <a:buClr>
                <a:schemeClr val="dk1"/>
              </a:buClr>
              <a:buSzPts val="1100"/>
              <a:buFont typeface="Arial"/>
              <a:buNone/>
            </a:pPr>
            <a:r>
              <a:rPr lang="en" sz="1000" dirty="0" smtClean="0">
                <a:solidFill>
                  <a:srgbClr val="666666"/>
                </a:solidFill>
                <a:latin typeface="Arial" charset="0"/>
                <a:ea typeface="Arial" charset="0"/>
                <a:cs typeface="Arial" charset="0"/>
                <a:sym typeface="Droid Sans"/>
              </a:rPr>
              <a:t>* </a:t>
            </a:r>
            <a:r>
              <a:rPr lang="en" sz="1000" b="1" dirty="0" smtClean="0">
                <a:solidFill>
                  <a:srgbClr val="666666"/>
                </a:solidFill>
                <a:latin typeface="Arial" charset="0"/>
                <a:ea typeface="Arial" charset="0"/>
                <a:cs typeface="Arial" charset="0"/>
                <a:sym typeface="Droid Sans"/>
              </a:rPr>
              <a:t>TCP Idle Scan </a:t>
            </a:r>
            <a:r>
              <a:rPr lang="en" sz="1000" dirty="0" err="1" smtClean="0">
                <a:solidFill>
                  <a:srgbClr val="666666"/>
                </a:solidFill>
                <a:latin typeface="Arial" charset="0"/>
                <a:ea typeface="Arial" charset="0"/>
                <a:cs typeface="Arial" charset="0"/>
                <a:sym typeface="Droid Sans"/>
              </a:rPr>
              <a:t>Antirez</a:t>
            </a:r>
            <a:r>
              <a:rPr lang="en" sz="1000" dirty="0" smtClean="0">
                <a:solidFill>
                  <a:srgbClr val="666666"/>
                </a:solidFill>
                <a:latin typeface="Arial" charset="0"/>
                <a:ea typeface="Arial" charset="0"/>
                <a:cs typeface="Arial" charset="0"/>
                <a:sym typeface="Droid Sans"/>
              </a:rPr>
              <a:t>, (</a:t>
            </a:r>
            <a:r>
              <a:rPr lang="en" sz="1000" dirty="0" err="1" smtClean="0">
                <a:solidFill>
                  <a:srgbClr val="666666"/>
                </a:solidFill>
                <a:latin typeface="Arial" charset="0"/>
                <a:ea typeface="Arial" charset="0"/>
                <a:cs typeface="Arial" charset="0"/>
                <a:sym typeface="Droid Sans"/>
              </a:rPr>
              <a:t>Bugtraq</a:t>
            </a:r>
            <a:r>
              <a:rPr lang="en" sz="1000" dirty="0" smtClean="0">
                <a:solidFill>
                  <a:srgbClr val="666666"/>
                </a:solidFill>
                <a:latin typeface="Arial" charset="0"/>
                <a:ea typeface="Arial" charset="0"/>
                <a:cs typeface="Arial" charset="0"/>
                <a:sym typeface="Droid Sans"/>
              </a:rPr>
              <a:t> 1998)</a:t>
            </a:r>
          </a:p>
          <a:p>
            <a:pPr marL="0" lvl="0" indent="-69850" rtl="0">
              <a:spcBef>
                <a:spcPts val="0"/>
              </a:spcBef>
              <a:buClr>
                <a:schemeClr val="dk1"/>
              </a:buClr>
              <a:buSzPts val="1100"/>
              <a:buFont typeface="Arial"/>
              <a:buNone/>
            </a:pPr>
            <a:r>
              <a:rPr lang="en" sz="1000" dirty="0" smtClean="0">
                <a:solidFill>
                  <a:srgbClr val="666666"/>
                </a:solidFill>
                <a:latin typeface="Arial" charset="0"/>
                <a:ea typeface="Arial" charset="0"/>
                <a:cs typeface="Arial" charset="0"/>
                <a:sym typeface="Droid Sans"/>
              </a:rPr>
              <a:t>* </a:t>
            </a:r>
            <a:r>
              <a:rPr lang="en" sz="1000" b="1" dirty="0" smtClean="0">
                <a:solidFill>
                  <a:srgbClr val="666666"/>
                </a:solidFill>
                <a:latin typeface="Arial" charset="0"/>
                <a:ea typeface="Arial" charset="0"/>
                <a:cs typeface="Arial" charset="0"/>
                <a:sym typeface="Droid Sans"/>
              </a:rPr>
              <a:t>Detecting Intentional Packet Drops on the Internet via TCP/IP Side Channels</a:t>
            </a:r>
            <a:r>
              <a:rPr lang="en" sz="1000" dirty="0" smtClean="0">
                <a:solidFill>
                  <a:srgbClr val="666666"/>
                </a:solidFill>
                <a:latin typeface="Arial" charset="0"/>
                <a:ea typeface="Arial" charset="0"/>
                <a:cs typeface="Arial" charset="0"/>
                <a:sym typeface="Droid Sans"/>
              </a:rPr>
              <a:t>  </a:t>
            </a:r>
          </a:p>
          <a:p>
            <a:pPr marL="0" lvl="0" indent="0" rtl="0">
              <a:spcBef>
                <a:spcPts val="0"/>
              </a:spcBef>
              <a:buNone/>
            </a:pPr>
            <a:r>
              <a:rPr lang="en" sz="1000" dirty="0" smtClean="0">
                <a:solidFill>
                  <a:srgbClr val="666666"/>
                </a:solidFill>
                <a:latin typeface="Arial" charset="0"/>
                <a:ea typeface="Arial" charset="0"/>
                <a:cs typeface="Arial" charset="0"/>
                <a:sym typeface="Droid Sans"/>
              </a:rPr>
              <a:t> </a:t>
            </a:r>
            <a:r>
              <a:rPr lang="en" sz="1000" b="1" dirty="0" smtClean="0">
                <a:solidFill>
                  <a:srgbClr val="666666"/>
                </a:solidFill>
                <a:latin typeface="Arial" charset="0"/>
                <a:ea typeface="Arial" charset="0"/>
                <a:cs typeface="Arial" charset="0"/>
                <a:sym typeface="Droid Sans"/>
              </a:rPr>
              <a:t> </a:t>
            </a:r>
            <a:r>
              <a:rPr lang="en" sz="1000" b="1" dirty="0" err="1" smtClean="0">
                <a:solidFill>
                  <a:srgbClr val="666666"/>
                </a:solidFill>
                <a:latin typeface="Arial" charset="0"/>
                <a:ea typeface="Arial" charset="0"/>
                <a:cs typeface="Arial" charset="0"/>
                <a:sym typeface="Droid Sans"/>
              </a:rPr>
              <a:t>Roya</a:t>
            </a:r>
            <a:r>
              <a:rPr lang="en" sz="1000" b="1" dirty="0" smtClean="0">
                <a:solidFill>
                  <a:srgbClr val="666666"/>
                </a:solidFill>
                <a:latin typeface="Arial" charset="0"/>
                <a:ea typeface="Arial" charset="0"/>
                <a:cs typeface="Arial" charset="0"/>
                <a:sym typeface="Droid Sans"/>
              </a:rPr>
              <a:t> </a:t>
            </a:r>
            <a:r>
              <a:rPr lang="en" sz="1000" b="1" dirty="0" err="1" smtClean="0">
                <a:solidFill>
                  <a:srgbClr val="666666"/>
                </a:solidFill>
                <a:latin typeface="Arial" charset="0"/>
                <a:ea typeface="Arial" charset="0"/>
                <a:cs typeface="Arial" charset="0"/>
                <a:sym typeface="Droid Sans"/>
              </a:rPr>
              <a:t>Ensafi</a:t>
            </a:r>
            <a:r>
              <a:rPr lang="en" sz="1000" b="1" dirty="0" smtClean="0">
                <a:solidFill>
                  <a:srgbClr val="666666"/>
                </a:solidFill>
                <a:latin typeface="Arial" charset="0"/>
                <a:ea typeface="Arial" charset="0"/>
                <a:cs typeface="Arial" charset="0"/>
                <a:sym typeface="Droid Sans"/>
              </a:rPr>
              <a:t>,</a:t>
            </a:r>
            <a:r>
              <a:rPr lang="en" sz="1000" dirty="0" smtClean="0">
                <a:solidFill>
                  <a:srgbClr val="666666"/>
                </a:solidFill>
                <a:latin typeface="Arial" charset="0"/>
                <a:ea typeface="Arial" charset="0"/>
                <a:cs typeface="Arial" charset="0"/>
                <a:sym typeface="Droid Sans"/>
              </a:rPr>
              <a:t> </a:t>
            </a:r>
            <a:r>
              <a:rPr lang="en" sz="1000" dirty="0" err="1" smtClean="0">
                <a:solidFill>
                  <a:srgbClr val="666666"/>
                </a:solidFill>
                <a:latin typeface="Arial" charset="0"/>
                <a:ea typeface="Arial" charset="0"/>
                <a:cs typeface="Arial" charset="0"/>
                <a:sym typeface="Droid Sans"/>
              </a:rPr>
              <a:t>Knockel</a:t>
            </a:r>
            <a:r>
              <a:rPr lang="en" sz="1000" dirty="0" smtClean="0">
                <a:solidFill>
                  <a:srgbClr val="666666"/>
                </a:solidFill>
                <a:latin typeface="Arial" charset="0"/>
                <a:ea typeface="Arial" charset="0"/>
                <a:cs typeface="Arial" charset="0"/>
                <a:sym typeface="Droid Sans"/>
              </a:rPr>
              <a:t>, Alexander, and Crandall (PAM ’14)</a:t>
            </a:r>
            <a:br>
              <a:rPr lang="en" sz="1000" dirty="0" smtClean="0">
                <a:solidFill>
                  <a:srgbClr val="666666"/>
                </a:solidFill>
                <a:latin typeface="Arial" charset="0"/>
                <a:ea typeface="Arial" charset="0"/>
                <a:cs typeface="Arial" charset="0"/>
                <a:sym typeface="Droid Sans"/>
              </a:rPr>
            </a:br>
            <a:r>
              <a:rPr lang="en" sz="1000" dirty="0" smtClean="0">
                <a:solidFill>
                  <a:srgbClr val="666666"/>
                </a:solidFill>
                <a:latin typeface="Arial" charset="0"/>
                <a:ea typeface="Arial" charset="0"/>
                <a:cs typeface="Arial" charset="0"/>
                <a:sym typeface="Droid Sans"/>
              </a:rPr>
              <a:t>* </a:t>
            </a:r>
            <a:r>
              <a:rPr lang="en" sz="1000" b="1" dirty="0" smtClean="0">
                <a:solidFill>
                  <a:srgbClr val="666666"/>
                </a:solidFill>
                <a:latin typeface="Arial" charset="0"/>
                <a:ea typeface="Arial" charset="0"/>
                <a:cs typeface="Arial" charset="0"/>
                <a:sym typeface="Droid Sans"/>
              </a:rPr>
              <a:t>Idle Port Scanning and Non-interference Analysis of Network Protocol  </a:t>
            </a:r>
            <a:br>
              <a:rPr lang="en" sz="1000" b="1" dirty="0" smtClean="0">
                <a:solidFill>
                  <a:srgbClr val="666666"/>
                </a:solidFill>
                <a:latin typeface="Arial" charset="0"/>
                <a:ea typeface="Arial" charset="0"/>
                <a:cs typeface="Arial" charset="0"/>
                <a:sym typeface="Droid Sans"/>
              </a:rPr>
            </a:br>
            <a:r>
              <a:rPr lang="en" sz="1000" b="1" dirty="0" smtClean="0">
                <a:solidFill>
                  <a:srgbClr val="666666"/>
                </a:solidFill>
                <a:latin typeface="Arial" charset="0"/>
                <a:ea typeface="Arial" charset="0"/>
                <a:cs typeface="Arial" charset="0"/>
                <a:sym typeface="Droid Sans"/>
              </a:rPr>
              <a:t>    Stacks Using Model Checking</a:t>
            </a:r>
          </a:p>
          <a:p>
            <a:pPr marL="0" lvl="0" indent="-69850" rtl="0">
              <a:spcBef>
                <a:spcPts val="0"/>
              </a:spcBef>
              <a:buClr>
                <a:schemeClr val="dk1"/>
              </a:buClr>
              <a:buSzPts val="1100"/>
              <a:buFont typeface="Arial"/>
              <a:buNone/>
            </a:pPr>
            <a:r>
              <a:rPr lang="en" sz="1000" dirty="0" smtClean="0">
                <a:solidFill>
                  <a:srgbClr val="666666"/>
                </a:solidFill>
                <a:latin typeface="Arial" charset="0"/>
                <a:ea typeface="Arial" charset="0"/>
                <a:cs typeface="Arial" charset="0"/>
                <a:sym typeface="Droid Sans"/>
              </a:rPr>
              <a:t>  </a:t>
            </a:r>
            <a:r>
              <a:rPr lang="en" sz="1000" b="1" dirty="0" err="1" smtClean="0">
                <a:solidFill>
                  <a:srgbClr val="666666"/>
                </a:solidFill>
                <a:latin typeface="Arial" charset="0"/>
                <a:ea typeface="Arial" charset="0"/>
                <a:cs typeface="Arial" charset="0"/>
                <a:sym typeface="Droid Sans"/>
              </a:rPr>
              <a:t>Roya</a:t>
            </a:r>
            <a:r>
              <a:rPr lang="en" sz="1000" b="1" dirty="0" smtClean="0">
                <a:solidFill>
                  <a:srgbClr val="666666"/>
                </a:solidFill>
                <a:latin typeface="Arial" charset="0"/>
                <a:ea typeface="Arial" charset="0"/>
                <a:cs typeface="Arial" charset="0"/>
                <a:sym typeface="Droid Sans"/>
              </a:rPr>
              <a:t> </a:t>
            </a:r>
            <a:r>
              <a:rPr lang="en" sz="1000" b="1" dirty="0" err="1" smtClean="0">
                <a:solidFill>
                  <a:srgbClr val="666666"/>
                </a:solidFill>
                <a:latin typeface="Arial" charset="0"/>
                <a:ea typeface="Arial" charset="0"/>
                <a:cs typeface="Arial" charset="0"/>
                <a:sym typeface="Droid Sans"/>
              </a:rPr>
              <a:t>Ensafi</a:t>
            </a:r>
            <a:r>
              <a:rPr lang="en" sz="1000" dirty="0" smtClean="0">
                <a:solidFill>
                  <a:srgbClr val="666666"/>
                </a:solidFill>
                <a:latin typeface="Arial" charset="0"/>
                <a:ea typeface="Arial" charset="0"/>
                <a:cs typeface="Arial" charset="0"/>
                <a:sym typeface="Droid Sans"/>
              </a:rPr>
              <a:t>, Park, </a:t>
            </a:r>
            <a:r>
              <a:rPr lang="en" sz="1000" dirty="0" err="1" smtClean="0">
                <a:solidFill>
                  <a:srgbClr val="666666"/>
                </a:solidFill>
                <a:latin typeface="Arial" charset="0"/>
                <a:ea typeface="Arial" charset="0"/>
                <a:cs typeface="Arial" charset="0"/>
                <a:sym typeface="Droid Sans"/>
              </a:rPr>
              <a:t>Kapur</a:t>
            </a:r>
            <a:r>
              <a:rPr lang="en" sz="1000" dirty="0" smtClean="0">
                <a:solidFill>
                  <a:srgbClr val="666666"/>
                </a:solidFill>
                <a:latin typeface="Arial" charset="0"/>
                <a:ea typeface="Arial" charset="0"/>
                <a:cs typeface="Arial" charset="0"/>
                <a:sym typeface="Droid Sans"/>
              </a:rPr>
              <a:t>, and Crandall (</a:t>
            </a:r>
            <a:r>
              <a:rPr lang="en" sz="1000" dirty="0" err="1" smtClean="0">
                <a:solidFill>
                  <a:srgbClr val="666666"/>
                </a:solidFill>
                <a:latin typeface="Arial" charset="0"/>
                <a:ea typeface="Arial" charset="0"/>
                <a:cs typeface="Arial" charset="0"/>
                <a:sym typeface="Droid Sans"/>
              </a:rPr>
              <a:t>Usenix</a:t>
            </a:r>
            <a:r>
              <a:rPr lang="en" sz="1000" dirty="0" smtClean="0">
                <a:solidFill>
                  <a:srgbClr val="666666"/>
                </a:solidFill>
                <a:latin typeface="Arial" charset="0"/>
                <a:ea typeface="Arial" charset="0"/>
                <a:cs typeface="Arial" charset="0"/>
                <a:sym typeface="Droid Sans"/>
              </a:rPr>
              <a:t> Security 2010)</a:t>
            </a:r>
            <a:endParaRPr lang="en" sz="1000" dirty="0">
              <a:solidFill>
                <a:schemeClr val="dk1"/>
              </a:solidFill>
            </a:endParaRPr>
          </a:p>
          <a:p>
            <a:pPr marL="0" lvl="0" indent="0" rtl="0">
              <a:spcBef>
                <a:spcPts val="0"/>
              </a:spcBef>
              <a:buNone/>
            </a:pPr>
            <a:endParaRPr sz="1000" dirty="0">
              <a:solidFill>
                <a:schemeClr val="dk1"/>
              </a:solidFill>
            </a:endParaRPr>
          </a:p>
          <a:p>
            <a:pPr marL="0" lvl="0" indent="0" rtl="0">
              <a:spcBef>
                <a:spcPts val="0"/>
              </a:spcBef>
              <a:buNone/>
            </a:pPr>
            <a:endParaRPr sz="1000" dirty="0">
              <a:solidFill>
                <a:schemeClr val="dk1"/>
              </a:solidFill>
            </a:endParaRPr>
          </a:p>
          <a:p>
            <a:pPr marL="0" lvl="0" indent="0" rtl="0">
              <a:spcBef>
                <a:spcPts val="0"/>
              </a:spcBef>
              <a:buNone/>
            </a:pPr>
            <a:endParaRPr sz="1000" dirty="0">
              <a:solidFill>
                <a:schemeClr val="dk1"/>
              </a:solidFill>
            </a:endParaRPr>
          </a:p>
          <a:p>
            <a:pPr marL="0" lvl="0" indent="0" rtl="0">
              <a:spcBef>
                <a:spcPts val="0"/>
              </a:spcBef>
              <a:buNone/>
            </a:pPr>
            <a:endParaRPr sz="1000" dirty="0">
              <a:solidFill>
                <a:schemeClr val="dk1"/>
              </a:solidFill>
            </a:endParaRPr>
          </a:p>
        </p:txBody>
      </p:sp>
    </p:spTree>
    <p:extLst>
      <p:ext uri="{BB962C8B-B14F-4D97-AF65-F5344CB8AC3E}">
        <p14:creationId xmlns:p14="http://schemas.microsoft.com/office/powerpoint/2010/main" val="1574099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4" name="Shape 15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r>
              <a:rPr lang="en" dirty="0">
                <a:solidFill>
                  <a:schemeClr val="dk1"/>
                </a:solidFill>
              </a:rPr>
              <a:t>Unfortunately, </a:t>
            </a:r>
            <a:r>
              <a:rPr lang="en-US" dirty="0" smtClean="0">
                <a:solidFill>
                  <a:schemeClr val="dk1"/>
                </a:solidFill>
              </a:rPr>
              <a:t>this </a:t>
            </a:r>
            <a:r>
              <a:rPr lang="en" dirty="0" smtClean="0">
                <a:solidFill>
                  <a:schemeClr val="dk1"/>
                </a:solidFill>
              </a:rPr>
              <a:t>technology that</a:t>
            </a:r>
            <a:r>
              <a:rPr lang="en-US" dirty="0" smtClean="0">
                <a:solidFill>
                  <a:schemeClr val="dk1"/>
                </a:solidFill>
              </a:rPr>
              <a:t> usually is</a:t>
            </a:r>
            <a:r>
              <a:rPr lang="en-US" baseline="0" dirty="0" smtClean="0">
                <a:solidFill>
                  <a:schemeClr val="dk1"/>
                </a:solidFill>
              </a:rPr>
              <a:t> used for security can</a:t>
            </a:r>
            <a:r>
              <a:rPr lang="en" dirty="0" smtClean="0">
                <a:solidFill>
                  <a:schemeClr val="dk1"/>
                </a:solidFill>
              </a:rPr>
              <a:t> harm </a:t>
            </a:r>
            <a:r>
              <a:rPr lang="en" dirty="0">
                <a:solidFill>
                  <a:schemeClr val="dk1"/>
                </a:solidFill>
              </a:rPr>
              <a:t>users.</a:t>
            </a:r>
          </a:p>
          <a:p>
            <a:pPr marL="0" lvl="0" indent="0" rtl="0">
              <a:spcBef>
                <a:spcPts val="0"/>
              </a:spcBef>
              <a:buNone/>
            </a:pPr>
            <a:r>
              <a:rPr lang="en-US" dirty="0" smtClean="0">
                <a:solidFill>
                  <a:schemeClr val="dk1"/>
                </a:solidFill>
              </a:rPr>
              <a:t>Whether</a:t>
            </a:r>
            <a:r>
              <a:rPr lang="en-US" baseline="0" dirty="0" smtClean="0">
                <a:solidFill>
                  <a:schemeClr val="dk1"/>
                </a:solidFill>
              </a:rPr>
              <a:t> intentionally or by accident.</a:t>
            </a:r>
            <a:endParaRPr dirty="0">
              <a:solidFill>
                <a:schemeClr val="dk1"/>
              </a:solidFill>
            </a:endParaRPr>
          </a:p>
          <a:p>
            <a:pPr marL="0" lvl="0" indent="0">
              <a:spcBef>
                <a:spcPts val="0"/>
              </a:spcBef>
              <a:buNone/>
            </a:pPr>
            <a:r>
              <a:rPr lang="en" dirty="0" smtClean="0">
                <a:solidFill>
                  <a:schemeClr val="dk1"/>
                </a:solidFill>
              </a:rPr>
              <a:t>If </a:t>
            </a:r>
            <a:r>
              <a:rPr lang="en" dirty="0">
                <a:solidFill>
                  <a:schemeClr val="dk1"/>
                </a:solidFill>
              </a:rPr>
              <a:t>the people who are running these systems are adversarial to the users, suddenly this infrastructure becomes a problem. </a:t>
            </a:r>
            <a:r>
              <a:rPr lang="en-US" dirty="0" smtClean="0">
                <a:solidFill>
                  <a:schemeClr val="dk1"/>
                </a:solidFill>
              </a:rPr>
              <a:t>We</a:t>
            </a:r>
            <a:r>
              <a:rPr lang="en" dirty="0" smtClean="0">
                <a:solidFill>
                  <a:schemeClr val="dk1"/>
                </a:solidFill>
              </a:rPr>
              <a:t> </a:t>
            </a:r>
            <a:r>
              <a:rPr lang="en" dirty="0">
                <a:solidFill>
                  <a:schemeClr val="dk1"/>
                </a:solidFill>
              </a:rPr>
              <a:t>call this problem network interference</a:t>
            </a:r>
          </a:p>
          <a:p>
            <a:pPr marL="0" lvl="0" indent="0">
              <a:spcBef>
                <a:spcPts val="0"/>
              </a:spcBef>
              <a:buNone/>
            </a:pPr>
            <a:endParaRPr dirty="0">
              <a:solidFill>
                <a:schemeClr val="dk1"/>
              </a:solidFill>
            </a:endParaRPr>
          </a:p>
          <a:p>
            <a:pPr marL="0" lvl="0" indent="-69850" rtl="0">
              <a:spcBef>
                <a:spcPts val="0"/>
              </a:spcBef>
              <a:buClr>
                <a:srgbClr val="000000"/>
              </a:buClr>
              <a:buSzPts val="1100"/>
              <a:buFont typeface="Arial"/>
              <a:buNone/>
            </a:pPr>
            <a:endParaRPr dirty="0">
              <a:solidFill>
                <a:schemeClr val="dk1"/>
              </a:solidFill>
            </a:endParaRPr>
          </a:p>
          <a:p>
            <a:pPr marL="0" lvl="0" indent="0" rtl="0">
              <a:spcBef>
                <a:spcPts val="0"/>
              </a:spcBef>
              <a:buNone/>
            </a:pPr>
            <a:endParaRPr dirty="0">
              <a:solidFill>
                <a:schemeClr val="dk1"/>
              </a:solidFill>
            </a:endParaRPr>
          </a:p>
          <a:p>
            <a:pPr marL="0" lvl="0" indent="0" rtl="0">
              <a:spcBef>
                <a:spcPts val="0"/>
              </a:spcBef>
              <a:buNone/>
            </a:pPr>
            <a:endParaRPr dirty="0">
              <a:solidFill>
                <a:schemeClr val="dk1"/>
              </a:solidFill>
            </a:endParaRPr>
          </a:p>
          <a:p>
            <a:pPr marL="0" lvl="0" indent="-69850" rtl="0">
              <a:spcBef>
                <a:spcPts val="0"/>
              </a:spcBef>
              <a:buClr>
                <a:schemeClr val="dk1"/>
              </a:buClr>
              <a:buSzPts val="1100"/>
              <a:buFont typeface="Arial"/>
              <a:buNone/>
            </a:pPr>
            <a:endParaRPr dirty="0">
              <a:solidFill>
                <a:srgbClr val="1C1C1C"/>
              </a:solidFill>
            </a:endParaRPr>
          </a:p>
          <a:p>
            <a:pPr marL="0" lvl="0" indent="0" rtl="0">
              <a:spcBef>
                <a:spcPts val="0"/>
              </a:spcBef>
              <a:buNone/>
            </a:pPr>
            <a:endParaRPr dirty="0"/>
          </a:p>
        </p:txBody>
      </p:sp>
    </p:spTree>
    <p:extLst>
      <p:ext uri="{BB962C8B-B14F-4D97-AF65-F5344CB8AC3E}">
        <p14:creationId xmlns:p14="http://schemas.microsoft.com/office/powerpoint/2010/main" val="163796368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Shape 6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8" name="Shape 61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r>
              <a:rPr lang="en" sz="1000" dirty="0">
                <a:solidFill>
                  <a:schemeClr val="dk1"/>
                </a:solidFill>
              </a:rPr>
              <a:t>Spooky scan is a novel technique that uses TCP/IP side channels to remotely, off the path tells you whether a user and site can talk. </a:t>
            </a:r>
            <a:endParaRPr lang="en-US" sz="1000" dirty="0" smtClean="0">
              <a:solidFill>
                <a:schemeClr val="dk1"/>
              </a:solidFill>
            </a:endParaRPr>
          </a:p>
          <a:p>
            <a:pPr marL="0" lvl="0" indent="0" rtl="0">
              <a:spcBef>
                <a:spcPts val="0"/>
              </a:spcBef>
              <a:buNone/>
            </a:pPr>
            <a:endParaRPr lang="en-US" sz="1000" dirty="0" smtClean="0">
              <a:solidFill>
                <a:schemeClr val="dk1"/>
              </a:solidFill>
            </a:endParaRPr>
          </a:p>
          <a:p>
            <a:pPr marL="0" lvl="0" indent="-69850" rtl="0">
              <a:spcBef>
                <a:spcPts val="0"/>
              </a:spcBef>
              <a:buClr>
                <a:schemeClr val="dk1"/>
              </a:buClr>
              <a:buSzPts val="1100"/>
              <a:buFont typeface="Arial"/>
              <a:buNone/>
            </a:pPr>
            <a:r>
              <a:rPr lang="en" sz="1000" dirty="0" smtClean="0">
                <a:solidFill>
                  <a:srgbClr val="666666"/>
                </a:solidFill>
                <a:latin typeface="Arial" charset="0"/>
                <a:ea typeface="Arial" charset="0"/>
                <a:cs typeface="Arial" charset="0"/>
                <a:sym typeface="Droid Sans"/>
              </a:rPr>
              <a:t>* </a:t>
            </a:r>
            <a:r>
              <a:rPr lang="en" sz="1000" b="1" dirty="0" smtClean="0">
                <a:solidFill>
                  <a:srgbClr val="666666"/>
                </a:solidFill>
                <a:latin typeface="Arial" charset="0"/>
                <a:ea typeface="Arial" charset="0"/>
                <a:cs typeface="Arial" charset="0"/>
                <a:sym typeface="Droid Sans"/>
              </a:rPr>
              <a:t>TCP Idle Scan </a:t>
            </a:r>
            <a:r>
              <a:rPr lang="en" sz="1000" dirty="0" err="1" smtClean="0">
                <a:solidFill>
                  <a:srgbClr val="666666"/>
                </a:solidFill>
                <a:latin typeface="Arial" charset="0"/>
                <a:ea typeface="Arial" charset="0"/>
                <a:cs typeface="Arial" charset="0"/>
                <a:sym typeface="Droid Sans"/>
              </a:rPr>
              <a:t>Antirez</a:t>
            </a:r>
            <a:r>
              <a:rPr lang="en" sz="1000" dirty="0" smtClean="0">
                <a:solidFill>
                  <a:srgbClr val="666666"/>
                </a:solidFill>
                <a:latin typeface="Arial" charset="0"/>
                <a:ea typeface="Arial" charset="0"/>
                <a:cs typeface="Arial" charset="0"/>
                <a:sym typeface="Droid Sans"/>
              </a:rPr>
              <a:t>, (</a:t>
            </a:r>
            <a:r>
              <a:rPr lang="en" sz="1000" dirty="0" err="1" smtClean="0">
                <a:solidFill>
                  <a:srgbClr val="666666"/>
                </a:solidFill>
                <a:latin typeface="Arial" charset="0"/>
                <a:ea typeface="Arial" charset="0"/>
                <a:cs typeface="Arial" charset="0"/>
                <a:sym typeface="Droid Sans"/>
              </a:rPr>
              <a:t>Bugtraq</a:t>
            </a:r>
            <a:r>
              <a:rPr lang="en" sz="1000" dirty="0" smtClean="0">
                <a:solidFill>
                  <a:srgbClr val="666666"/>
                </a:solidFill>
                <a:latin typeface="Arial" charset="0"/>
                <a:ea typeface="Arial" charset="0"/>
                <a:cs typeface="Arial" charset="0"/>
                <a:sym typeface="Droid Sans"/>
              </a:rPr>
              <a:t> 1998)</a:t>
            </a:r>
          </a:p>
          <a:p>
            <a:pPr marL="0" lvl="0" indent="-69850" rtl="0">
              <a:spcBef>
                <a:spcPts val="0"/>
              </a:spcBef>
              <a:buClr>
                <a:schemeClr val="dk1"/>
              </a:buClr>
              <a:buSzPts val="1100"/>
              <a:buFont typeface="Arial"/>
              <a:buNone/>
            </a:pPr>
            <a:r>
              <a:rPr lang="en" sz="1000" dirty="0" smtClean="0">
                <a:solidFill>
                  <a:srgbClr val="666666"/>
                </a:solidFill>
                <a:latin typeface="Arial" charset="0"/>
                <a:ea typeface="Arial" charset="0"/>
                <a:cs typeface="Arial" charset="0"/>
                <a:sym typeface="Droid Sans"/>
              </a:rPr>
              <a:t>* </a:t>
            </a:r>
            <a:r>
              <a:rPr lang="en" sz="1000" b="1" dirty="0" smtClean="0">
                <a:solidFill>
                  <a:srgbClr val="666666"/>
                </a:solidFill>
                <a:latin typeface="Arial" charset="0"/>
                <a:ea typeface="Arial" charset="0"/>
                <a:cs typeface="Arial" charset="0"/>
                <a:sym typeface="Droid Sans"/>
              </a:rPr>
              <a:t>Detecting Intentional Packet Drops on the Internet via TCP/IP Side Channels</a:t>
            </a:r>
            <a:r>
              <a:rPr lang="en" sz="1000" dirty="0" smtClean="0">
                <a:solidFill>
                  <a:srgbClr val="666666"/>
                </a:solidFill>
                <a:latin typeface="Arial" charset="0"/>
                <a:ea typeface="Arial" charset="0"/>
                <a:cs typeface="Arial" charset="0"/>
                <a:sym typeface="Droid Sans"/>
              </a:rPr>
              <a:t>  </a:t>
            </a:r>
          </a:p>
          <a:p>
            <a:pPr marL="0" lvl="0" indent="0" rtl="0">
              <a:spcBef>
                <a:spcPts val="0"/>
              </a:spcBef>
              <a:buNone/>
            </a:pPr>
            <a:r>
              <a:rPr lang="en" sz="1000" dirty="0" smtClean="0">
                <a:solidFill>
                  <a:srgbClr val="666666"/>
                </a:solidFill>
                <a:latin typeface="Arial" charset="0"/>
                <a:ea typeface="Arial" charset="0"/>
                <a:cs typeface="Arial" charset="0"/>
                <a:sym typeface="Droid Sans"/>
              </a:rPr>
              <a:t> </a:t>
            </a:r>
            <a:r>
              <a:rPr lang="en" sz="1000" b="1" dirty="0" smtClean="0">
                <a:solidFill>
                  <a:srgbClr val="666666"/>
                </a:solidFill>
                <a:latin typeface="Arial" charset="0"/>
                <a:ea typeface="Arial" charset="0"/>
                <a:cs typeface="Arial" charset="0"/>
                <a:sym typeface="Droid Sans"/>
              </a:rPr>
              <a:t> </a:t>
            </a:r>
            <a:r>
              <a:rPr lang="en" sz="1000" b="1" dirty="0" err="1" smtClean="0">
                <a:solidFill>
                  <a:srgbClr val="666666"/>
                </a:solidFill>
                <a:latin typeface="Arial" charset="0"/>
                <a:ea typeface="Arial" charset="0"/>
                <a:cs typeface="Arial" charset="0"/>
                <a:sym typeface="Droid Sans"/>
              </a:rPr>
              <a:t>Roya</a:t>
            </a:r>
            <a:r>
              <a:rPr lang="en" sz="1000" b="1" dirty="0" smtClean="0">
                <a:solidFill>
                  <a:srgbClr val="666666"/>
                </a:solidFill>
                <a:latin typeface="Arial" charset="0"/>
                <a:ea typeface="Arial" charset="0"/>
                <a:cs typeface="Arial" charset="0"/>
                <a:sym typeface="Droid Sans"/>
              </a:rPr>
              <a:t> </a:t>
            </a:r>
            <a:r>
              <a:rPr lang="en" sz="1000" b="1" dirty="0" err="1" smtClean="0">
                <a:solidFill>
                  <a:srgbClr val="666666"/>
                </a:solidFill>
                <a:latin typeface="Arial" charset="0"/>
                <a:ea typeface="Arial" charset="0"/>
                <a:cs typeface="Arial" charset="0"/>
                <a:sym typeface="Droid Sans"/>
              </a:rPr>
              <a:t>Ensafi</a:t>
            </a:r>
            <a:r>
              <a:rPr lang="en" sz="1000" b="1" dirty="0" smtClean="0">
                <a:solidFill>
                  <a:srgbClr val="666666"/>
                </a:solidFill>
                <a:latin typeface="Arial" charset="0"/>
                <a:ea typeface="Arial" charset="0"/>
                <a:cs typeface="Arial" charset="0"/>
                <a:sym typeface="Droid Sans"/>
              </a:rPr>
              <a:t>,</a:t>
            </a:r>
            <a:r>
              <a:rPr lang="en" sz="1000" dirty="0" smtClean="0">
                <a:solidFill>
                  <a:srgbClr val="666666"/>
                </a:solidFill>
                <a:latin typeface="Arial" charset="0"/>
                <a:ea typeface="Arial" charset="0"/>
                <a:cs typeface="Arial" charset="0"/>
                <a:sym typeface="Droid Sans"/>
              </a:rPr>
              <a:t> </a:t>
            </a:r>
            <a:r>
              <a:rPr lang="en" sz="1000" dirty="0" err="1" smtClean="0">
                <a:solidFill>
                  <a:srgbClr val="666666"/>
                </a:solidFill>
                <a:latin typeface="Arial" charset="0"/>
                <a:ea typeface="Arial" charset="0"/>
                <a:cs typeface="Arial" charset="0"/>
                <a:sym typeface="Droid Sans"/>
              </a:rPr>
              <a:t>Knockel</a:t>
            </a:r>
            <a:r>
              <a:rPr lang="en" sz="1000" dirty="0" smtClean="0">
                <a:solidFill>
                  <a:srgbClr val="666666"/>
                </a:solidFill>
                <a:latin typeface="Arial" charset="0"/>
                <a:ea typeface="Arial" charset="0"/>
                <a:cs typeface="Arial" charset="0"/>
                <a:sym typeface="Droid Sans"/>
              </a:rPr>
              <a:t>, Alexander, and Crandall (PAM ’14)</a:t>
            </a:r>
            <a:br>
              <a:rPr lang="en" sz="1000" dirty="0" smtClean="0">
                <a:solidFill>
                  <a:srgbClr val="666666"/>
                </a:solidFill>
                <a:latin typeface="Arial" charset="0"/>
                <a:ea typeface="Arial" charset="0"/>
                <a:cs typeface="Arial" charset="0"/>
                <a:sym typeface="Droid Sans"/>
              </a:rPr>
            </a:br>
            <a:r>
              <a:rPr lang="en" sz="1000" dirty="0" smtClean="0">
                <a:solidFill>
                  <a:srgbClr val="666666"/>
                </a:solidFill>
                <a:latin typeface="Arial" charset="0"/>
                <a:ea typeface="Arial" charset="0"/>
                <a:cs typeface="Arial" charset="0"/>
                <a:sym typeface="Droid Sans"/>
              </a:rPr>
              <a:t>* </a:t>
            </a:r>
            <a:r>
              <a:rPr lang="en" sz="1000" b="1" dirty="0" smtClean="0">
                <a:solidFill>
                  <a:srgbClr val="666666"/>
                </a:solidFill>
                <a:latin typeface="Arial" charset="0"/>
                <a:ea typeface="Arial" charset="0"/>
                <a:cs typeface="Arial" charset="0"/>
                <a:sym typeface="Droid Sans"/>
              </a:rPr>
              <a:t>Idle Port Scanning and Non-interference Analysis of Network Protocol  </a:t>
            </a:r>
            <a:br>
              <a:rPr lang="en" sz="1000" b="1" dirty="0" smtClean="0">
                <a:solidFill>
                  <a:srgbClr val="666666"/>
                </a:solidFill>
                <a:latin typeface="Arial" charset="0"/>
                <a:ea typeface="Arial" charset="0"/>
                <a:cs typeface="Arial" charset="0"/>
                <a:sym typeface="Droid Sans"/>
              </a:rPr>
            </a:br>
            <a:r>
              <a:rPr lang="en" sz="1000" b="1" dirty="0" smtClean="0">
                <a:solidFill>
                  <a:srgbClr val="666666"/>
                </a:solidFill>
                <a:latin typeface="Arial" charset="0"/>
                <a:ea typeface="Arial" charset="0"/>
                <a:cs typeface="Arial" charset="0"/>
                <a:sym typeface="Droid Sans"/>
              </a:rPr>
              <a:t>    Stacks Using Model Checking</a:t>
            </a:r>
          </a:p>
          <a:p>
            <a:pPr marL="0" lvl="0" indent="-69850" rtl="0">
              <a:spcBef>
                <a:spcPts val="0"/>
              </a:spcBef>
              <a:buClr>
                <a:schemeClr val="dk1"/>
              </a:buClr>
              <a:buSzPts val="1100"/>
              <a:buFont typeface="Arial"/>
              <a:buNone/>
            </a:pPr>
            <a:r>
              <a:rPr lang="en" sz="1000" dirty="0" smtClean="0">
                <a:solidFill>
                  <a:srgbClr val="666666"/>
                </a:solidFill>
                <a:latin typeface="Arial" charset="0"/>
                <a:ea typeface="Arial" charset="0"/>
                <a:cs typeface="Arial" charset="0"/>
                <a:sym typeface="Droid Sans"/>
              </a:rPr>
              <a:t>  </a:t>
            </a:r>
            <a:r>
              <a:rPr lang="en" sz="1000" b="1" dirty="0" err="1" smtClean="0">
                <a:solidFill>
                  <a:srgbClr val="666666"/>
                </a:solidFill>
                <a:latin typeface="Arial" charset="0"/>
                <a:ea typeface="Arial" charset="0"/>
                <a:cs typeface="Arial" charset="0"/>
                <a:sym typeface="Droid Sans"/>
              </a:rPr>
              <a:t>Roya</a:t>
            </a:r>
            <a:r>
              <a:rPr lang="en" sz="1000" b="1" dirty="0" smtClean="0">
                <a:solidFill>
                  <a:srgbClr val="666666"/>
                </a:solidFill>
                <a:latin typeface="Arial" charset="0"/>
                <a:ea typeface="Arial" charset="0"/>
                <a:cs typeface="Arial" charset="0"/>
                <a:sym typeface="Droid Sans"/>
              </a:rPr>
              <a:t> </a:t>
            </a:r>
            <a:r>
              <a:rPr lang="en" sz="1000" b="1" dirty="0" err="1" smtClean="0">
                <a:solidFill>
                  <a:srgbClr val="666666"/>
                </a:solidFill>
                <a:latin typeface="Arial" charset="0"/>
                <a:ea typeface="Arial" charset="0"/>
                <a:cs typeface="Arial" charset="0"/>
                <a:sym typeface="Droid Sans"/>
              </a:rPr>
              <a:t>Ensafi</a:t>
            </a:r>
            <a:r>
              <a:rPr lang="en" sz="1000" dirty="0" smtClean="0">
                <a:solidFill>
                  <a:srgbClr val="666666"/>
                </a:solidFill>
                <a:latin typeface="Arial" charset="0"/>
                <a:ea typeface="Arial" charset="0"/>
                <a:cs typeface="Arial" charset="0"/>
                <a:sym typeface="Droid Sans"/>
              </a:rPr>
              <a:t>, Park, </a:t>
            </a:r>
            <a:r>
              <a:rPr lang="en" sz="1000" dirty="0" err="1" smtClean="0">
                <a:solidFill>
                  <a:srgbClr val="666666"/>
                </a:solidFill>
                <a:latin typeface="Arial" charset="0"/>
                <a:ea typeface="Arial" charset="0"/>
                <a:cs typeface="Arial" charset="0"/>
                <a:sym typeface="Droid Sans"/>
              </a:rPr>
              <a:t>Kapur</a:t>
            </a:r>
            <a:r>
              <a:rPr lang="en" sz="1000" dirty="0" smtClean="0">
                <a:solidFill>
                  <a:srgbClr val="666666"/>
                </a:solidFill>
                <a:latin typeface="Arial" charset="0"/>
                <a:ea typeface="Arial" charset="0"/>
                <a:cs typeface="Arial" charset="0"/>
                <a:sym typeface="Droid Sans"/>
              </a:rPr>
              <a:t>, and Crandall (</a:t>
            </a:r>
            <a:r>
              <a:rPr lang="en" sz="1000" dirty="0" err="1" smtClean="0">
                <a:solidFill>
                  <a:srgbClr val="666666"/>
                </a:solidFill>
                <a:latin typeface="Arial" charset="0"/>
                <a:ea typeface="Arial" charset="0"/>
                <a:cs typeface="Arial" charset="0"/>
                <a:sym typeface="Droid Sans"/>
              </a:rPr>
              <a:t>Usenix</a:t>
            </a:r>
            <a:r>
              <a:rPr lang="en" sz="1000" dirty="0" smtClean="0">
                <a:solidFill>
                  <a:srgbClr val="666666"/>
                </a:solidFill>
                <a:latin typeface="Arial" charset="0"/>
                <a:ea typeface="Arial" charset="0"/>
                <a:cs typeface="Arial" charset="0"/>
                <a:sym typeface="Droid Sans"/>
              </a:rPr>
              <a:t> Security 2010)</a:t>
            </a:r>
            <a:endParaRPr lang="en" sz="1000" dirty="0">
              <a:solidFill>
                <a:schemeClr val="dk1"/>
              </a:solidFill>
            </a:endParaRPr>
          </a:p>
          <a:p>
            <a:pPr marL="0" lvl="0" indent="0" rtl="0">
              <a:spcBef>
                <a:spcPts val="0"/>
              </a:spcBef>
              <a:buNone/>
            </a:pPr>
            <a:endParaRPr sz="1000" dirty="0">
              <a:solidFill>
                <a:schemeClr val="dk1"/>
              </a:solidFill>
            </a:endParaRPr>
          </a:p>
          <a:p>
            <a:pPr marL="0" lvl="0" indent="0" rtl="0">
              <a:spcBef>
                <a:spcPts val="0"/>
              </a:spcBef>
              <a:buNone/>
            </a:pPr>
            <a:endParaRPr sz="1000" dirty="0">
              <a:solidFill>
                <a:schemeClr val="dk1"/>
              </a:solidFill>
            </a:endParaRPr>
          </a:p>
          <a:p>
            <a:pPr marL="0" lvl="0" indent="0" rtl="0">
              <a:spcBef>
                <a:spcPts val="0"/>
              </a:spcBef>
              <a:buNone/>
            </a:pPr>
            <a:endParaRPr sz="1000" dirty="0">
              <a:solidFill>
                <a:schemeClr val="dk1"/>
              </a:solidFill>
            </a:endParaRPr>
          </a:p>
          <a:p>
            <a:pPr marL="0" lvl="0" indent="0" rtl="0">
              <a:spcBef>
                <a:spcPts val="0"/>
              </a:spcBef>
              <a:buNone/>
            </a:pPr>
            <a:endParaRPr sz="1000" dirty="0">
              <a:solidFill>
                <a:schemeClr val="dk1"/>
              </a:solidFill>
            </a:endParaRPr>
          </a:p>
        </p:txBody>
      </p:sp>
    </p:spTree>
    <p:extLst>
      <p:ext uri="{BB962C8B-B14F-4D97-AF65-F5344CB8AC3E}">
        <p14:creationId xmlns:p14="http://schemas.microsoft.com/office/powerpoint/2010/main" val="51140654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Shape 6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8" name="Shape 61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r>
              <a:rPr lang="en" sz="1000" dirty="0">
                <a:solidFill>
                  <a:schemeClr val="dk1"/>
                </a:solidFill>
              </a:rPr>
              <a:t>Spooky scan is a novel technique that uses TCP/IP side channels to remotely, off the path tells you whether a user and site can talk. </a:t>
            </a:r>
            <a:endParaRPr lang="en-US" sz="1000" dirty="0" smtClean="0">
              <a:solidFill>
                <a:schemeClr val="dk1"/>
              </a:solidFill>
            </a:endParaRPr>
          </a:p>
          <a:p>
            <a:pPr marL="0" lvl="0" indent="0" rtl="0">
              <a:spcBef>
                <a:spcPts val="0"/>
              </a:spcBef>
              <a:buNone/>
            </a:pPr>
            <a:endParaRPr lang="en-US" sz="1000" dirty="0" smtClean="0">
              <a:solidFill>
                <a:schemeClr val="dk1"/>
              </a:solidFill>
            </a:endParaRPr>
          </a:p>
          <a:p>
            <a:pPr marL="0" lvl="0" indent="-69850" rtl="0">
              <a:spcBef>
                <a:spcPts val="0"/>
              </a:spcBef>
              <a:buClr>
                <a:schemeClr val="dk1"/>
              </a:buClr>
              <a:buSzPts val="1100"/>
              <a:buFont typeface="Arial"/>
              <a:buNone/>
            </a:pPr>
            <a:r>
              <a:rPr lang="en" sz="1000" dirty="0" smtClean="0">
                <a:solidFill>
                  <a:srgbClr val="666666"/>
                </a:solidFill>
                <a:latin typeface="Arial" charset="0"/>
                <a:ea typeface="Arial" charset="0"/>
                <a:cs typeface="Arial" charset="0"/>
                <a:sym typeface="Droid Sans"/>
              </a:rPr>
              <a:t>* </a:t>
            </a:r>
            <a:r>
              <a:rPr lang="en" sz="1000" b="1" dirty="0" smtClean="0">
                <a:solidFill>
                  <a:srgbClr val="666666"/>
                </a:solidFill>
                <a:latin typeface="Arial" charset="0"/>
                <a:ea typeface="Arial" charset="0"/>
                <a:cs typeface="Arial" charset="0"/>
                <a:sym typeface="Droid Sans"/>
              </a:rPr>
              <a:t>TCP Idle Scan </a:t>
            </a:r>
            <a:r>
              <a:rPr lang="en" sz="1000" dirty="0" err="1" smtClean="0">
                <a:solidFill>
                  <a:srgbClr val="666666"/>
                </a:solidFill>
                <a:latin typeface="Arial" charset="0"/>
                <a:ea typeface="Arial" charset="0"/>
                <a:cs typeface="Arial" charset="0"/>
                <a:sym typeface="Droid Sans"/>
              </a:rPr>
              <a:t>Antirez</a:t>
            </a:r>
            <a:r>
              <a:rPr lang="en" sz="1000" dirty="0" smtClean="0">
                <a:solidFill>
                  <a:srgbClr val="666666"/>
                </a:solidFill>
                <a:latin typeface="Arial" charset="0"/>
                <a:ea typeface="Arial" charset="0"/>
                <a:cs typeface="Arial" charset="0"/>
                <a:sym typeface="Droid Sans"/>
              </a:rPr>
              <a:t>, (</a:t>
            </a:r>
            <a:r>
              <a:rPr lang="en" sz="1000" dirty="0" err="1" smtClean="0">
                <a:solidFill>
                  <a:srgbClr val="666666"/>
                </a:solidFill>
                <a:latin typeface="Arial" charset="0"/>
                <a:ea typeface="Arial" charset="0"/>
                <a:cs typeface="Arial" charset="0"/>
                <a:sym typeface="Droid Sans"/>
              </a:rPr>
              <a:t>Bugtraq</a:t>
            </a:r>
            <a:r>
              <a:rPr lang="en" sz="1000" dirty="0" smtClean="0">
                <a:solidFill>
                  <a:srgbClr val="666666"/>
                </a:solidFill>
                <a:latin typeface="Arial" charset="0"/>
                <a:ea typeface="Arial" charset="0"/>
                <a:cs typeface="Arial" charset="0"/>
                <a:sym typeface="Droid Sans"/>
              </a:rPr>
              <a:t> 1998)</a:t>
            </a:r>
          </a:p>
          <a:p>
            <a:pPr marL="0" lvl="0" indent="-69850" rtl="0">
              <a:spcBef>
                <a:spcPts val="0"/>
              </a:spcBef>
              <a:buClr>
                <a:schemeClr val="dk1"/>
              </a:buClr>
              <a:buSzPts val="1100"/>
              <a:buFont typeface="Arial"/>
              <a:buNone/>
            </a:pPr>
            <a:r>
              <a:rPr lang="en" sz="1000" dirty="0" smtClean="0">
                <a:solidFill>
                  <a:srgbClr val="666666"/>
                </a:solidFill>
                <a:latin typeface="Arial" charset="0"/>
                <a:ea typeface="Arial" charset="0"/>
                <a:cs typeface="Arial" charset="0"/>
                <a:sym typeface="Droid Sans"/>
              </a:rPr>
              <a:t>* </a:t>
            </a:r>
            <a:r>
              <a:rPr lang="en" sz="1000" b="1" dirty="0" smtClean="0">
                <a:solidFill>
                  <a:srgbClr val="666666"/>
                </a:solidFill>
                <a:latin typeface="Arial" charset="0"/>
                <a:ea typeface="Arial" charset="0"/>
                <a:cs typeface="Arial" charset="0"/>
                <a:sym typeface="Droid Sans"/>
              </a:rPr>
              <a:t>Detecting Intentional Packet Drops on the Internet via TCP/IP Side Channels</a:t>
            </a:r>
            <a:r>
              <a:rPr lang="en" sz="1000" dirty="0" smtClean="0">
                <a:solidFill>
                  <a:srgbClr val="666666"/>
                </a:solidFill>
                <a:latin typeface="Arial" charset="0"/>
                <a:ea typeface="Arial" charset="0"/>
                <a:cs typeface="Arial" charset="0"/>
                <a:sym typeface="Droid Sans"/>
              </a:rPr>
              <a:t>  </a:t>
            </a:r>
          </a:p>
          <a:p>
            <a:pPr marL="0" lvl="0" indent="0" rtl="0">
              <a:spcBef>
                <a:spcPts val="0"/>
              </a:spcBef>
              <a:buNone/>
            </a:pPr>
            <a:r>
              <a:rPr lang="en" sz="1000" dirty="0" smtClean="0">
                <a:solidFill>
                  <a:srgbClr val="666666"/>
                </a:solidFill>
                <a:latin typeface="Arial" charset="0"/>
                <a:ea typeface="Arial" charset="0"/>
                <a:cs typeface="Arial" charset="0"/>
                <a:sym typeface="Droid Sans"/>
              </a:rPr>
              <a:t> </a:t>
            </a:r>
            <a:r>
              <a:rPr lang="en" sz="1000" b="1" dirty="0" smtClean="0">
                <a:solidFill>
                  <a:srgbClr val="666666"/>
                </a:solidFill>
                <a:latin typeface="Arial" charset="0"/>
                <a:ea typeface="Arial" charset="0"/>
                <a:cs typeface="Arial" charset="0"/>
                <a:sym typeface="Droid Sans"/>
              </a:rPr>
              <a:t> </a:t>
            </a:r>
            <a:r>
              <a:rPr lang="en" sz="1000" b="1" dirty="0" err="1" smtClean="0">
                <a:solidFill>
                  <a:srgbClr val="666666"/>
                </a:solidFill>
                <a:latin typeface="Arial" charset="0"/>
                <a:ea typeface="Arial" charset="0"/>
                <a:cs typeface="Arial" charset="0"/>
                <a:sym typeface="Droid Sans"/>
              </a:rPr>
              <a:t>Roya</a:t>
            </a:r>
            <a:r>
              <a:rPr lang="en" sz="1000" b="1" dirty="0" smtClean="0">
                <a:solidFill>
                  <a:srgbClr val="666666"/>
                </a:solidFill>
                <a:latin typeface="Arial" charset="0"/>
                <a:ea typeface="Arial" charset="0"/>
                <a:cs typeface="Arial" charset="0"/>
                <a:sym typeface="Droid Sans"/>
              </a:rPr>
              <a:t> </a:t>
            </a:r>
            <a:r>
              <a:rPr lang="en" sz="1000" b="1" dirty="0" err="1" smtClean="0">
                <a:solidFill>
                  <a:srgbClr val="666666"/>
                </a:solidFill>
                <a:latin typeface="Arial" charset="0"/>
                <a:ea typeface="Arial" charset="0"/>
                <a:cs typeface="Arial" charset="0"/>
                <a:sym typeface="Droid Sans"/>
              </a:rPr>
              <a:t>Ensafi</a:t>
            </a:r>
            <a:r>
              <a:rPr lang="en" sz="1000" b="1" dirty="0" smtClean="0">
                <a:solidFill>
                  <a:srgbClr val="666666"/>
                </a:solidFill>
                <a:latin typeface="Arial" charset="0"/>
                <a:ea typeface="Arial" charset="0"/>
                <a:cs typeface="Arial" charset="0"/>
                <a:sym typeface="Droid Sans"/>
              </a:rPr>
              <a:t>,</a:t>
            </a:r>
            <a:r>
              <a:rPr lang="en" sz="1000" dirty="0" smtClean="0">
                <a:solidFill>
                  <a:srgbClr val="666666"/>
                </a:solidFill>
                <a:latin typeface="Arial" charset="0"/>
                <a:ea typeface="Arial" charset="0"/>
                <a:cs typeface="Arial" charset="0"/>
                <a:sym typeface="Droid Sans"/>
              </a:rPr>
              <a:t> </a:t>
            </a:r>
            <a:r>
              <a:rPr lang="en" sz="1000" dirty="0" err="1" smtClean="0">
                <a:solidFill>
                  <a:srgbClr val="666666"/>
                </a:solidFill>
                <a:latin typeface="Arial" charset="0"/>
                <a:ea typeface="Arial" charset="0"/>
                <a:cs typeface="Arial" charset="0"/>
                <a:sym typeface="Droid Sans"/>
              </a:rPr>
              <a:t>Knockel</a:t>
            </a:r>
            <a:r>
              <a:rPr lang="en" sz="1000" dirty="0" smtClean="0">
                <a:solidFill>
                  <a:srgbClr val="666666"/>
                </a:solidFill>
                <a:latin typeface="Arial" charset="0"/>
                <a:ea typeface="Arial" charset="0"/>
                <a:cs typeface="Arial" charset="0"/>
                <a:sym typeface="Droid Sans"/>
              </a:rPr>
              <a:t>, Alexander, and Crandall (PAM ’14)</a:t>
            </a:r>
            <a:br>
              <a:rPr lang="en" sz="1000" dirty="0" smtClean="0">
                <a:solidFill>
                  <a:srgbClr val="666666"/>
                </a:solidFill>
                <a:latin typeface="Arial" charset="0"/>
                <a:ea typeface="Arial" charset="0"/>
                <a:cs typeface="Arial" charset="0"/>
                <a:sym typeface="Droid Sans"/>
              </a:rPr>
            </a:br>
            <a:r>
              <a:rPr lang="en" sz="1000" dirty="0" smtClean="0">
                <a:solidFill>
                  <a:srgbClr val="666666"/>
                </a:solidFill>
                <a:latin typeface="Arial" charset="0"/>
                <a:ea typeface="Arial" charset="0"/>
                <a:cs typeface="Arial" charset="0"/>
                <a:sym typeface="Droid Sans"/>
              </a:rPr>
              <a:t>* </a:t>
            </a:r>
            <a:r>
              <a:rPr lang="en" sz="1000" b="1" dirty="0" smtClean="0">
                <a:solidFill>
                  <a:srgbClr val="666666"/>
                </a:solidFill>
                <a:latin typeface="Arial" charset="0"/>
                <a:ea typeface="Arial" charset="0"/>
                <a:cs typeface="Arial" charset="0"/>
                <a:sym typeface="Droid Sans"/>
              </a:rPr>
              <a:t>Idle Port Scanning and Non-interference Analysis of Network Protocol  </a:t>
            </a:r>
            <a:br>
              <a:rPr lang="en" sz="1000" b="1" dirty="0" smtClean="0">
                <a:solidFill>
                  <a:srgbClr val="666666"/>
                </a:solidFill>
                <a:latin typeface="Arial" charset="0"/>
                <a:ea typeface="Arial" charset="0"/>
                <a:cs typeface="Arial" charset="0"/>
                <a:sym typeface="Droid Sans"/>
              </a:rPr>
            </a:br>
            <a:r>
              <a:rPr lang="en" sz="1000" b="1" dirty="0" smtClean="0">
                <a:solidFill>
                  <a:srgbClr val="666666"/>
                </a:solidFill>
                <a:latin typeface="Arial" charset="0"/>
                <a:ea typeface="Arial" charset="0"/>
                <a:cs typeface="Arial" charset="0"/>
                <a:sym typeface="Droid Sans"/>
              </a:rPr>
              <a:t>    Stacks Using Model Checking</a:t>
            </a:r>
          </a:p>
          <a:p>
            <a:pPr marL="0" lvl="0" indent="-69850" rtl="0">
              <a:spcBef>
                <a:spcPts val="0"/>
              </a:spcBef>
              <a:buClr>
                <a:schemeClr val="dk1"/>
              </a:buClr>
              <a:buSzPts val="1100"/>
              <a:buFont typeface="Arial"/>
              <a:buNone/>
            </a:pPr>
            <a:r>
              <a:rPr lang="en" sz="1000" dirty="0" smtClean="0">
                <a:solidFill>
                  <a:srgbClr val="666666"/>
                </a:solidFill>
                <a:latin typeface="Arial" charset="0"/>
                <a:ea typeface="Arial" charset="0"/>
                <a:cs typeface="Arial" charset="0"/>
                <a:sym typeface="Droid Sans"/>
              </a:rPr>
              <a:t>  </a:t>
            </a:r>
            <a:r>
              <a:rPr lang="en" sz="1000" b="1" dirty="0" err="1" smtClean="0">
                <a:solidFill>
                  <a:srgbClr val="666666"/>
                </a:solidFill>
                <a:latin typeface="Arial" charset="0"/>
                <a:ea typeface="Arial" charset="0"/>
                <a:cs typeface="Arial" charset="0"/>
                <a:sym typeface="Droid Sans"/>
              </a:rPr>
              <a:t>Roya</a:t>
            </a:r>
            <a:r>
              <a:rPr lang="en" sz="1000" b="1" dirty="0" smtClean="0">
                <a:solidFill>
                  <a:srgbClr val="666666"/>
                </a:solidFill>
                <a:latin typeface="Arial" charset="0"/>
                <a:ea typeface="Arial" charset="0"/>
                <a:cs typeface="Arial" charset="0"/>
                <a:sym typeface="Droid Sans"/>
              </a:rPr>
              <a:t> </a:t>
            </a:r>
            <a:r>
              <a:rPr lang="en" sz="1000" b="1" dirty="0" err="1" smtClean="0">
                <a:solidFill>
                  <a:srgbClr val="666666"/>
                </a:solidFill>
                <a:latin typeface="Arial" charset="0"/>
                <a:ea typeface="Arial" charset="0"/>
                <a:cs typeface="Arial" charset="0"/>
                <a:sym typeface="Droid Sans"/>
              </a:rPr>
              <a:t>Ensafi</a:t>
            </a:r>
            <a:r>
              <a:rPr lang="en" sz="1000" dirty="0" smtClean="0">
                <a:solidFill>
                  <a:srgbClr val="666666"/>
                </a:solidFill>
                <a:latin typeface="Arial" charset="0"/>
                <a:ea typeface="Arial" charset="0"/>
                <a:cs typeface="Arial" charset="0"/>
                <a:sym typeface="Droid Sans"/>
              </a:rPr>
              <a:t>, Park, </a:t>
            </a:r>
            <a:r>
              <a:rPr lang="en" sz="1000" dirty="0" err="1" smtClean="0">
                <a:solidFill>
                  <a:srgbClr val="666666"/>
                </a:solidFill>
                <a:latin typeface="Arial" charset="0"/>
                <a:ea typeface="Arial" charset="0"/>
                <a:cs typeface="Arial" charset="0"/>
                <a:sym typeface="Droid Sans"/>
              </a:rPr>
              <a:t>Kapur</a:t>
            </a:r>
            <a:r>
              <a:rPr lang="en" sz="1000" dirty="0" smtClean="0">
                <a:solidFill>
                  <a:srgbClr val="666666"/>
                </a:solidFill>
                <a:latin typeface="Arial" charset="0"/>
                <a:ea typeface="Arial" charset="0"/>
                <a:cs typeface="Arial" charset="0"/>
                <a:sym typeface="Droid Sans"/>
              </a:rPr>
              <a:t>, and Crandall (</a:t>
            </a:r>
            <a:r>
              <a:rPr lang="en" sz="1000" dirty="0" err="1" smtClean="0">
                <a:solidFill>
                  <a:srgbClr val="666666"/>
                </a:solidFill>
                <a:latin typeface="Arial" charset="0"/>
                <a:ea typeface="Arial" charset="0"/>
                <a:cs typeface="Arial" charset="0"/>
                <a:sym typeface="Droid Sans"/>
              </a:rPr>
              <a:t>Usenix</a:t>
            </a:r>
            <a:r>
              <a:rPr lang="en" sz="1000" dirty="0" smtClean="0">
                <a:solidFill>
                  <a:srgbClr val="666666"/>
                </a:solidFill>
                <a:latin typeface="Arial" charset="0"/>
                <a:ea typeface="Arial" charset="0"/>
                <a:cs typeface="Arial" charset="0"/>
                <a:sym typeface="Droid Sans"/>
              </a:rPr>
              <a:t> Security 2010)</a:t>
            </a:r>
            <a:endParaRPr lang="en" sz="1000" dirty="0">
              <a:solidFill>
                <a:schemeClr val="dk1"/>
              </a:solidFill>
            </a:endParaRPr>
          </a:p>
          <a:p>
            <a:pPr marL="0" lvl="0" indent="0" rtl="0">
              <a:spcBef>
                <a:spcPts val="0"/>
              </a:spcBef>
              <a:buNone/>
            </a:pPr>
            <a:endParaRPr sz="1000" dirty="0">
              <a:solidFill>
                <a:schemeClr val="dk1"/>
              </a:solidFill>
            </a:endParaRPr>
          </a:p>
          <a:p>
            <a:pPr marL="0" lvl="0" indent="0" rtl="0">
              <a:spcBef>
                <a:spcPts val="0"/>
              </a:spcBef>
              <a:buNone/>
            </a:pPr>
            <a:endParaRPr sz="1000" dirty="0">
              <a:solidFill>
                <a:schemeClr val="dk1"/>
              </a:solidFill>
            </a:endParaRPr>
          </a:p>
          <a:p>
            <a:pPr marL="0" lvl="0" indent="0" rtl="0">
              <a:spcBef>
                <a:spcPts val="0"/>
              </a:spcBef>
              <a:buNone/>
            </a:pPr>
            <a:endParaRPr sz="1000" dirty="0">
              <a:solidFill>
                <a:schemeClr val="dk1"/>
              </a:solidFill>
            </a:endParaRPr>
          </a:p>
          <a:p>
            <a:pPr marL="0" lvl="0" indent="0" rtl="0">
              <a:spcBef>
                <a:spcPts val="0"/>
              </a:spcBef>
              <a:buNone/>
            </a:pPr>
            <a:endParaRPr sz="1000" dirty="0">
              <a:solidFill>
                <a:schemeClr val="dk1"/>
              </a:solidFill>
            </a:endParaRPr>
          </a:p>
        </p:txBody>
      </p:sp>
    </p:spTree>
    <p:extLst>
      <p:ext uri="{BB962C8B-B14F-4D97-AF65-F5344CB8AC3E}">
        <p14:creationId xmlns:p14="http://schemas.microsoft.com/office/powerpoint/2010/main" val="7368916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Shape 6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8" name="Shape 61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r>
              <a:rPr lang="en" sz="1000" dirty="0">
                <a:solidFill>
                  <a:schemeClr val="dk1"/>
                </a:solidFill>
              </a:rPr>
              <a:t>Spooky scan is a novel technique that uses TCP/IP side channels to remotely, off the path tells you whether a user and site can talk. </a:t>
            </a:r>
            <a:endParaRPr lang="en-US" sz="1000" dirty="0" smtClean="0">
              <a:solidFill>
                <a:schemeClr val="dk1"/>
              </a:solidFill>
            </a:endParaRPr>
          </a:p>
          <a:p>
            <a:pPr marL="0" lvl="0" indent="0" rtl="0">
              <a:spcBef>
                <a:spcPts val="0"/>
              </a:spcBef>
              <a:buNone/>
            </a:pPr>
            <a:endParaRPr lang="en-US" sz="1000" dirty="0" smtClean="0">
              <a:solidFill>
                <a:schemeClr val="dk1"/>
              </a:solidFill>
            </a:endParaRPr>
          </a:p>
          <a:p>
            <a:pPr marL="0" lvl="0" indent="-69850" rtl="0">
              <a:spcBef>
                <a:spcPts val="0"/>
              </a:spcBef>
              <a:buClr>
                <a:schemeClr val="dk1"/>
              </a:buClr>
              <a:buSzPts val="1100"/>
              <a:buFont typeface="Arial"/>
              <a:buNone/>
            </a:pPr>
            <a:r>
              <a:rPr lang="en" sz="1000" dirty="0" smtClean="0">
                <a:solidFill>
                  <a:srgbClr val="666666"/>
                </a:solidFill>
                <a:latin typeface="Arial" charset="0"/>
                <a:ea typeface="Arial" charset="0"/>
                <a:cs typeface="Arial" charset="0"/>
                <a:sym typeface="Droid Sans"/>
              </a:rPr>
              <a:t>* </a:t>
            </a:r>
            <a:r>
              <a:rPr lang="en" sz="1000" b="1" dirty="0" smtClean="0">
                <a:solidFill>
                  <a:srgbClr val="666666"/>
                </a:solidFill>
                <a:latin typeface="Arial" charset="0"/>
                <a:ea typeface="Arial" charset="0"/>
                <a:cs typeface="Arial" charset="0"/>
                <a:sym typeface="Droid Sans"/>
              </a:rPr>
              <a:t>TCP Idle Scan </a:t>
            </a:r>
            <a:r>
              <a:rPr lang="en" sz="1000" dirty="0" err="1" smtClean="0">
                <a:solidFill>
                  <a:srgbClr val="666666"/>
                </a:solidFill>
                <a:latin typeface="Arial" charset="0"/>
                <a:ea typeface="Arial" charset="0"/>
                <a:cs typeface="Arial" charset="0"/>
                <a:sym typeface="Droid Sans"/>
              </a:rPr>
              <a:t>Antirez</a:t>
            </a:r>
            <a:r>
              <a:rPr lang="en" sz="1000" dirty="0" smtClean="0">
                <a:solidFill>
                  <a:srgbClr val="666666"/>
                </a:solidFill>
                <a:latin typeface="Arial" charset="0"/>
                <a:ea typeface="Arial" charset="0"/>
                <a:cs typeface="Arial" charset="0"/>
                <a:sym typeface="Droid Sans"/>
              </a:rPr>
              <a:t>, (</a:t>
            </a:r>
            <a:r>
              <a:rPr lang="en" sz="1000" dirty="0" err="1" smtClean="0">
                <a:solidFill>
                  <a:srgbClr val="666666"/>
                </a:solidFill>
                <a:latin typeface="Arial" charset="0"/>
                <a:ea typeface="Arial" charset="0"/>
                <a:cs typeface="Arial" charset="0"/>
                <a:sym typeface="Droid Sans"/>
              </a:rPr>
              <a:t>Bugtraq</a:t>
            </a:r>
            <a:r>
              <a:rPr lang="en" sz="1000" dirty="0" smtClean="0">
                <a:solidFill>
                  <a:srgbClr val="666666"/>
                </a:solidFill>
                <a:latin typeface="Arial" charset="0"/>
                <a:ea typeface="Arial" charset="0"/>
                <a:cs typeface="Arial" charset="0"/>
                <a:sym typeface="Droid Sans"/>
              </a:rPr>
              <a:t> 1998)</a:t>
            </a:r>
          </a:p>
          <a:p>
            <a:pPr marL="0" lvl="0" indent="-69850" rtl="0">
              <a:spcBef>
                <a:spcPts val="0"/>
              </a:spcBef>
              <a:buClr>
                <a:schemeClr val="dk1"/>
              </a:buClr>
              <a:buSzPts val="1100"/>
              <a:buFont typeface="Arial"/>
              <a:buNone/>
            </a:pPr>
            <a:r>
              <a:rPr lang="en" sz="1000" dirty="0" smtClean="0">
                <a:solidFill>
                  <a:srgbClr val="666666"/>
                </a:solidFill>
                <a:latin typeface="Arial" charset="0"/>
                <a:ea typeface="Arial" charset="0"/>
                <a:cs typeface="Arial" charset="0"/>
                <a:sym typeface="Droid Sans"/>
              </a:rPr>
              <a:t>* </a:t>
            </a:r>
            <a:r>
              <a:rPr lang="en" sz="1000" b="1" dirty="0" smtClean="0">
                <a:solidFill>
                  <a:srgbClr val="666666"/>
                </a:solidFill>
                <a:latin typeface="Arial" charset="0"/>
                <a:ea typeface="Arial" charset="0"/>
                <a:cs typeface="Arial" charset="0"/>
                <a:sym typeface="Droid Sans"/>
              </a:rPr>
              <a:t>Detecting Intentional Packet Drops on the Internet via TCP/IP Side Channels</a:t>
            </a:r>
            <a:r>
              <a:rPr lang="en" sz="1000" dirty="0" smtClean="0">
                <a:solidFill>
                  <a:srgbClr val="666666"/>
                </a:solidFill>
                <a:latin typeface="Arial" charset="0"/>
                <a:ea typeface="Arial" charset="0"/>
                <a:cs typeface="Arial" charset="0"/>
                <a:sym typeface="Droid Sans"/>
              </a:rPr>
              <a:t>  </a:t>
            </a:r>
          </a:p>
          <a:p>
            <a:pPr marL="0" lvl="0" indent="0" rtl="0">
              <a:spcBef>
                <a:spcPts val="0"/>
              </a:spcBef>
              <a:buNone/>
            </a:pPr>
            <a:r>
              <a:rPr lang="en" sz="1000" dirty="0" smtClean="0">
                <a:solidFill>
                  <a:srgbClr val="666666"/>
                </a:solidFill>
                <a:latin typeface="Arial" charset="0"/>
                <a:ea typeface="Arial" charset="0"/>
                <a:cs typeface="Arial" charset="0"/>
                <a:sym typeface="Droid Sans"/>
              </a:rPr>
              <a:t> </a:t>
            </a:r>
            <a:r>
              <a:rPr lang="en" sz="1000" b="1" dirty="0" smtClean="0">
                <a:solidFill>
                  <a:srgbClr val="666666"/>
                </a:solidFill>
                <a:latin typeface="Arial" charset="0"/>
                <a:ea typeface="Arial" charset="0"/>
                <a:cs typeface="Arial" charset="0"/>
                <a:sym typeface="Droid Sans"/>
              </a:rPr>
              <a:t> </a:t>
            </a:r>
            <a:r>
              <a:rPr lang="en" sz="1000" b="1" dirty="0" err="1" smtClean="0">
                <a:solidFill>
                  <a:srgbClr val="666666"/>
                </a:solidFill>
                <a:latin typeface="Arial" charset="0"/>
                <a:ea typeface="Arial" charset="0"/>
                <a:cs typeface="Arial" charset="0"/>
                <a:sym typeface="Droid Sans"/>
              </a:rPr>
              <a:t>Roya</a:t>
            </a:r>
            <a:r>
              <a:rPr lang="en" sz="1000" b="1" dirty="0" smtClean="0">
                <a:solidFill>
                  <a:srgbClr val="666666"/>
                </a:solidFill>
                <a:latin typeface="Arial" charset="0"/>
                <a:ea typeface="Arial" charset="0"/>
                <a:cs typeface="Arial" charset="0"/>
                <a:sym typeface="Droid Sans"/>
              </a:rPr>
              <a:t> </a:t>
            </a:r>
            <a:r>
              <a:rPr lang="en" sz="1000" b="1" dirty="0" err="1" smtClean="0">
                <a:solidFill>
                  <a:srgbClr val="666666"/>
                </a:solidFill>
                <a:latin typeface="Arial" charset="0"/>
                <a:ea typeface="Arial" charset="0"/>
                <a:cs typeface="Arial" charset="0"/>
                <a:sym typeface="Droid Sans"/>
              </a:rPr>
              <a:t>Ensafi</a:t>
            </a:r>
            <a:r>
              <a:rPr lang="en" sz="1000" b="1" dirty="0" smtClean="0">
                <a:solidFill>
                  <a:srgbClr val="666666"/>
                </a:solidFill>
                <a:latin typeface="Arial" charset="0"/>
                <a:ea typeface="Arial" charset="0"/>
                <a:cs typeface="Arial" charset="0"/>
                <a:sym typeface="Droid Sans"/>
              </a:rPr>
              <a:t>,</a:t>
            </a:r>
            <a:r>
              <a:rPr lang="en" sz="1000" dirty="0" smtClean="0">
                <a:solidFill>
                  <a:srgbClr val="666666"/>
                </a:solidFill>
                <a:latin typeface="Arial" charset="0"/>
                <a:ea typeface="Arial" charset="0"/>
                <a:cs typeface="Arial" charset="0"/>
                <a:sym typeface="Droid Sans"/>
              </a:rPr>
              <a:t> </a:t>
            </a:r>
            <a:r>
              <a:rPr lang="en" sz="1000" dirty="0" err="1" smtClean="0">
                <a:solidFill>
                  <a:srgbClr val="666666"/>
                </a:solidFill>
                <a:latin typeface="Arial" charset="0"/>
                <a:ea typeface="Arial" charset="0"/>
                <a:cs typeface="Arial" charset="0"/>
                <a:sym typeface="Droid Sans"/>
              </a:rPr>
              <a:t>Knockel</a:t>
            </a:r>
            <a:r>
              <a:rPr lang="en" sz="1000" dirty="0" smtClean="0">
                <a:solidFill>
                  <a:srgbClr val="666666"/>
                </a:solidFill>
                <a:latin typeface="Arial" charset="0"/>
                <a:ea typeface="Arial" charset="0"/>
                <a:cs typeface="Arial" charset="0"/>
                <a:sym typeface="Droid Sans"/>
              </a:rPr>
              <a:t>, Alexander, and Crandall (PAM ’14)</a:t>
            </a:r>
            <a:br>
              <a:rPr lang="en" sz="1000" dirty="0" smtClean="0">
                <a:solidFill>
                  <a:srgbClr val="666666"/>
                </a:solidFill>
                <a:latin typeface="Arial" charset="0"/>
                <a:ea typeface="Arial" charset="0"/>
                <a:cs typeface="Arial" charset="0"/>
                <a:sym typeface="Droid Sans"/>
              </a:rPr>
            </a:br>
            <a:r>
              <a:rPr lang="en" sz="1000" dirty="0" smtClean="0">
                <a:solidFill>
                  <a:srgbClr val="666666"/>
                </a:solidFill>
                <a:latin typeface="Arial" charset="0"/>
                <a:ea typeface="Arial" charset="0"/>
                <a:cs typeface="Arial" charset="0"/>
                <a:sym typeface="Droid Sans"/>
              </a:rPr>
              <a:t>* </a:t>
            </a:r>
            <a:r>
              <a:rPr lang="en" sz="1000" b="1" dirty="0" smtClean="0">
                <a:solidFill>
                  <a:srgbClr val="666666"/>
                </a:solidFill>
                <a:latin typeface="Arial" charset="0"/>
                <a:ea typeface="Arial" charset="0"/>
                <a:cs typeface="Arial" charset="0"/>
                <a:sym typeface="Droid Sans"/>
              </a:rPr>
              <a:t>Idle Port Scanning and Non-interference Analysis of Network Protocol  </a:t>
            </a:r>
            <a:br>
              <a:rPr lang="en" sz="1000" b="1" dirty="0" smtClean="0">
                <a:solidFill>
                  <a:srgbClr val="666666"/>
                </a:solidFill>
                <a:latin typeface="Arial" charset="0"/>
                <a:ea typeface="Arial" charset="0"/>
                <a:cs typeface="Arial" charset="0"/>
                <a:sym typeface="Droid Sans"/>
              </a:rPr>
            </a:br>
            <a:r>
              <a:rPr lang="en" sz="1000" b="1" dirty="0" smtClean="0">
                <a:solidFill>
                  <a:srgbClr val="666666"/>
                </a:solidFill>
                <a:latin typeface="Arial" charset="0"/>
                <a:ea typeface="Arial" charset="0"/>
                <a:cs typeface="Arial" charset="0"/>
                <a:sym typeface="Droid Sans"/>
              </a:rPr>
              <a:t>    Stacks Using Model Checking</a:t>
            </a:r>
          </a:p>
          <a:p>
            <a:pPr marL="0" lvl="0" indent="-69850" rtl="0">
              <a:spcBef>
                <a:spcPts val="0"/>
              </a:spcBef>
              <a:buClr>
                <a:schemeClr val="dk1"/>
              </a:buClr>
              <a:buSzPts val="1100"/>
              <a:buFont typeface="Arial"/>
              <a:buNone/>
            </a:pPr>
            <a:r>
              <a:rPr lang="en" sz="1000" dirty="0" smtClean="0">
                <a:solidFill>
                  <a:srgbClr val="666666"/>
                </a:solidFill>
                <a:latin typeface="Arial" charset="0"/>
                <a:ea typeface="Arial" charset="0"/>
                <a:cs typeface="Arial" charset="0"/>
                <a:sym typeface="Droid Sans"/>
              </a:rPr>
              <a:t>  </a:t>
            </a:r>
            <a:r>
              <a:rPr lang="en" sz="1000" b="1" dirty="0" err="1" smtClean="0">
                <a:solidFill>
                  <a:srgbClr val="666666"/>
                </a:solidFill>
                <a:latin typeface="Arial" charset="0"/>
                <a:ea typeface="Arial" charset="0"/>
                <a:cs typeface="Arial" charset="0"/>
                <a:sym typeface="Droid Sans"/>
              </a:rPr>
              <a:t>Roya</a:t>
            </a:r>
            <a:r>
              <a:rPr lang="en" sz="1000" b="1" dirty="0" smtClean="0">
                <a:solidFill>
                  <a:srgbClr val="666666"/>
                </a:solidFill>
                <a:latin typeface="Arial" charset="0"/>
                <a:ea typeface="Arial" charset="0"/>
                <a:cs typeface="Arial" charset="0"/>
                <a:sym typeface="Droid Sans"/>
              </a:rPr>
              <a:t> </a:t>
            </a:r>
            <a:r>
              <a:rPr lang="en" sz="1000" b="1" dirty="0" err="1" smtClean="0">
                <a:solidFill>
                  <a:srgbClr val="666666"/>
                </a:solidFill>
                <a:latin typeface="Arial" charset="0"/>
                <a:ea typeface="Arial" charset="0"/>
                <a:cs typeface="Arial" charset="0"/>
                <a:sym typeface="Droid Sans"/>
              </a:rPr>
              <a:t>Ensafi</a:t>
            </a:r>
            <a:r>
              <a:rPr lang="en" sz="1000" dirty="0" smtClean="0">
                <a:solidFill>
                  <a:srgbClr val="666666"/>
                </a:solidFill>
                <a:latin typeface="Arial" charset="0"/>
                <a:ea typeface="Arial" charset="0"/>
                <a:cs typeface="Arial" charset="0"/>
                <a:sym typeface="Droid Sans"/>
              </a:rPr>
              <a:t>, Park, </a:t>
            </a:r>
            <a:r>
              <a:rPr lang="en" sz="1000" dirty="0" err="1" smtClean="0">
                <a:solidFill>
                  <a:srgbClr val="666666"/>
                </a:solidFill>
                <a:latin typeface="Arial" charset="0"/>
                <a:ea typeface="Arial" charset="0"/>
                <a:cs typeface="Arial" charset="0"/>
                <a:sym typeface="Droid Sans"/>
              </a:rPr>
              <a:t>Kapur</a:t>
            </a:r>
            <a:r>
              <a:rPr lang="en" sz="1000" dirty="0" smtClean="0">
                <a:solidFill>
                  <a:srgbClr val="666666"/>
                </a:solidFill>
                <a:latin typeface="Arial" charset="0"/>
                <a:ea typeface="Arial" charset="0"/>
                <a:cs typeface="Arial" charset="0"/>
                <a:sym typeface="Droid Sans"/>
              </a:rPr>
              <a:t>, and Crandall (</a:t>
            </a:r>
            <a:r>
              <a:rPr lang="en" sz="1000" dirty="0" err="1" smtClean="0">
                <a:solidFill>
                  <a:srgbClr val="666666"/>
                </a:solidFill>
                <a:latin typeface="Arial" charset="0"/>
                <a:ea typeface="Arial" charset="0"/>
                <a:cs typeface="Arial" charset="0"/>
                <a:sym typeface="Droid Sans"/>
              </a:rPr>
              <a:t>Usenix</a:t>
            </a:r>
            <a:r>
              <a:rPr lang="en" sz="1000" dirty="0" smtClean="0">
                <a:solidFill>
                  <a:srgbClr val="666666"/>
                </a:solidFill>
                <a:latin typeface="Arial" charset="0"/>
                <a:ea typeface="Arial" charset="0"/>
                <a:cs typeface="Arial" charset="0"/>
                <a:sym typeface="Droid Sans"/>
              </a:rPr>
              <a:t> Security 2010)</a:t>
            </a:r>
            <a:endParaRPr lang="en" sz="1000" dirty="0">
              <a:solidFill>
                <a:schemeClr val="dk1"/>
              </a:solidFill>
            </a:endParaRPr>
          </a:p>
          <a:p>
            <a:pPr marL="0" lvl="0" indent="0" rtl="0">
              <a:spcBef>
                <a:spcPts val="0"/>
              </a:spcBef>
              <a:buNone/>
            </a:pPr>
            <a:endParaRPr sz="1000" dirty="0">
              <a:solidFill>
                <a:schemeClr val="dk1"/>
              </a:solidFill>
            </a:endParaRPr>
          </a:p>
          <a:p>
            <a:pPr marL="0" lvl="0" indent="0" rtl="0">
              <a:spcBef>
                <a:spcPts val="0"/>
              </a:spcBef>
              <a:buNone/>
            </a:pPr>
            <a:endParaRPr sz="1000" dirty="0">
              <a:solidFill>
                <a:schemeClr val="dk1"/>
              </a:solidFill>
            </a:endParaRPr>
          </a:p>
          <a:p>
            <a:pPr marL="0" lvl="0" indent="0" rtl="0">
              <a:spcBef>
                <a:spcPts val="0"/>
              </a:spcBef>
              <a:buNone/>
            </a:pPr>
            <a:endParaRPr sz="1000" dirty="0">
              <a:solidFill>
                <a:schemeClr val="dk1"/>
              </a:solidFill>
            </a:endParaRPr>
          </a:p>
          <a:p>
            <a:pPr marL="0" lvl="0" indent="0" rtl="0">
              <a:spcBef>
                <a:spcPts val="0"/>
              </a:spcBef>
              <a:buNone/>
            </a:pPr>
            <a:endParaRPr sz="1000" dirty="0">
              <a:solidFill>
                <a:schemeClr val="dk1"/>
              </a:solidFill>
            </a:endParaRPr>
          </a:p>
        </p:txBody>
      </p:sp>
    </p:spTree>
    <p:extLst>
      <p:ext uri="{BB962C8B-B14F-4D97-AF65-F5344CB8AC3E}">
        <p14:creationId xmlns:p14="http://schemas.microsoft.com/office/powerpoint/2010/main" val="53271696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Shape 6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8" name="Shape 61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r>
              <a:rPr lang="en" sz="1000" dirty="0">
                <a:solidFill>
                  <a:schemeClr val="dk1"/>
                </a:solidFill>
              </a:rPr>
              <a:t>Spooky scan is a novel technique that uses TCP/IP side channels to remotely, off the path tells you whether a user and site can talk. </a:t>
            </a:r>
            <a:endParaRPr lang="en-US" sz="1000" dirty="0" smtClean="0">
              <a:solidFill>
                <a:schemeClr val="dk1"/>
              </a:solidFill>
            </a:endParaRPr>
          </a:p>
          <a:p>
            <a:pPr marL="0" lvl="0" indent="0" rtl="0">
              <a:spcBef>
                <a:spcPts val="0"/>
              </a:spcBef>
              <a:buNone/>
            </a:pPr>
            <a:endParaRPr lang="en-US" sz="1000" dirty="0" smtClean="0">
              <a:solidFill>
                <a:schemeClr val="dk1"/>
              </a:solidFill>
            </a:endParaRPr>
          </a:p>
          <a:p>
            <a:pPr marL="0" lvl="0" indent="-69850" rtl="0">
              <a:spcBef>
                <a:spcPts val="0"/>
              </a:spcBef>
              <a:buClr>
                <a:schemeClr val="dk1"/>
              </a:buClr>
              <a:buSzPts val="1100"/>
              <a:buFont typeface="Arial"/>
              <a:buNone/>
            </a:pPr>
            <a:r>
              <a:rPr lang="en" sz="1000" dirty="0" smtClean="0">
                <a:solidFill>
                  <a:srgbClr val="666666"/>
                </a:solidFill>
                <a:latin typeface="Arial" charset="0"/>
                <a:ea typeface="Arial" charset="0"/>
                <a:cs typeface="Arial" charset="0"/>
                <a:sym typeface="Droid Sans"/>
              </a:rPr>
              <a:t>* </a:t>
            </a:r>
            <a:r>
              <a:rPr lang="en" sz="1000" b="1" dirty="0" smtClean="0">
                <a:solidFill>
                  <a:srgbClr val="666666"/>
                </a:solidFill>
                <a:latin typeface="Arial" charset="0"/>
                <a:ea typeface="Arial" charset="0"/>
                <a:cs typeface="Arial" charset="0"/>
                <a:sym typeface="Droid Sans"/>
              </a:rPr>
              <a:t>TCP Idle Scan </a:t>
            </a:r>
            <a:r>
              <a:rPr lang="en" sz="1000" dirty="0" err="1" smtClean="0">
                <a:solidFill>
                  <a:srgbClr val="666666"/>
                </a:solidFill>
                <a:latin typeface="Arial" charset="0"/>
                <a:ea typeface="Arial" charset="0"/>
                <a:cs typeface="Arial" charset="0"/>
                <a:sym typeface="Droid Sans"/>
              </a:rPr>
              <a:t>Antirez</a:t>
            </a:r>
            <a:r>
              <a:rPr lang="en" sz="1000" dirty="0" smtClean="0">
                <a:solidFill>
                  <a:srgbClr val="666666"/>
                </a:solidFill>
                <a:latin typeface="Arial" charset="0"/>
                <a:ea typeface="Arial" charset="0"/>
                <a:cs typeface="Arial" charset="0"/>
                <a:sym typeface="Droid Sans"/>
              </a:rPr>
              <a:t>, (</a:t>
            </a:r>
            <a:r>
              <a:rPr lang="en" sz="1000" dirty="0" err="1" smtClean="0">
                <a:solidFill>
                  <a:srgbClr val="666666"/>
                </a:solidFill>
                <a:latin typeface="Arial" charset="0"/>
                <a:ea typeface="Arial" charset="0"/>
                <a:cs typeface="Arial" charset="0"/>
                <a:sym typeface="Droid Sans"/>
              </a:rPr>
              <a:t>Bugtraq</a:t>
            </a:r>
            <a:r>
              <a:rPr lang="en" sz="1000" dirty="0" smtClean="0">
                <a:solidFill>
                  <a:srgbClr val="666666"/>
                </a:solidFill>
                <a:latin typeface="Arial" charset="0"/>
                <a:ea typeface="Arial" charset="0"/>
                <a:cs typeface="Arial" charset="0"/>
                <a:sym typeface="Droid Sans"/>
              </a:rPr>
              <a:t> 1998)</a:t>
            </a:r>
          </a:p>
          <a:p>
            <a:pPr marL="0" lvl="0" indent="-69850" rtl="0">
              <a:spcBef>
                <a:spcPts val="0"/>
              </a:spcBef>
              <a:buClr>
                <a:schemeClr val="dk1"/>
              </a:buClr>
              <a:buSzPts val="1100"/>
              <a:buFont typeface="Arial"/>
              <a:buNone/>
            </a:pPr>
            <a:r>
              <a:rPr lang="en" sz="1000" dirty="0" smtClean="0">
                <a:solidFill>
                  <a:srgbClr val="666666"/>
                </a:solidFill>
                <a:latin typeface="Arial" charset="0"/>
                <a:ea typeface="Arial" charset="0"/>
                <a:cs typeface="Arial" charset="0"/>
                <a:sym typeface="Droid Sans"/>
              </a:rPr>
              <a:t>* </a:t>
            </a:r>
            <a:r>
              <a:rPr lang="en" sz="1000" b="1" dirty="0" smtClean="0">
                <a:solidFill>
                  <a:srgbClr val="666666"/>
                </a:solidFill>
                <a:latin typeface="Arial" charset="0"/>
                <a:ea typeface="Arial" charset="0"/>
                <a:cs typeface="Arial" charset="0"/>
                <a:sym typeface="Droid Sans"/>
              </a:rPr>
              <a:t>Detecting Intentional Packet Drops on the Internet via TCP/IP Side Channels</a:t>
            </a:r>
            <a:r>
              <a:rPr lang="en" sz="1000" dirty="0" smtClean="0">
                <a:solidFill>
                  <a:srgbClr val="666666"/>
                </a:solidFill>
                <a:latin typeface="Arial" charset="0"/>
                <a:ea typeface="Arial" charset="0"/>
                <a:cs typeface="Arial" charset="0"/>
                <a:sym typeface="Droid Sans"/>
              </a:rPr>
              <a:t>  </a:t>
            </a:r>
          </a:p>
          <a:p>
            <a:pPr marL="0" lvl="0" indent="0" rtl="0">
              <a:spcBef>
                <a:spcPts val="0"/>
              </a:spcBef>
              <a:buNone/>
            </a:pPr>
            <a:r>
              <a:rPr lang="en" sz="1000" dirty="0" smtClean="0">
                <a:solidFill>
                  <a:srgbClr val="666666"/>
                </a:solidFill>
                <a:latin typeface="Arial" charset="0"/>
                <a:ea typeface="Arial" charset="0"/>
                <a:cs typeface="Arial" charset="0"/>
                <a:sym typeface="Droid Sans"/>
              </a:rPr>
              <a:t> </a:t>
            </a:r>
            <a:r>
              <a:rPr lang="en" sz="1000" b="1" dirty="0" smtClean="0">
                <a:solidFill>
                  <a:srgbClr val="666666"/>
                </a:solidFill>
                <a:latin typeface="Arial" charset="0"/>
                <a:ea typeface="Arial" charset="0"/>
                <a:cs typeface="Arial" charset="0"/>
                <a:sym typeface="Droid Sans"/>
              </a:rPr>
              <a:t> </a:t>
            </a:r>
            <a:r>
              <a:rPr lang="en" sz="1000" b="1" dirty="0" err="1" smtClean="0">
                <a:solidFill>
                  <a:srgbClr val="666666"/>
                </a:solidFill>
                <a:latin typeface="Arial" charset="0"/>
                <a:ea typeface="Arial" charset="0"/>
                <a:cs typeface="Arial" charset="0"/>
                <a:sym typeface="Droid Sans"/>
              </a:rPr>
              <a:t>Roya</a:t>
            </a:r>
            <a:r>
              <a:rPr lang="en" sz="1000" b="1" dirty="0" smtClean="0">
                <a:solidFill>
                  <a:srgbClr val="666666"/>
                </a:solidFill>
                <a:latin typeface="Arial" charset="0"/>
                <a:ea typeface="Arial" charset="0"/>
                <a:cs typeface="Arial" charset="0"/>
                <a:sym typeface="Droid Sans"/>
              </a:rPr>
              <a:t> </a:t>
            </a:r>
            <a:r>
              <a:rPr lang="en" sz="1000" b="1" dirty="0" err="1" smtClean="0">
                <a:solidFill>
                  <a:srgbClr val="666666"/>
                </a:solidFill>
                <a:latin typeface="Arial" charset="0"/>
                <a:ea typeface="Arial" charset="0"/>
                <a:cs typeface="Arial" charset="0"/>
                <a:sym typeface="Droid Sans"/>
              </a:rPr>
              <a:t>Ensafi</a:t>
            </a:r>
            <a:r>
              <a:rPr lang="en" sz="1000" b="1" dirty="0" smtClean="0">
                <a:solidFill>
                  <a:srgbClr val="666666"/>
                </a:solidFill>
                <a:latin typeface="Arial" charset="0"/>
                <a:ea typeface="Arial" charset="0"/>
                <a:cs typeface="Arial" charset="0"/>
                <a:sym typeface="Droid Sans"/>
              </a:rPr>
              <a:t>,</a:t>
            </a:r>
            <a:r>
              <a:rPr lang="en" sz="1000" dirty="0" smtClean="0">
                <a:solidFill>
                  <a:srgbClr val="666666"/>
                </a:solidFill>
                <a:latin typeface="Arial" charset="0"/>
                <a:ea typeface="Arial" charset="0"/>
                <a:cs typeface="Arial" charset="0"/>
                <a:sym typeface="Droid Sans"/>
              </a:rPr>
              <a:t> </a:t>
            </a:r>
            <a:r>
              <a:rPr lang="en" sz="1000" dirty="0" err="1" smtClean="0">
                <a:solidFill>
                  <a:srgbClr val="666666"/>
                </a:solidFill>
                <a:latin typeface="Arial" charset="0"/>
                <a:ea typeface="Arial" charset="0"/>
                <a:cs typeface="Arial" charset="0"/>
                <a:sym typeface="Droid Sans"/>
              </a:rPr>
              <a:t>Knockel</a:t>
            </a:r>
            <a:r>
              <a:rPr lang="en" sz="1000" dirty="0" smtClean="0">
                <a:solidFill>
                  <a:srgbClr val="666666"/>
                </a:solidFill>
                <a:latin typeface="Arial" charset="0"/>
                <a:ea typeface="Arial" charset="0"/>
                <a:cs typeface="Arial" charset="0"/>
                <a:sym typeface="Droid Sans"/>
              </a:rPr>
              <a:t>, Alexander, and Crandall (PAM ’14)</a:t>
            </a:r>
            <a:br>
              <a:rPr lang="en" sz="1000" dirty="0" smtClean="0">
                <a:solidFill>
                  <a:srgbClr val="666666"/>
                </a:solidFill>
                <a:latin typeface="Arial" charset="0"/>
                <a:ea typeface="Arial" charset="0"/>
                <a:cs typeface="Arial" charset="0"/>
                <a:sym typeface="Droid Sans"/>
              </a:rPr>
            </a:br>
            <a:r>
              <a:rPr lang="en" sz="1000" dirty="0" smtClean="0">
                <a:solidFill>
                  <a:srgbClr val="666666"/>
                </a:solidFill>
                <a:latin typeface="Arial" charset="0"/>
                <a:ea typeface="Arial" charset="0"/>
                <a:cs typeface="Arial" charset="0"/>
                <a:sym typeface="Droid Sans"/>
              </a:rPr>
              <a:t>* </a:t>
            </a:r>
            <a:r>
              <a:rPr lang="en" sz="1000" b="1" dirty="0" smtClean="0">
                <a:solidFill>
                  <a:srgbClr val="666666"/>
                </a:solidFill>
                <a:latin typeface="Arial" charset="0"/>
                <a:ea typeface="Arial" charset="0"/>
                <a:cs typeface="Arial" charset="0"/>
                <a:sym typeface="Droid Sans"/>
              </a:rPr>
              <a:t>Idle Port Scanning and Non-interference Analysis of Network Protocol  </a:t>
            </a:r>
            <a:br>
              <a:rPr lang="en" sz="1000" b="1" dirty="0" smtClean="0">
                <a:solidFill>
                  <a:srgbClr val="666666"/>
                </a:solidFill>
                <a:latin typeface="Arial" charset="0"/>
                <a:ea typeface="Arial" charset="0"/>
                <a:cs typeface="Arial" charset="0"/>
                <a:sym typeface="Droid Sans"/>
              </a:rPr>
            </a:br>
            <a:r>
              <a:rPr lang="en" sz="1000" b="1" dirty="0" smtClean="0">
                <a:solidFill>
                  <a:srgbClr val="666666"/>
                </a:solidFill>
                <a:latin typeface="Arial" charset="0"/>
                <a:ea typeface="Arial" charset="0"/>
                <a:cs typeface="Arial" charset="0"/>
                <a:sym typeface="Droid Sans"/>
              </a:rPr>
              <a:t>    Stacks Using Model Checking</a:t>
            </a:r>
          </a:p>
          <a:p>
            <a:pPr marL="0" lvl="0" indent="-69850" rtl="0">
              <a:spcBef>
                <a:spcPts val="0"/>
              </a:spcBef>
              <a:buClr>
                <a:schemeClr val="dk1"/>
              </a:buClr>
              <a:buSzPts val="1100"/>
              <a:buFont typeface="Arial"/>
              <a:buNone/>
            </a:pPr>
            <a:r>
              <a:rPr lang="en" sz="1000" dirty="0" smtClean="0">
                <a:solidFill>
                  <a:srgbClr val="666666"/>
                </a:solidFill>
                <a:latin typeface="Arial" charset="0"/>
                <a:ea typeface="Arial" charset="0"/>
                <a:cs typeface="Arial" charset="0"/>
                <a:sym typeface="Droid Sans"/>
              </a:rPr>
              <a:t>  </a:t>
            </a:r>
            <a:r>
              <a:rPr lang="en" sz="1000" b="1" dirty="0" err="1" smtClean="0">
                <a:solidFill>
                  <a:srgbClr val="666666"/>
                </a:solidFill>
                <a:latin typeface="Arial" charset="0"/>
                <a:ea typeface="Arial" charset="0"/>
                <a:cs typeface="Arial" charset="0"/>
                <a:sym typeface="Droid Sans"/>
              </a:rPr>
              <a:t>Roya</a:t>
            </a:r>
            <a:r>
              <a:rPr lang="en" sz="1000" b="1" dirty="0" smtClean="0">
                <a:solidFill>
                  <a:srgbClr val="666666"/>
                </a:solidFill>
                <a:latin typeface="Arial" charset="0"/>
                <a:ea typeface="Arial" charset="0"/>
                <a:cs typeface="Arial" charset="0"/>
                <a:sym typeface="Droid Sans"/>
              </a:rPr>
              <a:t> </a:t>
            </a:r>
            <a:r>
              <a:rPr lang="en" sz="1000" b="1" dirty="0" err="1" smtClean="0">
                <a:solidFill>
                  <a:srgbClr val="666666"/>
                </a:solidFill>
                <a:latin typeface="Arial" charset="0"/>
                <a:ea typeface="Arial" charset="0"/>
                <a:cs typeface="Arial" charset="0"/>
                <a:sym typeface="Droid Sans"/>
              </a:rPr>
              <a:t>Ensafi</a:t>
            </a:r>
            <a:r>
              <a:rPr lang="en" sz="1000" dirty="0" smtClean="0">
                <a:solidFill>
                  <a:srgbClr val="666666"/>
                </a:solidFill>
                <a:latin typeface="Arial" charset="0"/>
                <a:ea typeface="Arial" charset="0"/>
                <a:cs typeface="Arial" charset="0"/>
                <a:sym typeface="Droid Sans"/>
              </a:rPr>
              <a:t>, Park, </a:t>
            </a:r>
            <a:r>
              <a:rPr lang="en" sz="1000" dirty="0" err="1" smtClean="0">
                <a:solidFill>
                  <a:srgbClr val="666666"/>
                </a:solidFill>
                <a:latin typeface="Arial" charset="0"/>
                <a:ea typeface="Arial" charset="0"/>
                <a:cs typeface="Arial" charset="0"/>
                <a:sym typeface="Droid Sans"/>
              </a:rPr>
              <a:t>Kapur</a:t>
            </a:r>
            <a:r>
              <a:rPr lang="en" sz="1000" dirty="0" smtClean="0">
                <a:solidFill>
                  <a:srgbClr val="666666"/>
                </a:solidFill>
                <a:latin typeface="Arial" charset="0"/>
                <a:ea typeface="Arial" charset="0"/>
                <a:cs typeface="Arial" charset="0"/>
                <a:sym typeface="Droid Sans"/>
              </a:rPr>
              <a:t>, and Crandall (</a:t>
            </a:r>
            <a:r>
              <a:rPr lang="en" sz="1000" dirty="0" err="1" smtClean="0">
                <a:solidFill>
                  <a:srgbClr val="666666"/>
                </a:solidFill>
                <a:latin typeface="Arial" charset="0"/>
                <a:ea typeface="Arial" charset="0"/>
                <a:cs typeface="Arial" charset="0"/>
                <a:sym typeface="Droid Sans"/>
              </a:rPr>
              <a:t>Usenix</a:t>
            </a:r>
            <a:r>
              <a:rPr lang="en" sz="1000" dirty="0" smtClean="0">
                <a:solidFill>
                  <a:srgbClr val="666666"/>
                </a:solidFill>
                <a:latin typeface="Arial" charset="0"/>
                <a:ea typeface="Arial" charset="0"/>
                <a:cs typeface="Arial" charset="0"/>
                <a:sym typeface="Droid Sans"/>
              </a:rPr>
              <a:t> Security 2010)</a:t>
            </a:r>
            <a:endParaRPr lang="en" sz="1000" dirty="0">
              <a:solidFill>
                <a:schemeClr val="dk1"/>
              </a:solidFill>
            </a:endParaRPr>
          </a:p>
          <a:p>
            <a:pPr marL="0" lvl="0" indent="0" rtl="0">
              <a:spcBef>
                <a:spcPts val="0"/>
              </a:spcBef>
              <a:buNone/>
            </a:pPr>
            <a:endParaRPr sz="1000" dirty="0">
              <a:solidFill>
                <a:schemeClr val="dk1"/>
              </a:solidFill>
            </a:endParaRPr>
          </a:p>
          <a:p>
            <a:pPr marL="0" lvl="0" indent="0" rtl="0">
              <a:spcBef>
                <a:spcPts val="0"/>
              </a:spcBef>
              <a:buNone/>
            </a:pPr>
            <a:endParaRPr sz="1000" dirty="0">
              <a:solidFill>
                <a:schemeClr val="dk1"/>
              </a:solidFill>
            </a:endParaRPr>
          </a:p>
          <a:p>
            <a:pPr marL="0" lvl="0" indent="0" rtl="0">
              <a:spcBef>
                <a:spcPts val="0"/>
              </a:spcBef>
              <a:buNone/>
            </a:pPr>
            <a:endParaRPr sz="1000" dirty="0">
              <a:solidFill>
                <a:schemeClr val="dk1"/>
              </a:solidFill>
            </a:endParaRPr>
          </a:p>
          <a:p>
            <a:pPr marL="0" lvl="0" indent="0" rtl="0">
              <a:spcBef>
                <a:spcPts val="0"/>
              </a:spcBef>
              <a:buNone/>
            </a:pPr>
            <a:endParaRPr sz="1000" dirty="0">
              <a:solidFill>
                <a:schemeClr val="dk1"/>
              </a:solidFill>
            </a:endParaRPr>
          </a:p>
        </p:txBody>
      </p:sp>
    </p:spTree>
    <p:extLst>
      <p:ext uri="{BB962C8B-B14F-4D97-AF65-F5344CB8AC3E}">
        <p14:creationId xmlns:p14="http://schemas.microsoft.com/office/powerpoint/2010/main" val="88901161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Shape 6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8" name="Shape 61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r>
              <a:rPr lang="en" sz="1000" dirty="0">
                <a:solidFill>
                  <a:schemeClr val="dk1"/>
                </a:solidFill>
              </a:rPr>
              <a:t>Spooky scan is a novel technique that uses TCP/IP side channels to remotely, off the path tells you whether a user and site can talk. </a:t>
            </a:r>
            <a:endParaRPr lang="en-US" sz="1000" dirty="0" smtClean="0">
              <a:solidFill>
                <a:schemeClr val="dk1"/>
              </a:solidFill>
            </a:endParaRPr>
          </a:p>
          <a:p>
            <a:pPr marL="0" lvl="0" indent="0" rtl="0">
              <a:spcBef>
                <a:spcPts val="0"/>
              </a:spcBef>
              <a:buNone/>
            </a:pPr>
            <a:endParaRPr lang="en-US" sz="1000" dirty="0" smtClean="0">
              <a:solidFill>
                <a:schemeClr val="dk1"/>
              </a:solidFill>
            </a:endParaRPr>
          </a:p>
          <a:p>
            <a:pPr marL="0" lvl="0" indent="-69850" rtl="0">
              <a:spcBef>
                <a:spcPts val="0"/>
              </a:spcBef>
              <a:buClr>
                <a:schemeClr val="dk1"/>
              </a:buClr>
              <a:buSzPts val="1100"/>
              <a:buFont typeface="Arial"/>
              <a:buNone/>
            </a:pPr>
            <a:r>
              <a:rPr lang="en" sz="1000" dirty="0" smtClean="0">
                <a:solidFill>
                  <a:srgbClr val="666666"/>
                </a:solidFill>
                <a:latin typeface="Arial" charset="0"/>
                <a:ea typeface="Arial" charset="0"/>
                <a:cs typeface="Arial" charset="0"/>
                <a:sym typeface="Droid Sans"/>
              </a:rPr>
              <a:t>* </a:t>
            </a:r>
            <a:r>
              <a:rPr lang="en" sz="1000" b="1" dirty="0" smtClean="0">
                <a:solidFill>
                  <a:srgbClr val="666666"/>
                </a:solidFill>
                <a:latin typeface="Arial" charset="0"/>
                <a:ea typeface="Arial" charset="0"/>
                <a:cs typeface="Arial" charset="0"/>
                <a:sym typeface="Droid Sans"/>
              </a:rPr>
              <a:t>TCP Idle Scan </a:t>
            </a:r>
            <a:r>
              <a:rPr lang="en" sz="1000" dirty="0" err="1" smtClean="0">
                <a:solidFill>
                  <a:srgbClr val="666666"/>
                </a:solidFill>
                <a:latin typeface="Arial" charset="0"/>
                <a:ea typeface="Arial" charset="0"/>
                <a:cs typeface="Arial" charset="0"/>
                <a:sym typeface="Droid Sans"/>
              </a:rPr>
              <a:t>Antirez</a:t>
            </a:r>
            <a:r>
              <a:rPr lang="en" sz="1000" dirty="0" smtClean="0">
                <a:solidFill>
                  <a:srgbClr val="666666"/>
                </a:solidFill>
                <a:latin typeface="Arial" charset="0"/>
                <a:ea typeface="Arial" charset="0"/>
                <a:cs typeface="Arial" charset="0"/>
                <a:sym typeface="Droid Sans"/>
              </a:rPr>
              <a:t>, (</a:t>
            </a:r>
            <a:r>
              <a:rPr lang="en" sz="1000" dirty="0" err="1" smtClean="0">
                <a:solidFill>
                  <a:srgbClr val="666666"/>
                </a:solidFill>
                <a:latin typeface="Arial" charset="0"/>
                <a:ea typeface="Arial" charset="0"/>
                <a:cs typeface="Arial" charset="0"/>
                <a:sym typeface="Droid Sans"/>
              </a:rPr>
              <a:t>Bugtraq</a:t>
            </a:r>
            <a:r>
              <a:rPr lang="en" sz="1000" dirty="0" smtClean="0">
                <a:solidFill>
                  <a:srgbClr val="666666"/>
                </a:solidFill>
                <a:latin typeface="Arial" charset="0"/>
                <a:ea typeface="Arial" charset="0"/>
                <a:cs typeface="Arial" charset="0"/>
                <a:sym typeface="Droid Sans"/>
              </a:rPr>
              <a:t> 1998)</a:t>
            </a:r>
          </a:p>
          <a:p>
            <a:pPr marL="0" lvl="0" indent="-69850" rtl="0">
              <a:spcBef>
                <a:spcPts val="0"/>
              </a:spcBef>
              <a:buClr>
                <a:schemeClr val="dk1"/>
              </a:buClr>
              <a:buSzPts val="1100"/>
              <a:buFont typeface="Arial"/>
              <a:buNone/>
            </a:pPr>
            <a:r>
              <a:rPr lang="en" sz="1000" dirty="0" smtClean="0">
                <a:solidFill>
                  <a:srgbClr val="666666"/>
                </a:solidFill>
                <a:latin typeface="Arial" charset="0"/>
                <a:ea typeface="Arial" charset="0"/>
                <a:cs typeface="Arial" charset="0"/>
                <a:sym typeface="Droid Sans"/>
              </a:rPr>
              <a:t>* </a:t>
            </a:r>
            <a:r>
              <a:rPr lang="en" sz="1000" b="1" dirty="0" smtClean="0">
                <a:solidFill>
                  <a:srgbClr val="666666"/>
                </a:solidFill>
                <a:latin typeface="Arial" charset="0"/>
                <a:ea typeface="Arial" charset="0"/>
                <a:cs typeface="Arial" charset="0"/>
                <a:sym typeface="Droid Sans"/>
              </a:rPr>
              <a:t>Detecting Intentional Packet Drops on the Internet via TCP/IP Side Channels</a:t>
            </a:r>
            <a:r>
              <a:rPr lang="en" sz="1000" dirty="0" smtClean="0">
                <a:solidFill>
                  <a:srgbClr val="666666"/>
                </a:solidFill>
                <a:latin typeface="Arial" charset="0"/>
                <a:ea typeface="Arial" charset="0"/>
                <a:cs typeface="Arial" charset="0"/>
                <a:sym typeface="Droid Sans"/>
              </a:rPr>
              <a:t>  </a:t>
            </a:r>
          </a:p>
          <a:p>
            <a:pPr marL="0" lvl="0" indent="0" rtl="0">
              <a:spcBef>
                <a:spcPts val="0"/>
              </a:spcBef>
              <a:buNone/>
            </a:pPr>
            <a:r>
              <a:rPr lang="en" sz="1000" dirty="0" smtClean="0">
                <a:solidFill>
                  <a:srgbClr val="666666"/>
                </a:solidFill>
                <a:latin typeface="Arial" charset="0"/>
                <a:ea typeface="Arial" charset="0"/>
                <a:cs typeface="Arial" charset="0"/>
                <a:sym typeface="Droid Sans"/>
              </a:rPr>
              <a:t> </a:t>
            </a:r>
            <a:r>
              <a:rPr lang="en" sz="1000" b="1" dirty="0" smtClean="0">
                <a:solidFill>
                  <a:srgbClr val="666666"/>
                </a:solidFill>
                <a:latin typeface="Arial" charset="0"/>
                <a:ea typeface="Arial" charset="0"/>
                <a:cs typeface="Arial" charset="0"/>
                <a:sym typeface="Droid Sans"/>
              </a:rPr>
              <a:t> </a:t>
            </a:r>
            <a:r>
              <a:rPr lang="en" sz="1000" b="1" dirty="0" err="1" smtClean="0">
                <a:solidFill>
                  <a:srgbClr val="666666"/>
                </a:solidFill>
                <a:latin typeface="Arial" charset="0"/>
                <a:ea typeface="Arial" charset="0"/>
                <a:cs typeface="Arial" charset="0"/>
                <a:sym typeface="Droid Sans"/>
              </a:rPr>
              <a:t>Roya</a:t>
            </a:r>
            <a:r>
              <a:rPr lang="en" sz="1000" b="1" dirty="0" smtClean="0">
                <a:solidFill>
                  <a:srgbClr val="666666"/>
                </a:solidFill>
                <a:latin typeface="Arial" charset="0"/>
                <a:ea typeface="Arial" charset="0"/>
                <a:cs typeface="Arial" charset="0"/>
                <a:sym typeface="Droid Sans"/>
              </a:rPr>
              <a:t> </a:t>
            </a:r>
            <a:r>
              <a:rPr lang="en" sz="1000" b="1" dirty="0" err="1" smtClean="0">
                <a:solidFill>
                  <a:srgbClr val="666666"/>
                </a:solidFill>
                <a:latin typeface="Arial" charset="0"/>
                <a:ea typeface="Arial" charset="0"/>
                <a:cs typeface="Arial" charset="0"/>
                <a:sym typeface="Droid Sans"/>
              </a:rPr>
              <a:t>Ensafi</a:t>
            </a:r>
            <a:r>
              <a:rPr lang="en" sz="1000" b="1" dirty="0" smtClean="0">
                <a:solidFill>
                  <a:srgbClr val="666666"/>
                </a:solidFill>
                <a:latin typeface="Arial" charset="0"/>
                <a:ea typeface="Arial" charset="0"/>
                <a:cs typeface="Arial" charset="0"/>
                <a:sym typeface="Droid Sans"/>
              </a:rPr>
              <a:t>,</a:t>
            </a:r>
            <a:r>
              <a:rPr lang="en" sz="1000" dirty="0" smtClean="0">
                <a:solidFill>
                  <a:srgbClr val="666666"/>
                </a:solidFill>
                <a:latin typeface="Arial" charset="0"/>
                <a:ea typeface="Arial" charset="0"/>
                <a:cs typeface="Arial" charset="0"/>
                <a:sym typeface="Droid Sans"/>
              </a:rPr>
              <a:t> </a:t>
            </a:r>
            <a:r>
              <a:rPr lang="en" sz="1000" dirty="0" err="1" smtClean="0">
                <a:solidFill>
                  <a:srgbClr val="666666"/>
                </a:solidFill>
                <a:latin typeface="Arial" charset="0"/>
                <a:ea typeface="Arial" charset="0"/>
                <a:cs typeface="Arial" charset="0"/>
                <a:sym typeface="Droid Sans"/>
              </a:rPr>
              <a:t>Knockel</a:t>
            </a:r>
            <a:r>
              <a:rPr lang="en" sz="1000" dirty="0" smtClean="0">
                <a:solidFill>
                  <a:srgbClr val="666666"/>
                </a:solidFill>
                <a:latin typeface="Arial" charset="0"/>
                <a:ea typeface="Arial" charset="0"/>
                <a:cs typeface="Arial" charset="0"/>
                <a:sym typeface="Droid Sans"/>
              </a:rPr>
              <a:t>, Alexander, and Crandall (PAM ’14)</a:t>
            </a:r>
            <a:br>
              <a:rPr lang="en" sz="1000" dirty="0" smtClean="0">
                <a:solidFill>
                  <a:srgbClr val="666666"/>
                </a:solidFill>
                <a:latin typeface="Arial" charset="0"/>
                <a:ea typeface="Arial" charset="0"/>
                <a:cs typeface="Arial" charset="0"/>
                <a:sym typeface="Droid Sans"/>
              </a:rPr>
            </a:br>
            <a:r>
              <a:rPr lang="en" sz="1000" dirty="0" smtClean="0">
                <a:solidFill>
                  <a:srgbClr val="666666"/>
                </a:solidFill>
                <a:latin typeface="Arial" charset="0"/>
                <a:ea typeface="Arial" charset="0"/>
                <a:cs typeface="Arial" charset="0"/>
                <a:sym typeface="Droid Sans"/>
              </a:rPr>
              <a:t>* </a:t>
            </a:r>
            <a:r>
              <a:rPr lang="en" sz="1000" b="1" dirty="0" smtClean="0">
                <a:solidFill>
                  <a:srgbClr val="666666"/>
                </a:solidFill>
                <a:latin typeface="Arial" charset="0"/>
                <a:ea typeface="Arial" charset="0"/>
                <a:cs typeface="Arial" charset="0"/>
                <a:sym typeface="Droid Sans"/>
              </a:rPr>
              <a:t>Idle Port Scanning and Non-interference Analysis of Network Protocol  </a:t>
            </a:r>
            <a:br>
              <a:rPr lang="en" sz="1000" b="1" dirty="0" smtClean="0">
                <a:solidFill>
                  <a:srgbClr val="666666"/>
                </a:solidFill>
                <a:latin typeface="Arial" charset="0"/>
                <a:ea typeface="Arial" charset="0"/>
                <a:cs typeface="Arial" charset="0"/>
                <a:sym typeface="Droid Sans"/>
              </a:rPr>
            </a:br>
            <a:r>
              <a:rPr lang="en" sz="1000" b="1" dirty="0" smtClean="0">
                <a:solidFill>
                  <a:srgbClr val="666666"/>
                </a:solidFill>
                <a:latin typeface="Arial" charset="0"/>
                <a:ea typeface="Arial" charset="0"/>
                <a:cs typeface="Arial" charset="0"/>
                <a:sym typeface="Droid Sans"/>
              </a:rPr>
              <a:t>    Stacks Using Model Checking</a:t>
            </a:r>
          </a:p>
          <a:p>
            <a:pPr marL="0" lvl="0" indent="-69850" rtl="0">
              <a:spcBef>
                <a:spcPts val="0"/>
              </a:spcBef>
              <a:buClr>
                <a:schemeClr val="dk1"/>
              </a:buClr>
              <a:buSzPts val="1100"/>
              <a:buFont typeface="Arial"/>
              <a:buNone/>
            </a:pPr>
            <a:r>
              <a:rPr lang="en" sz="1000" dirty="0" smtClean="0">
                <a:solidFill>
                  <a:srgbClr val="666666"/>
                </a:solidFill>
                <a:latin typeface="Arial" charset="0"/>
                <a:ea typeface="Arial" charset="0"/>
                <a:cs typeface="Arial" charset="0"/>
                <a:sym typeface="Droid Sans"/>
              </a:rPr>
              <a:t>  </a:t>
            </a:r>
            <a:r>
              <a:rPr lang="en" sz="1000" b="1" dirty="0" err="1" smtClean="0">
                <a:solidFill>
                  <a:srgbClr val="666666"/>
                </a:solidFill>
                <a:latin typeface="Arial" charset="0"/>
                <a:ea typeface="Arial" charset="0"/>
                <a:cs typeface="Arial" charset="0"/>
                <a:sym typeface="Droid Sans"/>
              </a:rPr>
              <a:t>Roya</a:t>
            </a:r>
            <a:r>
              <a:rPr lang="en" sz="1000" b="1" dirty="0" smtClean="0">
                <a:solidFill>
                  <a:srgbClr val="666666"/>
                </a:solidFill>
                <a:latin typeface="Arial" charset="0"/>
                <a:ea typeface="Arial" charset="0"/>
                <a:cs typeface="Arial" charset="0"/>
                <a:sym typeface="Droid Sans"/>
              </a:rPr>
              <a:t> </a:t>
            </a:r>
            <a:r>
              <a:rPr lang="en" sz="1000" b="1" dirty="0" err="1" smtClean="0">
                <a:solidFill>
                  <a:srgbClr val="666666"/>
                </a:solidFill>
                <a:latin typeface="Arial" charset="0"/>
                <a:ea typeface="Arial" charset="0"/>
                <a:cs typeface="Arial" charset="0"/>
                <a:sym typeface="Droid Sans"/>
              </a:rPr>
              <a:t>Ensafi</a:t>
            </a:r>
            <a:r>
              <a:rPr lang="en" sz="1000" dirty="0" smtClean="0">
                <a:solidFill>
                  <a:srgbClr val="666666"/>
                </a:solidFill>
                <a:latin typeface="Arial" charset="0"/>
                <a:ea typeface="Arial" charset="0"/>
                <a:cs typeface="Arial" charset="0"/>
                <a:sym typeface="Droid Sans"/>
              </a:rPr>
              <a:t>, Park, </a:t>
            </a:r>
            <a:r>
              <a:rPr lang="en" sz="1000" dirty="0" err="1" smtClean="0">
                <a:solidFill>
                  <a:srgbClr val="666666"/>
                </a:solidFill>
                <a:latin typeface="Arial" charset="0"/>
                <a:ea typeface="Arial" charset="0"/>
                <a:cs typeface="Arial" charset="0"/>
                <a:sym typeface="Droid Sans"/>
              </a:rPr>
              <a:t>Kapur</a:t>
            </a:r>
            <a:r>
              <a:rPr lang="en" sz="1000" dirty="0" smtClean="0">
                <a:solidFill>
                  <a:srgbClr val="666666"/>
                </a:solidFill>
                <a:latin typeface="Arial" charset="0"/>
                <a:ea typeface="Arial" charset="0"/>
                <a:cs typeface="Arial" charset="0"/>
                <a:sym typeface="Droid Sans"/>
              </a:rPr>
              <a:t>, and Crandall (</a:t>
            </a:r>
            <a:r>
              <a:rPr lang="en" sz="1000" dirty="0" err="1" smtClean="0">
                <a:solidFill>
                  <a:srgbClr val="666666"/>
                </a:solidFill>
                <a:latin typeface="Arial" charset="0"/>
                <a:ea typeface="Arial" charset="0"/>
                <a:cs typeface="Arial" charset="0"/>
                <a:sym typeface="Droid Sans"/>
              </a:rPr>
              <a:t>Usenix</a:t>
            </a:r>
            <a:r>
              <a:rPr lang="en" sz="1000" dirty="0" smtClean="0">
                <a:solidFill>
                  <a:srgbClr val="666666"/>
                </a:solidFill>
                <a:latin typeface="Arial" charset="0"/>
                <a:ea typeface="Arial" charset="0"/>
                <a:cs typeface="Arial" charset="0"/>
                <a:sym typeface="Droid Sans"/>
              </a:rPr>
              <a:t> Security 2010)</a:t>
            </a:r>
            <a:endParaRPr lang="en" sz="1000" dirty="0">
              <a:solidFill>
                <a:schemeClr val="dk1"/>
              </a:solidFill>
            </a:endParaRPr>
          </a:p>
          <a:p>
            <a:pPr marL="0" lvl="0" indent="0" rtl="0">
              <a:spcBef>
                <a:spcPts val="0"/>
              </a:spcBef>
              <a:buNone/>
            </a:pPr>
            <a:endParaRPr sz="1000" dirty="0">
              <a:solidFill>
                <a:schemeClr val="dk1"/>
              </a:solidFill>
            </a:endParaRPr>
          </a:p>
          <a:p>
            <a:pPr marL="0" lvl="0" indent="0" rtl="0">
              <a:spcBef>
                <a:spcPts val="0"/>
              </a:spcBef>
              <a:buNone/>
            </a:pPr>
            <a:endParaRPr sz="1000" dirty="0">
              <a:solidFill>
                <a:schemeClr val="dk1"/>
              </a:solidFill>
            </a:endParaRPr>
          </a:p>
          <a:p>
            <a:pPr marL="0" lvl="0" indent="0" rtl="0">
              <a:spcBef>
                <a:spcPts val="0"/>
              </a:spcBef>
              <a:buNone/>
            </a:pPr>
            <a:endParaRPr sz="1000" dirty="0">
              <a:solidFill>
                <a:schemeClr val="dk1"/>
              </a:solidFill>
            </a:endParaRPr>
          </a:p>
          <a:p>
            <a:pPr marL="0" lvl="0" indent="0" rtl="0">
              <a:spcBef>
                <a:spcPts val="0"/>
              </a:spcBef>
              <a:buNone/>
            </a:pPr>
            <a:endParaRPr sz="1000" dirty="0">
              <a:solidFill>
                <a:schemeClr val="dk1"/>
              </a:solidFill>
            </a:endParaRPr>
          </a:p>
        </p:txBody>
      </p:sp>
    </p:spTree>
    <p:extLst>
      <p:ext uri="{BB962C8B-B14F-4D97-AF65-F5344CB8AC3E}">
        <p14:creationId xmlns:p14="http://schemas.microsoft.com/office/powerpoint/2010/main" val="15757368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 name="Shape 19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dirty="0"/>
              <a:t>Specifically, Network interference is any action that violates the basic security principles:    confidentiality, </a:t>
            </a:r>
            <a:r>
              <a:rPr lang="en" dirty="0">
                <a:solidFill>
                  <a:schemeClr val="dk1"/>
                </a:solidFill>
              </a:rPr>
              <a:t> integrity, </a:t>
            </a:r>
            <a:r>
              <a:rPr lang="en" dirty="0"/>
              <a:t>or availability.</a:t>
            </a:r>
          </a:p>
        </p:txBody>
      </p:sp>
    </p:spTree>
    <p:extLst>
      <p:ext uri="{BB962C8B-B14F-4D97-AF65-F5344CB8AC3E}">
        <p14:creationId xmlns:p14="http://schemas.microsoft.com/office/powerpoint/2010/main" val="6627829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6" name="Shape 20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 dirty="0">
                <a:solidFill>
                  <a:srgbClr val="333333"/>
                </a:solidFill>
              </a:rPr>
              <a:t>One common example of network interference is </a:t>
            </a:r>
            <a:r>
              <a:rPr lang="en" dirty="0" smtClean="0">
                <a:solidFill>
                  <a:srgbClr val="333333"/>
                </a:solidFill>
              </a:rPr>
              <a:t>censorship</a:t>
            </a:r>
            <a:r>
              <a:rPr lang="en-US" dirty="0" smtClean="0">
                <a:solidFill>
                  <a:srgbClr val="333333"/>
                </a:solidFill>
              </a:rPr>
              <a:t>.</a:t>
            </a:r>
            <a:endParaRPr lang="en" dirty="0">
              <a:solidFill>
                <a:srgbClr val="333333"/>
              </a:solidFill>
            </a:endParaRPr>
          </a:p>
          <a:p>
            <a:pPr marL="0" lvl="0" indent="-69850">
              <a:spcBef>
                <a:spcPts val="0"/>
              </a:spcBef>
              <a:buClr>
                <a:schemeClr val="dk1"/>
              </a:buClr>
              <a:buSzPts val="1100"/>
              <a:buFont typeface="Arial"/>
              <a:buNone/>
            </a:pPr>
            <a:endParaRPr dirty="0">
              <a:solidFill>
                <a:srgbClr val="333333"/>
              </a:solidFill>
            </a:endParaRPr>
          </a:p>
          <a:p>
            <a:pPr marL="0" lvl="0" indent="-69850">
              <a:spcBef>
                <a:spcPts val="0"/>
              </a:spcBef>
              <a:buClr>
                <a:schemeClr val="dk1"/>
              </a:buClr>
              <a:buSzPts val="1100"/>
              <a:buFont typeface="Arial"/>
              <a:buNone/>
            </a:pPr>
            <a:r>
              <a:rPr lang="en" dirty="0">
                <a:solidFill>
                  <a:srgbClr val="333333"/>
                </a:solidFill>
              </a:rPr>
              <a:t>The most familiar is Blocking, In 2016, there were 15 instances where governments shut down Internet for their </a:t>
            </a:r>
            <a:r>
              <a:rPr lang="en" dirty="0" smtClean="0">
                <a:solidFill>
                  <a:srgbClr val="333333"/>
                </a:solidFill>
              </a:rPr>
              <a:t>citizens.</a:t>
            </a:r>
            <a:endParaRPr lang="en-US" dirty="0" smtClean="0">
              <a:solidFill>
                <a:srgbClr val="333333"/>
              </a:solidFill>
            </a:endParaRPr>
          </a:p>
          <a:p>
            <a:pPr marL="0" marR="0" lvl="0" indent="-69850" algn="l" defTabSz="914400" rtl="0" eaLnBrk="1" fontAlgn="auto" latinLnBrk="0" hangingPunct="1">
              <a:lnSpc>
                <a:spcPct val="100000"/>
              </a:lnSpc>
              <a:spcBef>
                <a:spcPts val="0"/>
              </a:spcBef>
              <a:spcAft>
                <a:spcPts val="0"/>
              </a:spcAft>
              <a:buClr>
                <a:schemeClr val="dk1"/>
              </a:buClr>
              <a:buSzPts val="1100"/>
              <a:buFont typeface="Arial"/>
              <a:buNone/>
              <a:tabLst/>
              <a:defRPr/>
            </a:pPr>
            <a:r>
              <a:rPr lang="en-US" dirty="0" smtClean="0">
                <a:solidFill>
                  <a:srgbClr val="333333"/>
                </a:solidFill>
              </a:rPr>
              <a:t> 	partial</a:t>
            </a:r>
            <a:r>
              <a:rPr lang="en-US" baseline="0" dirty="0" smtClean="0">
                <a:solidFill>
                  <a:srgbClr val="333333"/>
                </a:solidFill>
              </a:rPr>
              <a:t> blocking </a:t>
            </a:r>
            <a:r>
              <a:rPr lang="en-US" dirty="0" smtClean="0">
                <a:solidFill>
                  <a:srgbClr val="333333"/>
                </a:solidFill>
              </a:rPr>
              <a:t>currently</a:t>
            </a:r>
            <a:r>
              <a:rPr lang="en-US" baseline="0" dirty="0" smtClean="0">
                <a:solidFill>
                  <a:srgbClr val="333333"/>
                </a:solidFill>
              </a:rPr>
              <a:t> occurring for much of Iran right now.</a:t>
            </a:r>
            <a:endParaRPr lang="en" dirty="0">
              <a:solidFill>
                <a:srgbClr val="333333"/>
              </a:solidFill>
            </a:endParaRPr>
          </a:p>
          <a:p>
            <a:pPr marL="0" lvl="0" indent="-69850">
              <a:spcBef>
                <a:spcPts val="0"/>
              </a:spcBef>
              <a:buClr>
                <a:schemeClr val="dk1"/>
              </a:buClr>
              <a:buSzPts val="1100"/>
              <a:buFont typeface="Arial"/>
              <a:buNone/>
            </a:pPr>
            <a:endParaRPr dirty="0">
              <a:solidFill>
                <a:srgbClr val="333333"/>
              </a:solidFill>
            </a:endParaRPr>
          </a:p>
          <a:p>
            <a:pPr marL="0" lvl="0" indent="-69850">
              <a:spcBef>
                <a:spcPts val="0"/>
              </a:spcBef>
              <a:buClr>
                <a:schemeClr val="dk1"/>
              </a:buClr>
              <a:buSzPts val="1100"/>
              <a:buFont typeface="Arial"/>
              <a:buNone/>
            </a:pPr>
            <a:r>
              <a:rPr lang="en" dirty="0">
                <a:solidFill>
                  <a:srgbClr val="333333"/>
                </a:solidFill>
              </a:rPr>
              <a:t>Another type is throttling. For example Iran slowed down Internet during election 2013 to  discourage users from accessing information.</a:t>
            </a:r>
          </a:p>
          <a:p>
            <a:pPr marL="0" lvl="0" indent="-69850">
              <a:spcBef>
                <a:spcPts val="0"/>
              </a:spcBef>
              <a:buClr>
                <a:schemeClr val="dk1"/>
              </a:buClr>
              <a:buSzPts val="1100"/>
              <a:buFont typeface="Arial"/>
              <a:buNone/>
            </a:pPr>
            <a:endParaRPr dirty="0">
              <a:solidFill>
                <a:schemeClr val="dk1"/>
              </a:solidFill>
            </a:endParaRPr>
          </a:p>
          <a:p>
            <a:pPr marL="0" lvl="0" indent="-69850">
              <a:spcBef>
                <a:spcPts val="0"/>
              </a:spcBef>
              <a:buClr>
                <a:schemeClr val="dk1"/>
              </a:buClr>
              <a:buSzPts val="1100"/>
              <a:buFont typeface="Arial"/>
              <a:buNone/>
            </a:pPr>
            <a:r>
              <a:rPr lang="en" dirty="0">
                <a:solidFill>
                  <a:schemeClr val="dk1"/>
                </a:solidFill>
              </a:rPr>
              <a:t>Yet another possibility is takedown where a censor demands that the *provider* remove information. In 2016 Google reported that they received more than 700 government takedown requests.</a:t>
            </a:r>
          </a:p>
          <a:p>
            <a:pPr marL="0" lvl="0" indent="-69850">
              <a:spcBef>
                <a:spcPts val="0"/>
              </a:spcBef>
              <a:buClr>
                <a:schemeClr val="dk1"/>
              </a:buClr>
              <a:buSzPts val="1100"/>
              <a:buFont typeface="Arial"/>
              <a:buNone/>
            </a:pPr>
            <a:endParaRPr dirty="0">
              <a:solidFill>
                <a:schemeClr val="dk1"/>
              </a:solidFill>
            </a:endParaRPr>
          </a:p>
          <a:p>
            <a:pPr marL="0" lvl="0" indent="0" rtl="0">
              <a:spcBef>
                <a:spcPts val="0"/>
              </a:spcBef>
              <a:buNone/>
            </a:pPr>
            <a:endParaRPr dirty="0"/>
          </a:p>
        </p:txBody>
      </p:sp>
    </p:spTree>
    <p:extLst>
      <p:ext uri="{BB962C8B-B14F-4D97-AF65-F5344CB8AC3E}">
        <p14:creationId xmlns:p14="http://schemas.microsoft.com/office/powerpoint/2010/main" val="3945569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Shape 2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0" name="Shape 23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dirty="0"/>
              <a:t>But Network interference is not just censorship. They are monitoring both targeted and mass surveillance. </a:t>
            </a:r>
          </a:p>
          <a:p>
            <a:pPr marL="0" lvl="0" indent="0" rtl="0">
              <a:spcBef>
                <a:spcPts val="0"/>
              </a:spcBef>
              <a:buNone/>
            </a:pPr>
            <a:endParaRPr dirty="0">
              <a:solidFill>
                <a:schemeClr val="dk1"/>
              </a:solidFill>
            </a:endParaRPr>
          </a:p>
          <a:p>
            <a:pPr marL="0" lvl="0" indent="-69850" rtl="0">
              <a:spcBef>
                <a:spcPts val="0"/>
              </a:spcBef>
              <a:buClr>
                <a:schemeClr val="dk1"/>
              </a:buClr>
              <a:buSzPts val="1100"/>
              <a:buFont typeface="Arial"/>
              <a:buNone/>
            </a:pPr>
            <a:r>
              <a:rPr lang="en" dirty="0">
                <a:solidFill>
                  <a:schemeClr val="dk1"/>
                </a:solidFill>
              </a:rPr>
              <a:t>There are tampering where an adversary modifies contents between source and destination.</a:t>
            </a:r>
          </a:p>
          <a:p>
            <a:pPr marL="0" lvl="0" indent="0" rtl="0">
              <a:spcBef>
                <a:spcPts val="0"/>
              </a:spcBef>
              <a:buNone/>
            </a:pPr>
            <a:endParaRPr dirty="0"/>
          </a:p>
          <a:p>
            <a:pPr marL="0" lvl="0" indent="0" rtl="0">
              <a:spcBef>
                <a:spcPts val="0"/>
              </a:spcBef>
              <a:buNone/>
            </a:pPr>
            <a:r>
              <a:rPr lang="en" dirty="0"/>
              <a:t>Network interference can *even* enable targeted attacks. One example is Great </a:t>
            </a:r>
            <a:r>
              <a:rPr lang="en" dirty="0" smtClean="0"/>
              <a:t>Cannon</a:t>
            </a:r>
            <a:endParaRPr lang="en" dirty="0"/>
          </a:p>
        </p:txBody>
      </p:sp>
    </p:spTree>
    <p:extLst>
      <p:ext uri="{BB962C8B-B14F-4D97-AF65-F5344CB8AC3E}">
        <p14:creationId xmlns:p14="http://schemas.microsoft.com/office/powerpoint/2010/main" val="20362201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Shape 2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7" name="Shape 2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 dirty="0">
                <a:solidFill>
                  <a:schemeClr val="dk1"/>
                </a:solidFill>
              </a:rPr>
              <a:t>In fact, there are many other </a:t>
            </a:r>
            <a:r>
              <a:rPr lang="en" dirty="0" err="1">
                <a:solidFill>
                  <a:schemeClr val="dk1"/>
                </a:solidFill>
              </a:rPr>
              <a:t>behaviours</a:t>
            </a:r>
            <a:r>
              <a:rPr lang="en" dirty="0">
                <a:solidFill>
                  <a:schemeClr val="dk1"/>
                </a:solidFill>
              </a:rPr>
              <a:t> and many actors with conflicting agendas. </a:t>
            </a:r>
          </a:p>
          <a:p>
            <a:pPr marL="0" lvl="0" indent="-69850">
              <a:spcBef>
                <a:spcPts val="0"/>
              </a:spcBef>
              <a:buClr>
                <a:schemeClr val="dk1"/>
              </a:buClr>
              <a:buSzPts val="1100"/>
              <a:buFont typeface="Arial"/>
              <a:buNone/>
            </a:pPr>
            <a:r>
              <a:rPr lang="en" dirty="0">
                <a:solidFill>
                  <a:schemeClr val="dk1"/>
                </a:solidFill>
              </a:rPr>
              <a:t>In order words, network interference is a broad and complex phenomenon. Which means it is a</a:t>
            </a:r>
            <a:r>
              <a:rPr lang="en" u="sng" dirty="0">
                <a:solidFill>
                  <a:schemeClr val="dk1"/>
                </a:solidFill>
              </a:rPr>
              <a:t> rich area </a:t>
            </a:r>
            <a:r>
              <a:rPr lang="en" dirty="0">
                <a:solidFill>
                  <a:schemeClr val="dk1"/>
                </a:solidFill>
              </a:rPr>
              <a:t>for research with potential to</a:t>
            </a:r>
            <a:r>
              <a:rPr lang="en" u="sng" dirty="0">
                <a:solidFill>
                  <a:schemeClr val="dk1"/>
                </a:solidFill>
              </a:rPr>
              <a:t> impact </a:t>
            </a:r>
            <a:r>
              <a:rPr lang="en" u="sng" dirty="0"/>
              <a:t>ordinary people</a:t>
            </a:r>
            <a:r>
              <a:rPr lang="en" dirty="0"/>
              <a:t>.</a:t>
            </a:r>
          </a:p>
          <a:p>
            <a:pPr marL="0" lvl="0" indent="0">
              <a:spcBef>
                <a:spcPts val="0"/>
              </a:spcBef>
              <a:buNone/>
            </a:pPr>
            <a:endParaRPr dirty="0"/>
          </a:p>
          <a:p>
            <a:pPr marL="0" lvl="0" indent="0">
              <a:spcBef>
                <a:spcPts val="0"/>
              </a:spcBef>
              <a:buNone/>
            </a:pPr>
            <a:endParaRPr dirty="0"/>
          </a:p>
          <a:p>
            <a:pPr marL="0" lvl="0" indent="0">
              <a:spcBef>
                <a:spcPts val="0"/>
              </a:spcBef>
              <a:buNone/>
            </a:pPr>
            <a:r>
              <a:rPr lang="en-US" dirty="0" smtClean="0"/>
              <a:t>5min</a:t>
            </a:r>
            <a:endParaRPr dirty="0"/>
          </a:p>
          <a:p>
            <a:pPr marL="0" lvl="0" indent="0">
              <a:spcBef>
                <a:spcPts val="0"/>
              </a:spcBef>
              <a:buNone/>
            </a:pPr>
            <a:endParaRPr dirty="0"/>
          </a:p>
        </p:txBody>
      </p:sp>
    </p:spTree>
    <p:extLst>
      <p:ext uri="{BB962C8B-B14F-4D97-AF65-F5344CB8AC3E}">
        <p14:creationId xmlns:p14="http://schemas.microsoft.com/office/powerpoint/2010/main" val="453267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Shape 9"/>
        <p:cNvGrpSpPr/>
        <p:nvPr/>
      </p:nvGrpSpPr>
      <p:grpSpPr>
        <a:xfrm>
          <a:off x="0" y="0"/>
          <a:ext cx="0" cy="0"/>
          <a:chOff x="0" y="0"/>
          <a:chExt cx="0" cy="0"/>
        </a:xfrm>
      </p:grpSpPr>
      <p:sp>
        <p:nvSpPr>
          <p:cNvPr id="11" name="Shape 11"/>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wrap="square" lIns="91425" tIns="91425" rIns="91425" bIns="91425" anchor="b" anchorCtr="0"/>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wrap="square" lIns="91425" tIns="91425" rIns="91425" bIns="91425" anchor="t" anchorCtr="0"/>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wrap="square" lIns="91425" tIns="91425" rIns="91425" bIns="91425" anchor="ctr" anchorCtr="0"/>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bg>
      <p:bgPr>
        <a:solidFill>
          <a:schemeClr val="accent3">
            <a:lumMod val="75000"/>
          </a:schemeClr>
        </a:solidFill>
        <a:effectLst/>
      </p:bgPr>
    </p:bg>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wrap="square" lIns="91425" tIns="91425" rIns="91425" bIns="91425" anchor="ctr" anchorCtr="0"/>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wrap="square" lIns="91425" tIns="91425" rIns="91425" bIns="91425" anchor="ctr"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lvl="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3">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a:endParaRPr dirty="0"/>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ts val="1800"/>
              <a:buChar char="●"/>
              <a:defRPr sz="1800">
                <a:solidFill>
                  <a:schemeClr val="dk2"/>
                </a:solidFill>
              </a:defRPr>
            </a:lvl1pPr>
            <a:lvl2pPr lvl="1">
              <a:lnSpc>
                <a:spcPct val="115000"/>
              </a:lnSpc>
              <a:spcBef>
                <a:spcPts val="0"/>
              </a:spcBef>
              <a:spcAft>
                <a:spcPts val="1600"/>
              </a:spcAft>
              <a:buClr>
                <a:schemeClr val="dk2"/>
              </a:buClr>
              <a:buSzPts val="1400"/>
              <a:buChar char="○"/>
              <a:defRPr>
                <a:solidFill>
                  <a:schemeClr val="dk2"/>
                </a:solidFill>
              </a:defRPr>
            </a:lvl2pPr>
            <a:lvl3pPr lvl="2">
              <a:lnSpc>
                <a:spcPct val="115000"/>
              </a:lnSpc>
              <a:spcBef>
                <a:spcPts val="0"/>
              </a:spcBef>
              <a:spcAft>
                <a:spcPts val="1600"/>
              </a:spcAft>
              <a:buClr>
                <a:schemeClr val="dk2"/>
              </a:buClr>
              <a:buSzPts val="1400"/>
              <a:buChar char="■"/>
              <a:defRPr>
                <a:solidFill>
                  <a:schemeClr val="dk2"/>
                </a:solidFill>
              </a:defRPr>
            </a:lvl3pPr>
            <a:lvl4pPr lvl="3">
              <a:lnSpc>
                <a:spcPct val="115000"/>
              </a:lnSpc>
              <a:spcBef>
                <a:spcPts val="0"/>
              </a:spcBef>
              <a:spcAft>
                <a:spcPts val="1600"/>
              </a:spcAft>
              <a:buClr>
                <a:schemeClr val="dk2"/>
              </a:buClr>
              <a:buSzPts val="1400"/>
              <a:buChar char="●"/>
              <a:defRPr>
                <a:solidFill>
                  <a:schemeClr val="dk2"/>
                </a:solidFill>
              </a:defRPr>
            </a:lvl4pPr>
            <a:lvl5pPr lvl="4">
              <a:lnSpc>
                <a:spcPct val="115000"/>
              </a:lnSpc>
              <a:spcBef>
                <a:spcPts val="0"/>
              </a:spcBef>
              <a:spcAft>
                <a:spcPts val="1600"/>
              </a:spcAft>
              <a:buClr>
                <a:schemeClr val="dk2"/>
              </a:buClr>
              <a:buSzPts val="1400"/>
              <a:buChar char="○"/>
              <a:defRPr>
                <a:solidFill>
                  <a:schemeClr val="dk2"/>
                </a:solidFill>
              </a:defRPr>
            </a:lvl5pPr>
            <a:lvl6pPr lvl="5">
              <a:lnSpc>
                <a:spcPct val="115000"/>
              </a:lnSpc>
              <a:spcBef>
                <a:spcPts val="0"/>
              </a:spcBef>
              <a:spcAft>
                <a:spcPts val="1600"/>
              </a:spcAft>
              <a:buClr>
                <a:schemeClr val="dk2"/>
              </a:buClr>
              <a:buSzPts val="1400"/>
              <a:buChar char="■"/>
              <a:defRPr>
                <a:solidFill>
                  <a:schemeClr val="dk2"/>
                </a:solidFill>
              </a:defRPr>
            </a:lvl6pPr>
            <a:lvl7pPr lvl="6">
              <a:lnSpc>
                <a:spcPct val="115000"/>
              </a:lnSpc>
              <a:spcBef>
                <a:spcPts val="0"/>
              </a:spcBef>
              <a:spcAft>
                <a:spcPts val="1600"/>
              </a:spcAft>
              <a:buClr>
                <a:schemeClr val="dk2"/>
              </a:buClr>
              <a:buSzPts val="1400"/>
              <a:buChar char="●"/>
              <a:defRPr>
                <a:solidFill>
                  <a:schemeClr val="dk2"/>
                </a:solidFill>
              </a:defRPr>
            </a:lvl7pPr>
            <a:lvl8pPr lvl="7">
              <a:lnSpc>
                <a:spcPct val="115000"/>
              </a:lnSpc>
              <a:spcBef>
                <a:spcPts val="0"/>
              </a:spcBef>
              <a:spcAft>
                <a:spcPts val="1600"/>
              </a:spcAft>
              <a:buClr>
                <a:schemeClr val="dk2"/>
              </a:buClr>
              <a:buSzPts val="1400"/>
              <a:buChar char="○"/>
              <a:defRPr>
                <a:solidFill>
                  <a:schemeClr val="dk2"/>
                </a:solidFill>
              </a:defRPr>
            </a:lvl8pPr>
            <a:lvl9pPr lvl="8">
              <a:lnSpc>
                <a:spcPct val="115000"/>
              </a:lnSpc>
              <a:spcBef>
                <a:spcPts val="0"/>
              </a:spcBef>
              <a:spcAft>
                <a:spcPts val="1600"/>
              </a:spcAft>
              <a:buClr>
                <a:schemeClr val="dk2"/>
              </a:buClr>
              <a:buSzPts val="1400"/>
              <a:buChar char="■"/>
              <a:defRPr>
                <a:solidFill>
                  <a:schemeClr val="dk2"/>
                </a:solidFill>
              </a:defRPr>
            </a:lvl9pPr>
          </a:lstStyle>
          <a:p>
            <a:endParaRPr dirty="0"/>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lvl="0" indent="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chemeClr val="bg1"/>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15.png"/><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15.png"/><Relationship Id="rId7" Type="http://schemas.openxmlformats.org/officeDocument/2006/relationships/image" Target="../media/image16.png"/><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4.png"/><Relationship Id="rId6" Type="http://schemas.openxmlformats.org/officeDocument/2006/relationships/image" Target="../media/image4.png"/><Relationship Id="rId7" Type="http://schemas.openxmlformats.org/officeDocument/2006/relationships/image" Target="../media/image2.png"/><Relationship Id="rId8" Type="http://schemas.openxmlformats.org/officeDocument/2006/relationships/image" Target="../media/image15.png"/><Relationship Id="rId9" Type="http://schemas.openxmlformats.org/officeDocument/2006/relationships/image" Target="../media/image19.png"/><Relationship Id="rId10" Type="http://schemas.openxmlformats.org/officeDocument/2006/relationships/image" Target="../media/image20.jpeg"/><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1.jpg"/></Relationships>
</file>

<file path=ppt/slides/_rels/slide18.xml.rels><?xml version="1.0" encoding="UTF-8" standalone="yes"?>
<Relationships xmlns="http://schemas.openxmlformats.org/package/2006/relationships"><Relationship Id="rId3" Type="http://schemas.openxmlformats.org/officeDocument/2006/relationships/image" Target="../media/image20.jpeg"/><Relationship Id="rId4" Type="http://schemas.openxmlformats.org/officeDocument/2006/relationships/image" Target="../media/image18.png"/><Relationship Id="rId5" Type="http://schemas.openxmlformats.org/officeDocument/2006/relationships/image" Target="../media/image22.png"/><Relationship Id="rId6" Type="http://schemas.openxmlformats.org/officeDocument/2006/relationships/image" Target="../media/image23.png"/><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20.jpeg"/><Relationship Id="rId4" Type="http://schemas.openxmlformats.org/officeDocument/2006/relationships/image" Target="../media/image22.png"/><Relationship Id="rId5" Type="http://schemas.openxmlformats.org/officeDocument/2006/relationships/image" Target="../media/image23.png"/><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4.png"/><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20.jpeg"/><Relationship Id="rId4" Type="http://schemas.openxmlformats.org/officeDocument/2006/relationships/image" Target="../media/image22.png"/><Relationship Id="rId5" Type="http://schemas.openxmlformats.org/officeDocument/2006/relationships/image" Target="../media/image23.png"/><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15.png"/><Relationship Id="rId7" Type="http://schemas.openxmlformats.org/officeDocument/2006/relationships/image" Target="../media/image28.png"/><Relationship Id="rId8" Type="http://schemas.openxmlformats.org/officeDocument/2006/relationships/image" Target="../media/image19.png"/><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5.png"/><Relationship Id="rId5" Type="http://schemas.openxmlformats.org/officeDocument/2006/relationships/image" Target="../media/image14.png"/><Relationship Id="rId6" Type="http://schemas.openxmlformats.org/officeDocument/2006/relationships/image" Target="../media/image4.png"/><Relationship Id="rId7" Type="http://schemas.openxmlformats.org/officeDocument/2006/relationships/image" Target="../media/image28.png"/><Relationship Id="rId8" Type="http://schemas.openxmlformats.org/officeDocument/2006/relationships/image" Target="../media/image19.png"/><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31.png"/><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2.png"/><Relationship Id="rId5" Type="http://schemas.openxmlformats.org/officeDocument/2006/relationships/image" Target="../media/image14.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28.png"/><Relationship Id="rId9" Type="http://schemas.openxmlformats.org/officeDocument/2006/relationships/image" Target="../media/image19.png"/><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4.png"/><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3.png"/><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image" Target="../media/image20.jpeg"/><Relationship Id="rId4" Type="http://schemas.openxmlformats.org/officeDocument/2006/relationships/image" Target="../media/image22.png"/><Relationship Id="rId5" Type="http://schemas.openxmlformats.org/officeDocument/2006/relationships/image" Target="../media/image23.png"/><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4" Type="http://schemas.openxmlformats.org/officeDocument/2006/relationships/image" Target="../media/image35.png"/><Relationship Id="rId5" Type="http://schemas.openxmlformats.org/officeDocument/2006/relationships/image" Target="../media/image36.png"/><Relationship Id="rId6" Type="http://schemas.openxmlformats.org/officeDocument/2006/relationships/image" Target="../media/image14.png"/><Relationship Id="rId7" Type="http://schemas.openxmlformats.org/officeDocument/2006/relationships/image" Target="../media/image4.png"/><Relationship Id="rId8" Type="http://schemas.openxmlformats.org/officeDocument/2006/relationships/image" Target="../media/image2.png"/><Relationship Id="rId9" Type="http://schemas.openxmlformats.org/officeDocument/2006/relationships/image" Target="../media/image15.png"/><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8.png"/><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4" Type="http://schemas.openxmlformats.org/officeDocument/2006/relationships/image" Target="../media/image35.png"/><Relationship Id="rId5" Type="http://schemas.openxmlformats.org/officeDocument/2006/relationships/image" Target="../media/image36.png"/><Relationship Id="rId6" Type="http://schemas.openxmlformats.org/officeDocument/2006/relationships/image" Target="../media/image19.png"/><Relationship Id="rId7" Type="http://schemas.openxmlformats.org/officeDocument/2006/relationships/image" Target="../media/image28.png"/><Relationship Id="rId8" Type="http://schemas.openxmlformats.org/officeDocument/2006/relationships/image" Target="../media/image22.png"/><Relationship Id="rId9" Type="http://schemas.openxmlformats.org/officeDocument/2006/relationships/image" Target="../media/image15.png"/><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15.png"/><Relationship Id="rId5" Type="http://schemas.openxmlformats.org/officeDocument/2006/relationships/image" Target="../media/image28.png"/><Relationship Id="rId6" Type="http://schemas.openxmlformats.org/officeDocument/2006/relationships/image" Target="../media/image19.png"/><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image" Target="../media/image20.jpeg"/><Relationship Id="rId4" Type="http://schemas.openxmlformats.org/officeDocument/2006/relationships/image" Target="../media/image22.png"/><Relationship Id="rId5" Type="http://schemas.openxmlformats.org/officeDocument/2006/relationships/image" Target="../media/image23.png"/><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1.jpg"/></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4" Type="http://schemas.openxmlformats.org/officeDocument/2006/relationships/image" Target="../media/image38.png"/><Relationship Id="rId5" Type="http://schemas.openxmlformats.org/officeDocument/2006/relationships/image" Target="../media/image15.png"/><Relationship Id="rId6" Type="http://schemas.openxmlformats.org/officeDocument/2006/relationships/image" Target="../media/image39.png"/><Relationship Id="rId7" Type="http://schemas.openxmlformats.org/officeDocument/2006/relationships/image" Target="../media/image23.png"/><Relationship Id="rId8" Type="http://schemas.openxmlformats.org/officeDocument/2006/relationships/image" Target="../media/image40.png"/><Relationship Id="rId9" Type="http://schemas.openxmlformats.org/officeDocument/2006/relationships/image" Target="../media/image41.png"/><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7.png"/><Relationship Id="rId8" Type="http://schemas.openxmlformats.org/officeDocument/2006/relationships/image" Target="../media/image8.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4" Type="http://schemas.openxmlformats.org/officeDocument/2006/relationships/image" Target="../media/image42.jpg"/><Relationship Id="rId5" Type="http://schemas.openxmlformats.org/officeDocument/2006/relationships/image" Target="../media/image2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38.png"/><Relationship Id="rId9" Type="http://schemas.openxmlformats.org/officeDocument/2006/relationships/image" Target="../media/image15.png"/><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4" Type="http://schemas.openxmlformats.org/officeDocument/2006/relationships/image" Target="../media/image42.jpg"/><Relationship Id="rId5" Type="http://schemas.openxmlformats.org/officeDocument/2006/relationships/image" Target="../media/image2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38.png"/><Relationship Id="rId9" Type="http://schemas.openxmlformats.org/officeDocument/2006/relationships/image" Target="../media/image15.png"/><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38.png"/><Relationship Id="rId7" Type="http://schemas.openxmlformats.org/officeDocument/2006/relationships/image" Target="../media/image37.png"/><Relationship Id="rId8" Type="http://schemas.openxmlformats.org/officeDocument/2006/relationships/image" Target="../media/image39.png"/><Relationship Id="rId9" Type="http://schemas.openxmlformats.org/officeDocument/2006/relationships/image" Target="../media/image42.jpg"/><Relationship Id="rId10" Type="http://schemas.openxmlformats.org/officeDocument/2006/relationships/image" Target="../media/image15.png"/><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38.png"/><Relationship Id="rId7" Type="http://schemas.openxmlformats.org/officeDocument/2006/relationships/image" Target="../media/image37.png"/><Relationship Id="rId8" Type="http://schemas.openxmlformats.org/officeDocument/2006/relationships/image" Target="../media/image39.png"/><Relationship Id="rId9" Type="http://schemas.openxmlformats.org/officeDocument/2006/relationships/image" Target="../media/image42.jpg"/><Relationship Id="rId10" Type="http://schemas.openxmlformats.org/officeDocument/2006/relationships/image" Target="../media/image15.png"/><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38.png"/><Relationship Id="rId7" Type="http://schemas.openxmlformats.org/officeDocument/2006/relationships/image" Target="../media/image37.png"/><Relationship Id="rId8" Type="http://schemas.openxmlformats.org/officeDocument/2006/relationships/image" Target="../media/image39.png"/><Relationship Id="rId9" Type="http://schemas.openxmlformats.org/officeDocument/2006/relationships/image" Target="../media/image42.jpg"/><Relationship Id="rId10" Type="http://schemas.openxmlformats.org/officeDocument/2006/relationships/image" Target="../media/image40.png"/><Relationship Id="rId11" Type="http://schemas.openxmlformats.org/officeDocument/2006/relationships/image" Target="../media/image15.png"/><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3" Type="http://schemas.openxmlformats.org/officeDocument/2006/relationships/image" Target="../media/image37.png"/><Relationship Id="rId4" Type="http://schemas.openxmlformats.org/officeDocument/2006/relationships/image" Target="../media/image5.png"/><Relationship Id="rId5" Type="http://schemas.openxmlformats.org/officeDocument/2006/relationships/image" Target="../media/image38.png"/><Relationship Id="rId6" Type="http://schemas.openxmlformats.org/officeDocument/2006/relationships/image" Target="../media/image15.png"/><Relationship Id="rId7" Type="http://schemas.openxmlformats.org/officeDocument/2006/relationships/image" Target="../media/image23.png"/><Relationship Id="rId8" Type="http://schemas.openxmlformats.org/officeDocument/2006/relationships/image" Target="../media/image40.png"/><Relationship Id="rId9" Type="http://schemas.openxmlformats.org/officeDocument/2006/relationships/image" Target="../media/image41.png"/><Relationship Id="rId10" Type="http://schemas.openxmlformats.org/officeDocument/2006/relationships/image" Target="../media/image39.png"/><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4" Type="http://schemas.openxmlformats.org/officeDocument/2006/relationships/image" Target="../media/image5.png"/><Relationship Id="rId5" Type="http://schemas.openxmlformats.org/officeDocument/2006/relationships/image" Target="../media/image38.png"/><Relationship Id="rId6" Type="http://schemas.openxmlformats.org/officeDocument/2006/relationships/image" Target="../media/image15.png"/><Relationship Id="rId7" Type="http://schemas.openxmlformats.org/officeDocument/2006/relationships/image" Target="../media/image23.png"/><Relationship Id="rId8" Type="http://schemas.openxmlformats.org/officeDocument/2006/relationships/image" Target="../media/image40.png"/><Relationship Id="rId9" Type="http://schemas.openxmlformats.org/officeDocument/2006/relationships/image" Target="../media/image41.png"/><Relationship Id="rId10" Type="http://schemas.openxmlformats.org/officeDocument/2006/relationships/image" Target="../media/image39.png"/><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image" Target="../media/image37.png"/><Relationship Id="rId4" Type="http://schemas.openxmlformats.org/officeDocument/2006/relationships/image" Target="../media/image2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38.png"/><Relationship Id="rId8" Type="http://schemas.openxmlformats.org/officeDocument/2006/relationships/image" Target="../media/image42.jpg"/><Relationship Id="rId9" Type="http://schemas.openxmlformats.org/officeDocument/2006/relationships/image" Target="../media/image15.png"/><Relationship Id="rId10" Type="http://schemas.openxmlformats.org/officeDocument/2006/relationships/image" Target="../media/image43.png"/><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2.png"/><Relationship Id="rId5" Type="http://schemas.openxmlformats.org/officeDocument/2006/relationships/image" Target="../media/image14.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28.png"/><Relationship Id="rId9" Type="http://schemas.openxmlformats.org/officeDocument/2006/relationships/image" Target="../media/image19.png"/><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2.png"/><Relationship Id="rId5" Type="http://schemas.openxmlformats.org/officeDocument/2006/relationships/image" Target="../media/image14.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28.png"/><Relationship Id="rId9" Type="http://schemas.openxmlformats.org/officeDocument/2006/relationships/image" Target="../media/image19.png"/><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2.png"/><Relationship Id="rId5" Type="http://schemas.openxmlformats.org/officeDocument/2006/relationships/image" Target="../media/image14.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28.png"/><Relationship Id="rId9" Type="http://schemas.openxmlformats.org/officeDocument/2006/relationships/image" Target="../media/image19.png"/><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2.png"/><Relationship Id="rId5" Type="http://schemas.openxmlformats.org/officeDocument/2006/relationships/image" Target="../media/image14.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28.png"/><Relationship Id="rId9" Type="http://schemas.openxmlformats.org/officeDocument/2006/relationships/image" Target="../media/image19.png"/><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2.png"/><Relationship Id="rId5" Type="http://schemas.openxmlformats.org/officeDocument/2006/relationships/image" Target="../media/image14.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28.png"/><Relationship Id="rId9" Type="http://schemas.openxmlformats.org/officeDocument/2006/relationships/image" Target="../media/image19.png"/><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2.png"/><Relationship Id="rId5" Type="http://schemas.openxmlformats.org/officeDocument/2006/relationships/image" Target="../media/image14.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28.png"/><Relationship Id="rId9" Type="http://schemas.openxmlformats.org/officeDocument/2006/relationships/image" Target="../media/image19.png"/><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2.png"/><Relationship Id="rId5" Type="http://schemas.openxmlformats.org/officeDocument/2006/relationships/image" Target="../media/image14.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28.png"/><Relationship Id="rId9" Type="http://schemas.openxmlformats.org/officeDocument/2006/relationships/image" Target="../media/image19.png"/><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8" name="Shape 1949"/>
          <p:cNvSpPr/>
          <p:nvPr/>
        </p:nvSpPr>
        <p:spPr>
          <a:xfrm>
            <a:off x="2750725" y="50"/>
            <a:ext cx="6411000" cy="5143500"/>
          </a:xfrm>
          <a:prstGeom prst="rect">
            <a:avLst/>
          </a:prstGeom>
          <a:solidFill>
            <a:schemeClr val="lt2"/>
          </a:solidFill>
          <a:ln>
            <a:noFill/>
          </a:ln>
        </p:spPr>
        <p:txBody>
          <a:bodyPr wrap="square" lIns="91425" tIns="91425" rIns="91425" bIns="91425" anchor="ctr" anchorCtr="0">
            <a:noAutofit/>
          </a:bodyPr>
          <a:lstStyle/>
          <a:p>
            <a:pPr marL="0" lvl="0" indent="0" rtl="0">
              <a:spcBef>
                <a:spcPts val="0"/>
              </a:spcBef>
              <a:buNone/>
            </a:pPr>
            <a:endParaRPr/>
          </a:p>
        </p:txBody>
      </p:sp>
      <p:sp>
        <p:nvSpPr>
          <p:cNvPr id="55" name="Shape 5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latin typeface="Arial"/>
                <a:ea typeface="Arial"/>
                <a:cs typeface="Arial"/>
                <a:sym typeface="Arial"/>
              </a:rPr>
              <a:t>1</a:t>
            </a:fld>
            <a:endParaRPr lang="en">
              <a:latin typeface="Arial"/>
              <a:ea typeface="Arial"/>
              <a:cs typeface="Arial"/>
              <a:sym typeface="Arial"/>
            </a:endParaRPr>
          </a:p>
        </p:txBody>
      </p:sp>
      <p:sp>
        <p:nvSpPr>
          <p:cNvPr id="56" name="Shape 56"/>
          <p:cNvSpPr txBox="1"/>
          <p:nvPr/>
        </p:nvSpPr>
        <p:spPr>
          <a:xfrm>
            <a:off x="3363175" y="3244876"/>
            <a:ext cx="5204400" cy="1262700"/>
          </a:xfrm>
          <a:prstGeom prst="rect">
            <a:avLst/>
          </a:prstGeom>
          <a:noFill/>
          <a:ln>
            <a:noFill/>
          </a:ln>
        </p:spPr>
        <p:txBody>
          <a:bodyPr wrap="square" lIns="91425" tIns="91425" rIns="91425" bIns="91425" anchor="ctr" anchorCtr="0">
            <a:noAutofit/>
          </a:bodyPr>
          <a:lstStyle/>
          <a:p>
            <a:pPr marL="0" lvl="0" indent="0" algn="ctr" rtl="0">
              <a:spcBef>
                <a:spcPts val="1000"/>
              </a:spcBef>
              <a:buNone/>
            </a:pPr>
            <a:r>
              <a:rPr lang="en-US" sz="2400" b="1" dirty="0" smtClean="0">
                <a:solidFill>
                  <a:schemeClr val="tx1"/>
                </a:solidFill>
                <a:latin typeface="Arial" charset="0"/>
                <a:ea typeface="Arial" charset="0"/>
                <a:cs typeface="Arial" charset="0"/>
                <a:sym typeface="Droid Sans"/>
              </a:rPr>
              <a:t>Benjamin </a:t>
            </a:r>
            <a:r>
              <a:rPr lang="en-US" sz="2400" b="1" dirty="0" err="1" smtClean="0">
                <a:solidFill>
                  <a:schemeClr val="tx1"/>
                </a:solidFill>
                <a:latin typeface="Arial" charset="0"/>
                <a:ea typeface="Arial" charset="0"/>
                <a:cs typeface="Arial" charset="0"/>
                <a:sym typeface="Droid Sans"/>
              </a:rPr>
              <a:t>VanderSloot</a:t>
            </a:r>
            <a:r>
              <a:rPr lang="en" sz="2400" dirty="0">
                <a:solidFill>
                  <a:schemeClr val="tx1"/>
                </a:solidFill>
                <a:latin typeface="Arial" charset="0"/>
                <a:ea typeface="Arial" charset="0"/>
                <a:cs typeface="Arial" charset="0"/>
                <a:sym typeface="Droid Sans"/>
              </a:rPr>
              <a:t/>
            </a:r>
            <a:br>
              <a:rPr lang="en" sz="2400" dirty="0">
                <a:solidFill>
                  <a:schemeClr val="tx1"/>
                </a:solidFill>
                <a:latin typeface="Arial" charset="0"/>
                <a:ea typeface="Arial" charset="0"/>
                <a:cs typeface="Arial" charset="0"/>
                <a:sym typeface="Droid Sans"/>
              </a:rPr>
            </a:br>
            <a:r>
              <a:rPr lang="en" sz="1600" dirty="0">
                <a:solidFill>
                  <a:schemeClr val="tx1"/>
                </a:solidFill>
                <a:latin typeface="Arial" charset="0"/>
                <a:ea typeface="Arial" charset="0"/>
                <a:cs typeface="Arial" charset="0"/>
                <a:sym typeface="Droid Sans"/>
              </a:rPr>
              <a:t>University of Michigan, </a:t>
            </a:r>
            <a:r>
              <a:rPr lang="en-US" sz="1600" dirty="0" smtClean="0">
                <a:solidFill>
                  <a:schemeClr val="tx1"/>
                </a:solidFill>
                <a:latin typeface="Arial" charset="0"/>
                <a:ea typeface="Arial" charset="0"/>
                <a:cs typeface="Arial" charset="0"/>
                <a:sym typeface="Droid Sans"/>
              </a:rPr>
              <a:t>Winter </a:t>
            </a:r>
            <a:r>
              <a:rPr lang="en" sz="1600" dirty="0" smtClean="0">
                <a:solidFill>
                  <a:schemeClr val="tx1"/>
                </a:solidFill>
                <a:latin typeface="Arial" charset="0"/>
                <a:ea typeface="Arial" charset="0"/>
                <a:cs typeface="Arial" charset="0"/>
                <a:sym typeface="Droid Sans"/>
              </a:rPr>
              <a:t>201</a:t>
            </a:r>
            <a:r>
              <a:rPr lang="en-US" sz="1600" dirty="0" smtClean="0">
                <a:solidFill>
                  <a:schemeClr val="tx1"/>
                </a:solidFill>
                <a:latin typeface="Arial" charset="0"/>
                <a:ea typeface="Arial" charset="0"/>
                <a:cs typeface="Arial" charset="0"/>
                <a:sym typeface="Droid Sans"/>
              </a:rPr>
              <a:t>8</a:t>
            </a:r>
            <a:endParaRPr lang="en" sz="1600" dirty="0">
              <a:solidFill>
                <a:schemeClr val="tx1"/>
              </a:solidFill>
              <a:latin typeface="Arial" charset="0"/>
              <a:ea typeface="Arial" charset="0"/>
              <a:cs typeface="Arial" charset="0"/>
              <a:sym typeface="Droid Sans"/>
            </a:endParaRPr>
          </a:p>
        </p:txBody>
      </p:sp>
      <p:sp>
        <p:nvSpPr>
          <p:cNvPr id="57" name="Shape 57"/>
          <p:cNvSpPr txBox="1">
            <a:spLocks noGrp="1"/>
          </p:cNvSpPr>
          <p:nvPr>
            <p:ph type="subTitle" idx="1"/>
          </p:nvPr>
        </p:nvSpPr>
        <p:spPr>
          <a:xfrm>
            <a:off x="2421025" y="1061000"/>
            <a:ext cx="7061400" cy="1262700"/>
          </a:xfrm>
          <a:prstGeom prst="rect">
            <a:avLst/>
          </a:prstGeom>
        </p:spPr>
        <p:txBody>
          <a:bodyPr wrap="square" lIns="91425" tIns="91425" rIns="91425" bIns="91425" anchor="t" anchorCtr="0">
            <a:noAutofit/>
          </a:bodyPr>
          <a:lstStyle/>
          <a:p>
            <a:pPr marL="0" lvl="0" indent="0" rtl="0">
              <a:lnSpc>
                <a:spcPct val="115000"/>
              </a:lnSpc>
              <a:spcBef>
                <a:spcPts val="0"/>
              </a:spcBef>
              <a:buNone/>
            </a:pPr>
            <a:r>
              <a:rPr lang="en" sz="3600" b="1" dirty="0">
                <a:solidFill>
                  <a:srgbClr val="000000"/>
                </a:solidFill>
                <a:latin typeface="Arial" charset="0"/>
                <a:ea typeface="Arial" charset="0"/>
                <a:cs typeface="Arial" charset="0"/>
                <a:sym typeface="Droid Sans"/>
              </a:rPr>
              <a:t>Censored Planet: </a:t>
            </a:r>
            <a:br>
              <a:rPr lang="en" sz="3600" b="1" dirty="0">
                <a:solidFill>
                  <a:srgbClr val="000000"/>
                </a:solidFill>
                <a:latin typeface="Arial" charset="0"/>
                <a:ea typeface="Arial" charset="0"/>
                <a:cs typeface="Arial" charset="0"/>
                <a:sym typeface="Droid Sans"/>
              </a:rPr>
            </a:br>
            <a:r>
              <a:rPr lang="en" sz="2400" b="1" dirty="0">
                <a:solidFill>
                  <a:srgbClr val="000000"/>
                </a:solidFill>
                <a:latin typeface="Arial" charset="0"/>
                <a:ea typeface="Arial" charset="0"/>
                <a:cs typeface="Arial" charset="0"/>
                <a:sym typeface="Droid Sans"/>
              </a:rPr>
              <a:t>Measuring Internet Censorship </a:t>
            </a:r>
            <a:endParaRPr lang="en-US" sz="2400" b="1" dirty="0" smtClean="0">
              <a:solidFill>
                <a:srgbClr val="000000"/>
              </a:solidFill>
              <a:latin typeface="Arial" charset="0"/>
              <a:ea typeface="Arial" charset="0"/>
              <a:cs typeface="Arial" charset="0"/>
              <a:sym typeface="Droid Sans"/>
            </a:endParaRPr>
          </a:p>
          <a:p>
            <a:pPr marL="0" lvl="0" indent="0" rtl="0">
              <a:lnSpc>
                <a:spcPct val="115000"/>
              </a:lnSpc>
              <a:spcBef>
                <a:spcPts val="0"/>
              </a:spcBef>
              <a:buNone/>
            </a:pPr>
            <a:r>
              <a:rPr lang="en" sz="2400" b="1" dirty="0" smtClean="0">
                <a:solidFill>
                  <a:srgbClr val="000000"/>
                </a:solidFill>
                <a:latin typeface="Arial" charset="0"/>
                <a:ea typeface="Arial" charset="0"/>
                <a:cs typeface="Arial" charset="0"/>
                <a:sym typeface="Droid Sans"/>
              </a:rPr>
              <a:t>Globally </a:t>
            </a:r>
            <a:r>
              <a:rPr lang="en" sz="2400" b="1" dirty="0">
                <a:solidFill>
                  <a:srgbClr val="000000"/>
                </a:solidFill>
                <a:latin typeface="Arial" charset="0"/>
                <a:ea typeface="Arial" charset="0"/>
                <a:cs typeface="Arial" charset="0"/>
                <a:sym typeface="Droid Sans"/>
              </a:rPr>
              <a:t>and Continuously</a:t>
            </a:r>
          </a:p>
        </p:txBody>
      </p:sp>
      <p:pic>
        <p:nvPicPr>
          <p:cNvPr id="58" name="Shape 58" descr="CensoredPlanet.jpg"/>
          <p:cNvPicPr preferRelativeResize="0"/>
          <p:nvPr/>
        </p:nvPicPr>
        <p:blipFill>
          <a:blip r:embed="rId3">
            <a:alphaModFix/>
          </a:blip>
          <a:stretch>
            <a:fillRect/>
          </a:stretch>
        </p:blipFill>
        <p:spPr>
          <a:xfrm>
            <a:off x="169825" y="1061000"/>
            <a:ext cx="2445925" cy="2425302"/>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Shape 294"/>
          <p:cNvSpPr/>
          <p:nvPr/>
        </p:nvSpPr>
        <p:spPr>
          <a:xfrm>
            <a:off x="-8850" y="0"/>
            <a:ext cx="9161700" cy="5143500"/>
          </a:xfrm>
          <a:prstGeom prst="rect">
            <a:avLst/>
          </a:prstGeom>
          <a:solidFill>
            <a:srgbClr val="352B25"/>
          </a:solidFill>
          <a:ln>
            <a:noFill/>
          </a:ln>
        </p:spPr>
        <p:txBody>
          <a:bodyPr wrap="square" lIns="91425" tIns="91425" rIns="91425" bIns="91425" anchor="ctr" anchorCtr="0">
            <a:noAutofit/>
          </a:bodyPr>
          <a:lstStyle/>
          <a:p>
            <a:pPr marL="0" lvl="0" indent="0">
              <a:spcBef>
                <a:spcPts val="0"/>
              </a:spcBef>
              <a:buNone/>
            </a:pPr>
            <a:endParaRPr/>
          </a:p>
        </p:txBody>
      </p:sp>
      <p:sp>
        <p:nvSpPr>
          <p:cNvPr id="295" name="Shape 295"/>
          <p:cNvSpPr txBox="1">
            <a:spLocks noGrp="1"/>
          </p:cNvSpPr>
          <p:nvPr>
            <p:ph type="body" idx="1"/>
          </p:nvPr>
        </p:nvSpPr>
        <p:spPr>
          <a:xfrm>
            <a:off x="311700" y="1366425"/>
            <a:ext cx="8520600" cy="2738100"/>
          </a:xfrm>
          <a:prstGeom prst="rect">
            <a:avLst/>
          </a:prstGeom>
        </p:spPr>
        <p:txBody>
          <a:bodyPr wrap="square" lIns="91425" tIns="91425" rIns="91425" bIns="91425" anchor="t" anchorCtr="0">
            <a:noAutofit/>
          </a:bodyPr>
          <a:lstStyle/>
          <a:p>
            <a:pPr marL="0" lvl="0" indent="0" algn="ctr" rtl="0">
              <a:lnSpc>
                <a:spcPct val="150000"/>
              </a:lnSpc>
              <a:spcBef>
                <a:spcPts val="0"/>
              </a:spcBef>
              <a:buNone/>
            </a:pPr>
            <a:r>
              <a:rPr lang="en" sz="2400" dirty="0">
                <a:solidFill>
                  <a:srgbClr val="F3F3F3"/>
                </a:solidFill>
                <a:latin typeface="Arial" charset="0"/>
                <a:ea typeface="Arial" charset="0"/>
                <a:cs typeface="Arial" charset="0"/>
                <a:sym typeface="Droid Sans"/>
              </a:rPr>
              <a:t>Progress in </a:t>
            </a:r>
            <a:r>
              <a:rPr lang="en" sz="2400" dirty="0" err="1">
                <a:solidFill>
                  <a:srgbClr val="F3F3F3"/>
                </a:solidFill>
                <a:latin typeface="Arial" charset="0"/>
                <a:ea typeface="Arial" charset="0"/>
                <a:cs typeface="Arial" charset="0"/>
                <a:sym typeface="Droid Sans"/>
              </a:rPr>
              <a:t>middlebox</a:t>
            </a:r>
            <a:r>
              <a:rPr lang="en" sz="2400" dirty="0">
                <a:solidFill>
                  <a:srgbClr val="F3F3F3"/>
                </a:solidFill>
                <a:latin typeface="Arial" charset="0"/>
                <a:ea typeface="Arial" charset="0"/>
                <a:cs typeface="Arial" charset="0"/>
                <a:sym typeface="Droid Sans"/>
              </a:rPr>
              <a:t> technology will bring </a:t>
            </a:r>
            <a:r>
              <a:rPr lang="en" sz="2400" b="1" dirty="0">
                <a:solidFill>
                  <a:srgbClr val="F46F6F"/>
                </a:solidFill>
                <a:latin typeface="Arial" charset="0"/>
                <a:ea typeface="Arial" charset="0"/>
                <a:cs typeface="Arial" charset="0"/>
                <a:sym typeface="Droid Sans"/>
              </a:rPr>
              <a:t>active interference within reach for increasingly many nations</a:t>
            </a:r>
            <a:r>
              <a:rPr lang="en" sz="2400" dirty="0">
                <a:solidFill>
                  <a:srgbClr val="F3F3F3"/>
                </a:solidFill>
                <a:latin typeface="Arial" charset="0"/>
                <a:ea typeface="Arial" charset="0"/>
                <a:cs typeface="Arial" charset="0"/>
                <a:sym typeface="Droid Sans"/>
              </a:rPr>
              <a:t>. Need to understand adversarial capabilities, track evolving threats, and attribute attacks to actors.</a:t>
            </a:r>
          </a:p>
          <a:p>
            <a:pPr marL="0" lvl="0" indent="-69850" algn="ctr" rtl="0">
              <a:lnSpc>
                <a:spcPct val="150000"/>
              </a:lnSpc>
              <a:spcBef>
                <a:spcPts val="0"/>
              </a:spcBef>
              <a:buClr>
                <a:schemeClr val="dk1"/>
              </a:buClr>
              <a:buSzPts val="1100"/>
              <a:buFont typeface="Arial"/>
              <a:buNone/>
            </a:pPr>
            <a:endParaRPr sz="2400" dirty="0">
              <a:solidFill>
                <a:srgbClr val="F3F3F3"/>
              </a:solidFill>
              <a:latin typeface="Arial" charset="0"/>
              <a:ea typeface="Arial" charset="0"/>
              <a:cs typeface="Arial" charset="0"/>
              <a:sym typeface="Droid Sans"/>
            </a:endParaRPr>
          </a:p>
          <a:p>
            <a:pPr marL="0" lvl="0" indent="0" algn="ctr" rtl="0">
              <a:lnSpc>
                <a:spcPct val="150000"/>
              </a:lnSpc>
              <a:spcBef>
                <a:spcPts val="0"/>
              </a:spcBef>
              <a:buNone/>
            </a:pPr>
            <a:endParaRPr sz="2400" dirty="0">
              <a:solidFill>
                <a:srgbClr val="F3F3F3"/>
              </a:solidFill>
              <a:latin typeface="Arial" charset="0"/>
              <a:ea typeface="Arial" charset="0"/>
              <a:cs typeface="Arial" charset="0"/>
              <a:sym typeface="Droid Sans"/>
            </a:endParaRPr>
          </a:p>
        </p:txBody>
      </p:sp>
      <p:sp>
        <p:nvSpPr>
          <p:cNvPr id="296" name="Shape 296"/>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10</a:t>
            </a:fld>
            <a:endParaRPr lang="en">
              <a:latin typeface="Arial"/>
              <a:ea typeface="Arial"/>
              <a:cs typeface="Arial"/>
              <a:sym typeface="Arial"/>
            </a:endParaRPr>
          </a:p>
        </p:txBody>
      </p:sp>
    </p:spTree>
    <p:extLst>
      <p:ext uri="{BB962C8B-B14F-4D97-AF65-F5344CB8AC3E}">
        <p14:creationId xmlns:p14="http://schemas.microsoft.com/office/powerpoint/2010/main" val="19526952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Shape 527"/>
          <p:cNvSpPr/>
          <p:nvPr/>
        </p:nvSpPr>
        <p:spPr>
          <a:xfrm>
            <a:off x="-8850" y="0"/>
            <a:ext cx="9161700" cy="5143500"/>
          </a:xfrm>
          <a:prstGeom prst="rect">
            <a:avLst/>
          </a:prstGeom>
          <a:solidFill>
            <a:srgbClr val="352B25"/>
          </a:solidFill>
          <a:ln>
            <a:noFill/>
          </a:ln>
        </p:spPr>
        <p:txBody>
          <a:bodyPr wrap="square" lIns="91425" tIns="91425" rIns="91425" bIns="91425" anchor="ctr" anchorCtr="0">
            <a:noAutofit/>
          </a:bodyPr>
          <a:lstStyle/>
          <a:p>
            <a:pPr marL="0" lvl="0" indent="0">
              <a:spcBef>
                <a:spcPts val="0"/>
              </a:spcBef>
              <a:buNone/>
            </a:pPr>
            <a:endParaRPr/>
          </a:p>
        </p:txBody>
      </p:sp>
      <p:sp>
        <p:nvSpPr>
          <p:cNvPr id="528" name="Shape 528"/>
          <p:cNvSpPr txBox="1">
            <a:spLocks noGrp="1"/>
          </p:cNvSpPr>
          <p:nvPr>
            <p:ph type="body" idx="1"/>
          </p:nvPr>
        </p:nvSpPr>
        <p:spPr>
          <a:xfrm>
            <a:off x="311700" y="1366425"/>
            <a:ext cx="8520600" cy="2149500"/>
          </a:xfrm>
          <a:prstGeom prst="rect">
            <a:avLst/>
          </a:prstGeom>
        </p:spPr>
        <p:txBody>
          <a:bodyPr wrap="square" lIns="91425" tIns="91425" rIns="91425" bIns="91425" anchor="t" anchorCtr="0">
            <a:noAutofit/>
          </a:bodyPr>
          <a:lstStyle/>
          <a:p>
            <a:pPr marL="0" lvl="0" indent="0" algn="ctr" rtl="0">
              <a:lnSpc>
                <a:spcPct val="150000"/>
              </a:lnSpc>
              <a:spcBef>
                <a:spcPts val="0"/>
              </a:spcBef>
              <a:buNone/>
            </a:pPr>
            <a:r>
              <a:rPr lang="en" sz="2400" dirty="0">
                <a:solidFill>
                  <a:srgbClr val="F3F3F3"/>
                </a:solidFill>
                <a:latin typeface="Arial" charset="0"/>
                <a:ea typeface="Arial" charset="0"/>
                <a:cs typeface="Arial" charset="0"/>
                <a:sym typeface="Droid Sans"/>
              </a:rPr>
              <a:t>Reports suggest</a:t>
            </a:r>
            <a:br>
              <a:rPr lang="en" sz="2400" dirty="0">
                <a:solidFill>
                  <a:srgbClr val="F3F3F3"/>
                </a:solidFill>
                <a:latin typeface="Arial" charset="0"/>
                <a:ea typeface="Arial" charset="0"/>
                <a:cs typeface="Arial" charset="0"/>
                <a:sym typeface="Droid Sans"/>
              </a:rPr>
            </a:br>
            <a:r>
              <a:rPr lang="en" sz="2400" dirty="0">
                <a:solidFill>
                  <a:srgbClr val="F3F3F3"/>
                </a:solidFill>
                <a:latin typeface="Arial" charset="0"/>
                <a:ea typeface="Arial" charset="0"/>
                <a:cs typeface="Arial" charset="0"/>
                <a:sym typeface="Droid Sans"/>
              </a:rPr>
              <a:t> </a:t>
            </a:r>
            <a:r>
              <a:rPr lang="en" sz="2400" b="1" dirty="0">
                <a:solidFill>
                  <a:srgbClr val="F46F6F"/>
                </a:solidFill>
                <a:latin typeface="Arial" charset="0"/>
                <a:ea typeface="Arial" charset="0"/>
                <a:cs typeface="Arial" charset="0"/>
                <a:sym typeface="Droid Sans"/>
              </a:rPr>
              <a:t>Internet censorship practices</a:t>
            </a:r>
            <a:r>
              <a:rPr lang="en" sz="2400" dirty="0">
                <a:solidFill>
                  <a:srgbClr val="F3F3F3"/>
                </a:solidFill>
                <a:latin typeface="Arial" charset="0"/>
                <a:ea typeface="Arial" charset="0"/>
                <a:cs typeface="Arial" charset="0"/>
                <a:sym typeface="Droid Sans"/>
              </a:rPr>
              <a:t> </a:t>
            </a:r>
            <a:br>
              <a:rPr lang="en" sz="2400" dirty="0">
                <a:solidFill>
                  <a:srgbClr val="F3F3F3"/>
                </a:solidFill>
                <a:latin typeface="Arial" charset="0"/>
                <a:ea typeface="Arial" charset="0"/>
                <a:cs typeface="Arial" charset="0"/>
                <a:sym typeface="Droid Sans"/>
              </a:rPr>
            </a:br>
            <a:r>
              <a:rPr lang="en" sz="2400" dirty="0">
                <a:solidFill>
                  <a:srgbClr val="F3F3F3"/>
                </a:solidFill>
                <a:latin typeface="Arial" charset="0"/>
                <a:ea typeface="Arial" charset="0"/>
                <a:cs typeface="Arial" charset="0"/>
                <a:sym typeface="Droid Sans"/>
              </a:rPr>
              <a:t>are diverse in their methods, targets, timing, </a:t>
            </a:r>
            <a:br>
              <a:rPr lang="en" sz="2400" dirty="0">
                <a:solidFill>
                  <a:srgbClr val="F3F3F3"/>
                </a:solidFill>
                <a:latin typeface="Arial" charset="0"/>
                <a:ea typeface="Arial" charset="0"/>
                <a:cs typeface="Arial" charset="0"/>
                <a:sym typeface="Droid Sans"/>
              </a:rPr>
            </a:br>
            <a:r>
              <a:rPr lang="en" sz="2400" dirty="0">
                <a:solidFill>
                  <a:srgbClr val="F3F3F3"/>
                </a:solidFill>
                <a:latin typeface="Arial" charset="0"/>
                <a:ea typeface="Arial" charset="0"/>
                <a:cs typeface="Arial" charset="0"/>
                <a:sym typeface="Droid Sans"/>
              </a:rPr>
              <a:t>differing by regions, as well as across time.</a:t>
            </a:r>
          </a:p>
        </p:txBody>
      </p:sp>
      <p:sp>
        <p:nvSpPr>
          <p:cNvPr id="529" name="Shape 52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11</a:t>
            </a:fld>
            <a:endParaRPr lang="en">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14" name="Shape 78"/>
          <p:cNvSpPr/>
          <p:nvPr/>
        </p:nvSpPr>
        <p:spPr>
          <a:xfrm>
            <a:off x="0" y="775850"/>
            <a:ext cx="9161700" cy="4367700"/>
          </a:xfrm>
          <a:prstGeom prst="rect">
            <a:avLst/>
          </a:prstGeom>
          <a:solidFill>
            <a:schemeClr val="tx2"/>
          </a:solidFill>
          <a:ln>
            <a:noFill/>
          </a:ln>
        </p:spPr>
        <p:txBody>
          <a:bodyPr wrap="square" lIns="91425" tIns="91425" rIns="91425" bIns="91425" anchor="ctr" anchorCtr="0">
            <a:noAutofit/>
          </a:bodyPr>
          <a:lstStyle/>
          <a:p>
            <a:pPr marL="0" lvl="0" indent="0">
              <a:spcBef>
                <a:spcPts val="0"/>
              </a:spcBef>
              <a:buNone/>
            </a:pPr>
            <a:endParaRPr/>
          </a:p>
        </p:txBody>
      </p:sp>
      <p:sp>
        <p:nvSpPr>
          <p:cNvPr id="66" name="Shape 66"/>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solidFill>
                  <a:schemeClr val="dk2"/>
                </a:solidFill>
                <a:latin typeface="Arial"/>
                <a:ea typeface="Arial"/>
                <a:cs typeface="Arial"/>
                <a:sym typeface="Arial"/>
              </a:rPr>
              <a:t>12</a:t>
            </a:fld>
            <a:endParaRPr lang="en">
              <a:solidFill>
                <a:schemeClr val="dk2"/>
              </a:solidFill>
              <a:latin typeface="Arial"/>
              <a:ea typeface="Arial"/>
              <a:cs typeface="Arial"/>
              <a:sym typeface="Arial"/>
            </a:endParaRPr>
          </a:p>
        </p:txBody>
      </p:sp>
      <p:sp>
        <p:nvSpPr>
          <p:cNvPr id="67" name="Shape 67"/>
          <p:cNvSpPr txBox="1"/>
          <p:nvPr/>
        </p:nvSpPr>
        <p:spPr>
          <a:xfrm>
            <a:off x="1972808" y="286517"/>
            <a:ext cx="6774000" cy="4376700"/>
          </a:xfrm>
          <a:prstGeom prst="rect">
            <a:avLst/>
          </a:prstGeom>
          <a:noFill/>
          <a:ln>
            <a:noFill/>
          </a:ln>
        </p:spPr>
        <p:txBody>
          <a:bodyPr wrap="square" lIns="91425" tIns="91425" rIns="91425" bIns="91425" anchor="t" anchorCtr="0">
            <a:noAutofit/>
          </a:bodyPr>
          <a:lstStyle/>
          <a:p>
            <a:pPr marL="0" lvl="0" indent="-69850" rtl="0">
              <a:spcBef>
                <a:spcPts val="1000"/>
              </a:spcBef>
              <a:spcAft>
                <a:spcPts val="0"/>
              </a:spcAft>
              <a:buClr>
                <a:schemeClr val="dk1"/>
              </a:buClr>
              <a:buSzPts val="1100"/>
              <a:buFont typeface="Arial"/>
              <a:buNone/>
            </a:pPr>
            <a:endParaRPr lang="en-US" sz="2200" dirty="0" smtClean="0">
              <a:latin typeface="Arial" charset="0"/>
              <a:ea typeface="Arial" charset="0"/>
              <a:cs typeface="Arial" charset="0"/>
              <a:sym typeface="Droid Sans"/>
            </a:endParaRPr>
          </a:p>
          <a:p>
            <a:pPr marL="0" lvl="0" indent="-69850" rtl="0">
              <a:spcBef>
                <a:spcPts val="1000"/>
              </a:spcBef>
              <a:spcAft>
                <a:spcPts val="0"/>
              </a:spcAft>
              <a:buClr>
                <a:schemeClr val="dk1"/>
              </a:buClr>
              <a:buSzPts val="1100"/>
              <a:buFont typeface="Arial"/>
              <a:buNone/>
            </a:pPr>
            <a:r>
              <a:rPr lang="en" sz="2200" dirty="0" smtClean="0">
                <a:latin typeface="Arial" charset="0"/>
                <a:ea typeface="Arial" charset="0"/>
                <a:cs typeface="Arial" charset="0"/>
                <a:sym typeface="Droid Sans"/>
              </a:rPr>
              <a:t/>
            </a:r>
            <a:br>
              <a:rPr lang="en" sz="2200" dirty="0" smtClean="0">
                <a:latin typeface="Arial" charset="0"/>
                <a:ea typeface="Arial" charset="0"/>
                <a:cs typeface="Arial" charset="0"/>
                <a:sym typeface="Droid Sans"/>
              </a:rPr>
            </a:br>
            <a:r>
              <a:rPr lang="en" sz="2200" dirty="0" smtClean="0">
                <a:latin typeface="Arial" charset="0"/>
                <a:ea typeface="Arial" charset="0"/>
                <a:cs typeface="Arial" charset="0"/>
                <a:sym typeface="Droid Sans"/>
              </a:rPr>
              <a:t>develop </a:t>
            </a:r>
            <a:r>
              <a:rPr lang="en" sz="2200" dirty="0">
                <a:latin typeface="Arial" charset="0"/>
                <a:ea typeface="Arial" charset="0"/>
                <a:cs typeface="Arial" charset="0"/>
                <a:sym typeface="Droid Sans"/>
              </a:rPr>
              <a:t>frameworks to </a:t>
            </a:r>
            <a:br>
              <a:rPr lang="en" sz="2200" dirty="0">
                <a:latin typeface="Arial" charset="0"/>
                <a:ea typeface="Arial" charset="0"/>
                <a:cs typeface="Arial" charset="0"/>
                <a:sym typeface="Droid Sans"/>
              </a:rPr>
            </a:br>
            <a:r>
              <a:rPr lang="en" sz="2200" b="1" dirty="0">
                <a:solidFill>
                  <a:srgbClr val="FF4426"/>
                </a:solidFill>
                <a:latin typeface="Arial" charset="0"/>
                <a:ea typeface="Arial" charset="0"/>
                <a:cs typeface="Arial" charset="0"/>
                <a:sym typeface="Droid Sans"/>
              </a:rPr>
              <a:t>detect</a:t>
            </a:r>
            <a:r>
              <a:rPr lang="en" sz="2200" dirty="0">
                <a:latin typeface="Arial" charset="0"/>
                <a:ea typeface="Arial" charset="0"/>
                <a:cs typeface="Arial" charset="0"/>
                <a:sym typeface="Droid Sans"/>
              </a:rPr>
              <a:t> network interference,</a:t>
            </a:r>
          </a:p>
          <a:p>
            <a:pPr marL="0" lvl="0" indent="-69850" rtl="0">
              <a:spcBef>
                <a:spcPts val="1000"/>
              </a:spcBef>
              <a:spcAft>
                <a:spcPts val="0"/>
              </a:spcAft>
              <a:buClr>
                <a:schemeClr val="dk1"/>
              </a:buClr>
              <a:buSzPts val="1100"/>
              <a:buFont typeface="Arial"/>
              <a:buNone/>
            </a:pPr>
            <a:endParaRPr sz="2200" dirty="0">
              <a:latin typeface="Arial" charset="0"/>
              <a:ea typeface="Arial" charset="0"/>
              <a:cs typeface="Arial" charset="0"/>
              <a:sym typeface="Droid Sans"/>
            </a:endParaRPr>
          </a:p>
          <a:p>
            <a:pPr marL="0" lvl="0" indent="-69850" rtl="0">
              <a:spcBef>
                <a:spcPts val="0"/>
              </a:spcBef>
              <a:spcAft>
                <a:spcPts val="1000"/>
              </a:spcAft>
              <a:buClr>
                <a:schemeClr val="dk1"/>
              </a:buClr>
              <a:buSzPts val="1100"/>
              <a:buFont typeface="Arial"/>
              <a:buNone/>
            </a:pPr>
            <a:r>
              <a:rPr lang="en-US" sz="2200" dirty="0">
                <a:latin typeface="Arial" charset="0"/>
                <a:ea typeface="Arial" charset="0"/>
                <a:cs typeface="Arial" charset="0"/>
                <a:sym typeface="Droid Sans"/>
              </a:rPr>
              <a:t>a</a:t>
            </a:r>
            <a:r>
              <a:rPr lang="en" sz="2200" dirty="0" err="1" smtClean="0">
                <a:latin typeface="Arial" charset="0"/>
                <a:ea typeface="Arial" charset="0"/>
                <a:cs typeface="Arial" charset="0"/>
                <a:sym typeface="Droid Sans"/>
              </a:rPr>
              <a:t>pply</a:t>
            </a:r>
            <a:r>
              <a:rPr lang="en" sz="2200" dirty="0" smtClean="0">
                <a:latin typeface="Arial" charset="0"/>
                <a:ea typeface="Arial" charset="0"/>
                <a:cs typeface="Arial" charset="0"/>
                <a:sym typeface="Droid Sans"/>
              </a:rPr>
              <a:t> </a:t>
            </a:r>
            <a:r>
              <a:rPr lang="en" sz="2200" dirty="0">
                <a:latin typeface="Arial" charset="0"/>
                <a:ea typeface="Arial" charset="0"/>
                <a:cs typeface="Arial" charset="0"/>
                <a:sym typeface="Droid Sans"/>
              </a:rPr>
              <a:t>these frameworks to </a:t>
            </a:r>
            <a:r>
              <a:rPr lang="en" sz="2200" b="1" dirty="0">
                <a:solidFill>
                  <a:srgbClr val="FF4426"/>
                </a:solidFill>
                <a:latin typeface="Arial" charset="0"/>
                <a:ea typeface="Arial" charset="0"/>
                <a:cs typeface="Arial" charset="0"/>
                <a:sym typeface="Droid Sans"/>
              </a:rPr>
              <a:t>understand </a:t>
            </a:r>
            <a:br>
              <a:rPr lang="en" sz="2200" b="1" dirty="0">
                <a:solidFill>
                  <a:srgbClr val="FF4426"/>
                </a:solidFill>
                <a:latin typeface="Arial" charset="0"/>
                <a:ea typeface="Arial" charset="0"/>
                <a:cs typeface="Arial" charset="0"/>
                <a:sym typeface="Droid Sans"/>
              </a:rPr>
            </a:br>
            <a:r>
              <a:rPr lang="en" sz="2200" b="1" dirty="0">
                <a:solidFill>
                  <a:srgbClr val="FF4426"/>
                </a:solidFill>
                <a:latin typeface="Arial" charset="0"/>
                <a:ea typeface="Arial" charset="0"/>
                <a:cs typeface="Arial" charset="0"/>
                <a:sym typeface="Droid Sans"/>
              </a:rPr>
              <a:t>the behavior</a:t>
            </a:r>
            <a:r>
              <a:rPr lang="en" sz="2200" dirty="0">
                <a:latin typeface="Arial" charset="0"/>
                <a:ea typeface="Arial" charset="0"/>
                <a:cs typeface="Arial" charset="0"/>
                <a:sym typeface="Droid Sans"/>
              </a:rPr>
              <a:t> of network intermediaries,</a:t>
            </a:r>
          </a:p>
          <a:p>
            <a:pPr marL="0" lvl="0" indent="-69850" rtl="0">
              <a:spcBef>
                <a:spcPts val="0"/>
              </a:spcBef>
              <a:spcAft>
                <a:spcPts val="0"/>
              </a:spcAft>
              <a:buClr>
                <a:schemeClr val="dk1"/>
              </a:buClr>
              <a:buSzPts val="1100"/>
              <a:buFont typeface="Arial"/>
              <a:buNone/>
            </a:pPr>
            <a:endParaRPr sz="2200" dirty="0">
              <a:latin typeface="Arial" charset="0"/>
              <a:ea typeface="Arial" charset="0"/>
              <a:cs typeface="Arial" charset="0"/>
              <a:sym typeface="Droid Sans"/>
            </a:endParaRPr>
          </a:p>
          <a:p>
            <a:pPr marL="0" lvl="0" indent="-69850" rtl="0">
              <a:spcBef>
                <a:spcPts val="0"/>
              </a:spcBef>
              <a:spcAft>
                <a:spcPts val="1600"/>
              </a:spcAft>
              <a:buClr>
                <a:schemeClr val="dk1"/>
              </a:buClr>
              <a:buSzPts val="1100"/>
              <a:buFont typeface="Arial"/>
              <a:buNone/>
            </a:pPr>
            <a:r>
              <a:rPr lang="en" sz="2200" dirty="0">
                <a:latin typeface="Arial" charset="0"/>
                <a:ea typeface="Arial" charset="0"/>
                <a:cs typeface="Arial" charset="0"/>
                <a:sym typeface="Droid Sans"/>
              </a:rPr>
              <a:t>and use this understanding to </a:t>
            </a:r>
            <a:r>
              <a:rPr lang="en" sz="2200" b="1" dirty="0">
                <a:solidFill>
                  <a:srgbClr val="FF4426"/>
                </a:solidFill>
                <a:latin typeface="Arial" charset="0"/>
                <a:ea typeface="Arial" charset="0"/>
                <a:cs typeface="Arial" charset="0"/>
                <a:sym typeface="Droid Sans"/>
              </a:rPr>
              <a:t>defend </a:t>
            </a:r>
            <a:r>
              <a:rPr lang="en-US" sz="2200" b="1" dirty="0">
                <a:solidFill>
                  <a:srgbClr val="FF4426"/>
                </a:solidFill>
                <a:latin typeface="Arial" charset="0"/>
                <a:ea typeface="Arial" charset="0"/>
                <a:cs typeface="Arial" charset="0"/>
                <a:sym typeface="Droid Sans"/>
              </a:rPr>
              <a:t> </a:t>
            </a:r>
            <a:r>
              <a:rPr lang="en-US" sz="2200" b="1" dirty="0" smtClean="0">
                <a:solidFill>
                  <a:srgbClr val="FF4426"/>
                </a:solidFill>
                <a:latin typeface="Arial" charset="0"/>
                <a:ea typeface="Arial" charset="0"/>
                <a:cs typeface="Arial" charset="0"/>
                <a:sym typeface="Droid Sans"/>
              </a:rPr>
              <a:t>           </a:t>
            </a:r>
            <a:r>
              <a:rPr lang="en" sz="2200" b="1" dirty="0" smtClean="0">
                <a:solidFill>
                  <a:srgbClr val="FF4426"/>
                </a:solidFill>
                <a:latin typeface="Arial" charset="0"/>
                <a:ea typeface="Arial" charset="0"/>
                <a:cs typeface="Arial" charset="0"/>
                <a:sym typeface="Droid Sans"/>
              </a:rPr>
              <a:t>against </a:t>
            </a:r>
            <a:r>
              <a:rPr lang="en" sz="2200" b="1" dirty="0" err="1" smtClean="0">
                <a:solidFill>
                  <a:srgbClr val="FF4426"/>
                </a:solidFill>
                <a:latin typeface="Arial" charset="0"/>
                <a:ea typeface="Arial" charset="0"/>
                <a:cs typeface="Arial" charset="0"/>
                <a:sym typeface="Droid Sans"/>
              </a:rPr>
              <a:t>interferenc</a:t>
            </a:r>
            <a:r>
              <a:rPr lang="en-US" sz="2200" b="1" dirty="0" smtClean="0">
                <a:solidFill>
                  <a:srgbClr val="FF4426"/>
                </a:solidFill>
                <a:latin typeface="Arial" charset="0"/>
                <a:ea typeface="Arial" charset="0"/>
                <a:cs typeface="Arial" charset="0"/>
                <a:sym typeface="Droid Sans"/>
              </a:rPr>
              <a:t>e</a:t>
            </a:r>
            <a:r>
              <a:rPr lang="en-US" sz="2200" b="1" dirty="0" smtClean="0">
                <a:solidFill>
                  <a:schemeClr val="tx1"/>
                </a:solidFill>
                <a:latin typeface="Arial" charset="0"/>
                <a:ea typeface="Arial" charset="0"/>
                <a:cs typeface="Arial" charset="0"/>
                <a:sym typeface="Droid Sans"/>
              </a:rPr>
              <a:t>.</a:t>
            </a:r>
            <a:endParaRPr lang="en" sz="2200" dirty="0">
              <a:solidFill>
                <a:schemeClr val="tx1"/>
              </a:solidFill>
              <a:latin typeface="Arial" charset="0"/>
              <a:ea typeface="Arial" charset="0"/>
              <a:cs typeface="Arial" charset="0"/>
              <a:sym typeface="Droid Sans"/>
            </a:endParaRPr>
          </a:p>
        </p:txBody>
      </p:sp>
      <p:sp>
        <p:nvSpPr>
          <p:cNvPr id="68" name="Shape 68"/>
          <p:cNvSpPr/>
          <p:nvPr/>
        </p:nvSpPr>
        <p:spPr>
          <a:xfrm>
            <a:off x="1140168" y="3515972"/>
            <a:ext cx="588600" cy="588600"/>
          </a:xfrm>
          <a:prstGeom prst="ellipse">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69" name="Shape 69"/>
          <p:cNvSpPr/>
          <p:nvPr/>
        </p:nvSpPr>
        <p:spPr>
          <a:xfrm>
            <a:off x="1140168" y="2374812"/>
            <a:ext cx="588600" cy="588600"/>
          </a:xfrm>
          <a:prstGeom prst="ellipse">
            <a:avLst/>
          </a:prstGeom>
          <a:noFill/>
          <a:ln>
            <a:noFill/>
          </a:ln>
        </p:spPr>
        <p:txBody>
          <a:bodyPr wrap="square" lIns="91425" tIns="91425" rIns="91425" bIns="91425" anchor="ctr" anchorCtr="0">
            <a:noAutofit/>
          </a:bodyPr>
          <a:lstStyle/>
          <a:p>
            <a:pPr marL="0" lvl="0" indent="0">
              <a:spcBef>
                <a:spcPts val="0"/>
              </a:spcBef>
              <a:buNone/>
            </a:pPr>
            <a:endParaRPr/>
          </a:p>
        </p:txBody>
      </p:sp>
      <p:pic>
        <p:nvPicPr>
          <p:cNvPr id="71" name="Shape 71"/>
          <p:cNvPicPr preferRelativeResize="0"/>
          <p:nvPr/>
        </p:nvPicPr>
        <p:blipFill>
          <a:blip r:embed="rId3">
            <a:alphaModFix/>
          </a:blip>
          <a:stretch>
            <a:fillRect/>
          </a:stretch>
        </p:blipFill>
        <p:spPr>
          <a:xfrm>
            <a:off x="1206736" y="3580362"/>
            <a:ext cx="457200" cy="457200"/>
          </a:xfrm>
          <a:prstGeom prst="rect">
            <a:avLst/>
          </a:prstGeom>
          <a:noFill/>
          <a:ln>
            <a:noFill/>
          </a:ln>
        </p:spPr>
      </p:pic>
      <p:pic>
        <p:nvPicPr>
          <p:cNvPr id="72" name="Shape 72"/>
          <p:cNvPicPr preferRelativeResize="0"/>
          <p:nvPr/>
        </p:nvPicPr>
        <p:blipFill>
          <a:blip r:embed="rId4">
            <a:alphaModFix/>
          </a:blip>
          <a:stretch>
            <a:fillRect/>
          </a:stretch>
        </p:blipFill>
        <p:spPr>
          <a:xfrm>
            <a:off x="1216368" y="1280193"/>
            <a:ext cx="457200" cy="457200"/>
          </a:xfrm>
          <a:prstGeom prst="rect">
            <a:avLst/>
          </a:prstGeom>
          <a:noFill/>
          <a:ln>
            <a:noFill/>
          </a:ln>
        </p:spPr>
      </p:pic>
      <p:pic>
        <p:nvPicPr>
          <p:cNvPr id="73" name="Shape 73"/>
          <p:cNvPicPr preferRelativeResize="0"/>
          <p:nvPr/>
        </p:nvPicPr>
        <p:blipFill>
          <a:blip r:embed="rId5">
            <a:alphaModFix/>
          </a:blip>
          <a:stretch>
            <a:fillRect/>
          </a:stretch>
        </p:blipFill>
        <p:spPr>
          <a:xfrm>
            <a:off x="1206736" y="2439888"/>
            <a:ext cx="457200" cy="457200"/>
          </a:xfrm>
          <a:prstGeom prst="rect">
            <a:avLst/>
          </a:prstGeom>
          <a:noFill/>
          <a:ln>
            <a:noFill/>
          </a:ln>
        </p:spPr>
      </p:pic>
      <p:sp>
        <p:nvSpPr>
          <p:cNvPr id="3" name="Right Arrow 2"/>
          <p:cNvSpPr/>
          <p:nvPr/>
        </p:nvSpPr>
        <p:spPr>
          <a:xfrm>
            <a:off x="253592" y="1284413"/>
            <a:ext cx="709184" cy="44875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270"/>
          <p:cNvSpPr txBox="1">
            <a:spLocks noGrp="1"/>
          </p:cNvSpPr>
          <p:nvPr>
            <p:ph type="title"/>
          </p:nvPr>
        </p:nvSpPr>
        <p:spPr>
          <a:xfrm>
            <a:off x="311700" y="199746"/>
            <a:ext cx="8709458" cy="572700"/>
          </a:xfrm>
          <a:prstGeom prst="rect">
            <a:avLst/>
          </a:prstGeom>
        </p:spPr>
        <p:txBody>
          <a:bodyPr wrap="square" lIns="91425" tIns="91425" rIns="91425" bIns="91425" anchor="t" anchorCtr="0">
            <a:noAutofit/>
          </a:bodyPr>
          <a:lstStyle/>
          <a:p>
            <a:pPr lvl="0" indent="-69850" algn="ctr">
              <a:lnSpc>
                <a:spcPct val="115000"/>
              </a:lnSpc>
              <a:spcAft>
                <a:spcPts val="1600"/>
              </a:spcAft>
              <a:buSzPts val="1100"/>
            </a:pPr>
            <a:r>
              <a:rPr lang="en" sz="2400" b="1" dirty="0">
                <a:solidFill>
                  <a:schemeClr val="bg1"/>
                </a:solidFill>
                <a:latin typeface="Arial" charset="0"/>
                <a:ea typeface="Arial" charset="0"/>
                <a:cs typeface="Arial" charset="0"/>
                <a:sym typeface="Droid Sans"/>
              </a:rPr>
              <a:t>Measuring Internet Censorship Globally</a:t>
            </a:r>
          </a:p>
        </p:txBody>
      </p:sp>
    </p:spTree>
    <p:extLst>
      <p:ext uri="{BB962C8B-B14F-4D97-AF65-F5344CB8AC3E}">
        <p14:creationId xmlns:p14="http://schemas.microsoft.com/office/powerpoint/2010/main" val="629095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Shape 269"/>
        <p:cNvGrpSpPr/>
        <p:nvPr/>
      </p:nvGrpSpPr>
      <p:grpSpPr>
        <a:xfrm>
          <a:off x="0" y="0"/>
          <a:ext cx="0" cy="0"/>
          <a:chOff x="0" y="0"/>
          <a:chExt cx="0" cy="0"/>
        </a:xfrm>
      </p:grpSpPr>
      <p:sp>
        <p:nvSpPr>
          <p:cNvPr id="270" name="Shape 270"/>
          <p:cNvSpPr txBox="1">
            <a:spLocks noGrp="1"/>
          </p:cNvSpPr>
          <p:nvPr>
            <p:ph type="title"/>
          </p:nvPr>
        </p:nvSpPr>
        <p:spPr>
          <a:xfrm>
            <a:off x="311700" y="199746"/>
            <a:ext cx="8709458" cy="572700"/>
          </a:xfrm>
          <a:prstGeom prst="rect">
            <a:avLst/>
          </a:prstGeom>
        </p:spPr>
        <p:txBody>
          <a:bodyPr wrap="square" lIns="91425" tIns="91425" rIns="91425" bIns="91425" anchor="t" anchorCtr="0">
            <a:noAutofit/>
          </a:bodyPr>
          <a:lstStyle/>
          <a:p>
            <a:pPr lvl="0" indent="-69850" algn="ctr">
              <a:lnSpc>
                <a:spcPct val="115000"/>
              </a:lnSpc>
              <a:spcAft>
                <a:spcPts val="1600"/>
              </a:spcAft>
              <a:buSzPts val="1100"/>
            </a:pPr>
            <a:r>
              <a:rPr lang="en" sz="2400" b="1" dirty="0">
                <a:solidFill>
                  <a:schemeClr val="bg1"/>
                </a:solidFill>
                <a:latin typeface="Arial" charset="0"/>
                <a:ea typeface="Arial" charset="0"/>
                <a:cs typeface="Arial" charset="0"/>
                <a:sym typeface="Droid Sans"/>
              </a:rPr>
              <a:t>Measuring Internet Censorship Globally</a:t>
            </a:r>
          </a:p>
        </p:txBody>
      </p:sp>
      <p:sp>
        <p:nvSpPr>
          <p:cNvPr id="271" name="Shape 271"/>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272" name="Shape 272"/>
          <p:cNvSpPr/>
          <p:nvPr/>
        </p:nvSpPr>
        <p:spPr>
          <a:xfrm>
            <a:off x="0" y="1005575"/>
            <a:ext cx="9161700" cy="41379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273" name="Shape 27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latin typeface="Arial"/>
                <a:ea typeface="Arial"/>
                <a:cs typeface="Arial"/>
                <a:sym typeface="Arial"/>
              </a:rPr>
              <a:t>13</a:t>
            </a:fld>
            <a:endParaRPr lang="en">
              <a:latin typeface="Arial"/>
              <a:ea typeface="Arial"/>
              <a:cs typeface="Arial"/>
              <a:sym typeface="Arial"/>
            </a:endParaRPr>
          </a:p>
        </p:txBody>
      </p:sp>
      <p:grpSp>
        <p:nvGrpSpPr>
          <p:cNvPr id="274" name="Shape 274"/>
          <p:cNvGrpSpPr/>
          <p:nvPr/>
        </p:nvGrpSpPr>
        <p:grpSpPr>
          <a:xfrm>
            <a:off x="783118" y="1389025"/>
            <a:ext cx="7225044" cy="695100"/>
            <a:chOff x="533900" y="1445225"/>
            <a:chExt cx="8102550" cy="695100"/>
          </a:xfrm>
        </p:grpSpPr>
        <p:sp>
          <p:nvSpPr>
            <p:cNvPr id="275" name="Shape 275"/>
            <p:cNvSpPr/>
            <p:nvPr/>
          </p:nvSpPr>
          <p:spPr>
            <a:xfrm>
              <a:off x="533900" y="1445225"/>
              <a:ext cx="2001900" cy="695100"/>
            </a:xfrm>
            <a:prstGeom prst="rect">
              <a:avLst/>
            </a:prstGeom>
            <a:solidFill>
              <a:schemeClr val="accent3">
                <a:lumMod val="75000"/>
              </a:schemeClr>
            </a:solidFill>
            <a:ln>
              <a:noFill/>
            </a:ln>
          </p:spPr>
          <p:txBody>
            <a:bodyPr wrap="square" lIns="91425" tIns="91425" rIns="91425" bIns="91425" anchor="ctr" anchorCtr="0">
              <a:noAutofit/>
            </a:bodyPr>
            <a:lstStyle/>
            <a:p>
              <a:pPr marL="0" lvl="0" indent="0" algn="ctr">
                <a:spcBef>
                  <a:spcPts val="0"/>
                </a:spcBef>
                <a:buNone/>
              </a:pPr>
              <a:r>
                <a:rPr lang="en" b="1" dirty="0">
                  <a:solidFill>
                    <a:srgbClr val="FFFFFF"/>
                  </a:solidFill>
                  <a:latin typeface="Arial" charset="0"/>
                  <a:ea typeface="Arial" charset="0"/>
                  <a:cs typeface="Arial" charset="0"/>
                  <a:sym typeface="Droid Sans"/>
                </a:rPr>
                <a:t>Networking &amp;</a:t>
              </a:r>
              <a:br>
                <a:rPr lang="en" b="1" dirty="0">
                  <a:solidFill>
                    <a:srgbClr val="FFFFFF"/>
                  </a:solidFill>
                  <a:latin typeface="Arial" charset="0"/>
                  <a:ea typeface="Arial" charset="0"/>
                  <a:cs typeface="Arial" charset="0"/>
                  <a:sym typeface="Droid Sans"/>
                </a:rPr>
              </a:br>
              <a:r>
                <a:rPr lang="en" b="1" dirty="0">
                  <a:solidFill>
                    <a:srgbClr val="FFFFFF"/>
                  </a:solidFill>
                  <a:latin typeface="Arial" charset="0"/>
                  <a:ea typeface="Arial" charset="0"/>
                  <a:cs typeface="Arial" charset="0"/>
                  <a:sym typeface="Droid Sans"/>
                </a:rPr>
                <a:t>Measurement</a:t>
              </a:r>
            </a:p>
          </p:txBody>
        </p:sp>
        <p:sp>
          <p:nvSpPr>
            <p:cNvPr id="276" name="Shape 276"/>
            <p:cNvSpPr/>
            <p:nvPr/>
          </p:nvSpPr>
          <p:spPr>
            <a:xfrm>
              <a:off x="3353750" y="1445225"/>
              <a:ext cx="5282700" cy="695100"/>
            </a:xfrm>
            <a:prstGeom prst="rect">
              <a:avLst/>
            </a:prstGeom>
            <a:solidFill>
              <a:schemeClr val="lt1"/>
            </a:solidFill>
            <a:ln w="19050" cap="flat"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r>
                <a:rPr lang="en" dirty="0">
                  <a:latin typeface="Arial" charset="0"/>
                  <a:ea typeface="Arial" charset="0"/>
                  <a:cs typeface="Arial" charset="0"/>
                  <a:sym typeface="Droid Sans"/>
                </a:rPr>
                <a:t>Building tools for </a:t>
              </a:r>
              <a:r>
                <a:rPr lang="en" b="1" dirty="0">
                  <a:latin typeface="Arial" charset="0"/>
                  <a:ea typeface="Arial" charset="0"/>
                  <a:cs typeface="Arial" charset="0"/>
                  <a:sym typeface="Droid Sans"/>
                </a:rPr>
                <a:t>adversarial measurements</a:t>
              </a:r>
            </a:p>
          </p:txBody>
        </p:sp>
        <p:cxnSp>
          <p:nvCxnSpPr>
            <p:cNvPr id="277" name="Shape 277"/>
            <p:cNvCxnSpPr>
              <a:stCxn id="275" idx="3"/>
              <a:endCxn id="276" idx="1"/>
            </p:cNvCxnSpPr>
            <p:nvPr/>
          </p:nvCxnSpPr>
          <p:spPr>
            <a:xfrm>
              <a:off x="2535800" y="1792775"/>
              <a:ext cx="817800" cy="0"/>
            </a:xfrm>
            <a:prstGeom prst="straightConnector1">
              <a:avLst/>
            </a:prstGeom>
            <a:noFill/>
            <a:ln w="28575" cap="flat" cmpd="sng">
              <a:solidFill>
                <a:schemeClr val="dk2"/>
              </a:solidFill>
              <a:prstDash val="solid"/>
              <a:round/>
              <a:headEnd type="none" w="lg" len="lg"/>
              <a:tailEnd type="triangle" w="lg" len="lg"/>
            </a:ln>
          </p:spPr>
        </p:cxnSp>
      </p:grpSp>
      <p:grpSp>
        <p:nvGrpSpPr>
          <p:cNvPr id="278" name="Shape 278"/>
          <p:cNvGrpSpPr/>
          <p:nvPr/>
        </p:nvGrpSpPr>
        <p:grpSpPr>
          <a:xfrm>
            <a:off x="783141" y="2227225"/>
            <a:ext cx="7224990" cy="695100"/>
            <a:chOff x="533961" y="1445225"/>
            <a:chExt cx="8102489" cy="695100"/>
          </a:xfrm>
        </p:grpSpPr>
        <p:sp>
          <p:nvSpPr>
            <p:cNvPr id="279" name="Shape 279"/>
            <p:cNvSpPr/>
            <p:nvPr/>
          </p:nvSpPr>
          <p:spPr>
            <a:xfrm>
              <a:off x="533961" y="1445225"/>
              <a:ext cx="2001900" cy="695100"/>
            </a:xfrm>
            <a:prstGeom prst="rect">
              <a:avLst/>
            </a:prstGeom>
            <a:solidFill>
              <a:srgbClr val="0A506F">
                <a:alpha val="56540"/>
              </a:srgbClr>
            </a:solidFill>
            <a:ln>
              <a:noFill/>
            </a:ln>
          </p:spPr>
          <p:txBody>
            <a:bodyPr wrap="square" lIns="91425" tIns="91425" rIns="91425" bIns="91425" anchor="ctr" anchorCtr="0">
              <a:noAutofit/>
            </a:bodyPr>
            <a:lstStyle/>
            <a:p>
              <a:pPr marL="0" lvl="0" indent="0" algn="ctr" rtl="0">
                <a:spcBef>
                  <a:spcPts val="0"/>
                </a:spcBef>
                <a:buNone/>
              </a:pPr>
              <a:r>
                <a:rPr lang="en" b="1" dirty="0">
                  <a:solidFill>
                    <a:srgbClr val="FFFFFF"/>
                  </a:solidFill>
                  <a:latin typeface="Arial" charset="0"/>
                  <a:ea typeface="Arial" charset="0"/>
                  <a:cs typeface="Arial" charset="0"/>
                  <a:sym typeface="Droid Sans"/>
                </a:rPr>
                <a:t>Systems</a:t>
              </a:r>
            </a:p>
          </p:txBody>
        </p:sp>
        <p:sp>
          <p:nvSpPr>
            <p:cNvPr id="280" name="Shape 280"/>
            <p:cNvSpPr/>
            <p:nvPr/>
          </p:nvSpPr>
          <p:spPr>
            <a:xfrm>
              <a:off x="3353750" y="1445225"/>
              <a:ext cx="5282700" cy="695100"/>
            </a:xfrm>
            <a:prstGeom prst="rect">
              <a:avLst/>
            </a:prstGeom>
            <a:solidFill>
              <a:schemeClr val="lt1"/>
            </a:solidFill>
            <a:ln w="19050" cap="flat"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r>
                <a:rPr lang="en" dirty="0">
                  <a:latin typeface="Arial" charset="0"/>
                  <a:ea typeface="Arial" charset="0"/>
                  <a:cs typeface="Arial" charset="0"/>
                  <a:sym typeface="Droid Sans"/>
                </a:rPr>
                <a:t>Creating </a:t>
              </a:r>
              <a:r>
                <a:rPr lang="en" b="1" dirty="0">
                  <a:latin typeface="Arial" charset="0"/>
                  <a:ea typeface="Arial" charset="0"/>
                  <a:cs typeface="Arial" charset="0"/>
                  <a:sym typeface="Droid Sans"/>
                </a:rPr>
                <a:t>scalable, efficient, and usable </a:t>
              </a:r>
              <a:r>
                <a:rPr lang="en" dirty="0">
                  <a:latin typeface="Arial" charset="0"/>
                  <a:ea typeface="Arial" charset="0"/>
                  <a:cs typeface="Arial" charset="0"/>
                  <a:sym typeface="Droid Sans"/>
                </a:rPr>
                <a:t>tools</a:t>
              </a:r>
            </a:p>
          </p:txBody>
        </p:sp>
        <p:cxnSp>
          <p:nvCxnSpPr>
            <p:cNvPr id="281" name="Shape 281"/>
            <p:cNvCxnSpPr>
              <a:stCxn id="279" idx="3"/>
            </p:cNvCxnSpPr>
            <p:nvPr/>
          </p:nvCxnSpPr>
          <p:spPr>
            <a:xfrm>
              <a:off x="2535861" y="1792775"/>
              <a:ext cx="817800" cy="0"/>
            </a:xfrm>
            <a:prstGeom prst="straightConnector1">
              <a:avLst/>
            </a:prstGeom>
            <a:noFill/>
            <a:ln w="28575" cap="flat" cmpd="sng">
              <a:solidFill>
                <a:schemeClr val="dk2"/>
              </a:solidFill>
              <a:prstDash val="solid"/>
              <a:round/>
              <a:headEnd type="none" w="lg" len="lg"/>
              <a:tailEnd type="triangle" w="lg" len="lg"/>
            </a:ln>
          </p:spPr>
        </p:cxnSp>
      </p:grpSp>
      <p:grpSp>
        <p:nvGrpSpPr>
          <p:cNvPr id="282" name="Shape 282"/>
          <p:cNvGrpSpPr/>
          <p:nvPr/>
        </p:nvGrpSpPr>
        <p:grpSpPr>
          <a:xfrm>
            <a:off x="792696" y="3065425"/>
            <a:ext cx="7224990" cy="695100"/>
            <a:chOff x="533961" y="1445225"/>
            <a:chExt cx="8102489" cy="695100"/>
          </a:xfrm>
        </p:grpSpPr>
        <p:sp>
          <p:nvSpPr>
            <p:cNvPr id="283" name="Shape 283"/>
            <p:cNvSpPr/>
            <p:nvPr/>
          </p:nvSpPr>
          <p:spPr>
            <a:xfrm>
              <a:off x="533961" y="1445225"/>
              <a:ext cx="2001900" cy="695100"/>
            </a:xfrm>
            <a:prstGeom prst="rect">
              <a:avLst/>
            </a:prstGeom>
            <a:solidFill>
              <a:srgbClr val="6D838E"/>
            </a:solidFill>
            <a:ln>
              <a:noFill/>
            </a:ln>
          </p:spPr>
          <p:txBody>
            <a:bodyPr wrap="square" lIns="91425" tIns="91425" rIns="91425" bIns="91425" anchor="ctr" anchorCtr="0">
              <a:noAutofit/>
            </a:bodyPr>
            <a:lstStyle/>
            <a:p>
              <a:pPr marL="0" lvl="0" indent="0" algn="ctr" rtl="0">
                <a:spcBef>
                  <a:spcPts val="0"/>
                </a:spcBef>
                <a:buNone/>
              </a:pPr>
              <a:r>
                <a:rPr lang="en" b="1" dirty="0">
                  <a:solidFill>
                    <a:srgbClr val="FFFFFF"/>
                  </a:solidFill>
                  <a:latin typeface="Arial" charset="0"/>
                  <a:ea typeface="Arial" charset="0"/>
                  <a:cs typeface="Arial" charset="0"/>
                  <a:sym typeface="Droid Sans"/>
                </a:rPr>
                <a:t>Security</a:t>
              </a:r>
            </a:p>
          </p:txBody>
        </p:sp>
        <p:sp>
          <p:nvSpPr>
            <p:cNvPr id="284" name="Shape 284"/>
            <p:cNvSpPr/>
            <p:nvPr/>
          </p:nvSpPr>
          <p:spPr>
            <a:xfrm>
              <a:off x="3353750" y="1445225"/>
              <a:ext cx="5282700" cy="695100"/>
            </a:xfrm>
            <a:prstGeom prst="rect">
              <a:avLst/>
            </a:prstGeom>
            <a:solidFill>
              <a:schemeClr val="lt1"/>
            </a:solidFill>
            <a:ln w="19050" cap="flat"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r>
                <a:rPr lang="en" dirty="0">
                  <a:latin typeface="Arial" charset="0"/>
                  <a:ea typeface="Arial" charset="0"/>
                  <a:cs typeface="Arial" charset="0"/>
                  <a:sym typeface="Droid Sans"/>
                </a:rPr>
                <a:t>Analyzing attacks and adversaries, and</a:t>
              </a:r>
            </a:p>
            <a:p>
              <a:pPr marL="0" lvl="0" indent="0" rtl="0">
                <a:spcBef>
                  <a:spcPts val="0"/>
                </a:spcBef>
                <a:buNone/>
              </a:pPr>
              <a:r>
                <a:rPr lang="en" dirty="0">
                  <a:latin typeface="Arial" charset="0"/>
                  <a:ea typeface="Arial" charset="0"/>
                  <a:cs typeface="Arial" charset="0"/>
                  <a:sym typeface="Droid Sans"/>
                </a:rPr>
                <a:t>creating </a:t>
              </a:r>
              <a:r>
                <a:rPr lang="en" b="1" dirty="0">
                  <a:latin typeface="Arial" charset="0"/>
                  <a:ea typeface="Arial" charset="0"/>
                  <a:cs typeface="Arial" charset="0"/>
                  <a:sym typeface="Droid Sans"/>
                </a:rPr>
                <a:t>defenses</a:t>
              </a:r>
              <a:r>
                <a:rPr lang="en" dirty="0">
                  <a:latin typeface="Arial" charset="0"/>
                  <a:ea typeface="Arial" charset="0"/>
                  <a:cs typeface="Arial" charset="0"/>
                  <a:sym typeface="Droid Sans"/>
                </a:rPr>
                <a:t> to protect users</a:t>
              </a:r>
            </a:p>
          </p:txBody>
        </p:sp>
        <p:cxnSp>
          <p:nvCxnSpPr>
            <p:cNvPr id="285" name="Shape 285"/>
            <p:cNvCxnSpPr>
              <a:stCxn id="283" idx="3"/>
              <a:endCxn id="284" idx="1"/>
            </p:cNvCxnSpPr>
            <p:nvPr/>
          </p:nvCxnSpPr>
          <p:spPr>
            <a:xfrm>
              <a:off x="2535861" y="1792775"/>
              <a:ext cx="817800" cy="0"/>
            </a:xfrm>
            <a:prstGeom prst="straightConnector1">
              <a:avLst/>
            </a:prstGeom>
            <a:noFill/>
            <a:ln w="28575" cap="flat" cmpd="sng">
              <a:solidFill>
                <a:schemeClr val="dk2"/>
              </a:solidFill>
              <a:prstDash val="solid"/>
              <a:round/>
              <a:headEnd type="none" w="lg" len="lg"/>
              <a:tailEnd type="triangle" w="lg" len="lg"/>
            </a:ln>
          </p:spPr>
        </p:cxnSp>
      </p:grpSp>
      <p:grpSp>
        <p:nvGrpSpPr>
          <p:cNvPr id="286" name="Shape 286"/>
          <p:cNvGrpSpPr/>
          <p:nvPr/>
        </p:nvGrpSpPr>
        <p:grpSpPr>
          <a:xfrm>
            <a:off x="783141" y="3903625"/>
            <a:ext cx="7224990" cy="695100"/>
            <a:chOff x="533961" y="1445225"/>
            <a:chExt cx="8102489" cy="695100"/>
          </a:xfrm>
        </p:grpSpPr>
        <p:sp>
          <p:nvSpPr>
            <p:cNvPr id="287" name="Shape 287"/>
            <p:cNvSpPr/>
            <p:nvPr/>
          </p:nvSpPr>
          <p:spPr>
            <a:xfrm>
              <a:off x="533961" y="1445225"/>
              <a:ext cx="2001900" cy="695100"/>
            </a:xfrm>
            <a:prstGeom prst="rect">
              <a:avLst/>
            </a:prstGeom>
            <a:solidFill>
              <a:srgbClr val="0A506F">
                <a:alpha val="56540"/>
              </a:srgbClr>
            </a:solidFill>
            <a:ln>
              <a:noFill/>
            </a:ln>
          </p:spPr>
          <p:txBody>
            <a:bodyPr wrap="square" lIns="91425" tIns="91425" rIns="91425" bIns="91425" anchor="ctr" anchorCtr="0">
              <a:noAutofit/>
            </a:bodyPr>
            <a:lstStyle/>
            <a:p>
              <a:pPr marL="0" lvl="0" indent="0" algn="ctr" rtl="0">
                <a:spcBef>
                  <a:spcPts val="0"/>
                </a:spcBef>
                <a:buNone/>
              </a:pPr>
              <a:r>
                <a:rPr lang="en" b="1" dirty="0">
                  <a:solidFill>
                    <a:srgbClr val="FFFFFF"/>
                  </a:solidFill>
                  <a:latin typeface="Arial" charset="0"/>
                  <a:ea typeface="Arial" charset="0"/>
                  <a:cs typeface="Arial" charset="0"/>
                  <a:sym typeface="Droid Sans"/>
                </a:rPr>
                <a:t>Social &amp;</a:t>
              </a:r>
              <a:br>
                <a:rPr lang="en" b="1" dirty="0">
                  <a:solidFill>
                    <a:srgbClr val="FFFFFF"/>
                  </a:solidFill>
                  <a:latin typeface="Arial" charset="0"/>
                  <a:ea typeface="Arial" charset="0"/>
                  <a:cs typeface="Arial" charset="0"/>
                  <a:sym typeface="Droid Sans"/>
                </a:rPr>
              </a:br>
              <a:r>
                <a:rPr lang="en" b="1" dirty="0">
                  <a:solidFill>
                    <a:srgbClr val="FFFFFF"/>
                  </a:solidFill>
                  <a:latin typeface="Arial" charset="0"/>
                  <a:ea typeface="Arial" charset="0"/>
                  <a:cs typeface="Arial" charset="0"/>
                  <a:sym typeface="Droid Sans"/>
                </a:rPr>
                <a:t>Political</a:t>
              </a:r>
            </a:p>
          </p:txBody>
        </p:sp>
        <p:sp>
          <p:nvSpPr>
            <p:cNvPr id="288" name="Shape 288"/>
            <p:cNvSpPr/>
            <p:nvPr/>
          </p:nvSpPr>
          <p:spPr>
            <a:xfrm>
              <a:off x="3353750" y="1445225"/>
              <a:ext cx="5282700" cy="695100"/>
            </a:xfrm>
            <a:prstGeom prst="rect">
              <a:avLst/>
            </a:prstGeom>
            <a:solidFill>
              <a:schemeClr val="lt1"/>
            </a:solidFill>
            <a:ln w="19050" cap="flat"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r>
                <a:rPr lang="en" dirty="0">
                  <a:latin typeface="Arial" charset="0"/>
                  <a:ea typeface="Arial" charset="0"/>
                  <a:cs typeface="Arial" charset="0"/>
                  <a:sym typeface="Droid Sans"/>
                </a:rPr>
                <a:t>Understanding </a:t>
              </a:r>
              <a:r>
                <a:rPr lang="en" b="1" dirty="0">
                  <a:latin typeface="Arial" charset="0"/>
                  <a:ea typeface="Arial" charset="0"/>
                  <a:cs typeface="Arial" charset="0"/>
                  <a:sym typeface="Droid Sans"/>
                </a:rPr>
                <a:t>ethics/impact</a:t>
              </a:r>
              <a:r>
                <a:rPr lang="en" dirty="0">
                  <a:latin typeface="Arial" charset="0"/>
                  <a:ea typeface="Arial" charset="0"/>
                  <a:cs typeface="Arial" charset="0"/>
                  <a:sym typeface="Droid Sans"/>
                </a:rPr>
                <a:t> of research, and collaborating with domain experts, NGOs, etc.</a:t>
              </a:r>
            </a:p>
          </p:txBody>
        </p:sp>
        <p:cxnSp>
          <p:nvCxnSpPr>
            <p:cNvPr id="289" name="Shape 289"/>
            <p:cNvCxnSpPr>
              <a:stCxn id="287" idx="3"/>
              <a:endCxn id="288" idx="1"/>
            </p:cNvCxnSpPr>
            <p:nvPr/>
          </p:nvCxnSpPr>
          <p:spPr>
            <a:xfrm>
              <a:off x="2535861" y="1792775"/>
              <a:ext cx="817800" cy="0"/>
            </a:xfrm>
            <a:prstGeom prst="straightConnector1">
              <a:avLst/>
            </a:prstGeom>
            <a:noFill/>
            <a:ln w="28575" cap="flat" cmpd="sng">
              <a:solidFill>
                <a:schemeClr val="dk2"/>
              </a:solidFill>
              <a:prstDash val="solid"/>
              <a:round/>
              <a:headEnd type="none" w="lg" len="lg"/>
              <a:tailEnd type="triangle" w="lg" len="lg"/>
            </a:ln>
          </p:spPr>
        </p:cxnSp>
      </p:grpSp>
    </p:spTree>
    <p:extLst>
      <p:ext uri="{BB962C8B-B14F-4D97-AF65-F5344CB8AC3E}">
        <p14:creationId xmlns:p14="http://schemas.microsoft.com/office/powerpoint/2010/main" val="5946743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Shape 534"/>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535" name="Shape 53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14</a:t>
            </a:fld>
            <a:endParaRPr lang="en">
              <a:latin typeface="Arial"/>
              <a:ea typeface="Arial"/>
              <a:cs typeface="Arial"/>
              <a:sym typeface="Arial"/>
            </a:endParaRPr>
          </a:p>
        </p:txBody>
      </p:sp>
      <p:grpSp>
        <p:nvGrpSpPr>
          <p:cNvPr id="536" name="Shape 536"/>
          <p:cNvGrpSpPr/>
          <p:nvPr/>
        </p:nvGrpSpPr>
        <p:grpSpPr>
          <a:xfrm>
            <a:off x="7854900" y="3448438"/>
            <a:ext cx="741600" cy="741600"/>
            <a:chOff x="815950" y="3056550"/>
            <a:chExt cx="741600" cy="741600"/>
          </a:xfrm>
        </p:grpSpPr>
        <p:sp>
          <p:nvSpPr>
            <p:cNvPr id="537" name="Shape 537"/>
            <p:cNvSpPr/>
            <p:nvPr/>
          </p:nvSpPr>
          <p:spPr>
            <a:xfrm>
              <a:off x="815950" y="305655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538" name="Shape 538"/>
            <p:cNvPicPr preferRelativeResize="0"/>
            <p:nvPr/>
          </p:nvPicPr>
          <p:blipFill>
            <a:blip r:embed="rId3">
              <a:alphaModFix/>
            </a:blip>
            <a:stretch>
              <a:fillRect/>
            </a:stretch>
          </p:blipFill>
          <p:spPr>
            <a:xfrm>
              <a:off x="1229276" y="3163025"/>
              <a:ext cx="301200" cy="188250"/>
            </a:xfrm>
            <a:prstGeom prst="rect">
              <a:avLst/>
            </a:prstGeom>
            <a:noFill/>
            <a:ln>
              <a:noFill/>
            </a:ln>
          </p:spPr>
        </p:pic>
      </p:grpSp>
      <p:pic>
        <p:nvPicPr>
          <p:cNvPr id="539" name="Shape 539"/>
          <p:cNvPicPr preferRelativeResize="0"/>
          <p:nvPr/>
        </p:nvPicPr>
        <p:blipFill>
          <a:blip r:embed="rId4">
            <a:alphaModFix/>
          </a:blip>
          <a:stretch>
            <a:fillRect/>
          </a:stretch>
        </p:blipFill>
        <p:spPr>
          <a:xfrm>
            <a:off x="7817825" y="3698654"/>
            <a:ext cx="596325" cy="382675"/>
          </a:xfrm>
          <a:prstGeom prst="rect">
            <a:avLst/>
          </a:prstGeom>
          <a:noFill/>
          <a:ln>
            <a:noFill/>
          </a:ln>
        </p:spPr>
      </p:pic>
      <p:cxnSp>
        <p:nvCxnSpPr>
          <p:cNvPr id="540" name="Shape 540"/>
          <p:cNvCxnSpPr>
            <a:stCxn id="541" idx="4"/>
            <a:endCxn id="537" idx="0"/>
          </p:cNvCxnSpPr>
          <p:nvPr/>
        </p:nvCxnSpPr>
        <p:spPr>
          <a:xfrm flipH="1">
            <a:off x="8225825" y="2306800"/>
            <a:ext cx="6600" cy="1141500"/>
          </a:xfrm>
          <a:prstGeom prst="straightConnector1">
            <a:avLst/>
          </a:prstGeom>
          <a:noFill/>
          <a:ln w="28575" cap="flat" cmpd="sng">
            <a:solidFill>
              <a:schemeClr val="dk2"/>
            </a:solidFill>
            <a:prstDash val="solid"/>
            <a:round/>
            <a:headEnd type="none" w="lg" len="lg"/>
            <a:tailEnd type="none" w="lg" len="lg"/>
          </a:ln>
        </p:spPr>
      </p:cxnSp>
      <p:sp>
        <p:nvSpPr>
          <p:cNvPr id="542" name="Shape 542"/>
          <p:cNvSpPr txBox="1"/>
          <p:nvPr/>
        </p:nvSpPr>
        <p:spPr>
          <a:xfrm>
            <a:off x="7951350" y="2645417"/>
            <a:ext cx="548700" cy="481500"/>
          </a:xfrm>
          <a:prstGeom prst="rect">
            <a:avLst/>
          </a:prstGeom>
          <a:solidFill>
            <a:srgbClr val="FFFFFF"/>
          </a:solidFill>
          <a:ln w="19050" cap="flat" cmpd="sng">
            <a:solidFill>
              <a:srgbClr val="666666"/>
            </a:solidFill>
            <a:prstDash val="dash"/>
            <a:round/>
            <a:headEnd type="none" w="med" len="med"/>
            <a:tailEnd type="none" w="med" len="med"/>
          </a:ln>
        </p:spPr>
        <p:txBody>
          <a:bodyPr wrap="square" lIns="91425" tIns="91425" rIns="91425" bIns="91425" anchor="ctr" anchorCtr="0">
            <a:noAutofit/>
          </a:bodyPr>
          <a:lstStyle/>
          <a:p>
            <a:pPr marL="0" lvl="0" indent="0" algn="ctr" rtl="0">
              <a:spcBef>
                <a:spcPts val="0"/>
              </a:spcBef>
              <a:buNone/>
            </a:pPr>
            <a:r>
              <a:rPr lang="en" sz="2400" b="1" dirty="0">
                <a:solidFill>
                  <a:srgbClr val="666666"/>
                </a:solidFill>
                <a:latin typeface="Arial" charset="0"/>
                <a:ea typeface="Arial" charset="0"/>
                <a:cs typeface="Arial" charset="0"/>
                <a:sym typeface="Droid Sans"/>
              </a:rPr>
              <a:t>?</a:t>
            </a:r>
          </a:p>
        </p:txBody>
      </p:sp>
      <p:grpSp>
        <p:nvGrpSpPr>
          <p:cNvPr id="543" name="Shape 543"/>
          <p:cNvGrpSpPr/>
          <p:nvPr/>
        </p:nvGrpSpPr>
        <p:grpSpPr>
          <a:xfrm>
            <a:off x="7861624" y="1565200"/>
            <a:ext cx="741601" cy="741600"/>
            <a:chOff x="5880424" y="1870000"/>
            <a:chExt cx="741601" cy="741600"/>
          </a:xfrm>
        </p:grpSpPr>
        <p:sp>
          <p:nvSpPr>
            <p:cNvPr id="541" name="Shape 541"/>
            <p:cNvSpPr/>
            <p:nvPr/>
          </p:nvSpPr>
          <p:spPr>
            <a:xfrm>
              <a:off x="5880425" y="187000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544" name="Shape 544"/>
            <p:cNvPicPr preferRelativeResize="0"/>
            <p:nvPr/>
          </p:nvPicPr>
          <p:blipFill>
            <a:blip r:embed="rId5">
              <a:alphaModFix/>
            </a:blip>
            <a:stretch>
              <a:fillRect/>
            </a:stretch>
          </p:blipFill>
          <p:spPr>
            <a:xfrm>
              <a:off x="5880424" y="2147425"/>
              <a:ext cx="615600" cy="395062"/>
            </a:xfrm>
            <a:prstGeom prst="rect">
              <a:avLst/>
            </a:prstGeom>
            <a:noFill/>
            <a:ln>
              <a:noFill/>
            </a:ln>
          </p:spPr>
        </p:pic>
        <p:pic>
          <p:nvPicPr>
            <p:cNvPr id="545" name="Shape 545"/>
            <p:cNvPicPr preferRelativeResize="0"/>
            <p:nvPr/>
          </p:nvPicPr>
          <p:blipFill>
            <a:blip r:embed="rId6">
              <a:alphaModFix/>
            </a:blip>
            <a:stretch>
              <a:fillRect/>
            </a:stretch>
          </p:blipFill>
          <p:spPr>
            <a:xfrm>
              <a:off x="6328529" y="1999154"/>
              <a:ext cx="284263" cy="188250"/>
            </a:xfrm>
            <a:prstGeom prst="rect">
              <a:avLst/>
            </a:prstGeom>
            <a:noFill/>
            <a:ln>
              <a:noFill/>
            </a:ln>
          </p:spPr>
        </p:pic>
      </p:grpSp>
      <p:sp>
        <p:nvSpPr>
          <p:cNvPr id="546" name="Shape 546"/>
          <p:cNvSpPr txBox="1">
            <a:spLocks noGrp="1"/>
          </p:cNvSpPr>
          <p:nvPr>
            <p:ph type="body" idx="1"/>
          </p:nvPr>
        </p:nvSpPr>
        <p:spPr>
          <a:xfrm>
            <a:off x="387900" y="1228675"/>
            <a:ext cx="6786000" cy="873300"/>
          </a:xfrm>
          <a:prstGeom prst="rect">
            <a:avLst/>
          </a:prstGeom>
          <a:noFill/>
          <a:ln>
            <a:noFill/>
          </a:ln>
        </p:spPr>
        <p:txBody>
          <a:bodyPr wrap="square" lIns="91425" tIns="91425" rIns="91425" bIns="91425" anchor="ctr" anchorCtr="0">
            <a:noAutofit/>
          </a:bodyPr>
          <a:lstStyle/>
          <a:p>
            <a:pPr marL="0" lvl="0" indent="-69850" rtl="0">
              <a:lnSpc>
                <a:spcPct val="100000"/>
              </a:lnSpc>
              <a:spcBef>
                <a:spcPts val="0"/>
              </a:spcBef>
              <a:spcAft>
                <a:spcPts val="1000"/>
              </a:spcAft>
              <a:buClr>
                <a:schemeClr val="dk1"/>
              </a:buClr>
              <a:buSzPts val="1100"/>
              <a:buFont typeface="Arial"/>
              <a:buNone/>
            </a:pPr>
            <a:r>
              <a:rPr lang="en" sz="1200" b="1" dirty="0">
                <a:solidFill>
                  <a:schemeClr val="dk1"/>
                </a:solidFill>
                <a:latin typeface="Arial" charset="0"/>
                <a:ea typeface="Arial" charset="0"/>
                <a:cs typeface="Arial" charset="0"/>
                <a:sym typeface="Droid Sans"/>
              </a:rPr>
              <a:t>PROBLEM:</a:t>
            </a:r>
          </a:p>
          <a:p>
            <a:pPr marL="457200" lvl="0" indent="-342900" rtl="0">
              <a:lnSpc>
                <a:spcPct val="100000"/>
              </a:lnSpc>
              <a:spcBef>
                <a:spcPts val="0"/>
              </a:spcBef>
              <a:spcAft>
                <a:spcPts val="0"/>
              </a:spcAft>
              <a:buClr>
                <a:schemeClr val="dk1"/>
              </a:buClr>
              <a:buSzPts val="1800"/>
              <a:buFont typeface="Droid Sans"/>
              <a:buChar char="-"/>
            </a:pPr>
            <a:r>
              <a:rPr lang="en" dirty="0">
                <a:solidFill>
                  <a:schemeClr val="dk1"/>
                </a:solidFill>
                <a:latin typeface="Arial" charset="0"/>
                <a:ea typeface="Arial" charset="0"/>
                <a:cs typeface="Arial" charset="0"/>
                <a:sym typeface="Droid Sans"/>
              </a:rPr>
              <a:t>How can we detect whether pairs of hosts</a:t>
            </a:r>
            <a:br>
              <a:rPr lang="en" dirty="0">
                <a:solidFill>
                  <a:schemeClr val="dk1"/>
                </a:solidFill>
                <a:latin typeface="Arial" charset="0"/>
                <a:ea typeface="Arial" charset="0"/>
                <a:cs typeface="Arial" charset="0"/>
                <a:sym typeface="Droid Sans"/>
              </a:rPr>
            </a:br>
            <a:r>
              <a:rPr lang="en" dirty="0">
                <a:solidFill>
                  <a:schemeClr val="dk1"/>
                </a:solidFill>
                <a:latin typeface="Arial" charset="0"/>
                <a:ea typeface="Arial" charset="0"/>
                <a:cs typeface="Arial" charset="0"/>
                <a:sym typeface="Droid Sans"/>
              </a:rPr>
              <a:t>around the world can talk to each other?</a:t>
            </a:r>
          </a:p>
        </p:txBody>
      </p:sp>
      <p:sp>
        <p:nvSpPr>
          <p:cNvPr id="547" name="Shape 547"/>
          <p:cNvSpPr/>
          <p:nvPr/>
        </p:nvSpPr>
        <p:spPr>
          <a:xfrm>
            <a:off x="0" y="255975"/>
            <a:ext cx="9144000" cy="650100"/>
          </a:xfrm>
          <a:prstGeom prst="rect">
            <a:avLst/>
          </a:prstGeom>
          <a:noFill/>
          <a:ln>
            <a:noFill/>
          </a:ln>
        </p:spPr>
        <p:txBody>
          <a:bodyPr wrap="square" lIns="91425" tIns="91425" rIns="91425" bIns="91425" anchor="ctr" anchorCtr="0">
            <a:noAutofit/>
          </a:bodyPr>
          <a:lstStyle/>
          <a:p>
            <a:pPr marL="0" lvl="0" indent="-69850" algn="ctr" rtl="0">
              <a:lnSpc>
                <a:spcPct val="115000"/>
              </a:lnSpc>
              <a:spcBef>
                <a:spcPts val="0"/>
              </a:spcBef>
              <a:spcAft>
                <a:spcPts val="1600"/>
              </a:spcAft>
              <a:buClr>
                <a:schemeClr val="dk1"/>
              </a:buClr>
              <a:buSzPts val="1100"/>
              <a:buFont typeface="Arial"/>
              <a:buNone/>
            </a:pPr>
            <a:r>
              <a:rPr lang="en" sz="2600" b="1" dirty="0">
                <a:solidFill>
                  <a:schemeClr val="bg1"/>
                </a:solidFill>
                <a:latin typeface="Arial" charset="0"/>
                <a:ea typeface="Arial" charset="0"/>
                <a:cs typeface="Arial" charset="0"/>
                <a:sym typeface="Droid Sans"/>
              </a:rPr>
              <a:t>Measuring Internet Censorship Globally</a:t>
            </a:r>
          </a:p>
        </p:txBody>
      </p:sp>
      <p:sp>
        <p:nvSpPr>
          <p:cNvPr id="548" name="Shape 548"/>
          <p:cNvSpPr txBox="1"/>
          <p:nvPr/>
        </p:nvSpPr>
        <p:spPr>
          <a:xfrm rot="-1244">
            <a:off x="7513024" y="4078489"/>
            <a:ext cx="829200" cy="2748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Site</a:t>
            </a:r>
          </a:p>
        </p:txBody>
      </p:sp>
      <p:sp>
        <p:nvSpPr>
          <p:cNvPr id="549" name="Shape 549"/>
          <p:cNvSpPr txBox="1"/>
          <p:nvPr/>
        </p:nvSpPr>
        <p:spPr>
          <a:xfrm rot="-4341">
            <a:off x="7683375" y="2185972"/>
            <a:ext cx="712801" cy="232800"/>
          </a:xfrm>
          <a:prstGeom prst="rect">
            <a:avLst/>
          </a:prstGeom>
          <a:noFill/>
          <a:ln>
            <a:noFill/>
          </a:ln>
        </p:spPr>
        <p:txBody>
          <a:bodyPr wrap="square" lIns="91425" tIns="91425" rIns="91425" bIns="91425" anchor="t" anchorCtr="0">
            <a:noAutofit/>
          </a:bodyPr>
          <a:lstStyle/>
          <a:p>
            <a:pPr marL="0" lvl="0" indent="0" algn="l" rtl="0">
              <a:spcBef>
                <a:spcPts val="0"/>
              </a:spcBef>
              <a:buNone/>
            </a:pPr>
            <a:r>
              <a:rPr lang="en" sz="1100">
                <a:latin typeface="Bitter"/>
                <a:ea typeface="Bitter"/>
                <a:cs typeface="Bitter"/>
                <a:sym typeface="Bitter"/>
              </a:rPr>
              <a:t>user</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Shape 554"/>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555" name="Shape 55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15</a:t>
            </a:fld>
            <a:endParaRPr lang="en">
              <a:latin typeface="Arial"/>
              <a:ea typeface="Arial"/>
              <a:cs typeface="Arial"/>
              <a:sym typeface="Arial"/>
            </a:endParaRPr>
          </a:p>
        </p:txBody>
      </p:sp>
      <p:grpSp>
        <p:nvGrpSpPr>
          <p:cNvPr id="556" name="Shape 556"/>
          <p:cNvGrpSpPr/>
          <p:nvPr/>
        </p:nvGrpSpPr>
        <p:grpSpPr>
          <a:xfrm>
            <a:off x="7854900" y="3448438"/>
            <a:ext cx="741600" cy="741600"/>
            <a:chOff x="815950" y="3056550"/>
            <a:chExt cx="741600" cy="741600"/>
          </a:xfrm>
        </p:grpSpPr>
        <p:sp>
          <p:nvSpPr>
            <p:cNvPr id="557" name="Shape 557"/>
            <p:cNvSpPr/>
            <p:nvPr/>
          </p:nvSpPr>
          <p:spPr>
            <a:xfrm>
              <a:off x="815950" y="305655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558" name="Shape 558"/>
            <p:cNvPicPr preferRelativeResize="0"/>
            <p:nvPr/>
          </p:nvPicPr>
          <p:blipFill>
            <a:blip r:embed="rId3">
              <a:alphaModFix/>
            </a:blip>
            <a:stretch>
              <a:fillRect/>
            </a:stretch>
          </p:blipFill>
          <p:spPr>
            <a:xfrm>
              <a:off x="1229276" y="3163025"/>
              <a:ext cx="301200" cy="188250"/>
            </a:xfrm>
            <a:prstGeom prst="rect">
              <a:avLst/>
            </a:prstGeom>
            <a:noFill/>
            <a:ln>
              <a:noFill/>
            </a:ln>
          </p:spPr>
        </p:pic>
      </p:grpSp>
      <p:pic>
        <p:nvPicPr>
          <p:cNvPr id="559" name="Shape 559"/>
          <p:cNvPicPr preferRelativeResize="0"/>
          <p:nvPr/>
        </p:nvPicPr>
        <p:blipFill>
          <a:blip r:embed="rId4">
            <a:alphaModFix/>
          </a:blip>
          <a:stretch>
            <a:fillRect/>
          </a:stretch>
        </p:blipFill>
        <p:spPr>
          <a:xfrm>
            <a:off x="7817825" y="3698654"/>
            <a:ext cx="596325" cy="382675"/>
          </a:xfrm>
          <a:prstGeom prst="rect">
            <a:avLst/>
          </a:prstGeom>
          <a:noFill/>
          <a:ln>
            <a:noFill/>
          </a:ln>
        </p:spPr>
      </p:pic>
      <p:cxnSp>
        <p:nvCxnSpPr>
          <p:cNvPr id="560" name="Shape 560"/>
          <p:cNvCxnSpPr>
            <a:stCxn id="561" idx="4"/>
            <a:endCxn id="557" idx="0"/>
          </p:cNvCxnSpPr>
          <p:nvPr/>
        </p:nvCxnSpPr>
        <p:spPr>
          <a:xfrm flipH="1">
            <a:off x="8225825" y="2306800"/>
            <a:ext cx="6600" cy="1141500"/>
          </a:xfrm>
          <a:prstGeom prst="straightConnector1">
            <a:avLst/>
          </a:prstGeom>
          <a:noFill/>
          <a:ln w="28575" cap="flat" cmpd="sng">
            <a:solidFill>
              <a:schemeClr val="dk2"/>
            </a:solidFill>
            <a:prstDash val="solid"/>
            <a:round/>
            <a:headEnd type="none" w="lg" len="lg"/>
            <a:tailEnd type="none" w="lg" len="lg"/>
          </a:ln>
        </p:spPr>
      </p:cxnSp>
      <p:sp>
        <p:nvSpPr>
          <p:cNvPr id="562" name="Shape 562"/>
          <p:cNvSpPr txBox="1"/>
          <p:nvPr/>
        </p:nvSpPr>
        <p:spPr>
          <a:xfrm>
            <a:off x="7951350" y="2645417"/>
            <a:ext cx="548700" cy="481500"/>
          </a:xfrm>
          <a:prstGeom prst="rect">
            <a:avLst/>
          </a:prstGeom>
          <a:solidFill>
            <a:srgbClr val="FFFFFF"/>
          </a:solidFill>
          <a:ln w="19050" cap="flat" cmpd="sng">
            <a:solidFill>
              <a:srgbClr val="666666"/>
            </a:solidFill>
            <a:prstDash val="dash"/>
            <a:round/>
            <a:headEnd type="none" w="med" len="med"/>
            <a:tailEnd type="none" w="med" len="med"/>
          </a:ln>
        </p:spPr>
        <p:txBody>
          <a:bodyPr wrap="square" lIns="91425" tIns="91425" rIns="91425" bIns="91425" anchor="ctr" anchorCtr="0">
            <a:noAutofit/>
          </a:bodyPr>
          <a:lstStyle/>
          <a:p>
            <a:pPr marL="0" lvl="0" indent="0" algn="ctr" rtl="0">
              <a:spcBef>
                <a:spcPts val="0"/>
              </a:spcBef>
              <a:buNone/>
            </a:pPr>
            <a:r>
              <a:rPr lang="en" sz="2400" b="1" dirty="0">
                <a:solidFill>
                  <a:srgbClr val="666666"/>
                </a:solidFill>
                <a:latin typeface="Arial" charset="0"/>
                <a:ea typeface="Arial" charset="0"/>
                <a:cs typeface="Arial" charset="0"/>
                <a:sym typeface="Droid Sans"/>
              </a:rPr>
              <a:t>?</a:t>
            </a:r>
          </a:p>
        </p:txBody>
      </p:sp>
      <p:grpSp>
        <p:nvGrpSpPr>
          <p:cNvPr id="563" name="Shape 563"/>
          <p:cNvGrpSpPr/>
          <p:nvPr/>
        </p:nvGrpSpPr>
        <p:grpSpPr>
          <a:xfrm>
            <a:off x="7861624" y="1565200"/>
            <a:ext cx="741601" cy="741600"/>
            <a:chOff x="5880424" y="1870000"/>
            <a:chExt cx="741601" cy="741600"/>
          </a:xfrm>
        </p:grpSpPr>
        <p:sp>
          <p:nvSpPr>
            <p:cNvPr id="561" name="Shape 561"/>
            <p:cNvSpPr/>
            <p:nvPr/>
          </p:nvSpPr>
          <p:spPr>
            <a:xfrm>
              <a:off x="5880425" y="187000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564" name="Shape 564"/>
            <p:cNvPicPr preferRelativeResize="0"/>
            <p:nvPr/>
          </p:nvPicPr>
          <p:blipFill>
            <a:blip r:embed="rId5">
              <a:alphaModFix/>
            </a:blip>
            <a:stretch>
              <a:fillRect/>
            </a:stretch>
          </p:blipFill>
          <p:spPr>
            <a:xfrm>
              <a:off x="5880424" y="2147425"/>
              <a:ext cx="615600" cy="395062"/>
            </a:xfrm>
            <a:prstGeom prst="rect">
              <a:avLst/>
            </a:prstGeom>
            <a:noFill/>
            <a:ln>
              <a:noFill/>
            </a:ln>
          </p:spPr>
        </p:pic>
        <p:pic>
          <p:nvPicPr>
            <p:cNvPr id="565" name="Shape 565"/>
            <p:cNvPicPr preferRelativeResize="0"/>
            <p:nvPr/>
          </p:nvPicPr>
          <p:blipFill>
            <a:blip r:embed="rId6">
              <a:alphaModFix/>
            </a:blip>
            <a:stretch>
              <a:fillRect/>
            </a:stretch>
          </p:blipFill>
          <p:spPr>
            <a:xfrm>
              <a:off x="6328529" y="1999154"/>
              <a:ext cx="284263" cy="188250"/>
            </a:xfrm>
            <a:prstGeom prst="rect">
              <a:avLst/>
            </a:prstGeom>
            <a:noFill/>
            <a:ln>
              <a:noFill/>
            </a:ln>
          </p:spPr>
        </p:pic>
      </p:grpSp>
      <p:sp>
        <p:nvSpPr>
          <p:cNvPr id="566" name="Shape 566"/>
          <p:cNvSpPr txBox="1"/>
          <p:nvPr/>
        </p:nvSpPr>
        <p:spPr>
          <a:xfrm>
            <a:off x="380998" y="2272175"/>
            <a:ext cx="7860153" cy="1503000"/>
          </a:xfrm>
          <a:prstGeom prst="rect">
            <a:avLst/>
          </a:prstGeom>
          <a:noFill/>
          <a:ln>
            <a:noFill/>
          </a:ln>
        </p:spPr>
        <p:txBody>
          <a:bodyPr wrap="square" lIns="91425" tIns="91425" rIns="91425" bIns="91425" anchor="t" anchorCtr="0">
            <a:noAutofit/>
          </a:bodyPr>
          <a:lstStyle/>
          <a:p>
            <a:pPr marL="0" lvl="0" indent="0" rtl="0">
              <a:lnSpc>
                <a:spcPct val="100000"/>
              </a:lnSpc>
              <a:spcBef>
                <a:spcPts val="0"/>
              </a:spcBef>
              <a:spcAft>
                <a:spcPts val="1000"/>
              </a:spcAft>
              <a:buNone/>
            </a:pPr>
            <a:r>
              <a:rPr lang="en" sz="1200" b="1" dirty="0" smtClean="0">
                <a:solidFill>
                  <a:schemeClr val="dk1"/>
                </a:solidFill>
                <a:latin typeface="Arial" charset="0"/>
                <a:ea typeface="Arial" charset="0"/>
                <a:cs typeface="Arial" charset="0"/>
                <a:sym typeface="Droid Sans"/>
              </a:rPr>
              <a:t>STATE </a:t>
            </a:r>
            <a:r>
              <a:rPr lang="en" sz="1200" b="1" dirty="0">
                <a:solidFill>
                  <a:schemeClr val="dk1"/>
                </a:solidFill>
                <a:latin typeface="Arial" charset="0"/>
                <a:ea typeface="Arial" charset="0"/>
                <a:cs typeface="Arial" charset="0"/>
                <a:sym typeface="Droid Sans"/>
              </a:rPr>
              <a:t>OF THE ART</a:t>
            </a:r>
            <a:r>
              <a:rPr lang="en" sz="1600" b="1" dirty="0">
                <a:solidFill>
                  <a:schemeClr val="dk1"/>
                </a:solidFill>
                <a:latin typeface="Arial" charset="0"/>
                <a:ea typeface="Arial" charset="0"/>
                <a:cs typeface="Arial" charset="0"/>
                <a:sym typeface="Droid Sans"/>
              </a:rPr>
              <a:t>:</a:t>
            </a:r>
          </a:p>
          <a:p>
            <a:pPr marL="457200" lvl="0" indent="-317500" rtl="0">
              <a:lnSpc>
                <a:spcPct val="115000"/>
              </a:lnSpc>
              <a:spcBef>
                <a:spcPts val="0"/>
              </a:spcBef>
              <a:spcAft>
                <a:spcPts val="0"/>
              </a:spcAft>
              <a:buClr>
                <a:schemeClr val="dk1"/>
              </a:buClr>
              <a:buSzPts val="1400"/>
              <a:buFont typeface="Droid Sans"/>
              <a:buChar char="-"/>
            </a:pPr>
            <a:r>
              <a:rPr lang="en-US" sz="1600" dirty="0" smtClean="0">
                <a:latin typeface="Arial" charset="0"/>
                <a:ea typeface="Arial" charset="0"/>
                <a:cs typeface="Arial" charset="0"/>
                <a:sym typeface="Droid Sans"/>
              </a:rPr>
              <a:t>Run a client somewhere!</a:t>
            </a:r>
            <a:endParaRPr sz="1600" dirty="0">
              <a:latin typeface="Arial" charset="0"/>
              <a:ea typeface="Arial" charset="0"/>
              <a:cs typeface="Arial" charset="0"/>
              <a:sym typeface="Droid Sans"/>
            </a:endParaRPr>
          </a:p>
        </p:txBody>
      </p:sp>
      <p:sp>
        <p:nvSpPr>
          <p:cNvPr id="567" name="Shape 567"/>
          <p:cNvSpPr txBox="1">
            <a:spLocks noGrp="1"/>
          </p:cNvSpPr>
          <p:nvPr>
            <p:ph type="body" idx="1"/>
          </p:nvPr>
        </p:nvSpPr>
        <p:spPr>
          <a:xfrm>
            <a:off x="387900" y="1228675"/>
            <a:ext cx="6786000" cy="873300"/>
          </a:xfrm>
          <a:prstGeom prst="rect">
            <a:avLst/>
          </a:prstGeom>
          <a:noFill/>
          <a:ln>
            <a:noFill/>
          </a:ln>
        </p:spPr>
        <p:txBody>
          <a:bodyPr wrap="square" lIns="91425" tIns="91425" rIns="91425" bIns="91425" anchor="ctr" anchorCtr="0">
            <a:noAutofit/>
          </a:bodyPr>
          <a:lstStyle/>
          <a:p>
            <a:pPr marL="0" lvl="0" indent="-69850" rtl="0">
              <a:lnSpc>
                <a:spcPct val="100000"/>
              </a:lnSpc>
              <a:spcBef>
                <a:spcPts val="0"/>
              </a:spcBef>
              <a:spcAft>
                <a:spcPts val="1000"/>
              </a:spcAft>
              <a:buClr>
                <a:schemeClr val="dk1"/>
              </a:buClr>
              <a:buSzPts val="1100"/>
              <a:buFont typeface="Arial"/>
              <a:buNone/>
            </a:pPr>
            <a:r>
              <a:rPr lang="en" sz="1200" b="1" dirty="0">
                <a:solidFill>
                  <a:schemeClr val="dk1"/>
                </a:solidFill>
                <a:latin typeface="Arial" charset="0"/>
                <a:ea typeface="Arial" charset="0"/>
                <a:cs typeface="Arial" charset="0"/>
                <a:sym typeface="Droid Sans"/>
              </a:rPr>
              <a:t>PROBLEM:</a:t>
            </a:r>
          </a:p>
          <a:p>
            <a:pPr marL="457200" lvl="0" indent="-342900" rtl="0">
              <a:lnSpc>
                <a:spcPct val="100000"/>
              </a:lnSpc>
              <a:spcBef>
                <a:spcPts val="0"/>
              </a:spcBef>
              <a:spcAft>
                <a:spcPts val="0"/>
              </a:spcAft>
              <a:buClr>
                <a:schemeClr val="dk1"/>
              </a:buClr>
              <a:buSzPts val="1800"/>
              <a:buFont typeface="Droid Sans"/>
              <a:buChar char="-"/>
            </a:pPr>
            <a:r>
              <a:rPr lang="en" dirty="0">
                <a:solidFill>
                  <a:schemeClr val="dk1"/>
                </a:solidFill>
                <a:latin typeface="Arial" charset="0"/>
                <a:ea typeface="Arial" charset="0"/>
                <a:cs typeface="Arial" charset="0"/>
                <a:sym typeface="Droid Sans"/>
              </a:rPr>
              <a:t>How can we detect whether pairs of hosts</a:t>
            </a:r>
            <a:br>
              <a:rPr lang="en" dirty="0">
                <a:solidFill>
                  <a:schemeClr val="dk1"/>
                </a:solidFill>
                <a:latin typeface="Arial" charset="0"/>
                <a:ea typeface="Arial" charset="0"/>
                <a:cs typeface="Arial" charset="0"/>
                <a:sym typeface="Droid Sans"/>
              </a:rPr>
            </a:br>
            <a:r>
              <a:rPr lang="en" dirty="0">
                <a:solidFill>
                  <a:schemeClr val="dk1"/>
                </a:solidFill>
                <a:latin typeface="Arial" charset="0"/>
                <a:ea typeface="Arial" charset="0"/>
                <a:cs typeface="Arial" charset="0"/>
                <a:sym typeface="Droid Sans"/>
              </a:rPr>
              <a:t>around the world can talk to each other?</a:t>
            </a:r>
          </a:p>
        </p:txBody>
      </p:sp>
      <p:pic>
        <p:nvPicPr>
          <p:cNvPr id="568" name="Shape 568" descr="Image result for ripe atlas probe"/>
          <p:cNvPicPr preferRelativeResize="0"/>
          <p:nvPr/>
        </p:nvPicPr>
        <p:blipFill>
          <a:blip r:embed="rId7">
            <a:alphaModFix/>
          </a:blip>
          <a:stretch>
            <a:fillRect/>
          </a:stretch>
        </p:blipFill>
        <p:spPr>
          <a:xfrm>
            <a:off x="7403225" y="1072313"/>
            <a:ext cx="829200" cy="700923"/>
          </a:xfrm>
          <a:prstGeom prst="rect">
            <a:avLst/>
          </a:prstGeom>
          <a:noFill/>
          <a:ln>
            <a:noFill/>
          </a:ln>
        </p:spPr>
      </p:pic>
      <p:sp>
        <p:nvSpPr>
          <p:cNvPr id="569" name="Shape 569"/>
          <p:cNvSpPr/>
          <p:nvPr/>
        </p:nvSpPr>
        <p:spPr>
          <a:xfrm>
            <a:off x="7384825" y="1098777"/>
            <a:ext cx="829200" cy="666600"/>
          </a:xfrm>
          <a:prstGeom prst="rect">
            <a:avLst/>
          </a:prstGeom>
          <a:solidFill>
            <a:srgbClr val="F46F6F">
              <a:alpha val="38890"/>
            </a:srgbClr>
          </a:solidFill>
          <a:ln>
            <a:noFill/>
          </a:ln>
        </p:spPr>
        <p:txBody>
          <a:bodyPr wrap="square" lIns="91425" tIns="91425" rIns="91425" bIns="91425" anchor="ctr" anchorCtr="0">
            <a:noAutofit/>
          </a:bodyPr>
          <a:lstStyle/>
          <a:p>
            <a:pPr marL="0" lvl="0" indent="0">
              <a:spcBef>
                <a:spcPts val="0"/>
              </a:spcBef>
              <a:buNone/>
            </a:pPr>
            <a:endParaRPr/>
          </a:p>
        </p:txBody>
      </p:sp>
      <p:cxnSp>
        <p:nvCxnSpPr>
          <p:cNvPr id="570" name="Shape 570"/>
          <p:cNvCxnSpPr/>
          <p:nvPr/>
        </p:nvCxnSpPr>
        <p:spPr>
          <a:xfrm flipH="1">
            <a:off x="8122667" y="1751653"/>
            <a:ext cx="6600" cy="1741800"/>
          </a:xfrm>
          <a:prstGeom prst="straightConnector1">
            <a:avLst/>
          </a:prstGeom>
          <a:noFill/>
          <a:ln w="38100" cap="flat" cmpd="sng">
            <a:solidFill>
              <a:srgbClr val="980000"/>
            </a:solidFill>
            <a:prstDash val="solid"/>
            <a:round/>
            <a:headEnd type="none" w="lg" len="lg"/>
            <a:tailEnd type="triangle" w="lg" len="lg"/>
          </a:ln>
        </p:spPr>
      </p:cxnSp>
      <p:sp>
        <p:nvSpPr>
          <p:cNvPr id="571" name="Shape 571"/>
          <p:cNvSpPr txBox="1">
            <a:spLocks noGrp="1"/>
          </p:cNvSpPr>
          <p:nvPr>
            <p:ph type="body" idx="1"/>
          </p:nvPr>
        </p:nvSpPr>
        <p:spPr>
          <a:xfrm>
            <a:off x="380999" y="3927575"/>
            <a:ext cx="4635843" cy="873300"/>
          </a:xfrm>
          <a:prstGeom prst="rect">
            <a:avLst/>
          </a:prstGeom>
          <a:solidFill>
            <a:srgbClr val="FFFFFF"/>
          </a:solidFill>
          <a:ln>
            <a:noFill/>
          </a:ln>
        </p:spPr>
        <p:txBody>
          <a:bodyPr wrap="square" lIns="91425" tIns="91425" rIns="91425" bIns="91425" anchor="ctr" anchorCtr="0">
            <a:noAutofit/>
          </a:bodyPr>
          <a:lstStyle/>
          <a:p>
            <a:pPr marL="0" lvl="0" indent="0" rtl="0">
              <a:lnSpc>
                <a:spcPct val="115000"/>
              </a:lnSpc>
              <a:spcBef>
                <a:spcPts val="0"/>
              </a:spcBef>
              <a:spcAft>
                <a:spcPts val="0"/>
              </a:spcAft>
              <a:buNone/>
            </a:pPr>
            <a:r>
              <a:rPr lang="en" sz="1400" b="1" dirty="0">
                <a:solidFill>
                  <a:srgbClr val="FF4426"/>
                </a:solidFill>
                <a:latin typeface="Arial" charset="0"/>
                <a:ea typeface="Arial" charset="0"/>
                <a:cs typeface="Arial" charset="0"/>
                <a:sym typeface="Droid Sans"/>
              </a:rPr>
              <a:t>THREE KEY CHALLENGES:</a:t>
            </a:r>
            <a:r>
              <a:rPr lang="en" sz="1400" b="1" dirty="0">
                <a:solidFill>
                  <a:schemeClr val="dk1"/>
                </a:solidFill>
                <a:latin typeface="Arial" charset="0"/>
                <a:ea typeface="Arial" charset="0"/>
                <a:cs typeface="Arial" charset="0"/>
                <a:sym typeface="Droid Sans"/>
              </a:rPr>
              <a:t> </a:t>
            </a:r>
          </a:p>
          <a:p>
            <a:pPr marL="0" lvl="0" indent="0" rtl="0">
              <a:lnSpc>
                <a:spcPct val="115000"/>
              </a:lnSpc>
              <a:spcBef>
                <a:spcPts val="0"/>
              </a:spcBef>
              <a:spcAft>
                <a:spcPts val="0"/>
              </a:spcAft>
              <a:buNone/>
            </a:pPr>
            <a:r>
              <a:rPr lang="en" b="1" dirty="0">
                <a:solidFill>
                  <a:schemeClr val="dk1"/>
                </a:solidFill>
                <a:latin typeface="Arial" charset="0"/>
                <a:ea typeface="Arial" charset="0"/>
                <a:cs typeface="Arial" charset="0"/>
                <a:sym typeface="Droid Sans"/>
              </a:rPr>
              <a:t>Coverage, ethics, and continuity</a:t>
            </a:r>
          </a:p>
        </p:txBody>
      </p:sp>
      <p:sp>
        <p:nvSpPr>
          <p:cNvPr id="572" name="Shape 572"/>
          <p:cNvSpPr/>
          <p:nvPr/>
        </p:nvSpPr>
        <p:spPr>
          <a:xfrm>
            <a:off x="0" y="255975"/>
            <a:ext cx="9144000" cy="650100"/>
          </a:xfrm>
          <a:prstGeom prst="rect">
            <a:avLst/>
          </a:prstGeom>
          <a:noFill/>
          <a:ln>
            <a:noFill/>
          </a:ln>
        </p:spPr>
        <p:txBody>
          <a:bodyPr wrap="square" lIns="91425" tIns="91425" rIns="91425" bIns="91425" anchor="ctr" anchorCtr="0">
            <a:noAutofit/>
          </a:bodyPr>
          <a:lstStyle/>
          <a:p>
            <a:pPr marL="0" lvl="0" indent="-69850" algn="ctr" rtl="0">
              <a:lnSpc>
                <a:spcPct val="115000"/>
              </a:lnSpc>
              <a:spcBef>
                <a:spcPts val="0"/>
              </a:spcBef>
              <a:spcAft>
                <a:spcPts val="1600"/>
              </a:spcAft>
              <a:buClr>
                <a:schemeClr val="dk1"/>
              </a:buClr>
              <a:buSzPts val="1100"/>
              <a:buFont typeface="Arial"/>
              <a:buNone/>
            </a:pPr>
            <a:r>
              <a:rPr lang="en" sz="2600" b="1" dirty="0">
                <a:solidFill>
                  <a:schemeClr val="bg1"/>
                </a:solidFill>
                <a:latin typeface="Arial" charset="0"/>
                <a:ea typeface="Arial" charset="0"/>
                <a:cs typeface="Arial" charset="0"/>
                <a:sym typeface="Droid Sans"/>
              </a:rPr>
              <a:t>Measuring Internet Censorship Globally</a:t>
            </a:r>
          </a:p>
        </p:txBody>
      </p:sp>
      <p:sp>
        <p:nvSpPr>
          <p:cNvPr id="573" name="Shape 573"/>
          <p:cNvSpPr txBox="1"/>
          <p:nvPr/>
        </p:nvSpPr>
        <p:spPr>
          <a:xfrm rot="-1244">
            <a:off x="7513024" y="4078489"/>
            <a:ext cx="829200" cy="2748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Site</a:t>
            </a:r>
          </a:p>
        </p:txBody>
      </p:sp>
      <p:sp>
        <p:nvSpPr>
          <p:cNvPr id="574" name="Shape 574"/>
          <p:cNvSpPr txBox="1"/>
          <p:nvPr/>
        </p:nvSpPr>
        <p:spPr>
          <a:xfrm rot="-4341">
            <a:off x="7683375" y="2185972"/>
            <a:ext cx="712801" cy="232800"/>
          </a:xfrm>
          <a:prstGeom prst="rect">
            <a:avLst/>
          </a:prstGeom>
          <a:noFill/>
          <a:ln>
            <a:noFill/>
          </a:ln>
        </p:spPr>
        <p:txBody>
          <a:bodyPr wrap="square" lIns="91425" tIns="91425" rIns="91425" bIns="91425" anchor="t" anchorCtr="0">
            <a:noAutofit/>
          </a:bodyPr>
          <a:lstStyle/>
          <a:p>
            <a:pPr marL="0" lvl="0" indent="0" algn="l" rtl="0">
              <a:spcBef>
                <a:spcPts val="0"/>
              </a:spcBef>
              <a:buNone/>
            </a:pPr>
            <a:r>
              <a:rPr lang="en" sz="1100">
                <a:latin typeface="Bitter"/>
                <a:ea typeface="Bitter"/>
                <a:cs typeface="Bitter"/>
                <a:sym typeface="Bitter"/>
              </a:rPr>
              <a:t>user</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Shape 591"/>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592" name="Shape 59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16</a:t>
            </a:fld>
            <a:endParaRPr lang="en">
              <a:latin typeface="Arial"/>
              <a:ea typeface="Arial"/>
              <a:cs typeface="Arial"/>
              <a:sym typeface="Arial"/>
            </a:endParaRPr>
          </a:p>
        </p:txBody>
      </p:sp>
      <p:cxnSp>
        <p:nvCxnSpPr>
          <p:cNvPr id="593" name="Shape 593"/>
          <p:cNvCxnSpPr>
            <a:stCxn id="594" idx="4"/>
            <a:endCxn id="595" idx="0"/>
          </p:cNvCxnSpPr>
          <p:nvPr/>
        </p:nvCxnSpPr>
        <p:spPr>
          <a:xfrm flipH="1">
            <a:off x="8225825" y="2306800"/>
            <a:ext cx="6600" cy="1141500"/>
          </a:xfrm>
          <a:prstGeom prst="straightConnector1">
            <a:avLst/>
          </a:prstGeom>
          <a:noFill/>
          <a:ln w="28575" cap="flat" cmpd="sng">
            <a:solidFill>
              <a:schemeClr val="dk2"/>
            </a:solidFill>
            <a:prstDash val="solid"/>
            <a:round/>
            <a:headEnd type="none" w="lg" len="lg"/>
            <a:tailEnd type="none" w="lg" len="lg"/>
          </a:ln>
        </p:spPr>
      </p:cxnSp>
      <p:grpSp>
        <p:nvGrpSpPr>
          <p:cNvPr id="596" name="Shape 596"/>
          <p:cNvGrpSpPr/>
          <p:nvPr/>
        </p:nvGrpSpPr>
        <p:grpSpPr>
          <a:xfrm>
            <a:off x="5854403" y="1565200"/>
            <a:ext cx="2748822" cy="2624838"/>
            <a:chOff x="5854403" y="1565200"/>
            <a:chExt cx="2748822" cy="2624838"/>
          </a:xfrm>
        </p:grpSpPr>
        <p:grpSp>
          <p:nvGrpSpPr>
            <p:cNvPr id="597" name="Shape 597"/>
            <p:cNvGrpSpPr/>
            <p:nvPr/>
          </p:nvGrpSpPr>
          <p:grpSpPr>
            <a:xfrm>
              <a:off x="5854403" y="2914785"/>
              <a:ext cx="904692" cy="936798"/>
              <a:chOff x="2711796" y="2716025"/>
              <a:chExt cx="904692" cy="936798"/>
            </a:xfrm>
          </p:grpSpPr>
          <p:pic>
            <p:nvPicPr>
              <p:cNvPr id="598" name="Shape 598"/>
              <p:cNvPicPr preferRelativeResize="0"/>
              <p:nvPr/>
            </p:nvPicPr>
            <p:blipFill>
              <a:blip r:embed="rId3">
                <a:alphaModFix/>
              </a:blip>
              <a:stretch>
                <a:fillRect/>
              </a:stretch>
            </p:blipFill>
            <p:spPr>
              <a:xfrm flipH="1">
                <a:off x="2711796" y="2716025"/>
                <a:ext cx="829200" cy="829200"/>
              </a:xfrm>
              <a:prstGeom prst="rect">
                <a:avLst/>
              </a:prstGeom>
              <a:noFill/>
              <a:ln>
                <a:noFill/>
              </a:ln>
            </p:spPr>
          </p:pic>
          <p:pic>
            <p:nvPicPr>
              <p:cNvPr id="599" name="Shape 599"/>
              <p:cNvPicPr preferRelativeResize="0"/>
              <p:nvPr/>
            </p:nvPicPr>
            <p:blipFill>
              <a:blip r:embed="rId4">
                <a:alphaModFix/>
              </a:blip>
              <a:stretch>
                <a:fillRect/>
              </a:stretch>
            </p:blipFill>
            <p:spPr>
              <a:xfrm>
                <a:off x="3338413" y="3374748"/>
                <a:ext cx="278075" cy="278075"/>
              </a:xfrm>
              <a:prstGeom prst="rect">
                <a:avLst/>
              </a:prstGeom>
              <a:noFill/>
              <a:ln>
                <a:noFill/>
              </a:ln>
            </p:spPr>
          </p:pic>
        </p:grpSp>
        <p:grpSp>
          <p:nvGrpSpPr>
            <p:cNvPr id="600" name="Shape 600"/>
            <p:cNvGrpSpPr/>
            <p:nvPr/>
          </p:nvGrpSpPr>
          <p:grpSpPr>
            <a:xfrm>
              <a:off x="7854900" y="3448438"/>
              <a:ext cx="741600" cy="741600"/>
              <a:chOff x="815950" y="3056550"/>
              <a:chExt cx="741600" cy="741600"/>
            </a:xfrm>
          </p:grpSpPr>
          <p:sp>
            <p:nvSpPr>
              <p:cNvPr id="595" name="Shape 595"/>
              <p:cNvSpPr/>
              <p:nvPr/>
            </p:nvSpPr>
            <p:spPr>
              <a:xfrm>
                <a:off x="815950" y="305655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601" name="Shape 601"/>
              <p:cNvPicPr preferRelativeResize="0"/>
              <p:nvPr/>
            </p:nvPicPr>
            <p:blipFill>
              <a:blip r:embed="rId5">
                <a:alphaModFix/>
              </a:blip>
              <a:stretch>
                <a:fillRect/>
              </a:stretch>
            </p:blipFill>
            <p:spPr>
              <a:xfrm>
                <a:off x="1229276" y="3163025"/>
                <a:ext cx="301200" cy="188250"/>
              </a:xfrm>
              <a:prstGeom prst="rect">
                <a:avLst/>
              </a:prstGeom>
              <a:noFill/>
              <a:ln>
                <a:noFill/>
              </a:ln>
            </p:spPr>
          </p:pic>
        </p:grpSp>
        <p:pic>
          <p:nvPicPr>
            <p:cNvPr id="602" name="Shape 602"/>
            <p:cNvPicPr preferRelativeResize="0"/>
            <p:nvPr/>
          </p:nvPicPr>
          <p:blipFill>
            <a:blip r:embed="rId6">
              <a:alphaModFix/>
            </a:blip>
            <a:stretch>
              <a:fillRect/>
            </a:stretch>
          </p:blipFill>
          <p:spPr>
            <a:xfrm>
              <a:off x="7817825" y="3698654"/>
              <a:ext cx="596325" cy="382675"/>
            </a:xfrm>
            <a:prstGeom prst="rect">
              <a:avLst/>
            </a:prstGeom>
            <a:noFill/>
            <a:ln>
              <a:noFill/>
            </a:ln>
          </p:spPr>
        </p:pic>
        <p:sp>
          <p:nvSpPr>
            <p:cNvPr id="603" name="Shape 603"/>
            <p:cNvSpPr txBox="1"/>
            <p:nvPr/>
          </p:nvSpPr>
          <p:spPr>
            <a:xfrm>
              <a:off x="7951350" y="2645417"/>
              <a:ext cx="548700" cy="481500"/>
            </a:xfrm>
            <a:prstGeom prst="rect">
              <a:avLst/>
            </a:prstGeom>
            <a:solidFill>
              <a:srgbClr val="FFFFFF"/>
            </a:solidFill>
            <a:ln w="19050" cap="flat" cmpd="sng">
              <a:solidFill>
                <a:srgbClr val="666666"/>
              </a:solidFill>
              <a:prstDash val="dash"/>
              <a:round/>
              <a:headEnd type="none" w="med" len="med"/>
              <a:tailEnd type="none" w="med" len="med"/>
            </a:ln>
          </p:spPr>
          <p:txBody>
            <a:bodyPr wrap="square" lIns="91425" tIns="91425" rIns="91425" bIns="91425" anchor="ctr" anchorCtr="0">
              <a:noAutofit/>
            </a:bodyPr>
            <a:lstStyle/>
            <a:p>
              <a:pPr marL="0" lvl="0" indent="0" algn="ctr" rtl="0">
                <a:spcBef>
                  <a:spcPts val="0"/>
                </a:spcBef>
                <a:buNone/>
              </a:pPr>
              <a:r>
                <a:rPr lang="en" sz="2400" b="1" dirty="0">
                  <a:solidFill>
                    <a:srgbClr val="666666"/>
                  </a:solidFill>
                  <a:latin typeface="Arial" charset="0"/>
                  <a:ea typeface="Arial" charset="0"/>
                  <a:cs typeface="Arial" charset="0"/>
                  <a:sym typeface="Droid Sans"/>
                </a:rPr>
                <a:t>?</a:t>
              </a:r>
            </a:p>
          </p:txBody>
        </p:sp>
        <p:grpSp>
          <p:nvGrpSpPr>
            <p:cNvPr id="604" name="Shape 604"/>
            <p:cNvGrpSpPr/>
            <p:nvPr/>
          </p:nvGrpSpPr>
          <p:grpSpPr>
            <a:xfrm>
              <a:off x="7861624" y="1565200"/>
              <a:ext cx="741601" cy="741600"/>
              <a:chOff x="5880424" y="1870000"/>
              <a:chExt cx="741601" cy="741600"/>
            </a:xfrm>
          </p:grpSpPr>
          <p:sp>
            <p:nvSpPr>
              <p:cNvPr id="594" name="Shape 594"/>
              <p:cNvSpPr/>
              <p:nvPr/>
            </p:nvSpPr>
            <p:spPr>
              <a:xfrm>
                <a:off x="5880425" y="187000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605" name="Shape 605"/>
              <p:cNvPicPr preferRelativeResize="0"/>
              <p:nvPr/>
            </p:nvPicPr>
            <p:blipFill>
              <a:blip r:embed="rId7">
                <a:alphaModFix/>
              </a:blip>
              <a:stretch>
                <a:fillRect/>
              </a:stretch>
            </p:blipFill>
            <p:spPr>
              <a:xfrm>
                <a:off x="5880424" y="2147425"/>
                <a:ext cx="615600" cy="395062"/>
              </a:xfrm>
              <a:prstGeom prst="rect">
                <a:avLst/>
              </a:prstGeom>
              <a:noFill/>
              <a:ln>
                <a:noFill/>
              </a:ln>
            </p:spPr>
          </p:pic>
          <p:pic>
            <p:nvPicPr>
              <p:cNvPr id="606" name="Shape 606"/>
              <p:cNvPicPr preferRelativeResize="0"/>
              <p:nvPr/>
            </p:nvPicPr>
            <p:blipFill>
              <a:blip r:embed="rId8">
                <a:alphaModFix/>
              </a:blip>
              <a:stretch>
                <a:fillRect/>
              </a:stretch>
            </p:blipFill>
            <p:spPr>
              <a:xfrm>
                <a:off x="6328529" y="1999154"/>
                <a:ext cx="284263" cy="188250"/>
              </a:xfrm>
              <a:prstGeom prst="rect">
                <a:avLst/>
              </a:prstGeom>
              <a:noFill/>
              <a:ln>
                <a:noFill/>
              </a:ln>
            </p:spPr>
          </p:pic>
        </p:grpSp>
        <p:cxnSp>
          <p:nvCxnSpPr>
            <p:cNvPr id="607" name="Shape 607"/>
            <p:cNvCxnSpPr>
              <a:stCxn id="598" idx="1"/>
              <a:endCxn id="605" idx="1"/>
            </p:cNvCxnSpPr>
            <p:nvPr/>
          </p:nvCxnSpPr>
          <p:spPr>
            <a:xfrm rot="10800000" flipH="1">
              <a:off x="6683603" y="2040285"/>
              <a:ext cx="1178100" cy="1289100"/>
            </a:xfrm>
            <a:prstGeom prst="straightConnector1">
              <a:avLst/>
            </a:prstGeom>
            <a:noFill/>
            <a:ln w="38100" cap="flat" cmpd="sng">
              <a:solidFill>
                <a:srgbClr val="980000"/>
              </a:solidFill>
              <a:prstDash val="solid"/>
              <a:round/>
              <a:headEnd type="none" w="lg" len="lg"/>
              <a:tailEnd type="triangle" w="lg" len="lg"/>
            </a:ln>
          </p:spPr>
        </p:cxnSp>
        <p:cxnSp>
          <p:nvCxnSpPr>
            <p:cNvPr id="608" name="Shape 608"/>
            <p:cNvCxnSpPr>
              <a:stCxn id="598" idx="1"/>
              <a:endCxn id="602" idx="1"/>
            </p:cNvCxnSpPr>
            <p:nvPr/>
          </p:nvCxnSpPr>
          <p:spPr>
            <a:xfrm>
              <a:off x="6683603" y="3329385"/>
              <a:ext cx="1134300" cy="560700"/>
            </a:xfrm>
            <a:prstGeom prst="straightConnector1">
              <a:avLst/>
            </a:prstGeom>
            <a:noFill/>
            <a:ln w="38100" cap="flat" cmpd="sng">
              <a:solidFill>
                <a:srgbClr val="980000"/>
              </a:solidFill>
              <a:prstDash val="solid"/>
              <a:round/>
              <a:headEnd type="none" w="lg" len="lg"/>
              <a:tailEnd type="triangle" w="lg" len="lg"/>
            </a:ln>
          </p:spPr>
        </p:cxnSp>
      </p:grpSp>
      <p:pic>
        <p:nvPicPr>
          <p:cNvPr id="611" name="Shape 611"/>
          <p:cNvPicPr preferRelativeResize="0"/>
          <p:nvPr/>
        </p:nvPicPr>
        <p:blipFill>
          <a:blip r:embed="rId9">
            <a:alphaModFix/>
          </a:blip>
          <a:stretch>
            <a:fillRect/>
          </a:stretch>
        </p:blipFill>
        <p:spPr>
          <a:xfrm>
            <a:off x="6391725" y="2893989"/>
            <a:ext cx="303651" cy="206873"/>
          </a:xfrm>
          <a:prstGeom prst="rect">
            <a:avLst/>
          </a:prstGeom>
          <a:noFill/>
          <a:ln>
            <a:noFill/>
          </a:ln>
        </p:spPr>
      </p:pic>
      <p:sp>
        <p:nvSpPr>
          <p:cNvPr id="612" name="Shape 612"/>
          <p:cNvSpPr/>
          <p:nvPr/>
        </p:nvSpPr>
        <p:spPr>
          <a:xfrm>
            <a:off x="0" y="255975"/>
            <a:ext cx="9144000" cy="650100"/>
          </a:xfrm>
          <a:prstGeom prst="rect">
            <a:avLst/>
          </a:prstGeom>
          <a:noFill/>
          <a:ln>
            <a:noFill/>
          </a:ln>
        </p:spPr>
        <p:txBody>
          <a:bodyPr wrap="square" lIns="91425" tIns="91425" rIns="91425" bIns="91425" anchor="ctr" anchorCtr="0">
            <a:noAutofit/>
          </a:bodyPr>
          <a:lstStyle/>
          <a:p>
            <a:pPr marL="0" lvl="0" indent="-69850" algn="ctr" rtl="0">
              <a:lnSpc>
                <a:spcPct val="115000"/>
              </a:lnSpc>
              <a:spcBef>
                <a:spcPts val="0"/>
              </a:spcBef>
              <a:spcAft>
                <a:spcPts val="1600"/>
              </a:spcAft>
              <a:buClr>
                <a:schemeClr val="dk1"/>
              </a:buClr>
              <a:buSzPts val="1100"/>
              <a:buFont typeface="Arial"/>
              <a:buNone/>
            </a:pPr>
            <a:r>
              <a:rPr lang="en" sz="2600" b="1" dirty="0" smtClean="0">
                <a:solidFill>
                  <a:schemeClr val="bg1"/>
                </a:solidFill>
                <a:latin typeface="Arial" charset="0"/>
                <a:ea typeface="Arial" charset="0"/>
                <a:cs typeface="Arial" charset="0"/>
                <a:sym typeface="Droid Sans"/>
              </a:rPr>
              <a:t>Measuring</a:t>
            </a:r>
            <a:r>
              <a:rPr lang="en-US" sz="2600" b="1" dirty="0" smtClean="0">
                <a:solidFill>
                  <a:schemeClr val="bg1"/>
                </a:solidFill>
                <a:latin typeface="Arial" charset="0"/>
                <a:ea typeface="Arial" charset="0"/>
                <a:cs typeface="Arial" charset="0"/>
                <a:sym typeface="Droid Sans"/>
              </a:rPr>
              <a:t> Internet</a:t>
            </a:r>
            <a:r>
              <a:rPr lang="en" sz="2600" b="1" dirty="0" smtClean="0">
                <a:solidFill>
                  <a:schemeClr val="bg1"/>
                </a:solidFill>
                <a:latin typeface="Arial" charset="0"/>
                <a:ea typeface="Arial" charset="0"/>
                <a:cs typeface="Arial" charset="0"/>
                <a:sym typeface="Droid Sans"/>
              </a:rPr>
              <a:t> Censorship </a:t>
            </a:r>
            <a:r>
              <a:rPr lang="en-US" sz="2600" b="1" dirty="0" smtClean="0">
                <a:solidFill>
                  <a:schemeClr val="bg1"/>
                </a:solidFill>
                <a:latin typeface="Arial" charset="0"/>
                <a:ea typeface="Arial" charset="0"/>
                <a:cs typeface="Arial" charset="0"/>
                <a:sym typeface="Droid Sans"/>
              </a:rPr>
              <a:t>Globally</a:t>
            </a:r>
            <a:endParaRPr lang="en" sz="2600" b="1" dirty="0">
              <a:solidFill>
                <a:schemeClr val="bg1"/>
              </a:solidFill>
              <a:latin typeface="Arial" charset="0"/>
              <a:ea typeface="Arial" charset="0"/>
              <a:cs typeface="Arial" charset="0"/>
              <a:sym typeface="Droid Sans"/>
            </a:endParaRPr>
          </a:p>
        </p:txBody>
      </p:sp>
      <p:sp>
        <p:nvSpPr>
          <p:cNvPr id="613" name="Shape 613"/>
          <p:cNvSpPr txBox="1">
            <a:spLocks noGrp="1"/>
          </p:cNvSpPr>
          <p:nvPr>
            <p:ph type="body" idx="1"/>
          </p:nvPr>
        </p:nvSpPr>
        <p:spPr>
          <a:xfrm>
            <a:off x="387900" y="1228675"/>
            <a:ext cx="6786000" cy="1438800"/>
          </a:xfrm>
          <a:prstGeom prst="rect">
            <a:avLst/>
          </a:prstGeom>
          <a:noFill/>
          <a:ln>
            <a:noFill/>
          </a:ln>
        </p:spPr>
        <p:txBody>
          <a:bodyPr wrap="square" lIns="91425" tIns="91425" rIns="91425" bIns="91425" anchor="ctr" anchorCtr="0">
            <a:noAutofit/>
          </a:bodyPr>
          <a:lstStyle/>
          <a:p>
            <a:pPr marL="0" lvl="0" indent="-69850" rtl="0">
              <a:lnSpc>
                <a:spcPct val="100000"/>
              </a:lnSpc>
              <a:spcBef>
                <a:spcPts val="0"/>
              </a:spcBef>
              <a:spcAft>
                <a:spcPts val="1000"/>
              </a:spcAft>
              <a:buClr>
                <a:schemeClr val="dk1"/>
              </a:buClr>
              <a:buSzPts val="1100"/>
              <a:buFont typeface="Arial"/>
              <a:buNone/>
            </a:pPr>
            <a:r>
              <a:rPr lang="en" sz="1200" b="1" dirty="0">
                <a:solidFill>
                  <a:schemeClr val="dk1"/>
                </a:solidFill>
                <a:latin typeface="Arial" charset="0"/>
                <a:ea typeface="Arial" charset="0"/>
                <a:cs typeface="Arial" charset="0"/>
                <a:sym typeface="Droid Sans"/>
              </a:rPr>
              <a:t>PROBLEM:</a:t>
            </a:r>
          </a:p>
          <a:p>
            <a:pPr marL="457200" lvl="0" indent="-342900">
              <a:lnSpc>
                <a:spcPct val="100000"/>
              </a:lnSpc>
              <a:spcAft>
                <a:spcPts val="0"/>
              </a:spcAft>
              <a:buFont typeface="Droid Sans"/>
              <a:buChar char="-"/>
            </a:pPr>
            <a:r>
              <a:rPr lang="en" dirty="0">
                <a:solidFill>
                  <a:schemeClr val="dk1"/>
                </a:solidFill>
                <a:latin typeface="Arial" charset="0"/>
                <a:ea typeface="Arial" charset="0"/>
                <a:cs typeface="Arial" charset="0"/>
                <a:sym typeface="Droid Sans"/>
              </a:rPr>
              <a:t>How can we detect whether pairs of hosts</a:t>
            </a:r>
            <a:br>
              <a:rPr lang="en" dirty="0">
                <a:solidFill>
                  <a:schemeClr val="dk1"/>
                </a:solidFill>
                <a:latin typeface="Arial" charset="0"/>
                <a:ea typeface="Arial" charset="0"/>
                <a:cs typeface="Arial" charset="0"/>
                <a:sym typeface="Droid Sans"/>
              </a:rPr>
            </a:br>
            <a:r>
              <a:rPr lang="en" dirty="0">
                <a:solidFill>
                  <a:schemeClr val="dk1"/>
                </a:solidFill>
                <a:latin typeface="Arial" charset="0"/>
                <a:ea typeface="Arial" charset="0"/>
                <a:cs typeface="Arial" charset="0"/>
                <a:sym typeface="Droid Sans"/>
              </a:rPr>
              <a:t>around the world can talk to each other?</a:t>
            </a:r>
            <a:br>
              <a:rPr lang="en" dirty="0">
                <a:solidFill>
                  <a:schemeClr val="dk1"/>
                </a:solidFill>
                <a:latin typeface="Arial" charset="0"/>
                <a:ea typeface="Arial" charset="0"/>
                <a:cs typeface="Arial" charset="0"/>
                <a:sym typeface="Droid Sans"/>
              </a:rPr>
            </a:br>
            <a:endParaRPr lang="en" dirty="0">
              <a:solidFill>
                <a:schemeClr val="dk1"/>
              </a:solidFill>
              <a:latin typeface="Arial" charset="0"/>
              <a:ea typeface="Arial" charset="0"/>
              <a:cs typeface="Arial" charset="0"/>
              <a:sym typeface="Droid Sans"/>
            </a:endParaRPr>
          </a:p>
          <a:p>
            <a:pPr marL="114300" lvl="0">
              <a:lnSpc>
                <a:spcPct val="100000"/>
              </a:lnSpc>
              <a:spcAft>
                <a:spcPts val="0"/>
              </a:spcAft>
              <a:buNone/>
            </a:pPr>
            <a:r>
              <a:rPr lang="en" b="1" dirty="0" smtClean="0">
                <a:solidFill>
                  <a:srgbClr val="FF4426"/>
                </a:solidFill>
                <a:highlight>
                  <a:srgbClr val="FF4426"/>
                </a:highlight>
                <a:latin typeface="Arial" charset="0"/>
                <a:ea typeface="Arial" charset="0"/>
                <a:cs typeface="Arial" charset="0"/>
                <a:sym typeface="Droid Sans"/>
              </a:rPr>
              <a:t>.</a:t>
            </a:r>
            <a:r>
              <a:rPr lang="en" b="1" dirty="0" smtClean="0">
                <a:solidFill>
                  <a:schemeClr val="lt1"/>
                </a:solidFill>
                <a:highlight>
                  <a:srgbClr val="FF4426"/>
                </a:highlight>
                <a:latin typeface="Arial" charset="0"/>
                <a:ea typeface="Arial" charset="0"/>
                <a:cs typeface="Arial" charset="0"/>
                <a:sym typeface="Droid Sans"/>
              </a:rPr>
              <a:t>…from somewhere else in the world?</a:t>
            </a:r>
            <a:r>
              <a:rPr lang="en" b="1" dirty="0" smtClean="0">
                <a:solidFill>
                  <a:srgbClr val="FF4426"/>
                </a:solidFill>
                <a:highlight>
                  <a:srgbClr val="FF4426"/>
                </a:highlight>
                <a:latin typeface="Arial" charset="0"/>
                <a:ea typeface="Arial" charset="0"/>
                <a:cs typeface="Arial" charset="0"/>
                <a:sym typeface="Droid Sans"/>
              </a:rPr>
              <a:t>.</a:t>
            </a:r>
            <a:endParaRPr lang="en" b="1" dirty="0">
              <a:solidFill>
                <a:srgbClr val="FF4426"/>
              </a:solidFill>
              <a:highlight>
                <a:srgbClr val="FF4426"/>
              </a:highlight>
              <a:latin typeface="Arial" charset="0"/>
              <a:ea typeface="Arial" charset="0"/>
              <a:cs typeface="Arial" charset="0"/>
              <a:sym typeface="Droid Sans"/>
            </a:endParaRPr>
          </a:p>
        </p:txBody>
      </p:sp>
      <p:sp>
        <p:nvSpPr>
          <p:cNvPr id="614" name="Shape 614"/>
          <p:cNvSpPr txBox="1"/>
          <p:nvPr/>
        </p:nvSpPr>
        <p:spPr>
          <a:xfrm rot="-1244">
            <a:off x="7513024" y="4078489"/>
            <a:ext cx="829200" cy="2748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Site</a:t>
            </a:r>
          </a:p>
        </p:txBody>
      </p:sp>
      <p:sp>
        <p:nvSpPr>
          <p:cNvPr id="615" name="Shape 615"/>
          <p:cNvSpPr txBox="1"/>
          <p:nvPr/>
        </p:nvSpPr>
        <p:spPr>
          <a:xfrm rot="-4341">
            <a:off x="7683375" y="2185972"/>
            <a:ext cx="712801" cy="232800"/>
          </a:xfrm>
          <a:prstGeom prst="rect">
            <a:avLst/>
          </a:prstGeom>
          <a:noFill/>
          <a:ln>
            <a:noFill/>
          </a:ln>
        </p:spPr>
        <p:txBody>
          <a:bodyPr wrap="square" lIns="91425" tIns="91425" rIns="91425" bIns="91425" anchor="t" anchorCtr="0">
            <a:noAutofit/>
          </a:bodyPr>
          <a:lstStyle/>
          <a:p>
            <a:pPr marL="0" lvl="0" indent="0" algn="l" rtl="0">
              <a:spcBef>
                <a:spcPts val="0"/>
              </a:spcBef>
              <a:buNone/>
            </a:pPr>
            <a:r>
              <a:rPr lang="en" sz="1100">
                <a:latin typeface="Bitter"/>
                <a:ea typeface="Bitter"/>
                <a:cs typeface="Bitter"/>
                <a:sym typeface="Bitter"/>
              </a:rPr>
              <a:t>user</a:t>
            </a:r>
          </a:p>
        </p:txBody>
      </p:sp>
      <p:sp>
        <p:nvSpPr>
          <p:cNvPr id="27" name="Oval 26"/>
          <p:cNvSpPr/>
          <p:nvPr/>
        </p:nvSpPr>
        <p:spPr>
          <a:xfrm>
            <a:off x="5820225" y="2801386"/>
            <a:ext cx="1143000" cy="1143000"/>
          </a:xfrm>
          <a:prstGeom prst="ellipse">
            <a:avLst/>
          </a:prstGeom>
          <a:blipFill dpi="0" rotWithShape="1">
            <a:blip r:embed="rId10"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Shape 571"/>
          <p:cNvSpPr txBox="1">
            <a:spLocks/>
          </p:cNvSpPr>
          <p:nvPr/>
        </p:nvSpPr>
        <p:spPr>
          <a:xfrm>
            <a:off x="380999" y="3927575"/>
            <a:ext cx="4635843" cy="873300"/>
          </a:xfrm>
          <a:prstGeom prst="rect">
            <a:avLst/>
          </a:prstGeom>
          <a:solidFill>
            <a:srgbClr val="FFFFFF"/>
          </a:solid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ts val="1800"/>
              <a:buChar char="●"/>
              <a:defRPr sz="1800" b="0" i="0" u="none" strike="noStrike" cap="none">
                <a:solidFill>
                  <a:schemeClr val="dk2"/>
                </a:solidFill>
                <a:latin typeface="Arial"/>
                <a:ea typeface="Arial"/>
                <a:cs typeface="Arial"/>
                <a:sym typeface="Arial"/>
              </a:defRPr>
            </a:lvl1pPr>
            <a:lvl2pPr marR="0" lvl="1"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2pPr>
            <a:lvl3pPr marR="0" lvl="2"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3pPr>
            <a:lvl4pPr marR="0" lvl="3"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4pPr>
            <a:lvl5pPr marR="0" lvl="4"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5pPr>
            <a:lvl6pPr marR="0" lvl="5"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6pPr>
            <a:lvl7pPr marR="0" lvl="6"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7pPr>
            <a:lvl8pPr marR="0" lvl="7"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8pPr>
            <a:lvl9pPr marR="0" lvl="8"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9pPr>
          </a:lstStyle>
          <a:p>
            <a:pPr>
              <a:spcAft>
                <a:spcPts val="0"/>
              </a:spcAft>
              <a:buFontTx/>
              <a:buNone/>
            </a:pPr>
            <a:r>
              <a:rPr lang="en" sz="1400" b="1" smtClean="0">
                <a:solidFill>
                  <a:srgbClr val="FF4426"/>
                </a:solidFill>
                <a:latin typeface="Arial" charset="0"/>
                <a:ea typeface="Arial" charset="0"/>
                <a:cs typeface="Arial" charset="0"/>
                <a:sym typeface="Droid Sans"/>
              </a:rPr>
              <a:t>THREE KEY CHALLENGES:</a:t>
            </a:r>
            <a:r>
              <a:rPr lang="en" sz="1400" b="1" smtClean="0">
                <a:solidFill>
                  <a:schemeClr val="dk1"/>
                </a:solidFill>
                <a:latin typeface="Arial" charset="0"/>
                <a:ea typeface="Arial" charset="0"/>
                <a:cs typeface="Arial" charset="0"/>
                <a:sym typeface="Droid Sans"/>
              </a:rPr>
              <a:t> </a:t>
            </a:r>
          </a:p>
          <a:p>
            <a:pPr>
              <a:spcAft>
                <a:spcPts val="0"/>
              </a:spcAft>
              <a:buFontTx/>
              <a:buNone/>
            </a:pPr>
            <a:r>
              <a:rPr lang="en" b="1" smtClean="0">
                <a:solidFill>
                  <a:schemeClr val="dk1"/>
                </a:solidFill>
                <a:latin typeface="Arial" charset="0"/>
                <a:ea typeface="Arial" charset="0"/>
                <a:cs typeface="Arial" charset="0"/>
                <a:sym typeface="Droid Sans"/>
              </a:rPr>
              <a:t>Coverage, ethics, and continuity</a:t>
            </a:r>
            <a:endParaRPr lang="en" b="1" dirty="0">
              <a:solidFill>
                <a:schemeClr val="dk1"/>
              </a:solidFill>
              <a:latin typeface="Arial" charset="0"/>
              <a:ea typeface="Arial" charset="0"/>
              <a:cs typeface="Arial" charset="0"/>
              <a:sym typeface="Droid San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Shape 579"/>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pic>
        <p:nvPicPr>
          <p:cNvPr id="581" name="Shape 581" descr="internet-map.jpg"/>
          <p:cNvPicPr preferRelativeResize="0"/>
          <p:nvPr/>
        </p:nvPicPr>
        <p:blipFill rotWithShape="1">
          <a:blip r:embed="rId3">
            <a:alphaModFix/>
          </a:blip>
          <a:srcRect b="8155"/>
          <a:stretch/>
        </p:blipFill>
        <p:spPr>
          <a:xfrm>
            <a:off x="0" y="1254100"/>
            <a:ext cx="5371354" cy="2466500"/>
          </a:xfrm>
          <a:prstGeom prst="rect">
            <a:avLst/>
          </a:prstGeom>
          <a:noFill/>
          <a:ln>
            <a:noFill/>
          </a:ln>
        </p:spPr>
      </p:pic>
      <p:sp>
        <p:nvSpPr>
          <p:cNvPr id="582" name="Shape 582"/>
          <p:cNvSpPr txBox="1"/>
          <p:nvPr/>
        </p:nvSpPr>
        <p:spPr>
          <a:xfrm>
            <a:off x="5501675" y="1510275"/>
            <a:ext cx="3380100" cy="2965200"/>
          </a:xfrm>
          <a:prstGeom prst="rect">
            <a:avLst/>
          </a:prstGeom>
          <a:noFill/>
          <a:ln>
            <a:noFill/>
          </a:ln>
        </p:spPr>
        <p:txBody>
          <a:bodyPr wrap="square" lIns="91425" tIns="91425" rIns="91425" bIns="91425" anchor="t" anchorCtr="0">
            <a:noAutofit/>
          </a:bodyPr>
          <a:lstStyle/>
          <a:p>
            <a:pPr marL="0" lvl="0" indent="0">
              <a:spcBef>
                <a:spcPts val="0"/>
              </a:spcBef>
              <a:buNone/>
            </a:pPr>
            <a:r>
              <a:rPr lang="en" sz="1600" dirty="0">
                <a:latin typeface="Arial" charset="0"/>
                <a:ea typeface="Arial" charset="0"/>
                <a:cs typeface="Arial" charset="0"/>
                <a:sym typeface="Droid Sans"/>
              </a:rPr>
              <a:t>These machines blindly follow </a:t>
            </a:r>
            <a:r>
              <a:rPr lang="en-US" sz="1600" dirty="0" smtClean="0">
                <a:latin typeface="Arial" charset="0"/>
                <a:ea typeface="Arial" charset="0"/>
                <a:cs typeface="Arial" charset="0"/>
                <a:sym typeface="Droid Sans"/>
              </a:rPr>
              <a:t>rules of </a:t>
            </a:r>
            <a:r>
              <a:rPr lang="en" sz="1600" dirty="0" smtClean="0">
                <a:latin typeface="Arial" charset="0"/>
                <a:ea typeface="Arial" charset="0"/>
                <a:cs typeface="Arial" charset="0"/>
                <a:sym typeface="Droid Sans"/>
              </a:rPr>
              <a:t>protocol</a:t>
            </a:r>
            <a:r>
              <a:rPr lang="en-US" sz="1600" dirty="0" smtClean="0">
                <a:latin typeface="Arial" charset="0"/>
                <a:ea typeface="Arial" charset="0"/>
                <a:cs typeface="Arial" charset="0"/>
                <a:sym typeface="Droid Sans"/>
              </a:rPr>
              <a:t>s, such as</a:t>
            </a:r>
            <a:r>
              <a:rPr lang="en" sz="1600" dirty="0" smtClean="0">
                <a:latin typeface="Arial" charset="0"/>
                <a:ea typeface="Arial" charset="0"/>
                <a:cs typeface="Arial" charset="0"/>
                <a:sym typeface="Droid Sans"/>
              </a:rPr>
              <a:t> </a:t>
            </a:r>
            <a:r>
              <a:rPr lang="en" sz="1600" dirty="0">
                <a:latin typeface="Arial" charset="0"/>
                <a:ea typeface="Arial" charset="0"/>
                <a:cs typeface="Arial" charset="0"/>
                <a:sym typeface="Droid Sans"/>
              </a:rPr>
              <a:t>TCP/IP. </a:t>
            </a:r>
            <a:br>
              <a:rPr lang="en" sz="1600" dirty="0">
                <a:latin typeface="Arial" charset="0"/>
                <a:ea typeface="Arial" charset="0"/>
                <a:cs typeface="Arial" charset="0"/>
                <a:sym typeface="Droid Sans"/>
              </a:rPr>
            </a:br>
            <a:endParaRPr lang="en" sz="1600" dirty="0">
              <a:latin typeface="Arial" charset="0"/>
              <a:ea typeface="Arial" charset="0"/>
              <a:cs typeface="Arial" charset="0"/>
              <a:sym typeface="Droid Sans"/>
            </a:endParaRPr>
          </a:p>
        </p:txBody>
      </p:sp>
      <p:sp>
        <p:nvSpPr>
          <p:cNvPr id="583" name="Shape 58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latin typeface="Arial"/>
                <a:ea typeface="Arial"/>
                <a:cs typeface="Arial"/>
                <a:sym typeface="Arial"/>
              </a:rPr>
              <a:t>17</a:t>
            </a:fld>
            <a:endParaRPr lang="en">
              <a:latin typeface="Arial"/>
              <a:ea typeface="Arial"/>
              <a:cs typeface="Arial"/>
              <a:sym typeface="Arial"/>
            </a:endParaRPr>
          </a:p>
        </p:txBody>
      </p:sp>
      <p:sp>
        <p:nvSpPr>
          <p:cNvPr id="584" name="Shape 584"/>
          <p:cNvSpPr txBox="1"/>
          <p:nvPr/>
        </p:nvSpPr>
        <p:spPr>
          <a:xfrm>
            <a:off x="762000" y="3720600"/>
            <a:ext cx="3792000" cy="393600"/>
          </a:xfrm>
          <a:prstGeom prst="rect">
            <a:avLst/>
          </a:prstGeom>
          <a:noFill/>
          <a:ln>
            <a:noFill/>
          </a:ln>
        </p:spPr>
        <p:txBody>
          <a:bodyPr wrap="square" lIns="91425" tIns="91425" rIns="91425" bIns="91425" anchor="t" anchorCtr="0">
            <a:noAutofit/>
          </a:bodyPr>
          <a:lstStyle/>
          <a:p>
            <a:pPr marL="0" marR="0" lvl="0" indent="0" algn="l" rtl="0">
              <a:lnSpc>
                <a:spcPct val="100000"/>
              </a:lnSpc>
              <a:spcBef>
                <a:spcPts val="0"/>
              </a:spcBef>
              <a:spcAft>
                <a:spcPts val="0"/>
              </a:spcAft>
              <a:buNone/>
            </a:pPr>
            <a:r>
              <a:rPr lang="en" b="1" dirty="0">
                <a:solidFill>
                  <a:schemeClr val="dk1"/>
                </a:solidFill>
                <a:latin typeface="Arial" charset="0"/>
                <a:ea typeface="Arial" charset="0"/>
                <a:cs typeface="Arial" charset="0"/>
                <a:sym typeface="Droid Sans"/>
              </a:rPr>
              <a:t>140 million public live IPv4 addresses </a:t>
            </a:r>
          </a:p>
        </p:txBody>
      </p:sp>
      <p:sp>
        <p:nvSpPr>
          <p:cNvPr id="585" name="Shape 585"/>
          <p:cNvSpPr txBox="1"/>
          <p:nvPr/>
        </p:nvSpPr>
        <p:spPr>
          <a:xfrm>
            <a:off x="5641050" y="2856300"/>
            <a:ext cx="3380100" cy="1065900"/>
          </a:xfrm>
          <a:prstGeom prst="rect">
            <a:avLst/>
          </a:prstGeom>
          <a:solidFill>
            <a:srgbClr val="D9D9D9"/>
          </a:solidFill>
          <a:ln>
            <a:noFill/>
          </a:ln>
        </p:spPr>
        <p:txBody>
          <a:bodyPr wrap="square" lIns="91425" tIns="91425" rIns="91425" bIns="91425" anchor="ctr" anchorCtr="0">
            <a:noAutofit/>
          </a:bodyPr>
          <a:lstStyle/>
          <a:p>
            <a:pPr marL="0" lvl="0" indent="0" rtl="0">
              <a:spcBef>
                <a:spcPts val="0"/>
              </a:spcBef>
              <a:buNone/>
            </a:pPr>
            <a:r>
              <a:rPr lang="en-US" sz="1500" dirty="0" smtClean="0">
                <a:latin typeface="Arial" charset="0"/>
                <a:ea typeface="Arial" charset="0"/>
                <a:cs typeface="Arial" charset="0"/>
                <a:sym typeface="Droid Sans"/>
              </a:rPr>
              <a:t>Can </a:t>
            </a:r>
            <a:r>
              <a:rPr lang="en" sz="1500" dirty="0" smtClean="0">
                <a:latin typeface="Arial" charset="0"/>
                <a:ea typeface="Arial" charset="0"/>
                <a:cs typeface="Arial" charset="0"/>
                <a:sym typeface="Droid Sans"/>
              </a:rPr>
              <a:t>we </a:t>
            </a:r>
            <a:r>
              <a:rPr lang="en" sz="1500" dirty="0">
                <a:latin typeface="Arial" charset="0"/>
                <a:ea typeface="Arial" charset="0"/>
                <a:cs typeface="Arial" charset="0"/>
                <a:sym typeface="Droid Sans"/>
              </a:rPr>
              <a:t>leverage standard protocol behaviors to detect whether two distant hosts can communicate?</a:t>
            </a:r>
          </a:p>
        </p:txBody>
      </p:sp>
      <p:sp>
        <p:nvSpPr>
          <p:cNvPr id="586" name="Shape 586"/>
          <p:cNvSpPr/>
          <p:nvPr/>
        </p:nvSpPr>
        <p:spPr>
          <a:xfrm>
            <a:off x="1246050" y="255975"/>
            <a:ext cx="6571800" cy="650100"/>
          </a:xfrm>
          <a:prstGeom prst="rect">
            <a:avLst/>
          </a:prstGeom>
          <a:noFill/>
          <a:ln>
            <a:noFill/>
          </a:ln>
        </p:spPr>
        <p:txBody>
          <a:bodyPr wrap="square" lIns="91425" tIns="91425" rIns="91425" bIns="91425" anchor="ctr" anchorCtr="0">
            <a:noAutofit/>
          </a:bodyPr>
          <a:lstStyle/>
          <a:p>
            <a:pPr marL="0" lvl="0" indent="-69850" algn="ctr" rtl="0">
              <a:lnSpc>
                <a:spcPct val="115000"/>
              </a:lnSpc>
              <a:spcBef>
                <a:spcPts val="0"/>
              </a:spcBef>
              <a:spcAft>
                <a:spcPts val="1600"/>
              </a:spcAft>
              <a:buClr>
                <a:schemeClr val="dk1"/>
              </a:buClr>
              <a:buSzPts val="1100"/>
              <a:buFont typeface="Arial"/>
              <a:buNone/>
            </a:pPr>
            <a:r>
              <a:rPr lang="en" sz="2600" b="1" dirty="0">
                <a:solidFill>
                  <a:schemeClr val="bg1"/>
                </a:solidFill>
                <a:latin typeface="Arial" charset="0"/>
                <a:ea typeface="Arial" charset="0"/>
                <a:cs typeface="Arial" charset="0"/>
                <a:sym typeface="Droid Sans"/>
              </a:rPr>
              <a:t>Thinking Like an “Attacker”…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22"/>
        <p:cNvGrpSpPr/>
        <p:nvPr/>
      </p:nvGrpSpPr>
      <p:grpSpPr>
        <a:xfrm>
          <a:off x="0" y="0"/>
          <a:ext cx="0" cy="0"/>
          <a:chOff x="0" y="0"/>
          <a:chExt cx="0" cy="0"/>
        </a:xfrm>
      </p:grpSpPr>
      <p:sp>
        <p:nvSpPr>
          <p:cNvPr id="1723" name="Shape 1723"/>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rtl="0">
              <a:spcBef>
                <a:spcPts val="0"/>
              </a:spcBef>
              <a:buNone/>
            </a:pPr>
            <a:endParaRPr/>
          </a:p>
        </p:txBody>
      </p:sp>
      <p:sp>
        <p:nvSpPr>
          <p:cNvPr id="26" name="Oval 25"/>
          <p:cNvSpPr/>
          <p:nvPr/>
        </p:nvSpPr>
        <p:spPr>
          <a:xfrm>
            <a:off x="2402281" y="3046390"/>
            <a:ext cx="1143000" cy="1143000"/>
          </a:xfrm>
          <a:prstGeom prst="ellipse">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4" name="Shape 172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latin typeface="Arial"/>
                <a:ea typeface="Arial"/>
                <a:cs typeface="Arial"/>
                <a:sym typeface="Arial"/>
              </a:rPr>
              <a:t>18</a:t>
            </a:fld>
            <a:endParaRPr lang="en">
              <a:latin typeface="Arial"/>
              <a:ea typeface="Arial"/>
              <a:cs typeface="Arial"/>
              <a:sym typeface="Arial"/>
            </a:endParaRPr>
          </a:p>
        </p:txBody>
      </p:sp>
      <p:sp>
        <p:nvSpPr>
          <p:cNvPr id="1725" name="Shape 1725"/>
          <p:cNvSpPr/>
          <p:nvPr/>
        </p:nvSpPr>
        <p:spPr>
          <a:xfrm>
            <a:off x="215950" y="255975"/>
            <a:ext cx="8573100" cy="650100"/>
          </a:xfrm>
          <a:prstGeom prst="rect">
            <a:avLst/>
          </a:prstGeom>
          <a:noFill/>
          <a:ln>
            <a:noFill/>
          </a:ln>
        </p:spPr>
        <p:txBody>
          <a:bodyPr wrap="square" lIns="91425" tIns="91425" rIns="91425" bIns="91425" anchor="ctr" anchorCtr="0">
            <a:noAutofit/>
          </a:bodyPr>
          <a:lstStyle/>
          <a:p>
            <a:pPr marL="0" lvl="0" indent="-69850" algn="ctr" rtl="0">
              <a:lnSpc>
                <a:spcPct val="115000"/>
              </a:lnSpc>
              <a:spcBef>
                <a:spcPts val="0"/>
              </a:spcBef>
              <a:spcAft>
                <a:spcPts val="1600"/>
              </a:spcAft>
              <a:buClr>
                <a:schemeClr val="dk1"/>
              </a:buClr>
              <a:buSzPts val="1100"/>
              <a:buFont typeface="Arial"/>
              <a:buNone/>
            </a:pPr>
            <a:r>
              <a:rPr lang="en-US" sz="2600" b="1" dirty="0" smtClean="0">
                <a:solidFill>
                  <a:schemeClr val="bg1"/>
                </a:solidFill>
                <a:latin typeface="Arial" charset="0"/>
                <a:ea typeface="Arial" charset="0"/>
                <a:cs typeface="Arial" charset="0"/>
                <a:sym typeface="Droid Sans"/>
              </a:rPr>
              <a:t>Breaking Down the Problem</a:t>
            </a:r>
            <a:endParaRPr lang="en" sz="2600" b="1" dirty="0">
              <a:solidFill>
                <a:schemeClr val="bg1"/>
              </a:solidFill>
              <a:latin typeface="Arial" charset="0"/>
              <a:ea typeface="Arial" charset="0"/>
              <a:cs typeface="Arial" charset="0"/>
              <a:sym typeface="Droid Sans"/>
            </a:endParaRPr>
          </a:p>
        </p:txBody>
      </p:sp>
      <p:pic>
        <p:nvPicPr>
          <p:cNvPr id="1727" name="Shape 1727"/>
          <p:cNvPicPr preferRelativeResize="0"/>
          <p:nvPr/>
        </p:nvPicPr>
        <p:blipFill>
          <a:blip r:embed="rId4">
            <a:alphaModFix/>
          </a:blip>
          <a:stretch>
            <a:fillRect/>
          </a:stretch>
        </p:blipFill>
        <p:spPr>
          <a:xfrm>
            <a:off x="3119388" y="3973823"/>
            <a:ext cx="278075" cy="278075"/>
          </a:xfrm>
          <a:prstGeom prst="rect">
            <a:avLst/>
          </a:prstGeom>
          <a:noFill/>
          <a:ln>
            <a:noFill/>
          </a:ln>
        </p:spPr>
      </p:pic>
      <p:cxnSp>
        <p:nvCxnSpPr>
          <p:cNvPr id="1728" name="Shape 1728"/>
          <p:cNvCxnSpPr/>
          <p:nvPr/>
        </p:nvCxnSpPr>
        <p:spPr>
          <a:xfrm>
            <a:off x="3528450" y="3276402"/>
            <a:ext cx="2561700" cy="0"/>
          </a:xfrm>
          <a:prstGeom prst="straightConnector1">
            <a:avLst/>
          </a:prstGeom>
          <a:noFill/>
          <a:ln w="19050" cap="flat" cmpd="sng">
            <a:solidFill>
              <a:schemeClr val="tx1"/>
            </a:solidFill>
            <a:prstDash val="solid"/>
            <a:round/>
            <a:headEnd type="triangle" w="lg" len="lg"/>
            <a:tailEnd type="triangle" w="lg" len="lg"/>
          </a:ln>
        </p:spPr>
      </p:cxnSp>
      <p:sp>
        <p:nvSpPr>
          <p:cNvPr id="1729" name="Shape 1729"/>
          <p:cNvSpPr txBox="1"/>
          <p:nvPr/>
        </p:nvSpPr>
        <p:spPr>
          <a:xfrm>
            <a:off x="4277325" y="2951515"/>
            <a:ext cx="1246800" cy="366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dirty="0">
                <a:solidFill>
                  <a:schemeClr val="tx1"/>
                </a:solidFill>
                <a:latin typeface="Arial" charset="0"/>
                <a:ea typeface="Arial" charset="0"/>
                <a:cs typeface="Arial" charset="0"/>
                <a:sym typeface="Droid Sans"/>
              </a:rPr>
              <a:t>IP routing</a:t>
            </a:r>
          </a:p>
        </p:txBody>
      </p:sp>
      <p:cxnSp>
        <p:nvCxnSpPr>
          <p:cNvPr id="1730" name="Shape 1730"/>
          <p:cNvCxnSpPr/>
          <p:nvPr/>
        </p:nvCxnSpPr>
        <p:spPr>
          <a:xfrm>
            <a:off x="3528213" y="3661254"/>
            <a:ext cx="2561700" cy="0"/>
          </a:xfrm>
          <a:prstGeom prst="straightConnector1">
            <a:avLst/>
          </a:prstGeom>
          <a:noFill/>
          <a:ln w="19050" cap="flat" cmpd="sng">
            <a:solidFill>
              <a:schemeClr val="tx1"/>
            </a:solidFill>
            <a:prstDash val="solid"/>
            <a:round/>
            <a:headEnd type="triangle" w="lg" len="lg"/>
            <a:tailEnd type="triangle" w="lg" len="lg"/>
          </a:ln>
        </p:spPr>
      </p:cxnSp>
      <p:sp>
        <p:nvSpPr>
          <p:cNvPr id="1731" name="Shape 1731"/>
          <p:cNvSpPr txBox="1"/>
          <p:nvPr/>
        </p:nvSpPr>
        <p:spPr>
          <a:xfrm>
            <a:off x="4087338" y="3364954"/>
            <a:ext cx="1626300" cy="366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dirty="0">
                <a:solidFill>
                  <a:schemeClr val="tx1"/>
                </a:solidFill>
                <a:latin typeface="Arial" charset="0"/>
                <a:ea typeface="Arial" charset="0"/>
                <a:cs typeface="Arial" charset="0"/>
                <a:sym typeface="Droid Sans"/>
              </a:rPr>
              <a:t>TCP handshake</a:t>
            </a:r>
          </a:p>
        </p:txBody>
      </p:sp>
      <p:cxnSp>
        <p:nvCxnSpPr>
          <p:cNvPr id="1732" name="Shape 1732"/>
          <p:cNvCxnSpPr/>
          <p:nvPr/>
        </p:nvCxnSpPr>
        <p:spPr>
          <a:xfrm>
            <a:off x="3528213" y="4090467"/>
            <a:ext cx="2561700" cy="0"/>
          </a:xfrm>
          <a:prstGeom prst="straightConnector1">
            <a:avLst/>
          </a:prstGeom>
          <a:noFill/>
          <a:ln w="19050" cap="flat" cmpd="sng">
            <a:solidFill>
              <a:schemeClr val="tx1"/>
            </a:solidFill>
            <a:prstDash val="solid"/>
            <a:round/>
            <a:headEnd type="triangle" w="lg" len="lg"/>
            <a:tailEnd type="triangle" w="lg" len="lg"/>
          </a:ln>
        </p:spPr>
      </p:cxnSp>
      <p:sp>
        <p:nvSpPr>
          <p:cNvPr id="1733" name="Shape 1733"/>
          <p:cNvSpPr txBox="1"/>
          <p:nvPr/>
        </p:nvSpPr>
        <p:spPr>
          <a:xfrm>
            <a:off x="3948588" y="3778667"/>
            <a:ext cx="1903800" cy="366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dirty="0">
                <a:latin typeface="Arial" charset="0"/>
                <a:ea typeface="Arial" charset="0"/>
                <a:cs typeface="Arial" charset="0"/>
                <a:sym typeface="Droid Sans"/>
              </a:rPr>
              <a:t>(opt) TLS handshake</a:t>
            </a:r>
          </a:p>
        </p:txBody>
      </p:sp>
      <p:cxnSp>
        <p:nvCxnSpPr>
          <p:cNvPr id="1734" name="Shape 1734"/>
          <p:cNvCxnSpPr/>
          <p:nvPr/>
        </p:nvCxnSpPr>
        <p:spPr>
          <a:xfrm>
            <a:off x="3528213" y="4567888"/>
            <a:ext cx="2561700" cy="0"/>
          </a:xfrm>
          <a:prstGeom prst="straightConnector1">
            <a:avLst/>
          </a:prstGeom>
          <a:noFill/>
          <a:ln w="19050" cap="flat" cmpd="sng">
            <a:solidFill>
              <a:schemeClr val="tx1"/>
            </a:solidFill>
            <a:prstDash val="solid"/>
            <a:round/>
            <a:headEnd type="triangle" w="lg" len="lg"/>
            <a:tailEnd type="triangle" w="lg" len="lg"/>
          </a:ln>
        </p:spPr>
      </p:cxnSp>
      <p:sp>
        <p:nvSpPr>
          <p:cNvPr id="1735" name="Shape 1735"/>
          <p:cNvSpPr txBox="1"/>
          <p:nvPr/>
        </p:nvSpPr>
        <p:spPr>
          <a:xfrm>
            <a:off x="4087338" y="4266388"/>
            <a:ext cx="1626300" cy="366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dirty="0">
                <a:latin typeface="Arial" charset="0"/>
                <a:ea typeface="Arial" charset="0"/>
                <a:cs typeface="Arial" charset="0"/>
                <a:sym typeface="Droid Sans"/>
              </a:rPr>
              <a:t>HTTP requests</a:t>
            </a:r>
          </a:p>
        </p:txBody>
      </p:sp>
      <p:sp>
        <p:nvSpPr>
          <p:cNvPr id="1736" name="Shape 1736"/>
          <p:cNvSpPr txBox="1"/>
          <p:nvPr/>
        </p:nvSpPr>
        <p:spPr>
          <a:xfrm>
            <a:off x="1593750" y="2540725"/>
            <a:ext cx="1246800" cy="677700"/>
          </a:xfrm>
          <a:prstGeom prst="rect">
            <a:avLst/>
          </a:prstGeom>
          <a:noFill/>
          <a:ln>
            <a:noFill/>
          </a:ln>
        </p:spPr>
        <p:txBody>
          <a:bodyPr wrap="square" lIns="91425" tIns="91425" rIns="91425" bIns="91425" anchor="t" anchorCtr="0">
            <a:noAutofit/>
          </a:bodyPr>
          <a:lstStyle/>
          <a:p>
            <a:pPr marL="0" lvl="0" indent="0" rtl="0">
              <a:spcBef>
                <a:spcPts val="0"/>
              </a:spcBef>
              <a:buNone/>
            </a:pPr>
            <a:endParaRPr dirty="0">
              <a:latin typeface="Arial" charset="0"/>
              <a:ea typeface="Arial" charset="0"/>
              <a:cs typeface="Arial" charset="0"/>
              <a:sym typeface="Droid Sans"/>
            </a:endParaRPr>
          </a:p>
        </p:txBody>
      </p:sp>
      <p:sp>
        <p:nvSpPr>
          <p:cNvPr id="1737" name="Shape 1737"/>
          <p:cNvSpPr/>
          <p:nvPr/>
        </p:nvSpPr>
        <p:spPr>
          <a:xfrm>
            <a:off x="540710" y="2351525"/>
            <a:ext cx="1965300" cy="1035300"/>
          </a:xfrm>
          <a:prstGeom prst="cloudCallout">
            <a:avLst>
              <a:gd name="adj1" fmla="val 61929"/>
              <a:gd name="adj2" fmla="val 85284"/>
            </a:avLst>
          </a:prstGeom>
          <a:solidFill>
            <a:srgbClr val="FFFFFF"/>
          </a:solidFill>
          <a:ln w="9525" cap="flat" cmpd="sng">
            <a:solidFill>
              <a:srgbClr val="434343"/>
            </a:solidFill>
            <a:prstDash val="solid"/>
            <a:round/>
            <a:headEnd type="none" w="med" len="med"/>
            <a:tailEnd type="none" w="med" len="med"/>
          </a:ln>
        </p:spPr>
        <p:txBody>
          <a:bodyPr wrap="square" lIns="91425" tIns="91425" rIns="91425" bIns="91425" anchor="ctr" anchorCtr="0">
            <a:noAutofit/>
          </a:bodyPr>
          <a:lstStyle/>
          <a:p>
            <a:pPr marL="0" lvl="0" indent="0" algn="ctr" rtl="0">
              <a:spcBef>
                <a:spcPts val="0"/>
              </a:spcBef>
              <a:buNone/>
            </a:pPr>
            <a:r>
              <a:rPr lang="en" dirty="0">
                <a:solidFill>
                  <a:schemeClr val="dk1"/>
                </a:solidFill>
                <a:latin typeface="Arial" charset="0"/>
                <a:ea typeface="Arial" charset="0"/>
                <a:cs typeface="Arial" charset="0"/>
                <a:sym typeface="Droid Sans"/>
              </a:rPr>
              <a:t>What’s new on </a:t>
            </a:r>
            <a:r>
              <a:rPr lang="en" dirty="0" err="1">
                <a:solidFill>
                  <a:schemeClr val="dk1"/>
                </a:solidFill>
                <a:latin typeface="Arial" charset="0"/>
                <a:ea typeface="Arial" charset="0"/>
                <a:cs typeface="Arial" charset="0"/>
                <a:sym typeface="Droid Sans"/>
              </a:rPr>
              <a:t>cnn.com</a:t>
            </a:r>
            <a:r>
              <a:rPr lang="en" dirty="0">
                <a:solidFill>
                  <a:schemeClr val="dk1"/>
                </a:solidFill>
                <a:latin typeface="Arial" charset="0"/>
                <a:ea typeface="Arial" charset="0"/>
                <a:cs typeface="Arial" charset="0"/>
                <a:sym typeface="Droid Sans"/>
              </a:rPr>
              <a:t>?</a:t>
            </a:r>
          </a:p>
        </p:txBody>
      </p:sp>
      <p:sp>
        <p:nvSpPr>
          <p:cNvPr id="1738" name="Shape 1738"/>
          <p:cNvSpPr txBox="1"/>
          <p:nvPr/>
        </p:nvSpPr>
        <p:spPr>
          <a:xfrm>
            <a:off x="484975" y="949775"/>
            <a:ext cx="3127800" cy="1035300"/>
          </a:xfrm>
          <a:prstGeom prst="rect">
            <a:avLst/>
          </a:prstGeom>
          <a:noFill/>
          <a:ln>
            <a:noFill/>
          </a:ln>
        </p:spPr>
        <p:txBody>
          <a:bodyPr wrap="square" lIns="91425" tIns="91425" rIns="91425" bIns="91425" anchor="t" anchorCtr="0">
            <a:noAutofit/>
          </a:bodyPr>
          <a:lstStyle/>
          <a:p>
            <a:pPr marL="0" lvl="0" indent="0" rtl="0">
              <a:spcBef>
                <a:spcPts val="0"/>
              </a:spcBef>
              <a:buNone/>
            </a:pPr>
            <a:r>
              <a:rPr lang="en-US" sz="1800" b="1" dirty="0" smtClean="0">
                <a:solidFill>
                  <a:srgbClr val="FF4426"/>
                </a:solidFill>
                <a:latin typeface="Arial" charset="0"/>
                <a:ea typeface="Arial" charset="0"/>
                <a:cs typeface="Arial" charset="0"/>
                <a:sym typeface="Droid Sans"/>
              </a:rPr>
              <a:t>Network </a:t>
            </a:r>
            <a:r>
              <a:rPr lang="en" sz="1800" b="1" dirty="0" smtClean="0">
                <a:solidFill>
                  <a:srgbClr val="FF4426"/>
                </a:solidFill>
                <a:latin typeface="Arial" charset="0"/>
                <a:ea typeface="Arial" charset="0"/>
                <a:cs typeface="Arial" charset="0"/>
                <a:sym typeface="Droid Sans"/>
              </a:rPr>
              <a:t>interference </a:t>
            </a:r>
            <a:r>
              <a:rPr lang="en" sz="1800" b="1" dirty="0">
                <a:solidFill>
                  <a:srgbClr val="FF4426"/>
                </a:solidFill>
                <a:latin typeface="Arial" charset="0"/>
                <a:ea typeface="Arial" charset="0"/>
                <a:cs typeface="Arial" charset="0"/>
                <a:sym typeface="Droid Sans"/>
              </a:rPr>
              <a:t>happens at all layers</a:t>
            </a:r>
          </a:p>
          <a:p>
            <a:pPr marL="0" lvl="0" indent="0" rtl="0">
              <a:spcBef>
                <a:spcPts val="1000"/>
              </a:spcBef>
              <a:buNone/>
            </a:pPr>
            <a:endParaRPr sz="1800" b="1" dirty="0">
              <a:latin typeface="Arial" charset="0"/>
              <a:ea typeface="Arial" charset="0"/>
              <a:cs typeface="Arial" charset="0"/>
              <a:sym typeface="Droid Sans"/>
            </a:endParaRPr>
          </a:p>
        </p:txBody>
      </p:sp>
      <p:cxnSp>
        <p:nvCxnSpPr>
          <p:cNvPr id="1740" name="Shape 1740"/>
          <p:cNvCxnSpPr/>
          <p:nvPr/>
        </p:nvCxnSpPr>
        <p:spPr>
          <a:xfrm rot="-10107413" flipH="1">
            <a:off x="3373264" y="1974281"/>
            <a:ext cx="1214361" cy="1278902"/>
          </a:xfrm>
          <a:prstGeom prst="straightConnector1">
            <a:avLst/>
          </a:prstGeom>
          <a:noFill/>
          <a:ln w="19050" cap="flat" cmpd="sng">
            <a:solidFill>
              <a:schemeClr val="tx1"/>
            </a:solidFill>
            <a:prstDash val="solid"/>
            <a:round/>
            <a:headEnd type="triangle" w="lg" len="lg"/>
            <a:tailEnd type="triangle" w="lg" len="lg"/>
          </a:ln>
        </p:spPr>
      </p:cxnSp>
      <p:sp>
        <p:nvSpPr>
          <p:cNvPr id="1741" name="Shape 1741"/>
          <p:cNvSpPr txBox="1"/>
          <p:nvPr/>
        </p:nvSpPr>
        <p:spPr>
          <a:xfrm rot="-2142312">
            <a:off x="3104225" y="2333429"/>
            <a:ext cx="1602387" cy="428607"/>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US" dirty="0" smtClean="0">
                <a:latin typeface="Arial" charset="0"/>
                <a:ea typeface="Arial" charset="0"/>
                <a:cs typeface="Arial" charset="0"/>
                <a:sym typeface="Droid Sans"/>
              </a:rPr>
              <a:t>DNS: </a:t>
            </a:r>
            <a:r>
              <a:rPr lang="en" dirty="0" err="1" smtClean="0">
                <a:latin typeface="Arial" charset="0"/>
                <a:ea typeface="Arial" charset="0"/>
                <a:cs typeface="Arial" charset="0"/>
                <a:sym typeface="Droid Sans"/>
              </a:rPr>
              <a:t>cnn.com</a:t>
            </a:r>
            <a:r>
              <a:rPr lang="en-US" dirty="0" smtClean="0">
                <a:latin typeface="Arial" charset="0"/>
                <a:ea typeface="Arial" charset="0"/>
                <a:cs typeface="Arial" charset="0"/>
                <a:sym typeface="Droid Sans"/>
              </a:rPr>
              <a:t>?</a:t>
            </a:r>
            <a:endParaRPr lang="en" dirty="0">
              <a:latin typeface="Arial" charset="0"/>
              <a:ea typeface="Arial" charset="0"/>
              <a:cs typeface="Arial" charset="0"/>
              <a:sym typeface="Droid Sans"/>
            </a:endParaRPr>
          </a:p>
        </p:txBody>
      </p:sp>
      <p:grpSp>
        <p:nvGrpSpPr>
          <p:cNvPr id="1742" name="Shape 1742"/>
          <p:cNvGrpSpPr/>
          <p:nvPr/>
        </p:nvGrpSpPr>
        <p:grpSpPr>
          <a:xfrm>
            <a:off x="4601574" y="1357400"/>
            <a:ext cx="829201" cy="929550"/>
            <a:chOff x="4906374" y="1205000"/>
            <a:chExt cx="829201" cy="929550"/>
          </a:xfrm>
        </p:grpSpPr>
        <p:sp>
          <p:nvSpPr>
            <p:cNvPr id="1743" name="Shape 1743"/>
            <p:cNvSpPr/>
            <p:nvPr/>
          </p:nvSpPr>
          <p:spPr>
            <a:xfrm>
              <a:off x="4906375" y="1305350"/>
              <a:ext cx="829200" cy="8292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1744" name="Shape 1744" descr="Image result for Server"/>
            <p:cNvPicPr preferRelativeResize="0"/>
            <p:nvPr/>
          </p:nvPicPr>
          <p:blipFill>
            <a:blip r:embed="rId5">
              <a:alphaModFix/>
            </a:blip>
            <a:stretch>
              <a:fillRect/>
            </a:stretch>
          </p:blipFill>
          <p:spPr>
            <a:xfrm>
              <a:off x="5272194" y="1205000"/>
              <a:ext cx="402351" cy="572700"/>
            </a:xfrm>
            <a:prstGeom prst="rect">
              <a:avLst/>
            </a:prstGeom>
            <a:noFill/>
            <a:ln>
              <a:noFill/>
            </a:ln>
          </p:spPr>
        </p:pic>
        <p:sp>
          <p:nvSpPr>
            <p:cNvPr id="1745" name="Shape 1745"/>
            <p:cNvSpPr txBox="1"/>
            <p:nvPr/>
          </p:nvSpPr>
          <p:spPr>
            <a:xfrm rot="-1244">
              <a:off x="4906374" y="1701639"/>
              <a:ext cx="829200" cy="2748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Resolver</a:t>
              </a:r>
            </a:p>
          </p:txBody>
        </p:sp>
      </p:grpSp>
      <p:pic>
        <p:nvPicPr>
          <p:cNvPr id="1746" name="Shape 1746" descr="Open ..."/>
          <p:cNvPicPr preferRelativeResize="0"/>
          <p:nvPr/>
        </p:nvPicPr>
        <p:blipFill>
          <a:blip r:embed="rId6">
            <a:alphaModFix/>
          </a:blip>
          <a:stretch>
            <a:fillRect/>
          </a:stretch>
        </p:blipFill>
        <p:spPr>
          <a:xfrm>
            <a:off x="6251938" y="2793463"/>
            <a:ext cx="1666875" cy="1666875"/>
          </a:xfrm>
          <a:prstGeom prst="rect">
            <a:avLst/>
          </a:prstGeom>
          <a:noFill/>
          <a:ln>
            <a:noFill/>
          </a:ln>
        </p:spPr>
      </p:pic>
    </p:spTree>
    <p:extLst>
      <p:ext uri="{BB962C8B-B14F-4D97-AF65-F5344CB8AC3E}">
        <p14:creationId xmlns:p14="http://schemas.microsoft.com/office/powerpoint/2010/main" val="709547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4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2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3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3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9" grpId="0"/>
      <p:bldP spid="1731" grpId="0"/>
      <p:bldP spid="1733" grpId="0"/>
      <p:bldP spid="1735" grpId="0"/>
      <p:bldP spid="174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Shape 579"/>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17" name="Oval 16"/>
          <p:cNvSpPr/>
          <p:nvPr/>
        </p:nvSpPr>
        <p:spPr>
          <a:xfrm>
            <a:off x="2402281" y="3046390"/>
            <a:ext cx="1143000" cy="1143000"/>
          </a:xfrm>
          <a:prstGeom prst="ellipse">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3" name="Shape 58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latin typeface="Arial"/>
                <a:ea typeface="Arial"/>
                <a:cs typeface="Arial"/>
                <a:sym typeface="Arial"/>
              </a:rPr>
              <a:t>19</a:t>
            </a:fld>
            <a:endParaRPr lang="en">
              <a:latin typeface="Arial"/>
              <a:ea typeface="Arial"/>
              <a:cs typeface="Arial"/>
              <a:sym typeface="Arial"/>
            </a:endParaRPr>
          </a:p>
        </p:txBody>
      </p:sp>
      <p:sp>
        <p:nvSpPr>
          <p:cNvPr id="586" name="Shape 586"/>
          <p:cNvSpPr/>
          <p:nvPr/>
        </p:nvSpPr>
        <p:spPr>
          <a:xfrm>
            <a:off x="1246050" y="255975"/>
            <a:ext cx="6571800" cy="650100"/>
          </a:xfrm>
          <a:prstGeom prst="rect">
            <a:avLst/>
          </a:prstGeom>
          <a:noFill/>
          <a:ln>
            <a:noFill/>
          </a:ln>
        </p:spPr>
        <p:txBody>
          <a:bodyPr wrap="square" lIns="91425" tIns="91425" rIns="91425" bIns="91425" anchor="ctr" anchorCtr="0">
            <a:noAutofit/>
          </a:bodyPr>
          <a:lstStyle/>
          <a:p>
            <a:pPr indent="-69850" algn="ctr">
              <a:lnSpc>
                <a:spcPct val="115000"/>
              </a:lnSpc>
              <a:spcAft>
                <a:spcPts val="1600"/>
              </a:spcAft>
              <a:buClr>
                <a:schemeClr val="dk1"/>
              </a:buClr>
              <a:buSzPts val="1100"/>
            </a:pPr>
            <a:r>
              <a:rPr lang="en-US" sz="2600" b="1" dirty="0">
                <a:solidFill>
                  <a:schemeClr val="bg1"/>
                </a:solidFill>
                <a:latin typeface="Arial" charset="0"/>
                <a:ea typeface="Arial" charset="0"/>
                <a:cs typeface="Arial" charset="0"/>
                <a:sym typeface="Droid Sans"/>
              </a:rPr>
              <a:t>DNS </a:t>
            </a:r>
            <a:r>
              <a:rPr lang="en-US" sz="2600" b="1" dirty="0" smtClean="0">
                <a:solidFill>
                  <a:schemeClr val="bg1"/>
                </a:solidFill>
                <a:latin typeface="Arial" charset="0"/>
                <a:ea typeface="Arial" charset="0"/>
                <a:cs typeface="Arial" charset="0"/>
                <a:sym typeface="Droid Sans"/>
              </a:rPr>
              <a:t>Measurement</a:t>
            </a:r>
            <a:endParaRPr lang="en" sz="2600" b="1" dirty="0">
              <a:solidFill>
                <a:schemeClr val="bg1"/>
              </a:solidFill>
              <a:latin typeface="Arial" charset="0"/>
              <a:ea typeface="Arial" charset="0"/>
              <a:cs typeface="Arial" charset="0"/>
              <a:sym typeface="Droid Sans"/>
            </a:endParaRPr>
          </a:p>
        </p:txBody>
      </p:sp>
      <p:sp>
        <p:nvSpPr>
          <p:cNvPr id="10" name="Shape 1737"/>
          <p:cNvSpPr/>
          <p:nvPr/>
        </p:nvSpPr>
        <p:spPr>
          <a:xfrm>
            <a:off x="540710" y="2351525"/>
            <a:ext cx="1965300" cy="1035300"/>
          </a:xfrm>
          <a:prstGeom prst="cloudCallout">
            <a:avLst>
              <a:gd name="adj1" fmla="val 61929"/>
              <a:gd name="adj2" fmla="val 85284"/>
            </a:avLst>
          </a:prstGeom>
          <a:solidFill>
            <a:srgbClr val="FFFFFF"/>
          </a:solidFill>
          <a:ln w="9525" cap="flat" cmpd="sng">
            <a:solidFill>
              <a:srgbClr val="434343"/>
            </a:solidFill>
            <a:prstDash val="solid"/>
            <a:round/>
            <a:headEnd type="none" w="med" len="med"/>
            <a:tailEnd type="none" w="med" len="med"/>
          </a:ln>
        </p:spPr>
        <p:txBody>
          <a:bodyPr wrap="square" lIns="91425" tIns="91425" rIns="91425" bIns="91425" anchor="ctr" anchorCtr="0">
            <a:noAutofit/>
          </a:bodyPr>
          <a:lstStyle/>
          <a:p>
            <a:pPr marL="0" lvl="0" indent="0" algn="ctr" rtl="0">
              <a:spcBef>
                <a:spcPts val="0"/>
              </a:spcBef>
              <a:buNone/>
            </a:pPr>
            <a:r>
              <a:rPr lang="en" dirty="0">
                <a:solidFill>
                  <a:schemeClr val="dk1"/>
                </a:solidFill>
                <a:latin typeface="Arial" charset="0"/>
                <a:ea typeface="Arial" charset="0"/>
                <a:cs typeface="Arial" charset="0"/>
                <a:sym typeface="Droid Sans"/>
              </a:rPr>
              <a:t>What’s new on </a:t>
            </a:r>
            <a:r>
              <a:rPr lang="en" dirty="0" err="1">
                <a:solidFill>
                  <a:schemeClr val="dk1"/>
                </a:solidFill>
                <a:latin typeface="Arial" charset="0"/>
                <a:ea typeface="Arial" charset="0"/>
                <a:cs typeface="Arial" charset="0"/>
                <a:sym typeface="Droid Sans"/>
              </a:rPr>
              <a:t>cnn.com</a:t>
            </a:r>
            <a:r>
              <a:rPr lang="en" dirty="0">
                <a:solidFill>
                  <a:schemeClr val="dk1"/>
                </a:solidFill>
                <a:latin typeface="Arial" charset="0"/>
                <a:ea typeface="Arial" charset="0"/>
                <a:cs typeface="Arial" charset="0"/>
                <a:sym typeface="Droid Sans"/>
              </a:rPr>
              <a:t>?</a:t>
            </a:r>
          </a:p>
        </p:txBody>
      </p:sp>
      <p:sp>
        <p:nvSpPr>
          <p:cNvPr id="11" name="Shape 1741"/>
          <p:cNvSpPr txBox="1"/>
          <p:nvPr/>
        </p:nvSpPr>
        <p:spPr>
          <a:xfrm rot="-2142312">
            <a:off x="3104225" y="2333429"/>
            <a:ext cx="1602387" cy="428607"/>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US" dirty="0" smtClean="0">
                <a:latin typeface="Arial" charset="0"/>
                <a:ea typeface="Arial" charset="0"/>
                <a:cs typeface="Arial" charset="0"/>
                <a:sym typeface="Droid Sans"/>
              </a:rPr>
              <a:t>DNS: </a:t>
            </a:r>
            <a:r>
              <a:rPr lang="en" dirty="0" err="1" smtClean="0">
                <a:latin typeface="Arial" charset="0"/>
                <a:ea typeface="Arial" charset="0"/>
                <a:cs typeface="Arial" charset="0"/>
                <a:sym typeface="Droid Sans"/>
              </a:rPr>
              <a:t>cnn.com</a:t>
            </a:r>
            <a:r>
              <a:rPr lang="en-US" dirty="0" smtClean="0">
                <a:latin typeface="Arial" charset="0"/>
                <a:ea typeface="Arial" charset="0"/>
                <a:cs typeface="Arial" charset="0"/>
                <a:sym typeface="Droid Sans"/>
              </a:rPr>
              <a:t>?</a:t>
            </a:r>
            <a:endParaRPr lang="en" dirty="0">
              <a:latin typeface="Arial" charset="0"/>
              <a:ea typeface="Arial" charset="0"/>
              <a:cs typeface="Arial" charset="0"/>
              <a:sym typeface="Droid Sans"/>
            </a:endParaRPr>
          </a:p>
        </p:txBody>
      </p:sp>
      <p:grpSp>
        <p:nvGrpSpPr>
          <p:cNvPr id="12" name="Shape 1742"/>
          <p:cNvGrpSpPr/>
          <p:nvPr/>
        </p:nvGrpSpPr>
        <p:grpSpPr>
          <a:xfrm>
            <a:off x="4601574" y="1357400"/>
            <a:ext cx="829201" cy="929550"/>
            <a:chOff x="4906374" y="1205000"/>
            <a:chExt cx="829201" cy="929550"/>
          </a:xfrm>
        </p:grpSpPr>
        <p:sp>
          <p:nvSpPr>
            <p:cNvPr id="13" name="Shape 1743"/>
            <p:cNvSpPr/>
            <p:nvPr/>
          </p:nvSpPr>
          <p:spPr>
            <a:xfrm>
              <a:off x="4906375" y="1305350"/>
              <a:ext cx="829200" cy="8292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14" name="Shape 1744" descr="Image result for Server"/>
            <p:cNvPicPr preferRelativeResize="0"/>
            <p:nvPr/>
          </p:nvPicPr>
          <p:blipFill>
            <a:blip r:embed="rId4">
              <a:alphaModFix/>
            </a:blip>
            <a:stretch>
              <a:fillRect/>
            </a:stretch>
          </p:blipFill>
          <p:spPr>
            <a:xfrm>
              <a:off x="5272194" y="1205000"/>
              <a:ext cx="402351" cy="572700"/>
            </a:xfrm>
            <a:prstGeom prst="rect">
              <a:avLst/>
            </a:prstGeom>
            <a:noFill/>
            <a:ln>
              <a:noFill/>
            </a:ln>
          </p:spPr>
        </p:pic>
        <p:sp>
          <p:nvSpPr>
            <p:cNvPr id="15" name="Shape 1745"/>
            <p:cNvSpPr txBox="1"/>
            <p:nvPr/>
          </p:nvSpPr>
          <p:spPr>
            <a:xfrm rot="-1244">
              <a:off x="4906374" y="1701639"/>
              <a:ext cx="829200" cy="2748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Resolver</a:t>
              </a:r>
            </a:p>
          </p:txBody>
        </p:sp>
      </p:grpSp>
      <p:cxnSp>
        <p:nvCxnSpPr>
          <p:cNvPr id="16" name="Shape 1740"/>
          <p:cNvCxnSpPr/>
          <p:nvPr/>
        </p:nvCxnSpPr>
        <p:spPr>
          <a:xfrm rot="-10107413" flipH="1">
            <a:off x="3373264" y="1974281"/>
            <a:ext cx="1214361" cy="1278902"/>
          </a:xfrm>
          <a:prstGeom prst="straightConnector1">
            <a:avLst/>
          </a:prstGeom>
          <a:noFill/>
          <a:ln w="19050" cap="flat" cmpd="sng">
            <a:solidFill>
              <a:schemeClr val="tx1"/>
            </a:solidFill>
            <a:prstDash val="solid"/>
            <a:round/>
            <a:headEnd type="triangle" w="lg" len="lg"/>
            <a:tailEnd type="triangle" w="lg" len="lg"/>
          </a:ln>
        </p:spPr>
      </p:cxnSp>
      <p:pic>
        <p:nvPicPr>
          <p:cNvPr id="18" name="Shape 1746" descr="Open ..."/>
          <p:cNvPicPr preferRelativeResize="0"/>
          <p:nvPr/>
        </p:nvPicPr>
        <p:blipFill>
          <a:blip r:embed="rId5">
            <a:alphaModFix/>
          </a:blip>
          <a:stretch>
            <a:fillRect/>
          </a:stretch>
        </p:blipFill>
        <p:spPr>
          <a:xfrm>
            <a:off x="6251938" y="2793463"/>
            <a:ext cx="1666875" cy="1666875"/>
          </a:xfrm>
          <a:prstGeom prst="rect">
            <a:avLst/>
          </a:prstGeom>
          <a:noFill/>
          <a:ln>
            <a:noFill/>
          </a:ln>
        </p:spPr>
      </p:pic>
    </p:spTree>
    <p:extLst>
      <p:ext uri="{BB962C8B-B14F-4D97-AF65-F5344CB8AC3E}">
        <p14:creationId xmlns:p14="http://schemas.microsoft.com/office/powerpoint/2010/main" val="9887636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10" name="Shape 78"/>
          <p:cNvSpPr/>
          <p:nvPr/>
        </p:nvSpPr>
        <p:spPr>
          <a:xfrm>
            <a:off x="0" y="775850"/>
            <a:ext cx="9161700" cy="4367700"/>
          </a:xfrm>
          <a:prstGeom prst="rect">
            <a:avLst/>
          </a:prstGeom>
          <a:solidFill>
            <a:schemeClr val="tx2"/>
          </a:solidFill>
          <a:ln>
            <a:noFill/>
          </a:ln>
        </p:spPr>
        <p:txBody>
          <a:bodyPr wrap="square" lIns="91425" tIns="91425" rIns="91425" bIns="91425" anchor="ctr" anchorCtr="0">
            <a:noAutofit/>
          </a:bodyPr>
          <a:lstStyle/>
          <a:p>
            <a:pPr marL="0" lvl="0" indent="0">
              <a:spcBef>
                <a:spcPts val="0"/>
              </a:spcBef>
              <a:buNone/>
            </a:pPr>
            <a:endParaRPr/>
          </a:p>
        </p:txBody>
      </p:sp>
      <p:sp>
        <p:nvSpPr>
          <p:cNvPr id="66" name="Shape 66"/>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solidFill>
                  <a:schemeClr val="dk2"/>
                </a:solidFill>
                <a:latin typeface="Arial"/>
                <a:ea typeface="Arial"/>
                <a:cs typeface="Arial"/>
                <a:sym typeface="Arial"/>
              </a:rPr>
              <a:t>2</a:t>
            </a:fld>
            <a:endParaRPr lang="en">
              <a:solidFill>
                <a:schemeClr val="dk2"/>
              </a:solidFill>
              <a:latin typeface="Arial"/>
              <a:ea typeface="Arial"/>
              <a:cs typeface="Arial"/>
              <a:sym typeface="Arial"/>
            </a:endParaRPr>
          </a:p>
        </p:txBody>
      </p:sp>
      <p:sp>
        <p:nvSpPr>
          <p:cNvPr id="67" name="Shape 67"/>
          <p:cNvSpPr txBox="1"/>
          <p:nvPr/>
        </p:nvSpPr>
        <p:spPr>
          <a:xfrm>
            <a:off x="1972808" y="286517"/>
            <a:ext cx="7188892" cy="4376700"/>
          </a:xfrm>
          <a:prstGeom prst="rect">
            <a:avLst/>
          </a:prstGeom>
          <a:noFill/>
          <a:ln>
            <a:noFill/>
          </a:ln>
        </p:spPr>
        <p:txBody>
          <a:bodyPr wrap="square" lIns="91425" tIns="91425" rIns="91425" bIns="91425" anchor="t" anchorCtr="0">
            <a:noAutofit/>
          </a:bodyPr>
          <a:lstStyle/>
          <a:p>
            <a:pPr marL="0" lvl="0" indent="-69850" rtl="0">
              <a:spcBef>
                <a:spcPts val="1000"/>
              </a:spcBef>
              <a:spcAft>
                <a:spcPts val="0"/>
              </a:spcAft>
              <a:buClr>
                <a:schemeClr val="dk1"/>
              </a:buClr>
              <a:buSzPts val="1100"/>
              <a:buFont typeface="Arial"/>
              <a:buNone/>
            </a:pPr>
            <a:r>
              <a:rPr lang="en-US" sz="2200" b="1" dirty="0" smtClean="0">
                <a:solidFill>
                  <a:schemeClr val="bg1"/>
                </a:solidFill>
                <a:latin typeface="Arial" charset="0"/>
                <a:ea typeface="Arial" charset="0"/>
                <a:cs typeface="Arial" charset="0"/>
                <a:sym typeface="Droid Sans"/>
              </a:rPr>
              <a:t>The goals of this talk...</a:t>
            </a:r>
          </a:p>
          <a:p>
            <a:pPr marL="0" lvl="0" indent="-69850" rtl="0">
              <a:spcBef>
                <a:spcPts val="1000"/>
              </a:spcBef>
              <a:spcAft>
                <a:spcPts val="0"/>
              </a:spcAft>
              <a:buClr>
                <a:schemeClr val="dk1"/>
              </a:buClr>
              <a:buSzPts val="1100"/>
              <a:buFont typeface="Arial"/>
              <a:buNone/>
            </a:pPr>
            <a:r>
              <a:rPr lang="en" sz="2200" dirty="0" smtClean="0">
                <a:latin typeface="Arial" charset="0"/>
                <a:ea typeface="Arial" charset="0"/>
                <a:cs typeface="Arial" charset="0"/>
                <a:sym typeface="Droid Sans"/>
              </a:rPr>
              <a:t/>
            </a:r>
            <a:br>
              <a:rPr lang="en" sz="2200" dirty="0" smtClean="0">
                <a:latin typeface="Arial" charset="0"/>
                <a:ea typeface="Arial" charset="0"/>
                <a:cs typeface="Arial" charset="0"/>
                <a:sym typeface="Droid Sans"/>
              </a:rPr>
            </a:br>
            <a:r>
              <a:rPr lang="en-US" sz="2200" dirty="0">
                <a:latin typeface="Arial" charset="0"/>
                <a:ea typeface="Arial" charset="0"/>
                <a:cs typeface="Arial" charset="0"/>
                <a:sym typeface="Droid Sans"/>
              </a:rPr>
              <a:t>P</a:t>
            </a:r>
            <a:r>
              <a:rPr lang="en-US" sz="2200" dirty="0" smtClean="0">
                <a:latin typeface="Arial" charset="0"/>
                <a:ea typeface="Arial" charset="0"/>
                <a:cs typeface="Arial" charset="0"/>
                <a:sym typeface="Droid Sans"/>
              </a:rPr>
              <a:t>rovide more color to the phenomenon </a:t>
            </a:r>
            <a:r>
              <a:rPr lang="en-US" sz="2200" dirty="0">
                <a:latin typeface="Arial" charset="0"/>
                <a:ea typeface="Arial" charset="0"/>
                <a:cs typeface="Arial" charset="0"/>
                <a:sym typeface="Droid Sans"/>
              </a:rPr>
              <a:t> </a:t>
            </a:r>
            <a:r>
              <a:rPr lang="en-US" sz="2200" dirty="0" smtClean="0">
                <a:latin typeface="Arial" charset="0"/>
                <a:ea typeface="Arial" charset="0"/>
                <a:cs typeface="Arial" charset="0"/>
                <a:sym typeface="Droid Sans"/>
              </a:rPr>
              <a:t>                       of network interference</a:t>
            </a:r>
          </a:p>
          <a:p>
            <a:pPr marL="0" lvl="0" indent="-69850" rtl="0">
              <a:spcBef>
                <a:spcPts val="1000"/>
              </a:spcBef>
              <a:spcAft>
                <a:spcPts val="0"/>
              </a:spcAft>
              <a:buClr>
                <a:schemeClr val="dk1"/>
              </a:buClr>
              <a:buSzPts val="1100"/>
              <a:buFont typeface="Arial"/>
              <a:buNone/>
            </a:pPr>
            <a:endParaRPr lang="en-US" sz="2200" dirty="0">
              <a:latin typeface="Arial" charset="0"/>
              <a:ea typeface="Arial" charset="0"/>
              <a:cs typeface="Arial" charset="0"/>
              <a:sym typeface="Droid Sans"/>
            </a:endParaRPr>
          </a:p>
          <a:p>
            <a:pPr marL="0" lvl="0" indent="-69850" rtl="0">
              <a:spcBef>
                <a:spcPts val="1000"/>
              </a:spcBef>
              <a:spcAft>
                <a:spcPts val="0"/>
              </a:spcAft>
              <a:buClr>
                <a:schemeClr val="dk1"/>
              </a:buClr>
              <a:buSzPts val="1100"/>
              <a:buFont typeface="Arial"/>
              <a:buNone/>
            </a:pPr>
            <a:r>
              <a:rPr lang="en-US" sz="2200" dirty="0" smtClean="0">
                <a:latin typeface="Arial" charset="0"/>
                <a:ea typeface="Arial" charset="0"/>
                <a:cs typeface="Arial" charset="0"/>
                <a:sym typeface="Droid Sans"/>
              </a:rPr>
              <a:t>Teach our state of the art in detecting                     network interference</a:t>
            </a:r>
          </a:p>
          <a:p>
            <a:pPr marL="0" lvl="0" indent="-69850" rtl="0">
              <a:spcBef>
                <a:spcPts val="1000"/>
              </a:spcBef>
              <a:spcAft>
                <a:spcPts val="0"/>
              </a:spcAft>
              <a:buClr>
                <a:schemeClr val="dk1"/>
              </a:buClr>
              <a:buSzPts val="1100"/>
              <a:buFont typeface="Arial"/>
              <a:buNone/>
            </a:pPr>
            <a:endParaRPr lang="en-US" sz="2200" dirty="0">
              <a:latin typeface="Arial" charset="0"/>
              <a:ea typeface="Arial" charset="0"/>
              <a:cs typeface="Arial" charset="0"/>
              <a:sym typeface="Droid Sans"/>
            </a:endParaRPr>
          </a:p>
          <a:p>
            <a:pPr marL="0" lvl="0" indent="-69850" rtl="0">
              <a:spcBef>
                <a:spcPts val="1000"/>
              </a:spcBef>
              <a:spcAft>
                <a:spcPts val="0"/>
              </a:spcAft>
              <a:buClr>
                <a:schemeClr val="dk1"/>
              </a:buClr>
              <a:buSzPts val="1100"/>
              <a:buFont typeface="Arial"/>
              <a:buNone/>
            </a:pPr>
            <a:r>
              <a:rPr lang="en-US" sz="2200" dirty="0" smtClean="0">
                <a:latin typeface="Arial" charset="0"/>
                <a:ea typeface="Arial" charset="0"/>
                <a:cs typeface="Arial" charset="0"/>
                <a:sym typeface="Droid Sans"/>
              </a:rPr>
              <a:t>Describe potential uses for our                          techniques and data</a:t>
            </a:r>
            <a:endParaRPr sz="2200" dirty="0">
              <a:latin typeface="Arial" charset="0"/>
              <a:ea typeface="Arial" charset="0"/>
              <a:cs typeface="Arial" charset="0"/>
              <a:sym typeface="Droid Sans"/>
            </a:endParaRPr>
          </a:p>
        </p:txBody>
      </p:sp>
      <p:sp>
        <p:nvSpPr>
          <p:cNvPr id="68" name="Shape 68"/>
          <p:cNvSpPr/>
          <p:nvPr/>
        </p:nvSpPr>
        <p:spPr>
          <a:xfrm>
            <a:off x="1140168" y="3515972"/>
            <a:ext cx="588600" cy="588600"/>
          </a:xfrm>
          <a:prstGeom prst="ellipse">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69" name="Shape 69"/>
          <p:cNvSpPr/>
          <p:nvPr/>
        </p:nvSpPr>
        <p:spPr>
          <a:xfrm>
            <a:off x="1140168" y="2374812"/>
            <a:ext cx="588600" cy="588600"/>
          </a:xfrm>
          <a:prstGeom prst="ellipse">
            <a:avLst/>
          </a:prstGeom>
          <a:noFill/>
          <a:ln>
            <a:noFill/>
          </a:ln>
        </p:spPr>
        <p:txBody>
          <a:bodyPr wrap="square" lIns="91425" tIns="91425" rIns="91425" bIns="91425" anchor="ctr" anchorCtr="0">
            <a:noAutofit/>
          </a:bodyPr>
          <a:lstStyle/>
          <a:p>
            <a:pPr marL="0" lvl="0" indent="0">
              <a:spcBef>
                <a:spcPts val="0"/>
              </a:spcBef>
              <a:buNone/>
            </a:pPr>
            <a:endParaRPr/>
          </a:p>
        </p:txBody>
      </p:sp>
    </p:spTree>
    <p:extLst>
      <p:ext uri="{BB962C8B-B14F-4D97-AF65-F5344CB8AC3E}">
        <p14:creationId xmlns:p14="http://schemas.microsoft.com/office/powerpoint/2010/main" val="2749365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Shape 579"/>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583" name="Shape 58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latin typeface="Arial"/>
                <a:ea typeface="Arial"/>
                <a:cs typeface="Arial"/>
                <a:sym typeface="Arial"/>
              </a:rPr>
              <a:t>20</a:t>
            </a:fld>
            <a:endParaRPr lang="en">
              <a:latin typeface="Arial"/>
              <a:ea typeface="Arial"/>
              <a:cs typeface="Arial"/>
              <a:sym typeface="Arial"/>
            </a:endParaRPr>
          </a:p>
        </p:txBody>
      </p:sp>
      <p:sp>
        <p:nvSpPr>
          <p:cNvPr id="586" name="Shape 586"/>
          <p:cNvSpPr/>
          <p:nvPr/>
        </p:nvSpPr>
        <p:spPr>
          <a:xfrm>
            <a:off x="1246050" y="255975"/>
            <a:ext cx="6571800" cy="650100"/>
          </a:xfrm>
          <a:prstGeom prst="rect">
            <a:avLst/>
          </a:prstGeom>
          <a:noFill/>
          <a:ln>
            <a:noFill/>
          </a:ln>
        </p:spPr>
        <p:txBody>
          <a:bodyPr wrap="square" lIns="91425" tIns="91425" rIns="91425" bIns="91425" anchor="ctr" anchorCtr="0">
            <a:noAutofit/>
          </a:bodyPr>
          <a:lstStyle/>
          <a:p>
            <a:pPr indent="-69850" algn="ctr">
              <a:lnSpc>
                <a:spcPct val="115000"/>
              </a:lnSpc>
              <a:spcAft>
                <a:spcPts val="1600"/>
              </a:spcAft>
              <a:buClr>
                <a:schemeClr val="dk1"/>
              </a:buClr>
              <a:buSzPts val="1100"/>
            </a:pPr>
            <a:r>
              <a:rPr lang="en-US" sz="2600" b="1" dirty="0">
                <a:solidFill>
                  <a:schemeClr val="bg1"/>
                </a:solidFill>
                <a:latin typeface="Arial" charset="0"/>
                <a:ea typeface="Arial" charset="0"/>
                <a:cs typeface="Arial" charset="0"/>
                <a:sym typeface="Droid Sans"/>
              </a:rPr>
              <a:t>DNS </a:t>
            </a:r>
            <a:r>
              <a:rPr lang="en-US" sz="2600" b="1" dirty="0" smtClean="0">
                <a:solidFill>
                  <a:schemeClr val="bg1"/>
                </a:solidFill>
                <a:latin typeface="Arial" charset="0"/>
                <a:ea typeface="Arial" charset="0"/>
                <a:cs typeface="Arial" charset="0"/>
                <a:sym typeface="Droid Sans"/>
              </a:rPr>
              <a:t>Measurement</a:t>
            </a:r>
            <a:endParaRPr lang="en" sz="2600" b="1" dirty="0">
              <a:solidFill>
                <a:schemeClr val="bg1"/>
              </a:solidFill>
              <a:latin typeface="Arial" charset="0"/>
              <a:ea typeface="Arial" charset="0"/>
              <a:cs typeface="Arial" charset="0"/>
              <a:sym typeface="Droid Sans"/>
            </a:endParaRPr>
          </a:p>
        </p:txBody>
      </p:sp>
      <p:grpSp>
        <p:nvGrpSpPr>
          <p:cNvPr id="12" name="Shape 1742"/>
          <p:cNvGrpSpPr/>
          <p:nvPr/>
        </p:nvGrpSpPr>
        <p:grpSpPr>
          <a:xfrm>
            <a:off x="4601574" y="1357400"/>
            <a:ext cx="829201" cy="929550"/>
            <a:chOff x="4906374" y="1205000"/>
            <a:chExt cx="829201" cy="929550"/>
          </a:xfrm>
        </p:grpSpPr>
        <p:sp>
          <p:nvSpPr>
            <p:cNvPr id="13" name="Shape 1743"/>
            <p:cNvSpPr/>
            <p:nvPr/>
          </p:nvSpPr>
          <p:spPr>
            <a:xfrm>
              <a:off x="4906375" y="1305350"/>
              <a:ext cx="829200" cy="8292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14" name="Shape 1744" descr="Image result for Server"/>
            <p:cNvPicPr preferRelativeResize="0"/>
            <p:nvPr/>
          </p:nvPicPr>
          <p:blipFill>
            <a:blip r:embed="rId3">
              <a:alphaModFix/>
            </a:blip>
            <a:stretch>
              <a:fillRect/>
            </a:stretch>
          </p:blipFill>
          <p:spPr>
            <a:xfrm>
              <a:off x="5272194" y="1205000"/>
              <a:ext cx="402351" cy="572700"/>
            </a:xfrm>
            <a:prstGeom prst="rect">
              <a:avLst/>
            </a:prstGeom>
            <a:noFill/>
            <a:ln>
              <a:noFill/>
            </a:ln>
          </p:spPr>
        </p:pic>
        <p:sp>
          <p:nvSpPr>
            <p:cNvPr id="15" name="Shape 1745"/>
            <p:cNvSpPr txBox="1"/>
            <p:nvPr/>
          </p:nvSpPr>
          <p:spPr>
            <a:xfrm rot="-1244">
              <a:off x="4906374" y="1701639"/>
              <a:ext cx="829200" cy="2748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Resolver</a:t>
              </a:r>
            </a:p>
          </p:txBody>
        </p:sp>
      </p:grpSp>
      <p:sp>
        <p:nvSpPr>
          <p:cNvPr id="18" name="Shape 1776"/>
          <p:cNvSpPr/>
          <p:nvPr/>
        </p:nvSpPr>
        <p:spPr>
          <a:xfrm>
            <a:off x="0" y="775849"/>
            <a:ext cx="5430775" cy="4280968"/>
          </a:xfrm>
          <a:prstGeom prst="rect">
            <a:avLst/>
          </a:prstGeom>
          <a:solidFill>
            <a:schemeClr val="lt2"/>
          </a:solidFill>
          <a:ln>
            <a:noFill/>
          </a:ln>
        </p:spPr>
        <p:txBody>
          <a:bodyPr wrap="square" lIns="91425" tIns="91425" rIns="91425" bIns="91425" anchor="t" anchorCtr="0">
            <a:noAutofit/>
          </a:bodyPr>
          <a:lstStyle/>
          <a:p>
            <a:pPr marL="0" lvl="0" indent="0" rtl="0">
              <a:spcBef>
                <a:spcPts val="0"/>
              </a:spcBef>
              <a:buNone/>
            </a:pPr>
            <a:endParaRPr lang="en-US" sz="1800" b="1" dirty="0" smtClean="0">
              <a:solidFill>
                <a:schemeClr val="dk1"/>
              </a:solidFill>
              <a:latin typeface="Arial" charset="0"/>
              <a:ea typeface="Arial" charset="0"/>
              <a:cs typeface="Arial" charset="0"/>
              <a:sym typeface="Droid Sans"/>
            </a:endParaRPr>
          </a:p>
          <a:p>
            <a:pPr lvl="3"/>
            <a:endParaRPr lang="en-US" sz="1800" b="1" dirty="0">
              <a:solidFill>
                <a:schemeClr val="dk1"/>
              </a:solidFill>
              <a:latin typeface="Arial" charset="0"/>
              <a:ea typeface="Arial" charset="0"/>
              <a:cs typeface="Arial" charset="0"/>
              <a:sym typeface="Droid Sans"/>
            </a:endParaRPr>
          </a:p>
          <a:p>
            <a:pPr lvl="3"/>
            <a:r>
              <a:rPr lang="en-US" sz="1800" b="1" dirty="0" smtClean="0">
                <a:solidFill>
                  <a:schemeClr val="dk1"/>
                </a:solidFill>
                <a:latin typeface="Arial" charset="0"/>
                <a:ea typeface="Arial" charset="0"/>
                <a:cs typeface="Arial" charset="0"/>
                <a:sym typeface="Droid Sans"/>
              </a:rPr>
              <a:t>	</a:t>
            </a:r>
            <a:r>
              <a:rPr lang="en-US" sz="2400" b="1" dirty="0" smtClean="0">
                <a:solidFill>
                  <a:schemeClr val="dk1"/>
                </a:solidFill>
                <a:latin typeface="Arial" charset="0"/>
                <a:ea typeface="Arial" charset="0"/>
                <a:cs typeface="Arial" charset="0"/>
                <a:sym typeface="Droid Sans"/>
              </a:rPr>
              <a:t>Functionality</a:t>
            </a:r>
          </a:p>
          <a:p>
            <a:pPr lvl="3"/>
            <a:endParaRPr lang="en-US" sz="2400" b="1" dirty="0">
              <a:solidFill>
                <a:schemeClr val="dk1"/>
              </a:solidFill>
              <a:latin typeface="Arial" charset="0"/>
              <a:ea typeface="Arial" charset="0"/>
              <a:cs typeface="Arial" charset="0"/>
              <a:sym typeface="Droid Sans"/>
            </a:endParaRPr>
          </a:p>
          <a:p>
            <a:pPr lvl="3"/>
            <a:r>
              <a:rPr lang="en-US" sz="2400" b="1" dirty="0" smtClean="0">
                <a:solidFill>
                  <a:schemeClr val="dk1"/>
                </a:solidFill>
                <a:latin typeface="Arial" charset="0"/>
                <a:ea typeface="Arial" charset="0"/>
                <a:cs typeface="Arial" charset="0"/>
                <a:sym typeface="Droid Sans"/>
              </a:rPr>
              <a:t>	</a:t>
            </a:r>
            <a:r>
              <a:rPr lang="en" sz="2400" b="1" dirty="0" smtClean="0">
                <a:solidFill>
                  <a:schemeClr val="dk1"/>
                </a:solidFill>
                <a:latin typeface="Arial" charset="0"/>
                <a:ea typeface="Arial" charset="0"/>
                <a:cs typeface="Arial" charset="0"/>
                <a:sym typeface="Droid Sans"/>
              </a:rPr>
              <a:t>Coverage</a:t>
            </a:r>
            <a:endParaRPr lang="en-US" sz="2400" b="1" dirty="0" smtClean="0">
              <a:solidFill>
                <a:schemeClr val="dk1"/>
              </a:solidFill>
              <a:latin typeface="Arial" charset="0"/>
              <a:ea typeface="Arial" charset="0"/>
              <a:cs typeface="Arial" charset="0"/>
              <a:sym typeface="Droid Sans"/>
            </a:endParaRPr>
          </a:p>
          <a:p>
            <a:pPr lvl="3"/>
            <a:endParaRPr lang="en-US" sz="2400" b="1" dirty="0" smtClean="0">
              <a:solidFill>
                <a:schemeClr val="dk1"/>
              </a:solidFill>
              <a:latin typeface="Arial" charset="0"/>
              <a:ea typeface="Arial" charset="0"/>
              <a:cs typeface="Arial" charset="0"/>
              <a:sym typeface="Droid Sans"/>
            </a:endParaRPr>
          </a:p>
          <a:p>
            <a:pPr lvl="3"/>
            <a:r>
              <a:rPr lang="en-US" sz="2400" b="1" dirty="0" smtClean="0">
                <a:solidFill>
                  <a:schemeClr val="dk1"/>
                </a:solidFill>
                <a:latin typeface="Arial" charset="0"/>
                <a:ea typeface="Arial" charset="0"/>
                <a:cs typeface="Arial" charset="0"/>
                <a:sym typeface="Droid Sans"/>
              </a:rPr>
              <a:t>	</a:t>
            </a:r>
            <a:r>
              <a:rPr lang="en" sz="2400" b="1" dirty="0" smtClean="0">
                <a:solidFill>
                  <a:schemeClr val="dk1"/>
                </a:solidFill>
                <a:latin typeface="Arial" charset="0"/>
                <a:ea typeface="Arial" charset="0"/>
                <a:cs typeface="Arial" charset="0"/>
                <a:sym typeface="Droid Sans"/>
              </a:rPr>
              <a:t>Ethic</a:t>
            </a:r>
            <a:r>
              <a:rPr lang="en-US" sz="2400" b="1" dirty="0" smtClean="0">
                <a:solidFill>
                  <a:schemeClr val="dk1"/>
                </a:solidFill>
                <a:latin typeface="Arial" charset="0"/>
                <a:ea typeface="Arial" charset="0"/>
                <a:cs typeface="Arial" charset="0"/>
                <a:sym typeface="Droid Sans"/>
              </a:rPr>
              <a:t>s</a:t>
            </a:r>
          </a:p>
          <a:p>
            <a:pPr lvl="3"/>
            <a:endParaRPr lang="en" sz="2400" b="1" dirty="0">
              <a:solidFill>
                <a:schemeClr val="dk1"/>
              </a:solidFill>
              <a:latin typeface="Arial" charset="0"/>
              <a:ea typeface="Arial" charset="0"/>
              <a:cs typeface="Arial" charset="0"/>
              <a:sym typeface="Droid Sans"/>
            </a:endParaRPr>
          </a:p>
          <a:p>
            <a:pPr lvl="3"/>
            <a:r>
              <a:rPr lang="en-US" sz="2400" b="1" dirty="0" smtClean="0">
                <a:solidFill>
                  <a:schemeClr val="dk1"/>
                </a:solidFill>
                <a:latin typeface="Arial" charset="0"/>
                <a:ea typeface="Arial" charset="0"/>
                <a:cs typeface="Arial" charset="0"/>
                <a:sym typeface="Droid Sans"/>
              </a:rPr>
              <a:t>	</a:t>
            </a:r>
            <a:r>
              <a:rPr lang="en" sz="2400" b="1" dirty="0" smtClean="0">
                <a:solidFill>
                  <a:schemeClr val="dk1"/>
                </a:solidFill>
                <a:latin typeface="Arial" charset="0"/>
                <a:ea typeface="Arial" charset="0"/>
                <a:cs typeface="Arial" charset="0"/>
                <a:sym typeface="Droid Sans"/>
              </a:rPr>
              <a:t>Continuity</a:t>
            </a:r>
            <a:endParaRPr lang="en" sz="2400" b="1" dirty="0">
              <a:solidFill>
                <a:schemeClr val="dk1"/>
              </a:solidFill>
              <a:latin typeface="Arial" charset="0"/>
              <a:ea typeface="Arial" charset="0"/>
              <a:cs typeface="Arial" charset="0"/>
              <a:sym typeface="Droid Sans"/>
            </a:endParaRPr>
          </a:p>
          <a:p>
            <a:pPr lvl="3"/>
            <a:endParaRPr lang="en-US" sz="2400" b="1" dirty="0" smtClean="0">
              <a:solidFill>
                <a:schemeClr val="dk1"/>
              </a:solidFill>
              <a:latin typeface="Arial" charset="0"/>
              <a:ea typeface="Arial" charset="0"/>
              <a:cs typeface="Arial" charset="0"/>
              <a:sym typeface="Droid Sans"/>
            </a:endParaRPr>
          </a:p>
          <a:p>
            <a:pPr lvl="3"/>
            <a:endParaRPr sz="1800" b="1" dirty="0">
              <a:solidFill>
                <a:schemeClr val="dk1"/>
              </a:solidFill>
              <a:latin typeface="Arial" charset="0"/>
              <a:ea typeface="Arial" charset="0"/>
              <a:cs typeface="Arial" charset="0"/>
              <a:sym typeface="Droid Sans"/>
            </a:endParaRPr>
          </a:p>
          <a:p>
            <a:pPr lvl="3"/>
            <a:endParaRPr sz="1800" b="1" dirty="0">
              <a:solidFill>
                <a:schemeClr val="dk1"/>
              </a:solidFill>
              <a:latin typeface="Arial" charset="0"/>
              <a:ea typeface="Arial" charset="0"/>
              <a:cs typeface="Arial" charset="0"/>
              <a:sym typeface="Droid Sans"/>
            </a:endParaRPr>
          </a:p>
        </p:txBody>
      </p:sp>
      <p:sp>
        <p:nvSpPr>
          <p:cNvPr id="19" name="Shape 1632"/>
          <p:cNvSpPr txBox="1">
            <a:spLocks noGrp="1"/>
          </p:cNvSpPr>
          <p:nvPr>
            <p:ph type="body" idx="4294967295"/>
          </p:nvPr>
        </p:nvSpPr>
        <p:spPr>
          <a:xfrm>
            <a:off x="6546150" y="4152450"/>
            <a:ext cx="2606700" cy="572700"/>
          </a:xfrm>
          <a:prstGeom prst="rect">
            <a:avLst/>
          </a:prstGeom>
          <a:solidFill>
            <a:srgbClr val="FFFFFF"/>
          </a:solidFill>
          <a:ln>
            <a:noFill/>
          </a:ln>
        </p:spPr>
        <p:txBody>
          <a:bodyPr wrap="square" lIns="91425" tIns="91425" rIns="91425" bIns="91425" anchor="ctr" anchorCtr="0">
            <a:noAutofit/>
          </a:bodyPr>
          <a:lstStyle/>
          <a:p>
            <a:pPr marL="0" lvl="0" indent="0" rtl="0">
              <a:lnSpc>
                <a:spcPct val="115000"/>
              </a:lnSpc>
              <a:spcBef>
                <a:spcPts val="0"/>
              </a:spcBef>
              <a:spcAft>
                <a:spcPts val="0"/>
              </a:spcAft>
              <a:buNone/>
            </a:pPr>
            <a:r>
              <a:rPr lang="en" sz="1200" b="1" dirty="0">
                <a:solidFill>
                  <a:srgbClr val="FF4426"/>
                </a:solidFill>
                <a:latin typeface="Arial" charset="0"/>
                <a:ea typeface="Arial" charset="0"/>
                <a:cs typeface="Arial" charset="0"/>
                <a:sym typeface="Droid Sans"/>
              </a:rPr>
              <a:t>THREE KEY CHALLENGES:</a:t>
            </a:r>
            <a:r>
              <a:rPr lang="en" sz="1200" b="1" dirty="0">
                <a:solidFill>
                  <a:schemeClr val="dk1"/>
                </a:solidFill>
                <a:latin typeface="Arial" charset="0"/>
                <a:ea typeface="Arial" charset="0"/>
                <a:cs typeface="Arial" charset="0"/>
                <a:sym typeface="Droid Sans"/>
              </a:rPr>
              <a:t> </a:t>
            </a:r>
          </a:p>
          <a:p>
            <a:pPr marL="0" lvl="0" indent="0" rtl="0">
              <a:lnSpc>
                <a:spcPct val="115000"/>
              </a:lnSpc>
              <a:spcBef>
                <a:spcPts val="0"/>
              </a:spcBef>
              <a:spcAft>
                <a:spcPts val="0"/>
              </a:spcAft>
              <a:buNone/>
            </a:pPr>
            <a:r>
              <a:rPr lang="en" sz="1200" b="1" dirty="0">
                <a:solidFill>
                  <a:schemeClr val="dk1"/>
                </a:solidFill>
                <a:latin typeface="Arial" charset="0"/>
                <a:ea typeface="Arial" charset="0"/>
                <a:cs typeface="Arial" charset="0"/>
                <a:sym typeface="Droid Sans"/>
              </a:rPr>
              <a:t>Coverage, ethics, and continuity</a:t>
            </a:r>
          </a:p>
        </p:txBody>
      </p:sp>
      <p:pic>
        <p:nvPicPr>
          <p:cNvPr id="20" name="Shape 1633" descr="Image result for green tick"/>
          <p:cNvPicPr preferRelativeResize="0"/>
          <p:nvPr/>
        </p:nvPicPr>
        <p:blipFill>
          <a:blip r:embed="rId4">
            <a:alphaModFix/>
          </a:blip>
          <a:stretch>
            <a:fillRect/>
          </a:stretch>
        </p:blipFill>
        <p:spPr>
          <a:xfrm>
            <a:off x="6859881" y="4309262"/>
            <a:ext cx="451569" cy="517075"/>
          </a:xfrm>
          <a:prstGeom prst="rect">
            <a:avLst/>
          </a:prstGeom>
          <a:noFill/>
          <a:ln>
            <a:noFill/>
          </a:ln>
        </p:spPr>
      </p:pic>
      <p:pic>
        <p:nvPicPr>
          <p:cNvPr id="21" name="Shape 1634" descr="Image result for green tick"/>
          <p:cNvPicPr preferRelativeResize="0"/>
          <p:nvPr/>
        </p:nvPicPr>
        <p:blipFill>
          <a:blip r:embed="rId4">
            <a:alphaModFix/>
          </a:blip>
          <a:stretch>
            <a:fillRect/>
          </a:stretch>
        </p:blipFill>
        <p:spPr>
          <a:xfrm>
            <a:off x="7469481" y="4309262"/>
            <a:ext cx="451569" cy="517075"/>
          </a:xfrm>
          <a:prstGeom prst="rect">
            <a:avLst/>
          </a:prstGeom>
          <a:noFill/>
          <a:ln>
            <a:noFill/>
          </a:ln>
        </p:spPr>
      </p:pic>
      <p:pic>
        <p:nvPicPr>
          <p:cNvPr id="22" name="Shape 1635" descr="Image result for green tick"/>
          <p:cNvPicPr preferRelativeResize="0"/>
          <p:nvPr/>
        </p:nvPicPr>
        <p:blipFill>
          <a:blip r:embed="rId4">
            <a:alphaModFix/>
          </a:blip>
          <a:stretch>
            <a:fillRect/>
          </a:stretch>
        </p:blipFill>
        <p:spPr>
          <a:xfrm>
            <a:off x="8383881" y="4309262"/>
            <a:ext cx="451569" cy="517075"/>
          </a:xfrm>
          <a:prstGeom prst="rect">
            <a:avLst/>
          </a:prstGeom>
          <a:noFill/>
          <a:ln>
            <a:noFill/>
          </a:ln>
        </p:spPr>
      </p:pic>
    </p:spTree>
    <p:extLst>
      <p:ext uri="{BB962C8B-B14F-4D97-AF65-F5344CB8AC3E}">
        <p14:creationId xmlns:p14="http://schemas.microsoft.com/office/powerpoint/2010/main" val="3614218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Shape 579"/>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583" name="Shape 58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latin typeface="Arial"/>
                <a:ea typeface="Arial"/>
                <a:cs typeface="Arial"/>
                <a:sym typeface="Arial"/>
              </a:rPr>
              <a:t>21</a:t>
            </a:fld>
            <a:endParaRPr lang="en">
              <a:latin typeface="Arial"/>
              <a:ea typeface="Arial"/>
              <a:cs typeface="Arial"/>
              <a:sym typeface="Arial"/>
            </a:endParaRPr>
          </a:p>
        </p:txBody>
      </p:sp>
      <p:sp>
        <p:nvSpPr>
          <p:cNvPr id="586" name="Shape 586"/>
          <p:cNvSpPr/>
          <p:nvPr/>
        </p:nvSpPr>
        <p:spPr>
          <a:xfrm>
            <a:off x="1246050" y="255975"/>
            <a:ext cx="6571800" cy="650100"/>
          </a:xfrm>
          <a:prstGeom prst="rect">
            <a:avLst/>
          </a:prstGeom>
          <a:noFill/>
          <a:ln>
            <a:noFill/>
          </a:ln>
        </p:spPr>
        <p:txBody>
          <a:bodyPr wrap="square" lIns="91425" tIns="91425" rIns="91425" bIns="91425" anchor="ctr" anchorCtr="0">
            <a:noAutofit/>
          </a:bodyPr>
          <a:lstStyle/>
          <a:p>
            <a:pPr marL="0" lvl="0" indent="-69850" algn="ctr" rtl="0">
              <a:lnSpc>
                <a:spcPct val="115000"/>
              </a:lnSpc>
              <a:spcBef>
                <a:spcPts val="0"/>
              </a:spcBef>
              <a:spcAft>
                <a:spcPts val="1600"/>
              </a:spcAft>
              <a:buClr>
                <a:schemeClr val="dk1"/>
              </a:buClr>
              <a:buSzPts val="1100"/>
              <a:buFont typeface="Arial"/>
              <a:buNone/>
            </a:pPr>
            <a:r>
              <a:rPr lang="en-US" sz="2600" b="1" dirty="0" smtClean="0">
                <a:solidFill>
                  <a:schemeClr val="bg1"/>
                </a:solidFill>
                <a:latin typeface="Arial" charset="0"/>
                <a:ea typeface="Arial" charset="0"/>
                <a:cs typeface="Arial" charset="0"/>
                <a:sym typeface="Droid Sans"/>
              </a:rPr>
              <a:t>Satellite</a:t>
            </a:r>
            <a:endParaRPr lang="en" sz="2600" b="1" dirty="0">
              <a:solidFill>
                <a:schemeClr val="bg1"/>
              </a:solidFill>
              <a:latin typeface="Arial" charset="0"/>
              <a:ea typeface="Arial" charset="0"/>
              <a:cs typeface="Arial" charset="0"/>
              <a:sym typeface="Droid San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5550" y="948151"/>
            <a:ext cx="3162300" cy="1866275"/>
          </a:xfrm>
          <a:prstGeom prst="rect">
            <a:avLst/>
          </a:prstGeom>
          <a:ln w="76200">
            <a:solidFill>
              <a:schemeClr val="accent3"/>
            </a:solidFill>
          </a:ln>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344" y="1660724"/>
            <a:ext cx="3694863" cy="2597951"/>
          </a:xfrm>
          <a:prstGeom prst="rect">
            <a:avLst/>
          </a:prstGeom>
          <a:ln w="76200">
            <a:solidFill>
              <a:schemeClr val="accent3"/>
            </a:solidFill>
          </a:ln>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55550" y="3045316"/>
            <a:ext cx="3162300" cy="1930400"/>
          </a:xfrm>
          <a:prstGeom prst="rect">
            <a:avLst/>
          </a:prstGeom>
          <a:ln w="76200">
            <a:solidFill>
              <a:schemeClr val="accent3"/>
            </a:solidFill>
          </a:ln>
        </p:spPr>
      </p:pic>
    </p:spTree>
    <p:extLst>
      <p:ext uri="{BB962C8B-B14F-4D97-AF65-F5344CB8AC3E}">
        <p14:creationId xmlns:p14="http://schemas.microsoft.com/office/powerpoint/2010/main" val="589259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Shape 579"/>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21" name="Oval 20"/>
          <p:cNvSpPr/>
          <p:nvPr/>
        </p:nvSpPr>
        <p:spPr>
          <a:xfrm>
            <a:off x="2331382" y="3023446"/>
            <a:ext cx="1143000" cy="1143000"/>
          </a:xfrm>
          <a:prstGeom prst="ellipse">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3" name="Shape 58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latin typeface="Arial"/>
                <a:ea typeface="Arial"/>
                <a:cs typeface="Arial"/>
                <a:sym typeface="Arial"/>
              </a:rPr>
              <a:t>22</a:t>
            </a:fld>
            <a:endParaRPr lang="en">
              <a:latin typeface="Arial"/>
              <a:ea typeface="Arial"/>
              <a:cs typeface="Arial"/>
              <a:sym typeface="Arial"/>
            </a:endParaRPr>
          </a:p>
        </p:txBody>
      </p:sp>
      <p:sp>
        <p:nvSpPr>
          <p:cNvPr id="586" name="Shape 586"/>
          <p:cNvSpPr/>
          <p:nvPr/>
        </p:nvSpPr>
        <p:spPr>
          <a:xfrm>
            <a:off x="1246050" y="255975"/>
            <a:ext cx="6571800" cy="650100"/>
          </a:xfrm>
          <a:prstGeom prst="rect">
            <a:avLst/>
          </a:prstGeom>
          <a:noFill/>
          <a:ln>
            <a:noFill/>
          </a:ln>
        </p:spPr>
        <p:txBody>
          <a:bodyPr wrap="square" lIns="91425" tIns="91425" rIns="91425" bIns="91425" anchor="ctr" anchorCtr="0">
            <a:noAutofit/>
          </a:bodyPr>
          <a:lstStyle/>
          <a:p>
            <a:pPr marL="0" lvl="0" indent="-69850" algn="ctr" rtl="0">
              <a:lnSpc>
                <a:spcPct val="115000"/>
              </a:lnSpc>
              <a:spcBef>
                <a:spcPts val="0"/>
              </a:spcBef>
              <a:spcAft>
                <a:spcPts val="1600"/>
              </a:spcAft>
              <a:buClr>
                <a:schemeClr val="dk1"/>
              </a:buClr>
              <a:buSzPts val="1100"/>
              <a:buFont typeface="Arial"/>
              <a:buNone/>
            </a:pPr>
            <a:r>
              <a:rPr lang="en-US" sz="2600" b="1" dirty="0" smtClean="0">
                <a:solidFill>
                  <a:schemeClr val="bg1"/>
                </a:solidFill>
                <a:latin typeface="Arial" charset="0"/>
                <a:ea typeface="Arial" charset="0"/>
                <a:cs typeface="Arial" charset="0"/>
                <a:sym typeface="Droid Sans"/>
              </a:rPr>
              <a:t>TCP/IP Measurement</a:t>
            </a:r>
            <a:endParaRPr lang="en" sz="2600" b="1" dirty="0">
              <a:solidFill>
                <a:schemeClr val="bg1"/>
              </a:solidFill>
              <a:latin typeface="Arial" charset="0"/>
              <a:ea typeface="Arial" charset="0"/>
              <a:cs typeface="Arial" charset="0"/>
              <a:sym typeface="Droid Sans"/>
            </a:endParaRPr>
          </a:p>
        </p:txBody>
      </p:sp>
      <p:sp>
        <p:nvSpPr>
          <p:cNvPr id="10" name="Shape 1737"/>
          <p:cNvSpPr/>
          <p:nvPr/>
        </p:nvSpPr>
        <p:spPr>
          <a:xfrm>
            <a:off x="540710" y="2351525"/>
            <a:ext cx="1965300" cy="1035300"/>
          </a:xfrm>
          <a:prstGeom prst="cloudCallout">
            <a:avLst>
              <a:gd name="adj1" fmla="val 61929"/>
              <a:gd name="adj2" fmla="val 85284"/>
            </a:avLst>
          </a:prstGeom>
          <a:solidFill>
            <a:srgbClr val="FFFFFF"/>
          </a:solidFill>
          <a:ln w="9525" cap="flat" cmpd="sng">
            <a:solidFill>
              <a:srgbClr val="434343"/>
            </a:solidFill>
            <a:prstDash val="solid"/>
            <a:round/>
            <a:headEnd type="none" w="med" len="med"/>
            <a:tailEnd type="none" w="med" len="med"/>
          </a:ln>
        </p:spPr>
        <p:txBody>
          <a:bodyPr wrap="square" lIns="91425" tIns="91425" rIns="91425" bIns="91425" anchor="ctr" anchorCtr="0">
            <a:noAutofit/>
          </a:bodyPr>
          <a:lstStyle/>
          <a:p>
            <a:pPr marL="0" lvl="0" indent="0" algn="ctr" rtl="0">
              <a:spcBef>
                <a:spcPts val="0"/>
              </a:spcBef>
              <a:buNone/>
            </a:pPr>
            <a:r>
              <a:rPr lang="en" dirty="0">
                <a:solidFill>
                  <a:schemeClr val="dk1"/>
                </a:solidFill>
                <a:latin typeface="Arial" charset="0"/>
                <a:ea typeface="Arial" charset="0"/>
                <a:cs typeface="Arial" charset="0"/>
                <a:sym typeface="Droid Sans"/>
              </a:rPr>
              <a:t>What’s new on </a:t>
            </a:r>
            <a:r>
              <a:rPr lang="en" dirty="0" err="1">
                <a:solidFill>
                  <a:schemeClr val="dk1"/>
                </a:solidFill>
                <a:latin typeface="Arial" charset="0"/>
                <a:ea typeface="Arial" charset="0"/>
                <a:cs typeface="Arial" charset="0"/>
                <a:sym typeface="Droid Sans"/>
              </a:rPr>
              <a:t>cnn.com</a:t>
            </a:r>
            <a:r>
              <a:rPr lang="en" dirty="0">
                <a:solidFill>
                  <a:schemeClr val="dk1"/>
                </a:solidFill>
                <a:latin typeface="Arial" charset="0"/>
                <a:ea typeface="Arial" charset="0"/>
                <a:cs typeface="Arial" charset="0"/>
                <a:sym typeface="Droid Sans"/>
              </a:rPr>
              <a:t>?</a:t>
            </a:r>
          </a:p>
        </p:txBody>
      </p:sp>
      <p:sp>
        <p:nvSpPr>
          <p:cNvPr id="11" name="Shape 1741"/>
          <p:cNvSpPr txBox="1"/>
          <p:nvPr/>
        </p:nvSpPr>
        <p:spPr>
          <a:xfrm rot="-2142312">
            <a:off x="3104225" y="2333429"/>
            <a:ext cx="1602387" cy="428607"/>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US" dirty="0" smtClean="0">
                <a:solidFill>
                  <a:srgbClr val="00B050"/>
                </a:solidFill>
                <a:latin typeface="Arial" charset="0"/>
                <a:ea typeface="Arial" charset="0"/>
                <a:cs typeface="Arial" charset="0"/>
                <a:sym typeface="Droid Sans"/>
              </a:rPr>
              <a:t>DNS: </a:t>
            </a:r>
            <a:r>
              <a:rPr lang="en" dirty="0" err="1" smtClean="0">
                <a:solidFill>
                  <a:srgbClr val="00B050"/>
                </a:solidFill>
                <a:latin typeface="Arial" charset="0"/>
                <a:ea typeface="Arial" charset="0"/>
                <a:cs typeface="Arial" charset="0"/>
                <a:sym typeface="Droid Sans"/>
              </a:rPr>
              <a:t>cnn.com</a:t>
            </a:r>
            <a:r>
              <a:rPr lang="en-US" dirty="0" smtClean="0">
                <a:solidFill>
                  <a:srgbClr val="00B050"/>
                </a:solidFill>
                <a:latin typeface="Arial" charset="0"/>
                <a:ea typeface="Arial" charset="0"/>
                <a:cs typeface="Arial" charset="0"/>
                <a:sym typeface="Droid Sans"/>
              </a:rPr>
              <a:t>?</a:t>
            </a:r>
            <a:endParaRPr lang="en" dirty="0">
              <a:solidFill>
                <a:srgbClr val="00B050"/>
              </a:solidFill>
              <a:latin typeface="Arial" charset="0"/>
              <a:ea typeface="Arial" charset="0"/>
              <a:cs typeface="Arial" charset="0"/>
              <a:sym typeface="Droid Sans"/>
            </a:endParaRPr>
          </a:p>
        </p:txBody>
      </p:sp>
      <p:grpSp>
        <p:nvGrpSpPr>
          <p:cNvPr id="12" name="Shape 1742"/>
          <p:cNvGrpSpPr/>
          <p:nvPr/>
        </p:nvGrpSpPr>
        <p:grpSpPr>
          <a:xfrm>
            <a:off x="4601574" y="1357400"/>
            <a:ext cx="829201" cy="929550"/>
            <a:chOff x="4906374" y="1205000"/>
            <a:chExt cx="829201" cy="929550"/>
          </a:xfrm>
        </p:grpSpPr>
        <p:sp>
          <p:nvSpPr>
            <p:cNvPr id="13" name="Shape 1743"/>
            <p:cNvSpPr/>
            <p:nvPr/>
          </p:nvSpPr>
          <p:spPr>
            <a:xfrm>
              <a:off x="4906375" y="1305350"/>
              <a:ext cx="829200" cy="8292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14" name="Shape 1744" descr="Image result for Server"/>
            <p:cNvPicPr preferRelativeResize="0"/>
            <p:nvPr/>
          </p:nvPicPr>
          <p:blipFill>
            <a:blip r:embed="rId4">
              <a:alphaModFix/>
            </a:blip>
            <a:stretch>
              <a:fillRect/>
            </a:stretch>
          </p:blipFill>
          <p:spPr>
            <a:xfrm>
              <a:off x="5272194" y="1205000"/>
              <a:ext cx="402351" cy="572700"/>
            </a:xfrm>
            <a:prstGeom prst="rect">
              <a:avLst/>
            </a:prstGeom>
            <a:noFill/>
            <a:ln>
              <a:noFill/>
            </a:ln>
          </p:spPr>
        </p:pic>
        <p:sp>
          <p:nvSpPr>
            <p:cNvPr id="15" name="Shape 1745"/>
            <p:cNvSpPr txBox="1"/>
            <p:nvPr/>
          </p:nvSpPr>
          <p:spPr>
            <a:xfrm rot="-1244">
              <a:off x="4906374" y="1701639"/>
              <a:ext cx="829200" cy="2748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Resolver</a:t>
              </a:r>
            </a:p>
          </p:txBody>
        </p:sp>
      </p:grpSp>
      <p:cxnSp>
        <p:nvCxnSpPr>
          <p:cNvPr id="16" name="Shape 1740"/>
          <p:cNvCxnSpPr/>
          <p:nvPr/>
        </p:nvCxnSpPr>
        <p:spPr>
          <a:xfrm rot="-10107413" flipH="1">
            <a:off x="3373264" y="1974281"/>
            <a:ext cx="1214361" cy="1278902"/>
          </a:xfrm>
          <a:prstGeom prst="straightConnector1">
            <a:avLst/>
          </a:prstGeom>
          <a:noFill/>
          <a:ln w="19050" cap="flat" cmpd="sng">
            <a:solidFill>
              <a:srgbClr val="00B050"/>
            </a:solidFill>
            <a:prstDash val="solid"/>
            <a:round/>
            <a:headEnd type="triangle" w="lg" len="lg"/>
            <a:tailEnd type="triangle" w="lg" len="lg"/>
          </a:ln>
        </p:spPr>
      </p:cxnSp>
      <p:cxnSp>
        <p:nvCxnSpPr>
          <p:cNvPr id="17" name="Shape 1728"/>
          <p:cNvCxnSpPr/>
          <p:nvPr/>
        </p:nvCxnSpPr>
        <p:spPr>
          <a:xfrm flipV="1">
            <a:off x="3528450" y="3274693"/>
            <a:ext cx="2112600" cy="1709"/>
          </a:xfrm>
          <a:prstGeom prst="straightConnector1">
            <a:avLst/>
          </a:prstGeom>
          <a:noFill/>
          <a:ln w="19050" cap="flat" cmpd="sng">
            <a:solidFill>
              <a:schemeClr val="tx1"/>
            </a:solidFill>
            <a:prstDash val="solid"/>
            <a:round/>
            <a:headEnd type="triangle" w="lg" len="lg"/>
            <a:tailEnd type="triangle" w="lg" len="lg"/>
          </a:ln>
        </p:spPr>
      </p:cxnSp>
      <p:sp>
        <p:nvSpPr>
          <p:cNvPr id="18" name="Shape 1729"/>
          <p:cNvSpPr txBox="1"/>
          <p:nvPr/>
        </p:nvSpPr>
        <p:spPr>
          <a:xfrm>
            <a:off x="3957450" y="2939177"/>
            <a:ext cx="1246800" cy="366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dirty="0">
                <a:solidFill>
                  <a:schemeClr val="tx1"/>
                </a:solidFill>
                <a:latin typeface="Arial" charset="0"/>
                <a:ea typeface="Arial" charset="0"/>
                <a:cs typeface="Arial" charset="0"/>
                <a:sym typeface="Droid Sans"/>
              </a:rPr>
              <a:t>IP routing</a:t>
            </a:r>
          </a:p>
        </p:txBody>
      </p:sp>
      <p:cxnSp>
        <p:nvCxnSpPr>
          <p:cNvPr id="19" name="Shape 1730"/>
          <p:cNvCxnSpPr/>
          <p:nvPr/>
        </p:nvCxnSpPr>
        <p:spPr>
          <a:xfrm>
            <a:off x="3528213" y="3661254"/>
            <a:ext cx="2112837" cy="21060"/>
          </a:xfrm>
          <a:prstGeom prst="straightConnector1">
            <a:avLst/>
          </a:prstGeom>
          <a:noFill/>
          <a:ln w="19050" cap="flat" cmpd="sng">
            <a:solidFill>
              <a:schemeClr val="tx1"/>
            </a:solidFill>
            <a:prstDash val="solid"/>
            <a:round/>
            <a:headEnd type="triangle" w="lg" len="lg"/>
            <a:tailEnd type="triangle" w="lg" len="lg"/>
          </a:ln>
        </p:spPr>
      </p:cxnSp>
      <p:sp>
        <p:nvSpPr>
          <p:cNvPr id="20" name="Shape 1731"/>
          <p:cNvSpPr txBox="1"/>
          <p:nvPr/>
        </p:nvSpPr>
        <p:spPr>
          <a:xfrm>
            <a:off x="3839925" y="3363264"/>
            <a:ext cx="1626300" cy="366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dirty="0">
                <a:solidFill>
                  <a:schemeClr val="tx1"/>
                </a:solidFill>
                <a:latin typeface="Arial" charset="0"/>
                <a:ea typeface="Arial" charset="0"/>
                <a:cs typeface="Arial" charset="0"/>
                <a:sym typeface="Droid Sans"/>
              </a:rPr>
              <a:t>TCP handshake</a:t>
            </a:r>
          </a:p>
        </p:txBody>
      </p:sp>
      <p:pic>
        <p:nvPicPr>
          <p:cNvPr id="22" name="Shape 1746" descr="Open ..."/>
          <p:cNvPicPr preferRelativeResize="0"/>
          <p:nvPr/>
        </p:nvPicPr>
        <p:blipFill>
          <a:blip r:embed="rId5">
            <a:alphaModFix/>
          </a:blip>
          <a:stretch>
            <a:fillRect/>
          </a:stretch>
        </p:blipFill>
        <p:spPr>
          <a:xfrm>
            <a:off x="6251938" y="2793463"/>
            <a:ext cx="1666875" cy="1666875"/>
          </a:xfrm>
          <a:prstGeom prst="rect">
            <a:avLst/>
          </a:prstGeom>
          <a:noFill/>
          <a:ln>
            <a:noFill/>
          </a:ln>
        </p:spPr>
      </p:pic>
    </p:spTree>
    <p:extLst>
      <p:ext uri="{BB962C8B-B14F-4D97-AF65-F5344CB8AC3E}">
        <p14:creationId xmlns:p14="http://schemas.microsoft.com/office/powerpoint/2010/main" val="13513296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Shape 620"/>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621" name="Shape 62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23</a:t>
            </a:fld>
            <a:endParaRPr lang="en">
              <a:latin typeface="Arial"/>
              <a:ea typeface="Arial"/>
              <a:cs typeface="Arial"/>
              <a:sym typeface="Arial"/>
            </a:endParaRPr>
          </a:p>
        </p:txBody>
      </p:sp>
      <p:sp>
        <p:nvSpPr>
          <p:cNvPr id="622" name="Shape 622"/>
          <p:cNvSpPr/>
          <p:nvPr/>
        </p:nvSpPr>
        <p:spPr>
          <a:xfrm>
            <a:off x="0" y="255975"/>
            <a:ext cx="9144000" cy="650100"/>
          </a:xfrm>
          <a:prstGeom prst="rect">
            <a:avLst/>
          </a:prstGeom>
          <a:noFill/>
          <a:ln>
            <a:noFill/>
          </a:ln>
        </p:spPr>
        <p:txBody>
          <a:bodyPr wrap="square" lIns="91425" tIns="91425" rIns="91425" bIns="91425" anchor="ctr" anchorCtr="0">
            <a:noAutofit/>
          </a:bodyPr>
          <a:lstStyle/>
          <a:p>
            <a:pPr lvl="0" indent="-69850" algn="ctr">
              <a:lnSpc>
                <a:spcPct val="115000"/>
              </a:lnSpc>
              <a:spcAft>
                <a:spcPts val="1600"/>
              </a:spcAft>
              <a:buClr>
                <a:schemeClr val="dk1"/>
              </a:buClr>
              <a:buSzPts val="1100"/>
            </a:pPr>
            <a:r>
              <a:rPr lang="en-US" sz="2600" b="1" dirty="0">
                <a:solidFill>
                  <a:schemeClr val="bg1"/>
                </a:solidFill>
                <a:latin typeface="Arial" charset="0"/>
                <a:ea typeface="Arial" charset="0"/>
                <a:cs typeface="Arial" charset="0"/>
                <a:sym typeface="Droid Sans"/>
              </a:rPr>
              <a:t>TCP/IP Measurement</a:t>
            </a:r>
            <a:endParaRPr lang="en" sz="2600" b="1" dirty="0">
              <a:solidFill>
                <a:schemeClr val="bg1"/>
              </a:solidFill>
              <a:latin typeface="Arial" charset="0"/>
              <a:ea typeface="Arial" charset="0"/>
              <a:cs typeface="Arial" charset="0"/>
              <a:sym typeface="Droid Sans"/>
            </a:endParaRPr>
          </a:p>
        </p:txBody>
      </p:sp>
      <p:sp>
        <p:nvSpPr>
          <p:cNvPr id="623" name="Shape 623"/>
          <p:cNvSpPr txBox="1">
            <a:spLocks noGrp="1"/>
          </p:cNvSpPr>
          <p:nvPr>
            <p:ph type="body" idx="1"/>
          </p:nvPr>
        </p:nvSpPr>
        <p:spPr>
          <a:xfrm>
            <a:off x="334475" y="1139675"/>
            <a:ext cx="4988700" cy="2286300"/>
          </a:xfrm>
          <a:prstGeom prst="rect">
            <a:avLst/>
          </a:prstGeom>
          <a:noFill/>
          <a:ln>
            <a:noFill/>
          </a:ln>
        </p:spPr>
        <p:txBody>
          <a:bodyPr wrap="square" lIns="91425" tIns="91425" rIns="91425" bIns="91425" anchor="t" anchorCtr="0">
            <a:noAutofit/>
          </a:bodyPr>
          <a:lstStyle/>
          <a:p>
            <a:pPr marL="0" lvl="0" indent="0" rtl="0">
              <a:lnSpc>
                <a:spcPct val="115000"/>
              </a:lnSpc>
              <a:spcBef>
                <a:spcPts val="0"/>
              </a:spcBef>
              <a:spcAft>
                <a:spcPts val="0"/>
              </a:spcAft>
              <a:buNone/>
            </a:pPr>
            <a:r>
              <a:rPr lang="en-US" b="1" dirty="0" smtClean="0">
                <a:solidFill>
                  <a:srgbClr val="F46F6F"/>
                </a:solidFill>
                <a:latin typeface="Arial" charset="0"/>
                <a:ea typeface="Arial" charset="0"/>
                <a:cs typeface="Arial" charset="0"/>
                <a:sym typeface="Droid Sans"/>
              </a:rPr>
              <a:t>Spooky </a:t>
            </a:r>
            <a:r>
              <a:rPr lang="en" b="1" dirty="0" smtClean="0">
                <a:solidFill>
                  <a:srgbClr val="F46F6F"/>
                </a:solidFill>
                <a:latin typeface="Arial" charset="0"/>
                <a:ea typeface="Arial" charset="0"/>
                <a:cs typeface="Arial" charset="0"/>
                <a:sym typeface="Droid Sans"/>
              </a:rPr>
              <a:t>Scan</a:t>
            </a:r>
            <a:r>
              <a:rPr lang="en" dirty="0" smtClean="0">
                <a:solidFill>
                  <a:srgbClr val="000000"/>
                </a:solidFill>
                <a:latin typeface="Arial" charset="0"/>
                <a:ea typeface="Arial" charset="0"/>
                <a:cs typeface="Arial" charset="0"/>
                <a:sym typeface="Droid Sans"/>
              </a:rPr>
              <a:t> </a:t>
            </a:r>
            <a:r>
              <a:rPr lang="en" dirty="0">
                <a:solidFill>
                  <a:srgbClr val="000000"/>
                </a:solidFill>
                <a:latin typeface="Arial" charset="0"/>
                <a:ea typeface="Arial" charset="0"/>
                <a:cs typeface="Arial" charset="0"/>
                <a:sym typeface="Droid Sans"/>
              </a:rPr>
              <a:t>uses TCP/IP side channels to detect whether a user and a site can communicate (and in which direction packets are blocked)</a:t>
            </a:r>
          </a:p>
          <a:p>
            <a:pPr marL="0" lvl="0" indent="0" rtl="0">
              <a:lnSpc>
                <a:spcPct val="115000"/>
              </a:lnSpc>
              <a:spcBef>
                <a:spcPts val="0"/>
              </a:spcBef>
              <a:spcAft>
                <a:spcPts val="0"/>
              </a:spcAft>
              <a:buNone/>
            </a:pPr>
            <a:endParaRPr dirty="0">
              <a:solidFill>
                <a:srgbClr val="000000"/>
              </a:solidFill>
              <a:latin typeface="Arial" charset="0"/>
              <a:ea typeface="Arial" charset="0"/>
              <a:cs typeface="Arial" charset="0"/>
              <a:sym typeface="Droid Sans"/>
            </a:endParaRPr>
          </a:p>
        </p:txBody>
      </p:sp>
      <p:sp>
        <p:nvSpPr>
          <p:cNvPr id="624" name="Shape 624"/>
          <p:cNvSpPr txBox="1"/>
          <p:nvPr/>
        </p:nvSpPr>
        <p:spPr>
          <a:xfrm>
            <a:off x="410675" y="3972450"/>
            <a:ext cx="5225100" cy="1146600"/>
          </a:xfrm>
          <a:prstGeom prst="rect">
            <a:avLst/>
          </a:prstGeom>
          <a:noFill/>
          <a:ln>
            <a:noFill/>
          </a:ln>
        </p:spPr>
        <p:txBody>
          <a:bodyPr wrap="square" lIns="91425" tIns="91425" rIns="91425" bIns="91425" anchor="ctr" anchorCtr="0">
            <a:noAutofit/>
          </a:bodyPr>
          <a:lstStyle/>
          <a:p>
            <a:pPr marL="0" lvl="0" indent="-69850" rtl="0">
              <a:spcBef>
                <a:spcPts val="0"/>
              </a:spcBef>
              <a:buClr>
                <a:schemeClr val="dk1"/>
              </a:buClr>
              <a:buSzPts val="1100"/>
              <a:buFont typeface="Arial"/>
              <a:buNone/>
            </a:pPr>
            <a:endParaRPr lang="en" sz="1000" dirty="0">
              <a:solidFill>
                <a:srgbClr val="666666"/>
              </a:solidFill>
              <a:latin typeface="Arial" charset="0"/>
              <a:ea typeface="Arial" charset="0"/>
              <a:cs typeface="Arial" charset="0"/>
              <a:sym typeface="Droid Sans"/>
            </a:endParaRPr>
          </a:p>
        </p:txBody>
      </p:sp>
      <p:grpSp>
        <p:nvGrpSpPr>
          <p:cNvPr id="625" name="Shape 625"/>
          <p:cNvGrpSpPr/>
          <p:nvPr/>
        </p:nvGrpSpPr>
        <p:grpSpPr>
          <a:xfrm>
            <a:off x="5919825" y="1565200"/>
            <a:ext cx="3094775" cy="2788239"/>
            <a:chOff x="5843625" y="1184200"/>
            <a:chExt cx="3094775" cy="2788239"/>
          </a:xfrm>
        </p:grpSpPr>
        <p:grpSp>
          <p:nvGrpSpPr>
            <p:cNvPr id="626" name="Shape 626"/>
            <p:cNvGrpSpPr/>
            <p:nvPr/>
          </p:nvGrpSpPr>
          <p:grpSpPr>
            <a:xfrm>
              <a:off x="7778700" y="3067438"/>
              <a:ext cx="741600" cy="741600"/>
              <a:chOff x="815950" y="3056550"/>
              <a:chExt cx="741600" cy="741600"/>
            </a:xfrm>
          </p:grpSpPr>
          <p:sp>
            <p:nvSpPr>
              <p:cNvPr id="627" name="Shape 627"/>
              <p:cNvSpPr/>
              <p:nvPr/>
            </p:nvSpPr>
            <p:spPr>
              <a:xfrm>
                <a:off x="815950" y="305655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628" name="Shape 628"/>
              <p:cNvPicPr preferRelativeResize="0"/>
              <p:nvPr/>
            </p:nvPicPr>
            <p:blipFill>
              <a:blip r:embed="rId3">
                <a:alphaModFix/>
              </a:blip>
              <a:stretch>
                <a:fillRect/>
              </a:stretch>
            </p:blipFill>
            <p:spPr>
              <a:xfrm>
                <a:off x="1229276" y="3163025"/>
                <a:ext cx="301200" cy="188250"/>
              </a:xfrm>
              <a:prstGeom prst="rect">
                <a:avLst/>
              </a:prstGeom>
              <a:noFill/>
              <a:ln>
                <a:noFill/>
              </a:ln>
            </p:spPr>
          </p:pic>
        </p:grpSp>
        <p:pic>
          <p:nvPicPr>
            <p:cNvPr id="629" name="Shape 629"/>
            <p:cNvPicPr preferRelativeResize="0"/>
            <p:nvPr/>
          </p:nvPicPr>
          <p:blipFill>
            <a:blip r:embed="rId4">
              <a:alphaModFix/>
            </a:blip>
            <a:stretch>
              <a:fillRect/>
            </a:stretch>
          </p:blipFill>
          <p:spPr>
            <a:xfrm>
              <a:off x="7741625" y="3317654"/>
              <a:ext cx="596325" cy="382675"/>
            </a:xfrm>
            <a:prstGeom prst="rect">
              <a:avLst/>
            </a:prstGeom>
            <a:noFill/>
            <a:ln>
              <a:noFill/>
            </a:ln>
          </p:spPr>
        </p:pic>
        <p:sp>
          <p:nvSpPr>
            <p:cNvPr id="630" name="Shape 630"/>
            <p:cNvSpPr/>
            <p:nvPr/>
          </p:nvSpPr>
          <p:spPr>
            <a:xfrm>
              <a:off x="7785425" y="118420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631" name="Shape 631"/>
            <p:cNvPicPr preferRelativeResize="0"/>
            <p:nvPr/>
          </p:nvPicPr>
          <p:blipFill>
            <a:blip r:embed="rId5">
              <a:alphaModFix/>
            </a:blip>
            <a:stretch>
              <a:fillRect/>
            </a:stretch>
          </p:blipFill>
          <p:spPr>
            <a:xfrm>
              <a:off x="7785424" y="1461625"/>
              <a:ext cx="615600" cy="395062"/>
            </a:xfrm>
            <a:prstGeom prst="rect">
              <a:avLst/>
            </a:prstGeom>
            <a:noFill/>
            <a:ln>
              <a:noFill/>
            </a:ln>
          </p:spPr>
        </p:pic>
        <p:pic>
          <p:nvPicPr>
            <p:cNvPr id="632" name="Shape 632"/>
            <p:cNvPicPr preferRelativeResize="0"/>
            <p:nvPr/>
          </p:nvPicPr>
          <p:blipFill>
            <a:blip r:embed="rId6">
              <a:alphaModFix/>
            </a:blip>
            <a:stretch>
              <a:fillRect/>
            </a:stretch>
          </p:blipFill>
          <p:spPr>
            <a:xfrm>
              <a:off x="8233529" y="1313354"/>
              <a:ext cx="284263" cy="188250"/>
            </a:xfrm>
            <a:prstGeom prst="rect">
              <a:avLst/>
            </a:prstGeom>
            <a:noFill/>
            <a:ln>
              <a:noFill/>
            </a:ln>
          </p:spPr>
        </p:pic>
        <p:cxnSp>
          <p:nvCxnSpPr>
            <p:cNvPr id="633" name="Shape 633"/>
            <p:cNvCxnSpPr>
              <a:endCxn id="631" idx="1"/>
            </p:cNvCxnSpPr>
            <p:nvPr/>
          </p:nvCxnSpPr>
          <p:spPr>
            <a:xfrm rot="10800000" flipH="1">
              <a:off x="6607324" y="1659156"/>
              <a:ext cx="1178100" cy="1289100"/>
            </a:xfrm>
            <a:prstGeom prst="straightConnector1">
              <a:avLst/>
            </a:prstGeom>
            <a:noFill/>
            <a:ln w="38100" cap="flat" cmpd="sng">
              <a:solidFill>
                <a:srgbClr val="980000"/>
              </a:solidFill>
              <a:prstDash val="solid"/>
              <a:round/>
              <a:headEnd type="none" w="lg" len="lg"/>
              <a:tailEnd type="triangle" w="lg" len="lg"/>
            </a:ln>
          </p:spPr>
        </p:cxnSp>
        <p:cxnSp>
          <p:nvCxnSpPr>
            <p:cNvPr id="634" name="Shape 634"/>
            <p:cNvCxnSpPr>
              <a:endCxn id="629" idx="1"/>
            </p:cNvCxnSpPr>
            <p:nvPr/>
          </p:nvCxnSpPr>
          <p:spPr>
            <a:xfrm>
              <a:off x="6607325" y="2948291"/>
              <a:ext cx="1134300" cy="560700"/>
            </a:xfrm>
            <a:prstGeom prst="straightConnector1">
              <a:avLst/>
            </a:prstGeom>
            <a:noFill/>
            <a:ln w="38100" cap="flat" cmpd="sng">
              <a:solidFill>
                <a:srgbClr val="980000"/>
              </a:solidFill>
              <a:prstDash val="solid"/>
              <a:round/>
              <a:headEnd type="none" w="lg" len="lg"/>
              <a:tailEnd type="triangle" w="lg" len="lg"/>
            </a:ln>
          </p:spPr>
        </p:cxnSp>
        <p:sp>
          <p:nvSpPr>
            <p:cNvPr id="635" name="Shape 635"/>
            <p:cNvSpPr/>
            <p:nvPr/>
          </p:nvSpPr>
          <p:spPr>
            <a:xfrm rot="5400000">
              <a:off x="7885164" y="2429996"/>
              <a:ext cx="1377432" cy="181340"/>
            </a:xfrm>
            <a:custGeom>
              <a:avLst/>
              <a:gdLst/>
              <a:ahLst/>
              <a:cxnLst/>
              <a:rect l="0" t="0" r="0" b="0"/>
              <a:pathLst>
                <a:path w="128973" h="20642" extrusionOk="0">
                  <a:moveTo>
                    <a:pt x="128973" y="19197"/>
                  </a:moveTo>
                  <a:lnTo>
                    <a:pt x="113996" y="0"/>
                  </a:lnTo>
                  <a:lnTo>
                    <a:pt x="12385" y="0"/>
                  </a:lnTo>
                  <a:lnTo>
                    <a:pt x="0" y="20642"/>
                  </a:lnTo>
                </a:path>
              </a:pathLst>
            </a:custGeom>
            <a:noFill/>
            <a:ln w="28575" cap="flat" cmpd="sng">
              <a:solidFill>
                <a:schemeClr val="dk2"/>
              </a:solidFill>
              <a:prstDash val="solid"/>
              <a:round/>
              <a:headEnd type="stealth" w="lg" len="lg"/>
              <a:tailEnd type="none" w="lg" len="lg"/>
            </a:ln>
          </p:spPr>
        </p:sp>
        <p:sp>
          <p:nvSpPr>
            <p:cNvPr id="636" name="Shape 636"/>
            <p:cNvSpPr txBox="1"/>
            <p:nvPr/>
          </p:nvSpPr>
          <p:spPr>
            <a:xfrm>
              <a:off x="8389700" y="2059654"/>
              <a:ext cx="548700" cy="481500"/>
            </a:xfrm>
            <a:prstGeom prst="rect">
              <a:avLst/>
            </a:prstGeom>
            <a:solidFill>
              <a:srgbClr val="FFFFFF"/>
            </a:solidFill>
            <a:ln w="19050" cap="flat" cmpd="sng">
              <a:solidFill>
                <a:srgbClr val="666666"/>
              </a:solidFill>
              <a:prstDash val="dash"/>
              <a:round/>
              <a:headEnd type="none" w="med" len="med"/>
              <a:tailEnd type="none" w="med" len="med"/>
            </a:ln>
          </p:spPr>
          <p:txBody>
            <a:bodyPr wrap="square" lIns="91425" tIns="91425" rIns="91425" bIns="91425" anchor="ctr" anchorCtr="0">
              <a:noAutofit/>
            </a:bodyPr>
            <a:lstStyle/>
            <a:p>
              <a:pPr marL="0" lvl="0" indent="0" algn="ctr" rtl="0">
                <a:spcBef>
                  <a:spcPts val="0"/>
                </a:spcBef>
                <a:buNone/>
              </a:pPr>
              <a:r>
                <a:rPr lang="en" sz="2400" b="1" dirty="0">
                  <a:solidFill>
                    <a:srgbClr val="666666"/>
                  </a:solidFill>
                  <a:latin typeface="Arial" charset="0"/>
                  <a:ea typeface="Arial" charset="0"/>
                  <a:cs typeface="Arial" charset="0"/>
                  <a:sym typeface="Droid Sans"/>
                </a:rPr>
                <a:t>?</a:t>
              </a:r>
            </a:p>
          </p:txBody>
        </p:sp>
        <p:sp>
          <p:nvSpPr>
            <p:cNvPr id="637" name="Shape 637"/>
            <p:cNvSpPr/>
            <p:nvPr/>
          </p:nvSpPr>
          <p:spPr>
            <a:xfrm rot="-5400000">
              <a:off x="7602195" y="2484152"/>
              <a:ext cx="1205253" cy="52844"/>
            </a:xfrm>
            <a:custGeom>
              <a:avLst/>
              <a:gdLst/>
              <a:ahLst/>
              <a:cxnLst/>
              <a:rect l="0" t="0" r="0" b="0"/>
              <a:pathLst>
                <a:path w="128973" h="20642" extrusionOk="0">
                  <a:moveTo>
                    <a:pt x="128973" y="19197"/>
                  </a:moveTo>
                  <a:lnTo>
                    <a:pt x="113996" y="0"/>
                  </a:lnTo>
                  <a:lnTo>
                    <a:pt x="12385" y="0"/>
                  </a:lnTo>
                  <a:lnTo>
                    <a:pt x="0" y="20642"/>
                  </a:lnTo>
                </a:path>
              </a:pathLst>
            </a:custGeom>
            <a:noFill/>
            <a:ln w="28575" cap="flat" cmpd="sng">
              <a:solidFill>
                <a:schemeClr val="dk2"/>
              </a:solidFill>
              <a:prstDash val="solid"/>
              <a:round/>
              <a:headEnd type="stealth" w="lg" len="lg"/>
              <a:tailEnd type="none" w="lg" len="lg"/>
            </a:ln>
          </p:spPr>
        </p:sp>
        <p:sp>
          <p:nvSpPr>
            <p:cNvPr id="638" name="Shape 638"/>
            <p:cNvSpPr txBox="1"/>
            <p:nvPr/>
          </p:nvSpPr>
          <p:spPr>
            <a:xfrm>
              <a:off x="7807663" y="2381129"/>
              <a:ext cx="548700" cy="481500"/>
            </a:xfrm>
            <a:prstGeom prst="rect">
              <a:avLst/>
            </a:prstGeom>
            <a:solidFill>
              <a:srgbClr val="FFFFFF"/>
            </a:solidFill>
            <a:ln w="19050" cap="flat" cmpd="sng">
              <a:solidFill>
                <a:srgbClr val="666666"/>
              </a:solidFill>
              <a:prstDash val="dash"/>
              <a:round/>
              <a:headEnd type="none" w="med" len="med"/>
              <a:tailEnd type="none" w="med" len="med"/>
            </a:ln>
          </p:spPr>
          <p:txBody>
            <a:bodyPr wrap="square" lIns="91425" tIns="91425" rIns="91425" bIns="91425" anchor="ctr" anchorCtr="0">
              <a:noAutofit/>
            </a:bodyPr>
            <a:lstStyle/>
            <a:p>
              <a:pPr marL="0" lvl="0" indent="0" algn="ctr" rtl="0">
                <a:spcBef>
                  <a:spcPts val="0"/>
                </a:spcBef>
                <a:buNone/>
              </a:pPr>
              <a:r>
                <a:rPr lang="en" sz="2400" b="1" dirty="0">
                  <a:solidFill>
                    <a:srgbClr val="666666"/>
                  </a:solidFill>
                  <a:latin typeface="Arial" charset="0"/>
                  <a:ea typeface="Arial" charset="0"/>
                  <a:cs typeface="Arial" charset="0"/>
                  <a:sym typeface="Droid Sans"/>
                </a:rPr>
                <a:t>?</a:t>
              </a:r>
            </a:p>
          </p:txBody>
        </p:sp>
        <p:sp>
          <p:nvSpPr>
            <p:cNvPr id="639" name="Shape 639"/>
            <p:cNvSpPr txBox="1"/>
            <p:nvPr/>
          </p:nvSpPr>
          <p:spPr>
            <a:xfrm rot="-1244">
              <a:off x="7513024" y="3697489"/>
              <a:ext cx="829200" cy="2748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Site</a:t>
              </a:r>
            </a:p>
          </p:txBody>
        </p:sp>
        <p:grpSp>
          <p:nvGrpSpPr>
            <p:cNvPr id="640" name="Shape 640"/>
            <p:cNvGrpSpPr/>
            <p:nvPr/>
          </p:nvGrpSpPr>
          <p:grpSpPr>
            <a:xfrm>
              <a:off x="5843625" y="2617350"/>
              <a:ext cx="741600" cy="741600"/>
              <a:chOff x="5767425" y="2769750"/>
              <a:chExt cx="741600" cy="741600"/>
            </a:xfrm>
          </p:grpSpPr>
          <p:grpSp>
            <p:nvGrpSpPr>
              <p:cNvPr id="641" name="Shape 641"/>
              <p:cNvGrpSpPr/>
              <p:nvPr/>
            </p:nvGrpSpPr>
            <p:grpSpPr>
              <a:xfrm>
                <a:off x="5767425" y="2769750"/>
                <a:ext cx="741600" cy="741600"/>
                <a:chOff x="5880425" y="1336600"/>
                <a:chExt cx="741600" cy="741600"/>
              </a:xfrm>
            </p:grpSpPr>
            <p:sp>
              <p:nvSpPr>
                <p:cNvPr id="642" name="Shape 642"/>
                <p:cNvSpPr/>
                <p:nvPr/>
              </p:nvSpPr>
              <p:spPr>
                <a:xfrm>
                  <a:off x="5880425" y="133660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643" name="Shape 643"/>
                <p:cNvPicPr preferRelativeResize="0"/>
                <p:nvPr/>
              </p:nvPicPr>
              <p:blipFill>
                <a:blip r:embed="rId7">
                  <a:alphaModFix/>
                </a:blip>
                <a:stretch>
                  <a:fillRect/>
                </a:stretch>
              </p:blipFill>
              <p:spPr>
                <a:xfrm>
                  <a:off x="5910938" y="1515225"/>
                  <a:ext cx="548700" cy="481500"/>
                </a:xfrm>
                <a:prstGeom prst="rect">
                  <a:avLst/>
                </a:prstGeom>
                <a:noFill/>
                <a:ln>
                  <a:noFill/>
                </a:ln>
              </p:spPr>
            </p:pic>
          </p:grpSp>
          <p:pic>
            <p:nvPicPr>
              <p:cNvPr id="644" name="Shape 644"/>
              <p:cNvPicPr preferRelativeResize="0"/>
              <p:nvPr/>
            </p:nvPicPr>
            <p:blipFill>
              <a:blip r:embed="rId8">
                <a:alphaModFix/>
              </a:blip>
              <a:stretch>
                <a:fillRect/>
              </a:stretch>
            </p:blipFill>
            <p:spPr>
              <a:xfrm>
                <a:off x="6163125" y="2817789"/>
                <a:ext cx="303651" cy="206873"/>
              </a:xfrm>
              <a:prstGeom prst="rect">
                <a:avLst/>
              </a:prstGeom>
              <a:noFill/>
              <a:ln>
                <a:noFill/>
              </a:ln>
            </p:spPr>
          </p:pic>
        </p:grpSp>
      </p:grpSp>
      <p:sp>
        <p:nvSpPr>
          <p:cNvPr id="645" name="Shape 645"/>
          <p:cNvSpPr txBox="1"/>
          <p:nvPr/>
        </p:nvSpPr>
        <p:spPr>
          <a:xfrm rot="-4341">
            <a:off x="7683375" y="2185972"/>
            <a:ext cx="712801" cy="232800"/>
          </a:xfrm>
          <a:prstGeom prst="rect">
            <a:avLst/>
          </a:prstGeom>
          <a:noFill/>
          <a:ln>
            <a:noFill/>
          </a:ln>
        </p:spPr>
        <p:txBody>
          <a:bodyPr wrap="square" lIns="91425" tIns="91425" rIns="91425" bIns="91425" anchor="t" anchorCtr="0">
            <a:noAutofit/>
          </a:bodyPr>
          <a:lstStyle/>
          <a:p>
            <a:pPr marL="0" lvl="0" indent="0" algn="l" rtl="0">
              <a:spcBef>
                <a:spcPts val="0"/>
              </a:spcBef>
              <a:buNone/>
            </a:pPr>
            <a:r>
              <a:rPr lang="en" sz="1100">
                <a:latin typeface="Bitter"/>
                <a:ea typeface="Bitter"/>
                <a:cs typeface="Bitter"/>
                <a:sym typeface="Bitter"/>
              </a:rPr>
              <a:t>user</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0" name="Shape 730"/>
          <p:cNvSpPr txBox="1">
            <a:spLocks noGrp="1"/>
          </p:cNvSpPr>
          <p:nvPr>
            <p:ph type="body" idx="1"/>
          </p:nvPr>
        </p:nvSpPr>
        <p:spPr>
          <a:xfrm>
            <a:off x="4565000" y="1050113"/>
            <a:ext cx="4271100" cy="1707600"/>
          </a:xfrm>
          <a:prstGeom prst="rect">
            <a:avLst/>
          </a:prstGeom>
          <a:solidFill>
            <a:srgbClr val="F3F3F3"/>
          </a:solidFill>
          <a:ln w="19050" cap="flat" cmpd="sng">
            <a:solidFill>
              <a:srgbClr val="666666"/>
            </a:solidFill>
            <a:prstDash val="dot"/>
            <a:round/>
            <a:headEnd type="none" w="med" len="med"/>
            <a:tailEnd type="none" w="med" len="med"/>
          </a:ln>
        </p:spPr>
        <p:txBody>
          <a:bodyPr wrap="square" lIns="91425" tIns="91425" rIns="91425" bIns="91425" anchor="ctr" anchorCtr="0">
            <a:noAutofit/>
          </a:bodyPr>
          <a:lstStyle/>
          <a:p>
            <a:pPr marL="1371600" lvl="0" indent="-69850" rtl="0">
              <a:lnSpc>
                <a:spcPct val="100000"/>
              </a:lnSpc>
              <a:spcBef>
                <a:spcPts val="0"/>
              </a:spcBef>
              <a:spcAft>
                <a:spcPts val="1000"/>
              </a:spcAft>
              <a:buClr>
                <a:schemeClr val="dk1"/>
              </a:buClr>
              <a:buSzPts val="1100"/>
              <a:buFont typeface="Arial"/>
              <a:buNone/>
            </a:pPr>
            <a:r>
              <a:rPr lang="en" sz="2400" b="1" dirty="0">
                <a:solidFill>
                  <a:srgbClr val="000000"/>
                </a:solidFill>
                <a:latin typeface="Arial" charset="0"/>
                <a:ea typeface="Arial" charset="0"/>
                <a:cs typeface="Arial" charset="0"/>
                <a:sym typeface="Droid Sans"/>
              </a:rPr>
              <a:t>Site</a:t>
            </a:r>
            <a:r>
              <a:rPr lang="en" sz="1800" b="1" dirty="0">
                <a:solidFill>
                  <a:srgbClr val="000000"/>
                </a:solidFill>
                <a:latin typeface="Arial" charset="0"/>
                <a:ea typeface="Arial" charset="0"/>
                <a:cs typeface="Arial" charset="0"/>
                <a:sym typeface="Droid Sans"/>
              </a:rPr>
              <a:t> </a:t>
            </a:r>
          </a:p>
          <a:p>
            <a:pPr marL="1371600" lvl="0" indent="-69850" rtl="0">
              <a:lnSpc>
                <a:spcPct val="115000"/>
              </a:lnSpc>
              <a:spcBef>
                <a:spcPts val="0"/>
              </a:spcBef>
              <a:buClr>
                <a:schemeClr val="dk1"/>
              </a:buClr>
              <a:buSzPts val="1100"/>
              <a:buFont typeface="Arial"/>
              <a:buNone/>
            </a:pPr>
            <a:r>
              <a:rPr lang="en" sz="1800" dirty="0">
                <a:solidFill>
                  <a:schemeClr val="dk1"/>
                </a:solidFill>
                <a:latin typeface="Arial" charset="0"/>
                <a:ea typeface="Arial" charset="0"/>
                <a:cs typeface="Arial" charset="0"/>
                <a:sym typeface="Droid Sans"/>
              </a:rPr>
              <a:t>Open port an</a:t>
            </a:r>
            <a:r>
              <a:rPr lang="en" sz="1800" dirty="0">
                <a:solidFill>
                  <a:srgbClr val="000000"/>
                </a:solidFill>
                <a:latin typeface="Arial" charset="0"/>
                <a:ea typeface="Arial" charset="0"/>
                <a:cs typeface="Arial" charset="0"/>
                <a:sym typeface="Droid Sans"/>
              </a:rPr>
              <a:t>d </a:t>
            </a:r>
            <a:br>
              <a:rPr lang="en" sz="1800" dirty="0">
                <a:solidFill>
                  <a:srgbClr val="000000"/>
                </a:solidFill>
                <a:latin typeface="Arial" charset="0"/>
                <a:ea typeface="Arial" charset="0"/>
                <a:cs typeface="Arial" charset="0"/>
                <a:sym typeface="Droid Sans"/>
              </a:rPr>
            </a:br>
            <a:r>
              <a:rPr lang="en" sz="1800" dirty="0">
                <a:solidFill>
                  <a:schemeClr val="dk1"/>
                </a:solidFill>
                <a:latin typeface="Arial" charset="0"/>
                <a:ea typeface="Arial" charset="0"/>
                <a:cs typeface="Arial" charset="0"/>
                <a:sym typeface="Droid Sans"/>
              </a:rPr>
              <a:t>retransmitting SYN-ACKs</a:t>
            </a:r>
          </a:p>
        </p:txBody>
      </p:sp>
      <p:sp>
        <p:nvSpPr>
          <p:cNvPr id="731" name="Shape 731"/>
          <p:cNvSpPr txBox="1">
            <a:spLocks noGrp="1"/>
          </p:cNvSpPr>
          <p:nvPr>
            <p:ph type="body" idx="1"/>
          </p:nvPr>
        </p:nvSpPr>
        <p:spPr>
          <a:xfrm>
            <a:off x="293900" y="1058475"/>
            <a:ext cx="4271100" cy="1707600"/>
          </a:xfrm>
          <a:prstGeom prst="rect">
            <a:avLst/>
          </a:prstGeom>
          <a:solidFill>
            <a:srgbClr val="F3F3F3"/>
          </a:solidFill>
          <a:ln w="19050" cap="flat" cmpd="sng">
            <a:solidFill>
              <a:srgbClr val="666666"/>
            </a:solidFill>
            <a:prstDash val="dot"/>
            <a:round/>
            <a:headEnd type="none" w="med" len="med"/>
            <a:tailEnd type="none" w="med" len="med"/>
          </a:ln>
        </p:spPr>
        <p:txBody>
          <a:bodyPr wrap="square" lIns="91425" tIns="91425" rIns="91425" bIns="91425" anchor="ctr" anchorCtr="0">
            <a:noAutofit/>
          </a:bodyPr>
          <a:lstStyle/>
          <a:p>
            <a:pPr marL="1371600" lvl="0" indent="-69850" rtl="0">
              <a:lnSpc>
                <a:spcPct val="100000"/>
              </a:lnSpc>
              <a:spcBef>
                <a:spcPts val="0"/>
              </a:spcBef>
              <a:spcAft>
                <a:spcPts val="1000"/>
              </a:spcAft>
              <a:buClr>
                <a:schemeClr val="dk1"/>
              </a:buClr>
              <a:buSzPts val="1100"/>
              <a:buFont typeface="Arial"/>
              <a:buNone/>
            </a:pPr>
            <a:r>
              <a:rPr lang="en" sz="2400" b="1" dirty="0">
                <a:solidFill>
                  <a:srgbClr val="000000"/>
                </a:solidFill>
                <a:latin typeface="Arial" charset="0"/>
                <a:ea typeface="Arial" charset="0"/>
                <a:cs typeface="Arial" charset="0"/>
                <a:sym typeface="Droid Sans"/>
              </a:rPr>
              <a:t>“User” (</a:t>
            </a:r>
            <a:r>
              <a:rPr lang="en" sz="2400" b="1" dirty="0">
                <a:solidFill>
                  <a:schemeClr val="dk1"/>
                </a:solidFill>
                <a:latin typeface="Arial" charset="0"/>
                <a:ea typeface="Arial" charset="0"/>
                <a:cs typeface="Arial" charset="0"/>
                <a:sym typeface="Droid Sans"/>
              </a:rPr>
              <a:t>Reflector</a:t>
            </a:r>
            <a:r>
              <a:rPr lang="en" sz="2400" b="1" dirty="0">
                <a:solidFill>
                  <a:srgbClr val="000000"/>
                </a:solidFill>
                <a:latin typeface="Arial" charset="0"/>
                <a:ea typeface="Arial" charset="0"/>
                <a:cs typeface="Arial" charset="0"/>
                <a:sym typeface="Droid Sans"/>
              </a:rPr>
              <a:t>)</a:t>
            </a:r>
          </a:p>
          <a:p>
            <a:pPr marL="1371600" lvl="0" indent="-69850" rtl="0">
              <a:lnSpc>
                <a:spcPct val="115000"/>
              </a:lnSpc>
              <a:spcBef>
                <a:spcPts val="0"/>
              </a:spcBef>
              <a:buClr>
                <a:schemeClr val="dk1"/>
              </a:buClr>
              <a:buSzPts val="1100"/>
              <a:buFont typeface="Arial"/>
              <a:buNone/>
            </a:pPr>
            <a:r>
              <a:rPr lang="en" sz="1800" dirty="0">
                <a:solidFill>
                  <a:srgbClr val="000000"/>
                </a:solidFill>
                <a:latin typeface="Arial" charset="0"/>
                <a:ea typeface="Arial" charset="0"/>
                <a:cs typeface="Arial" charset="0"/>
                <a:sym typeface="Droid Sans"/>
              </a:rPr>
              <a:t>Must maintain a </a:t>
            </a:r>
            <a:br>
              <a:rPr lang="en" sz="1800" dirty="0">
                <a:solidFill>
                  <a:srgbClr val="000000"/>
                </a:solidFill>
                <a:latin typeface="Arial" charset="0"/>
                <a:ea typeface="Arial" charset="0"/>
                <a:cs typeface="Arial" charset="0"/>
                <a:sym typeface="Droid Sans"/>
              </a:rPr>
            </a:br>
            <a:r>
              <a:rPr lang="en" sz="1800" u="sng" dirty="0">
                <a:solidFill>
                  <a:srgbClr val="000000"/>
                </a:solidFill>
                <a:latin typeface="Arial" charset="0"/>
                <a:ea typeface="Arial" charset="0"/>
                <a:cs typeface="Arial" charset="0"/>
                <a:sym typeface="Droid Sans"/>
              </a:rPr>
              <a:t>global</a:t>
            </a:r>
            <a:r>
              <a:rPr lang="en" sz="1800" dirty="0">
                <a:solidFill>
                  <a:srgbClr val="000000"/>
                </a:solidFill>
                <a:latin typeface="Arial" charset="0"/>
                <a:ea typeface="Arial" charset="0"/>
                <a:cs typeface="Arial" charset="0"/>
                <a:sym typeface="Droid Sans"/>
              </a:rPr>
              <a:t> value for IP ID</a:t>
            </a:r>
          </a:p>
        </p:txBody>
      </p:sp>
      <p:grpSp>
        <p:nvGrpSpPr>
          <p:cNvPr id="732" name="Shape 732"/>
          <p:cNvGrpSpPr/>
          <p:nvPr/>
        </p:nvGrpSpPr>
        <p:grpSpPr>
          <a:xfrm>
            <a:off x="617988" y="1331450"/>
            <a:ext cx="808567" cy="741600"/>
            <a:chOff x="6718625" y="2022400"/>
            <a:chExt cx="808567" cy="741600"/>
          </a:xfrm>
        </p:grpSpPr>
        <p:sp>
          <p:nvSpPr>
            <p:cNvPr id="733" name="Shape 733"/>
            <p:cNvSpPr/>
            <p:nvPr/>
          </p:nvSpPr>
          <p:spPr>
            <a:xfrm>
              <a:off x="6718625" y="202240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734" name="Shape 734"/>
            <p:cNvPicPr preferRelativeResize="0"/>
            <p:nvPr/>
          </p:nvPicPr>
          <p:blipFill>
            <a:blip r:embed="rId3">
              <a:alphaModFix/>
            </a:blip>
            <a:stretch>
              <a:fillRect/>
            </a:stretch>
          </p:blipFill>
          <p:spPr>
            <a:xfrm>
              <a:off x="6794824" y="2299825"/>
              <a:ext cx="615600" cy="395062"/>
            </a:xfrm>
            <a:prstGeom prst="rect">
              <a:avLst/>
            </a:prstGeom>
            <a:noFill/>
            <a:ln>
              <a:noFill/>
            </a:ln>
          </p:spPr>
        </p:pic>
        <p:pic>
          <p:nvPicPr>
            <p:cNvPr id="735" name="Shape 735"/>
            <p:cNvPicPr preferRelativeResize="0"/>
            <p:nvPr/>
          </p:nvPicPr>
          <p:blipFill>
            <a:blip r:embed="rId4">
              <a:alphaModFix/>
            </a:blip>
            <a:stretch>
              <a:fillRect/>
            </a:stretch>
          </p:blipFill>
          <p:spPr>
            <a:xfrm>
              <a:off x="7242929" y="2151554"/>
              <a:ext cx="284263" cy="188250"/>
            </a:xfrm>
            <a:prstGeom prst="rect">
              <a:avLst/>
            </a:prstGeom>
            <a:noFill/>
            <a:ln>
              <a:noFill/>
            </a:ln>
          </p:spPr>
        </p:pic>
      </p:grpSp>
      <p:grpSp>
        <p:nvGrpSpPr>
          <p:cNvPr id="736" name="Shape 736"/>
          <p:cNvGrpSpPr/>
          <p:nvPr/>
        </p:nvGrpSpPr>
        <p:grpSpPr>
          <a:xfrm>
            <a:off x="5080116" y="1331438"/>
            <a:ext cx="805859" cy="741600"/>
            <a:chOff x="3371041" y="1238638"/>
            <a:chExt cx="805859" cy="741600"/>
          </a:xfrm>
        </p:grpSpPr>
        <p:grpSp>
          <p:nvGrpSpPr>
            <p:cNvPr id="737" name="Shape 737"/>
            <p:cNvGrpSpPr/>
            <p:nvPr/>
          </p:nvGrpSpPr>
          <p:grpSpPr>
            <a:xfrm>
              <a:off x="3435300" y="1238638"/>
              <a:ext cx="741600" cy="741600"/>
              <a:chOff x="815950" y="3056550"/>
              <a:chExt cx="741600" cy="741600"/>
            </a:xfrm>
          </p:grpSpPr>
          <p:sp>
            <p:nvSpPr>
              <p:cNvPr id="738" name="Shape 738"/>
              <p:cNvSpPr/>
              <p:nvPr/>
            </p:nvSpPr>
            <p:spPr>
              <a:xfrm>
                <a:off x="815950" y="305655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739" name="Shape 739"/>
              <p:cNvPicPr preferRelativeResize="0"/>
              <p:nvPr/>
            </p:nvPicPr>
            <p:blipFill>
              <a:blip r:embed="rId5">
                <a:alphaModFix/>
              </a:blip>
              <a:stretch>
                <a:fillRect/>
              </a:stretch>
            </p:blipFill>
            <p:spPr>
              <a:xfrm>
                <a:off x="1229276" y="3163025"/>
                <a:ext cx="301200" cy="188250"/>
              </a:xfrm>
              <a:prstGeom prst="rect">
                <a:avLst/>
              </a:prstGeom>
              <a:noFill/>
              <a:ln>
                <a:noFill/>
              </a:ln>
            </p:spPr>
          </p:pic>
        </p:grpSp>
        <p:pic>
          <p:nvPicPr>
            <p:cNvPr id="740" name="Shape 740"/>
            <p:cNvPicPr preferRelativeResize="0"/>
            <p:nvPr/>
          </p:nvPicPr>
          <p:blipFill>
            <a:blip r:embed="rId6">
              <a:alphaModFix/>
            </a:blip>
            <a:stretch>
              <a:fillRect/>
            </a:stretch>
          </p:blipFill>
          <p:spPr>
            <a:xfrm>
              <a:off x="3371041" y="1488854"/>
              <a:ext cx="596325" cy="382675"/>
            </a:xfrm>
            <a:prstGeom prst="rect">
              <a:avLst/>
            </a:prstGeom>
            <a:noFill/>
            <a:ln>
              <a:noFill/>
            </a:ln>
          </p:spPr>
        </p:pic>
      </p:grpSp>
      <p:sp>
        <p:nvSpPr>
          <p:cNvPr id="741" name="Shape 741"/>
          <p:cNvSpPr txBox="1">
            <a:spLocks noGrp="1"/>
          </p:cNvSpPr>
          <p:nvPr>
            <p:ph type="body" idx="1"/>
          </p:nvPr>
        </p:nvSpPr>
        <p:spPr>
          <a:xfrm>
            <a:off x="293900" y="2901750"/>
            <a:ext cx="8538300" cy="1832400"/>
          </a:xfrm>
          <a:prstGeom prst="rect">
            <a:avLst/>
          </a:prstGeom>
          <a:solidFill>
            <a:srgbClr val="F3F3F3"/>
          </a:solidFill>
          <a:ln w="19050" cap="flat" cmpd="sng">
            <a:solidFill>
              <a:srgbClr val="666666"/>
            </a:solidFill>
            <a:prstDash val="dot"/>
            <a:round/>
            <a:headEnd type="none" w="med" len="med"/>
            <a:tailEnd type="none" w="med" len="med"/>
          </a:ln>
        </p:spPr>
        <p:txBody>
          <a:bodyPr wrap="square" lIns="91425" tIns="91425" rIns="91425" bIns="91425" anchor="ctr" anchorCtr="0">
            <a:noAutofit/>
          </a:bodyPr>
          <a:lstStyle/>
          <a:p>
            <a:pPr marL="3200400" lvl="0" indent="0" rtl="0">
              <a:lnSpc>
                <a:spcPct val="100000"/>
              </a:lnSpc>
              <a:spcBef>
                <a:spcPts val="0"/>
              </a:spcBef>
              <a:spcAft>
                <a:spcPts val="1000"/>
              </a:spcAft>
              <a:buNone/>
            </a:pPr>
            <a:r>
              <a:rPr lang="en" sz="2400" b="1" dirty="0">
                <a:solidFill>
                  <a:srgbClr val="000000"/>
                </a:solidFill>
                <a:latin typeface="Arial" charset="0"/>
                <a:ea typeface="Arial" charset="0"/>
                <a:cs typeface="Arial" charset="0"/>
                <a:sym typeface="Droid Sans"/>
              </a:rPr>
              <a:t>Measurement Machine</a:t>
            </a:r>
          </a:p>
          <a:p>
            <a:pPr marL="3200400" lvl="0" indent="0" rtl="0">
              <a:lnSpc>
                <a:spcPct val="100000"/>
              </a:lnSpc>
              <a:spcBef>
                <a:spcPts val="0"/>
              </a:spcBef>
              <a:spcAft>
                <a:spcPts val="0"/>
              </a:spcAft>
              <a:buNone/>
            </a:pPr>
            <a:r>
              <a:rPr lang="en" sz="1800" dirty="0">
                <a:solidFill>
                  <a:srgbClr val="000000"/>
                </a:solidFill>
                <a:latin typeface="Arial" charset="0"/>
                <a:ea typeface="Arial" charset="0"/>
                <a:cs typeface="Arial" charset="0"/>
                <a:sym typeface="Droid Sans"/>
              </a:rPr>
              <a:t>Must be able to spoof packets</a:t>
            </a:r>
          </a:p>
        </p:txBody>
      </p:sp>
      <p:sp>
        <p:nvSpPr>
          <p:cNvPr id="742" name="Shape 74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24</a:t>
            </a:fld>
            <a:endParaRPr lang="en">
              <a:latin typeface="Arial"/>
              <a:ea typeface="Arial"/>
              <a:cs typeface="Arial"/>
              <a:sym typeface="Arial"/>
            </a:endParaRPr>
          </a:p>
        </p:txBody>
      </p:sp>
      <p:sp>
        <p:nvSpPr>
          <p:cNvPr id="743" name="Shape 743"/>
          <p:cNvSpPr/>
          <p:nvPr/>
        </p:nvSpPr>
        <p:spPr>
          <a:xfrm>
            <a:off x="1246050" y="255975"/>
            <a:ext cx="6571800" cy="650100"/>
          </a:xfrm>
          <a:prstGeom prst="rect">
            <a:avLst/>
          </a:prstGeom>
          <a:noFill/>
          <a:ln>
            <a:noFill/>
          </a:ln>
        </p:spPr>
        <p:txBody>
          <a:bodyPr wrap="square" lIns="91425" tIns="91425" rIns="91425" bIns="91425" anchor="ctr" anchorCtr="0">
            <a:noAutofit/>
          </a:bodyPr>
          <a:lstStyle/>
          <a:p>
            <a:pPr lvl="0" indent="-69850" algn="ctr">
              <a:lnSpc>
                <a:spcPct val="115000"/>
              </a:lnSpc>
              <a:spcAft>
                <a:spcPts val="1600"/>
              </a:spcAft>
              <a:buClr>
                <a:schemeClr val="dk1"/>
              </a:buClr>
              <a:buSzPts val="1100"/>
            </a:pPr>
            <a:r>
              <a:rPr lang="en-US" sz="2600" b="1" dirty="0">
                <a:solidFill>
                  <a:schemeClr val="bg1"/>
                </a:solidFill>
                <a:latin typeface="Arial" charset="0"/>
                <a:ea typeface="Arial" charset="0"/>
                <a:cs typeface="Arial" charset="0"/>
                <a:sym typeface="Droid Sans"/>
              </a:rPr>
              <a:t>TCP/IP Measurement</a:t>
            </a:r>
            <a:endParaRPr lang="en" sz="2600" b="1" dirty="0">
              <a:solidFill>
                <a:schemeClr val="bg1"/>
              </a:solidFill>
              <a:latin typeface="Arial" charset="0"/>
              <a:ea typeface="Arial" charset="0"/>
              <a:cs typeface="Arial" charset="0"/>
              <a:sym typeface="Droid Sans"/>
            </a:endParaRPr>
          </a:p>
        </p:txBody>
      </p:sp>
      <p:grpSp>
        <p:nvGrpSpPr>
          <p:cNvPr id="744" name="Shape 744"/>
          <p:cNvGrpSpPr/>
          <p:nvPr/>
        </p:nvGrpSpPr>
        <p:grpSpPr>
          <a:xfrm>
            <a:off x="2545722" y="3368352"/>
            <a:ext cx="860034" cy="853359"/>
            <a:chOff x="5767425" y="2769750"/>
            <a:chExt cx="741600" cy="741600"/>
          </a:xfrm>
        </p:grpSpPr>
        <p:grpSp>
          <p:nvGrpSpPr>
            <p:cNvPr id="745" name="Shape 745"/>
            <p:cNvGrpSpPr/>
            <p:nvPr/>
          </p:nvGrpSpPr>
          <p:grpSpPr>
            <a:xfrm>
              <a:off x="5767425" y="2769750"/>
              <a:ext cx="741600" cy="741600"/>
              <a:chOff x="5880425" y="1336600"/>
              <a:chExt cx="741600" cy="741600"/>
            </a:xfrm>
          </p:grpSpPr>
          <p:sp>
            <p:nvSpPr>
              <p:cNvPr id="746" name="Shape 746"/>
              <p:cNvSpPr/>
              <p:nvPr/>
            </p:nvSpPr>
            <p:spPr>
              <a:xfrm>
                <a:off x="5880425" y="133660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747" name="Shape 747"/>
              <p:cNvPicPr preferRelativeResize="0"/>
              <p:nvPr/>
            </p:nvPicPr>
            <p:blipFill>
              <a:blip r:embed="rId7">
                <a:alphaModFix/>
              </a:blip>
              <a:stretch>
                <a:fillRect/>
              </a:stretch>
            </p:blipFill>
            <p:spPr>
              <a:xfrm>
                <a:off x="5910938" y="1515225"/>
                <a:ext cx="548700" cy="481500"/>
              </a:xfrm>
              <a:prstGeom prst="rect">
                <a:avLst/>
              </a:prstGeom>
              <a:noFill/>
              <a:ln>
                <a:noFill/>
              </a:ln>
            </p:spPr>
          </p:pic>
        </p:grpSp>
        <p:pic>
          <p:nvPicPr>
            <p:cNvPr id="748" name="Shape 748"/>
            <p:cNvPicPr preferRelativeResize="0"/>
            <p:nvPr/>
          </p:nvPicPr>
          <p:blipFill>
            <a:blip r:embed="rId8">
              <a:alphaModFix/>
            </a:blip>
            <a:stretch>
              <a:fillRect/>
            </a:stretch>
          </p:blipFill>
          <p:spPr>
            <a:xfrm>
              <a:off x="6163125" y="2817789"/>
              <a:ext cx="303651" cy="206873"/>
            </a:xfrm>
            <a:prstGeom prst="rect">
              <a:avLst/>
            </a:prstGeom>
            <a:noFill/>
            <a:ln>
              <a:noFill/>
            </a:ln>
          </p:spPr>
        </p:pic>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29"/>
        <p:cNvGrpSpPr/>
        <p:nvPr/>
      </p:nvGrpSpPr>
      <p:grpSpPr>
        <a:xfrm>
          <a:off x="0" y="0"/>
          <a:ext cx="0" cy="0"/>
          <a:chOff x="0" y="0"/>
          <a:chExt cx="0" cy="0"/>
        </a:xfrm>
      </p:grpSpPr>
      <p:sp>
        <p:nvSpPr>
          <p:cNvPr id="1337" name="Shape 1337"/>
          <p:cNvSpPr/>
          <p:nvPr/>
        </p:nvSpPr>
        <p:spPr>
          <a:xfrm rot="10800000" flipH="1">
            <a:off x="0" y="977224"/>
            <a:ext cx="9161700" cy="4166375"/>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1330" name="Shape 1330"/>
          <p:cNvSpPr/>
          <p:nvPr/>
        </p:nvSpPr>
        <p:spPr>
          <a:xfrm>
            <a:off x="6107475" y="985900"/>
            <a:ext cx="3038100" cy="4157700"/>
          </a:xfrm>
          <a:prstGeom prst="rect">
            <a:avLst/>
          </a:prstGeom>
          <a:noFill/>
          <a:ln w="9525" cap="flat" cmpd="sng">
            <a:solidFill>
              <a:srgbClr val="D9D9D9"/>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pic>
        <p:nvPicPr>
          <p:cNvPr id="1331" name="Shape 1331"/>
          <p:cNvPicPr preferRelativeResize="0"/>
          <p:nvPr/>
        </p:nvPicPr>
        <p:blipFill>
          <a:blip r:embed="rId3">
            <a:alphaModFix/>
          </a:blip>
          <a:stretch>
            <a:fillRect/>
          </a:stretch>
        </p:blipFill>
        <p:spPr>
          <a:xfrm>
            <a:off x="6370625" y="2842850"/>
            <a:ext cx="2470801" cy="2020968"/>
          </a:xfrm>
          <a:prstGeom prst="rect">
            <a:avLst/>
          </a:prstGeom>
          <a:noFill/>
          <a:ln>
            <a:noFill/>
          </a:ln>
        </p:spPr>
      </p:pic>
      <p:sp>
        <p:nvSpPr>
          <p:cNvPr id="1332" name="Shape 1332"/>
          <p:cNvSpPr/>
          <p:nvPr/>
        </p:nvSpPr>
        <p:spPr>
          <a:xfrm>
            <a:off x="75" y="985900"/>
            <a:ext cx="2983200" cy="4157700"/>
          </a:xfrm>
          <a:prstGeom prst="rect">
            <a:avLst/>
          </a:prstGeom>
          <a:noFill/>
          <a:ln w="9525" cap="flat" cmpd="sng">
            <a:solidFill>
              <a:srgbClr val="D9D9D9"/>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333" name="Shape 1333"/>
          <p:cNvSpPr/>
          <p:nvPr/>
        </p:nvSpPr>
        <p:spPr>
          <a:xfrm>
            <a:off x="2983275" y="985900"/>
            <a:ext cx="3124200" cy="4157700"/>
          </a:xfrm>
          <a:prstGeom prst="rect">
            <a:avLst/>
          </a:prstGeom>
          <a:noFill/>
          <a:ln w="9525" cap="flat" cmpd="sng">
            <a:solidFill>
              <a:srgbClr val="D9D9D9"/>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334" name="Shape 1334"/>
          <p:cNvSpPr txBox="1"/>
          <p:nvPr/>
        </p:nvSpPr>
        <p:spPr>
          <a:xfrm>
            <a:off x="3189737" y="1160650"/>
            <a:ext cx="2841600" cy="532500"/>
          </a:xfrm>
          <a:prstGeom prst="rect">
            <a:avLst/>
          </a:prstGeom>
          <a:noFill/>
          <a:ln>
            <a:noFill/>
          </a:ln>
        </p:spPr>
        <p:txBody>
          <a:bodyPr wrap="square" lIns="91425" tIns="91425" rIns="91425" bIns="91425" anchor="t" anchorCtr="0">
            <a:noAutofit/>
          </a:bodyPr>
          <a:lstStyle/>
          <a:p>
            <a:pPr marL="0" lvl="0" indent="0" rtl="0">
              <a:lnSpc>
                <a:spcPct val="115000"/>
              </a:lnSpc>
              <a:spcBef>
                <a:spcPts val="0"/>
              </a:spcBef>
              <a:spcAft>
                <a:spcPts val="1600"/>
              </a:spcAft>
              <a:buNone/>
            </a:pPr>
            <a:r>
              <a:rPr lang="en" sz="1800" b="1" dirty="0">
                <a:latin typeface="Arial" charset="0"/>
                <a:ea typeface="Arial" charset="0"/>
                <a:cs typeface="Arial" charset="0"/>
                <a:sym typeface="Droid Sans"/>
              </a:rPr>
              <a:t>No Direction</a:t>
            </a:r>
            <a:br>
              <a:rPr lang="en" sz="1800" b="1" dirty="0">
                <a:latin typeface="Arial" charset="0"/>
                <a:ea typeface="Arial" charset="0"/>
                <a:cs typeface="Arial" charset="0"/>
                <a:sym typeface="Droid Sans"/>
              </a:rPr>
            </a:br>
            <a:r>
              <a:rPr lang="en" sz="1800" b="1" dirty="0">
                <a:latin typeface="Arial" charset="0"/>
                <a:ea typeface="Arial" charset="0"/>
                <a:cs typeface="Arial" charset="0"/>
                <a:sym typeface="Droid Sans"/>
              </a:rPr>
              <a:t>Blocked</a:t>
            </a:r>
          </a:p>
        </p:txBody>
      </p:sp>
      <p:sp>
        <p:nvSpPr>
          <p:cNvPr id="1335" name="Shape 1335"/>
          <p:cNvSpPr txBox="1"/>
          <p:nvPr/>
        </p:nvSpPr>
        <p:spPr>
          <a:xfrm>
            <a:off x="141687" y="1160638"/>
            <a:ext cx="2841600" cy="532500"/>
          </a:xfrm>
          <a:prstGeom prst="rect">
            <a:avLst/>
          </a:prstGeom>
          <a:noFill/>
          <a:ln>
            <a:noFill/>
          </a:ln>
        </p:spPr>
        <p:txBody>
          <a:bodyPr wrap="square" lIns="91425" tIns="91425" rIns="91425" bIns="91425" anchor="t" anchorCtr="0">
            <a:noAutofit/>
          </a:bodyPr>
          <a:lstStyle/>
          <a:p>
            <a:pPr marL="0" lvl="0" indent="0" rtl="0">
              <a:lnSpc>
                <a:spcPct val="115000"/>
              </a:lnSpc>
              <a:spcBef>
                <a:spcPts val="0"/>
              </a:spcBef>
              <a:spcAft>
                <a:spcPts val="1600"/>
              </a:spcAft>
              <a:buNone/>
            </a:pPr>
            <a:r>
              <a:rPr lang="en" sz="1800" b="1" dirty="0">
                <a:latin typeface="Arial" charset="0"/>
                <a:ea typeface="Arial" charset="0"/>
                <a:cs typeface="Arial" charset="0"/>
                <a:sym typeface="Droid Sans"/>
              </a:rPr>
              <a:t>Site-to-Reflector Blocked</a:t>
            </a:r>
          </a:p>
        </p:txBody>
      </p:sp>
      <p:sp>
        <p:nvSpPr>
          <p:cNvPr id="1336" name="Shape 1336"/>
          <p:cNvSpPr txBox="1"/>
          <p:nvPr/>
        </p:nvSpPr>
        <p:spPr>
          <a:xfrm>
            <a:off x="6302405" y="1173625"/>
            <a:ext cx="2841600" cy="532500"/>
          </a:xfrm>
          <a:prstGeom prst="rect">
            <a:avLst/>
          </a:prstGeom>
          <a:noFill/>
          <a:ln>
            <a:noFill/>
          </a:ln>
        </p:spPr>
        <p:txBody>
          <a:bodyPr wrap="square" lIns="91425" tIns="91425" rIns="91425" bIns="91425" anchor="t" anchorCtr="0">
            <a:noAutofit/>
          </a:bodyPr>
          <a:lstStyle/>
          <a:p>
            <a:pPr marL="0" lvl="0" indent="0" rtl="0">
              <a:lnSpc>
                <a:spcPct val="115000"/>
              </a:lnSpc>
              <a:spcBef>
                <a:spcPts val="0"/>
              </a:spcBef>
              <a:spcAft>
                <a:spcPts val="1600"/>
              </a:spcAft>
              <a:buNone/>
            </a:pPr>
            <a:r>
              <a:rPr lang="en" sz="1800" b="1" dirty="0">
                <a:latin typeface="Arial" charset="0"/>
                <a:ea typeface="Arial" charset="0"/>
                <a:cs typeface="Arial" charset="0"/>
                <a:sym typeface="Droid Sans"/>
              </a:rPr>
              <a:t>Reflector-to-Site Blocked</a:t>
            </a:r>
          </a:p>
        </p:txBody>
      </p:sp>
      <p:sp>
        <p:nvSpPr>
          <p:cNvPr id="1338" name="Shape 1338"/>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25</a:t>
            </a:fld>
            <a:endParaRPr lang="en">
              <a:latin typeface="Arial"/>
              <a:ea typeface="Arial"/>
              <a:cs typeface="Arial"/>
              <a:sym typeface="Arial"/>
            </a:endParaRPr>
          </a:p>
        </p:txBody>
      </p:sp>
      <p:sp>
        <p:nvSpPr>
          <p:cNvPr id="1339" name="Shape 1339"/>
          <p:cNvSpPr/>
          <p:nvPr/>
        </p:nvSpPr>
        <p:spPr>
          <a:xfrm>
            <a:off x="1246050" y="255975"/>
            <a:ext cx="6571800" cy="650100"/>
          </a:xfrm>
          <a:prstGeom prst="rect">
            <a:avLst/>
          </a:prstGeom>
          <a:noFill/>
          <a:ln>
            <a:noFill/>
          </a:ln>
        </p:spPr>
        <p:txBody>
          <a:bodyPr wrap="square" lIns="91425" tIns="91425" rIns="91425" bIns="91425" anchor="ctr" anchorCtr="0">
            <a:noAutofit/>
          </a:bodyPr>
          <a:lstStyle/>
          <a:p>
            <a:pPr lvl="0" indent="-69850" algn="ctr">
              <a:lnSpc>
                <a:spcPct val="115000"/>
              </a:lnSpc>
              <a:spcAft>
                <a:spcPts val="1600"/>
              </a:spcAft>
              <a:buClr>
                <a:schemeClr val="dk1"/>
              </a:buClr>
              <a:buSzPts val="1100"/>
            </a:pPr>
            <a:r>
              <a:rPr lang="en-US" sz="2600" b="1" dirty="0">
                <a:solidFill>
                  <a:schemeClr val="bg1"/>
                </a:solidFill>
                <a:latin typeface="Arial" charset="0"/>
                <a:ea typeface="Arial" charset="0"/>
                <a:cs typeface="Arial" charset="0"/>
                <a:sym typeface="Droid Sans"/>
              </a:rPr>
              <a:t>TCP/IP Measurement</a:t>
            </a:r>
            <a:endParaRPr lang="en" sz="2600" b="1" dirty="0">
              <a:solidFill>
                <a:schemeClr val="bg1"/>
              </a:solidFill>
              <a:latin typeface="Arial" charset="0"/>
              <a:ea typeface="Arial" charset="0"/>
              <a:cs typeface="Arial" charset="0"/>
              <a:sym typeface="Droid Sans"/>
            </a:endParaRPr>
          </a:p>
        </p:txBody>
      </p:sp>
      <p:sp>
        <p:nvSpPr>
          <p:cNvPr id="1340" name="Shape 1340"/>
          <p:cNvSpPr/>
          <p:nvPr/>
        </p:nvSpPr>
        <p:spPr>
          <a:xfrm>
            <a:off x="208225" y="2100125"/>
            <a:ext cx="2511900" cy="650100"/>
          </a:xfrm>
          <a:prstGeom prst="rect">
            <a:avLst/>
          </a:prstGeom>
          <a:solidFill>
            <a:srgbClr val="FF4426"/>
          </a:solidFill>
          <a:ln w="19050" cap="flat" cmpd="sng">
            <a:solidFill>
              <a:srgbClr val="FF0000"/>
            </a:solidFill>
            <a:prstDash val="solid"/>
            <a:round/>
            <a:headEnd type="none" w="med" len="med"/>
            <a:tailEnd type="none" w="med" len="med"/>
          </a:ln>
        </p:spPr>
        <p:txBody>
          <a:bodyPr wrap="square" lIns="91425" tIns="91425" rIns="91425" bIns="91425" anchor="ctr" anchorCtr="0">
            <a:noAutofit/>
          </a:bodyPr>
          <a:lstStyle/>
          <a:p>
            <a:pPr marL="0" lvl="0" indent="0" algn="ctr" rtl="0">
              <a:spcBef>
                <a:spcPts val="0"/>
              </a:spcBef>
              <a:buNone/>
            </a:pPr>
            <a:r>
              <a:rPr lang="en" sz="1600" b="1" dirty="0">
                <a:solidFill>
                  <a:srgbClr val="FFFFFF"/>
                </a:solidFill>
                <a:latin typeface="Arial" charset="0"/>
                <a:ea typeface="Arial" charset="0"/>
                <a:cs typeface="Arial" charset="0"/>
                <a:sym typeface="Droid Sans"/>
              </a:rPr>
              <a:t>𝚫 IP ID1  =  1</a:t>
            </a:r>
          </a:p>
          <a:p>
            <a:pPr marL="0" lvl="0" indent="0" algn="ctr" rtl="0">
              <a:spcBef>
                <a:spcPts val="0"/>
              </a:spcBef>
              <a:buNone/>
            </a:pPr>
            <a:r>
              <a:rPr lang="en" sz="1600" b="1" dirty="0">
                <a:solidFill>
                  <a:srgbClr val="FFFFFF"/>
                </a:solidFill>
                <a:latin typeface="Arial" charset="0"/>
                <a:ea typeface="Arial" charset="0"/>
                <a:cs typeface="Arial" charset="0"/>
                <a:sym typeface="Droid Sans"/>
              </a:rPr>
              <a:t>𝚫 IP ID2  =  1</a:t>
            </a:r>
          </a:p>
        </p:txBody>
      </p:sp>
      <p:sp>
        <p:nvSpPr>
          <p:cNvPr id="1341" name="Shape 1341"/>
          <p:cNvSpPr/>
          <p:nvPr/>
        </p:nvSpPr>
        <p:spPr>
          <a:xfrm>
            <a:off x="3289425" y="2100125"/>
            <a:ext cx="2511900" cy="650100"/>
          </a:xfrm>
          <a:prstGeom prst="rect">
            <a:avLst/>
          </a:prstGeom>
          <a:solidFill>
            <a:srgbClr val="FF4426"/>
          </a:solidFill>
          <a:ln w="19050" cap="flat" cmpd="sng">
            <a:solidFill>
              <a:srgbClr val="FF0000"/>
            </a:solidFill>
            <a:prstDash val="solid"/>
            <a:round/>
            <a:headEnd type="none" w="med" len="med"/>
            <a:tailEnd type="none" w="med" len="med"/>
          </a:ln>
        </p:spPr>
        <p:txBody>
          <a:bodyPr wrap="square" lIns="91425" tIns="91425" rIns="91425" bIns="91425" anchor="ctr" anchorCtr="0">
            <a:noAutofit/>
          </a:bodyPr>
          <a:lstStyle/>
          <a:p>
            <a:pPr marL="0" lvl="0" indent="0" algn="ctr" rtl="0">
              <a:spcBef>
                <a:spcPts val="0"/>
              </a:spcBef>
              <a:buNone/>
            </a:pPr>
            <a:r>
              <a:rPr lang="en" sz="1600" b="1" dirty="0">
                <a:solidFill>
                  <a:srgbClr val="FFFFFF"/>
                </a:solidFill>
                <a:latin typeface="Arial" charset="0"/>
                <a:ea typeface="Arial" charset="0"/>
                <a:cs typeface="Arial" charset="0"/>
                <a:sym typeface="Droid Sans"/>
              </a:rPr>
              <a:t>𝚫 IP ID1  =  2</a:t>
            </a:r>
          </a:p>
          <a:p>
            <a:pPr marL="0" lvl="0" indent="0" algn="ctr" rtl="0">
              <a:spcBef>
                <a:spcPts val="0"/>
              </a:spcBef>
              <a:buNone/>
            </a:pPr>
            <a:r>
              <a:rPr lang="en" sz="1600" b="1" dirty="0">
                <a:solidFill>
                  <a:schemeClr val="lt1"/>
                </a:solidFill>
                <a:latin typeface="Arial" charset="0"/>
                <a:ea typeface="Arial" charset="0"/>
                <a:cs typeface="Arial" charset="0"/>
                <a:sym typeface="Droid Sans"/>
              </a:rPr>
              <a:t>𝚫 IP ID2  = </a:t>
            </a:r>
            <a:r>
              <a:rPr lang="en" sz="1600" b="1" dirty="0">
                <a:solidFill>
                  <a:srgbClr val="FFFFFF"/>
                </a:solidFill>
                <a:latin typeface="Arial" charset="0"/>
                <a:ea typeface="Arial" charset="0"/>
                <a:cs typeface="Arial" charset="0"/>
                <a:sym typeface="Droid Sans"/>
              </a:rPr>
              <a:t> 1</a:t>
            </a:r>
          </a:p>
        </p:txBody>
      </p:sp>
      <p:sp>
        <p:nvSpPr>
          <p:cNvPr id="1342" name="Shape 1342"/>
          <p:cNvSpPr/>
          <p:nvPr/>
        </p:nvSpPr>
        <p:spPr>
          <a:xfrm>
            <a:off x="6370625" y="2121600"/>
            <a:ext cx="2470800" cy="650100"/>
          </a:xfrm>
          <a:prstGeom prst="rect">
            <a:avLst/>
          </a:prstGeom>
          <a:solidFill>
            <a:srgbClr val="FF4426"/>
          </a:solidFill>
          <a:ln w="19050" cap="flat" cmpd="sng">
            <a:solidFill>
              <a:srgbClr val="FF0000"/>
            </a:solidFill>
            <a:prstDash val="solid"/>
            <a:round/>
            <a:headEnd type="none" w="med" len="med"/>
            <a:tailEnd type="none" w="med" len="med"/>
          </a:ln>
        </p:spPr>
        <p:txBody>
          <a:bodyPr wrap="square" lIns="91425" tIns="91425" rIns="91425" bIns="91425" anchor="ctr" anchorCtr="0">
            <a:noAutofit/>
          </a:bodyPr>
          <a:lstStyle/>
          <a:p>
            <a:pPr marL="0" lvl="0" indent="0" algn="ctr" rtl="0">
              <a:spcBef>
                <a:spcPts val="0"/>
              </a:spcBef>
              <a:buNone/>
            </a:pPr>
            <a:r>
              <a:rPr lang="en" sz="1600" b="1" dirty="0">
                <a:solidFill>
                  <a:srgbClr val="FFFFFF"/>
                </a:solidFill>
                <a:latin typeface="Arial" charset="0"/>
                <a:ea typeface="Arial" charset="0"/>
                <a:cs typeface="Arial" charset="0"/>
                <a:sym typeface="Droid Sans"/>
              </a:rPr>
              <a:t>𝚫 IP ID1  =  2</a:t>
            </a:r>
          </a:p>
          <a:p>
            <a:pPr marL="0" lvl="0" indent="0" algn="ctr" rtl="0">
              <a:spcBef>
                <a:spcPts val="0"/>
              </a:spcBef>
              <a:buNone/>
            </a:pPr>
            <a:r>
              <a:rPr lang="en" sz="1600" b="1" dirty="0">
                <a:solidFill>
                  <a:schemeClr val="lt1"/>
                </a:solidFill>
                <a:latin typeface="Arial" charset="0"/>
                <a:ea typeface="Arial" charset="0"/>
                <a:cs typeface="Arial" charset="0"/>
                <a:sym typeface="Droid Sans"/>
              </a:rPr>
              <a:t>𝚫 IP ID2  = </a:t>
            </a:r>
            <a:r>
              <a:rPr lang="en" sz="1600" b="1" dirty="0">
                <a:solidFill>
                  <a:srgbClr val="FFFFFF"/>
                </a:solidFill>
                <a:latin typeface="Arial" charset="0"/>
                <a:ea typeface="Arial" charset="0"/>
                <a:cs typeface="Arial" charset="0"/>
                <a:sym typeface="Droid Sans"/>
              </a:rPr>
              <a:t> 2</a:t>
            </a:r>
          </a:p>
        </p:txBody>
      </p:sp>
      <p:pic>
        <p:nvPicPr>
          <p:cNvPr id="1343" name="Shape 1343"/>
          <p:cNvPicPr preferRelativeResize="0"/>
          <p:nvPr/>
        </p:nvPicPr>
        <p:blipFill>
          <a:blip r:embed="rId4">
            <a:alphaModFix/>
          </a:blip>
          <a:stretch>
            <a:fillRect/>
          </a:stretch>
        </p:blipFill>
        <p:spPr>
          <a:xfrm>
            <a:off x="199925" y="2822263"/>
            <a:ext cx="2520201" cy="2102539"/>
          </a:xfrm>
          <a:prstGeom prst="rect">
            <a:avLst/>
          </a:prstGeom>
          <a:noFill/>
          <a:ln>
            <a:noFill/>
          </a:ln>
        </p:spPr>
      </p:pic>
      <p:pic>
        <p:nvPicPr>
          <p:cNvPr id="1344" name="Shape 1344"/>
          <p:cNvPicPr preferRelativeResize="0"/>
          <p:nvPr/>
        </p:nvPicPr>
        <p:blipFill>
          <a:blip r:embed="rId5">
            <a:alphaModFix/>
          </a:blip>
          <a:stretch>
            <a:fillRect/>
          </a:stretch>
        </p:blipFill>
        <p:spPr>
          <a:xfrm>
            <a:off x="3285275" y="2826425"/>
            <a:ext cx="2520200" cy="2094235"/>
          </a:xfrm>
          <a:prstGeom prst="rect">
            <a:avLst/>
          </a:prstGeom>
          <a:noFill/>
          <a:ln>
            <a:no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48"/>
        <p:cNvGrpSpPr/>
        <p:nvPr/>
      </p:nvGrpSpPr>
      <p:grpSpPr>
        <a:xfrm>
          <a:off x="0" y="0"/>
          <a:ext cx="0" cy="0"/>
          <a:chOff x="0" y="0"/>
          <a:chExt cx="0" cy="0"/>
        </a:xfrm>
      </p:grpSpPr>
      <p:sp>
        <p:nvSpPr>
          <p:cNvPr id="1349" name="Shape 1349"/>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1350" name="Shape 1350"/>
          <p:cNvSpPr/>
          <p:nvPr/>
        </p:nvSpPr>
        <p:spPr>
          <a:xfrm>
            <a:off x="1246050" y="255975"/>
            <a:ext cx="6571800" cy="650100"/>
          </a:xfrm>
          <a:prstGeom prst="rect">
            <a:avLst/>
          </a:prstGeom>
          <a:noFill/>
          <a:ln>
            <a:noFill/>
          </a:ln>
        </p:spPr>
        <p:txBody>
          <a:bodyPr wrap="square" lIns="91425" tIns="91425" rIns="91425" bIns="91425" anchor="ctr" anchorCtr="0">
            <a:noAutofit/>
          </a:bodyPr>
          <a:lstStyle/>
          <a:p>
            <a:pPr lvl="0" indent="-69850" algn="ctr">
              <a:lnSpc>
                <a:spcPct val="115000"/>
              </a:lnSpc>
              <a:spcAft>
                <a:spcPts val="1600"/>
              </a:spcAft>
              <a:buClr>
                <a:schemeClr val="dk1"/>
              </a:buClr>
              <a:buSzPts val="1100"/>
            </a:pPr>
            <a:r>
              <a:rPr lang="en-US" sz="2600" b="1" dirty="0">
                <a:solidFill>
                  <a:schemeClr val="bg1"/>
                </a:solidFill>
                <a:latin typeface="Arial" charset="0"/>
                <a:ea typeface="Arial" charset="0"/>
                <a:cs typeface="Arial" charset="0"/>
                <a:sym typeface="Droid Sans"/>
              </a:rPr>
              <a:t>TCP/IP Measurement</a:t>
            </a:r>
            <a:endParaRPr lang="en" sz="2600" b="1" dirty="0">
              <a:solidFill>
                <a:schemeClr val="bg1"/>
              </a:solidFill>
              <a:latin typeface="Arial" charset="0"/>
              <a:ea typeface="Arial" charset="0"/>
              <a:cs typeface="Arial" charset="0"/>
              <a:sym typeface="Droid Sans"/>
            </a:endParaRPr>
          </a:p>
        </p:txBody>
      </p:sp>
      <p:sp>
        <p:nvSpPr>
          <p:cNvPr id="1351" name="Shape 1351"/>
          <p:cNvSpPr txBox="1">
            <a:spLocks noGrp="1"/>
          </p:cNvSpPr>
          <p:nvPr>
            <p:ph type="body" idx="1"/>
          </p:nvPr>
        </p:nvSpPr>
        <p:spPr>
          <a:xfrm>
            <a:off x="311700" y="1223900"/>
            <a:ext cx="8520600" cy="3671100"/>
          </a:xfrm>
          <a:prstGeom prst="rect">
            <a:avLst/>
          </a:prstGeom>
        </p:spPr>
        <p:txBody>
          <a:bodyPr wrap="square" lIns="91425" tIns="91425" rIns="91425" bIns="91425" anchor="t" anchorCtr="0">
            <a:noAutofit/>
          </a:bodyPr>
          <a:lstStyle/>
          <a:p>
            <a:pPr marL="0" lvl="0" indent="0" rtl="0">
              <a:lnSpc>
                <a:spcPct val="150000"/>
              </a:lnSpc>
              <a:spcBef>
                <a:spcPts val="0"/>
              </a:spcBef>
              <a:buNone/>
            </a:pPr>
            <a:r>
              <a:rPr lang="en" sz="1600" b="1" dirty="0">
                <a:solidFill>
                  <a:srgbClr val="000000"/>
                </a:solidFill>
                <a:latin typeface="Arial" charset="0"/>
                <a:ea typeface="Arial" charset="0"/>
                <a:cs typeface="Arial" charset="0"/>
                <a:sym typeface="Droid Sans"/>
              </a:rPr>
              <a:t>Amplifying the signal</a:t>
            </a:r>
            <a:r>
              <a:rPr lang="en" sz="1400" dirty="0">
                <a:solidFill>
                  <a:srgbClr val="000000"/>
                </a:solidFill>
                <a:latin typeface="Arial" charset="0"/>
                <a:ea typeface="Arial" charset="0"/>
                <a:cs typeface="Arial" charset="0"/>
                <a:sym typeface="Droid Sans"/>
              </a:rPr>
              <a:t/>
            </a:r>
            <a:br>
              <a:rPr lang="en" sz="1400" dirty="0">
                <a:solidFill>
                  <a:srgbClr val="000000"/>
                </a:solidFill>
                <a:latin typeface="Arial" charset="0"/>
                <a:ea typeface="Arial" charset="0"/>
                <a:cs typeface="Arial" charset="0"/>
                <a:sym typeface="Droid Sans"/>
              </a:rPr>
            </a:br>
            <a:endParaRPr lang="en-US" sz="1400" dirty="0" smtClean="0">
              <a:solidFill>
                <a:srgbClr val="000000"/>
              </a:solidFill>
              <a:latin typeface="Arial" charset="0"/>
              <a:ea typeface="Arial" charset="0"/>
              <a:cs typeface="Arial" charset="0"/>
              <a:sym typeface="Droid Sans"/>
            </a:endParaRPr>
          </a:p>
          <a:p>
            <a:pPr marL="0" lvl="0" indent="0" rtl="0">
              <a:lnSpc>
                <a:spcPct val="150000"/>
              </a:lnSpc>
              <a:spcBef>
                <a:spcPts val="0"/>
              </a:spcBef>
              <a:buNone/>
            </a:pPr>
            <a:endParaRPr lang="en-US" sz="1400" dirty="0">
              <a:solidFill>
                <a:srgbClr val="000000"/>
              </a:solidFill>
              <a:latin typeface="Arial" charset="0"/>
              <a:ea typeface="Arial" charset="0"/>
              <a:cs typeface="Arial" charset="0"/>
              <a:sym typeface="Droid Sans"/>
            </a:endParaRPr>
          </a:p>
          <a:p>
            <a:pPr marL="0" lvl="0" indent="0" rtl="0">
              <a:lnSpc>
                <a:spcPct val="150000"/>
              </a:lnSpc>
              <a:spcBef>
                <a:spcPts val="0"/>
              </a:spcBef>
              <a:buNone/>
            </a:pPr>
            <a:endParaRPr lang="en-US" sz="1400" dirty="0" smtClean="0">
              <a:solidFill>
                <a:srgbClr val="000000"/>
              </a:solidFill>
              <a:latin typeface="Arial" charset="0"/>
              <a:ea typeface="Arial" charset="0"/>
              <a:cs typeface="Arial" charset="0"/>
              <a:sym typeface="Droid Sans"/>
            </a:endParaRPr>
          </a:p>
          <a:p>
            <a:pPr marL="0" lvl="0" indent="0" rtl="0">
              <a:lnSpc>
                <a:spcPct val="150000"/>
              </a:lnSpc>
              <a:spcBef>
                <a:spcPts val="0"/>
              </a:spcBef>
              <a:buNone/>
            </a:pPr>
            <a:endParaRPr lang="en-US" sz="1400" dirty="0">
              <a:solidFill>
                <a:srgbClr val="000000"/>
              </a:solidFill>
              <a:latin typeface="Arial" charset="0"/>
              <a:ea typeface="Arial" charset="0"/>
              <a:cs typeface="Arial" charset="0"/>
              <a:sym typeface="Droid Sans"/>
            </a:endParaRPr>
          </a:p>
          <a:p>
            <a:pPr>
              <a:lnSpc>
                <a:spcPct val="150000"/>
              </a:lnSpc>
              <a:buNone/>
            </a:pPr>
            <a:r>
              <a:rPr lang="en" sz="1600" b="1" dirty="0">
                <a:solidFill>
                  <a:srgbClr val="000000"/>
                </a:solidFill>
                <a:latin typeface="Arial" charset="0"/>
                <a:ea typeface="Arial" charset="0"/>
                <a:cs typeface="Arial" charset="0"/>
                <a:sym typeface="Droid Sans"/>
              </a:rPr>
              <a:t>Repeating the experiment</a:t>
            </a:r>
            <a:r>
              <a:rPr lang="en" sz="1400" dirty="0">
                <a:solidFill>
                  <a:srgbClr val="000000"/>
                </a:solidFill>
                <a:latin typeface="Arial" charset="0"/>
                <a:ea typeface="Arial" charset="0"/>
                <a:cs typeface="Arial" charset="0"/>
                <a:sym typeface="Droid Sans"/>
              </a:rPr>
              <a:t/>
            </a:r>
            <a:br>
              <a:rPr lang="en" sz="1400" dirty="0">
                <a:solidFill>
                  <a:srgbClr val="000000"/>
                </a:solidFill>
                <a:latin typeface="Arial" charset="0"/>
                <a:ea typeface="Arial" charset="0"/>
                <a:cs typeface="Arial" charset="0"/>
                <a:sym typeface="Droid Sans"/>
              </a:rPr>
            </a:br>
            <a:r>
              <a:rPr lang="en" sz="1400" dirty="0">
                <a:solidFill>
                  <a:srgbClr val="000000"/>
                </a:solidFill>
                <a:latin typeface="Arial" charset="0"/>
                <a:ea typeface="Arial" charset="0"/>
                <a:cs typeface="Arial" charset="0"/>
                <a:sym typeface="Droid Sans"/>
              </a:rPr>
              <a:t/>
            </a:r>
            <a:br>
              <a:rPr lang="en" sz="1400" dirty="0">
                <a:solidFill>
                  <a:srgbClr val="000000"/>
                </a:solidFill>
                <a:latin typeface="Arial" charset="0"/>
                <a:ea typeface="Arial" charset="0"/>
                <a:cs typeface="Arial" charset="0"/>
                <a:sym typeface="Droid Sans"/>
              </a:rPr>
            </a:br>
            <a:r>
              <a:rPr lang="en" sz="1400" dirty="0">
                <a:solidFill>
                  <a:srgbClr val="000000"/>
                </a:solidFill>
                <a:latin typeface="Arial" charset="0"/>
                <a:ea typeface="Arial" charset="0"/>
                <a:cs typeface="Arial" charset="0"/>
                <a:sym typeface="Droid Sans"/>
              </a:rPr>
              <a:t/>
            </a:r>
            <a:br>
              <a:rPr lang="en" sz="1400" dirty="0">
                <a:solidFill>
                  <a:srgbClr val="000000"/>
                </a:solidFill>
                <a:latin typeface="Arial" charset="0"/>
                <a:ea typeface="Arial" charset="0"/>
                <a:cs typeface="Arial" charset="0"/>
                <a:sym typeface="Droid Sans"/>
              </a:rPr>
            </a:br>
            <a:r>
              <a:rPr lang="en" sz="1400" dirty="0">
                <a:solidFill>
                  <a:srgbClr val="000000"/>
                </a:solidFill>
                <a:latin typeface="Arial" charset="0"/>
                <a:ea typeface="Arial" charset="0"/>
                <a:cs typeface="Arial" charset="0"/>
                <a:sym typeface="Droid Sans"/>
              </a:rPr>
              <a:t/>
            </a:r>
            <a:br>
              <a:rPr lang="en" sz="1400" dirty="0">
                <a:solidFill>
                  <a:srgbClr val="000000"/>
                </a:solidFill>
                <a:latin typeface="Arial" charset="0"/>
                <a:ea typeface="Arial" charset="0"/>
                <a:cs typeface="Arial" charset="0"/>
                <a:sym typeface="Droid Sans"/>
              </a:rPr>
            </a:br>
            <a:endParaRPr lang="en" sz="1400" dirty="0">
              <a:solidFill>
                <a:srgbClr val="000000"/>
              </a:solidFill>
              <a:latin typeface="Arial" charset="0"/>
              <a:ea typeface="Arial" charset="0"/>
              <a:cs typeface="Arial" charset="0"/>
              <a:sym typeface="Droid Sans"/>
            </a:endParaRPr>
          </a:p>
          <a:p>
            <a:pPr marL="0" lvl="0" indent="0" rtl="0">
              <a:lnSpc>
                <a:spcPct val="150000"/>
              </a:lnSpc>
              <a:spcBef>
                <a:spcPts val="0"/>
              </a:spcBef>
              <a:buNone/>
            </a:pPr>
            <a:endParaRPr sz="1400" dirty="0">
              <a:solidFill>
                <a:srgbClr val="000000"/>
              </a:solidFill>
              <a:latin typeface="Arial" charset="0"/>
              <a:ea typeface="Arial" charset="0"/>
              <a:cs typeface="Arial" charset="0"/>
              <a:sym typeface="Droid Sans"/>
            </a:endParaRPr>
          </a:p>
        </p:txBody>
      </p:sp>
      <p:sp>
        <p:nvSpPr>
          <p:cNvPr id="1352" name="Shape 135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26</a:t>
            </a:fld>
            <a:endParaRPr lang="en">
              <a:latin typeface="Arial"/>
              <a:ea typeface="Arial"/>
              <a:cs typeface="Arial"/>
              <a:sym typeface="Arial"/>
            </a:endParaRPr>
          </a:p>
        </p:txBody>
      </p:sp>
      <p:grpSp>
        <p:nvGrpSpPr>
          <p:cNvPr id="1353" name="Shape 1353"/>
          <p:cNvGrpSpPr/>
          <p:nvPr/>
        </p:nvGrpSpPr>
        <p:grpSpPr>
          <a:xfrm>
            <a:off x="4481365" y="3485080"/>
            <a:ext cx="1644710" cy="1534195"/>
            <a:chOff x="3773211" y="207484"/>
            <a:chExt cx="4545910" cy="3526885"/>
          </a:xfrm>
        </p:grpSpPr>
        <p:cxnSp>
          <p:nvCxnSpPr>
            <p:cNvPr id="1354" name="Shape 1354"/>
            <p:cNvCxnSpPr/>
            <p:nvPr/>
          </p:nvCxnSpPr>
          <p:spPr>
            <a:xfrm>
              <a:off x="6753451" y="2493593"/>
              <a:ext cx="461700" cy="345600"/>
            </a:xfrm>
            <a:prstGeom prst="straightConnector1">
              <a:avLst/>
            </a:prstGeom>
            <a:noFill/>
            <a:ln w="19050" cap="flat" cmpd="sng">
              <a:solidFill>
                <a:srgbClr val="434343"/>
              </a:solidFill>
              <a:prstDash val="solid"/>
              <a:round/>
              <a:headEnd type="none" w="lg" len="lg"/>
              <a:tailEnd type="triangle" w="lg" len="lg"/>
            </a:ln>
          </p:spPr>
        </p:cxnSp>
        <p:grpSp>
          <p:nvGrpSpPr>
            <p:cNvPr id="1355" name="Shape 1355"/>
            <p:cNvGrpSpPr/>
            <p:nvPr/>
          </p:nvGrpSpPr>
          <p:grpSpPr>
            <a:xfrm>
              <a:off x="4709245" y="1147143"/>
              <a:ext cx="2405509" cy="2355279"/>
              <a:chOff x="7308474" y="472625"/>
              <a:chExt cx="829200" cy="971089"/>
            </a:xfrm>
          </p:grpSpPr>
          <p:grpSp>
            <p:nvGrpSpPr>
              <p:cNvPr id="1356" name="Shape 1356"/>
              <p:cNvGrpSpPr/>
              <p:nvPr/>
            </p:nvGrpSpPr>
            <p:grpSpPr>
              <a:xfrm>
                <a:off x="7352274" y="472625"/>
                <a:ext cx="741601" cy="741600"/>
                <a:chOff x="2008124" y="3897175"/>
                <a:chExt cx="741601" cy="741600"/>
              </a:xfrm>
            </p:grpSpPr>
            <p:sp>
              <p:nvSpPr>
                <p:cNvPr id="1357" name="Shape 1357"/>
                <p:cNvSpPr/>
                <p:nvPr/>
              </p:nvSpPr>
              <p:spPr>
                <a:xfrm>
                  <a:off x="2008125" y="3897175"/>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1358" name="Shape 1358"/>
                <p:cNvPicPr preferRelativeResize="0"/>
                <p:nvPr/>
              </p:nvPicPr>
              <p:blipFill>
                <a:blip r:embed="rId3">
                  <a:alphaModFix/>
                </a:blip>
                <a:stretch>
                  <a:fillRect/>
                </a:stretch>
              </p:blipFill>
              <p:spPr>
                <a:xfrm>
                  <a:off x="2456229" y="4026329"/>
                  <a:ext cx="284263" cy="188250"/>
                </a:xfrm>
                <a:prstGeom prst="rect">
                  <a:avLst/>
                </a:prstGeom>
                <a:noFill/>
                <a:ln>
                  <a:noFill/>
                </a:ln>
              </p:spPr>
            </p:pic>
            <p:pic>
              <p:nvPicPr>
                <p:cNvPr id="1359" name="Shape 1359"/>
                <p:cNvPicPr preferRelativeResize="0"/>
                <p:nvPr/>
              </p:nvPicPr>
              <p:blipFill>
                <a:blip r:embed="rId4">
                  <a:alphaModFix/>
                </a:blip>
                <a:stretch>
                  <a:fillRect/>
                </a:stretch>
              </p:blipFill>
              <p:spPr>
                <a:xfrm>
                  <a:off x="2008124" y="4174600"/>
                  <a:ext cx="615600" cy="395062"/>
                </a:xfrm>
                <a:prstGeom prst="rect">
                  <a:avLst/>
                </a:prstGeom>
                <a:noFill/>
                <a:ln>
                  <a:noFill/>
                </a:ln>
              </p:spPr>
            </p:pic>
          </p:grpSp>
          <p:sp>
            <p:nvSpPr>
              <p:cNvPr id="1360" name="Shape 1360"/>
              <p:cNvSpPr txBox="1"/>
              <p:nvPr/>
            </p:nvSpPr>
            <p:spPr>
              <a:xfrm rot="-1244">
                <a:off x="7308474" y="1168764"/>
                <a:ext cx="829200" cy="2748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Reflector</a:t>
                </a:r>
              </a:p>
            </p:txBody>
          </p:sp>
        </p:grpSp>
        <p:cxnSp>
          <p:nvCxnSpPr>
            <p:cNvPr id="1361" name="Shape 1361"/>
            <p:cNvCxnSpPr/>
            <p:nvPr/>
          </p:nvCxnSpPr>
          <p:spPr>
            <a:xfrm flipH="1">
              <a:off x="4185553" y="1947098"/>
              <a:ext cx="657900" cy="10500"/>
            </a:xfrm>
            <a:prstGeom prst="straightConnector1">
              <a:avLst/>
            </a:prstGeom>
            <a:noFill/>
            <a:ln w="19050" cap="flat" cmpd="sng">
              <a:solidFill>
                <a:srgbClr val="434343"/>
              </a:solidFill>
              <a:prstDash val="solid"/>
              <a:round/>
              <a:headEnd type="none" w="lg" len="lg"/>
              <a:tailEnd type="triangle" w="lg" len="lg"/>
            </a:ln>
          </p:spPr>
        </p:cxnSp>
        <p:cxnSp>
          <p:nvCxnSpPr>
            <p:cNvPr id="1362" name="Shape 1362"/>
            <p:cNvCxnSpPr/>
            <p:nvPr/>
          </p:nvCxnSpPr>
          <p:spPr>
            <a:xfrm rot="10800000">
              <a:off x="4709251" y="1026818"/>
              <a:ext cx="489600" cy="355800"/>
            </a:xfrm>
            <a:prstGeom prst="straightConnector1">
              <a:avLst/>
            </a:prstGeom>
            <a:noFill/>
            <a:ln w="19050" cap="flat" cmpd="sng">
              <a:solidFill>
                <a:srgbClr val="434343"/>
              </a:solidFill>
              <a:prstDash val="solid"/>
              <a:round/>
              <a:headEnd type="none" w="lg" len="lg"/>
              <a:tailEnd type="triangle" w="lg" len="lg"/>
            </a:ln>
          </p:spPr>
        </p:cxnSp>
        <p:grpSp>
          <p:nvGrpSpPr>
            <p:cNvPr id="1363" name="Shape 1363"/>
            <p:cNvGrpSpPr/>
            <p:nvPr/>
          </p:nvGrpSpPr>
          <p:grpSpPr>
            <a:xfrm>
              <a:off x="3873132" y="2913277"/>
              <a:ext cx="1081039" cy="821092"/>
              <a:chOff x="2990994" y="4199287"/>
              <a:chExt cx="611274" cy="560205"/>
            </a:xfrm>
          </p:grpSpPr>
          <p:grpSp>
            <p:nvGrpSpPr>
              <p:cNvPr id="1364" name="Shape 1364"/>
              <p:cNvGrpSpPr/>
              <p:nvPr/>
            </p:nvGrpSpPr>
            <p:grpSpPr>
              <a:xfrm>
                <a:off x="3042064" y="4199287"/>
                <a:ext cx="560205" cy="560205"/>
                <a:chOff x="815950" y="3056550"/>
                <a:chExt cx="741600" cy="741600"/>
              </a:xfrm>
            </p:grpSpPr>
            <p:sp>
              <p:nvSpPr>
                <p:cNvPr id="1365" name="Shape 1365"/>
                <p:cNvSpPr/>
                <p:nvPr/>
              </p:nvSpPr>
              <p:spPr>
                <a:xfrm>
                  <a:off x="815950" y="305655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1366" name="Shape 1366"/>
                <p:cNvPicPr preferRelativeResize="0"/>
                <p:nvPr/>
              </p:nvPicPr>
              <p:blipFill>
                <a:blip r:embed="rId5">
                  <a:alphaModFix/>
                </a:blip>
                <a:stretch>
                  <a:fillRect/>
                </a:stretch>
              </p:blipFill>
              <p:spPr>
                <a:xfrm>
                  <a:off x="1229276" y="3163025"/>
                  <a:ext cx="301200" cy="188250"/>
                </a:xfrm>
                <a:prstGeom prst="rect">
                  <a:avLst/>
                </a:prstGeom>
                <a:noFill/>
                <a:ln>
                  <a:noFill/>
                </a:ln>
              </p:spPr>
            </p:pic>
          </p:grpSp>
          <p:grpSp>
            <p:nvGrpSpPr>
              <p:cNvPr id="1367" name="Shape 1367"/>
              <p:cNvGrpSpPr/>
              <p:nvPr/>
            </p:nvGrpSpPr>
            <p:grpSpPr>
              <a:xfrm>
                <a:off x="2990994" y="4406812"/>
                <a:ext cx="479710" cy="307840"/>
                <a:chOff x="5214700" y="4454885"/>
                <a:chExt cx="479710" cy="307840"/>
              </a:xfrm>
            </p:grpSpPr>
            <p:pic>
              <p:nvPicPr>
                <p:cNvPr id="1368" name="Shape 1368"/>
                <p:cNvPicPr preferRelativeResize="0"/>
                <p:nvPr/>
              </p:nvPicPr>
              <p:blipFill>
                <a:blip r:embed="rId6">
                  <a:alphaModFix/>
                </a:blip>
                <a:stretch>
                  <a:fillRect/>
                </a:stretch>
              </p:blipFill>
              <p:spPr>
                <a:xfrm>
                  <a:off x="5214700" y="4454885"/>
                  <a:ext cx="479710" cy="307840"/>
                </a:xfrm>
                <a:prstGeom prst="rect">
                  <a:avLst/>
                </a:prstGeom>
                <a:noFill/>
                <a:ln>
                  <a:noFill/>
                </a:ln>
              </p:spPr>
            </p:pic>
            <p:pic>
              <p:nvPicPr>
                <p:cNvPr id="1369" name="Shape 1369"/>
                <p:cNvPicPr preferRelativeResize="0"/>
                <p:nvPr/>
              </p:nvPicPr>
              <p:blipFill>
                <a:blip r:embed="rId7">
                  <a:alphaModFix/>
                </a:blip>
                <a:stretch>
                  <a:fillRect/>
                </a:stretch>
              </p:blipFill>
              <p:spPr>
                <a:xfrm>
                  <a:off x="5298081" y="4520987"/>
                  <a:ext cx="288232" cy="184962"/>
                </a:xfrm>
                <a:prstGeom prst="rect">
                  <a:avLst/>
                </a:prstGeom>
                <a:noFill/>
                <a:ln>
                  <a:noFill/>
                </a:ln>
              </p:spPr>
            </p:pic>
          </p:grpSp>
        </p:grpSp>
        <p:grpSp>
          <p:nvGrpSpPr>
            <p:cNvPr id="1370" name="Shape 1370"/>
            <p:cNvGrpSpPr/>
            <p:nvPr/>
          </p:nvGrpSpPr>
          <p:grpSpPr>
            <a:xfrm>
              <a:off x="3773211" y="228009"/>
              <a:ext cx="1159760" cy="939674"/>
              <a:chOff x="287667" y="1974720"/>
              <a:chExt cx="1350600" cy="1307100"/>
            </a:xfrm>
          </p:grpSpPr>
          <p:sp>
            <p:nvSpPr>
              <p:cNvPr id="1371" name="Shape 1371"/>
              <p:cNvSpPr/>
              <p:nvPr/>
            </p:nvSpPr>
            <p:spPr>
              <a:xfrm>
                <a:off x="287667" y="1974720"/>
                <a:ext cx="1350600" cy="1307100"/>
              </a:xfrm>
              <a:prstGeom prst="ellipse">
                <a:avLst/>
              </a:prstGeom>
              <a:solidFill>
                <a:srgbClr val="D9D9D9"/>
              </a:solidFill>
              <a:ln>
                <a:noFill/>
              </a:ln>
            </p:spPr>
            <p:txBody>
              <a:bodyPr wrap="square" lIns="91425" tIns="91425" rIns="91425" bIns="91425" anchor="ctr" anchorCtr="0">
                <a:noAutofit/>
              </a:bodyPr>
              <a:lstStyle/>
              <a:p>
                <a:pPr marL="0" lvl="0" indent="0" rtl="0">
                  <a:spcBef>
                    <a:spcPts val="0"/>
                  </a:spcBef>
                  <a:buNone/>
                </a:pPr>
                <a:endParaRPr/>
              </a:p>
            </p:txBody>
          </p:sp>
          <p:pic>
            <p:nvPicPr>
              <p:cNvPr id="1372" name="Shape 1372"/>
              <p:cNvPicPr preferRelativeResize="0"/>
              <p:nvPr/>
            </p:nvPicPr>
            <p:blipFill>
              <a:blip r:embed="rId6">
                <a:alphaModFix/>
              </a:blip>
              <a:stretch>
                <a:fillRect/>
              </a:stretch>
            </p:blipFill>
            <p:spPr>
              <a:xfrm>
                <a:off x="327087" y="2162700"/>
                <a:ext cx="1211175" cy="818075"/>
              </a:xfrm>
              <a:prstGeom prst="rect">
                <a:avLst/>
              </a:prstGeom>
              <a:noFill/>
              <a:ln>
                <a:noFill/>
              </a:ln>
            </p:spPr>
          </p:pic>
        </p:grpSp>
        <p:grpSp>
          <p:nvGrpSpPr>
            <p:cNvPr id="1373" name="Shape 1373"/>
            <p:cNvGrpSpPr/>
            <p:nvPr/>
          </p:nvGrpSpPr>
          <p:grpSpPr>
            <a:xfrm>
              <a:off x="7159360" y="2579548"/>
              <a:ext cx="1159760" cy="939674"/>
              <a:chOff x="287667" y="1974720"/>
              <a:chExt cx="1350600" cy="1307100"/>
            </a:xfrm>
          </p:grpSpPr>
          <p:sp>
            <p:nvSpPr>
              <p:cNvPr id="1374" name="Shape 1374"/>
              <p:cNvSpPr/>
              <p:nvPr/>
            </p:nvSpPr>
            <p:spPr>
              <a:xfrm>
                <a:off x="287667" y="1974720"/>
                <a:ext cx="1350600" cy="1307100"/>
              </a:xfrm>
              <a:prstGeom prst="ellipse">
                <a:avLst/>
              </a:prstGeom>
              <a:solidFill>
                <a:srgbClr val="D9D9D9"/>
              </a:solidFill>
              <a:ln>
                <a:noFill/>
              </a:ln>
            </p:spPr>
            <p:txBody>
              <a:bodyPr wrap="square" lIns="91425" tIns="91425" rIns="91425" bIns="91425" anchor="ctr" anchorCtr="0">
                <a:noAutofit/>
              </a:bodyPr>
              <a:lstStyle/>
              <a:p>
                <a:pPr marL="0" lvl="0" indent="0" rtl="0">
                  <a:spcBef>
                    <a:spcPts val="0"/>
                  </a:spcBef>
                  <a:buNone/>
                </a:pPr>
                <a:endParaRPr/>
              </a:p>
            </p:txBody>
          </p:sp>
          <p:pic>
            <p:nvPicPr>
              <p:cNvPr id="1375" name="Shape 1375"/>
              <p:cNvPicPr preferRelativeResize="0"/>
              <p:nvPr/>
            </p:nvPicPr>
            <p:blipFill>
              <a:blip r:embed="rId6">
                <a:alphaModFix/>
              </a:blip>
              <a:stretch>
                <a:fillRect/>
              </a:stretch>
            </p:blipFill>
            <p:spPr>
              <a:xfrm>
                <a:off x="327087" y="2162700"/>
                <a:ext cx="1211175" cy="818075"/>
              </a:xfrm>
              <a:prstGeom prst="rect">
                <a:avLst/>
              </a:prstGeom>
              <a:noFill/>
              <a:ln>
                <a:noFill/>
              </a:ln>
            </p:spPr>
          </p:pic>
        </p:grpSp>
        <p:cxnSp>
          <p:nvCxnSpPr>
            <p:cNvPr id="1376" name="Shape 1376"/>
            <p:cNvCxnSpPr/>
            <p:nvPr/>
          </p:nvCxnSpPr>
          <p:spPr>
            <a:xfrm rot="10800000" flipH="1">
              <a:off x="6680651" y="1015268"/>
              <a:ext cx="434100" cy="378900"/>
            </a:xfrm>
            <a:prstGeom prst="straightConnector1">
              <a:avLst/>
            </a:prstGeom>
            <a:noFill/>
            <a:ln w="19050" cap="flat" cmpd="sng">
              <a:solidFill>
                <a:srgbClr val="434343"/>
              </a:solidFill>
              <a:prstDash val="solid"/>
              <a:round/>
              <a:headEnd type="none" w="lg" len="lg"/>
              <a:tailEnd type="triangle" w="lg" len="lg"/>
            </a:ln>
          </p:spPr>
        </p:cxnSp>
        <p:cxnSp>
          <p:nvCxnSpPr>
            <p:cNvPr id="1377" name="Shape 1377"/>
            <p:cNvCxnSpPr/>
            <p:nvPr/>
          </p:nvCxnSpPr>
          <p:spPr>
            <a:xfrm flipH="1">
              <a:off x="4935251" y="2735730"/>
              <a:ext cx="363600" cy="322500"/>
            </a:xfrm>
            <a:prstGeom prst="straightConnector1">
              <a:avLst/>
            </a:prstGeom>
            <a:noFill/>
            <a:ln w="19050" cap="flat" cmpd="sng">
              <a:solidFill>
                <a:srgbClr val="434343"/>
              </a:solidFill>
              <a:prstDash val="solid"/>
              <a:round/>
              <a:headEnd type="none" w="lg" len="lg"/>
              <a:tailEnd type="triangle" w="lg" len="lg"/>
            </a:ln>
          </p:spPr>
        </p:cxnSp>
        <p:grpSp>
          <p:nvGrpSpPr>
            <p:cNvPr id="1378" name="Shape 1378"/>
            <p:cNvGrpSpPr/>
            <p:nvPr/>
          </p:nvGrpSpPr>
          <p:grpSpPr>
            <a:xfrm>
              <a:off x="6982061" y="207484"/>
              <a:ext cx="1159760" cy="939674"/>
              <a:chOff x="287667" y="1974720"/>
              <a:chExt cx="1350600" cy="1307100"/>
            </a:xfrm>
          </p:grpSpPr>
          <p:sp>
            <p:nvSpPr>
              <p:cNvPr id="1379" name="Shape 1379"/>
              <p:cNvSpPr/>
              <p:nvPr/>
            </p:nvSpPr>
            <p:spPr>
              <a:xfrm>
                <a:off x="287667" y="1974720"/>
                <a:ext cx="1350600" cy="1307100"/>
              </a:xfrm>
              <a:prstGeom prst="ellipse">
                <a:avLst/>
              </a:prstGeom>
              <a:solidFill>
                <a:srgbClr val="D9D9D9"/>
              </a:solidFill>
              <a:ln>
                <a:noFill/>
              </a:ln>
            </p:spPr>
            <p:txBody>
              <a:bodyPr wrap="square" lIns="91425" tIns="91425" rIns="91425" bIns="91425" anchor="ctr" anchorCtr="0">
                <a:noAutofit/>
              </a:bodyPr>
              <a:lstStyle/>
              <a:p>
                <a:pPr marL="0" lvl="0" indent="0" rtl="0">
                  <a:spcBef>
                    <a:spcPts val="0"/>
                  </a:spcBef>
                  <a:buNone/>
                </a:pPr>
                <a:endParaRPr/>
              </a:p>
            </p:txBody>
          </p:sp>
          <p:pic>
            <p:nvPicPr>
              <p:cNvPr id="1380" name="Shape 1380"/>
              <p:cNvPicPr preferRelativeResize="0"/>
              <p:nvPr/>
            </p:nvPicPr>
            <p:blipFill>
              <a:blip r:embed="rId6">
                <a:alphaModFix/>
              </a:blip>
              <a:stretch>
                <a:fillRect/>
              </a:stretch>
            </p:blipFill>
            <p:spPr>
              <a:xfrm>
                <a:off x="327087" y="2162700"/>
                <a:ext cx="1211175" cy="818075"/>
              </a:xfrm>
              <a:prstGeom prst="rect">
                <a:avLst/>
              </a:prstGeom>
              <a:noFill/>
              <a:ln>
                <a:noFill/>
              </a:ln>
            </p:spPr>
          </p:pic>
        </p:grpSp>
      </p:grpSp>
      <p:grpSp>
        <p:nvGrpSpPr>
          <p:cNvPr id="1381" name="Shape 1381"/>
          <p:cNvGrpSpPr/>
          <p:nvPr/>
        </p:nvGrpSpPr>
        <p:grpSpPr>
          <a:xfrm>
            <a:off x="635953" y="2167040"/>
            <a:ext cx="7889805" cy="1056783"/>
            <a:chOff x="635953" y="2167040"/>
            <a:chExt cx="7889805" cy="1056783"/>
          </a:xfrm>
        </p:grpSpPr>
        <p:grpSp>
          <p:nvGrpSpPr>
            <p:cNvPr id="1382" name="Shape 1382"/>
            <p:cNvGrpSpPr/>
            <p:nvPr/>
          </p:nvGrpSpPr>
          <p:grpSpPr>
            <a:xfrm>
              <a:off x="635953" y="2167040"/>
              <a:ext cx="7889805" cy="1056783"/>
              <a:chOff x="1030575" y="2279010"/>
              <a:chExt cx="7392303" cy="944822"/>
            </a:xfrm>
          </p:grpSpPr>
          <p:grpSp>
            <p:nvGrpSpPr>
              <p:cNvPr id="1383" name="Shape 1383"/>
              <p:cNvGrpSpPr/>
              <p:nvPr/>
            </p:nvGrpSpPr>
            <p:grpSpPr>
              <a:xfrm>
                <a:off x="1030575" y="2279010"/>
                <a:ext cx="7392303" cy="944822"/>
                <a:chOff x="89" y="985883"/>
                <a:chExt cx="9145494" cy="2515500"/>
              </a:xfrm>
            </p:grpSpPr>
            <p:sp>
              <p:nvSpPr>
                <p:cNvPr id="1384" name="Shape 1384"/>
                <p:cNvSpPr/>
                <p:nvPr/>
              </p:nvSpPr>
              <p:spPr>
                <a:xfrm>
                  <a:off x="2983286" y="985883"/>
                  <a:ext cx="3124200" cy="2515500"/>
                </a:xfrm>
                <a:prstGeom prst="rect">
                  <a:avLst/>
                </a:prstGeom>
                <a:solidFill>
                  <a:srgbClr val="FFFFFF"/>
                </a:solidFill>
                <a:ln w="9525" cap="flat" cmpd="sng">
                  <a:solidFill>
                    <a:srgbClr val="D9D9D9"/>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385" name="Shape 1385"/>
                <p:cNvSpPr/>
                <p:nvPr/>
              </p:nvSpPr>
              <p:spPr>
                <a:xfrm>
                  <a:off x="89" y="985883"/>
                  <a:ext cx="2983200" cy="2515500"/>
                </a:xfrm>
                <a:prstGeom prst="rect">
                  <a:avLst/>
                </a:prstGeom>
                <a:solidFill>
                  <a:srgbClr val="FFFFFF"/>
                </a:solidFill>
                <a:ln w="9525" cap="flat" cmpd="sng">
                  <a:solidFill>
                    <a:srgbClr val="D9D9D9"/>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386" name="Shape 1386"/>
                <p:cNvSpPr/>
                <p:nvPr/>
              </p:nvSpPr>
              <p:spPr>
                <a:xfrm>
                  <a:off x="6107482" y="985883"/>
                  <a:ext cx="3038100" cy="2515500"/>
                </a:xfrm>
                <a:prstGeom prst="rect">
                  <a:avLst/>
                </a:prstGeom>
                <a:solidFill>
                  <a:srgbClr val="FFFFFF"/>
                </a:solidFill>
                <a:ln w="9525" cap="flat" cmpd="sng">
                  <a:solidFill>
                    <a:srgbClr val="D9D9D9"/>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387" name="Shape 1387"/>
                <p:cNvSpPr txBox="1"/>
                <p:nvPr/>
              </p:nvSpPr>
              <p:spPr>
                <a:xfrm>
                  <a:off x="3152036" y="1138305"/>
                  <a:ext cx="2841600" cy="532500"/>
                </a:xfrm>
                <a:prstGeom prst="rect">
                  <a:avLst/>
                </a:prstGeom>
                <a:noFill/>
                <a:ln>
                  <a:noFill/>
                </a:ln>
              </p:spPr>
              <p:txBody>
                <a:bodyPr wrap="square" lIns="91425" tIns="91425" rIns="91425" bIns="91425" anchor="t" anchorCtr="0">
                  <a:noAutofit/>
                </a:bodyPr>
                <a:lstStyle/>
                <a:p>
                  <a:pPr marL="0" lvl="0" indent="0" algn="ctr" rtl="0">
                    <a:lnSpc>
                      <a:spcPct val="100000"/>
                    </a:lnSpc>
                    <a:spcBef>
                      <a:spcPts val="0"/>
                    </a:spcBef>
                    <a:spcAft>
                      <a:spcPts val="1600"/>
                    </a:spcAft>
                    <a:buNone/>
                  </a:pPr>
                  <a:r>
                    <a:rPr lang="en" b="1" dirty="0">
                      <a:latin typeface="Arial" charset="0"/>
                      <a:ea typeface="Arial" charset="0"/>
                      <a:cs typeface="Arial" charset="0"/>
                      <a:sym typeface="Droid Sans"/>
                    </a:rPr>
                    <a:t>No Direction Blocked</a:t>
                  </a:r>
                </a:p>
              </p:txBody>
            </p:sp>
            <p:sp>
              <p:nvSpPr>
                <p:cNvPr id="1388" name="Shape 1388"/>
                <p:cNvSpPr txBox="1"/>
                <p:nvPr/>
              </p:nvSpPr>
              <p:spPr>
                <a:xfrm>
                  <a:off x="63612" y="1138300"/>
                  <a:ext cx="2841600" cy="532500"/>
                </a:xfrm>
                <a:prstGeom prst="rect">
                  <a:avLst/>
                </a:prstGeom>
                <a:noFill/>
                <a:ln>
                  <a:noFill/>
                </a:ln>
              </p:spPr>
              <p:txBody>
                <a:bodyPr wrap="square" lIns="91425" tIns="91425" rIns="91425" bIns="91425" anchor="t" anchorCtr="0">
                  <a:noAutofit/>
                </a:bodyPr>
                <a:lstStyle/>
                <a:p>
                  <a:pPr marL="0" lvl="0" indent="0" algn="ctr" rtl="0">
                    <a:lnSpc>
                      <a:spcPct val="100000"/>
                    </a:lnSpc>
                    <a:spcBef>
                      <a:spcPts val="0"/>
                    </a:spcBef>
                    <a:spcAft>
                      <a:spcPts val="1600"/>
                    </a:spcAft>
                    <a:buNone/>
                  </a:pPr>
                  <a:r>
                    <a:rPr lang="en" b="1" dirty="0">
                      <a:latin typeface="Arial" charset="0"/>
                      <a:ea typeface="Arial" charset="0"/>
                      <a:cs typeface="Arial" charset="0"/>
                      <a:sym typeface="Droid Sans"/>
                    </a:rPr>
                    <a:t>Site-to-Reflector Blocked</a:t>
                  </a:r>
                </a:p>
              </p:txBody>
            </p:sp>
            <p:sp>
              <p:nvSpPr>
                <p:cNvPr id="1389" name="Shape 1389"/>
                <p:cNvSpPr txBox="1"/>
                <p:nvPr/>
              </p:nvSpPr>
              <p:spPr>
                <a:xfrm>
                  <a:off x="6121599" y="1138300"/>
                  <a:ext cx="2841600" cy="532500"/>
                </a:xfrm>
                <a:prstGeom prst="rect">
                  <a:avLst/>
                </a:prstGeom>
                <a:noFill/>
                <a:ln>
                  <a:noFill/>
                </a:ln>
              </p:spPr>
              <p:txBody>
                <a:bodyPr wrap="square" lIns="91425" tIns="91425" rIns="91425" bIns="91425" anchor="t" anchorCtr="0">
                  <a:noAutofit/>
                </a:bodyPr>
                <a:lstStyle/>
                <a:p>
                  <a:pPr marL="0" lvl="0" indent="0" algn="ctr" rtl="0">
                    <a:lnSpc>
                      <a:spcPct val="100000"/>
                    </a:lnSpc>
                    <a:spcBef>
                      <a:spcPts val="0"/>
                    </a:spcBef>
                    <a:spcAft>
                      <a:spcPts val="1600"/>
                    </a:spcAft>
                    <a:buNone/>
                  </a:pPr>
                  <a:r>
                    <a:rPr lang="en" b="1" dirty="0">
                      <a:latin typeface="Arial" charset="0"/>
                      <a:ea typeface="Arial" charset="0"/>
                      <a:cs typeface="Arial" charset="0"/>
                      <a:sym typeface="Droid Sans"/>
                    </a:rPr>
                    <a:t>Reflector-to-Site Blocked</a:t>
                  </a:r>
                </a:p>
              </p:txBody>
            </p:sp>
          </p:grpSp>
          <p:sp>
            <p:nvSpPr>
              <p:cNvPr id="1390" name="Shape 1390"/>
              <p:cNvSpPr/>
              <p:nvPr/>
            </p:nvSpPr>
            <p:spPr>
              <a:xfrm>
                <a:off x="1212621" y="2741780"/>
                <a:ext cx="2047200" cy="351900"/>
              </a:xfrm>
              <a:prstGeom prst="rect">
                <a:avLst/>
              </a:prstGeom>
              <a:solidFill>
                <a:srgbClr val="FF4426"/>
              </a:solidFill>
              <a:ln w="19050" cap="flat" cmpd="sng">
                <a:solidFill>
                  <a:srgbClr val="FF4426"/>
                </a:solidFill>
                <a:prstDash val="solid"/>
                <a:round/>
                <a:headEnd type="none" w="med" len="med"/>
                <a:tailEnd type="none" w="med" len="med"/>
              </a:ln>
            </p:spPr>
            <p:txBody>
              <a:bodyPr wrap="square" lIns="91425" tIns="91425" rIns="91425" bIns="91425" anchor="ctr" anchorCtr="0">
                <a:noAutofit/>
              </a:bodyPr>
              <a:lstStyle/>
              <a:p>
                <a:pPr marL="0" lvl="0" indent="0" algn="ctr" rtl="0">
                  <a:spcBef>
                    <a:spcPts val="0"/>
                  </a:spcBef>
                  <a:buNone/>
                </a:pPr>
                <a:r>
                  <a:rPr lang="en" sz="1200" b="1" dirty="0">
                    <a:solidFill>
                      <a:srgbClr val="FFFFFF"/>
                    </a:solidFill>
                    <a:latin typeface="Arial" charset="0"/>
                    <a:ea typeface="Arial" charset="0"/>
                    <a:cs typeface="Arial" charset="0"/>
                    <a:sym typeface="Droid Sans"/>
                  </a:rPr>
                  <a:t>𝚫 IP ID1  =  (1 + noise)</a:t>
                </a:r>
              </a:p>
              <a:p>
                <a:pPr marL="0" lvl="0" indent="0" algn="l" rtl="0">
                  <a:spcBef>
                    <a:spcPts val="0"/>
                  </a:spcBef>
                  <a:buNone/>
                </a:pPr>
                <a:r>
                  <a:rPr lang="en" sz="1200" b="1" dirty="0">
                    <a:solidFill>
                      <a:schemeClr val="lt1"/>
                    </a:solidFill>
                    <a:latin typeface="Arial" charset="0"/>
                    <a:ea typeface="Arial" charset="0"/>
                    <a:cs typeface="Arial" charset="0"/>
                    <a:sym typeface="Droid Sans"/>
                  </a:rPr>
                  <a:t>     𝚫 IP ID2  = </a:t>
                </a:r>
                <a:r>
                  <a:rPr lang="en" sz="1200" b="1" dirty="0">
                    <a:solidFill>
                      <a:srgbClr val="FFFFFF"/>
                    </a:solidFill>
                    <a:latin typeface="Arial" charset="0"/>
                    <a:ea typeface="Arial" charset="0"/>
                    <a:cs typeface="Arial" charset="0"/>
                    <a:sym typeface="Droid Sans"/>
                  </a:rPr>
                  <a:t> noise </a:t>
                </a:r>
              </a:p>
            </p:txBody>
          </p:sp>
        </p:grpSp>
        <p:sp>
          <p:nvSpPr>
            <p:cNvPr id="1391" name="Shape 1391"/>
            <p:cNvSpPr/>
            <p:nvPr/>
          </p:nvSpPr>
          <p:spPr>
            <a:xfrm>
              <a:off x="3478950" y="2684675"/>
              <a:ext cx="2203800" cy="393600"/>
            </a:xfrm>
            <a:prstGeom prst="rect">
              <a:avLst/>
            </a:prstGeom>
            <a:solidFill>
              <a:srgbClr val="FF4426"/>
            </a:solidFill>
            <a:ln w="19050" cap="flat" cmpd="sng">
              <a:solidFill>
                <a:srgbClr val="FF4426"/>
              </a:solidFill>
              <a:prstDash val="solid"/>
              <a:round/>
              <a:headEnd type="none" w="med" len="med"/>
              <a:tailEnd type="none" w="med" len="med"/>
            </a:ln>
          </p:spPr>
          <p:txBody>
            <a:bodyPr wrap="square" lIns="91425" tIns="91425" rIns="91425" bIns="91425" anchor="ctr" anchorCtr="0">
              <a:noAutofit/>
            </a:bodyPr>
            <a:lstStyle/>
            <a:p>
              <a:pPr marL="0" lvl="0" indent="0" algn="ctr" rtl="0">
                <a:spcBef>
                  <a:spcPts val="0"/>
                </a:spcBef>
                <a:buNone/>
              </a:pPr>
              <a:r>
                <a:rPr lang="en" sz="1200" b="1" dirty="0">
                  <a:solidFill>
                    <a:srgbClr val="FFFFFF"/>
                  </a:solidFill>
                  <a:latin typeface="Arial" charset="0"/>
                  <a:ea typeface="Arial" charset="0"/>
                  <a:cs typeface="Arial" charset="0"/>
                  <a:sym typeface="Droid Sans"/>
                </a:rPr>
                <a:t> 𝚫 IP ID1  =  (1 + N + noise)</a:t>
              </a:r>
            </a:p>
            <a:p>
              <a:pPr marL="0" lvl="0" indent="0" algn="l" rtl="0">
                <a:spcBef>
                  <a:spcPts val="0"/>
                </a:spcBef>
                <a:buNone/>
              </a:pPr>
              <a:r>
                <a:rPr lang="en" sz="1200" b="1" dirty="0">
                  <a:solidFill>
                    <a:schemeClr val="lt1"/>
                  </a:solidFill>
                  <a:latin typeface="Arial" charset="0"/>
                  <a:ea typeface="Arial" charset="0"/>
                  <a:cs typeface="Arial" charset="0"/>
                  <a:sym typeface="Droid Sans"/>
                </a:rPr>
                <a:t>   𝚫 IP ID2  =  </a:t>
              </a:r>
              <a:r>
                <a:rPr lang="en" sz="1200" b="1" dirty="0">
                  <a:solidFill>
                    <a:srgbClr val="FFFFFF"/>
                  </a:solidFill>
                  <a:latin typeface="Arial" charset="0"/>
                  <a:ea typeface="Arial" charset="0"/>
                  <a:cs typeface="Arial" charset="0"/>
                  <a:sym typeface="Droid Sans"/>
                </a:rPr>
                <a:t>noise</a:t>
              </a:r>
            </a:p>
          </p:txBody>
        </p:sp>
      </p:grpSp>
      <p:sp>
        <p:nvSpPr>
          <p:cNvPr id="1392" name="Shape 1392"/>
          <p:cNvSpPr/>
          <p:nvPr/>
        </p:nvSpPr>
        <p:spPr>
          <a:xfrm>
            <a:off x="6126075" y="2684675"/>
            <a:ext cx="2203800" cy="393600"/>
          </a:xfrm>
          <a:prstGeom prst="rect">
            <a:avLst/>
          </a:prstGeom>
          <a:solidFill>
            <a:srgbClr val="FF4426"/>
          </a:solidFill>
          <a:ln w="19050" cap="flat" cmpd="sng">
            <a:solidFill>
              <a:srgbClr val="FF4426"/>
            </a:solidFill>
            <a:prstDash val="solid"/>
            <a:round/>
            <a:headEnd type="none" w="med" len="med"/>
            <a:tailEnd type="none" w="med" len="med"/>
          </a:ln>
        </p:spPr>
        <p:txBody>
          <a:bodyPr wrap="square" lIns="91425" tIns="91425" rIns="91425" bIns="91425" anchor="ctr" anchorCtr="0">
            <a:noAutofit/>
          </a:bodyPr>
          <a:lstStyle/>
          <a:p>
            <a:pPr marL="0" lvl="0" indent="0" algn="ctr" rtl="0">
              <a:spcBef>
                <a:spcPts val="0"/>
              </a:spcBef>
              <a:buNone/>
            </a:pPr>
            <a:r>
              <a:rPr lang="en" sz="1200" b="1" dirty="0">
                <a:solidFill>
                  <a:srgbClr val="FFFFFF"/>
                </a:solidFill>
                <a:latin typeface="Arial" charset="0"/>
                <a:ea typeface="Arial" charset="0"/>
                <a:cs typeface="Arial" charset="0"/>
                <a:sym typeface="Droid Sans"/>
              </a:rPr>
              <a:t> 𝚫 IP ID1  =  (1 + N + noise)</a:t>
            </a:r>
          </a:p>
          <a:p>
            <a:pPr marL="0" lvl="0" indent="0" algn="l" rtl="0">
              <a:spcBef>
                <a:spcPts val="0"/>
              </a:spcBef>
              <a:buNone/>
            </a:pPr>
            <a:r>
              <a:rPr lang="en" sz="1200" b="1" dirty="0">
                <a:solidFill>
                  <a:schemeClr val="lt1"/>
                </a:solidFill>
                <a:latin typeface="Arial" charset="0"/>
                <a:ea typeface="Arial" charset="0"/>
                <a:cs typeface="Arial" charset="0"/>
                <a:sym typeface="Droid Sans"/>
              </a:rPr>
              <a:t>   𝚫 IP ID2  =  </a:t>
            </a:r>
            <a:r>
              <a:rPr lang="en" sz="1200" b="1" dirty="0">
                <a:solidFill>
                  <a:srgbClr val="FFFFFF"/>
                </a:solidFill>
                <a:latin typeface="Arial" charset="0"/>
                <a:ea typeface="Arial" charset="0"/>
                <a:cs typeface="Arial" charset="0"/>
                <a:sym typeface="Droid Sans"/>
              </a:rPr>
              <a:t>(1 + N + noise)</a:t>
            </a:r>
          </a:p>
        </p:txBody>
      </p:sp>
      <p:grpSp>
        <p:nvGrpSpPr>
          <p:cNvPr id="1393" name="Shape 1393"/>
          <p:cNvGrpSpPr/>
          <p:nvPr/>
        </p:nvGrpSpPr>
        <p:grpSpPr>
          <a:xfrm>
            <a:off x="4103812" y="4129713"/>
            <a:ext cx="548710" cy="483597"/>
            <a:chOff x="5767425" y="2769750"/>
            <a:chExt cx="741600" cy="741600"/>
          </a:xfrm>
        </p:grpSpPr>
        <p:grpSp>
          <p:nvGrpSpPr>
            <p:cNvPr id="1394" name="Shape 1394"/>
            <p:cNvGrpSpPr/>
            <p:nvPr/>
          </p:nvGrpSpPr>
          <p:grpSpPr>
            <a:xfrm>
              <a:off x="5767425" y="2769750"/>
              <a:ext cx="741600" cy="741600"/>
              <a:chOff x="5880425" y="1336600"/>
              <a:chExt cx="741600" cy="741600"/>
            </a:xfrm>
          </p:grpSpPr>
          <p:sp>
            <p:nvSpPr>
              <p:cNvPr id="1395" name="Shape 1395"/>
              <p:cNvSpPr/>
              <p:nvPr/>
            </p:nvSpPr>
            <p:spPr>
              <a:xfrm>
                <a:off x="5880425" y="133660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1396" name="Shape 1396"/>
              <p:cNvPicPr preferRelativeResize="0"/>
              <p:nvPr/>
            </p:nvPicPr>
            <p:blipFill>
              <a:blip r:embed="rId8">
                <a:alphaModFix/>
              </a:blip>
              <a:stretch>
                <a:fillRect/>
              </a:stretch>
            </p:blipFill>
            <p:spPr>
              <a:xfrm>
                <a:off x="5910938" y="1515225"/>
                <a:ext cx="548700" cy="481500"/>
              </a:xfrm>
              <a:prstGeom prst="rect">
                <a:avLst/>
              </a:prstGeom>
              <a:noFill/>
              <a:ln>
                <a:noFill/>
              </a:ln>
            </p:spPr>
          </p:pic>
        </p:grpSp>
        <p:pic>
          <p:nvPicPr>
            <p:cNvPr id="1397" name="Shape 1397"/>
            <p:cNvPicPr preferRelativeResize="0"/>
            <p:nvPr/>
          </p:nvPicPr>
          <p:blipFill>
            <a:blip r:embed="rId9">
              <a:alphaModFix/>
            </a:blip>
            <a:stretch>
              <a:fillRect/>
            </a:stretch>
          </p:blipFill>
          <p:spPr>
            <a:xfrm>
              <a:off x="6163125" y="2817789"/>
              <a:ext cx="303651" cy="206873"/>
            </a:xfrm>
            <a:prstGeom prst="rect">
              <a:avLst/>
            </a:prstGeom>
            <a:noFill/>
            <a:ln>
              <a:noFill/>
            </a:ln>
          </p:spPr>
        </p:pic>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Shape 579"/>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583" name="Shape 58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latin typeface="Arial"/>
                <a:ea typeface="Arial"/>
                <a:cs typeface="Arial"/>
                <a:sym typeface="Arial"/>
              </a:rPr>
              <a:t>27</a:t>
            </a:fld>
            <a:endParaRPr lang="en">
              <a:latin typeface="Arial"/>
              <a:ea typeface="Arial"/>
              <a:cs typeface="Arial"/>
              <a:sym typeface="Arial"/>
            </a:endParaRPr>
          </a:p>
        </p:txBody>
      </p:sp>
      <p:sp>
        <p:nvSpPr>
          <p:cNvPr id="586" name="Shape 586"/>
          <p:cNvSpPr/>
          <p:nvPr/>
        </p:nvSpPr>
        <p:spPr>
          <a:xfrm>
            <a:off x="1246050" y="255975"/>
            <a:ext cx="6571800" cy="650100"/>
          </a:xfrm>
          <a:prstGeom prst="rect">
            <a:avLst/>
          </a:prstGeom>
          <a:noFill/>
          <a:ln>
            <a:noFill/>
          </a:ln>
        </p:spPr>
        <p:txBody>
          <a:bodyPr wrap="square" lIns="91425" tIns="91425" rIns="91425" bIns="91425" anchor="ctr" anchorCtr="0">
            <a:noAutofit/>
          </a:bodyPr>
          <a:lstStyle/>
          <a:p>
            <a:pPr lvl="0" indent="-69850" algn="ctr">
              <a:lnSpc>
                <a:spcPct val="115000"/>
              </a:lnSpc>
              <a:spcAft>
                <a:spcPts val="1600"/>
              </a:spcAft>
              <a:buClr>
                <a:schemeClr val="dk1"/>
              </a:buClr>
              <a:buSzPts val="1100"/>
            </a:pPr>
            <a:r>
              <a:rPr lang="en-US" sz="2600" b="1" dirty="0">
                <a:solidFill>
                  <a:schemeClr val="bg1"/>
                </a:solidFill>
                <a:latin typeface="Arial" charset="0"/>
                <a:ea typeface="Arial" charset="0"/>
                <a:cs typeface="Arial" charset="0"/>
                <a:sym typeface="Droid Sans"/>
              </a:rPr>
              <a:t>TCP/IP </a:t>
            </a:r>
            <a:r>
              <a:rPr lang="en-US" sz="2600" b="1" dirty="0" smtClean="0">
                <a:solidFill>
                  <a:schemeClr val="bg1"/>
                </a:solidFill>
                <a:latin typeface="Arial" charset="0"/>
                <a:ea typeface="Arial" charset="0"/>
                <a:cs typeface="Arial" charset="0"/>
                <a:sym typeface="Droid Sans"/>
              </a:rPr>
              <a:t>Measurement</a:t>
            </a:r>
            <a:endParaRPr lang="en" sz="2600" b="1" dirty="0">
              <a:solidFill>
                <a:schemeClr val="bg1"/>
              </a:solidFill>
              <a:latin typeface="Arial" charset="0"/>
              <a:ea typeface="Arial" charset="0"/>
              <a:cs typeface="Arial" charset="0"/>
              <a:sym typeface="Droid Sans"/>
            </a:endParaRPr>
          </a:p>
        </p:txBody>
      </p:sp>
      <p:grpSp>
        <p:nvGrpSpPr>
          <p:cNvPr id="12" name="Shape 1742"/>
          <p:cNvGrpSpPr/>
          <p:nvPr/>
        </p:nvGrpSpPr>
        <p:grpSpPr>
          <a:xfrm>
            <a:off x="4601574" y="1357400"/>
            <a:ext cx="829201" cy="929550"/>
            <a:chOff x="4906374" y="1205000"/>
            <a:chExt cx="829201" cy="929550"/>
          </a:xfrm>
        </p:grpSpPr>
        <p:sp>
          <p:nvSpPr>
            <p:cNvPr id="13" name="Shape 1743"/>
            <p:cNvSpPr/>
            <p:nvPr/>
          </p:nvSpPr>
          <p:spPr>
            <a:xfrm>
              <a:off x="4906375" y="1305350"/>
              <a:ext cx="829200" cy="8292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14" name="Shape 1744" descr="Image result for Server"/>
            <p:cNvPicPr preferRelativeResize="0"/>
            <p:nvPr/>
          </p:nvPicPr>
          <p:blipFill>
            <a:blip r:embed="rId3">
              <a:alphaModFix/>
            </a:blip>
            <a:stretch>
              <a:fillRect/>
            </a:stretch>
          </p:blipFill>
          <p:spPr>
            <a:xfrm>
              <a:off x="5272194" y="1205000"/>
              <a:ext cx="402351" cy="572700"/>
            </a:xfrm>
            <a:prstGeom prst="rect">
              <a:avLst/>
            </a:prstGeom>
            <a:noFill/>
            <a:ln>
              <a:noFill/>
            </a:ln>
          </p:spPr>
        </p:pic>
        <p:sp>
          <p:nvSpPr>
            <p:cNvPr id="15" name="Shape 1745"/>
            <p:cNvSpPr txBox="1"/>
            <p:nvPr/>
          </p:nvSpPr>
          <p:spPr>
            <a:xfrm rot="-1244">
              <a:off x="4906374" y="1701639"/>
              <a:ext cx="829200" cy="2748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Resolver</a:t>
              </a:r>
            </a:p>
          </p:txBody>
        </p:sp>
      </p:grpSp>
      <p:sp>
        <p:nvSpPr>
          <p:cNvPr id="18" name="Shape 1776"/>
          <p:cNvSpPr/>
          <p:nvPr/>
        </p:nvSpPr>
        <p:spPr>
          <a:xfrm>
            <a:off x="0" y="775849"/>
            <a:ext cx="5430775" cy="4280968"/>
          </a:xfrm>
          <a:prstGeom prst="rect">
            <a:avLst/>
          </a:prstGeom>
          <a:solidFill>
            <a:schemeClr val="lt2"/>
          </a:solidFill>
          <a:ln>
            <a:noFill/>
          </a:ln>
        </p:spPr>
        <p:txBody>
          <a:bodyPr wrap="square" lIns="91425" tIns="91425" rIns="91425" bIns="91425" anchor="t" anchorCtr="0">
            <a:noAutofit/>
          </a:bodyPr>
          <a:lstStyle/>
          <a:p>
            <a:pPr marL="0" lvl="0" indent="0" rtl="0">
              <a:lnSpc>
                <a:spcPct val="150000"/>
              </a:lnSpc>
              <a:spcBef>
                <a:spcPts val="0"/>
              </a:spcBef>
              <a:buNone/>
            </a:pPr>
            <a:r>
              <a:rPr lang="en" sz="1800" b="1" dirty="0">
                <a:solidFill>
                  <a:schemeClr val="dk1"/>
                </a:solidFill>
                <a:latin typeface="Arial" charset="0"/>
                <a:ea typeface="Arial" charset="0"/>
                <a:cs typeface="Arial" charset="0"/>
                <a:sym typeface="Droid Sans"/>
              </a:rPr>
              <a:t>Coverage:</a:t>
            </a:r>
          </a:p>
          <a:p>
            <a:pPr marL="457200" lvl="0" indent="-330200" rtl="0">
              <a:lnSpc>
                <a:spcPct val="150000"/>
              </a:lnSpc>
              <a:spcBef>
                <a:spcPts val="0"/>
              </a:spcBef>
              <a:buClr>
                <a:schemeClr val="dk1"/>
              </a:buClr>
              <a:buSzPts val="1600"/>
              <a:buFont typeface="Droid Sans"/>
              <a:buChar char="-"/>
            </a:pPr>
            <a:r>
              <a:rPr lang="en" sz="1600" dirty="0">
                <a:solidFill>
                  <a:schemeClr val="dk1"/>
                </a:solidFill>
                <a:latin typeface="Arial" charset="0"/>
                <a:ea typeface="Arial" charset="0"/>
                <a:cs typeface="Arial" charset="0"/>
                <a:sym typeface="Droid Sans"/>
              </a:rPr>
              <a:t>Scan IPv4 for </a:t>
            </a:r>
            <a:r>
              <a:rPr lang="en-US" sz="1600" dirty="0" smtClean="0">
                <a:solidFill>
                  <a:schemeClr val="dk1"/>
                </a:solidFill>
                <a:latin typeface="Arial" charset="0"/>
                <a:ea typeface="Arial" charset="0"/>
                <a:cs typeface="Arial" charset="0"/>
                <a:sym typeface="Droid Sans"/>
              </a:rPr>
              <a:t>reflectors</a:t>
            </a:r>
            <a:r>
              <a:rPr lang="en" sz="1600" dirty="0" smtClean="0">
                <a:solidFill>
                  <a:schemeClr val="dk1"/>
                </a:solidFill>
                <a:latin typeface="Arial" charset="0"/>
                <a:ea typeface="Arial" charset="0"/>
                <a:cs typeface="Arial" charset="0"/>
                <a:sym typeface="Droid Sans"/>
              </a:rPr>
              <a:t>: </a:t>
            </a:r>
            <a:r>
              <a:rPr lang="en-US" sz="1600" dirty="0" smtClean="0">
                <a:solidFill>
                  <a:schemeClr val="dk1"/>
                </a:solidFill>
                <a:latin typeface="Arial" charset="0"/>
                <a:ea typeface="Arial" charset="0"/>
                <a:cs typeface="Arial" charset="0"/>
                <a:sym typeface="Droid Sans"/>
              </a:rPr>
              <a:t>22 </a:t>
            </a:r>
            <a:r>
              <a:rPr lang="en" sz="1600" dirty="0" smtClean="0">
                <a:solidFill>
                  <a:schemeClr val="dk1"/>
                </a:solidFill>
                <a:latin typeface="Arial" charset="0"/>
                <a:ea typeface="Arial" charset="0"/>
                <a:cs typeface="Arial" charset="0"/>
                <a:sym typeface="Droid Sans"/>
              </a:rPr>
              <a:t>M</a:t>
            </a:r>
            <a:r>
              <a:rPr lang="en" sz="1600" dirty="0">
                <a:solidFill>
                  <a:schemeClr val="dk1"/>
                </a:solidFill>
                <a:latin typeface="Arial" charset="0"/>
                <a:ea typeface="Arial" charset="0"/>
                <a:cs typeface="Arial" charset="0"/>
                <a:sym typeface="Droid Sans"/>
              </a:rPr>
              <a:t>, </a:t>
            </a:r>
            <a:r>
              <a:rPr lang="en-US" sz="1600" dirty="0" smtClean="0">
                <a:solidFill>
                  <a:schemeClr val="dk1"/>
                </a:solidFill>
                <a:latin typeface="Arial" charset="0"/>
                <a:ea typeface="Arial" charset="0"/>
                <a:cs typeface="Arial" charset="0"/>
                <a:sym typeface="Droid Sans"/>
              </a:rPr>
              <a:t>180 </a:t>
            </a:r>
            <a:r>
              <a:rPr lang="en" sz="1600" dirty="0" smtClean="0">
                <a:solidFill>
                  <a:schemeClr val="dk1"/>
                </a:solidFill>
                <a:latin typeface="Arial" charset="0"/>
                <a:ea typeface="Arial" charset="0"/>
                <a:cs typeface="Arial" charset="0"/>
                <a:sym typeface="Droid Sans"/>
              </a:rPr>
              <a:t>countries</a:t>
            </a:r>
            <a:endParaRPr lang="en" sz="1600" dirty="0">
              <a:solidFill>
                <a:schemeClr val="dk1"/>
              </a:solidFill>
              <a:latin typeface="Arial" charset="0"/>
              <a:ea typeface="Arial" charset="0"/>
              <a:cs typeface="Arial" charset="0"/>
              <a:sym typeface="Droid Sans"/>
            </a:endParaRPr>
          </a:p>
          <a:p>
            <a:pPr marL="0" lvl="0" indent="0" rtl="0">
              <a:lnSpc>
                <a:spcPct val="150000"/>
              </a:lnSpc>
              <a:spcBef>
                <a:spcPts val="0"/>
              </a:spcBef>
              <a:buNone/>
            </a:pPr>
            <a:r>
              <a:rPr lang="en" sz="1800" b="1" dirty="0">
                <a:solidFill>
                  <a:schemeClr val="dk1"/>
                </a:solidFill>
                <a:latin typeface="Arial" charset="0"/>
                <a:ea typeface="Arial" charset="0"/>
                <a:cs typeface="Arial" charset="0"/>
                <a:sym typeface="Droid Sans"/>
              </a:rPr>
              <a:t>Ethical:</a:t>
            </a:r>
          </a:p>
          <a:p>
            <a:pPr marL="457200" lvl="0" indent="-330200" rtl="0">
              <a:lnSpc>
                <a:spcPct val="150000"/>
              </a:lnSpc>
              <a:spcBef>
                <a:spcPts val="0"/>
              </a:spcBef>
              <a:spcAft>
                <a:spcPts val="0"/>
              </a:spcAft>
              <a:buClr>
                <a:schemeClr val="dk1"/>
              </a:buClr>
              <a:buSzPts val="1600"/>
              <a:buFont typeface="Droid Sans"/>
              <a:buChar char="-"/>
            </a:pPr>
            <a:r>
              <a:rPr lang="en" sz="1600" dirty="0">
                <a:solidFill>
                  <a:schemeClr val="dk1"/>
                </a:solidFill>
                <a:latin typeface="Arial" charset="0"/>
                <a:ea typeface="Arial" charset="0"/>
                <a:cs typeface="Arial" charset="0"/>
                <a:sym typeface="Droid Sans"/>
              </a:rPr>
              <a:t>Using </a:t>
            </a:r>
            <a:r>
              <a:rPr lang="en-US" sz="1600" dirty="0" smtClean="0">
                <a:solidFill>
                  <a:schemeClr val="dk1"/>
                </a:solidFill>
                <a:latin typeface="Arial" charset="0"/>
                <a:ea typeface="Arial" charset="0"/>
                <a:cs typeface="Arial" charset="0"/>
                <a:sym typeface="Droid Sans"/>
              </a:rPr>
              <a:t>reflectors two hops from the edge</a:t>
            </a:r>
            <a:endParaRPr lang="en" sz="1600" dirty="0">
              <a:solidFill>
                <a:schemeClr val="dk1"/>
              </a:solidFill>
              <a:latin typeface="Arial" charset="0"/>
              <a:ea typeface="Arial" charset="0"/>
              <a:cs typeface="Arial" charset="0"/>
              <a:sym typeface="Droid Sans"/>
            </a:endParaRPr>
          </a:p>
          <a:p>
            <a:pPr marL="457200" lvl="0" indent="-330200" rtl="0">
              <a:lnSpc>
                <a:spcPct val="150000"/>
              </a:lnSpc>
              <a:spcBef>
                <a:spcPts val="0"/>
              </a:spcBef>
              <a:buClr>
                <a:schemeClr val="dk1"/>
              </a:buClr>
              <a:buSzPts val="1600"/>
              <a:buFont typeface="Droid Sans"/>
              <a:buChar char="-"/>
            </a:pPr>
            <a:r>
              <a:rPr lang="en" sz="1600" dirty="0" err="1" smtClean="0">
                <a:solidFill>
                  <a:schemeClr val="dk1"/>
                </a:solidFill>
                <a:latin typeface="Arial" charset="0"/>
                <a:ea typeface="Arial" charset="0"/>
                <a:cs typeface="Arial" charset="0"/>
                <a:sym typeface="Droid Sans"/>
              </a:rPr>
              <a:t>Heav</a:t>
            </a:r>
            <a:r>
              <a:rPr lang="en-US" sz="1600" dirty="0" err="1" smtClean="0">
                <a:solidFill>
                  <a:schemeClr val="dk1"/>
                </a:solidFill>
                <a:latin typeface="Arial" charset="0"/>
                <a:ea typeface="Arial" charset="0"/>
                <a:cs typeface="Arial" charset="0"/>
                <a:sym typeface="Droid Sans"/>
              </a:rPr>
              <a:t>ily</a:t>
            </a:r>
            <a:r>
              <a:rPr lang="en" sz="1600" dirty="0" smtClean="0">
                <a:solidFill>
                  <a:schemeClr val="dk1"/>
                </a:solidFill>
                <a:latin typeface="Arial" charset="0"/>
                <a:ea typeface="Arial" charset="0"/>
                <a:cs typeface="Arial" charset="0"/>
                <a:sym typeface="Droid Sans"/>
              </a:rPr>
              <a:t> </a:t>
            </a:r>
            <a:r>
              <a:rPr lang="en" sz="1600" dirty="0">
                <a:solidFill>
                  <a:schemeClr val="dk1"/>
                </a:solidFill>
                <a:latin typeface="Arial" charset="0"/>
                <a:ea typeface="Arial" charset="0"/>
                <a:cs typeface="Arial" charset="0"/>
                <a:sym typeface="Droid Sans"/>
              </a:rPr>
              <a:t>rate limit queries to </a:t>
            </a:r>
            <a:r>
              <a:rPr lang="en-US" sz="1600" dirty="0" smtClean="0">
                <a:solidFill>
                  <a:schemeClr val="dk1"/>
                </a:solidFill>
                <a:latin typeface="Arial" charset="0"/>
                <a:ea typeface="Arial" charset="0"/>
                <a:cs typeface="Arial" charset="0"/>
                <a:sym typeface="Droid Sans"/>
              </a:rPr>
              <a:t>reflectors </a:t>
            </a:r>
            <a:r>
              <a:rPr lang="en" sz="1600" dirty="0" smtClean="0">
                <a:solidFill>
                  <a:schemeClr val="dk1"/>
                </a:solidFill>
                <a:latin typeface="Arial" charset="0"/>
                <a:ea typeface="Arial" charset="0"/>
                <a:cs typeface="Arial" charset="0"/>
                <a:sym typeface="Droid Sans"/>
              </a:rPr>
              <a:t>and </a:t>
            </a:r>
            <a:r>
              <a:rPr lang="en-US" sz="1600" dirty="0" smtClean="0">
                <a:solidFill>
                  <a:schemeClr val="dk1"/>
                </a:solidFill>
                <a:latin typeface="Arial" charset="0"/>
                <a:ea typeface="Arial" charset="0"/>
                <a:cs typeface="Arial" charset="0"/>
                <a:sym typeface="Droid Sans"/>
              </a:rPr>
              <a:t>sites</a:t>
            </a:r>
            <a:endParaRPr lang="en" sz="1600" dirty="0">
              <a:solidFill>
                <a:schemeClr val="dk1"/>
              </a:solidFill>
              <a:latin typeface="Arial" charset="0"/>
              <a:ea typeface="Arial" charset="0"/>
              <a:cs typeface="Arial" charset="0"/>
              <a:sym typeface="Droid Sans"/>
            </a:endParaRPr>
          </a:p>
          <a:p>
            <a:pPr marL="0" lvl="0" indent="0" rtl="0">
              <a:lnSpc>
                <a:spcPct val="150000"/>
              </a:lnSpc>
              <a:spcBef>
                <a:spcPts val="0"/>
              </a:spcBef>
              <a:buNone/>
            </a:pPr>
            <a:r>
              <a:rPr lang="en" sz="1800" b="1" dirty="0">
                <a:solidFill>
                  <a:schemeClr val="dk1"/>
                </a:solidFill>
                <a:latin typeface="Arial" charset="0"/>
                <a:ea typeface="Arial" charset="0"/>
                <a:cs typeface="Arial" charset="0"/>
                <a:sym typeface="Droid Sans"/>
              </a:rPr>
              <a:t>Continuity:</a:t>
            </a:r>
          </a:p>
          <a:p>
            <a:pPr marL="457200" lvl="0" indent="-317500" rtl="0">
              <a:lnSpc>
                <a:spcPct val="150000"/>
              </a:lnSpc>
              <a:spcBef>
                <a:spcPts val="0"/>
              </a:spcBef>
              <a:buClr>
                <a:schemeClr val="dk1"/>
              </a:buClr>
              <a:buSzPts val="1400"/>
              <a:buFont typeface="Droid Sans"/>
              <a:buChar char="-"/>
            </a:pPr>
            <a:r>
              <a:rPr lang="en-US" dirty="0" smtClean="0">
                <a:solidFill>
                  <a:schemeClr val="dk1"/>
                </a:solidFill>
                <a:latin typeface="Arial" charset="0"/>
                <a:ea typeface="Arial" charset="0"/>
                <a:cs typeface="Arial" charset="0"/>
                <a:sym typeface="Droid Sans"/>
              </a:rPr>
              <a:t>Augur </a:t>
            </a:r>
            <a:r>
              <a:rPr lang="en" dirty="0" smtClean="0">
                <a:solidFill>
                  <a:schemeClr val="dk1"/>
                </a:solidFill>
                <a:latin typeface="Arial" charset="0"/>
                <a:ea typeface="Arial" charset="0"/>
                <a:cs typeface="Arial" charset="0"/>
                <a:sym typeface="Droid Sans"/>
              </a:rPr>
              <a:t>doesn’t </a:t>
            </a:r>
            <a:r>
              <a:rPr lang="en" dirty="0">
                <a:solidFill>
                  <a:schemeClr val="dk1"/>
                </a:solidFill>
                <a:latin typeface="Arial" charset="0"/>
                <a:ea typeface="Arial" charset="0"/>
                <a:cs typeface="Arial" charset="0"/>
                <a:sym typeface="Droid Sans"/>
              </a:rPr>
              <a:t>depend on end users’ availability, and </a:t>
            </a:r>
            <a:r>
              <a:rPr lang="en-US" dirty="0" smtClean="0">
                <a:solidFill>
                  <a:schemeClr val="dk1"/>
                </a:solidFill>
                <a:latin typeface="Arial" charset="0"/>
                <a:ea typeface="Arial" charset="0"/>
                <a:cs typeface="Arial" charset="0"/>
                <a:sym typeface="Droid Sans"/>
              </a:rPr>
              <a:t>routers </a:t>
            </a:r>
            <a:r>
              <a:rPr lang="en" dirty="0" smtClean="0">
                <a:solidFill>
                  <a:schemeClr val="dk1"/>
                </a:solidFill>
                <a:latin typeface="Arial" charset="0"/>
                <a:ea typeface="Arial" charset="0"/>
                <a:cs typeface="Arial" charset="0"/>
                <a:sym typeface="Droid Sans"/>
              </a:rPr>
              <a:t>have </a:t>
            </a:r>
            <a:r>
              <a:rPr lang="en" dirty="0">
                <a:solidFill>
                  <a:schemeClr val="dk1"/>
                </a:solidFill>
                <a:latin typeface="Arial" charset="0"/>
                <a:ea typeface="Arial" charset="0"/>
                <a:cs typeface="Arial" charset="0"/>
                <a:sym typeface="Droid Sans"/>
              </a:rPr>
              <a:t>less downtime</a:t>
            </a:r>
          </a:p>
          <a:p>
            <a:pPr marL="0" lvl="0" indent="0" rtl="0">
              <a:lnSpc>
                <a:spcPct val="150000"/>
              </a:lnSpc>
              <a:spcBef>
                <a:spcPts val="0"/>
              </a:spcBef>
              <a:buNone/>
            </a:pPr>
            <a:r>
              <a:rPr lang="en" sz="1800" b="1" dirty="0">
                <a:solidFill>
                  <a:schemeClr val="dk1"/>
                </a:solidFill>
                <a:latin typeface="Arial" charset="0"/>
                <a:ea typeface="Arial" charset="0"/>
                <a:cs typeface="Arial" charset="0"/>
                <a:sym typeface="Droid Sans"/>
              </a:rPr>
              <a:t>Detecting </a:t>
            </a:r>
            <a:r>
              <a:rPr lang="en-US" sz="1800" b="1" dirty="0" smtClean="0">
                <a:solidFill>
                  <a:schemeClr val="dk1"/>
                </a:solidFill>
                <a:latin typeface="Arial" charset="0"/>
                <a:ea typeface="Arial" charset="0"/>
                <a:cs typeface="Arial" charset="0"/>
                <a:sym typeface="Droid Sans"/>
              </a:rPr>
              <a:t>TCP/IP interference</a:t>
            </a:r>
            <a:r>
              <a:rPr lang="en" sz="1800" b="1" dirty="0" smtClean="0">
                <a:solidFill>
                  <a:schemeClr val="dk1"/>
                </a:solidFill>
                <a:latin typeface="Arial" charset="0"/>
                <a:ea typeface="Arial" charset="0"/>
                <a:cs typeface="Arial" charset="0"/>
                <a:sym typeface="Droid Sans"/>
              </a:rPr>
              <a:t>: </a:t>
            </a:r>
            <a:endParaRPr lang="en" sz="1800" b="1" dirty="0">
              <a:solidFill>
                <a:schemeClr val="dk1"/>
              </a:solidFill>
              <a:latin typeface="Arial" charset="0"/>
              <a:ea typeface="Arial" charset="0"/>
              <a:cs typeface="Arial" charset="0"/>
              <a:sym typeface="Droid Sans"/>
            </a:endParaRPr>
          </a:p>
          <a:p>
            <a:pPr marL="457200" lvl="0" indent="-330200" rtl="0">
              <a:lnSpc>
                <a:spcPct val="150000"/>
              </a:lnSpc>
              <a:spcBef>
                <a:spcPts val="0"/>
              </a:spcBef>
              <a:buClr>
                <a:schemeClr val="dk1"/>
              </a:buClr>
              <a:buSzPts val="1600"/>
              <a:buFont typeface="Droid Sans"/>
              <a:buChar char="-"/>
            </a:pPr>
            <a:r>
              <a:rPr lang="en" sz="1600" dirty="0">
                <a:solidFill>
                  <a:schemeClr val="dk1"/>
                </a:solidFill>
                <a:latin typeface="Arial" charset="0"/>
                <a:ea typeface="Arial" charset="0"/>
                <a:cs typeface="Arial" charset="0"/>
                <a:sym typeface="Droid Sans"/>
              </a:rPr>
              <a:t>Using </a:t>
            </a:r>
            <a:r>
              <a:rPr lang="en-US" sz="1600" dirty="0" err="1" smtClean="0">
                <a:solidFill>
                  <a:schemeClr val="dk1"/>
                </a:solidFill>
                <a:latin typeface="Arial" charset="0"/>
                <a:ea typeface="Arial" charset="0"/>
                <a:cs typeface="Arial" charset="0"/>
                <a:sym typeface="Droid Sans"/>
              </a:rPr>
              <a:t>Baysian</a:t>
            </a:r>
            <a:r>
              <a:rPr lang="en-US" sz="1600" dirty="0" smtClean="0">
                <a:solidFill>
                  <a:schemeClr val="dk1"/>
                </a:solidFill>
                <a:latin typeface="Arial" charset="0"/>
                <a:ea typeface="Arial" charset="0"/>
                <a:cs typeface="Arial" charset="0"/>
                <a:sym typeface="Droid Sans"/>
              </a:rPr>
              <a:t> statistical methods</a:t>
            </a:r>
            <a:endParaRPr lang="en" sz="1600" dirty="0">
              <a:solidFill>
                <a:schemeClr val="dk1"/>
              </a:solidFill>
              <a:latin typeface="Arial" charset="0"/>
              <a:ea typeface="Arial" charset="0"/>
              <a:cs typeface="Arial" charset="0"/>
              <a:sym typeface="Droid Sans"/>
            </a:endParaRPr>
          </a:p>
          <a:p>
            <a:pPr marL="0" lvl="0" indent="0" rtl="0">
              <a:lnSpc>
                <a:spcPct val="150000"/>
              </a:lnSpc>
              <a:spcBef>
                <a:spcPts val="0"/>
              </a:spcBef>
              <a:buNone/>
            </a:pPr>
            <a:endParaRPr sz="1800" b="1" dirty="0">
              <a:solidFill>
                <a:schemeClr val="dk1"/>
              </a:solidFill>
              <a:latin typeface="Arial" charset="0"/>
              <a:ea typeface="Arial" charset="0"/>
              <a:cs typeface="Arial" charset="0"/>
              <a:sym typeface="Droid Sans"/>
            </a:endParaRPr>
          </a:p>
          <a:p>
            <a:pPr marL="0" lvl="0" indent="0" rtl="0">
              <a:lnSpc>
                <a:spcPct val="150000"/>
              </a:lnSpc>
              <a:spcBef>
                <a:spcPts val="0"/>
              </a:spcBef>
              <a:buNone/>
            </a:pPr>
            <a:endParaRPr sz="1800" b="1" dirty="0">
              <a:solidFill>
                <a:schemeClr val="dk1"/>
              </a:solidFill>
              <a:latin typeface="Arial" charset="0"/>
              <a:ea typeface="Arial" charset="0"/>
              <a:cs typeface="Arial" charset="0"/>
              <a:sym typeface="Droid Sans"/>
            </a:endParaRPr>
          </a:p>
        </p:txBody>
      </p:sp>
      <p:sp>
        <p:nvSpPr>
          <p:cNvPr id="19" name="Shape 1632"/>
          <p:cNvSpPr txBox="1">
            <a:spLocks noGrp="1"/>
          </p:cNvSpPr>
          <p:nvPr>
            <p:ph type="body" idx="4294967295"/>
          </p:nvPr>
        </p:nvSpPr>
        <p:spPr>
          <a:xfrm>
            <a:off x="6546150" y="4152450"/>
            <a:ext cx="2606700" cy="572700"/>
          </a:xfrm>
          <a:prstGeom prst="rect">
            <a:avLst/>
          </a:prstGeom>
          <a:solidFill>
            <a:srgbClr val="FFFFFF"/>
          </a:solidFill>
          <a:ln>
            <a:noFill/>
          </a:ln>
        </p:spPr>
        <p:txBody>
          <a:bodyPr wrap="square" lIns="91425" tIns="91425" rIns="91425" bIns="91425" anchor="ctr" anchorCtr="0">
            <a:noAutofit/>
          </a:bodyPr>
          <a:lstStyle/>
          <a:p>
            <a:pPr marL="0" lvl="0" indent="0" rtl="0">
              <a:lnSpc>
                <a:spcPct val="115000"/>
              </a:lnSpc>
              <a:spcBef>
                <a:spcPts val="0"/>
              </a:spcBef>
              <a:spcAft>
                <a:spcPts val="0"/>
              </a:spcAft>
              <a:buNone/>
            </a:pPr>
            <a:r>
              <a:rPr lang="en" sz="1200" b="1" dirty="0">
                <a:solidFill>
                  <a:srgbClr val="FF4426"/>
                </a:solidFill>
                <a:latin typeface="Arial" charset="0"/>
                <a:ea typeface="Arial" charset="0"/>
                <a:cs typeface="Arial" charset="0"/>
                <a:sym typeface="Droid Sans"/>
              </a:rPr>
              <a:t>THREE KEY CHALLENGES:</a:t>
            </a:r>
            <a:r>
              <a:rPr lang="en" sz="1200" b="1" dirty="0">
                <a:solidFill>
                  <a:schemeClr val="dk1"/>
                </a:solidFill>
                <a:latin typeface="Arial" charset="0"/>
                <a:ea typeface="Arial" charset="0"/>
                <a:cs typeface="Arial" charset="0"/>
                <a:sym typeface="Droid Sans"/>
              </a:rPr>
              <a:t> </a:t>
            </a:r>
          </a:p>
          <a:p>
            <a:pPr marL="0" lvl="0" indent="0" rtl="0">
              <a:lnSpc>
                <a:spcPct val="115000"/>
              </a:lnSpc>
              <a:spcBef>
                <a:spcPts val="0"/>
              </a:spcBef>
              <a:spcAft>
                <a:spcPts val="0"/>
              </a:spcAft>
              <a:buNone/>
            </a:pPr>
            <a:r>
              <a:rPr lang="en" sz="1200" b="1" dirty="0">
                <a:solidFill>
                  <a:schemeClr val="dk1"/>
                </a:solidFill>
                <a:latin typeface="Arial" charset="0"/>
                <a:ea typeface="Arial" charset="0"/>
                <a:cs typeface="Arial" charset="0"/>
                <a:sym typeface="Droid Sans"/>
              </a:rPr>
              <a:t>Coverage, ethics, and continuity</a:t>
            </a:r>
          </a:p>
        </p:txBody>
      </p:sp>
      <p:pic>
        <p:nvPicPr>
          <p:cNvPr id="20" name="Shape 1633" descr="Image result for green tick"/>
          <p:cNvPicPr preferRelativeResize="0"/>
          <p:nvPr/>
        </p:nvPicPr>
        <p:blipFill>
          <a:blip r:embed="rId4">
            <a:alphaModFix/>
          </a:blip>
          <a:stretch>
            <a:fillRect/>
          </a:stretch>
        </p:blipFill>
        <p:spPr>
          <a:xfrm>
            <a:off x="6859881" y="4309262"/>
            <a:ext cx="451569" cy="517075"/>
          </a:xfrm>
          <a:prstGeom prst="rect">
            <a:avLst/>
          </a:prstGeom>
          <a:noFill/>
          <a:ln>
            <a:noFill/>
          </a:ln>
        </p:spPr>
      </p:pic>
      <p:pic>
        <p:nvPicPr>
          <p:cNvPr id="21" name="Shape 1634" descr="Image result for green tick"/>
          <p:cNvPicPr preferRelativeResize="0"/>
          <p:nvPr/>
        </p:nvPicPr>
        <p:blipFill>
          <a:blip r:embed="rId4">
            <a:alphaModFix/>
          </a:blip>
          <a:stretch>
            <a:fillRect/>
          </a:stretch>
        </p:blipFill>
        <p:spPr>
          <a:xfrm>
            <a:off x="7469481" y="4309262"/>
            <a:ext cx="451569" cy="517075"/>
          </a:xfrm>
          <a:prstGeom prst="rect">
            <a:avLst/>
          </a:prstGeom>
          <a:noFill/>
          <a:ln>
            <a:noFill/>
          </a:ln>
        </p:spPr>
      </p:pic>
      <p:pic>
        <p:nvPicPr>
          <p:cNvPr id="22" name="Shape 1635" descr="Image result for green tick"/>
          <p:cNvPicPr preferRelativeResize="0"/>
          <p:nvPr/>
        </p:nvPicPr>
        <p:blipFill>
          <a:blip r:embed="rId4">
            <a:alphaModFix/>
          </a:blip>
          <a:stretch>
            <a:fillRect/>
          </a:stretch>
        </p:blipFill>
        <p:spPr>
          <a:xfrm>
            <a:off x="8383881" y="4309262"/>
            <a:ext cx="451569" cy="517075"/>
          </a:xfrm>
          <a:prstGeom prst="rect">
            <a:avLst/>
          </a:prstGeom>
          <a:noFill/>
          <a:ln>
            <a:noFill/>
          </a:ln>
        </p:spPr>
      </p:pic>
      <p:sp>
        <p:nvSpPr>
          <p:cNvPr id="17" name="Shape 1776"/>
          <p:cNvSpPr/>
          <p:nvPr/>
        </p:nvSpPr>
        <p:spPr>
          <a:xfrm>
            <a:off x="0" y="775849"/>
            <a:ext cx="5430775" cy="4280968"/>
          </a:xfrm>
          <a:prstGeom prst="rect">
            <a:avLst/>
          </a:prstGeom>
          <a:solidFill>
            <a:schemeClr val="lt2"/>
          </a:solidFill>
          <a:ln>
            <a:noFill/>
          </a:ln>
        </p:spPr>
        <p:txBody>
          <a:bodyPr wrap="square" lIns="91425" tIns="91425" rIns="91425" bIns="91425" anchor="t" anchorCtr="0">
            <a:noAutofit/>
          </a:bodyPr>
          <a:lstStyle/>
          <a:p>
            <a:pPr marL="0" lvl="0" indent="0" rtl="0">
              <a:spcBef>
                <a:spcPts val="0"/>
              </a:spcBef>
              <a:buNone/>
            </a:pPr>
            <a:endParaRPr lang="en-US" sz="1800" b="1" dirty="0" smtClean="0">
              <a:solidFill>
                <a:schemeClr val="dk1"/>
              </a:solidFill>
              <a:latin typeface="Arial" charset="0"/>
              <a:ea typeface="Arial" charset="0"/>
              <a:cs typeface="Arial" charset="0"/>
              <a:sym typeface="Droid Sans"/>
            </a:endParaRPr>
          </a:p>
          <a:p>
            <a:pPr lvl="3"/>
            <a:endParaRPr lang="en-US" sz="1800" b="1" dirty="0">
              <a:solidFill>
                <a:schemeClr val="dk1"/>
              </a:solidFill>
              <a:latin typeface="Arial" charset="0"/>
              <a:ea typeface="Arial" charset="0"/>
              <a:cs typeface="Arial" charset="0"/>
              <a:sym typeface="Droid Sans"/>
            </a:endParaRPr>
          </a:p>
          <a:p>
            <a:pPr lvl="3"/>
            <a:r>
              <a:rPr lang="en-US" sz="1800" b="1" dirty="0" smtClean="0">
                <a:solidFill>
                  <a:schemeClr val="dk1"/>
                </a:solidFill>
                <a:latin typeface="Arial" charset="0"/>
                <a:ea typeface="Arial" charset="0"/>
                <a:cs typeface="Arial" charset="0"/>
                <a:sym typeface="Droid Sans"/>
              </a:rPr>
              <a:t>	</a:t>
            </a:r>
            <a:r>
              <a:rPr lang="en" sz="2400" b="1" dirty="0" smtClean="0">
                <a:solidFill>
                  <a:schemeClr val="dk1"/>
                </a:solidFill>
                <a:latin typeface="Arial" charset="0"/>
                <a:ea typeface="Arial" charset="0"/>
                <a:cs typeface="Arial" charset="0"/>
                <a:sym typeface="Droid Sans"/>
              </a:rPr>
              <a:t>Coverage</a:t>
            </a:r>
            <a:endParaRPr lang="en-US" sz="2400" b="1" dirty="0" smtClean="0">
              <a:solidFill>
                <a:schemeClr val="dk1"/>
              </a:solidFill>
              <a:latin typeface="Arial" charset="0"/>
              <a:ea typeface="Arial" charset="0"/>
              <a:cs typeface="Arial" charset="0"/>
              <a:sym typeface="Droid Sans"/>
            </a:endParaRPr>
          </a:p>
          <a:p>
            <a:pPr lvl="3"/>
            <a:endParaRPr lang="en-US" sz="2400" b="1" dirty="0" smtClean="0">
              <a:solidFill>
                <a:schemeClr val="dk1"/>
              </a:solidFill>
              <a:latin typeface="Arial" charset="0"/>
              <a:ea typeface="Arial" charset="0"/>
              <a:cs typeface="Arial" charset="0"/>
              <a:sym typeface="Droid Sans"/>
            </a:endParaRPr>
          </a:p>
          <a:p>
            <a:pPr lvl="3"/>
            <a:r>
              <a:rPr lang="en-US" sz="2400" b="1" dirty="0" smtClean="0">
                <a:solidFill>
                  <a:schemeClr val="dk1"/>
                </a:solidFill>
                <a:latin typeface="Arial" charset="0"/>
                <a:ea typeface="Arial" charset="0"/>
                <a:cs typeface="Arial" charset="0"/>
                <a:sym typeface="Droid Sans"/>
              </a:rPr>
              <a:t>	</a:t>
            </a:r>
            <a:r>
              <a:rPr lang="en" sz="2400" b="1" dirty="0" smtClean="0">
                <a:solidFill>
                  <a:schemeClr val="dk1"/>
                </a:solidFill>
                <a:latin typeface="Arial" charset="0"/>
                <a:ea typeface="Arial" charset="0"/>
                <a:cs typeface="Arial" charset="0"/>
                <a:sym typeface="Droid Sans"/>
              </a:rPr>
              <a:t>Ethic</a:t>
            </a:r>
            <a:r>
              <a:rPr lang="en-US" sz="2400" b="1" dirty="0" smtClean="0">
                <a:solidFill>
                  <a:schemeClr val="dk1"/>
                </a:solidFill>
                <a:latin typeface="Arial" charset="0"/>
                <a:ea typeface="Arial" charset="0"/>
                <a:cs typeface="Arial" charset="0"/>
                <a:sym typeface="Droid Sans"/>
              </a:rPr>
              <a:t>s</a:t>
            </a:r>
          </a:p>
          <a:p>
            <a:pPr lvl="3"/>
            <a:endParaRPr lang="en" sz="2400" b="1" dirty="0">
              <a:solidFill>
                <a:schemeClr val="dk1"/>
              </a:solidFill>
              <a:latin typeface="Arial" charset="0"/>
              <a:ea typeface="Arial" charset="0"/>
              <a:cs typeface="Arial" charset="0"/>
              <a:sym typeface="Droid Sans"/>
            </a:endParaRPr>
          </a:p>
          <a:p>
            <a:pPr lvl="3"/>
            <a:r>
              <a:rPr lang="en-US" sz="2400" b="1" dirty="0" smtClean="0">
                <a:solidFill>
                  <a:schemeClr val="dk1"/>
                </a:solidFill>
                <a:latin typeface="Arial" charset="0"/>
                <a:ea typeface="Arial" charset="0"/>
                <a:cs typeface="Arial" charset="0"/>
                <a:sym typeface="Droid Sans"/>
              </a:rPr>
              <a:t>	</a:t>
            </a:r>
            <a:r>
              <a:rPr lang="en" sz="2400" b="1" dirty="0" smtClean="0">
                <a:solidFill>
                  <a:schemeClr val="dk1"/>
                </a:solidFill>
                <a:latin typeface="Arial" charset="0"/>
                <a:ea typeface="Arial" charset="0"/>
                <a:cs typeface="Arial" charset="0"/>
                <a:sym typeface="Droid Sans"/>
              </a:rPr>
              <a:t>Continuity</a:t>
            </a:r>
            <a:endParaRPr lang="en" sz="2400" b="1" dirty="0">
              <a:solidFill>
                <a:schemeClr val="dk1"/>
              </a:solidFill>
              <a:latin typeface="Arial" charset="0"/>
              <a:ea typeface="Arial" charset="0"/>
              <a:cs typeface="Arial" charset="0"/>
              <a:sym typeface="Droid Sans"/>
            </a:endParaRPr>
          </a:p>
          <a:p>
            <a:pPr lvl="3"/>
            <a:endParaRPr lang="en-US" sz="2400" b="1" dirty="0" smtClean="0">
              <a:solidFill>
                <a:schemeClr val="dk1"/>
              </a:solidFill>
              <a:latin typeface="Arial" charset="0"/>
              <a:ea typeface="Arial" charset="0"/>
              <a:cs typeface="Arial" charset="0"/>
              <a:sym typeface="Droid Sans"/>
            </a:endParaRPr>
          </a:p>
          <a:p>
            <a:pPr lvl="3"/>
            <a:r>
              <a:rPr lang="en-US" sz="2400" b="1" dirty="0" smtClean="0">
                <a:solidFill>
                  <a:schemeClr val="dk1"/>
                </a:solidFill>
                <a:latin typeface="Arial" charset="0"/>
                <a:ea typeface="Arial" charset="0"/>
                <a:cs typeface="Arial" charset="0"/>
                <a:sym typeface="Droid Sans"/>
              </a:rPr>
              <a:t>	Functionality</a:t>
            </a:r>
            <a:endParaRPr lang="en" sz="2400" dirty="0">
              <a:solidFill>
                <a:schemeClr val="dk1"/>
              </a:solidFill>
              <a:latin typeface="Arial" charset="0"/>
              <a:ea typeface="Arial" charset="0"/>
              <a:cs typeface="Arial" charset="0"/>
              <a:sym typeface="Droid Sans"/>
            </a:endParaRPr>
          </a:p>
          <a:p>
            <a:pPr lvl="3"/>
            <a:endParaRPr sz="1800" b="1" dirty="0">
              <a:solidFill>
                <a:schemeClr val="dk1"/>
              </a:solidFill>
              <a:latin typeface="Arial" charset="0"/>
              <a:ea typeface="Arial" charset="0"/>
              <a:cs typeface="Arial" charset="0"/>
              <a:sym typeface="Droid Sans"/>
            </a:endParaRPr>
          </a:p>
          <a:p>
            <a:pPr lvl="3"/>
            <a:endParaRPr sz="1800" b="1" dirty="0">
              <a:solidFill>
                <a:schemeClr val="dk1"/>
              </a:solidFill>
              <a:latin typeface="Arial" charset="0"/>
              <a:ea typeface="Arial" charset="0"/>
              <a:cs typeface="Arial" charset="0"/>
              <a:sym typeface="Droid Sans"/>
            </a:endParaRPr>
          </a:p>
        </p:txBody>
      </p:sp>
      <p:sp>
        <p:nvSpPr>
          <p:cNvPr id="16" name="Shape 1776"/>
          <p:cNvSpPr/>
          <p:nvPr/>
        </p:nvSpPr>
        <p:spPr>
          <a:xfrm>
            <a:off x="0" y="775849"/>
            <a:ext cx="5430775" cy="4280968"/>
          </a:xfrm>
          <a:prstGeom prst="rect">
            <a:avLst/>
          </a:prstGeom>
          <a:solidFill>
            <a:schemeClr val="lt2"/>
          </a:solidFill>
          <a:ln>
            <a:noFill/>
          </a:ln>
        </p:spPr>
        <p:txBody>
          <a:bodyPr wrap="square" lIns="91425" tIns="91425" rIns="91425" bIns="91425" anchor="t" anchorCtr="0">
            <a:noAutofit/>
          </a:bodyPr>
          <a:lstStyle/>
          <a:p>
            <a:pPr marL="0" lvl="0" indent="0" rtl="0">
              <a:spcBef>
                <a:spcPts val="0"/>
              </a:spcBef>
              <a:buNone/>
            </a:pPr>
            <a:endParaRPr lang="en-US" sz="1800" b="1" dirty="0" smtClean="0">
              <a:solidFill>
                <a:schemeClr val="dk1"/>
              </a:solidFill>
              <a:latin typeface="Arial" charset="0"/>
              <a:ea typeface="Arial" charset="0"/>
              <a:cs typeface="Arial" charset="0"/>
              <a:sym typeface="Droid Sans"/>
            </a:endParaRPr>
          </a:p>
          <a:p>
            <a:pPr lvl="3"/>
            <a:endParaRPr lang="en-US" sz="1800" b="1" dirty="0">
              <a:solidFill>
                <a:schemeClr val="dk1"/>
              </a:solidFill>
              <a:latin typeface="Arial" charset="0"/>
              <a:ea typeface="Arial" charset="0"/>
              <a:cs typeface="Arial" charset="0"/>
              <a:sym typeface="Droid Sans"/>
            </a:endParaRPr>
          </a:p>
          <a:p>
            <a:pPr lvl="3"/>
            <a:r>
              <a:rPr lang="en-US" sz="1800" b="1" dirty="0" smtClean="0">
                <a:solidFill>
                  <a:schemeClr val="dk1"/>
                </a:solidFill>
                <a:latin typeface="Arial" charset="0"/>
                <a:ea typeface="Arial" charset="0"/>
                <a:cs typeface="Arial" charset="0"/>
                <a:sym typeface="Droid Sans"/>
              </a:rPr>
              <a:t>	</a:t>
            </a:r>
            <a:r>
              <a:rPr lang="en-US" sz="2400" b="1" dirty="0" smtClean="0">
                <a:solidFill>
                  <a:schemeClr val="dk1"/>
                </a:solidFill>
                <a:latin typeface="Arial" charset="0"/>
                <a:ea typeface="Arial" charset="0"/>
                <a:cs typeface="Arial" charset="0"/>
                <a:sym typeface="Droid Sans"/>
              </a:rPr>
              <a:t>Functionality</a:t>
            </a:r>
          </a:p>
          <a:p>
            <a:pPr lvl="3"/>
            <a:endParaRPr lang="en-US" sz="2400" b="1" dirty="0">
              <a:solidFill>
                <a:schemeClr val="dk1"/>
              </a:solidFill>
              <a:latin typeface="Arial" charset="0"/>
              <a:ea typeface="Arial" charset="0"/>
              <a:cs typeface="Arial" charset="0"/>
              <a:sym typeface="Droid Sans"/>
            </a:endParaRPr>
          </a:p>
          <a:p>
            <a:pPr lvl="3"/>
            <a:r>
              <a:rPr lang="en-US" sz="2400" b="1" smtClean="0">
                <a:solidFill>
                  <a:schemeClr val="dk1"/>
                </a:solidFill>
                <a:latin typeface="Arial" charset="0"/>
                <a:ea typeface="Arial" charset="0"/>
                <a:cs typeface="Arial" charset="0"/>
                <a:sym typeface="Droid Sans"/>
              </a:rPr>
              <a:t>	</a:t>
            </a:r>
            <a:r>
              <a:rPr lang="en" sz="2400" b="1" smtClean="0">
                <a:solidFill>
                  <a:schemeClr val="dk1"/>
                </a:solidFill>
                <a:latin typeface="Arial" charset="0"/>
                <a:ea typeface="Arial" charset="0"/>
                <a:cs typeface="Arial" charset="0"/>
                <a:sym typeface="Droid Sans"/>
              </a:rPr>
              <a:t>Coverage</a:t>
            </a:r>
            <a:endParaRPr lang="en-US" sz="2400" b="1" dirty="0" smtClean="0">
              <a:solidFill>
                <a:schemeClr val="dk1"/>
              </a:solidFill>
              <a:latin typeface="Arial" charset="0"/>
              <a:ea typeface="Arial" charset="0"/>
              <a:cs typeface="Arial" charset="0"/>
              <a:sym typeface="Droid Sans"/>
            </a:endParaRPr>
          </a:p>
          <a:p>
            <a:pPr lvl="3"/>
            <a:endParaRPr lang="en-US" sz="2400" b="1" dirty="0" smtClean="0">
              <a:solidFill>
                <a:schemeClr val="dk1"/>
              </a:solidFill>
              <a:latin typeface="Arial" charset="0"/>
              <a:ea typeface="Arial" charset="0"/>
              <a:cs typeface="Arial" charset="0"/>
              <a:sym typeface="Droid Sans"/>
            </a:endParaRPr>
          </a:p>
          <a:p>
            <a:pPr lvl="3"/>
            <a:r>
              <a:rPr lang="en-US" sz="2400" b="1" dirty="0" smtClean="0">
                <a:solidFill>
                  <a:schemeClr val="dk1"/>
                </a:solidFill>
                <a:latin typeface="Arial" charset="0"/>
                <a:ea typeface="Arial" charset="0"/>
                <a:cs typeface="Arial" charset="0"/>
                <a:sym typeface="Droid Sans"/>
              </a:rPr>
              <a:t>	</a:t>
            </a:r>
            <a:r>
              <a:rPr lang="en" sz="2400" b="1" dirty="0" smtClean="0">
                <a:solidFill>
                  <a:schemeClr val="dk1"/>
                </a:solidFill>
                <a:latin typeface="Arial" charset="0"/>
                <a:ea typeface="Arial" charset="0"/>
                <a:cs typeface="Arial" charset="0"/>
                <a:sym typeface="Droid Sans"/>
              </a:rPr>
              <a:t>Ethic</a:t>
            </a:r>
            <a:r>
              <a:rPr lang="en-US" sz="2400" b="1" dirty="0" smtClean="0">
                <a:solidFill>
                  <a:schemeClr val="dk1"/>
                </a:solidFill>
                <a:latin typeface="Arial" charset="0"/>
                <a:ea typeface="Arial" charset="0"/>
                <a:cs typeface="Arial" charset="0"/>
                <a:sym typeface="Droid Sans"/>
              </a:rPr>
              <a:t>s</a:t>
            </a:r>
          </a:p>
          <a:p>
            <a:pPr lvl="3"/>
            <a:endParaRPr lang="en" sz="2400" b="1" dirty="0">
              <a:solidFill>
                <a:schemeClr val="dk1"/>
              </a:solidFill>
              <a:latin typeface="Arial" charset="0"/>
              <a:ea typeface="Arial" charset="0"/>
              <a:cs typeface="Arial" charset="0"/>
              <a:sym typeface="Droid Sans"/>
            </a:endParaRPr>
          </a:p>
          <a:p>
            <a:pPr lvl="3"/>
            <a:r>
              <a:rPr lang="en-US" sz="2400" b="1" dirty="0" smtClean="0">
                <a:solidFill>
                  <a:schemeClr val="dk1"/>
                </a:solidFill>
                <a:latin typeface="Arial" charset="0"/>
                <a:ea typeface="Arial" charset="0"/>
                <a:cs typeface="Arial" charset="0"/>
                <a:sym typeface="Droid Sans"/>
              </a:rPr>
              <a:t>	</a:t>
            </a:r>
            <a:r>
              <a:rPr lang="en" sz="2400" b="1" dirty="0" smtClean="0">
                <a:solidFill>
                  <a:schemeClr val="dk1"/>
                </a:solidFill>
                <a:latin typeface="Arial" charset="0"/>
                <a:ea typeface="Arial" charset="0"/>
                <a:cs typeface="Arial" charset="0"/>
                <a:sym typeface="Droid Sans"/>
              </a:rPr>
              <a:t>Continuity</a:t>
            </a:r>
            <a:endParaRPr lang="en" sz="2400" b="1" dirty="0">
              <a:solidFill>
                <a:schemeClr val="dk1"/>
              </a:solidFill>
              <a:latin typeface="Arial" charset="0"/>
              <a:ea typeface="Arial" charset="0"/>
              <a:cs typeface="Arial" charset="0"/>
              <a:sym typeface="Droid Sans"/>
            </a:endParaRPr>
          </a:p>
          <a:p>
            <a:pPr lvl="3"/>
            <a:endParaRPr lang="en-US" sz="2400" b="1" dirty="0" smtClean="0">
              <a:solidFill>
                <a:schemeClr val="dk1"/>
              </a:solidFill>
              <a:latin typeface="Arial" charset="0"/>
              <a:ea typeface="Arial" charset="0"/>
              <a:cs typeface="Arial" charset="0"/>
              <a:sym typeface="Droid Sans"/>
            </a:endParaRPr>
          </a:p>
          <a:p>
            <a:pPr lvl="3"/>
            <a:endParaRPr sz="1800" b="1" dirty="0">
              <a:solidFill>
                <a:schemeClr val="dk1"/>
              </a:solidFill>
              <a:latin typeface="Arial" charset="0"/>
              <a:ea typeface="Arial" charset="0"/>
              <a:cs typeface="Arial" charset="0"/>
              <a:sym typeface="Droid Sans"/>
            </a:endParaRPr>
          </a:p>
          <a:p>
            <a:pPr lvl="3"/>
            <a:endParaRPr sz="1800" b="1" dirty="0">
              <a:solidFill>
                <a:schemeClr val="dk1"/>
              </a:solidFill>
              <a:latin typeface="Arial" charset="0"/>
              <a:ea typeface="Arial" charset="0"/>
              <a:cs typeface="Arial" charset="0"/>
              <a:sym typeface="Droid Sans"/>
            </a:endParaRPr>
          </a:p>
        </p:txBody>
      </p:sp>
    </p:spTree>
    <p:extLst>
      <p:ext uri="{BB962C8B-B14F-4D97-AF65-F5344CB8AC3E}">
        <p14:creationId xmlns:p14="http://schemas.microsoft.com/office/powerpoint/2010/main" val="17420987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Shape 579"/>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583" name="Shape 58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latin typeface="Arial"/>
                <a:ea typeface="Arial"/>
                <a:cs typeface="Arial"/>
                <a:sym typeface="Arial"/>
              </a:rPr>
              <a:t>28</a:t>
            </a:fld>
            <a:endParaRPr lang="en">
              <a:latin typeface="Arial"/>
              <a:ea typeface="Arial"/>
              <a:cs typeface="Arial"/>
              <a:sym typeface="Arial"/>
            </a:endParaRPr>
          </a:p>
        </p:txBody>
      </p:sp>
      <p:sp>
        <p:nvSpPr>
          <p:cNvPr id="586" name="Shape 586"/>
          <p:cNvSpPr/>
          <p:nvPr/>
        </p:nvSpPr>
        <p:spPr>
          <a:xfrm>
            <a:off x="1246050" y="255975"/>
            <a:ext cx="6571800" cy="650100"/>
          </a:xfrm>
          <a:prstGeom prst="rect">
            <a:avLst/>
          </a:prstGeom>
          <a:noFill/>
          <a:ln>
            <a:noFill/>
          </a:ln>
        </p:spPr>
        <p:txBody>
          <a:bodyPr wrap="square" lIns="91425" tIns="91425" rIns="91425" bIns="91425" anchor="ctr" anchorCtr="0">
            <a:noAutofit/>
          </a:bodyPr>
          <a:lstStyle/>
          <a:p>
            <a:pPr marL="0" lvl="0" indent="-69850" algn="ctr" rtl="0">
              <a:lnSpc>
                <a:spcPct val="115000"/>
              </a:lnSpc>
              <a:spcBef>
                <a:spcPts val="0"/>
              </a:spcBef>
              <a:spcAft>
                <a:spcPts val="1600"/>
              </a:spcAft>
              <a:buClr>
                <a:schemeClr val="dk1"/>
              </a:buClr>
              <a:buSzPts val="1100"/>
              <a:buFont typeface="Arial"/>
              <a:buNone/>
            </a:pPr>
            <a:r>
              <a:rPr lang="en-US" sz="2600" b="1" dirty="0" smtClean="0">
                <a:solidFill>
                  <a:schemeClr val="bg1"/>
                </a:solidFill>
                <a:latin typeface="Arial" charset="0"/>
                <a:ea typeface="Arial" charset="0"/>
                <a:cs typeface="Arial" charset="0"/>
                <a:sym typeface="Droid Sans"/>
              </a:rPr>
              <a:t>Augur</a:t>
            </a:r>
            <a:endParaRPr lang="en" sz="2600" b="1" dirty="0">
              <a:solidFill>
                <a:schemeClr val="bg1"/>
              </a:solidFill>
              <a:latin typeface="Arial" charset="0"/>
              <a:ea typeface="Arial" charset="0"/>
              <a:cs typeface="Arial" charset="0"/>
              <a:sym typeface="Droid Sans"/>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0300" y="1553775"/>
            <a:ext cx="6883400" cy="2349500"/>
          </a:xfrm>
          <a:prstGeom prst="rect">
            <a:avLst/>
          </a:prstGeom>
          <a:ln w="76200">
            <a:solidFill>
              <a:schemeClr val="accent3"/>
            </a:solidFill>
          </a:ln>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0300" y="1227817"/>
            <a:ext cx="6883400" cy="3632200"/>
          </a:xfrm>
          <a:prstGeom prst="rect">
            <a:avLst/>
          </a:prstGeom>
          <a:ln w="76200">
            <a:solidFill>
              <a:schemeClr val="accent3"/>
            </a:solidFill>
          </a:ln>
        </p:spPr>
      </p:pic>
    </p:spTree>
    <p:extLst>
      <p:ext uri="{BB962C8B-B14F-4D97-AF65-F5344CB8AC3E}">
        <p14:creationId xmlns:p14="http://schemas.microsoft.com/office/powerpoint/2010/main" val="225087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Shape 579"/>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25" name="Oval 24"/>
          <p:cNvSpPr/>
          <p:nvPr/>
        </p:nvSpPr>
        <p:spPr>
          <a:xfrm>
            <a:off x="2402281" y="3046390"/>
            <a:ext cx="1143000" cy="1143000"/>
          </a:xfrm>
          <a:prstGeom prst="ellipse">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3" name="Shape 58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latin typeface="Arial"/>
                <a:ea typeface="Arial"/>
                <a:cs typeface="Arial"/>
                <a:sym typeface="Arial"/>
              </a:rPr>
              <a:t>29</a:t>
            </a:fld>
            <a:endParaRPr lang="en">
              <a:latin typeface="Arial"/>
              <a:ea typeface="Arial"/>
              <a:cs typeface="Arial"/>
              <a:sym typeface="Arial"/>
            </a:endParaRPr>
          </a:p>
        </p:txBody>
      </p:sp>
      <p:sp>
        <p:nvSpPr>
          <p:cNvPr id="586" name="Shape 586"/>
          <p:cNvSpPr/>
          <p:nvPr/>
        </p:nvSpPr>
        <p:spPr>
          <a:xfrm>
            <a:off x="0" y="255975"/>
            <a:ext cx="9144000" cy="650100"/>
          </a:xfrm>
          <a:prstGeom prst="rect">
            <a:avLst/>
          </a:prstGeom>
          <a:noFill/>
          <a:ln>
            <a:noFill/>
          </a:ln>
        </p:spPr>
        <p:txBody>
          <a:bodyPr wrap="square" lIns="91425" tIns="91425" rIns="91425" bIns="91425" anchor="ctr" anchorCtr="0">
            <a:noAutofit/>
          </a:bodyPr>
          <a:lstStyle/>
          <a:p>
            <a:pPr lvl="0" indent="-69850" algn="ctr">
              <a:lnSpc>
                <a:spcPct val="115000"/>
              </a:lnSpc>
              <a:spcAft>
                <a:spcPts val="1600"/>
              </a:spcAft>
              <a:buClr>
                <a:schemeClr val="dk1"/>
              </a:buClr>
              <a:buSzPts val="1100"/>
            </a:pPr>
            <a:r>
              <a:rPr lang="en-US" sz="2600" b="1" dirty="0">
                <a:solidFill>
                  <a:schemeClr val="bg1"/>
                </a:solidFill>
                <a:latin typeface="Arial" charset="0"/>
                <a:ea typeface="Arial" charset="0"/>
                <a:cs typeface="Arial" charset="0"/>
                <a:sym typeface="Droid Sans"/>
              </a:rPr>
              <a:t>Application-Layer Measurement</a:t>
            </a:r>
            <a:endParaRPr lang="en" sz="2600" b="1" dirty="0">
              <a:solidFill>
                <a:schemeClr val="bg1"/>
              </a:solidFill>
              <a:latin typeface="Arial" charset="0"/>
              <a:ea typeface="Arial" charset="0"/>
              <a:cs typeface="Arial" charset="0"/>
              <a:sym typeface="Droid Sans"/>
            </a:endParaRPr>
          </a:p>
        </p:txBody>
      </p:sp>
      <p:sp>
        <p:nvSpPr>
          <p:cNvPr id="10" name="Shape 1737"/>
          <p:cNvSpPr/>
          <p:nvPr/>
        </p:nvSpPr>
        <p:spPr>
          <a:xfrm>
            <a:off x="540710" y="2351525"/>
            <a:ext cx="1965300" cy="1035300"/>
          </a:xfrm>
          <a:prstGeom prst="cloudCallout">
            <a:avLst>
              <a:gd name="adj1" fmla="val 61929"/>
              <a:gd name="adj2" fmla="val 85284"/>
            </a:avLst>
          </a:prstGeom>
          <a:solidFill>
            <a:srgbClr val="FFFFFF"/>
          </a:solidFill>
          <a:ln w="9525" cap="flat" cmpd="sng">
            <a:solidFill>
              <a:srgbClr val="434343"/>
            </a:solidFill>
            <a:prstDash val="solid"/>
            <a:round/>
            <a:headEnd type="none" w="med" len="med"/>
            <a:tailEnd type="none" w="med" len="med"/>
          </a:ln>
        </p:spPr>
        <p:txBody>
          <a:bodyPr wrap="square" lIns="91425" tIns="91425" rIns="91425" bIns="91425" anchor="ctr" anchorCtr="0">
            <a:noAutofit/>
          </a:bodyPr>
          <a:lstStyle/>
          <a:p>
            <a:pPr marL="0" lvl="0" indent="0" algn="ctr" rtl="0">
              <a:spcBef>
                <a:spcPts val="0"/>
              </a:spcBef>
              <a:buNone/>
            </a:pPr>
            <a:r>
              <a:rPr lang="en" dirty="0">
                <a:solidFill>
                  <a:schemeClr val="dk1"/>
                </a:solidFill>
                <a:latin typeface="Arial" charset="0"/>
                <a:ea typeface="Arial" charset="0"/>
                <a:cs typeface="Arial" charset="0"/>
                <a:sym typeface="Droid Sans"/>
              </a:rPr>
              <a:t>What’s new on </a:t>
            </a:r>
            <a:r>
              <a:rPr lang="en" dirty="0" err="1">
                <a:solidFill>
                  <a:schemeClr val="dk1"/>
                </a:solidFill>
                <a:latin typeface="Arial" charset="0"/>
                <a:ea typeface="Arial" charset="0"/>
                <a:cs typeface="Arial" charset="0"/>
                <a:sym typeface="Droid Sans"/>
              </a:rPr>
              <a:t>cnn.com</a:t>
            </a:r>
            <a:r>
              <a:rPr lang="en" dirty="0">
                <a:solidFill>
                  <a:schemeClr val="dk1"/>
                </a:solidFill>
                <a:latin typeface="Arial" charset="0"/>
                <a:ea typeface="Arial" charset="0"/>
                <a:cs typeface="Arial" charset="0"/>
                <a:sym typeface="Droid Sans"/>
              </a:rPr>
              <a:t>?</a:t>
            </a:r>
          </a:p>
        </p:txBody>
      </p:sp>
      <p:sp>
        <p:nvSpPr>
          <p:cNvPr id="11" name="Shape 1741"/>
          <p:cNvSpPr txBox="1"/>
          <p:nvPr/>
        </p:nvSpPr>
        <p:spPr>
          <a:xfrm rot="-2142312">
            <a:off x="3104225" y="2333429"/>
            <a:ext cx="1602387" cy="428607"/>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US" dirty="0" smtClean="0">
                <a:solidFill>
                  <a:srgbClr val="00B050"/>
                </a:solidFill>
                <a:latin typeface="Arial" charset="0"/>
                <a:ea typeface="Arial" charset="0"/>
                <a:cs typeface="Arial" charset="0"/>
                <a:sym typeface="Droid Sans"/>
              </a:rPr>
              <a:t>DNS: </a:t>
            </a:r>
            <a:r>
              <a:rPr lang="en" dirty="0" err="1" smtClean="0">
                <a:solidFill>
                  <a:srgbClr val="00B050"/>
                </a:solidFill>
                <a:latin typeface="Arial" charset="0"/>
                <a:ea typeface="Arial" charset="0"/>
                <a:cs typeface="Arial" charset="0"/>
                <a:sym typeface="Droid Sans"/>
              </a:rPr>
              <a:t>cnn.com</a:t>
            </a:r>
            <a:r>
              <a:rPr lang="en-US" dirty="0" smtClean="0">
                <a:solidFill>
                  <a:srgbClr val="00B050"/>
                </a:solidFill>
                <a:latin typeface="Arial" charset="0"/>
                <a:ea typeface="Arial" charset="0"/>
                <a:cs typeface="Arial" charset="0"/>
                <a:sym typeface="Droid Sans"/>
              </a:rPr>
              <a:t>?</a:t>
            </a:r>
            <a:endParaRPr lang="en" dirty="0">
              <a:solidFill>
                <a:srgbClr val="00B050"/>
              </a:solidFill>
              <a:latin typeface="Arial" charset="0"/>
              <a:ea typeface="Arial" charset="0"/>
              <a:cs typeface="Arial" charset="0"/>
              <a:sym typeface="Droid Sans"/>
            </a:endParaRPr>
          </a:p>
        </p:txBody>
      </p:sp>
      <p:grpSp>
        <p:nvGrpSpPr>
          <p:cNvPr id="12" name="Shape 1742"/>
          <p:cNvGrpSpPr/>
          <p:nvPr/>
        </p:nvGrpSpPr>
        <p:grpSpPr>
          <a:xfrm>
            <a:off x="4601574" y="1357400"/>
            <a:ext cx="829201" cy="929550"/>
            <a:chOff x="4906374" y="1205000"/>
            <a:chExt cx="829201" cy="929550"/>
          </a:xfrm>
        </p:grpSpPr>
        <p:sp>
          <p:nvSpPr>
            <p:cNvPr id="13" name="Shape 1743"/>
            <p:cNvSpPr/>
            <p:nvPr/>
          </p:nvSpPr>
          <p:spPr>
            <a:xfrm>
              <a:off x="4906375" y="1305350"/>
              <a:ext cx="829200" cy="8292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14" name="Shape 1744" descr="Image result for Server"/>
            <p:cNvPicPr preferRelativeResize="0"/>
            <p:nvPr/>
          </p:nvPicPr>
          <p:blipFill>
            <a:blip r:embed="rId4">
              <a:alphaModFix/>
            </a:blip>
            <a:stretch>
              <a:fillRect/>
            </a:stretch>
          </p:blipFill>
          <p:spPr>
            <a:xfrm>
              <a:off x="5272194" y="1205000"/>
              <a:ext cx="402351" cy="572700"/>
            </a:xfrm>
            <a:prstGeom prst="rect">
              <a:avLst/>
            </a:prstGeom>
            <a:noFill/>
            <a:ln>
              <a:noFill/>
            </a:ln>
          </p:spPr>
        </p:pic>
        <p:sp>
          <p:nvSpPr>
            <p:cNvPr id="15" name="Shape 1745"/>
            <p:cNvSpPr txBox="1"/>
            <p:nvPr/>
          </p:nvSpPr>
          <p:spPr>
            <a:xfrm rot="-1244">
              <a:off x="4906374" y="1701639"/>
              <a:ext cx="829200" cy="2748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Resolver</a:t>
              </a:r>
            </a:p>
          </p:txBody>
        </p:sp>
      </p:grpSp>
      <p:cxnSp>
        <p:nvCxnSpPr>
          <p:cNvPr id="16" name="Shape 1740"/>
          <p:cNvCxnSpPr/>
          <p:nvPr/>
        </p:nvCxnSpPr>
        <p:spPr>
          <a:xfrm rot="-10107413" flipH="1">
            <a:off x="3373264" y="1974281"/>
            <a:ext cx="1214361" cy="1278902"/>
          </a:xfrm>
          <a:prstGeom prst="straightConnector1">
            <a:avLst/>
          </a:prstGeom>
          <a:noFill/>
          <a:ln w="19050" cap="flat" cmpd="sng">
            <a:solidFill>
              <a:srgbClr val="00B050"/>
            </a:solidFill>
            <a:prstDash val="solid"/>
            <a:round/>
            <a:headEnd type="triangle" w="lg" len="lg"/>
            <a:tailEnd type="triangle" w="lg" len="lg"/>
          </a:ln>
        </p:spPr>
      </p:cxnSp>
      <p:cxnSp>
        <p:nvCxnSpPr>
          <p:cNvPr id="17" name="Shape 1728"/>
          <p:cNvCxnSpPr/>
          <p:nvPr/>
        </p:nvCxnSpPr>
        <p:spPr>
          <a:xfrm flipV="1">
            <a:off x="3528450" y="3274693"/>
            <a:ext cx="2112600" cy="1709"/>
          </a:xfrm>
          <a:prstGeom prst="straightConnector1">
            <a:avLst/>
          </a:prstGeom>
          <a:noFill/>
          <a:ln w="19050" cap="flat" cmpd="sng">
            <a:solidFill>
              <a:srgbClr val="00B050"/>
            </a:solidFill>
            <a:prstDash val="solid"/>
            <a:round/>
            <a:headEnd type="triangle" w="lg" len="lg"/>
            <a:tailEnd type="triangle" w="lg" len="lg"/>
          </a:ln>
        </p:spPr>
      </p:cxnSp>
      <p:sp>
        <p:nvSpPr>
          <p:cNvPr id="18" name="Shape 1729"/>
          <p:cNvSpPr txBox="1"/>
          <p:nvPr/>
        </p:nvSpPr>
        <p:spPr>
          <a:xfrm>
            <a:off x="3957450" y="2939177"/>
            <a:ext cx="1246800" cy="366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dirty="0">
                <a:solidFill>
                  <a:srgbClr val="00B050"/>
                </a:solidFill>
                <a:latin typeface="Arial" charset="0"/>
                <a:ea typeface="Arial" charset="0"/>
                <a:cs typeface="Arial" charset="0"/>
                <a:sym typeface="Droid Sans"/>
              </a:rPr>
              <a:t>IP routing</a:t>
            </a:r>
          </a:p>
        </p:txBody>
      </p:sp>
      <p:cxnSp>
        <p:nvCxnSpPr>
          <p:cNvPr id="19" name="Shape 1730"/>
          <p:cNvCxnSpPr/>
          <p:nvPr/>
        </p:nvCxnSpPr>
        <p:spPr>
          <a:xfrm>
            <a:off x="3528213" y="3661254"/>
            <a:ext cx="2112837" cy="21060"/>
          </a:xfrm>
          <a:prstGeom prst="straightConnector1">
            <a:avLst/>
          </a:prstGeom>
          <a:noFill/>
          <a:ln w="19050" cap="flat" cmpd="sng">
            <a:solidFill>
              <a:srgbClr val="00B050"/>
            </a:solidFill>
            <a:prstDash val="solid"/>
            <a:round/>
            <a:headEnd type="triangle" w="lg" len="lg"/>
            <a:tailEnd type="triangle" w="lg" len="lg"/>
          </a:ln>
        </p:spPr>
      </p:cxnSp>
      <p:sp>
        <p:nvSpPr>
          <p:cNvPr id="20" name="Shape 1731"/>
          <p:cNvSpPr txBox="1"/>
          <p:nvPr/>
        </p:nvSpPr>
        <p:spPr>
          <a:xfrm>
            <a:off x="3839925" y="3363264"/>
            <a:ext cx="1626300" cy="366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dirty="0">
                <a:solidFill>
                  <a:srgbClr val="00B050"/>
                </a:solidFill>
                <a:latin typeface="Arial" charset="0"/>
                <a:ea typeface="Arial" charset="0"/>
                <a:cs typeface="Arial" charset="0"/>
                <a:sym typeface="Droid Sans"/>
              </a:rPr>
              <a:t>TCP handshake</a:t>
            </a:r>
          </a:p>
        </p:txBody>
      </p:sp>
      <p:cxnSp>
        <p:nvCxnSpPr>
          <p:cNvPr id="21" name="Shape 1732"/>
          <p:cNvCxnSpPr/>
          <p:nvPr/>
        </p:nvCxnSpPr>
        <p:spPr>
          <a:xfrm>
            <a:off x="3528213" y="3999529"/>
            <a:ext cx="2095136" cy="14448"/>
          </a:xfrm>
          <a:prstGeom prst="straightConnector1">
            <a:avLst/>
          </a:prstGeom>
          <a:noFill/>
          <a:ln w="19050" cap="flat" cmpd="sng">
            <a:solidFill>
              <a:schemeClr val="tx1"/>
            </a:solidFill>
            <a:prstDash val="solid"/>
            <a:round/>
            <a:headEnd type="triangle" w="lg" len="lg"/>
            <a:tailEnd type="triangle" w="lg" len="lg"/>
          </a:ln>
        </p:spPr>
      </p:cxnSp>
      <p:sp>
        <p:nvSpPr>
          <p:cNvPr id="22" name="Shape 1733"/>
          <p:cNvSpPr txBox="1"/>
          <p:nvPr/>
        </p:nvSpPr>
        <p:spPr>
          <a:xfrm>
            <a:off x="3701801" y="3701893"/>
            <a:ext cx="1903800" cy="366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dirty="0">
                <a:latin typeface="Arial" charset="0"/>
                <a:ea typeface="Arial" charset="0"/>
                <a:cs typeface="Arial" charset="0"/>
                <a:sym typeface="Droid Sans"/>
              </a:rPr>
              <a:t>(opt) TLS handshake</a:t>
            </a:r>
          </a:p>
        </p:txBody>
      </p:sp>
      <p:cxnSp>
        <p:nvCxnSpPr>
          <p:cNvPr id="23" name="Shape 1734"/>
          <p:cNvCxnSpPr/>
          <p:nvPr/>
        </p:nvCxnSpPr>
        <p:spPr>
          <a:xfrm>
            <a:off x="3528213" y="4507454"/>
            <a:ext cx="2112837" cy="26108"/>
          </a:xfrm>
          <a:prstGeom prst="straightConnector1">
            <a:avLst/>
          </a:prstGeom>
          <a:noFill/>
          <a:ln w="19050" cap="flat" cmpd="sng">
            <a:solidFill>
              <a:schemeClr val="tx1"/>
            </a:solidFill>
            <a:prstDash val="solid"/>
            <a:round/>
            <a:headEnd type="triangle" w="lg" len="lg"/>
            <a:tailEnd type="triangle" w="lg" len="lg"/>
          </a:ln>
        </p:spPr>
      </p:cxnSp>
      <p:sp>
        <p:nvSpPr>
          <p:cNvPr id="24" name="Shape 1735"/>
          <p:cNvSpPr txBox="1"/>
          <p:nvPr/>
        </p:nvSpPr>
        <p:spPr>
          <a:xfrm>
            <a:off x="3840551" y="4189614"/>
            <a:ext cx="1626300" cy="366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dirty="0">
                <a:latin typeface="Arial" charset="0"/>
                <a:ea typeface="Arial" charset="0"/>
                <a:cs typeface="Arial" charset="0"/>
                <a:sym typeface="Droid Sans"/>
              </a:rPr>
              <a:t>HTTP requests</a:t>
            </a:r>
          </a:p>
        </p:txBody>
      </p:sp>
      <p:pic>
        <p:nvPicPr>
          <p:cNvPr id="26" name="Shape 1746" descr="Open ..."/>
          <p:cNvPicPr preferRelativeResize="0"/>
          <p:nvPr/>
        </p:nvPicPr>
        <p:blipFill>
          <a:blip r:embed="rId5">
            <a:alphaModFix/>
          </a:blip>
          <a:stretch>
            <a:fillRect/>
          </a:stretch>
        </p:blipFill>
        <p:spPr>
          <a:xfrm>
            <a:off x="6251938" y="2793463"/>
            <a:ext cx="1666875" cy="1666875"/>
          </a:xfrm>
          <a:prstGeom prst="rect">
            <a:avLst/>
          </a:prstGeom>
          <a:noFill/>
          <a:ln>
            <a:noFill/>
          </a:ln>
        </p:spPr>
      </p:pic>
    </p:spTree>
    <p:extLst>
      <p:ext uri="{BB962C8B-B14F-4D97-AF65-F5344CB8AC3E}">
        <p14:creationId xmlns:p14="http://schemas.microsoft.com/office/powerpoint/2010/main" val="11613341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p:nvPr/>
        </p:nvSpPr>
        <p:spPr>
          <a:xfrm>
            <a:off x="0" y="775850"/>
            <a:ext cx="9161700" cy="4367700"/>
          </a:xfrm>
          <a:prstGeom prst="rect">
            <a:avLst/>
          </a:prstGeom>
          <a:solidFill>
            <a:schemeClr val="tx2"/>
          </a:solidFill>
          <a:ln>
            <a:noFill/>
          </a:ln>
        </p:spPr>
        <p:txBody>
          <a:bodyPr wrap="square" lIns="91425" tIns="91425" rIns="91425" bIns="91425" anchor="ctr" anchorCtr="0">
            <a:noAutofit/>
          </a:bodyPr>
          <a:lstStyle/>
          <a:p>
            <a:pPr marL="0" lvl="0" indent="0">
              <a:spcBef>
                <a:spcPts val="0"/>
              </a:spcBef>
              <a:buNone/>
            </a:pPr>
            <a:endParaRPr/>
          </a:p>
        </p:txBody>
      </p:sp>
      <p:sp>
        <p:nvSpPr>
          <p:cNvPr id="79" name="Shape 79"/>
          <p:cNvSpPr/>
          <p:nvPr/>
        </p:nvSpPr>
        <p:spPr>
          <a:xfrm>
            <a:off x="6493825" y="2243775"/>
            <a:ext cx="2216400" cy="1575000"/>
          </a:xfrm>
          <a:prstGeom prst="rect">
            <a:avLst/>
          </a:prstGeom>
          <a:solidFill>
            <a:srgbClr val="FFFFFF"/>
          </a:solidFill>
          <a:ln w="19050" cap="flat" cmpd="sng">
            <a:solidFill>
              <a:srgbClr val="000000"/>
            </a:solidFill>
            <a:prstDash val="dot"/>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80" name="Shape 80"/>
          <p:cNvSpPr/>
          <p:nvPr/>
        </p:nvSpPr>
        <p:spPr>
          <a:xfrm>
            <a:off x="474625" y="2243775"/>
            <a:ext cx="3663600" cy="1575000"/>
          </a:xfrm>
          <a:prstGeom prst="rect">
            <a:avLst/>
          </a:prstGeom>
          <a:solidFill>
            <a:srgbClr val="FFFFFF"/>
          </a:solidFill>
          <a:ln w="19050" cap="flat" cmpd="sng">
            <a:solidFill>
              <a:srgbClr val="000000"/>
            </a:solidFill>
            <a:prstDash val="dot"/>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81" name="Shape 8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3</a:t>
            </a:fld>
            <a:endParaRPr lang="en">
              <a:latin typeface="Arial"/>
              <a:ea typeface="Arial"/>
              <a:cs typeface="Arial"/>
              <a:sym typeface="Arial"/>
            </a:endParaRPr>
          </a:p>
        </p:txBody>
      </p:sp>
      <p:sp>
        <p:nvSpPr>
          <p:cNvPr id="82" name="Shape 82"/>
          <p:cNvSpPr/>
          <p:nvPr/>
        </p:nvSpPr>
        <p:spPr>
          <a:xfrm>
            <a:off x="7525148" y="260675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sp>
        <p:nvSpPr>
          <p:cNvPr id="83" name="Shape 83"/>
          <p:cNvSpPr txBox="1"/>
          <p:nvPr/>
        </p:nvSpPr>
        <p:spPr>
          <a:xfrm rot="-1244">
            <a:off x="7481348" y="3240289"/>
            <a:ext cx="829200" cy="2748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Server</a:t>
            </a:r>
          </a:p>
        </p:txBody>
      </p:sp>
      <p:grpSp>
        <p:nvGrpSpPr>
          <p:cNvPr id="84" name="Shape 84"/>
          <p:cNvGrpSpPr/>
          <p:nvPr/>
        </p:nvGrpSpPr>
        <p:grpSpPr>
          <a:xfrm>
            <a:off x="800125" y="2632000"/>
            <a:ext cx="956700" cy="806359"/>
            <a:chOff x="5732007" y="1870000"/>
            <a:chExt cx="956700" cy="806359"/>
          </a:xfrm>
        </p:grpSpPr>
        <p:sp>
          <p:nvSpPr>
            <p:cNvPr id="85" name="Shape 85"/>
            <p:cNvSpPr/>
            <p:nvPr/>
          </p:nvSpPr>
          <p:spPr>
            <a:xfrm>
              <a:off x="5880425" y="187000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86" name="Shape 86"/>
            <p:cNvPicPr preferRelativeResize="0"/>
            <p:nvPr/>
          </p:nvPicPr>
          <p:blipFill>
            <a:blip r:embed="rId3">
              <a:alphaModFix/>
            </a:blip>
            <a:stretch>
              <a:fillRect/>
            </a:stretch>
          </p:blipFill>
          <p:spPr>
            <a:xfrm>
              <a:off x="5880424" y="2147425"/>
              <a:ext cx="615600" cy="395062"/>
            </a:xfrm>
            <a:prstGeom prst="rect">
              <a:avLst/>
            </a:prstGeom>
            <a:noFill/>
            <a:ln>
              <a:noFill/>
            </a:ln>
          </p:spPr>
        </p:pic>
        <p:sp>
          <p:nvSpPr>
            <p:cNvPr id="87" name="Shape 87"/>
            <p:cNvSpPr txBox="1"/>
            <p:nvPr/>
          </p:nvSpPr>
          <p:spPr>
            <a:xfrm rot="-1078">
              <a:off x="5732007" y="2518409"/>
              <a:ext cx="956700" cy="1578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User</a:t>
              </a:r>
            </a:p>
          </p:txBody>
        </p:sp>
      </p:grpSp>
      <p:sp>
        <p:nvSpPr>
          <p:cNvPr id="88" name="Shape 88"/>
          <p:cNvSpPr txBox="1"/>
          <p:nvPr/>
        </p:nvSpPr>
        <p:spPr>
          <a:xfrm>
            <a:off x="1329500" y="1862250"/>
            <a:ext cx="1450200" cy="275100"/>
          </a:xfrm>
          <a:prstGeom prst="rect">
            <a:avLst/>
          </a:prstGeom>
          <a:noFill/>
          <a:ln>
            <a:noFill/>
          </a:ln>
        </p:spPr>
        <p:txBody>
          <a:bodyPr wrap="square" lIns="91425" tIns="91425" rIns="91425" bIns="91425" anchor="t" anchorCtr="0">
            <a:noAutofit/>
          </a:bodyPr>
          <a:lstStyle/>
          <a:p>
            <a:pPr marL="0" lvl="0" indent="0" rtl="0">
              <a:spcBef>
                <a:spcPts val="0"/>
              </a:spcBef>
              <a:buNone/>
            </a:pPr>
            <a:r>
              <a:rPr lang="en" b="1" dirty="0">
                <a:latin typeface="Arial" charset="0"/>
                <a:ea typeface="Arial" charset="0"/>
                <a:cs typeface="Arial" charset="0"/>
                <a:sym typeface="Droid Sans"/>
              </a:rPr>
              <a:t>Country A</a:t>
            </a:r>
          </a:p>
        </p:txBody>
      </p:sp>
      <p:sp>
        <p:nvSpPr>
          <p:cNvPr id="89" name="Shape 89"/>
          <p:cNvSpPr txBox="1"/>
          <p:nvPr/>
        </p:nvSpPr>
        <p:spPr>
          <a:xfrm>
            <a:off x="7108976" y="1862250"/>
            <a:ext cx="1287300" cy="275100"/>
          </a:xfrm>
          <a:prstGeom prst="rect">
            <a:avLst/>
          </a:prstGeom>
          <a:noFill/>
          <a:ln>
            <a:noFill/>
          </a:ln>
        </p:spPr>
        <p:txBody>
          <a:bodyPr wrap="square" lIns="91425" tIns="91425" rIns="91425" bIns="91425" anchor="t" anchorCtr="0">
            <a:noAutofit/>
          </a:bodyPr>
          <a:lstStyle/>
          <a:p>
            <a:pPr marL="0" lvl="0" indent="0" rtl="0">
              <a:spcBef>
                <a:spcPts val="0"/>
              </a:spcBef>
              <a:buNone/>
            </a:pPr>
            <a:r>
              <a:rPr lang="en" b="1" dirty="0">
                <a:latin typeface="Arial" charset="0"/>
                <a:ea typeface="Arial" charset="0"/>
                <a:cs typeface="Arial" charset="0"/>
                <a:sym typeface="Droid Sans"/>
              </a:rPr>
              <a:t>Country B</a:t>
            </a:r>
          </a:p>
        </p:txBody>
      </p:sp>
      <p:cxnSp>
        <p:nvCxnSpPr>
          <p:cNvPr id="90" name="Shape 90"/>
          <p:cNvCxnSpPr/>
          <p:nvPr/>
        </p:nvCxnSpPr>
        <p:spPr>
          <a:xfrm rot="10800000" flipH="1">
            <a:off x="1696636" y="3000430"/>
            <a:ext cx="2775900" cy="12300"/>
          </a:xfrm>
          <a:prstGeom prst="straightConnector1">
            <a:avLst/>
          </a:prstGeom>
          <a:noFill/>
          <a:ln w="28575" cap="flat" cmpd="sng">
            <a:solidFill>
              <a:srgbClr val="434343"/>
            </a:solidFill>
            <a:prstDash val="solid"/>
            <a:round/>
            <a:headEnd type="none" w="lg" len="lg"/>
            <a:tailEnd type="triangle" w="lg" len="lg"/>
          </a:ln>
        </p:spPr>
      </p:cxnSp>
      <p:cxnSp>
        <p:nvCxnSpPr>
          <p:cNvPr id="91" name="Shape 91"/>
          <p:cNvCxnSpPr/>
          <p:nvPr/>
        </p:nvCxnSpPr>
        <p:spPr>
          <a:xfrm rot="10800000" flipH="1">
            <a:off x="6132375" y="3000500"/>
            <a:ext cx="1476300" cy="16200"/>
          </a:xfrm>
          <a:prstGeom prst="straightConnector1">
            <a:avLst/>
          </a:prstGeom>
          <a:noFill/>
          <a:ln w="28575" cap="flat" cmpd="sng">
            <a:solidFill>
              <a:srgbClr val="434343"/>
            </a:solidFill>
            <a:prstDash val="solid"/>
            <a:round/>
            <a:headEnd type="none" w="lg" len="lg"/>
            <a:tailEnd type="triangle" w="lg" len="lg"/>
          </a:ln>
        </p:spPr>
      </p:cxnSp>
      <p:sp>
        <p:nvSpPr>
          <p:cNvPr id="92" name="Shape 92"/>
          <p:cNvSpPr/>
          <p:nvPr/>
        </p:nvSpPr>
        <p:spPr>
          <a:xfrm>
            <a:off x="4476875" y="2484850"/>
            <a:ext cx="1582416" cy="1031184"/>
          </a:xfrm>
          <a:prstGeom prst="cloud">
            <a:avLst/>
          </a:prstGeom>
          <a:solidFill>
            <a:schemeClr val="tx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sz="1200"/>
          </a:p>
        </p:txBody>
      </p:sp>
      <p:sp>
        <p:nvSpPr>
          <p:cNvPr id="93" name="Shape 93"/>
          <p:cNvSpPr txBox="1"/>
          <p:nvPr/>
        </p:nvSpPr>
        <p:spPr>
          <a:xfrm>
            <a:off x="1795020" y="3149275"/>
            <a:ext cx="829200" cy="1827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900" b="1" dirty="0">
                <a:latin typeface="Arial" charset="0"/>
                <a:ea typeface="Arial" charset="0"/>
                <a:cs typeface="Arial" charset="0"/>
                <a:sym typeface="Droid Sans"/>
              </a:rPr>
              <a:t>Company</a:t>
            </a:r>
          </a:p>
        </p:txBody>
      </p:sp>
      <p:sp>
        <p:nvSpPr>
          <p:cNvPr id="94" name="Shape 94"/>
          <p:cNvSpPr txBox="1"/>
          <p:nvPr/>
        </p:nvSpPr>
        <p:spPr>
          <a:xfrm>
            <a:off x="2761425" y="3149275"/>
            <a:ext cx="468000" cy="1827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900" b="1" dirty="0">
                <a:latin typeface="Arial" charset="0"/>
                <a:ea typeface="Arial" charset="0"/>
                <a:cs typeface="Arial" charset="0"/>
                <a:sym typeface="Droid Sans"/>
              </a:rPr>
              <a:t>ISP</a:t>
            </a:r>
          </a:p>
        </p:txBody>
      </p:sp>
      <p:sp>
        <p:nvSpPr>
          <p:cNvPr id="95" name="Shape 95"/>
          <p:cNvSpPr txBox="1"/>
          <p:nvPr/>
        </p:nvSpPr>
        <p:spPr>
          <a:xfrm>
            <a:off x="3294825" y="3149275"/>
            <a:ext cx="890100" cy="1827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900" b="1" dirty="0">
                <a:solidFill>
                  <a:schemeClr val="dk1"/>
                </a:solidFill>
                <a:latin typeface="Arial" charset="0"/>
                <a:ea typeface="Arial" charset="0"/>
                <a:cs typeface="Arial" charset="0"/>
                <a:sym typeface="Droid Sans"/>
              </a:rPr>
              <a:t>National Firewall</a:t>
            </a:r>
          </a:p>
        </p:txBody>
      </p:sp>
      <p:cxnSp>
        <p:nvCxnSpPr>
          <p:cNvPr id="96" name="Shape 96"/>
          <p:cNvCxnSpPr>
            <a:stCxn id="97" idx="2"/>
          </p:cNvCxnSpPr>
          <p:nvPr/>
        </p:nvCxnSpPr>
        <p:spPr>
          <a:xfrm flipH="1">
            <a:off x="2388750" y="1900175"/>
            <a:ext cx="2442300" cy="778500"/>
          </a:xfrm>
          <a:prstGeom prst="straightConnector1">
            <a:avLst/>
          </a:prstGeom>
          <a:noFill/>
          <a:ln w="19050" cap="flat" cmpd="sng">
            <a:solidFill>
              <a:srgbClr val="434343"/>
            </a:solidFill>
            <a:prstDash val="solid"/>
            <a:round/>
            <a:headEnd type="none" w="lg" len="lg"/>
            <a:tailEnd type="triangle" w="lg" len="lg"/>
          </a:ln>
        </p:spPr>
      </p:cxnSp>
      <p:cxnSp>
        <p:nvCxnSpPr>
          <p:cNvPr id="98" name="Shape 98"/>
          <p:cNvCxnSpPr/>
          <p:nvPr/>
        </p:nvCxnSpPr>
        <p:spPr>
          <a:xfrm flipH="1">
            <a:off x="3180750" y="1900175"/>
            <a:ext cx="1650300" cy="822900"/>
          </a:xfrm>
          <a:prstGeom prst="straightConnector1">
            <a:avLst/>
          </a:prstGeom>
          <a:noFill/>
          <a:ln w="19050" cap="flat" cmpd="sng">
            <a:solidFill>
              <a:srgbClr val="434343"/>
            </a:solidFill>
            <a:prstDash val="solid"/>
            <a:round/>
            <a:headEnd type="none" w="lg" len="lg"/>
            <a:tailEnd type="triangle" w="lg" len="lg"/>
          </a:ln>
        </p:spPr>
      </p:cxnSp>
      <p:cxnSp>
        <p:nvCxnSpPr>
          <p:cNvPr id="99" name="Shape 99"/>
          <p:cNvCxnSpPr/>
          <p:nvPr/>
        </p:nvCxnSpPr>
        <p:spPr>
          <a:xfrm flipH="1">
            <a:off x="3901650" y="1900175"/>
            <a:ext cx="929400" cy="796200"/>
          </a:xfrm>
          <a:prstGeom prst="straightConnector1">
            <a:avLst/>
          </a:prstGeom>
          <a:noFill/>
          <a:ln w="19050" cap="flat" cmpd="sng">
            <a:solidFill>
              <a:srgbClr val="434343"/>
            </a:solidFill>
            <a:prstDash val="solid"/>
            <a:round/>
            <a:headEnd type="none" w="lg" len="lg"/>
            <a:tailEnd type="triangle" w="lg" len="lg"/>
          </a:ln>
        </p:spPr>
      </p:cxnSp>
      <p:pic>
        <p:nvPicPr>
          <p:cNvPr id="100" name="Shape 100"/>
          <p:cNvPicPr preferRelativeResize="0"/>
          <p:nvPr/>
        </p:nvPicPr>
        <p:blipFill>
          <a:blip r:embed="rId4">
            <a:alphaModFix/>
          </a:blip>
          <a:stretch>
            <a:fillRect/>
          </a:stretch>
        </p:blipFill>
        <p:spPr>
          <a:xfrm>
            <a:off x="7874950" y="2606750"/>
            <a:ext cx="468000" cy="468000"/>
          </a:xfrm>
          <a:prstGeom prst="rect">
            <a:avLst/>
          </a:prstGeom>
          <a:noFill/>
          <a:ln>
            <a:noFill/>
          </a:ln>
        </p:spPr>
      </p:pic>
      <p:grpSp>
        <p:nvGrpSpPr>
          <p:cNvPr id="101" name="Shape 101"/>
          <p:cNvGrpSpPr/>
          <p:nvPr/>
        </p:nvGrpSpPr>
        <p:grpSpPr>
          <a:xfrm>
            <a:off x="7613181" y="2875150"/>
            <a:ext cx="479710" cy="307840"/>
            <a:chOff x="5214700" y="4454885"/>
            <a:chExt cx="479710" cy="307840"/>
          </a:xfrm>
        </p:grpSpPr>
        <p:pic>
          <p:nvPicPr>
            <p:cNvPr id="102" name="Shape 102"/>
            <p:cNvPicPr preferRelativeResize="0"/>
            <p:nvPr/>
          </p:nvPicPr>
          <p:blipFill>
            <a:blip r:embed="rId5">
              <a:alphaModFix/>
            </a:blip>
            <a:stretch>
              <a:fillRect/>
            </a:stretch>
          </p:blipFill>
          <p:spPr>
            <a:xfrm>
              <a:off x="5214700" y="4454885"/>
              <a:ext cx="479710" cy="307840"/>
            </a:xfrm>
            <a:prstGeom prst="rect">
              <a:avLst/>
            </a:prstGeom>
            <a:noFill/>
            <a:ln>
              <a:noFill/>
            </a:ln>
          </p:spPr>
        </p:pic>
        <p:pic>
          <p:nvPicPr>
            <p:cNvPr id="103" name="Shape 103"/>
            <p:cNvPicPr preferRelativeResize="0"/>
            <p:nvPr/>
          </p:nvPicPr>
          <p:blipFill>
            <a:blip r:embed="rId6">
              <a:alphaModFix/>
            </a:blip>
            <a:stretch>
              <a:fillRect/>
            </a:stretch>
          </p:blipFill>
          <p:spPr>
            <a:xfrm>
              <a:off x="5298081" y="4520987"/>
              <a:ext cx="288232" cy="184962"/>
            </a:xfrm>
            <a:prstGeom prst="rect">
              <a:avLst/>
            </a:prstGeom>
            <a:noFill/>
            <a:ln>
              <a:noFill/>
            </a:ln>
          </p:spPr>
        </p:pic>
      </p:grpSp>
      <p:pic>
        <p:nvPicPr>
          <p:cNvPr id="104" name="Shape 104"/>
          <p:cNvPicPr preferRelativeResize="0"/>
          <p:nvPr/>
        </p:nvPicPr>
        <p:blipFill>
          <a:blip r:embed="rId7">
            <a:alphaModFix/>
          </a:blip>
          <a:stretch>
            <a:fillRect/>
          </a:stretch>
        </p:blipFill>
        <p:spPr>
          <a:xfrm>
            <a:off x="1881038" y="2718493"/>
            <a:ext cx="613300" cy="516075"/>
          </a:xfrm>
          <a:prstGeom prst="rect">
            <a:avLst/>
          </a:prstGeom>
          <a:noFill/>
          <a:ln>
            <a:noFill/>
          </a:ln>
        </p:spPr>
      </p:pic>
      <p:pic>
        <p:nvPicPr>
          <p:cNvPr id="105" name="Shape 105"/>
          <p:cNvPicPr preferRelativeResize="0"/>
          <p:nvPr/>
        </p:nvPicPr>
        <p:blipFill>
          <a:blip r:embed="rId7">
            <a:alphaModFix/>
          </a:blip>
          <a:stretch>
            <a:fillRect/>
          </a:stretch>
        </p:blipFill>
        <p:spPr>
          <a:xfrm>
            <a:off x="2635063" y="2718493"/>
            <a:ext cx="613300" cy="516075"/>
          </a:xfrm>
          <a:prstGeom prst="rect">
            <a:avLst/>
          </a:prstGeom>
          <a:noFill/>
          <a:ln>
            <a:noFill/>
          </a:ln>
        </p:spPr>
      </p:pic>
      <p:pic>
        <p:nvPicPr>
          <p:cNvPr id="106" name="Shape 106"/>
          <p:cNvPicPr preferRelativeResize="0"/>
          <p:nvPr/>
        </p:nvPicPr>
        <p:blipFill>
          <a:blip r:embed="rId7">
            <a:alphaModFix/>
          </a:blip>
          <a:stretch>
            <a:fillRect/>
          </a:stretch>
        </p:blipFill>
        <p:spPr>
          <a:xfrm>
            <a:off x="3403175" y="2718493"/>
            <a:ext cx="613300" cy="516075"/>
          </a:xfrm>
          <a:prstGeom prst="rect">
            <a:avLst/>
          </a:prstGeom>
          <a:noFill/>
          <a:ln>
            <a:noFill/>
          </a:ln>
        </p:spPr>
      </p:pic>
      <p:pic>
        <p:nvPicPr>
          <p:cNvPr id="107" name="Shape 107"/>
          <p:cNvPicPr preferRelativeResize="0"/>
          <p:nvPr/>
        </p:nvPicPr>
        <p:blipFill>
          <a:blip r:embed="rId7">
            <a:alphaModFix/>
          </a:blip>
          <a:stretch>
            <a:fillRect/>
          </a:stretch>
        </p:blipFill>
        <p:spPr>
          <a:xfrm>
            <a:off x="6703513" y="2718493"/>
            <a:ext cx="613300" cy="516075"/>
          </a:xfrm>
          <a:prstGeom prst="rect">
            <a:avLst/>
          </a:prstGeom>
          <a:noFill/>
          <a:ln>
            <a:noFill/>
          </a:ln>
        </p:spPr>
      </p:pic>
      <p:sp>
        <p:nvSpPr>
          <p:cNvPr id="108" name="Shape 108"/>
          <p:cNvSpPr txBox="1"/>
          <p:nvPr/>
        </p:nvSpPr>
        <p:spPr>
          <a:xfrm>
            <a:off x="4463863" y="2669038"/>
            <a:ext cx="1450200" cy="2751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b="1" dirty="0">
                <a:latin typeface="Arial" charset="0"/>
                <a:ea typeface="Arial" charset="0"/>
                <a:cs typeface="Arial" charset="0"/>
                <a:sym typeface="Droid Sans"/>
              </a:rPr>
              <a:t>Transit Network</a:t>
            </a:r>
          </a:p>
        </p:txBody>
      </p:sp>
      <p:cxnSp>
        <p:nvCxnSpPr>
          <p:cNvPr id="109" name="Shape 109"/>
          <p:cNvCxnSpPr/>
          <p:nvPr/>
        </p:nvCxnSpPr>
        <p:spPr>
          <a:xfrm>
            <a:off x="4831050" y="1900175"/>
            <a:ext cx="1985400" cy="813900"/>
          </a:xfrm>
          <a:prstGeom prst="straightConnector1">
            <a:avLst/>
          </a:prstGeom>
          <a:noFill/>
          <a:ln w="19050" cap="flat" cmpd="sng">
            <a:solidFill>
              <a:srgbClr val="434343"/>
            </a:solidFill>
            <a:prstDash val="solid"/>
            <a:round/>
            <a:headEnd type="none" w="lg" len="lg"/>
            <a:tailEnd type="triangle" w="lg" len="lg"/>
          </a:ln>
        </p:spPr>
      </p:cxnSp>
      <p:sp>
        <p:nvSpPr>
          <p:cNvPr id="110" name="Shape 110"/>
          <p:cNvSpPr txBox="1"/>
          <p:nvPr/>
        </p:nvSpPr>
        <p:spPr>
          <a:xfrm>
            <a:off x="3096775" y="1495775"/>
            <a:ext cx="3396900" cy="404400"/>
          </a:xfrm>
          <a:prstGeom prst="rect">
            <a:avLst/>
          </a:prstGeom>
          <a:solidFill>
            <a:srgbClr val="50FF7E">
              <a:alpha val="57690"/>
            </a:srgbClr>
          </a:solidFill>
          <a:ln>
            <a:noFill/>
          </a:ln>
        </p:spPr>
        <p:txBody>
          <a:bodyPr wrap="square" lIns="91425" tIns="91425" rIns="91425" bIns="91425" anchor="t" anchorCtr="0">
            <a:noAutofit/>
          </a:bodyPr>
          <a:lstStyle/>
          <a:p>
            <a:pPr marL="0" lvl="0" indent="0" algn="ctr" rtl="0">
              <a:spcBef>
                <a:spcPts val="0"/>
              </a:spcBef>
              <a:buNone/>
            </a:pPr>
            <a:r>
              <a:rPr lang="en" sz="1800" b="1" dirty="0">
                <a:latin typeface="Arial" charset="0"/>
                <a:ea typeface="Arial" charset="0"/>
                <a:cs typeface="Arial" charset="0"/>
                <a:sym typeface="Droid Sans"/>
              </a:rPr>
              <a:t>Routers</a:t>
            </a:r>
          </a:p>
        </p:txBody>
      </p:sp>
      <p:sp>
        <p:nvSpPr>
          <p:cNvPr id="111" name="Shape 111"/>
          <p:cNvSpPr txBox="1">
            <a:spLocks noGrp="1"/>
          </p:cNvSpPr>
          <p:nvPr>
            <p:ph type="title"/>
          </p:nvPr>
        </p:nvSpPr>
        <p:spPr>
          <a:xfrm>
            <a:off x="311700" y="203150"/>
            <a:ext cx="8520600" cy="572700"/>
          </a:xfrm>
          <a:prstGeom prst="rect">
            <a:avLst/>
          </a:prstGeom>
        </p:spPr>
        <p:txBody>
          <a:bodyPr wrap="square" lIns="91425" tIns="91425" rIns="91425" bIns="91425" anchor="t" anchorCtr="0">
            <a:noAutofit/>
          </a:bodyPr>
          <a:lstStyle/>
          <a:p>
            <a:pPr marL="0" lvl="0" indent="0" algn="ctr" rtl="0">
              <a:spcBef>
                <a:spcPts val="0"/>
              </a:spcBef>
              <a:buNone/>
            </a:pPr>
            <a:r>
              <a:rPr lang="en" b="1" dirty="0">
                <a:solidFill>
                  <a:schemeClr val="bg1"/>
                </a:solidFill>
                <a:latin typeface="Arial" charset="0"/>
                <a:ea typeface="Arial" charset="0"/>
                <a:cs typeface="Arial" charset="0"/>
                <a:sym typeface="Droid Sans"/>
              </a:rPr>
              <a:t>The </a:t>
            </a:r>
            <a:r>
              <a:rPr lang="en" b="1" dirty="0" smtClean="0">
                <a:solidFill>
                  <a:schemeClr val="bg1"/>
                </a:solidFill>
                <a:latin typeface="Arial" charset="0"/>
                <a:ea typeface="Arial" charset="0"/>
                <a:cs typeface="Arial" charset="0"/>
                <a:sym typeface="Droid Sans"/>
              </a:rPr>
              <a:t>Internet</a:t>
            </a:r>
            <a:endParaRPr lang="en" b="1" dirty="0">
              <a:solidFill>
                <a:schemeClr val="bg1"/>
              </a:solidFill>
              <a:latin typeface="Arial" charset="0"/>
              <a:ea typeface="Arial" charset="0"/>
              <a:cs typeface="Arial" charset="0"/>
              <a:sym typeface="Droid Sans"/>
            </a:endParaRPr>
          </a:p>
        </p:txBody>
      </p:sp>
      <p:sp>
        <p:nvSpPr>
          <p:cNvPr id="112" name="Shape 112"/>
          <p:cNvSpPr txBox="1"/>
          <p:nvPr/>
        </p:nvSpPr>
        <p:spPr>
          <a:xfrm>
            <a:off x="6833425" y="3149275"/>
            <a:ext cx="424200" cy="1827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900" b="1" dirty="0">
                <a:latin typeface="Arial" charset="0"/>
                <a:ea typeface="Arial" charset="0"/>
                <a:cs typeface="Arial" charset="0"/>
                <a:sym typeface="Droid Sans"/>
              </a:rPr>
              <a:t>ISP</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812"/>
        <p:cNvGrpSpPr/>
        <p:nvPr/>
      </p:nvGrpSpPr>
      <p:grpSpPr>
        <a:xfrm>
          <a:off x="0" y="0"/>
          <a:ext cx="0" cy="0"/>
          <a:chOff x="0" y="0"/>
          <a:chExt cx="0" cy="0"/>
        </a:xfrm>
      </p:grpSpPr>
      <p:sp>
        <p:nvSpPr>
          <p:cNvPr id="1813" name="Shape 1813"/>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1814" name="Shape 181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30</a:t>
            </a:fld>
            <a:endParaRPr lang="en">
              <a:latin typeface="Arial"/>
              <a:ea typeface="Arial"/>
              <a:cs typeface="Arial"/>
              <a:sym typeface="Arial"/>
            </a:endParaRPr>
          </a:p>
        </p:txBody>
      </p:sp>
      <p:sp>
        <p:nvSpPr>
          <p:cNvPr id="1815" name="Shape 1815"/>
          <p:cNvSpPr/>
          <p:nvPr/>
        </p:nvSpPr>
        <p:spPr>
          <a:xfrm>
            <a:off x="0" y="255975"/>
            <a:ext cx="9144000" cy="650100"/>
          </a:xfrm>
          <a:prstGeom prst="rect">
            <a:avLst/>
          </a:prstGeom>
          <a:noFill/>
          <a:ln>
            <a:noFill/>
          </a:ln>
        </p:spPr>
        <p:txBody>
          <a:bodyPr wrap="square" lIns="91425" tIns="91425" rIns="91425" bIns="91425" anchor="ctr" anchorCtr="0">
            <a:noAutofit/>
          </a:bodyPr>
          <a:lstStyle/>
          <a:p>
            <a:pPr lvl="0" indent="-69850" algn="ctr">
              <a:lnSpc>
                <a:spcPct val="115000"/>
              </a:lnSpc>
              <a:spcAft>
                <a:spcPts val="1600"/>
              </a:spcAft>
              <a:buClr>
                <a:schemeClr val="dk1"/>
              </a:buClr>
              <a:buSzPts val="1100"/>
            </a:pPr>
            <a:r>
              <a:rPr lang="en-US" sz="2600" b="1" dirty="0">
                <a:solidFill>
                  <a:schemeClr val="bg1"/>
                </a:solidFill>
                <a:latin typeface="Arial" charset="0"/>
                <a:ea typeface="Arial" charset="0"/>
                <a:cs typeface="Arial" charset="0"/>
                <a:sym typeface="Droid Sans"/>
              </a:rPr>
              <a:t>Application-Layer Measurement</a:t>
            </a:r>
            <a:endParaRPr lang="en" sz="2600" b="1" dirty="0">
              <a:solidFill>
                <a:schemeClr val="bg1"/>
              </a:solidFill>
              <a:latin typeface="Arial" charset="0"/>
              <a:ea typeface="Arial" charset="0"/>
              <a:cs typeface="Arial" charset="0"/>
              <a:sym typeface="Droid Sans"/>
            </a:endParaRPr>
          </a:p>
        </p:txBody>
      </p:sp>
      <p:sp>
        <p:nvSpPr>
          <p:cNvPr id="1816" name="Shape 1816"/>
          <p:cNvSpPr txBox="1">
            <a:spLocks noGrp="1"/>
          </p:cNvSpPr>
          <p:nvPr>
            <p:ph type="body" idx="1"/>
          </p:nvPr>
        </p:nvSpPr>
        <p:spPr>
          <a:xfrm>
            <a:off x="387900" y="1228675"/>
            <a:ext cx="6786000" cy="1438800"/>
          </a:xfrm>
          <a:prstGeom prst="rect">
            <a:avLst/>
          </a:prstGeom>
          <a:noFill/>
          <a:ln>
            <a:noFill/>
          </a:ln>
        </p:spPr>
        <p:txBody>
          <a:bodyPr wrap="square" lIns="91425" tIns="91425" rIns="91425" bIns="91425" anchor="ctr" anchorCtr="0">
            <a:noAutofit/>
          </a:bodyPr>
          <a:lstStyle/>
          <a:p>
            <a:pPr marL="0" lvl="0" indent="-69850" rtl="0">
              <a:lnSpc>
                <a:spcPct val="100000"/>
              </a:lnSpc>
              <a:spcBef>
                <a:spcPts val="0"/>
              </a:spcBef>
              <a:spcAft>
                <a:spcPts val="1000"/>
              </a:spcAft>
              <a:buClr>
                <a:schemeClr val="dk1"/>
              </a:buClr>
              <a:buSzPts val="1100"/>
              <a:buFont typeface="Arial"/>
              <a:buNone/>
            </a:pPr>
            <a:r>
              <a:rPr lang="en" sz="1600" b="1" dirty="0">
                <a:solidFill>
                  <a:schemeClr val="dk1"/>
                </a:solidFill>
                <a:latin typeface="Arial" charset="0"/>
                <a:ea typeface="Arial" charset="0"/>
                <a:cs typeface="Arial" charset="0"/>
                <a:sym typeface="Droid Sans"/>
              </a:rPr>
              <a:t>PROBLEM:</a:t>
            </a:r>
          </a:p>
          <a:p>
            <a:pPr marL="114300" lvl="0" rtl="0">
              <a:lnSpc>
                <a:spcPct val="100000"/>
              </a:lnSpc>
              <a:spcBef>
                <a:spcPts val="0"/>
              </a:spcBef>
              <a:spcAft>
                <a:spcPts val="0"/>
              </a:spcAft>
              <a:buSzPts val="1800"/>
              <a:buNone/>
            </a:pPr>
            <a:r>
              <a:rPr lang="en" sz="1600" dirty="0">
                <a:solidFill>
                  <a:schemeClr val="dk1"/>
                </a:solidFill>
                <a:latin typeface="Arial" charset="0"/>
                <a:ea typeface="Arial" charset="0"/>
                <a:cs typeface="Arial" charset="0"/>
                <a:sym typeface="Droid Sans"/>
              </a:rPr>
              <a:t/>
            </a:r>
            <a:br>
              <a:rPr lang="en" sz="1600" dirty="0">
                <a:solidFill>
                  <a:schemeClr val="dk1"/>
                </a:solidFill>
                <a:latin typeface="Arial" charset="0"/>
                <a:ea typeface="Arial" charset="0"/>
                <a:cs typeface="Arial" charset="0"/>
                <a:sym typeface="Droid Sans"/>
              </a:rPr>
            </a:br>
            <a:r>
              <a:rPr lang="en" dirty="0">
                <a:solidFill>
                  <a:schemeClr val="dk1"/>
                </a:solidFill>
                <a:latin typeface="Arial" charset="0"/>
                <a:ea typeface="Arial" charset="0"/>
                <a:cs typeface="Arial" charset="0"/>
                <a:sym typeface="Droid Sans"/>
              </a:rPr>
              <a:t/>
            </a:r>
            <a:br>
              <a:rPr lang="en" dirty="0">
                <a:solidFill>
                  <a:schemeClr val="dk1"/>
                </a:solidFill>
                <a:latin typeface="Arial" charset="0"/>
                <a:ea typeface="Arial" charset="0"/>
                <a:cs typeface="Arial" charset="0"/>
                <a:sym typeface="Droid Sans"/>
              </a:rPr>
            </a:br>
            <a:r>
              <a:rPr lang="en" dirty="0">
                <a:solidFill>
                  <a:schemeClr val="dk1"/>
                </a:solidFill>
                <a:latin typeface="Arial" charset="0"/>
                <a:ea typeface="Arial" charset="0"/>
                <a:cs typeface="Arial" charset="0"/>
                <a:sym typeface="Droid Sans"/>
              </a:rPr>
              <a:t>	</a:t>
            </a:r>
          </a:p>
        </p:txBody>
      </p:sp>
      <p:sp>
        <p:nvSpPr>
          <p:cNvPr id="1817" name="Shape 1817"/>
          <p:cNvSpPr txBox="1"/>
          <p:nvPr/>
        </p:nvSpPr>
        <p:spPr>
          <a:xfrm>
            <a:off x="5690975" y="-357737"/>
            <a:ext cx="1903800" cy="366000"/>
          </a:xfrm>
          <a:prstGeom prst="rect">
            <a:avLst/>
          </a:prstGeom>
          <a:noFill/>
          <a:ln>
            <a:noFill/>
          </a:ln>
        </p:spPr>
        <p:txBody>
          <a:bodyPr wrap="square" lIns="91425" tIns="91425" rIns="91425" bIns="91425" anchor="t" anchorCtr="0">
            <a:noAutofit/>
          </a:bodyPr>
          <a:lstStyle/>
          <a:p>
            <a:pPr marL="0" lvl="0" indent="0" algn="ctr" rtl="0">
              <a:spcBef>
                <a:spcPts val="0"/>
              </a:spcBef>
              <a:buNone/>
            </a:pPr>
            <a:endParaRPr dirty="0">
              <a:latin typeface="Arial" charset="0"/>
              <a:ea typeface="Arial" charset="0"/>
              <a:cs typeface="Arial" charset="0"/>
              <a:sym typeface="Droid Sans"/>
            </a:endParaRPr>
          </a:p>
        </p:txBody>
      </p:sp>
      <p:cxnSp>
        <p:nvCxnSpPr>
          <p:cNvPr id="1818" name="Shape 1818"/>
          <p:cNvCxnSpPr/>
          <p:nvPr/>
        </p:nvCxnSpPr>
        <p:spPr>
          <a:xfrm rot="10800000" flipH="1">
            <a:off x="2924360" y="2884161"/>
            <a:ext cx="3973800" cy="43800"/>
          </a:xfrm>
          <a:prstGeom prst="straightConnector1">
            <a:avLst/>
          </a:prstGeom>
          <a:noFill/>
          <a:ln w="19050" cap="flat" cmpd="sng">
            <a:solidFill>
              <a:srgbClr val="595959"/>
            </a:solidFill>
            <a:prstDash val="solid"/>
            <a:round/>
            <a:headEnd type="triangle" w="lg" len="lg"/>
            <a:tailEnd type="triangle" w="lg" len="lg"/>
          </a:ln>
        </p:spPr>
      </p:cxnSp>
      <p:cxnSp>
        <p:nvCxnSpPr>
          <p:cNvPr id="1819" name="Shape 1819"/>
          <p:cNvCxnSpPr/>
          <p:nvPr/>
        </p:nvCxnSpPr>
        <p:spPr>
          <a:xfrm rot="10800000" flipH="1">
            <a:off x="2945121" y="3232617"/>
            <a:ext cx="3979800" cy="21900"/>
          </a:xfrm>
          <a:prstGeom prst="straightConnector1">
            <a:avLst/>
          </a:prstGeom>
          <a:noFill/>
          <a:ln w="19050" cap="flat" cmpd="sng">
            <a:solidFill>
              <a:srgbClr val="595959"/>
            </a:solidFill>
            <a:prstDash val="solid"/>
            <a:round/>
            <a:headEnd type="none" w="lg" len="lg"/>
            <a:tailEnd type="triangle" w="lg" len="lg"/>
          </a:ln>
        </p:spPr>
      </p:cxnSp>
      <p:sp>
        <p:nvSpPr>
          <p:cNvPr id="1820" name="Shape 1820"/>
          <p:cNvSpPr txBox="1"/>
          <p:nvPr/>
        </p:nvSpPr>
        <p:spPr>
          <a:xfrm>
            <a:off x="3625545" y="2564057"/>
            <a:ext cx="2038800" cy="5598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600" dirty="0">
                <a:latin typeface="Arial" charset="0"/>
                <a:ea typeface="Arial" charset="0"/>
                <a:cs typeface="Arial" charset="0"/>
                <a:sym typeface="Droid Sans"/>
              </a:rPr>
              <a:t>TCP Handshake</a:t>
            </a:r>
          </a:p>
        </p:txBody>
      </p:sp>
      <p:sp>
        <p:nvSpPr>
          <p:cNvPr id="1821" name="Shape 1821"/>
          <p:cNvSpPr txBox="1"/>
          <p:nvPr/>
        </p:nvSpPr>
        <p:spPr>
          <a:xfrm>
            <a:off x="2863785" y="2922530"/>
            <a:ext cx="3075000" cy="325500"/>
          </a:xfrm>
          <a:prstGeom prst="rect">
            <a:avLst/>
          </a:prstGeom>
          <a:noFill/>
          <a:ln>
            <a:noFill/>
          </a:ln>
        </p:spPr>
        <p:txBody>
          <a:bodyPr wrap="square" lIns="91425" tIns="91425" rIns="91425" bIns="91425" anchor="ctr" anchorCtr="0">
            <a:noAutofit/>
          </a:bodyPr>
          <a:lstStyle/>
          <a:p>
            <a:pPr marL="0" lvl="0" indent="0" algn="ctr" rtl="0">
              <a:spcBef>
                <a:spcPts val="0"/>
              </a:spcBef>
              <a:buNone/>
            </a:pPr>
            <a:r>
              <a:rPr lang="en" sz="1800">
                <a:latin typeface="Verdana"/>
                <a:ea typeface="Verdana"/>
                <a:cs typeface="Verdana"/>
                <a:sym typeface="Verdana"/>
              </a:rPr>
              <a:t>GET https://</a:t>
            </a:r>
            <a:r>
              <a:rPr lang="en" sz="1800" b="1">
                <a:latin typeface="Verdana"/>
                <a:ea typeface="Verdana"/>
                <a:cs typeface="Verdana"/>
                <a:sym typeface="Verdana"/>
              </a:rPr>
              <a:t>google</a:t>
            </a:r>
            <a:r>
              <a:rPr lang="en" sz="1800">
                <a:latin typeface="Verdana"/>
                <a:ea typeface="Verdana"/>
                <a:cs typeface="Verdana"/>
                <a:sym typeface="Verdana"/>
              </a:rPr>
              <a:t>.com</a:t>
            </a:r>
          </a:p>
        </p:txBody>
      </p:sp>
      <p:sp>
        <p:nvSpPr>
          <p:cNvPr id="1822" name="Shape 1822"/>
          <p:cNvSpPr txBox="1"/>
          <p:nvPr/>
        </p:nvSpPr>
        <p:spPr>
          <a:xfrm>
            <a:off x="3040463" y="3587537"/>
            <a:ext cx="648000" cy="261300"/>
          </a:xfrm>
          <a:prstGeom prst="rect">
            <a:avLst/>
          </a:prstGeom>
          <a:noFill/>
          <a:ln>
            <a:noFill/>
          </a:ln>
        </p:spPr>
        <p:txBody>
          <a:bodyPr wrap="square" lIns="91425" tIns="91425" rIns="91425" bIns="91425" anchor="ctr" anchorCtr="0">
            <a:noAutofit/>
          </a:bodyPr>
          <a:lstStyle/>
          <a:p>
            <a:pPr marL="0" lvl="0" indent="0" algn="ctr" rtl="0">
              <a:spcBef>
                <a:spcPts val="0"/>
              </a:spcBef>
              <a:buNone/>
            </a:pPr>
            <a:r>
              <a:rPr lang="en" sz="1800">
                <a:solidFill>
                  <a:srgbClr val="FF0000"/>
                </a:solidFill>
                <a:latin typeface="Verdana"/>
                <a:ea typeface="Verdana"/>
                <a:cs typeface="Verdana"/>
                <a:sym typeface="Verdana"/>
              </a:rPr>
              <a:t>RST</a:t>
            </a:r>
          </a:p>
        </p:txBody>
      </p:sp>
      <p:cxnSp>
        <p:nvCxnSpPr>
          <p:cNvPr id="1823" name="Shape 1823"/>
          <p:cNvCxnSpPr/>
          <p:nvPr/>
        </p:nvCxnSpPr>
        <p:spPr>
          <a:xfrm>
            <a:off x="2921008" y="3846586"/>
            <a:ext cx="738000" cy="8400"/>
          </a:xfrm>
          <a:prstGeom prst="straightConnector1">
            <a:avLst/>
          </a:prstGeom>
          <a:noFill/>
          <a:ln w="19050" cap="flat" cmpd="sng">
            <a:solidFill>
              <a:srgbClr val="FF0000"/>
            </a:solidFill>
            <a:prstDash val="solid"/>
            <a:round/>
            <a:headEnd type="triangle" w="lg" len="lg"/>
            <a:tailEnd type="none" w="lg" len="lg"/>
          </a:ln>
        </p:spPr>
      </p:cxnSp>
      <p:sp>
        <p:nvSpPr>
          <p:cNvPr id="1824" name="Shape 1824"/>
          <p:cNvSpPr txBox="1"/>
          <p:nvPr/>
        </p:nvSpPr>
        <p:spPr>
          <a:xfrm>
            <a:off x="5110227" y="3593924"/>
            <a:ext cx="799200" cy="231300"/>
          </a:xfrm>
          <a:prstGeom prst="rect">
            <a:avLst/>
          </a:prstGeom>
          <a:noFill/>
          <a:ln>
            <a:noFill/>
          </a:ln>
        </p:spPr>
        <p:txBody>
          <a:bodyPr wrap="square" lIns="91425" tIns="91425" rIns="91425" bIns="91425" anchor="ctr" anchorCtr="0">
            <a:noAutofit/>
          </a:bodyPr>
          <a:lstStyle/>
          <a:p>
            <a:pPr marL="0" lvl="0" indent="0" algn="ctr" rtl="0">
              <a:spcBef>
                <a:spcPts val="0"/>
              </a:spcBef>
              <a:buNone/>
            </a:pPr>
            <a:r>
              <a:rPr lang="en" sz="1800">
                <a:solidFill>
                  <a:srgbClr val="FF0000"/>
                </a:solidFill>
                <a:latin typeface="Verdana"/>
                <a:ea typeface="Verdana"/>
                <a:cs typeface="Verdana"/>
                <a:sym typeface="Verdana"/>
              </a:rPr>
              <a:t>RST</a:t>
            </a:r>
          </a:p>
        </p:txBody>
      </p:sp>
      <p:cxnSp>
        <p:nvCxnSpPr>
          <p:cNvPr id="1825" name="Shape 1825"/>
          <p:cNvCxnSpPr/>
          <p:nvPr/>
        </p:nvCxnSpPr>
        <p:spPr>
          <a:xfrm rot="10800000" flipH="1">
            <a:off x="4973551" y="3848702"/>
            <a:ext cx="1844400" cy="10200"/>
          </a:xfrm>
          <a:prstGeom prst="straightConnector1">
            <a:avLst/>
          </a:prstGeom>
          <a:noFill/>
          <a:ln w="19050" cap="flat" cmpd="sng">
            <a:solidFill>
              <a:srgbClr val="FF0000"/>
            </a:solidFill>
            <a:prstDash val="solid"/>
            <a:round/>
            <a:headEnd type="none" w="lg" len="lg"/>
            <a:tailEnd type="triangle" w="lg" len="lg"/>
          </a:ln>
        </p:spPr>
      </p:cxnSp>
      <p:grpSp>
        <p:nvGrpSpPr>
          <p:cNvPr id="1826" name="Shape 1826"/>
          <p:cNvGrpSpPr/>
          <p:nvPr/>
        </p:nvGrpSpPr>
        <p:grpSpPr>
          <a:xfrm>
            <a:off x="3708812" y="3185075"/>
            <a:ext cx="1252917" cy="975393"/>
            <a:chOff x="4144321" y="1852804"/>
            <a:chExt cx="1114595" cy="752096"/>
          </a:xfrm>
        </p:grpSpPr>
        <p:pic>
          <p:nvPicPr>
            <p:cNvPr id="1827" name="Shape 1827"/>
            <p:cNvPicPr preferRelativeResize="0"/>
            <p:nvPr/>
          </p:nvPicPr>
          <p:blipFill rotWithShape="1">
            <a:blip r:embed="rId3">
              <a:alphaModFix/>
            </a:blip>
            <a:srcRect b="2305"/>
            <a:stretch/>
          </p:blipFill>
          <p:spPr>
            <a:xfrm>
              <a:off x="4144321" y="1852804"/>
              <a:ext cx="1114595" cy="720952"/>
            </a:xfrm>
            <a:prstGeom prst="rect">
              <a:avLst/>
            </a:prstGeom>
            <a:noFill/>
            <a:ln>
              <a:noFill/>
            </a:ln>
          </p:spPr>
        </p:pic>
        <p:pic>
          <p:nvPicPr>
            <p:cNvPr id="1828" name="Shape 1828" descr="Untitled.png"/>
            <p:cNvPicPr preferRelativeResize="0"/>
            <p:nvPr/>
          </p:nvPicPr>
          <p:blipFill>
            <a:blip r:embed="rId4">
              <a:alphaModFix/>
            </a:blip>
            <a:stretch>
              <a:fillRect/>
            </a:stretch>
          </p:blipFill>
          <p:spPr>
            <a:xfrm>
              <a:off x="4438050" y="2307175"/>
              <a:ext cx="176575" cy="250400"/>
            </a:xfrm>
            <a:prstGeom prst="rect">
              <a:avLst/>
            </a:prstGeom>
            <a:noFill/>
            <a:ln>
              <a:noFill/>
            </a:ln>
          </p:spPr>
        </p:pic>
        <p:pic>
          <p:nvPicPr>
            <p:cNvPr id="1829" name="Shape 1829"/>
            <p:cNvPicPr preferRelativeResize="0"/>
            <p:nvPr/>
          </p:nvPicPr>
          <p:blipFill>
            <a:blip r:embed="rId5">
              <a:alphaModFix/>
            </a:blip>
            <a:stretch>
              <a:fillRect/>
            </a:stretch>
          </p:blipFill>
          <p:spPr>
            <a:xfrm>
              <a:off x="4461750" y="2191300"/>
              <a:ext cx="479750" cy="413599"/>
            </a:xfrm>
            <a:prstGeom prst="rect">
              <a:avLst/>
            </a:prstGeom>
            <a:noFill/>
            <a:ln>
              <a:noFill/>
            </a:ln>
          </p:spPr>
        </p:pic>
      </p:grpSp>
      <p:grpSp>
        <p:nvGrpSpPr>
          <p:cNvPr id="1830" name="Shape 1830"/>
          <p:cNvGrpSpPr/>
          <p:nvPr/>
        </p:nvGrpSpPr>
        <p:grpSpPr>
          <a:xfrm>
            <a:off x="6632564" y="2620915"/>
            <a:ext cx="2149035" cy="1941324"/>
            <a:chOff x="5946764" y="2620915"/>
            <a:chExt cx="2149035" cy="1941324"/>
          </a:xfrm>
        </p:grpSpPr>
        <p:grpSp>
          <p:nvGrpSpPr>
            <p:cNvPr id="1831" name="Shape 1831"/>
            <p:cNvGrpSpPr/>
            <p:nvPr/>
          </p:nvGrpSpPr>
          <p:grpSpPr>
            <a:xfrm>
              <a:off x="5946764" y="2620915"/>
              <a:ext cx="2149035" cy="1941324"/>
              <a:chOff x="7683375" y="1582300"/>
              <a:chExt cx="916550" cy="836922"/>
            </a:xfrm>
          </p:grpSpPr>
          <p:sp>
            <p:nvSpPr>
              <p:cNvPr id="1832" name="Shape 1832"/>
              <p:cNvSpPr/>
              <p:nvPr/>
            </p:nvSpPr>
            <p:spPr>
              <a:xfrm>
                <a:off x="7858325" y="158230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sp>
            <p:nvSpPr>
              <p:cNvPr id="1833" name="Shape 1833"/>
              <p:cNvSpPr txBox="1"/>
              <p:nvPr/>
            </p:nvSpPr>
            <p:spPr>
              <a:xfrm rot="-4341">
                <a:off x="7683375" y="2185972"/>
                <a:ext cx="712801" cy="232800"/>
              </a:xfrm>
              <a:prstGeom prst="rect">
                <a:avLst/>
              </a:prstGeom>
              <a:noFill/>
              <a:ln>
                <a:noFill/>
              </a:ln>
            </p:spPr>
            <p:txBody>
              <a:bodyPr wrap="square" lIns="91425" tIns="91425" rIns="91425" bIns="91425" anchor="t" anchorCtr="0">
                <a:noAutofit/>
              </a:bodyPr>
              <a:lstStyle/>
              <a:p>
                <a:pPr marL="0" lvl="0" indent="0" algn="l" rtl="0">
                  <a:spcBef>
                    <a:spcPts val="0"/>
                  </a:spcBef>
                  <a:buNone/>
                </a:pPr>
                <a:r>
                  <a:rPr lang="en" sz="1800">
                    <a:latin typeface="Bitter"/>
                    <a:ea typeface="Bitter"/>
                    <a:cs typeface="Bitter"/>
                    <a:sym typeface="Bitter"/>
                  </a:rPr>
                  <a:t>Server</a:t>
                </a:r>
              </a:p>
            </p:txBody>
          </p:sp>
        </p:grpSp>
        <p:pic>
          <p:nvPicPr>
            <p:cNvPr id="1834" name="Shape 1834"/>
            <p:cNvPicPr preferRelativeResize="0"/>
            <p:nvPr/>
          </p:nvPicPr>
          <p:blipFill>
            <a:blip r:embed="rId6">
              <a:alphaModFix/>
            </a:blip>
            <a:stretch>
              <a:fillRect/>
            </a:stretch>
          </p:blipFill>
          <p:spPr>
            <a:xfrm>
              <a:off x="7217627" y="2919357"/>
              <a:ext cx="736404" cy="365224"/>
            </a:xfrm>
            <a:prstGeom prst="rect">
              <a:avLst/>
            </a:prstGeom>
            <a:noFill/>
            <a:ln>
              <a:noFill/>
            </a:ln>
          </p:spPr>
        </p:pic>
        <p:pic>
          <p:nvPicPr>
            <p:cNvPr id="1835" name="Shape 1835"/>
            <p:cNvPicPr preferRelativeResize="0"/>
            <p:nvPr/>
          </p:nvPicPr>
          <p:blipFill>
            <a:blip r:embed="rId7">
              <a:alphaModFix/>
            </a:blip>
            <a:stretch>
              <a:fillRect/>
            </a:stretch>
          </p:blipFill>
          <p:spPr>
            <a:xfrm>
              <a:off x="6345025" y="3274625"/>
              <a:ext cx="1457950" cy="885850"/>
            </a:xfrm>
            <a:prstGeom prst="rect">
              <a:avLst/>
            </a:prstGeom>
            <a:noFill/>
            <a:ln>
              <a:noFill/>
            </a:ln>
          </p:spPr>
        </p:pic>
      </p:grpSp>
      <p:grpSp>
        <p:nvGrpSpPr>
          <p:cNvPr id="1836" name="Shape 1836"/>
          <p:cNvGrpSpPr/>
          <p:nvPr/>
        </p:nvGrpSpPr>
        <p:grpSpPr>
          <a:xfrm>
            <a:off x="411389" y="2620915"/>
            <a:ext cx="2149035" cy="1941324"/>
            <a:chOff x="7683375" y="1582300"/>
            <a:chExt cx="916550" cy="836922"/>
          </a:xfrm>
        </p:grpSpPr>
        <p:grpSp>
          <p:nvGrpSpPr>
            <p:cNvPr id="1837" name="Shape 1837"/>
            <p:cNvGrpSpPr/>
            <p:nvPr/>
          </p:nvGrpSpPr>
          <p:grpSpPr>
            <a:xfrm>
              <a:off x="7858324" y="1582300"/>
              <a:ext cx="741601" cy="741600"/>
              <a:chOff x="5880424" y="1870000"/>
              <a:chExt cx="741601" cy="741600"/>
            </a:xfrm>
          </p:grpSpPr>
          <p:sp>
            <p:nvSpPr>
              <p:cNvPr id="1838" name="Shape 1838"/>
              <p:cNvSpPr/>
              <p:nvPr/>
            </p:nvSpPr>
            <p:spPr>
              <a:xfrm>
                <a:off x="5880425" y="187000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1839" name="Shape 1839"/>
              <p:cNvPicPr preferRelativeResize="0"/>
              <p:nvPr/>
            </p:nvPicPr>
            <p:blipFill>
              <a:blip r:embed="rId8">
                <a:alphaModFix/>
              </a:blip>
              <a:stretch>
                <a:fillRect/>
              </a:stretch>
            </p:blipFill>
            <p:spPr>
              <a:xfrm>
                <a:off x="5880424" y="2147425"/>
                <a:ext cx="615600" cy="395062"/>
              </a:xfrm>
              <a:prstGeom prst="rect">
                <a:avLst/>
              </a:prstGeom>
              <a:noFill/>
              <a:ln>
                <a:noFill/>
              </a:ln>
            </p:spPr>
          </p:pic>
          <p:pic>
            <p:nvPicPr>
              <p:cNvPr id="1840" name="Shape 1840"/>
              <p:cNvPicPr preferRelativeResize="0"/>
              <p:nvPr/>
            </p:nvPicPr>
            <p:blipFill>
              <a:blip r:embed="rId9">
                <a:alphaModFix/>
              </a:blip>
              <a:stretch>
                <a:fillRect/>
              </a:stretch>
            </p:blipFill>
            <p:spPr>
              <a:xfrm>
                <a:off x="6328529" y="1999154"/>
                <a:ext cx="284263" cy="188250"/>
              </a:xfrm>
              <a:prstGeom prst="rect">
                <a:avLst/>
              </a:prstGeom>
              <a:noFill/>
              <a:ln>
                <a:noFill/>
              </a:ln>
            </p:spPr>
          </p:pic>
        </p:grpSp>
        <p:sp>
          <p:nvSpPr>
            <p:cNvPr id="1841" name="Shape 1841"/>
            <p:cNvSpPr txBox="1"/>
            <p:nvPr/>
          </p:nvSpPr>
          <p:spPr>
            <a:xfrm rot="-4341">
              <a:off x="7683375" y="2185972"/>
              <a:ext cx="712801" cy="232800"/>
            </a:xfrm>
            <a:prstGeom prst="rect">
              <a:avLst/>
            </a:prstGeom>
            <a:noFill/>
            <a:ln>
              <a:noFill/>
            </a:ln>
          </p:spPr>
          <p:txBody>
            <a:bodyPr wrap="square" lIns="91425" tIns="91425" rIns="91425" bIns="91425" anchor="t" anchorCtr="0">
              <a:noAutofit/>
            </a:bodyPr>
            <a:lstStyle/>
            <a:p>
              <a:pPr marL="0" lvl="0" indent="0" algn="l" rtl="0">
                <a:spcBef>
                  <a:spcPts val="0"/>
                </a:spcBef>
                <a:buNone/>
              </a:pPr>
              <a:r>
                <a:rPr lang="en" sz="1800">
                  <a:latin typeface="Bitter"/>
                  <a:ea typeface="Bitter"/>
                  <a:cs typeface="Bitter"/>
                  <a:sym typeface="Bitter"/>
                </a:rPr>
                <a:t>user</a:t>
              </a:r>
            </a:p>
          </p:txBody>
        </p:sp>
      </p:grpSp>
    </p:spTree>
    <p:extLst>
      <p:ext uri="{BB962C8B-B14F-4D97-AF65-F5344CB8AC3E}">
        <p14:creationId xmlns:p14="http://schemas.microsoft.com/office/powerpoint/2010/main" val="2536433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845"/>
        <p:cNvGrpSpPr/>
        <p:nvPr/>
      </p:nvGrpSpPr>
      <p:grpSpPr>
        <a:xfrm>
          <a:off x="0" y="0"/>
          <a:ext cx="0" cy="0"/>
          <a:chOff x="0" y="0"/>
          <a:chExt cx="0" cy="0"/>
        </a:xfrm>
      </p:grpSpPr>
      <p:sp>
        <p:nvSpPr>
          <p:cNvPr id="1846" name="Shape 1846"/>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1847" name="Shape 184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31</a:t>
            </a:fld>
            <a:endParaRPr lang="en">
              <a:latin typeface="Arial"/>
              <a:ea typeface="Arial"/>
              <a:cs typeface="Arial"/>
              <a:sym typeface="Arial"/>
            </a:endParaRPr>
          </a:p>
        </p:txBody>
      </p:sp>
      <p:sp>
        <p:nvSpPr>
          <p:cNvPr id="1848" name="Shape 1848"/>
          <p:cNvSpPr/>
          <p:nvPr/>
        </p:nvSpPr>
        <p:spPr>
          <a:xfrm>
            <a:off x="0" y="255975"/>
            <a:ext cx="9144000" cy="650100"/>
          </a:xfrm>
          <a:prstGeom prst="rect">
            <a:avLst/>
          </a:prstGeom>
          <a:noFill/>
          <a:ln>
            <a:noFill/>
          </a:ln>
        </p:spPr>
        <p:txBody>
          <a:bodyPr wrap="square" lIns="91425" tIns="91425" rIns="91425" bIns="91425" anchor="ctr" anchorCtr="0">
            <a:noAutofit/>
          </a:bodyPr>
          <a:lstStyle/>
          <a:p>
            <a:pPr lvl="0" indent="-69850" algn="ctr">
              <a:lnSpc>
                <a:spcPct val="115000"/>
              </a:lnSpc>
              <a:spcAft>
                <a:spcPts val="1600"/>
              </a:spcAft>
              <a:buClr>
                <a:schemeClr val="dk1"/>
              </a:buClr>
              <a:buSzPts val="1100"/>
            </a:pPr>
            <a:r>
              <a:rPr lang="en-US" sz="2600" b="1" dirty="0">
                <a:solidFill>
                  <a:schemeClr val="bg1"/>
                </a:solidFill>
                <a:latin typeface="Arial" charset="0"/>
                <a:ea typeface="Arial" charset="0"/>
                <a:cs typeface="Arial" charset="0"/>
                <a:sym typeface="Droid Sans"/>
              </a:rPr>
              <a:t>Application-Layer Measurement</a:t>
            </a:r>
            <a:endParaRPr lang="en" sz="2600" b="1" dirty="0">
              <a:solidFill>
                <a:schemeClr val="bg1"/>
              </a:solidFill>
              <a:latin typeface="Arial" charset="0"/>
              <a:ea typeface="Arial" charset="0"/>
              <a:cs typeface="Arial" charset="0"/>
              <a:sym typeface="Droid Sans"/>
            </a:endParaRPr>
          </a:p>
        </p:txBody>
      </p:sp>
      <p:sp>
        <p:nvSpPr>
          <p:cNvPr id="1849" name="Shape 1849"/>
          <p:cNvSpPr txBox="1"/>
          <p:nvPr/>
        </p:nvSpPr>
        <p:spPr>
          <a:xfrm>
            <a:off x="5690975" y="-357737"/>
            <a:ext cx="1903800" cy="366000"/>
          </a:xfrm>
          <a:prstGeom prst="rect">
            <a:avLst/>
          </a:prstGeom>
          <a:noFill/>
          <a:ln>
            <a:noFill/>
          </a:ln>
        </p:spPr>
        <p:txBody>
          <a:bodyPr wrap="square" lIns="91425" tIns="91425" rIns="91425" bIns="91425" anchor="t" anchorCtr="0">
            <a:noAutofit/>
          </a:bodyPr>
          <a:lstStyle/>
          <a:p>
            <a:pPr marL="0" lvl="0" indent="0" algn="ctr" rtl="0">
              <a:spcBef>
                <a:spcPts val="0"/>
              </a:spcBef>
              <a:buNone/>
            </a:pPr>
            <a:endParaRPr dirty="0">
              <a:latin typeface="Arial" charset="0"/>
              <a:ea typeface="Arial" charset="0"/>
              <a:cs typeface="Arial" charset="0"/>
              <a:sym typeface="Droid Sans"/>
            </a:endParaRPr>
          </a:p>
        </p:txBody>
      </p:sp>
      <p:sp>
        <p:nvSpPr>
          <p:cNvPr id="1850" name="Shape 1850"/>
          <p:cNvSpPr txBox="1"/>
          <p:nvPr/>
        </p:nvSpPr>
        <p:spPr>
          <a:xfrm>
            <a:off x="3830144" y="3301219"/>
            <a:ext cx="3545100" cy="352800"/>
          </a:xfrm>
          <a:prstGeom prst="rect">
            <a:avLst/>
          </a:prstGeom>
          <a:noFill/>
          <a:ln>
            <a:noFill/>
          </a:ln>
        </p:spPr>
        <p:txBody>
          <a:bodyPr wrap="square" lIns="91425" tIns="91425" rIns="91425" bIns="91425" anchor="ctr" anchorCtr="0">
            <a:noAutofit/>
          </a:bodyPr>
          <a:lstStyle/>
          <a:p>
            <a:pPr marL="0" lvl="0" indent="0" algn="ctr" rtl="0">
              <a:spcBef>
                <a:spcPts val="0"/>
              </a:spcBef>
              <a:buNone/>
            </a:pPr>
            <a:r>
              <a:rPr lang="en" sz="1600">
                <a:latin typeface="Verdana"/>
                <a:ea typeface="Verdana"/>
                <a:cs typeface="Verdana"/>
                <a:sym typeface="Verdana"/>
              </a:rPr>
              <a:t>GET https://</a:t>
            </a:r>
            <a:r>
              <a:rPr lang="en" sz="1600" b="1">
                <a:latin typeface="Verdana"/>
                <a:ea typeface="Verdana"/>
                <a:cs typeface="Verdana"/>
                <a:sym typeface="Verdana"/>
              </a:rPr>
              <a:t>google</a:t>
            </a:r>
            <a:r>
              <a:rPr lang="en" sz="1600">
                <a:latin typeface="Verdana"/>
                <a:ea typeface="Verdana"/>
                <a:cs typeface="Verdana"/>
                <a:sym typeface="Verdana"/>
              </a:rPr>
              <a:t>.com</a:t>
            </a:r>
          </a:p>
        </p:txBody>
      </p:sp>
      <p:cxnSp>
        <p:nvCxnSpPr>
          <p:cNvPr id="1851" name="Shape 1851"/>
          <p:cNvCxnSpPr/>
          <p:nvPr/>
        </p:nvCxnSpPr>
        <p:spPr>
          <a:xfrm rot="10800000" flipH="1">
            <a:off x="2543360" y="2873961"/>
            <a:ext cx="4240200" cy="54000"/>
          </a:xfrm>
          <a:prstGeom prst="straightConnector1">
            <a:avLst/>
          </a:prstGeom>
          <a:noFill/>
          <a:ln w="19050" cap="flat" cmpd="sng">
            <a:solidFill>
              <a:srgbClr val="595959"/>
            </a:solidFill>
            <a:prstDash val="solid"/>
            <a:round/>
            <a:headEnd type="triangle" w="lg" len="lg"/>
            <a:tailEnd type="triangle" w="lg" len="lg"/>
          </a:ln>
        </p:spPr>
      </p:cxnSp>
      <p:cxnSp>
        <p:nvCxnSpPr>
          <p:cNvPr id="1852" name="Shape 1852"/>
          <p:cNvCxnSpPr/>
          <p:nvPr/>
        </p:nvCxnSpPr>
        <p:spPr>
          <a:xfrm rot="10800000" flipH="1">
            <a:off x="2564121" y="3205317"/>
            <a:ext cx="4252500" cy="49200"/>
          </a:xfrm>
          <a:prstGeom prst="straightConnector1">
            <a:avLst/>
          </a:prstGeom>
          <a:noFill/>
          <a:ln w="19050" cap="flat" cmpd="sng">
            <a:solidFill>
              <a:srgbClr val="595959"/>
            </a:solidFill>
            <a:prstDash val="solid"/>
            <a:round/>
            <a:headEnd type="none" w="lg" len="lg"/>
            <a:tailEnd type="triangle" w="lg" len="lg"/>
          </a:ln>
        </p:spPr>
      </p:cxnSp>
      <p:sp>
        <p:nvSpPr>
          <p:cNvPr id="1853" name="Shape 1853"/>
          <p:cNvSpPr txBox="1"/>
          <p:nvPr/>
        </p:nvSpPr>
        <p:spPr>
          <a:xfrm>
            <a:off x="3244545" y="2564057"/>
            <a:ext cx="2038800" cy="5598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600" dirty="0">
                <a:latin typeface="Arial" charset="0"/>
                <a:ea typeface="Arial" charset="0"/>
                <a:cs typeface="Arial" charset="0"/>
                <a:sym typeface="Droid Sans"/>
              </a:rPr>
              <a:t>TCP Handshake</a:t>
            </a:r>
          </a:p>
        </p:txBody>
      </p:sp>
      <p:sp>
        <p:nvSpPr>
          <p:cNvPr id="1854" name="Shape 1854"/>
          <p:cNvSpPr txBox="1"/>
          <p:nvPr/>
        </p:nvSpPr>
        <p:spPr>
          <a:xfrm>
            <a:off x="2482785" y="2922530"/>
            <a:ext cx="3075000" cy="325500"/>
          </a:xfrm>
          <a:prstGeom prst="rect">
            <a:avLst/>
          </a:prstGeom>
          <a:noFill/>
          <a:ln>
            <a:noFill/>
          </a:ln>
        </p:spPr>
        <p:txBody>
          <a:bodyPr wrap="square" lIns="91425" tIns="91425" rIns="91425" bIns="91425" anchor="ctr" anchorCtr="0">
            <a:noAutofit/>
          </a:bodyPr>
          <a:lstStyle/>
          <a:p>
            <a:pPr marL="0" lvl="0" indent="0" algn="ctr" rtl="0">
              <a:spcBef>
                <a:spcPts val="0"/>
              </a:spcBef>
              <a:buNone/>
            </a:pPr>
            <a:r>
              <a:rPr lang="en" sz="1800">
                <a:latin typeface="Verdana"/>
                <a:ea typeface="Verdana"/>
                <a:cs typeface="Verdana"/>
                <a:sym typeface="Verdana"/>
              </a:rPr>
              <a:t>GET https://</a:t>
            </a:r>
            <a:r>
              <a:rPr lang="en" sz="1800" b="1">
                <a:latin typeface="Verdana"/>
                <a:ea typeface="Verdana"/>
                <a:cs typeface="Verdana"/>
                <a:sym typeface="Verdana"/>
              </a:rPr>
              <a:t>google</a:t>
            </a:r>
            <a:r>
              <a:rPr lang="en" sz="1800">
                <a:latin typeface="Verdana"/>
                <a:ea typeface="Verdana"/>
                <a:cs typeface="Verdana"/>
                <a:sym typeface="Verdana"/>
              </a:rPr>
              <a:t>.com</a:t>
            </a:r>
          </a:p>
        </p:txBody>
      </p:sp>
      <p:sp>
        <p:nvSpPr>
          <p:cNvPr id="1855" name="Shape 1855"/>
          <p:cNvSpPr/>
          <p:nvPr/>
        </p:nvSpPr>
        <p:spPr>
          <a:xfrm>
            <a:off x="7042769" y="2620915"/>
            <a:ext cx="1738800" cy="17202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sp>
        <p:nvSpPr>
          <p:cNvPr id="1856" name="Shape 1856"/>
          <p:cNvSpPr txBox="1"/>
          <p:nvPr/>
        </p:nvSpPr>
        <p:spPr>
          <a:xfrm rot="-4320">
            <a:off x="6708763" y="3944986"/>
            <a:ext cx="1671301" cy="540000"/>
          </a:xfrm>
          <a:prstGeom prst="rect">
            <a:avLst/>
          </a:prstGeom>
          <a:noFill/>
          <a:ln>
            <a:noFill/>
          </a:ln>
        </p:spPr>
        <p:txBody>
          <a:bodyPr wrap="square" lIns="91425" tIns="91425" rIns="91425" bIns="91425" anchor="t" anchorCtr="0">
            <a:noAutofit/>
          </a:bodyPr>
          <a:lstStyle/>
          <a:p>
            <a:pPr marL="0" lvl="0" indent="0" algn="l" rtl="0">
              <a:spcBef>
                <a:spcPts val="0"/>
              </a:spcBef>
              <a:buNone/>
            </a:pPr>
            <a:r>
              <a:rPr lang="en">
                <a:latin typeface="Bitter"/>
                <a:ea typeface="Bitter"/>
                <a:cs typeface="Bitter"/>
                <a:sym typeface="Bitter"/>
              </a:rPr>
              <a:t>Echo</a:t>
            </a:r>
            <a:br>
              <a:rPr lang="en">
                <a:latin typeface="Bitter"/>
                <a:ea typeface="Bitter"/>
                <a:cs typeface="Bitter"/>
                <a:sym typeface="Bitter"/>
              </a:rPr>
            </a:br>
            <a:r>
              <a:rPr lang="en">
                <a:latin typeface="Bitter"/>
                <a:ea typeface="Bitter"/>
                <a:cs typeface="Bitter"/>
                <a:sym typeface="Bitter"/>
              </a:rPr>
              <a:t>Server</a:t>
            </a:r>
          </a:p>
        </p:txBody>
      </p:sp>
      <p:pic>
        <p:nvPicPr>
          <p:cNvPr id="1857" name="Shape 1857" descr="Image result for Server"/>
          <p:cNvPicPr preferRelativeResize="0"/>
          <p:nvPr/>
        </p:nvPicPr>
        <p:blipFill>
          <a:blip r:embed="rId3">
            <a:alphaModFix/>
          </a:blip>
          <a:stretch>
            <a:fillRect/>
          </a:stretch>
        </p:blipFill>
        <p:spPr>
          <a:xfrm>
            <a:off x="7282390" y="2853252"/>
            <a:ext cx="698976" cy="1412637"/>
          </a:xfrm>
          <a:prstGeom prst="rect">
            <a:avLst/>
          </a:prstGeom>
          <a:noFill/>
          <a:ln>
            <a:noFill/>
          </a:ln>
        </p:spPr>
      </p:pic>
      <p:cxnSp>
        <p:nvCxnSpPr>
          <p:cNvPr id="1858" name="Shape 1858"/>
          <p:cNvCxnSpPr/>
          <p:nvPr/>
        </p:nvCxnSpPr>
        <p:spPr>
          <a:xfrm rot="10800000" flipH="1">
            <a:off x="2692300" y="3652850"/>
            <a:ext cx="4140900" cy="35100"/>
          </a:xfrm>
          <a:prstGeom prst="straightConnector1">
            <a:avLst/>
          </a:prstGeom>
          <a:noFill/>
          <a:ln w="19050" cap="flat" cmpd="sng">
            <a:solidFill>
              <a:srgbClr val="595959"/>
            </a:solidFill>
            <a:prstDash val="solid"/>
            <a:round/>
            <a:headEnd type="triangle" w="lg" len="lg"/>
            <a:tailEnd type="none" w="lg" len="lg"/>
          </a:ln>
        </p:spPr>
      </p:cxnSp>
      <p:grpSp>
        <p:nvGrpSpPr>
          <p:cNvPr id="1859" name="Shape 1859"/>
          <p:cNvGrpSpPr/>
          <p:nvPr/>
        </p:nvGrpSpPr>
        <p:grpSpPr>
          <a:xfrm>
            <a:off x="335201" y="2620915"/>
            <a:ext cx="2149023" cy="1941314"/>
            <a:chOff x="7683380" y="1582300"/>
            <a:chExt cx="916545" cy="836917"/>
          </a:xfrm>
        </p:grpSpPr>
        <p:sp>
          <p:nvSpPr>
            <p:cNvPr id="1860" name="Shape 1860"/>
            <p:cNvSpPr/>
            <p:nvPr/>
          </p:nvSpPr>
          <p:spPr>
            <a:xfrm>
              <a:off x="7858325" y="158230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sp>
          <p:nvSpPr>
            <p:cNvPr id="1861" name="Shape 1861"/>
            <p:cNvSpPr txBox="1"/>
            <p:nvPr/>
          </p:nvSpPr>
          <p:spPr>
            <a:xfrm rot="-3918">
              <a:off x="7683380" y="2185967"/>
              <a:ext cx="789601" cy="232800"/>
            </a:xfrm>
            <a:prstGeom prst="rect">
              <a:avLst/>
            </a:prstGeom>
            <a:noFill/>
            <a:ln>
              <a:noFill/>
            </a:ln>
          </p:spPr>
          <p:txBody>
            <a:bodyPr wrap="square" lIns="91425" tIns="91425" rIns="91425" bIns="91425" anchor="t" anchorCtr="0">
              <a:noAutofit/>
            </a:bodyPr>
            <a:lstStyle/>
            <a:p>
              <a:pPr marL="0" lvl="0" indent="0" algn="l" rtl="0">
                <a:spcBef>
                  <a:spcPts val="0"/>
                </a:spcBef>
                <a:buNone/>
              </a:pPr>
              <a:r>
                <a:rPr lang="en" sz="1200">
                  <a:latin typeface="Bitter"/>
                  <a:ea typeface="Bitter"/>
                  <a:cs typeface="Bitter"/>
                  <a:sym typeface="Bitter"/>
                </a:rPr>
                <a:t>Measurement Machine</a:t>
              </a:r>
            </a:p>
          </p:txBody>
        </p:sp>
      </p:grpSp>
      <p:pic>
        <p:nvPicPr>
          <p:cNvPr id="1862" name="Shape 1862"/>
          <p:cNvPicPr preferRelativeResize="0"/>
          <p:nvPr/>
        </p:nvPicPr>
        <p:blipFill>
          <a:blip r:embed="rId4">
            <a:alphaModFix/>
          </a:blip>
          <a:stretch>
            <a:fillRect/>
          </a:stretch>
        </p:blipFill>
        <p:spPr>
          <a:xfrm>
            <a:off x="929574" y="3312594"/>
            <a:ext cx="809004" cy="798761"/>
          </a:xfrm>
          <a:prstGeom prst="rect">
            <a:avLst/>
          </a:prstGeom>
          <a:noFill/>
          <a:ln>
            <a:noFill/>
          </a:ln>
        </p:spPr>
      </p:pic>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19394039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867"/>
        <p:cNvGrpSpPr/>
        <p:nvPr/>
      </p:nvGrpSpPr>
      <p:grpSpPr>
        <a:xfrm>
          <a:off x="0" y="0"/>
          <a:ext cx="0" cy="0"/>
          <a:chOff x="0" y="0"/>
          <a:chExt cx="0" cy="0"/>
        </a:xfrm>
      </p:grpSpPr>
      <p:sp>
        <p:nvSpPr>
          <p:cNvPr id="1868" name="Shape 1868"/>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1869" name="Shape 186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32</a:t>
            </a:fld>
            <a:endParaRPr lang="en">
              <a:latin typeface="Arial"/>
              <a:ea typeface="Arial"/>
              <a:cs typeface="Arial"/>
              <a:sym typeface="Arial"/>
            </a:endParaRPr>
          </a:p>
        </p:txBody>
      </p:sp>
      <p:sp>
        <p:nvSpPr>
          <p:cNvPr id="1870" name="Shape 1870"/>
          <p:cNvSpPr/>
          <p:nvPr/>
        </p:nvSpPr>
        <p:spPr>
          <a:xfrm>
            <a:off x="0" y="255975"/>
            <a:ext cx="9144000" cy="650100"/>
          </a:xfrm>
          <a:prstGeom prst="rect">
            <a:avLst/>
          </a:prstGeom>
          <a:noFill/>
          <a:ln>
            <a:noFill/>
          </a:ln>
        </p:spPr>
        <p:txBody>
          <a:bodyPr wrap="square" lIns="91425" tIns="91425" rIns="91425" bIns="91425" anchor="ctr" anchorCtr="0">
            <a:noAutofit/>
          </a:bodyPr>
          <a:lstStyle/>
          <a:p>
            <a:pPr lvl="0" indent="-69850" algn="ctr">
              <a:lnSpc>
                <a:spcPct val="115000"/>
              </a:lnSpc>
              <a:spcAft>
                <a:spcPts val="1600"/>
              </a:spcAft>
              <a:buClr>
                <a:schemeClr val="dk1"/>
              </a:buClr>
              <a:buSzPts val="1100"/>
            </a:pPr>
            <a:r>
              <a:rPr lang="en-US" sz="2600" b="1" dirty="0">
                <a:solidFill>
                  <a:schemeClr val="bg1"/>
                </a:solidFill>
                <a:latin typeface="Arial" charset="0"/>
                <a:ea typeface="Arial" charset="0"/>
                <a:cs typeface="Arial" charset="0"/>
                <a:sym typeface="Droid Sans"/>
              </a:rPr>
              <a:t>Application-Layer Measurement</a:t>
            </a:r>
            <a:endParaRPr lang="en" sz="2600" b="1" dirty="0">
              <a:solidFill>
                <a:schemeClr val="bg1"/>
              </a:solidFill>
              <a:latin typeface="Arial" charset="0"/>
              <a:ea typeface="Arial" charset="0"/>
              <a:cs typeface="Arial" charset="0"/>
              <a:sym typeface="Droid Sans"/>
            </a:endParaRPr>
          </a:p>
        </p:txBody>
      </p:sp>
      <p:sp>
        <p:nvSpPr>
          <p:cNvPr id="1872" name="Shape 1872"/>
          <p:cNvSpPr txBox="1"/>
          <p:nvPr/>
        </p:nvSpPr>
        <p:spPr>
          <a:xfrm>
            <a:off x="5690975" y="-357737"/>
            <a:ext cx="1903800" cy="366000"/>
          </a:xfrm>
          <a:prstGeom prst="rect">
            <a:avLst/>
          </a:prstGeom>
          <a:noFill/>
          <a:ln>
            <a:noFill/>
          </a:ln>
        </p:spPr>
        <p:txBody>
          <a:bodyPr wrap="square" lIns="91425" tIns="91425" rIns="91425" bIns="91425" anchor="t" anchorCtr="0">
            <a:noAutofit/>
          </a:bodyPr>
          <a:lstStyle/>
          <a:p>
            <a:pPr marL="0" lvl="0" indent="0" algn="ctr" rtl="0">
              <a:spcBef>
                <a:spcPts val="0"/>
              </a:spcBef>
              <a:buNone/>
            </a:pPr>
            <a:endParaRPr dirty="0">
              <a:latin typeface="Arial" charset="0"/>
              <a:ea typeface="Arial" charset="0"/>
              <a:cs typeface="Arial" charset="0"/>
              <a:sym typeface="Droid Sans"/>
            </a:endParaRPr>
          </a:p>
        </p:txBody>
      </p:sp>
      <p:sp>
        <p:nvSpPr>
          <p:cNvPr id="1873" name="Shape 1873"/>
          <p:cNvSpPr txBox="1"/>
          <p:nvPr/>
        </p:nvSpPr>
        <p:spPr>
          <a:xfrm>
            <a:off x="3830144" y="3301219"/>
            <a:ext cx="3545100" cy="352800"/>
          </a:xfrm>
          <a:prstGeom prst="rect">
            <a:avLst/>
          </a:prstGeom>
          <a:noFill/>
          <a:ln>
            <a:noFill/>
          </a:ln>
        </p:spPr>
        <p:txBody>
          <a:bodyPr wrap="square" lIns="91425" tIns="91425" rIns="91425" bIns="91425" anchor="ctr" anchorCtr="0">
            <a:noAutofit/>
          </a:bodyPr>
          <a:lstStyle/>
          <a:p>
            <a:pPr marL="0" lvl="0" indent="0" algn="ctr" rtl="0">
              <a:spcBef>
                <a:spcPts val="0"/>
              </a:spcBef>
              <a:buNone/>
            </a:pPr>
            <a:r>
              <a:rPr lang="en" sz="1600">
                <a:latin typeface="Verdana"/>
                <a:ea typeface="Verdana"/>
                <a:cs typeface="Verdana"/>
                <a:sym typeface="Verdana"/>
              </a:rPr>
              <a:t>GET https://</a:t>
            </a:r>
            <a:r>
              <a:rPr lang="en" sz="1600" b="1">
                <a:latin typeface="Verdana"/>
                <a:ea typeface="Verdana"/>
                <a:cs typeface="Verdana"/>
                <a:sym typeface="Verdana"/>
              </a:rPr>
              <a:t>google</a:t>
            </a:r>
            <a:r>
              <a:rPr lang="en" sz="1600">
                <a:latin typeface="Verdana"/>
                <a:ea typeface="Verdana"/>
                <a:cs typeface="Verdana"/>
                <a:sym typeface="Verdana"/>
              </a:rPr>
              <a:t>.com</a:t>
            </a:r>
          </a:p>
        </p:txBody>
      </p:sp>
      <p:cxnSp>
        <p:nvCxnSpPr>
          <p:cNvPr id="1874" name="Shape 1874"/>
          <p:cNvCxnSpPr/>
          <p:nvPr/>
        </p:nvCxnSpPr>
        <p:spPr>
          <a:xfrm rot="10800000" flipH="1">
            <a:off x="2543360" y="2873961"/>
            <a:ext cx="4240200" cy="54000"/>
          </a:xfrm>
          <a:prstGeom prst="straightConnector1">
            <a:avLst/>
          </a:prstGeom>
          <a:noFill/>
          <a:ln w="19050" cap="flat" cmpd="sng">
            <a:solidFill>
              <a:srgbClr val="595959"/>
            </a:solidFill>
            <a:prstDash val="solid"/>
            <a:round/>
            <a:headEnd type="triangle" w="lg" len="lg"/>
            <a:tailEnd type="triangle" w="lg" len="lg"/>
          </a:ln>
        </p:spPr>
      </p:cxnSp>
      <p:cxnSp>
        <p:nvCxnSpPr>
          <p:cNvPr id="1875" name="Shape 1875"/>
          <p:cNvCxnSpPr/>
          <p:nvPr/>
        </p:nvCxnSpPr>
        <p:spPr>
          <a:xfrm rot="10800000" flipH="1">
            <a:off x="2564121" y="3205317"/>
            <a:ext cx="4252500" cy="49200"/>
          </a:xfrm>
          <a:prstGeom prst="straightConnector1">
            <a:avLst/>
          </a:prstGeom>
          <a:noFill/>
          <a:ln w="19050" cap="flat" cmpd="sng">
            <a:solidFill>
              <a:srgbClr val="595959"/>
            </a:solidFill>
            <a:prstDash val="solid"/>
            <a:round/>
            <a:headEnd type="none" w="lg" len="lg"/>
            <a:tailEnd type="triangle" w="lg" len="lg"/>
          </a:ln>
        </p:spPr>
      </p:cxnSp>
      <p:sp>
        <p:nvSpPr>
          <p:cNvPr id="1876" name="Shape 1876"/>
          <p:cNvSpPr txBox="1"/>
          <p:nvPr/>
        </p:nvSpPr>
        <p:spPr>
          <a:xfrm>
            <a:off x="3244545" y="2564057"/>
            <a:ext cx="2038800" cy="5598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600" dirty="0">
                <a:latin typeface="Arial" charset="0"/>
                <a:ea typeface="Arial" charset="0"/>
                <a:cs typeface="Arial" charset="0"/>
                <a:sym typeface="Droid Sans"/>
              </a:rPr>
              <a:t>TCP Handshake</a:t>
            </a:r>
          </a:p>
        </p:txBody>
      </p:sp>
      <p:sp>
        <p:nvSpPr>
          <p:cNvPr id="1877" name="Shape 1877"/>
          <p:cNvSpPr txBox="1"/>
          <p:nvPr/>
        </p:nvSpPr>
        <p:spPr>
          <a:xfrm>
            <a:off x="2482785" y="2922530"/>
            <a:ext cx="3075000" cy="325500"/>
          </a:xfrm>
          <a:prstGeom prst="rect">
            <a:avLst/>
          </a:prstGeom>
          <a:noFill/>
          <a:ln>
            <a:noFill/>
          </a:ln>
        </p:spPr>
        <p:txBody>
          <a:bodyPr wrap="square" lIns="91425" tIns="91425" rIns="91425" bIns="91425" anchor="ctr" anchorCtr="0">
            <a:noAutofit/>
          </a:bodyPr>
          <a:lstStyle/>
          <a:p>
            <a:pPr marL="0" lvl="0" indent="0" algn="ctr" rtl="0">
              <a:spcBef>
                <a:spcPts val="0"/>
              </a:spcBef>
              <a:buNone/>
            </a:pPr>
            <a:r>
              <a:rPr lang="en" sz="1800">
                <a:latin typeface="Verdana"/>
                <a:ea typeface="Verdana"/>
                <a:cs typeface="Verdana"/>
                <a:sym typeface="Verdana"/>
              </a:rPr>
              <a:t>GET https://</a:t>
            </a:r>
            <a:r>
              <a:rPr lang="en" sz="1800" b="1">
                <a:latin typeface="Verdana"/>
                <a:ea typeface="Verdana"/>
                <a:cs typeface="Verdana"/>
                <a:sym typeface="Verdana"/>
              </a:rPr>
              <a:t>google</a:t>
            </a:r>
            <a:r>
              <a:rPr lang="en" sz="1800">
                <a:latin typeface="Verdana"/>
                <a:ea typeface="Verdana"/>
                <a:cs typeface="Verdana"/>
                <a:sym typeface="Verdana"/>
              </a:rPr>
              <a:t>.com</a:t>
            </a:r>
          </a:p>
        </p:txBody>
      </p:sp>
      <p:sp>
        <p:nvSpPr>
          <p:cNvPr id="1878" name="Shape 1878"/>
          <p:cNvSpPr txBox="1"/>
          <p:nvPr/>
        </p:nvSpPr>
        <p:spPr>
          <a:xfrm>
            <a:off x="2583263" y="3739937"/>
            <a:ext cx="648000" cy="261300"/>
          </a:xfrm>
          <a:prstGeom prst="rect">
            <a:avLst/>
          </a:prstGeom>
          <a:noFill/>
          <a:ln>
            <a:noFill/>
          </a:ln>
        </p:spPr>
        <p:txBody>
          <a:bodyPr wrap="square" lIns="91425" tIns="91425" rIns="91425" bIns="91425" anchor="ctr" anchorCtr="0">
            <a:noAutofit/>
          </a:bodyPr>
          <a:lstStyle/>
          <a:p>
            <a:pPr marL="0" lvl="0" indent="0" algn="ctr" rtl="0">
              <a:spcBef>
                <a:spcPts val="0"/>
              </a:spcBef>
              <a:buNone/>
            </a:pPr>
            <a:r>
              <a:rPr lang="en" sz="1800">
                <a:solidFill>
                  <a:srgbClr val="FF0000"/>
                </a:solidFill>
                <a:latin typeface="Verdana"/>
                <a:ea typeface="Verdana"/>
                <a:cs typeface="Verdana"/>
                <a:sym typeface="Verdana"/>
              </a:rPr>
              <a:t>RST</a:t>
            </a:r>
          </a:p>
        </p:txBody>
      </p:sp>
      <p:cxnSp>
        <p:nvCxnSpPr>
          <p:cNvPr id="1879" name="Shape 1879"/>
          <p:cNvCxnSpPr/>
          <p:nvPr/>
        </p:nvCxnSpPr>
        <p:spPr>
          <a:xfrm>
            <a:off x="2463808" y="3998986"/>
            <a:ext cx="738000" cy="8400"/>
          </a:xfrm>
          <a:prstGeom prst="straightConnector1">
            <a:avLst/>
          </a:prstGeom>
          <a:noFill/>
          <a:ln w="19050" cap="flat" cmpd="sng">
            <a:solidFill>
              <a:srgbClr val="FF0000"/>
            </a:solidFill>
            <a:prstDash val="solid"/>
            <a:round/>
            <a:headEnd type="triangle" w="lg" len="lg"/>
            <a:tailEnd type="none" w="lg" len="lg"/>
          </a:ln>
        </p:spPr>
      </p:cxnSp>
      <p:sp>
        <p:nvSpPr>
          <p:cNvPr id="1880" name="Shape 1880"/>
          <p:cNvSpPr txBox="1"/>
          <p:nvPr/>
        </p:nvSpPr>
        <p:spPr>
          <a:xfrm>
            <a:off x="5110227" y="3720074"/>
            <a:ext cx="799200" cy="231300"/>
          </a:xfrm>
          <a:prstGeom prst="rect">
            <a:avLst/>
          </a:prstGeom>
          <a:noFill/>
          <a:ln>
            <a:noFill/>
          </a:ln>
        </p:spPr>
        <p:txBody>
          <a:bodyPr wrap="square" lIns="91425" tIns="91425" rIns="91425" bIns="91425" anchor="ctr" anchorCtr="0">
            <a:noAutofit/>
          </a:bodyPr>
          <a:lstStyle/>
          <a:p>
            <a:pPr marL="0" lvl="0" indent="0" algn="ctr" rtl="0">
              <a:spcBef>
                <a:spcPts val="0"/>
              </a:spcBef>
              <a:buNone/>
            </a:pPr>
            <a:r>
              <a:rPr lang="en" sz="1800">
                <a:solidFill>
                  <a:srgbClr val="FF0000"/>
                </a:solidFill>
                <a:latin typeface="Verdana"/>
                <a:ea typeface="Verdana"/>
                <a:cs typeface="Verdana"/>
                <a:sym typeface="Verdana"/>
              </a:rPr>
              <a:t>RST</a:t>
            </a:r>
          </a:p>
        </p:txBody>
      </p:sp>
      <p:cxnSp>
        <p:nvCxnSpPr>
          <p:cNvPr id="1881" name="Shape 1881"/>
          <p:cNvCxnSpPr/>
          <p:nvPr/>
        </p:nvCxnSpPr>
        <p:spPr>
          <a:xfrm rot="10800000" flipH="1">
            <a:off x="4282100" y="3983775"/>
            <a:ext cx="2551200" cy="33300"/>
          </a:xfrm>
          <a:prstGeom prst="straightConnector1">
            <a:avLst/>
          </a:prstGeom>
          <a:noFill/>
          <a:ln w="19050" cap="flat" cmpd="sng">
            <a:solidFill>
              <a:srgbClr val="FF0000"/>
            </a:solidFill>
            <a:prstDash val="solid"/>
            <a:round/>
            <a:headEnd type="none" w="lg" len="lg"/>
            <a:tailEnd type="triangle" w="lg" len="lg"/>
          </a:ln>
        </p:spPr>
      </p:cxnSp>
      <p:grpSp>
        <p:nvGrpSpPr>
          <p:cNvPr id="1882" name="Shape 1882"/>
          <p:cNvGrpSpPr/>
          <p:nvPr/>
        </p:nvGrpSpPr>
        <p:grpSpPr>
          <a:xfrm>
            <a:off x="3250852" y="3200318"/>
            <a:ext cx="1025205" cy="843099"/>
            <a:chOff x="4144321" y="1852804"/>
            <a:chExt cx="1114595" cy="752096"/>
          </a:xfrm>
        </p:grpSpPr>
        <p:pic>
          <p:nvPicPr>
            <p:cNvPr id="1883" name="Shape 1883"/>
            <p:cNvPicPr preferRelativeResize="0"/>
            <p:nvPr/>
          </p:nvPicPr>
          <p:blipFill rotWithShape="1">
            <a:blip r:embed="rId3">
              <a:alphaModFix/>
            </a:blip>
            <a:srcRect b="2305"/>
            <a:stretch/>
          </p:blipFill>
          <p:spPr>
            <a:xfrm>
              <a:off x="4144321" y="1852804"/>
              <a:ext cx="1114595" cy="720952"/>
            </a:xfrm>
            <a:prstGeom prst="rect">
              <a:avLst/>
            </a:prstGeom>
            <a:noFill/>
            <a:ln>
              <a:noFill/>
            </a:ln>
          </p:spPr>
        </p:pic>
        <p:pic>
          <p:nvPicPr>
            <p:cNvPr id="1884" name="Shape 1884" descr="Untitled.png"/>
            <p:cNvPicPr preferRelativeResize="0"/>
            <p:nvPr/>
          </p:nvPicPr>
          <p:blipFill>
            <a:blip r:embed="rId4">
              <a:alphaModFix/>
            </a:blip>
            <a:stretch>
              <a:fillRect/>
            </a:stretch>
          </p:blipFill>
          <p:spPr>
            <a:xfrm>
              <a:off x="4438050" y="2307175"/>
              <a:ext cx="176575" cy="250400"/>
            </a:xfrm>
            <a:prstGeom prst="rect">
              <a:avLst/>
            </a:prstGeom>
            <a:noFill/>
            <a:ln>
              <a:noFill/>
            </a:ln>
          </p:spPr>
        </p:pic>
        <p:pic>
          <p:nvPicPr>
            <p:cNvPr id="1885" name="Shape 1885"/>
            <p:cNvPicPr preferRelativeResize="0"/>
            <p:nvPr/>
          </p:nvPicPr>
          <p:blipFill>
            <a:blip r:embed="rId5">
              <a:alphaModFix/>
            </a:blip>
            <a:stretch>
              <a:fillRect/>
            </a:stretch>
          </p:blipFill>
          <p:spPr>
            <a:xfrm>
              <a:off x="4461750" y="2191300"/>
              <a:ext cx="479750" cy="413599"/>
            </a:xfrm>
            <a:prstGeom prst="rect">
              <a:avLst/>
            </a:prstGeom>
            <a:noFill/>
            <a:ln>
              <a:noFill/>
            </a:ln>
          </p:spPr>
        </p:pic>
      </p:grpSp>
      <p:grpSp>
        <p:nvGrpSpPr>
          <p:cNvPr id="1886" name="Shape 1886"/>
          <p:cNvGrpSpPr/>
          <p:nvPr/>
        </p:nvGrpSpPr>
        <p:grpSpPr>
          <a:xfrm>
            <a:off x="335201" y="2620915"/>
            <a:ext cx="2149023" cy="1941314"/>
            <a:chOff x="716201" y="2620915"/>
            <a:chExt cx="2149023" cy="1941314"/>
          </a:xfrm>
        </p:grpSpPr>
        <p:grpSp>
          <p:nvGrpSpPr>
            <p:cNvPr id="1887" name="Shape 1887"/>
            <p:cNvGrpSpPr/>
            <p:nvPr/>
          </p:nvGrpSpPr>
          <p:grpSpPr>
            <a:xfrm>
              <a:off x="716201" y="2620915"/>
              <a:ext cx="2149023" cy="1941314"/>
              <a:chOff x="7683380" y="1582300"/>
              <a:chExt cx="916545" cy="836917"/>
            </a:xfrm>
          </p:grpSpPr>
          <p:sp>
            <p:nvSpPr>
              <p:cNvPr id="1888" name="Shape 1888"/>
              <p:cNvSpPr/>
              <p:nvPr/>
            </p:nvSpPr>
            <p:spPr>
              <a:xfrm>
                <a:off x="7858325" y="158230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sp>
            <p:nvSpPr>
              <p:cNvPr id="1889" name="Shape 1889"/>
              <p:cNvSpPr txBox="1"/>
              <p:nvPr/>
            </p:nvSpPr>
            <p:spPr>
              <a:xfrm rot="-3918">
                <a:off x="7683380" y="2185967"/>
                <a:ext cx="789601" cy="232800"/>
              </a:xfrm>
              <a:prstGeom prst="rect">
                <a:avLst/>
              </a:prstGeom>
              <a:noFill/>
              <a:ln>
                <a:noFill/>
              </a:ln>
            </p:spPr>
            <p:txBody>
              <a:bodyPr wrap="square" lIns="91425" tIns="91425" rIns="91425" bIns="91425" anchor="t" anchorCtr="0">
                <a:noAutofit/>
              </a:bodyPr>
              <a:lstStyle/>
              <a:p>
                <a:pPr marL="0" lvl="0" indent="0" algn="l" rtl="0">
                  <a:spcBef>
                    <a:spcPts val="0"/>
                  </a:spcBef>
                  <a:buNone/>
                </a:pPr>
                <a:r>
                  <a:rPr lang="en" sz="1200">
                    <a:latin typeface="Bitter"/>
                    <a:ea typeface="Bitter"/>
                    <a:cs typeface="Bitter"/>
                    <a:sym typeface="Bitter"/>
                  </a:rPr>
                  <a:t>Measurement Machine</a:t>
                </a:r>
              </a:p>
            </p:txBody>
          </p:sp>
        </p:grpSp>
        <p:pic>
          <p:nvPicPr>
            <p:cNvPr id="1890" name="Shape 1890"/>
            <p:cNvPicPr preferRelativeResize="0"/>
            <p:nvPr/>
          </p:nvPicPr>
          <p:blipFill>
            <a:blip r:embed="rId6">
              <a:alphaModFix/>
            </a:blip>
            <a:stretch>
              <a:fillRect/>
            </a:stretch>
          </p:blipFill>
          <p:spPr>
            <a:xfrm>
              <a:off x="2119573" y="2887783"/>
              <a:ext cx="581151" cy="445468"/>
            </a:xfrm>
            <a:prstGeom prst="rect">
              <a:avLst/>
            </a:prstGeom>
            <a:noFill/>
            <a:ln>
              <a:noFill/>
            </a:ln>
          </p:spPr>
        </p:pic>
        <p:pic>
          <p:nvPicPr>
            <p:cNvPr id="1891" name="Shape 1891"/>
            <p:cNvPicPr preferRelativeResize="0"/>
            <p:nvPr/>
          </p:nvPicPr>
          <p:blipFill>
            <a:blip r:embed="rId7">
              <a:alphaModFix/>
            </a:blip>
            <a:stretch>
              <a:fillRect/>
            </a:stretch>
          </p:blipFill>
          <p:spPr>
            <a:xfrm>
              <a:off x="1310574" y="3312594"/>
              <a:ext cx="809004" cy="798761"/>
            </a:xfrm>
            <a:prstGeom prst="rect">
              <a:avLst/>
            </a:prstGeom>
            <a:noFill/>
            <a:ln>
              <a:noFill/>
            </a:ln>
          </p:spPr>
        </p:pic>
      </p:grpSp>
      <p:sp>
        <p:nvSpPr>
          <p:cNvPr id="1892" name="Shape 1892"/>
          <p:cNvSpPr/>
          <p:nvPr/>
        </p:nvSpPr>
        <p:spPr>
          <a:xfrm>
            <a:off x="7042769" y="2620915"/>
            <a:ext cx="1738830" cy="1720215"/>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sp>
        <p:nvSpPr>
          <p:cNvPr id="1893" name="Shape 1893"/>
          <p:cNvSpPr txBox="1"/>
          <p:nvPr/>
        </p:nvSpPr>
        <p:spPr>
          <a:xfrm rot="-4320">
            <a:off x="6708763" y="3944986"/>
            <a:ext cx="1671301" cy="540000"/>
          </a:xfrm>
          <a:prstGeom prst="rect">
            <a:avLst/>
          </a:prstGeom>
          <a:noFill/>
          <a:ln>
            <a:noFill/>
          </a:ln>
        </p:spPr>
        <p:txBody>
          <a:bodyPr wrap="square" lIns="91425" tIns="91425" rIns="91425" bIns="91425" anchor="t" anchorCtr="0">
            <a:noAutofit/>
          </a:bodyPr>
          <a:lstStyle/>
          <a:p>
            <a:pPr marL="0" lvl="0" indent="0" algn="l" rtl="0">
              <a:spcBef>
                <a:spcPts val="0"/>
              </a:spcBef>
              <a:buNone/>
            </a:pPr>
            <a:r>
              <a:rPr lang="en">
                <a:latin typeface="Bitter"/>
                <a:ea typeface="Bitter"/>
                <a:cs typeface="Bitter"/>
                <a:sym typeface="Bitter"/>
              </a:rPr>
              <a:t>Echo</a:t>
            </a:r>
            <a:br>
              <a:rPr lang="en">
                <a:latin typeface="Bitter"/>
                <a:ea typeface="Bitter"/>
                <a:cs typeface="Bitter"/>
                <a:sym typeface="Bitter"/>
              </a:rPr>
            </a:br>
            <a:r>
              <a:rPr lang="en">
                <a:latin typeface="Bitter"/>
                <a:ea typeface="Bitter"/>
                <a:cs typeface="Bitter"/>
                <a:sym typeface="Bitter"/>
              </a:rPr>
              <a:t>Server</a:t>
            </a:r>
          </a:p>
        </p:txBody>
      </p:sp>
      <p:pic>
        <p:nvPicPr>
          <p:cNvPr id="1894" name="Shape 1894" descr="Image result for Server"/>
          <p:cNvPicPr preferRelativeResize="0"/>
          <p:nvPr/>
        </p:nvPicPr>
        <p:blipFill>
          <a:blip r:embed="rId8">
            <a:alphaModFix/>
          </a:blip>
          <a:stretch>
            <a:fillRect/>
          </a:stretch>
        </p:blipFill>
        <p:spPr>
          <a:xfrm>
            <a:off x="7282390" y="2853252"/>
            <a:ext cx="698976" cy="1412637"/>
          </a:xfrm>
          <a:prstGeom prst="rect">
            <a:avLst/>
          </a:prstGeom>
          <a:noFill/>
          <a:ln>
            <a:noFill/>
          </a:ln>
        </p:spPr>
      </p:pic>
      <p:pic>
        <p:nvPicPr>
          <p:cNvPr id="1895" name="Shape 1895"/>
          <p:cNvPicPr preferRelativeResize="0"/>
          <p:nvPr/>
        </p:nvPicPr>
        <p:blipFill>
          <a:blip r:embed="rId9">
            <a:alphaModFix/>
          </a:blip>
          <a:stretch>
            <a:fillRect/>
          </a:stretch>
        </p:blipFill>
        <p:spPr>
          <a:xfrm>
            <a:off x="8110740" y="2866938"/>
            <a:ext cx="666511" cy="436665"/>
          </a:xfrm>
          <a:prstGeom prst="rect">
            <a:avLst/>
          </a:prstGeom>
          <a:noFill/>
          <a:ln>
            <a:noFill/>
          </a:ln>
        </p:spPr>
      </p:pic>
      <p:cxnSp>
        <p:nvCxnSpPr>
          <p:cNvPr id="1896" name="Shape 1896"/>
          <p:cNvCxnSpPr/>
          <p:nvPr/>
        </p:nvCxnSpPr>
        <p:spPr>
          <a:xfrm rot="10800000" flipH="1">
            <a:off x="4378175" y="3652750"/>
            <a:ext cx="2454900" cy="33000"/>
          </a:xfrm>
          <a:prstGeom prst="straightConnector1">
            <a:avLst/>
          </a:prstGeom>
          <a:noFill/>
          <a:ln w="19050" cap="flat" cmpd="sng">
            <a:solidFill>
              <a:srgbClr val="595959"/>
            </a:solidFill>
            <a:prstDash val="solid"/>
            <a:round/>
            <a:headEnd type="triangle" w="lg" len="lg"/>
            <a:tailEnd type="none" w="lg" len="lg"/>
          </a:ln>
        </p:spPr>
      </p:cxn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9677421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900"/>
        <p:cNvGrpSpPr/>
        <p:nvPr/>
      </p:nvGrpSpPr>
      <p:grpSpPr>
        <a:xfrm>
          <a:off x="0" y="0"/>
          <a:ext cx="0" cy="0"/>
          <a:chOff x="0" y="0"/>
          <a:chExt cx="0" cy="0"/>
        </a:xfrm>
      </p:grpSpPr>
      <p:sp>
        <p:nvSpPr>
          <p:cNvPr id="17" name="Shape 1868"/>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1902" name="Shape 190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33</a:t>
            </a:fld>
            <a:endParaRPr lang="en">
              <a:latin typeface="Arial"/>
              <a:ea typeface="Arial"/>
              <a:cs typeface="Arial"/>
              <a:sym typeface="Arial"/>
            </a:endParaRPr>
          </a:p>
        </p:txBody>
      </p:sp>
      <p:sp>
        <p:nvSpPr>
          <p:cNvPr id="1903" name="Shape 1903"/>
          <p:cNvSpPr/>
          <p:nvPr/>
        </p:nvSpPr>
        <p:spPr>
          <a:xfrm>
            <a:off x="0" y="255975"/>
            <a:ext cx="9144000" cy="650100"/>
          </a:xfrm>
          <a:prstGeom prst="rect">
            <a:avLst/>
          </a:prstGeom>
          <a:noFill/>
          <a:ln>
            <a:noFill/>
          </a:ln>
        </p:spPr>
        <p:txBody>
          <a:bodyPr wrap="square" lIns="91425" tIns="91425" rIns="91425" bIns="91425" anchor="ctr" anchorCtr="0">
            <a:noAutofit/>
          </a:bodyPr>
          <a:lstStyle/>
          <a:p>
            <a:pPr marL="0" lvl="0" indent="-69850" algn="ctr" rtl="0">
              <a:lnSpc>
                <a:spcPct val="115000"/>
              </a:lnSpc>
              <a:spcBef>
                <a:spcPts val="0"/>
              </a:spcBef>
              <a:spcAft>
                <a:spcPts val="1600"/>
              </a:spcAft>
              <a:buClr>
                <a:schemeClr val="dk1"/>
              </a:buClr>
              <a:buSzPts val="1100"/>
              <a:buFont typeface="Arial"/>
              <a:buNone/>
            </a:pPr>
            <a:r>
              <a:rPr lang="en" sz="2600" b="1" dirty="0">
                <a:solidFill>
                  <a:schemeClr val="bg1"/>
                </a:solidFill>
                <a:latin typeface="Arial" charset="0"/>
                <a:ea typeface="Arial" charset="0"/>
                <a:cs typeface="Arial" charset="0"/>
                <a:sym typeface="Droid Sans"/>
              </a:rPr>
              <a:t>Quack</a:t>
            </a:r>
          </a:p>
        </p:txBody>
      </p:sp>
      <p:sp>
        <p:nvSpPr>
          <p:cNvPr id="1904" name="Shape 1904"/>
          <p:cNvSpPr txBox="1">
            <a:spLocks noGrp="1"/>
          </p:cNvSpPr>
          <p:nvPr>
            <p:ph type="body" idx="1"/>
          </p:nvPr>
        </p:nvSpPr>
        <p:spPr>
          <a:xfrm>
            <a:off x="410675" y="1139675"/>
            <a:ext cx="4988700" cy="2286300"/>
          </a:xfrm>
          <a:prstGeom prst="rect">
            <a:avLst/>
          </a:prstGeom>
          <a:noFill/>
          <a:ln>
            <a:noFill/>
          </a:ln>
        </p:spPr>
        <p:txBody>
          <a:bodyPr wrap="square" lIns="91425" tIns="91425" rIns="91425" bIns="91425" anchor="t" anchorCtr="0">
            <a:noAutofit/>
          </a:bodyPr>
          <a:lstStyle/>
          <a:p>
            <a:pPr marL="0" lvl="0" indent="0" rtl="0">
              <a:lnSpc>
                <a:spcPct val="115000"/>
              </a:lnSpc>
              <a:spcBef>
                <a:spcPts val="0"/>
              </a:spcBef>
              <a:spcAft>
                <a:spcPts val="0"/>
              </a:spcAft>
              <a:buNone/>
            </a:pPr>
            <a:r>
              <a:rPr lang="en" b="1" dirty="0">
                <a:solidFill>
                  <a:srgbClr val="F46F6F"/>
                </a:solidFill>
                <a:latin typeface="Arial" charset="0"/>
                <a:ea typeface="Arial" charset="0"/>
                <a:cs typeface="Arial" charset="0"/>
                <a:sym typeface="Droid Sans"/>
              </a:rPr>
              <a:t>Quack </a:t>
            </a:r>
            <a:r>
              <a:rPr lang="en" dirty="0">
                <a:solidFill>
                  <a:schemeClr val="tx1"/>
                </a:solidFill>
                <a:latin typeface="Arial" charset="0"/>
                <a:ea typeface="Arial" charset="0"/>
                <a:cs typeface="Arial" charset="0"/>
                <a:sym typeface="Droid Sans"/>
              </a:rPr>
              <a:t>is a system that uses Echo servers to detect whether a keywords/URLs are blocked</a:t>
            </a:r>
          </a:p>
          <a:p>
            <a:pPr marL="0" lvl="0" indent="0" rtl="0">
              <a:lnSpc>
                <a:spcPct val="115000"/>
              </a:lnSpc>
              <a:spcBef>
                <a:spcPts val="0"/>
              </a:spcBef>
              <a:spcAft>
                <a:spcPts val="0"/>
              </a:spcAft>
              <a:buNone/>
            </a:pPr>
            <a:endParaRPr dirty="0">
              <a:solidFill>
                <a:schemeClr val="tx1"/>
              </a:solidFill>
              <a:latin typeface="Arial" charset="0"/>
              <a:ea typeface="Arial" charset="0"/>
              <a:cs typeface="Arial" charset="0"/>
              <a:sym typeface="Droid Sans"/>
            </a:endParaRPr>
          </a:p>
          <a:p>
            <a:pPr marL="0" lvl="0" indent="0" rtl="0">
              <a:lnSpc>
                <a:spcPct val="115000"/>
              </a:lnSpc>
              <a:spcBef>
                <a:spcPts val="0"/>
              </a:spcBef>
              <a:spcAft>
                <a:spcPts val="0"/>
              </a:spcAft>
              <a:buNone/>
            </a:pPr>
            <a:endParaRPr dirty="0">
              <a:solidFill>
                <a:schemeClr val="tx1"/>
              </a:solidFill>
              <a:latin typeface="Arial" charset="0"/>
              <a:ea typeface="Arial" charset="0"/>
              <a:cs typeface="Arial" charset="0"/>
              <a:sym typeface="Droid Sans"/>
            </a:endParaRPr>
          </a:p>
          <a:p>
            <a:pPr marL="0" lvl="0" indent="0" rtl="0">
              <a:lnSpc>
                <a:spcPct val="100000"/>
              </a:lnSpc>
              <a:spcBef>
                <a:spcPts val="0"/>
              </a:spcBef>
              <a:spcAft>
                <a:spcPts val="0"/>
              </a:spcAft>
              <a:buNone/>
            </a:pPr>
            <a:r>
              <a:rPr lang="en" dirty="0">
                <a:solidFill>
                  <a:schemeClr val="tx1"/>
                </a:solidFill>
                <a:latin typeface="Arial" charset="0"/>
                <a:ea typeface="Arial" charset="0"/>
                <a:cs typeface="Arial" charset="0"/>
                <a:sym typeface="Droid Sans"/>
              </a:rPr>
              <a:t>Goal: </a:t>
            </a:r>
            <a:r>
              <a:rPr lang="en" b="1" dirty="0">
                <a:solidFill>
                  <a:schemeClr val="tx1"/>
                </a:solidFill>
                <a:latin typeface="Arial" charset="0"/>
                <a:ea typeface="Arial" charset="0"/>
                <a:cs typeface="Arial" charset="0"/>
                <a:sym typeface="Droid Sans"/>
              </a:rPr>
              <a:t>Scalable, ethical, and statistically robust system to continuously detect application-layer blocking</a:t>
            </a:r>
          </a:p>
        </p:txBody>
      </p:sp>
      <p:sp>
        <p:nvSpPr>
          <p:cNvPr id="1905" name="Shape 1905"/>
          <p:cNvSpPr/>
          <p:nvPr/>
        </p:nvSpPr>
        <p:spPr>
          <a:xfrm>
            <a:off x="7861625" y="156520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1906" name="Shape 1906" descr="Image result for Server"/>
          <p:cNvPicPr preferRelativeResize="0"/>
          <p:nvPr/>
        </p:nvPicPr>
        <p:blipFill>
          <a:blip r:embed="rId3">
            <a:alphaModFix/>
          </a:blip>
          <a:stretch>
            <a:fillRect/>
          </a:stretch>
        </p:blipFill>
        <p:spPr>
          <a:xfrm>
            <a:off x="8031244" y="1638950"/>
            <a:ext cx="402351" cy="572700"/>
          </a:xfrm>
          <a:prstGeom prst="rect">
            <a:avLst/>
          </a:prstGeom>
          <a:noFill/>
          <a:ln>
            <a:noFill/>
          </a:ln>
        </p:spPr>
      </p:pic>
      <p:sp>
        <p:nvSpPr>
          <p:cNvPr id="1907" name="Shape 1907"/>
          <p:cNvSpPr txBox="1"/>
          <p:nvPr/>
        </p:nvSpPr>
        <p:spPr>
          <a:xfrm rot="-1244">
            <a:off x="7932649" y="2306939"/>
            <a:ext cx="829200" cy="2748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dirty="0">
                <a:solidFill>
                  <a:schemeClr val="tx1"/>
                </a:solidFill>
                <a:latin typeface="Bitter"/>
                <a:ea typeface="Bitter"/>
                <a:cs typeface="Bitter"/>
                <a:sym typeface="Bitter"/>
              </a:rPr>
              <a:t>Echo server</a:t>
            </a:r>
          </a:p>
        </p:txBody>
      </p:sp>
      <p:pic>
        <p:nvPicPr>
          <p:cNvPr id="1908" name="Shape 1908"/>
          <p:cNvPicPr preferRelativeResize="0"/>
          <p:nvPr/>
        </p:nvPicPr>
        <p:blipFill>
          <a:blip r:embed="rId4">
            <a:alphaModFix/>
          </a:blip>
          <a:stretch>
            <a:fillRect/>
          </a:stretch>
        </p:blipFill>
        <p:spPr>
          <a:xfrm>
            <a:off x="8286554" y="1679154"/>
            <a:ext cx="284263" cy="188250"/>
          </a:xfrm>
          <a:prstGeom prst="rect">
            <a:avLst/>
          </a:prstGeom>
          <a:noFill/>
          <a:ln>
            <a:noFill/>
          </a:ln>
        </p:spPr>
      </p:pic>
      <p:grpSp>
        <p:nvGrpSpPr>
          <p:cNvPr id="1909" name="Shape 1909"/>
          <p:cNvGrpSpPr/>
          <p:nvPr/>
        </p:nvGrpSpPr>
        <p:grpSpPr>
          <a:xfrm>
            <a:off x="5919825" y="2998350"/>
            <a:ext cx="741600" cy="741600"/>
            <a:chOff x="5767425" y="2769750"/>
            <a:chExt cx="741600" cy="741600"/>
          </a:xfrm>
        </p:grpSpPr>
        <p:grpSp>
          <p:nvGrpSpPr>
            <p:cNvPr id="1910" name="Shape 1910"/>
            <p:cNvGrpSpPr/>
            <p:nvPr/>
          </p:nvGrpSpPr>
          <p:grpSpPr>
            <a:xfrm>
              <a:off x="5767425" y="2769750"/>
              <a:ext cx="741600" cy="741600"/>
              <a:chOff x="5880425" y="1336600"/>
              <a:chExt cx="741600" cy="741600"/>
            </a:xfrm>
          </p:grpSpPr>
          <p:sp>
            <p:nvSpPr>
              <p:cNvPr id="1911" name="Shape 1911"/>
              <p:cNvSpPr/>
              <p:nvPr/>
            </p:nvSpPr>
            <p:spPr>
              <a:xfrm>
                <a:off x="5880425" y="133660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1912" name="Shape 1912"/>
              <p:cNvPicPr preferRelativeResize="0"/>
              <p:nvPr/>
            </p:nvPicPr>
            <p:blipFill>
              <a:blip r:embed="rId5">
                <a:alphaModFix/>
              </a:blip>
              <a:stretch>
                <a:fillRect/>
              </a:stretch>
            </p:blipFill>
            <p:spPr>
              <a:xfrm>
                <a:off x="5910938" y="1515225"/>
                <a:ext cx="548700" cy="481500"/>
              </a:xfrm>
              <a:prstGeom prst="rect">
                <a:avLst/>
              </a:prstGeom>
              <a:noFill/>
              <a:ln>
                <a:noFill/>
              </a:ln>
            </p:spPr>
          </p:pic>
        </p:grpSp>
        <p:pic>
          <p:nvPicPr>
            <p:cNvPr id="1913" name="Shape 1913"/>
            <p:cNvPicPr preferRelativeResize="0"/>
            <p:nvPr/>
          </p:nvPicPr>
          <p:blipFill>
            <a:blip r:embed="rId6">
              <a:alphaModFix/>
            </a:blip>
            <a:stretch>
              <a:fillRect/>
            </a:stretch>
          </p:blipFill>
          <p:spPr>
            <a:xfrm>
              <a:off x="6163125" y="2817789"/>
              <a:ext cx="303651" cy="206873"/>
            </a:xfrm>
            <a:prstGeom prst="rect">
              <a:avLst/>
            </a:prstGeom>
            <a:noFill/>
            <a:ln>
              <a:noFill/>
            </a:ln>
          </p:spPr>
        </p:pic>
      </p:grpSp>
      <p:cxnSp>
        <p:nvCxnSpPr>
          <p:cNvPr id="1914" name="Shape 1914"/>
          <p:cNvCxnSpPr/>
          <p:nvPr/>
        </p:nvCxnSpPr>
        <p:spPr>
          <a:xfrm rot="-10107413" flipH="1">
            <a:off x="6734689" y="2227656"/>
            <a:ext cx="1214361" cy="1278902"/>
          </a:xfrm>
          <a:prstGeom prst="straightConnector1">
            <a:avLst/>
          </a:prstGeom>
          <a:noFill/>
          <a:ln w="19050" cap="flat" cmpd="sng">
            <a:solidFill>
              <a:schemeClr val="dk2"/>
            </a:solidFill>
            <a:prstDash val="solid"/>
            <a:round/>
            <a:headEnd type="triangle" w="lg" len="lg"/>
            <a:tailEnd type="triangle" w="lg" len="lg"/>
          </a:ln>
        </p:spPr>
      </p:cxnSp>
      <p:sp>
        <p:nvSpPr>
          <p:cNvPr id="1915" name="Shape 1915"/>
          <p:cNvSpPr txBox="1"/>
          <p:nvPr/>
        </p:nvSpPr>
        <p:spPr>
          <a:xfrm rot="-2142312">
            <a:off x="6478369" y="2626293"/>
            <a:ext cx="1467063" cy="428607"/>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dirty="0">
                <a:solidFill>
                  <a:schemeClr val="tx1"/>
                </a:solidFill>
                <a:latin typeface="Arial" charset="0"/>
                <a:ea typeface="Arial" charset="0"/>
                <a:cs typeface="Arial" charset="0"/>
                <a:sym typeface="Droid Sans"/>
              </a:rPr>
              <a:t>Queries</a:t>
            </a:r>
          </a:p>
        </p:txBody>
      </p:sp>
      <p:sp>
        <p:nvSpPr>
          <p:cNvPr id="18" name="Shape 1776"/>
          <p:cNvSpPr/>
          <p:nvPr/>
        </p:nvSpPr>
        <p:spPr>
          <a:xfrm>
            <a:off x="0" y="1894313"/>
            <a:ext cx="5430775" cy="3249237"/>
          </a:xfrm>
          <a:prstGeom prst="rect">
            <a:avLst/>
          </a:prstGeom>
          <a:solidFill>
            <a:schemeClr val="lt2"/>
          </a:solidFill>
          <a:ln>
            <a:noFill/>
          </a:ln>
        </p:spPr>
        <p:txBody>
          <a:bodyPr wrap="square" lIns="91425" tIns="91425" rIns="91425" bIns="91425" anchor="t" anchorCtr="0">
            <a:noAutofit/>
          </a:bodyPr>
          <a:lstStyle/>
          <a:p>
            <a:pPr marL="0" lvl="0" indent="0" rtl="0">
              <a:spcBef>
                <a:spcPts val="0"/>
              </a:spcBef>
              <a:buNone/>
            </a:pPr>
            <a:endParaRPr lang="en-US" sz="1800" b="1" dirty="0" smtClean="0">
              <a:solidFill>
                <a:schemeClr val="dk1"/>
              </a:solidFill>
              <a:latin typeface="Arial" charset="0"/>
              <a:ea typeface="Arial" charset="0"/>
              <a:cs typeface="Arial" charset="0"/>
              <a:sym typeface="Droid Sans"/>
            </a:endParaRPr>
          </a:p>
          <a:p>
            <a:pPr lvl="3"/>
            <a:r>
              <a:rPr lang="en-US" sz="1800" b="1" dirty="0">
                <a:solidFill>
                  <a:schemeClr val="dk1"/>
                </a:solidFill>
                <a:latin typeface="Arial" charset="0"/>
                <a:ea typeface="Arial" charset="0"/>
                <a:cs typeface="Arial" charset="0"/>
                <a:sym typeface="Droid Sans"/>
              </a:rPr>
              <a:t>	</a:t>
            </a:r>
            <a:r>
              <a:rPr lang="en-US" sz="2400" b="1" dirty="0" smtClean="0">
                <a:solidFill>
                  <a:schemeClr val="dk1"/>
                </a:solidFill>
                <a:latin typeface="Arial" charset="0"/>
                <a:ea typeface="Arial" charset="0"/>
                <a:cs typeface="Arial" charset="0"/>
                <a:sym typeface="Droid Sans"/>
              </a:rPr>
              <a:t>Functionality</a:t>
            </a:r>
          </a:p>
          <a:p>
            <a:pPr lvl="3"/>
            <a:endParaRPr lang="en-US" sz="2400" b="1" dirty="0">
              <a:solidFill>
                <a:schemeClr val="dk1"/>
              </a:solidFill>
              <a:latin typeface="Arial" charset="0"/>
              <a:ea typeface="Arial" charset="0"/>
              <a:cs typeface="Arial" charset="0"/>
              <a:sym typeface="Droid Sans"/>
            </a:endParaRPr>
          </a:p>
          <a:p>
            <a:pPr lvl="3"/>
            <a:r>
              <a:rPr lang="en-US" sz="2400" b="1" dirty="0" smtClean="0">
                <a:solidFill>
                  <a:schemeClr val="dk1"/>
                </a:solidFill>
                <a:latin typeface="Arial" charset="0"/>
                <a:ea typeface="Arial" charset="0"/>
                <a:cs typeface="Arial" charset="0"/>
                <a:sym typeface="Droid Sans"/>
              </a:rPr>
              <a:t>	</a:t>
            </a:r>
            <a:r>
              <a:rPr lang="en" sz="2400" b="1" dirty="0" smtClean="0">
                <a:solidFill>
                  <a:schemeClr val="dk1"/>
                </a:solidFill>
                <a:latin typeface="Arial" charset="0"/>
                <a:ea typeface="Arial" charset="0"/>
                <a:cs typeface="Arial" charset="0"/>
                <a:sym typeface="Droid Sans"/>
              </a:rPr>
              <a:t>Coverage</a:t>
            </a:r>
            <a:endParaRPr lang="en-US" sz="2400" b="1" dirty="0" smtClean="0">
              <a:solidFill>
                <a:schemeClr val="dk1"/>
              </a:solidFill>
              <a:latin typeface="Arial" charset="0"/>
              <a:ea typeface="Arial" charset="0"/>
              <a:cs typeface="Arial" charset="0"/>
              <a:sym typeface="Droid Sans"/>
            </a:endParaRPr>
          </a:p>
          <a:p>
            <a:pPr lvl="3"/>
            <a:endParaRPr lang="en-US" sz="2400" b="1" dirty="0" smtClean="0">
              <a:solidFill>
                <a:schemeClr val="dk1"/>
              </a:solidFill>
              <a:latin typeface="Arial" charset="0"/>
              <a:ea typeface="Arial" charset="0"/>
              <a:cs typeface="Arial" charset="0"/>
              <a:sym typeface="Droid Sans"/>
            </a:endParaRPr>
          </a:p>
          <a:p>
            <a:pPr lvl="3"/>
            <a:r>
              <a:rPr lang="en-US" sz="2400" b="1" dirty="0" smtClean="0">
                <a:solidFill>
                  <a:schemeClr val="dk1"/>
                </a:solidFill>
                <a:latin typeface="Arial" charset="0"/>
                <a:ea typeface="Arial" charset="0"/>
                <a:cs typeface="Arial" charset="0"/>
                <a:sym typeface="Droid Sans"/>
              </a:rPr>
              <a:t>	</a:t>
            </a:r>
            <a:r>
              <a:rPr lang="en" sz="2400" b="1" dirty="0" smtClean="0">
                <a:solidFill>
                  <a:schemeClr val="dk1"/>
                </a:solidFill>
                <a:latin typeface="Arial" charset="0"/>
                <a:ea typeface="Arial" charset="0"/>
                <a:cs typeface="Arial" charset="0"/>
                <a:sym typeface="Droid Sans"/>
              </a:rPr>
              <a:t>Ethic</a:t>
            </a:r>
            <a:r>
              <a:rPr lang="en-US" sz="2400" b="1" dirty="0" smtClean="0">
                <a:solidFill>
                  <a:schemeClr val="dk1"/>
                </a:solidFill>
                <a:latin typeface="Arial" charset="0"/>
                <a:ea typeface="Arial" charset="0"/>
                <a:cs typeface="Arial" charset="0"/>
                <a:sym typeface="Droid Sans"/>
              </a:rPr>
              <a:t>s</a:t>
            </a:r>
          </a:p>
          <a:p>
            <a:pPr lvl="3"/>
            <a:endParaRPr lang="en" sz="2400" b="1" dirty="0">
              <a:solidFill>
                <a:schemeClr val="dk1"/>
              </a:solidFill>
              <a:latin typeface="Arial" charset="0"/>
              <a:ea typeface="Arial" charset="0"/>
              <a:cs typeface="Arial" charset="0"/>
              <a:sym typeface="Droid Sans"/>
            </a:endParaRPr>
          </a:p>
          <a:p>
            <a:pPr lvl="3"/>
            <a:r>
              <a:rPr lang="en-US" sz="2400" b="1" dirty="0" smtClean="0">
                <a:solidFill>
                  <a:schemeClr val="dk1"/>
                </a:solidFill>
                <a:latin typeface="Arial" charset="0"/>
                <a:ea typeface="Arial" charset="0"/>
                <a:cs typeface="Arial" charset="0"/>
                <a:sym typeface="Droid Sans"/>
              </a:rPr>
              <a:t>	</a:t>
            </a:r>
            <a:r>
              <a:rPr lang="en" sz="2400" b="1" dirty="0" smtClean="0">
                <a:solidFill>
                  <a:schemeClr val="dk1"/>
                </a:solidFill>
                <a:latin typeface="Arial" charset="0"/>
                <a:ea typeface="Arial" charset="0"/>
                <a:cs typeface="Arial" charset="0"/>
                <a:sym typeface="Droid Sans"/>
              </a:rPr>
              <a:t>Continuity</a:t>
            </a:r>
            <a:endParaRPr lang="en" sz="2400" b="1" dirty="0">
              <a:solidFill>
                <a:schemeClr val="dk1"/>
              </a:solidFill>
              <a:latin typeface="Arial" charset="0"/>
              <a:ea typeface="Arial" charset="0"/>
              <a:cs typeface="Arial" charset="0"/>
              <a:sym typeface="Droid Sans"/>
            </a:endParaRPr>
          </a:p>
          <a:p>
            <a:pPr lvl="3"/>
            <a:endParaRPr lang="en-US" sz="2400" b="1" dirty="0" smtClean="0">
              <a:solidFill>
                <a:schemeClr val="dk1"/>
              </a:solidFill>
              <a:latin typeface="Arial" charset="0"/>
              <a:ea typeface="Arial" charset="0"/>
              <a:cs typeface="Arial" charset="0"/>
              <a:sym typeface="Droid Sans"/>
            </a:endParaRPr>
          </a:p>
          <a:p>
            <a:pPr lvl="3"/>
            <a:endParaRPr sz="1800" b="1" dirty="0">
              <a:solidFill>
                <a:schemeClr val="dk1"/>
              </a:solidFill>
              <a:latin typeface="Arial" charset="0"/>
              <a:ea typeface="Arial" charset="0"/>
              <a:cs typeface="Arial" charset="0"/>
              <a:sym typeface="Droid Sans"/>
            </a:endParaRPr>
          </a:p>
          <a:p>
            <a:pPr lvl="3"/>
            <a:endParaRPr sz="1800" b="1" dirty="0">
              <a:solidFill>
                <a:schemeClr val="dk1"/>
              </a:solidFill>
              <a:latin typeface="Arial" charset="0"/>
              <a:ea typeface="Arial" charset="0"/>
              <a:cs typeface="Arial" charset="0"/>
              <a:sym typeface="Droid Sans"/>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Shape 579"/>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26" name="Oval 25"/>
          <p:cNvSpPr/>
          <p:nvPr/>
        </p:nvSpPr>
        <p:spPr>
          <a:xfrm>
            <a:off x="2402281" y="3046390"/>
            <a:ext cx="1143000" cy="1143000"/>
          </a:xfrm>
          <a:prstGeom prst="ellipse">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3" name="Shape 58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latin typeface="Arial"/>
                <a:ea typeface="Arial"/>
                <a:cs typeface="Arial"/>
                <a:sym typeface="Arial"/>
              </a:rPr>
              <a:t>34</a:t>
            </a:fld>
            <a:endParaRPr lang="en">
              <a:latin typeface="Arial"/>
              <a:ea typeface="Arial"/>
              <a:cs typeface="Arial"/>
              <a:sym typeface="Arial"/>
            </a:endParaRPr>
          </a:p>
        </p:txBody>
      </p:sp>
      <p:sp>
        <p:nvSpPr>
          <p:cNvPr id="586" name="Shape 586"/>
          <p:cNvSpPr/>
          <p:nvPr/>
        </p:nvSpPr>
        <p:spPr>
          <a:xfrm>
            <a:off x="0" y="255975"/>
            <a:ext cx="9144000" cy="650100"/>
          </a:xfrm>
          <a:prstGeom prst="rect">
            <a:avLst/>
          </a:prstGeom>
          <a:noFill/>
          <a:ln>
            <a:noFill/>
          </a:ln>
        </p:spPr>
        <p:txBody>
          <a:bodyPr wrap="square" lIns="91425" tIns="91425" rIns="91425" bIns="91425" anchor="ctr" anchorCtr="0">
            <a:noAutofit/>
          </a:bodyPr>
          <a:lstStyle/>
          <a:p>
            <a:pPr lvl="0" indent="-69850" algn="ctr">
              <a:lnSpc>
                <a:spcPct val="115000"/>
              </a:lnSpc>
              <a:spcAft>
                <a:spcPts val="1600"/>
              </a:spcAft>
              <a:buClr>
                <a:schemeClr val="dk1"/>
              </a:buClr>
              <a:buSzPts val="1100"/>
            </a:pPr>
            <a:r>
              <a:rPr lang="en-US" sz="2600" b="1" dirty="0">
                <a:solidFill>
                  <a:schemeClr val="bg1"/>
                </a:solidFill>
                <a:latin typeface="Arial" charset="0"/>
                <a:ea typeface="Arial" charset="0"/>
                <a:cs typeface="Arial" charset="0"/>
                <a:sym typeface="Droid Sans"/>
              </a:rPr>
              <a:t>Application-Layer Measurement</a:t>
            </a:r>
            <a:endParaRPr lang="en" sz="2600" b="1" dirty="0">
              <a:solidFill>
                <a:schemeClr val="bg1"/>
              </a:solidFill>
              <a:latin typeface="Arial" charset="0"/>
              <a:ea typeface="Arial" charset="0"/>
              <a:cs typeface="Arial" charset="0"/>
              <a:sym typeface="Droid Sans"/>
            </a:endParaRPr>
          </a:p>
        </p:txBody>
      </p:sp>
      <p:sp>
        <p:nvSpPr>
          <p:cNvPr id="10" name="Shape 1737"/>
          <p:cNvSpPr/>
          <p:nvPr/>
        </p:nvSpPr>
        <p:spPr>
          <a:xfrm>
            <a:off x="540710" y="2351525"/>
            <a:ext cx="1965300" cy="1035300"/>
          </a:xfrm>
          <a:prstGeom prst="cloudCallout">
            <a:avLst>
              <a:gd name="adj1" fmla="val 61929"/>
              <a:gd name="adj2" fmla="val 85284"/>
            </a:avLst>
          </a:prstGeom>
          <a:solidFill>
            <a:srgbClr val="FFFFFF"/>
          </a:solidFill>
          <a:ln w="9525" cap="flat" cmpd="sng">
            <a:solidFill>
              <a:srgbClr val="434343"/>
            </a:solidFill>
            <a:prstDash val="solid"/>
            <a:round/>
            <a:headEnd type="none" w="med" len="med"/>
            <a:tailEnd type="none" w="med" len="med"/>
          </a:ln>
        </p:spPr>
        <p:txBody>
          <a:bodyPr wrap="square" lIns="91425" tIns="91425" rIns="91425" bIns="91425" anchor="ctr" anchorCtr="0">
            <a:noAutofit/>
          </a:bodyPr>
          <a:lstStyle/>
          <a:p>
            <a:pPr marL="0" lvl="0" indent="0" algn="ctr" rtl="0">
              <a:spcBef>
                <a:spcPts val="0"/>
              </a:spcBef>
              <a:buNone/>
            </a:pPr>
            <a:r>
              <a:rPr lang="en" dirty="0">
                <a:solidFill>
                  <a:schemeClr val="dk1"/>
                </a:solidFill>
                <a:latin typeface="Arial" charset="0"/>
                <a:ea typeface="Arial" charset="0"/>
                <a:cs typeface="Arial" charset="0"/>
                <a:sym typeface="Droid Sans"/>
              </a:rPr>
              <a:t>What’s new on </a:t>
            </a:r>
            <a:r>
              <a:rPr lang="en" dirty="0" err="1">
                <a:solidFill>
                  <a:schemeClr val="dk1"/>
                </a:solidFill>
                <a:latin typeface="Arial" charset="0"/>
                <a:ea typeface="Arial" charset="0"/>
                <a:cs typeface="Arial" charset="0"/>
                <a:sym typeface="Droid Sans"/>
              </a:rPr>
              <a:t>cnn.com</a:t>
            </a:r>
            <a:r>
              <a:rPr lang="en" dirty="0">
                <a:solidFill>
                  <a:schemeClr val="dk1"/>
                </a:solidFill>
                <a:latin typeface="Arial" charset="0"/>
                <a:ea typeface="Arial" charset="0"/>
                <a:cs typeface="Arial" charset="0"/>
                <a:sym typeface="Droid Sans"/>
              </a:rPr>
              <a:t>?</a:t>
            </a:r>
          </a:p>
        </p:txBody>
      </p:sp>
      <p:sp>
        <p:nvSpPr>
          <p:cNvPr id="11" name="Shape 1741"/>
          <p:cNvSpPr txBox="1"/>
          <p:nvPr/>
        </p:nvSpPr>
        <p:spPr>
          <a:xfrm rot="-2142312">
            <a:off x="3104225" y="2333429"/>
            <a:ext cx="1602387" cy="428607"/>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US" dirty="0" smtClean="0">
                <a:solidFill>
                  <a:srgbClr val="00B050"/>
                </a:solidFill>
                <a:latin typeface="Arial" charset="0"/>
                <a:ea typeface="Arial" charset="0"/>
                <a:cs typeface="Arial" charset="0"/>
                <a:sym typeface="Droid Sans"/>
              </a:rPr>
              <a:t>DNS: </a:t>
            </a:r>
            <a:r>
              <a:rPr lang="en" dirty="0" err="1" smtClean="0">
                <a:solidFill>
                  <a:srgbClr val="00B050"/>
                </a:solidFill>
                <a:latin typeface="Arial" charset="0"/>
                <a:ea typeface="Arial" charset="0"/>
                <a:cs typeface="Arial" charset="0"/>
                <a:sym typeface="Droid Sans"/>
              </a:rPr>
              <a:t>cnn.com</a:t>
            </a:r>
            <a:r>
              <a:rPr lang="en-US" dirty="0" smtClean="0">
                <a:solidFill>
                  <a:srgbClr val="00B050"/>
                </a:solidFill>
                <a:latin typeface="Arial" charset="0"/>
                <a:ea typeface="Arial" charset="0"/>
                <a:cs typeface="Arial" charset="0"/>
                <a:sym typeface="Droid Sans"/>
              </a:rPr>
              <a:t>?</a:t>
            </a:r>
            <a:endParaRPr lang="en" dirty="0">
              <a:solidFill>
                <a:srgbClr val="00B050"/>
              </a:solidFill>
              <a:latin typeface="Arial" charset="0"/>
              <a:ea typeface="Arial" charset="0"/>
              <a:cs typeface="Arial" charset="0"/>
              <a:sym typeface="Droid Sans"/>
            </a:endParaRPr>
          </a:p>
        </p:txBody>
      </p:sp>
      <p:grpSp>
        <p:nvGrpSpPr>
          <p:cNvPr id="12" name="Shape 1742"/>
          <p:cNvGrpSpPr/>
          <p:nvPr/>
        </p:nvGrpSpPr>
        <p:grpSpPr>
          <a:xfrm>
            <a:off x="4601574" y="1357400"/>
            <a:ext cx="829201" cy="929550"/>
            <a:chOff x="4906374" y="1205000"/>
            <a:chExt cx="829201" cy="929550"/>
          </a:xfrm>
        </p:grpSpPr>
        <p:sp>
          <p:nvSpPr>
            <p:cNvPr id="13" name="Shape 1743"/>
            <p:cNvSpPr/>
            <p:nvPr/>
          </p:nvSpPr>
          <p:spPr>
            <a:xfrm>
              <a:off x="4906375" y="1305350"/>
              <a:ext cx="829200" cy="8292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14" name="Shape 1744" descr="Image result for Server"/>
            <p:cNvPicPr preferRelativeResize="0"/>
            <p:nvPr/>
          </p:nvPicPr>
          <p:blipFill>
            <a:blip r:embed="rId4">
              <a:alphaModFix/>
            </a:blip>
            <a:stretch>
              <a:fillRect/>
            </a:stretch>
          </p:blipFill>
          <p:spPr>
            <a:xfrm>
              <a:off x="5272194" y="1205000"/>
              <a:ext cx="402351" cy="572700"/>
            </a:xfrm>
            <a:prstGeom prst="rect">
              <a:avLst/>
            </a:prstGeom>
            <a:noFill/>
            <a:ln>
              <a:noFill/>
            </a:ln>
          </p:spPr>
        </p:pic>
        <p:sp>
          <p:nvSpPr>
            <p:cNvPr id="15" name="Shape 1745"/>
            <p:cNvSpPr txBox="1"/>
            <p:nvPr/>
          </p:nvSpPr>
          <p:spPr>
            <a:xfrm rot="-1244">
              <a:off x="4906374" y="1701639"/>
              <a:ext cx="829200" cy="2748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Resolver</a:t>
              </a:r>
            </a:p>
          </p:txBody>
        </p:sp>
      </p:grpSp>
      <p:cxnSp>
        <p:nvCxnSpPr>
          <p:cNvPr id="16" name="Shape 1740"/>
          <p:cNvCxnSpPr/>
          <p:nvPr/>
        </p:nvCxnSpPr>
        <p:spPr>
          <a:xfrm rot="-10107413" flipH="1">
            <a:off x="3373264" y="1974281"/>
            <a:ext cx="1214361" cy="1278902"/>
          </a:xfrm>
          <a:prstGeom prst="straightConnector1">
            <a:avLst/>
          </a:prstGeom>
          <a:noFill/>
          <a:ln w="19050" cap="flat" cmpd="sng">
            <a:solidFill>
              <a:srgbClr val="00B050"/>
            </a:solidFill>
            <a:prstDash val="solid"/>
            <a:round/>
            <a:headEnd type="triangle" w="lg" len="lg"/>
            <a:tailEnd type="triangle" w="lg" len="lg"/>
          </a:ln>
        </p:spPr>
      </p:cxnSp>
      <p:cxnSp>
        <p:nvCxnSpPr>
          <p:cNvPr id="17" name="Shape 1728"/>
          <p:cNvCxnSpPr/>
          <p:nvPr/>
        </p:nvCxnSpPr>
        <p:spPr>
          <a:xfrm flipV="1">
            <a:off x="3528450" y="3274693"/>
            <a:ext cx="2112600" cy="1709"/>
          </a:xfrm>
          <a:prstGeom prst="straightConnector1">
            <a:avLst/>
          </a:prstGeom>
          <a:noFill/>
          <a:ln w="19050" cap="flat" cmpd="sng">
            <a:solidFill>
              <a:srgbClr val="00B050"/>
            </a:solidFill>
            <a:prstDash val="solid"/>
            <a:round/>
            <a:headEnd type="triangle" w="lg" len="lg"/>
            <a:tailEnd type="triangle" w="lg" len="lg"/>
          </a:ln>
        </p:spPr>
      </p:cxnSp>
      <p:sp>
        <p:nvSpPr>
          <p:cNvPr id="18" name="Shape 1729"/>
          <p:cNvSpPr txBox="1"/>
          <p:nvPr/>
        </p:nvSpPr>
        <p:spPr>
          <a:xfrm>
            <a:off x="3957450" y="2939177"/>
            <a:ext cx="1246800" cy="366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dirty="0">
                <a:solidFill>
                  <a:srgbClr val="00B050"/>
                </a:solidFill>
                <a:latin typeface="Arial" charset="0"/>
                <a:ea typeface="Arial" charset="0"/>
                <a:cs typeface="Arial" charset="0"/>
                <a:sym typeface="Droid Sans"/>
              </a:rPr>
              <a:t>IP routing</a:t>
            </a:r>
          </a:p>
        </p:txBody>
      </p:sp>
      <p:cxnSp>
        <p:nvCxnSpPr>
          <p:cNvPr id="19" name="Shape 1730"/>
          <p:cNvCxnSpPr/>
          <p:nvPr/>
        </p:nvCxnSpPr>
        <p:spPr>
          <a:xfrm>
            <a:off x="3528213" y="3661254"/>
            <a:ext cx="2112837" cy="21060"/>
          </a:xfrm>
          <a:prstGeom prst="straightConnector1">
            <a:avLst/>
          </a:prstGeom>
          <a:noFill/>
          <a:ln w="19050" cap="flat" cmpd="sng">
            <a:solidFill>
              <a:srgbClr val="00B050"/>
            </a:solidFill>
            <a:prstDash val="solid"/>
            <a:round/>
            <a:headEnd type="triangle" w="lg" len="lg"/>
            <a:tailEnd type="triangle" w="lg" len="lg"/>
          </a:ln>
        </p:spPr>
      </p:cxnSp>
      <p:sp>
        <p:nvSpPr>
          <p:cNvPr id="20" name="Shape 1731"/>
          <p:cNvSpPr txBox="1"/>
          <p:nvPr/>
        </p:nvSpPr>
        <p:spPr>
          <a:xfrm>
            <a:off x="3839925" y="3363264"/>
            <a:ext cx="1626300" cy="366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dirty="0">
                <a:solidFill>
                  <a:srgbClr val="00B050"/>
                </a:solidFill>
                <a:latin typeface="Arial" charset="0"/>
                <a:ea typeface="Arial" charset="0"/>
                <a:cs typeface="Arial" charset="0"/>
                <a:sym typeface="Droid Sans"/>
              </a:rPr>
              <a:t>TCP handshake</a:t>
            </a:r>
          </a:p>
        </p:txBody>
      </p:sp>
      <p:cxnSp>
        <p:nvCxnSpPr>
          <p:cNvPr id="21" name="Shape 1732"/>
          <p:cNvCxnSpPr/>
          <p:nvPr/>
        </p:nvCxnSpPr>
        <p:spPr>
          <a:xfrm>
            <a:off x="3528213" y="3999529"/>
            <a:ext cx="2095136" cy="14448"/>
          </a:xfrm>
          <a:prstGeom prst="straightConnector1">
            <a:avLst/>
          </a:prstGeom>
          <a:noFill/>
          <a:ln w="19050" cap="flat" cmpd="sng">
            <a:solidFill>
              <a:schemeClr val="accent1"/>
            </a:solidFill>
            <a:prstDash val="solid"/>
            <a:round/>
            <a:headEnd type="triangle" w="lg" len="lg"/>
            <a:tailEnd type="triangle" w="lg" len="lg"/>
          </a:ln>
        </p:spPr>
      </p:cxnSp>
      <p:sp>
        <p:nvSpPr>
          <p:cNvPr id="22" name="Shape 1733"/>
          <p:cNvSpPr txBox="1"/>
          <p:nvPr/>
        </p:nvSpPr>
        <p:spPr>
          <a:xfrm>
            <a:off x="3701801" y="3701893"/>
            <a:ext cx="1903800" cy="366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dirty="0">
                <a:solidFill>
                  <a:schemeClr val="accent1"/>
                </a:solidFill>
                <a:latin typeface="Arial" charset="0"/>
                <a:ea typeface="Arial" charset="0"/>
                <a:cs typeface="Arial" charset="0"/>
                <a:sym typeface="Droid Sans"/>
              </a:rPr>
              <a:t>(opt) TLS handshake</a:t>
            </a:r>
          </a:p>
        </p:txBody>
      </p:sp>
      <p:cxnSp>
        <p:nvCxnSpPr>
          <p:cNvPr id="23" name="Shape 1734"/>
          <p:cNvCxnSpPr/>
          <p:nvPr/>
        </p:nvCxnSpPr>
        <p:spPr>
          <a:xfrm>
            <a:off x="3528213" y="4507454"/>
            <a:ext cx="2112837" cy="26108"/>
          </a:xfrm>
          <a:prstGeom prst="straightConnector1">
            <a:avLst/>
          </a:prstGeom>
          <a:noFill/>
          <a:ln w="19050" cap="flat" cmpd="sng">
            <a:solidFill>
              <a:schemeClr val="accent1"/>
            </a:solidFill>
            <a:prstDash val="solid"/>
            <a:round/>
            <a:headEnd type="triangle" w="lg" len="lg"/>
            <a:tailEnd type="triangle" w="lg" len="lg"/>
          </a:ln>
        </p:spPr>
      </p:cxnSp>
      <p:sp>
        <p:nvSpPr>
          <p:cNvPr id="24" name="Shape 1735"/>
          <p:cNvSpPr txBox="1"/>
          <p:nvPr/>
        </p:nvSpPr>
        <p:spPr>
          <a:xfrm>
            <a:off x="3840551" y="4189614"/>
            <a:ext cx="1626300" cy="366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dirty="0">
                <a:solidFill>
                  <a:schemeClr val="accent1"/>
                </a:solidFill>
                <a:latin typeface="Arial" charset="0"/>
                <a:ea typeface="Arial" charset="0"/>
                <a:cs typeface="Arial" charset="0"/>
                <a:sym typeface="Droid Sans"/>
              </a:rPr>
              <a:t>HTTP requests</a:t>
            </a:r>
          </a:p>
        </p:txBody>
      </p:sp>
      <p:pic>
        <p:nvPicPr>
          <p:cNvPr id="25" name="Shape 1808" descr="Open ..."/>
          <p:cNvPicPr preferRelativeResize="0"/>
          <p:nvPr/>
        </p:nvPicPr>
        <p:blipFill>
          <a:blip r:embed="rId5">
            <a:alphaModFix/>
          </a:blip>
          <a:stretch>
            <a:fillRect/>
          </a:stretch>
        </p:blipFill>
        <p:spPr>
          <a:xfrm>
            <a:off x="6251938" y="2793463"/>
            <a:ext cx="1666875" cy="1666875"/>
          </a:xfrm>
          <a:prstGeom prst="rect">
            <a:avLst/>
          </a:prstGeom>
          <a:noFill/>
          <a:ln>
            <a:noFill/>
          </a:ln>
        </p:spPr>
      </p:pic>
    </p:spTree>
    <p:extLst>
      <p:ext uri="{BB962C8B-B14F-4D97-AF65-F5344CB8AC3E}">
        <p14:creationId xmlns:p14="http://schemas.microsoft.com/office/powerpoint/2010/main" val="7502982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948"/>
        <p:cNvGrpSpPr/>
        <p:nvPr/>
      </p:nvGrpSpPr>
      <p:grpSpPr>
        <a:xfrm>
          <a:off x="0" y="0"/>
          <a:ext cx="0" cy="0"/>
          <a:chOff x="0" y="0"/>
          <a:chExt cx="0" cy="0"/>
        </a:xfrm>
      </p:grpSpPr>
      <p:sp>
        <p:nvSpPr>
          <p:cNvPr id="1949" name="Shape 1949"/>
          <p:cNvSpPr/>
          <p:nvPr/>
        </p:nvSpPr>
        <p:spPr>
          <a:xfrm>
            <a:off x="2750725" y="50"/>
            <a:ext cx="6411000" cy="5143500"/>
          </a:xfrm>
          <a:prstGeom prst="rect">
            <a:avLst/>
          </a:prstGeom>
          <a:solidFill>
            <a:schemeClr val="lt2"/>
          </a:solidFill>
          <a:ln>
            <a:noFill/>
          </a:ln>
        </p:spPr>
        <p:txBody>
          <a:bodyPr wrap="square" lIns="91425" tIns="91425" rIns="91425" bIns="91425" anchor="ctr" anchorCtr="0">
            <a:noAutofit/>
          </a:bodyPr>
          <a:lstStyle/>
          <a:p>
            <a:pPr marL="0" lvl="0" indent="0" rtl="0">
              <a:spcBef>
                <a:spcPts val="0"/>
              </a:spcBef>
              <a:buNone/>
            </a:pPr>
            <a:endParaRPr/>
          </a:p>
        </p:txBody>
      </p:sp>
      <p:sp>
        <p:nvSpPr>
          <p:cNvPr id="1950" name="Shape 195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35</a:t>
            </a:fld>
            <a:endParaRPr lang="en">
              <a:latin typeface="Arial"/>
              <a:ea typeface="Arial"/>
              <a:cs typeface="Arial"/>
              <a:sym typeface="Arial"/>
            </a:endParaRPr>
          </a:p>
        </p:txBody>
      </p:sp>
      <p:sp>
        <p:nvSpPr>
          <p:cNvPr id="1951" name="Shape 1951"/>
          <p:cNvSpPr txBox="1"/>
          <p:nvPr/>
        </p:nvSpPr>
        <p:spPr>
          <a:xfrm>
            <a:off x="3083125" y="922225"/>
            <a:ext cx="5903100" cy="3741000"/>
          </a:xfrm>
          <a:prstGeom prst="rect">
            <a:avLst/>
          </a:prstGeom>
          <a:noFill/>
          <a:ln>
            <a:noFill/>
          </a:ln>
        </p:spPr>
        <p:txBody>
          <a:bodyPr wrap="square" lIns="91425" tIns="91425" rIns="91425" bIns="91425" anchor="t" anchorCtr="0">
            <a:noAutofit/>
          </a:bodyPr>
          <a:lstStyle/>
          <a:p>
            <a:pPr marL="0" lvl="0" indent="0" rtl="0">
              <a:lnSpc>
                <a:spcPct val="115000"/>
              </a:lnSpc>
              <a:spcBef>
                <a:spcPts val="0"/>
              </a:spcBef>
              <a:spcAft>
                <a:spcPts val="1000"/>
              </a:spcAft>
              <a:buNone/>
            </a:pPr>
            <a:r>
              <a:rPr lang="en" sz="1800" b="1" dirty="0">
                <a:solidFill>
                  <a:srgbClr val="FF4426"/>
                </a:solidFill>
                <a:latin typeface="Arial" charset="0"/>
                <a:ea typeface="Arial" charset="0"/>
                <a:cs typeface="Arial" charset="0"/>
                <a:sym typeface="Droid Sans"/>
              </a:rPr>
              <a:t>Censored Planet</a:t>
            </a:r>
            <a:r>
              <a:rPr lang="en" sz="1800" dirty="0">
                <a:latin typeface="Arial" charset="0"/>
                <a:ea typeface="Arial" charset="0"/>
                <a:cs typeface="Arial" charset="0"/>
                <a:sym typeface="Droid Sans"/>
              </a:rPr>
              <a:t>, a system </a:t>
            </a:r>
            <a:r>
              <a:rPr lang="en" sz="1800" dirty="0" smtClean="0">
                <a:latin typeface="Arial" charset="0"/>
                <a:ea typeface="Arial" charset="0"/>
                <a:cs typeface="Arial" charset="0"/>
                <a:sym typeface="Droid Sans"/>
              </a:rPr>
              <a:t>that</a:t>
            </a:r>
            <a:r>
              <a:rPr lang="en-US" sz="1800" dirty="0" smtClean="0">
                <a:latin typeface="Arial" charset="0"/>
                <a:ea typeface="Arial" charset="0"/>
                <a:cs typeface="Arial" charset="0"/>
                <a:sym typeface="Droid Sans"/>
              </a:rPr>
              <a:t> can</a:t>
            </a:r>
            <a:r>
              <a:rPr lang="en" sz="1800" b="1" dirty="0" smtClean="0">
                <a:solidFill>
                  <a:srgbClr val="980000"/>
                </a:solidFill>
                <a:latin typeface="Arial" charset="0"/>
                <a:ea typeface="Arial" charset="0"/>
                <a:cs typeface="Arial" charset="0"/>
                <a:sym typeface="Droid Sans"/>
              </a:rPr>
              <a:t> </a:t>
            </a:r>
            <a:r>
              <a:rPr lang="en" sz="1800" dirty="0" smtClean="0">
                <a:latin typeface="Arial" charset="0"/>
                <a:ea typeface="Arial" charset="0"/>
                <a:cs typeface="Arial" charset="0"/>
                <a:sym typeface="Droid Sans"/>
              </a:rPr>
              <a:t>provide </a:t>
            </a:r>
            <a:r>
              <a:rPr lang="en" sz="1800" dirty="0">
                <a:latin typeface="Arial" charset="0"/>
                <a:ea typeface="Arial" charset="0"/>
                <a:cs typeface="Arial" charset="0"/>
                <a:sym typeface="Droid Sans"/>
              </a:rPr>
              <a:t>a continual and global view of Internet censorship</a:t>
            </a:r>
          </a:p>
          <a:p>
            <a:pPr marL="457200" lvl="0" indent="-330200" rtl="0">
              <a:lnSpc>
                <a:spcPct val="100000"/>
              </a:lnSpc>
              <a:spcBef>
                <a:spcPts val="1000"/>
              </a:spcBef>
              <a:spcAft>
                <a:spcPts val="0"/>
              </a:spcAft>
              <a:buSzPts val="1600"/>
              <a:buFont typeface="Droid Sans"/>
              <a:buChar char="-"/>
            </a:pPr>
            <a:r>
              <a:rPr lang="en-US" sz="1600" b="1" dirty="0" smtClean="0">
                <a:latin typeface="Arial" charset="0"/>
                <a:ea typeface="Arial" charset="0"/>
                <a:cs typeface="Arial" charset="0"/>
                <a:sym typeface="Droid Sans"/>
              </a:rPr>
              <a:t>Regular </a:t>
            </a:r>
            <a:r>
              <a:rPr lang="en" sz="1600" b="1" dirty="0" smtClean="0">
                <a:latin typeface="Arial" charset="0"/>
                <a:ea typeface="Arial" charset="0"/>
                <a:cs typeface="Arial" charset="0"/>
                <a:sym typeface="Droid Sans"/>
              </a:rPr>
              <a:t>reachability </a:t>
            </a:r>
            <a:r>
              <a:rPr lang="en" sz="1600" b="1" dirty="0">
                <a:latin typeface="Arial" charset="0"/>
                <a:ea typeface="Arial" charset="0"/>
                <a:cs typeface="Arial" charset="0"/>
                <a:sym typeface="Droid Sans"/>
              </a:rPr>
              <a:t>measurements</a:t>
            </a:r>
            <a:r>
              <a:rPr lang="en" sz="1600" dirty="0">
                <a:latin typeface="Arial" charset="0"/>
                <a:ea typeface="Arial" charset="0"/>
                <a:cs typeface="Arial" charset="0"/>
                <a:sym typeface="Droid Sans"/>
              </a:rPr>
              <a:t> for key websites from countries worldwide</a:t>
            </a:r>
            <a:br>
              <a:rPr lang="en" sz="1600" dirty="0">
                <a:latin typeface="Arial" charset="0"/>
                <a:ea typeface="Arial" charset="0"/>
                <a:cs typeface="Arial" charset="0"/>
                <a:sym typeface="Droid Sans"/>
              </a:rPr>
            </a:br>
            <a:endParaRPr lang="en" sz="1600" dirty="0">
              <a:latin typeface="Arial" charset="0"/>
              <a:ea typeface="Arial" charset="0"/>
              <a:cs typeface="Arial" charset="0"/>
              <a:sym typeface="Droid Sans"/>
            </a:endParaRPr>
          </a:p>
          <a:p>
            <a:pPr marL="457200" lvl="0" indent="-330200" rtl="0">
              <a:lnSpc>
                <a:spcPct val="100000"/>
              </a:lnSpc>
              <a:spcBef>
                <a:spcPts val="0"/>
              </a:spcBef>
              <a:spcAft>
                <a:spcPts val="0"/>
              </a:spcAft>
              <a:buSzPts val="1600"/>
              <a:buFont typeface="Droid Sans"/>
              <a:buChar char="-"/>
            </a:pPr>
            <a:r>
              <a:rPr lang="en" sz="1600" dirty="0">
                <a:latin typeface="Arial" charset="0"/>
                <a:ea typeface="Arial" charset="0"/>
                <a:cs typeface="Arial" charset="0"/>
                <a:sym typeface="Droid Sans"/>
              </a:rPr>
              <a:t>Data collected with Augur, Satellite, and </a:t>
            </a:r>
            <a:r>
              <a:rPr lang="en" sz="1600" dirty="0" smtClean="0">
                <a:latin typeface="Arial" charset="0"/>
                <a:ea typeface="Arial" charset="0"/>
                <a:cs typeface="Arial" charset="0"/>
                <a:sym typeface="Droid Sans"/>
              </a:rPr>
              <a:t>Quack </a:t>
            </a:r>
            <a:r>
              <a:rPr lang="en" sz="1600" dirty="0">
                <a:latin typeface="Arial" charset="0"/>
                <a:ea typeface="Arial" charset="0"/>
                <a:cs typeface="Arial" charset="0"/>
                <a:sym typeface="Droid Sans"/>
              </a:rPr>
              <a:t>combined with </a:t>
            </a:r>
            <a:r>
              <a:rPr lang="en" sz="1600" b="1" dirty="0" smtClean="0">
                <a:latin typeface="Arial" charset="0"/>
                <a:ea typeface="Arial" charset="0"/>
                <a:cs typeface="Arial" charset="0"/>
                <a:sym typeface="Droid Sans"/>
              </a:rPr>
              <a:t>side channels at other network layers</a:t>
            </a:r>
            <a:r>
              <a:rPr lang="en" sz="1600" b="1" dirty="0">
                <a:latin typeface="Arial" charset="0"/>
                <a:ea typeface="Arial" charset="0"/>
                <a:cs typeface="Arial" charset="0"/>
                <a:sym typeface="Droid Sans"/>
              </a:rPr>
              <a:t/>
            </a:r>
            <a:br>
              <a:rPr lang="en" sz="1600" b="1" dirty="0">
                <a:latin typeface="Arial" charset="0"/>
                <a:ea typeface="Arial" charset="0"/>
                <a:cs typeface="Arial" charset="0"/>
                <a:sym typeface="Droid Sans"/>
              </a:rPr>
            </a:br>
            <a:endParaRPr lang="en" sz="1600" b="1" dirty="0">
              <a:latin typeface="Arial" charset="0"/>
              <a:ea typeface="Arial" charset="0"/>
              <a:cs typeface="Arial" charset="0"/>
              <a:sym typeface="Droid Sans"/>
            </a:endParaRPr>
          </a:p>
          <a:p>
            <a:pPr marL="457200" lvl="0" indent="-330200" rtl="0">
              <a:lnSpc>
                <a:spcPct val="100000"/>
              </a:lnSpc>
              <a:spcBef>
                <a:spcPts val="0"/>
              </a:spcBef>
              <a:spcAft>
                <a:spcPts val="1000"/>
              </a:spcAft>
              <a:buSzPts val="1600"/>
              <a:buFont typeface="Droid Sans"/>
              <a:buChar char="-"/>
            </a:pPr>
            <a:r>
              <a:rPr lang="en" sz="1600" dirty="0">
                <a:latin typeface="Arial" charset="0"/>
                <a:ea typeface="Arial" charset="0"/>
                <a:cs typeface="Arial" charset="0"/>
                <a:sym typeface="Droid Sans"/>
              </a:rPr>
              <a:t>Tools for mapping and </a:t>
            </a:r>
            <a:r>
              <a:rPr lang="en" sz="1600" b="1" dirty="0">
                <a:latin typeface="Arial" charset="0"/>
                <a:ea typeface="Arial" charset="0"/>
                <a:cs typeface="Arial" charset="0"/>
                <a:sym typeface="Droid Sans"/>
              </a:rPr>
              <a:t>comparative analyses</a:t>
            </a:r>
            <a:r>
              <a:rPr lang="en" sz="1600" dirty="0">
                <a:latin typeface="Arial" charset="0"/>
                <a:ea typeface="Arial" charset="0"/>
                <a:cs typeface="Arial" charset="0"/>
                <a:sym typeface="Droid Sans"/>
              </a:rPr>
              <a:t/>
            </a:r>
            <a:br>
              <a:rPr lang="en" sz="1600" dirty="0">
                <a:latin typeface="Arial" charset="0"/>
                <a:ea typeface="Arial" charset="0"/>
                <a:cs typeface="Arial" charset="0"/>
                <a:sym typeface="Droid Sans"/>
              </a:rPr>
            </a:br>
            <a:r>
              <a:rPr lang="en" sz="1600" dirty="0">
                <a:latin typeface="Arial" charset="0"/>
                <a:ea typeface="Arial" charset="0"/>
                <a:cs typeface="Arial" charset="0"/>
                <a:sym typeface="Droid Sans"/>
              </a:rPr>
              <a:t>across locations and time</a:t>
            </a:r>
          </a:p>
        </p:txBody>
      </p:sp>
      <p:pic>
        <p:nvPicPr>
          <p:cNvPr id="1952" name="Shape 1952" descr="CensoredPlanet.jpg"/>
          <p:cNvPicPr preferRelativeResize="0"/>
          <p:nvPr/>
        </p:nvPicPr>
        <p:blipFill>
          <a:blip r:embed="rId3">
            <a:alphaModFix/>
          </a:blip>
          <a:stretch>
            <a:fillRect/>
          </a:stretch>
        </p:blipFill>
        <p:spPr>
          <a:xfrm>
            <a:off x="169825" y="1061000"/>
            <a:ext cx="2445925" cy="2425302"/>
          </a:xfrm>
          <a:prstGeom prst="rect">
            <a:avLst/>
          </a:prstGeom>
          <a:noFill/>
          <a:ln>
            <a:noFill/>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948"/>
        <p:cNvGrpSpPr/>
        <p:nvPr/>
      </p:nvGrpSpPr>
      <p:grpSpPr>
        <a:xfrm>
          <a:off x="0" y="0"/>
          <a:ext cx="0" cy="0"/>
          <a:chOff x="0" y="0"/>
          <a:chExt cx="0" cy="0"/>
        </a:xfrm>
      </p:grpSpPr>
      <p:sp>
        <p:nvSpPr>
          <p:cNvPr id="1949" name="Shape 1949"/>
          <p:cNvSpPr/>
          <p:nvPr/>
        </p:nvSpPr>
        <p:spPr>
          <a:xfrm>
            <a:off x="2750725" y="50"/>
            <a:ext cx="6411000" cy="5143500"/>
          </a:xfrm>
          <a:prstGeom prst="rect">
            <a:avLst/>
          </a:prstGeom>
          <a:solidFill>
            <a:schemeClr val="lt2"/>
          </a:solidFill>
          <a:ln>
            <a:noFill/>
          </a:ln>
        </p:spPr>
        <p:txBody>
          <a:bodyPr wrap="square" lIns="91425" tIns="91425" rIns="91425" bIns="91425" anchor="ctr" anchorCtr="0">
            <a:noAutofit/>
          </a:bodyPr>
          <a:lstStyle/>
          <a:p>
            <a:pPr marL="0" lvl="0" indent="0" rtl="0">
              <a:spcBef>
                <a:spcPts val="0"/>
              </a:spcBef>
              <a:buNone/>
            </a:pPr>
            <a:endParaRPr/>
          </a:p>
        </p:txBody>
      </p:sp>
      <p:sp>
        <p:nvSpPr>
          <p:cNvPr id="1950" name="Shape 195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36</a:t>
            </a:fld>
            <a:endParaRPr lang="en">
              <a:latin typeface="Arial"/>
              <a:ea typeface="Arial"/>
              <a:cs typeface="Arial"/>
              <a:sym typeface="Arial"/>
            </a:endParaRPr>
          </a:p>
        </p:txBody>
      </p:sp>
      <p:sp>
        <p:nvSpPr>
          <p:cNvPr id="1951" name="Shape 1951"/>
          <p:cNvSpPr txBox="1"/>
          <p:nvPr/>
        </p:nvSpPr>
        <p:spPr>
          <a:xfrm>
            <a:off x="3083125" y="922225"/>
            <a:ext cx="5903100" cy="3741000"/>
          </a:xfrm>
          <a:prstGeom prst="rect">
            <a:avLst/>
          </a:prstGeom>
          <a:noFill/>
          <a:ln>
            <a:noFill/>
          </a:ln>
        </p:spPr>
        <p:txBody>
          <a:bodyPr wrap="square" lIns="91425" tIns="91425" rIns="91425" bIns="91425" anchor="t" anchorCtr="0">
            <a:noAutofit/>
          </a:bodyPr>
          <a:lstStyle/>
          <a:p>
            <a:pPr marL="0" lvl="0" indent="0" rtl="0">
              <a:lnSpc>
                <a:spcPct val="115000"/>
              </a:lnSpc>
              <a:spcBef>
                <a:spcPts val="0"/>
              </a:spcBef>
              <a:spcAft>
                <a:spcPts val="1000"/>
              </a:spcAft>
              <a:buNone/>
            </a:pPr>
            <a:r>
              <a:rPr lang="en" sz="1800" b="1" dirty="0" smtClean="0">
                <a:solidFill>
                  <a:srgbClr val="FF4426"/>
                </a:solidFill>
                <a:latin typeface="Arial" charset="0"/>
                <a:ea typeface="Arial" charset="0"/>
                <a:cs typeface="Arial" charset="0"/>
                <a:sym typeface="Droid Sans"/>
              </a:rPr>
              <a:t>Censored Planet</a:t>
            </a:r>
            <a:r>
              <a:rPr lang="en-US" sz="1800" dirty="0">
                <a:latin typeface="Arial" charset="0"/>
                <a:ea typeface="Arial" charset="0"/>
                <a:cs typeface="Arial" charset="0"/>
                <a:sym typeface="Droid Sans"/>
              </a:rPr>
              <a:t> </a:t>
            </a:r>
            <a:r>
              <a:rPr lang="en-US" sz="1800" dirty="0" smtClean="0">
                <a:latin typeface="Arial" charset="0"/>
                <a:ea typeface="Arial" charset="0"/>
                <a:cs typeface="Arial" charset="0"/>
                <a:sym typeface="Droid Sans"/>
              </a:rPr>
              <a:t>could provide any variation on:</a:t>
            </a:r>
          </a:p>
          <a:p>
            <a:pPr marL="285750" indent="-285750">
              <a:lnSpc>
                <a:spcPct val="115000"/>
              </a:lnSpc>
              <a:spcAft>
                <a:spcPts val="1000"/>
              </a:spcAft>
              <a:buFont typeface=".AppleSystemUIFont" charset="0"/>
              <a:buChar char="-"/>
            </a:pPr>
            <a:r>
              <a:rPr lang="en-US" sz="1600" dirty="0">
                <a:latin typeface="Arial" charset="0"/>
                <a:ea typeface="Arial" charset="0"/>
                <a:cs typeface="Arial" charset="0"/>
                <a:sym typeface="Droid Sans"/>
              </a:rPr>
              <a:t>Daily tests for</a:t>
            </a:r>
            <a:r>
              <a:rPr lang="en-US" sz="1600" b="1" dirty="0">
                <a:latin typeface="Arial" charset="0"/>
                <a:ea typeface="Arial" charset="0"/>
                <a:cs typeface="Arial" charset="0"/>
                <a:sym typeface="Droid Sans"/>
              </a:rPr>
              <a:t> tens of thousands of websites</a:t>
            </a:r>
            <a:r>
              <a:rPr lang="en-US" sz="1600" dirty="0">
                <a:latin typeface="Arial" charset="0"/>
                <a:ea typeface="Arial" charset="0"/>
                <a:cs typeface="Arial" charset="0"/>
                <a:sym typeface="Droid Sans"/>
              </a:rPr>
              <a:t> across all </a:t>
            </a:r>
            <a:r>
              <a:rPr lang="en-US" sz="1600" dirty="0" smtClean="0">
                <a:latin typeface="Arial" charset="0"/>
                <a:ea typeface="Arial" charset="0"/>
                <a:cs typeface="Arial" charset="0"/>
                <a:sym typeface="Droid Sans"/>
              </a:rPr>
              <a:t>countries</a:t>
            </a:r>
            <a:endParaRPr lang="en-US" sz="1600" b="1" dirty="0" smtClean="0">
              <a:latin typeface="Arial" charset="0"/>
              <a:ea typeface="Arial" charset="0"/>
              <a:cs typeface="Arial" charset="0"/>
              <a:sym typeface="Droid Sans"/>
            </a:endParaRPr>
          </a:p>
          <a:p>
            <a:pPr marL="285750" indent="-285750">
              <a:lnSpc>
                <a:spcPct val="115000"/>
              </a:lnSpc>
              <a:spcAft>
                <a:spcPts val="1000"/>
              </a:spcAft>
              <a:buFont typeface=".AppleSystemUIFont" charset="0"/>
              <a:buChar char="-"/>
            </a:pPr>
            <a:r>
              <a:rPr lang="en-US" sz="1600" b="1" dirty="0" smtClean="0">
                <a:latin typeface="Arial" charset="0"/>
                <a:ea typeface="Arial" charset="0"/>
                <a:cs typeface="Arial" charset="0"/>
                <a:sym typeface="Droid Sans"/>
              </a:rPr>
              <a:t>Near-constant </a:t>
            </a:r>
            <a:r>
              <a:rPr lang="en-US" sz="1600" b="1" dirty="0" smtClean="0">
                <a:latin typeface="Arial" charset="0"/>
                <a:ea typeface="Arial" charset="0"/>
                <a:cs typeface="Arial" charset="0"/>
                <a:sym typeface="Droid Sans"/>
              </a:rPr>
              <a:t>monitoring </a:t>
            </a:r>
            <a:r>
              <a:rPr lang="en-US" sz="1600" dirty="0" smtClean="0">
                <a:latin typeface="Arial" charset="0"/>
                <a:ea typeface="Arial" charset="0"/>
                <a:cs typeface="Arial" charset="0"/>
                <a:sym typeface="Droid Sans"/>
              </a:rPr>
              <a:t>of a set of ten websites across all countries</a:t>
            </a:r>
          </a:p>
          <a:p>
            <a:pPr marL="285750" indent="-285750">
              <a:lnSpc>
                <a:spcPct val="115000"/>
              </a:lnSpc>
              <a:spcAft>
                <a:spcPts val="1000"/>
              </a:spcAft>
              <a:buFont typeface=".AppleSystemUIFont" charset="0"/>
              <a:buChar char="-"/>
            </a:pPr>
            <a:r>
              <a:rPr lang="en-US" sz="1600" dirty="0" smtClean="0">
                <a:latin typeface="Arial" charset="0"/>
                <a:ea typeface="Arial" charset="0"/>
                <a:cs typeface="Arial" charset="0"/>
                <a:sym typeface="Droid Sans"/>
              </a:rPr>
              <a:t>Monitoring </a:t>
            </a:r>
            <a:r>
              <a:rPr lang="en-US" sz="1600" dirty="0" smtClean="0">
                <a:latin typeface="Arial" charset="0"/>
                <a:ea typeface="Arial" charset="0"/>
                <a:cs typeface="Arial" charset="0"/>
                <a:sym typeface="Droid Sans"/>
              </a:rPr>
              <a:t>a sample, stratified by type, of websites across all countries, with arbitrarily complex </a:t>
            </a:r>
            <a:r>
              <a:rPr lang="en-US" sz="1600" b="1" dirty="0" smtClean="0">
                <a:latin typeface="Arial" charset="0"/>
                <a:ea typeface="Arial" charset="0"/>
                <a:cs typeface="Arial" charset="0"/>
                <a:sym typeface="Droid Sans"/>
              </a:rPr>
              <a:t>adaptive strategies</a:t>
            </a:r>
          </a:p>
          <a:p>
            <a:pPr marL="285750" indent="-285750">
              <a:lnSpc>
                <a:spcPct val="115000"/>
              </a:lnSpc>
              <a:spcAft>
                <a:spcPts val="1000"/>
              </a:spcAft>
              <a:buFont typeface=".AppleSystemUIFont" charset="0"/>
              <a:buChar char="-"/>
            </a:pPr>
            <a:endParaRPr lang="en-US" sz="1800" dirty="0" smtClean="0">
              <a:latin typeface="Arial" charset="0"/>
              <a:ea typeface="Arial" charset="0"/>
              <a:cs typeface="Arial" charset="0"/>
              <a:sym typeface="Droid Sans"/>
            </a:endParaRPr>
          </a:p>
          <a:p>
            <a:pPr>
              <a:lnSpc>
                <a:spcPct val="115000"/>
              </a:lnSpc>
              <a:spcAft>
                <a:spcPts val="1000"/>
              </a:spcAft>
            </a:pPr>
            <a:r>
              <a:rPr lang="en" sz="1800" dirty="0">
                <a:latin typeface="Arial" charset="0"/>
                <a:ea typeface="Arial" charset="0"/>
                <a:cs typeface="Arial" charset="0"/>
                <a:sym typeface="Droid Sans"/>
              </a:rPr>
              <a:t/>
            </a:r>
            <a:br>
              <a:rPr lang="en" sz="1800" dirty="0">
                <a:latin typeface="Arial" charset="0"/>
                <a:ea typeface="Arial" charset="0"/>
                <a:cs typeface="Arial" charset="0"/>
                <a:sym typeface="Droid Sans"/>
              </a:rPr>
            </a:br>
            <a:endParaRPr lang="en" sz="1800" dirty="0">
              <a:latin typeface="Arial" charset="0"/>
              <a:ea typeface="Arial" charset="0"/>
              <a:cs typeface="Arial" charset="0"/>
              <a:sym typeface="Droid Sans"/>
            </a:endParaRPr>
          </a:p>
          <a:p>
            <a:pPr marL="285750" lvl="0" indent="-285750" rtl="0">
              <a:lnSpc>
                <a:spcPct val="115000"/>
              </a:lnSpc>
              <a:spcBef>
                <a:spcPts val="0"/>
              </a:spcBef>
              <a:spcAft>
                <a:spcPts val="1000"/>
              </a:spcAft>
              <a:buFont typeface="Arial" charset="0"/>
              <a:buChar char="•"/>
            </a:pPr>
            <a:endParaRPr lang="en" sz="1800" dirty="0" smtClean="0">
              <a:latin typeface="Arial" charset="0"/>
              <a:ea typeface="Arial" charset="0"/>
              <a:cs typeface="Arial" charset="0"/>
              <a:sym typeface="Droid Sans"/>
            </a:endParaRPr>
          </a:p>
          <a:p>
            <a:pPr marL="457200" lvl="0" indent="-330200" rtl="0">
              <a:lnSpc>
                <a:spcPct val="100000"/>
              </a:lnSpc>
              <a:spcBef>
                <a:spcPts val="1000"/>
              </a:spcBef>
              <a:spcAft>
                <a:spcPts val="0"/>
              </a:spcAft>
              <a:buSzPts val="1600"/>
              <a:buFont typeface="Droid Sans"/>
              <a:buChar char="-"/>
            </a:pPr>
            <a:endParaRPr lang="en" sz="1600" dirty="0">
              <a:latin typeface="Arial" charset="0"/>
              <a:ea typeface="Arial" charset="0"/>
              <a:cs typeface="Arial" charset="0"/>
              <a:sym typeface="Droid Sans"/>
            </a:endParaRPr>
          </a:p>
        </p:txBody>
      </p:sp>
      <p:pic>
        <p:nvPicPr>
          <p:cNvPr id="1952" name="Shape 1952" descr="CensoredPlanet.jpg"/>
          <p:cNvPicPr preferRelativeResize="0"/>
          <p:nvPr/>
        </p:nvPicPr>
        <p:blipFill>
          <a:blip r:embed="rId3">
            <a:alphaModFix/>
          </a:blip>
          <a:stretch>
            <a:fillRect/>
          </a:stretch>
        </p:blipFill>
        <p:spPr>
          <a:xfrm>
            <a:off x="169825" y="1061000"/>
            <a:ext cx="2445925" cy="2425302"/>
          </a:xfrm>
          <a:prstGeom prst="rect">
            <a:avLst/>
          </a:prstGeom>
          <a:noFill/>
          <a:ln>
            <a:noFill/>
          </a:ln>
        </p:spPr>
      </p:pic>
    </p:spTree>
    <p:extLst>
      <p:ext uri="{BB962C8B-B14F-4D97-AF65-F5344CB8AC3E}">
        <p14:creationId xmlns:p14="http://schemas.microsoft.com/office/powerpoint/2010/main" val="16325285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948"/>
        <p:cNvGrpSpPr/>
        <p:nvPr/>
      </p:nvGrpSpPr>
      <p:grpSpPr>
        <a:xfrm>
          <a:off x="0" y="0"/>
          <a:ext cx="0" cy="0"/>
          <a:chOff x="0" y="0"/>
          <a:chExt cx="0" cy="0"/>
        </a:xfrm>
      </p:grpSpPr>
      <p:sp>
        <p:nvSpPr>
          <p:cNvPr id="1949" name="Shape 1949"/>
          <p:cNvSpPr/>
          <p:nvPr/>
        </p:nvSpPr>
        <p:spPr>
          <a:xfrm>
            <a:off x="2750725" y="50"/>
            <a:ext cx="6411000" cy="5143500"/>
          </a:xfrm>
          <a:prstGeom prst="rect">
            <a:avLst/>
          </a:prstGeom>
          <a:solidFill>
            <a:schemeClr val="lt2"/>
          </a:solidFill>
          <a:ln>
            <a:noFill/>
          </a:ln>
        </p:spPr>
        <p:txBody>
          <a:bodyPr wrap="square" lIns="91425" tIns="91425" rIns="91425" bIns="91425" anchor="ctr" anchorCtr="0">
            <a:noAutofit/>
          </a:bodyPr>
          <a:lstStyle/>
          <a:p>
            <a:pPr marL="0" lvl="0" indent="0" rtl="0">
              <a:spcBef>
                <a:spcPts val="0"/>
              </a:spcBef>
              <a:buNone/>
            </a:pPr>
            <a:endParaRPr/>
          </a:p>
        </p:txBody>
      </p:sp>
      <p:sp>
        <p:nvSpPr>
          <p:cNvPr id="1950" name="Shape 195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37</a:t>
            </a:fld>
            <a:endParaRPr lang="en">
              <a:latin typeface="Arial"/>
              <a:ea typeface="Arial"/>
              <a:cs typeface="Arial"/>
              <a:sym typeface="Arial"/>
            </a:endParaRPr>
          </a:p>
        </p:txBody>
      </p:sp>
      <p:sp>
        <p:nvSpPr>
          <p:cNvPr id="1951" name="Shape 1951"/>
          <p:cNvSpPr txBox="1"/>
          <p:nvPr/>
        </p:nvSpPr>
        <p:spPr>
          <a:xfrm>
            <a:off x="3083125" y="922225"/>
            <a:ext cx="5903100" cy="3741000"/>
          </a:xfrm>
          <a:prstGeom prst="rect">
            <a:avLst/>
          </a:prstGeom>
          <a:noFill/>
          <a:ln>
            <a:noFill/>
          </a:ln>
        </p:spPr>
        <p:txBody>
          <a:bodyPr wrap="square" lIns="91425" tIns="91425" rIns="91425" bIns="91425" anchor="t" anchorCtr="0">
            <a:noAutofit/>
          </a:bodyPr>
          <a:lstStyle/>
          <a:p>
            <a:pPr marL="0" lvl="0" indent="0" rtl="0">
              <a:lnSpc>
                <a:spcPct val="115000"/>
              </a:lnSpc>
              <a:spcBef>
                <a:spcPts val="0"/>
              </a:spcBef>
              <a:spcAft>
                <a:spcPts val="1000"/>
              </a:spcAft>
              <a:buNone/>
            </a:pPr>
            <a:r>
              <a:rPr lang="en" sz="1800" b="1" dirty="0" smtClean="0">
                <a:solidFill>
                  <a:srgbClr val="FF4426"/>
                </a:solidFill>
                <a:latin typeface="Arial" charset="0"/>
                <a:ea typeface="Arial" charset="0"/>
                <a:cs typeface="Arial" charset="0"/>
                <a:sym typeface="Droid Sans"/>
              </a:rPr>
              <a:t>Censored Planet</a:t>
            </a:r>
            <a:r>
              <a:rPr lang="en-US" sz="1800" dirty="0">
                <a:latin typeface="Arial" charset="0"/>
                <a:ea typeface="Arial" charset="0"/>
                <a:cs typeface="Arial" charset="0"/>
                <a:sym typeface="Droid Sans"/>
              </a:rPr>
              <a:t> </a:t>
            </a:r>
            <a:r>
              <a:rPr lang="en-US" sz="1800" dirty="0" smtClean="0">
                <a:latin typeface="Arial" charset="0"/>
                <a:ea typeface="Arial" charset="0"/>
                <a:cs typeface="Arial" charset="0"/>
                <a:sym typeface="Droid Sans"/>
              </a:rPr>
              <a:t>could provide transparency to:</a:t>
            </a:r>
            <a:endParaRPr lang="en-US" sz="1800" b="1" dirty="0" smtClean="0">
              <a:latin typeface="Arial" charset="0"/>
              <a:ea typeface="Arial" charset="0"/>
              <a:cs typeface="Arial" charset="0"/>
              <a:sym typeface="Droid Sans"/>
            </a:endParaRPr>
          </a:p>
          <a:p>
            <a:pPr>
              <a:lnSpc>
                <a:spcPct val="115000"/>
              </a:lnSpc>
              <a:spcAft>
                <a:spcPts val="1000"/>
              </a:spcAft>
            </a:pPr>
            <a:r>
              <a:rPr lang="en-US" sz="1600" b="1" dirty="0" smtClean="0">
                <a:latin typeface="Arial" charset="0"/>
                <a:ea typeface="Arial" charset="0"/>
                <a:cs typeface="Arial" charset="0"/>
                <a:sym typeface="Droid Sans"/>
              </a:rPr>
              <a:t>	give evidence </a:t>
            </a:r>
          </a:p>
          <a:p>
            <a:pPr>
              <a:lnSpc>
                <a:spcPct val="115000"/>
              </a:lnSpc>
              <a:spcAft>
                <a:spcPts val="1000"/>
              </a:spcAft>
            </a:pPr>
            <a:r>
              <a:rPr lang="en-US" sz="1600" b="1" dirty="0" smtClean="0">
                <a:latin typeface="Arial" charset="0"/>
                <a:ea typeface="Arial" charset="0"/>
                <a:cs typeface="Arial" charset="0"/>
                <a:sym typeface="Droid Sans"/>
              </a:rPr>
              <a:t>	discourage proliferation </a:t>
            </a:r>
          </a:p>
          <a:p>
            <a:pPr>
              <a:lnSpc>
                <a:spcPct val="115000"/>
              </a:lnSpc>
              <a:spcAft>
                <a:spcPts val="1000"/>
              </a:spcAft>
            </a:pPr>
            <a:r>
              <a:rPr lang="en-US" sz="1600" b="1" dirty="0">
                <a:latin typeface="Arial" charset="0"/>
                <a:ea typeface="Arial" charset="0"/>
                <a:cs typeface="Arial" charset="0"/>
                <a:sym typeface="Droid Sans"/>
              </a:rPr>
              <a:t>	</a:t>
            </a:r>
            <a:r>
              <a:rPr lang="en-US" sz="1600" b="1" dirty="0" smtClean="0">
                <a:latin typeface="Arial" charset="0"/>
                <a:ea typeface="Arial" charset="0"/>
                <a:cs typeface="Arial" charset="0"/>
                <a:sym typeface="Droid Sans"/>
              </a:rPr>
              <a:t>discover inadvertent blocking</a:t>
            </a:r>
          </a:p>
          <a:p>
            <a:pPr>
              <a:lnSpc>
                <a:spcPct val="115000"/>
              </a:lnSpc>
              <a:spcAft>
                <a:spcPts val="1000"/>
              </a:spcAft>
            </a:pPr>
            <a:r>
              <a:rPr lang="en-US" sz="1600" b="1" dirty="0">
                <a:latin typeface="Arial" charset="0"/>
                <a:ea typeface="Arial" charset="0"/>
                <a:cs typeface="Arial" charset="0"/>
                <a:sym typeface="Droid Sans"/>
              </a:rPr>
              <a:t>	</a:t>
            </a:r>
            <a:r>
              <a:rPr lang="en-US" sz="1600" b="1" dirty="0" smtClean="0">
                <a:latin typeface="Arial" charset="0"/>
                <a:ea typeface="Arial" charset="0"/>
                <a:cs typeface="Arial" charset="0"/>
                <a:sym typeface="Droid Sans"/>
              </a:rPr>
              <a:t>understand autonomy</a:t>
            </a:r>
          </a:p>
          <a:p>
            <a:pPr>
              <a:lnSpc>
                <a:spcPct val="115000"/>
              </a:lnSpc>
              <a:spcAft>
                <a:spcPts val="1000"/>
              </a:spcAft>
            </a:pPr>
            <a:r>
              <a:rPr lang="en-US" sz="1600" b="1" dirty="0">
                <a:latin typeface="Arial" charset="0"/>
                <a:ea typeface="Arial" charset="0"/>
                <a:cs typeface="Arial" charset="0"/>
                <a:sym typeface="Droid Sans"/>
              </a:rPr>
              <a:t>	</a:t>
            </a:r>
            <a:r>
              <a:rPr lang="en-US" sz="1600" b="1" dirty="0" smtClean="0">
                <a:latin typeface="Arial" charset="0"/>
                <a:ea typeface="Arial" charset="0"/>
                <a:cs typeface="Arial" charset="0"/>
                <a:sym typeface="Droid Sans"/>
              </a:rPr>
              <a:t>enable conversations</a:t>
            </a:r>
            <a:endParaRPr lang="en-US" sz="1600" dirty="0" smtClean="0">
              <a:latin typeface="Arial" charset="0"/>
              <a:ea typeface="Arial" charset="0"/>
              <a:cs typeface="Arial" charset="0"/>
              <a:sym typeface="Droid Sans"/>
            </a:endParaRPr>
          </a:p>
          <a:p>
            <a:pPr>
              <a:lnSpc>
                <a:spcPct val="115000"/>
              </a:lnSpc>
              <a:spcAft>
                <a:spcPts val="1000"/>
              </a:spcAft>
            </a:pPr>
            <a:endParaRPr lang="en-US" sz="1800" dirty="0" smtClean="0">
              <a:latin typeface="Arial" charset="0"/>
              <a:ea typeface="Arial" charset="0"/>
              <a:cs typeface="Arial" charset="0"/>
              <a:sym typeface="Droid Sans"/>
            </a:endParaRPr>
          </a:p>
          <a:p>
            <a:pPr marL="285750" indent="-285750">
              <a:lnSpc>
                <a:spcPct val="115000"/>
              </a:lnSpc>
              <a:spcAft>
                <a:spcPts val="1000"/>
              </a:spcAft>
              <a:buFont typeface=".AppleSystemUIFont" charset="0"/>
              <a:buChar char="-"/>
            </a:pPr>
            <a:endParaRPr lang="en-US" sz="1800" dirty="0" smtClean="0">
              <a:latin typeface="Arial" charset="0"/>
              <a:ea typeface="Arial" charset="0"/>
              <a:cs typeface="Arial" charset="0"/>
              <a:sym typeface="Droid Sans"/>
            </a:endParaRPr>
          </a:p>
          <a:p>
            <a:pPr>
              <a:lnSpc>
                <a:spcPct val="115000"/>
              </a:lnSpc>
              <a:spcAft>
                <a:spcPts val="1000"/>
              </a:spcAft>
            </a:pPr>
            <a:r>
              <a:rPr lang="en" sz="1800" dirty="0">
                <a:latin typeface="Arial" charset="0"/>
                <a:ea typeface="Arial" charset="0"/>
                <a:cs typeface="Arial" charset="0"/>
                <a:sym typeface="Droid Sans"/>
              </a:rPr>
              <a:t/>
            </a:r>
            <a:br>
              <a:rPr lang="en" sz="1800" dirty="0">
                <a:latin typeface="Arial" charset="0"/>
                <a:ea typeface="Arial" charset="0"/>
                <a:cs typeface="Arial" charset="0"/>
                <a:sym typeface="Droid Sans"/>
              </a:rPr>
            </a:br>
            <a:endParaRPr lang="en" sz="1800" dirty="0">
              <a:latin typeface="Arial" charset="0"/>
              <a:ea typeface="Arial" charset="0"/>
              <a:cs typeface="Arial" charset="0"/>
              <a:sym typeface="Droid Sans"/>
            </a:endParaRPr>
          </a:p>
          <a:p>
            <a:pPr marL="285750" lvl="0" indent="-285750" rtl="0">
              <a:lnSpc>
                <a:spcPct val="115000"/>
              </a:lnSpc>
              <a:spcBef>
                <a:spcPts val="0"/>
              </a:spcBef>
              <a:spcAft>
                <a:spcPts val="1000"/>
              </a:spcAft>
              <a:buFont typeface="Arial" charset="0"/>
              <a:buChar char="•"/>
            </a:pPr>
            <a:endParaRPr lang="en" sz="1800" dirty="0" smtClean="0">
              <a:latin typeface="Arial" charset="0"/>
              <a:ea typeface="Arial" charset="0"/>
              <a:cs typeface="Arial" charset="0"/>
              <a:sym typeface="Droid Sans"/>
            </a:endParaRPr>
          </a:p>
          <a:p>
            <a:pPr marL="457200" lvl="0" indent="-330200" rtl="0">
              <a:lnSpc>
                <a:spcPct val="100000"/>
              </a:lnSpc>
              <a:spcBef>
                <a:spcPts val="1000"/>
              </a:spcBef>
              <a:spcAft>
                <a:spcPts val="0"/>
              </a:spcAft>
              <a:buSzPts val="1600"/>
              <a:buFont typeface="Droid Sans"/>
              <a:buChar char="-"/>
            </a:pPr>
            <a:endParaRPr lang="en" sz="1600" dirty="0">
              <a:latin typeface="Arial" charset="0"/>
              <a:ea typeface="Arial" charset="0"/>
              <a:cs typeface="Arial" charset="0"/>
              <a:sym typeface="Droid Sans"/>
            </a:endParaRPr>
          </a:p>
        </p:txBody>
      </p:sp>
      <p:pic>
        <p:nvPicPr>
          <p:cNvPr id="1952" name="Shape 1952" descr="CensoredPlanet.jpg"/>
          <p:cNvPicPr preferRelativeResize="0"/>
          <p:nvPr/>
        </p:nvPicPr>
        <p:blipFill>
          <a:blip r:embed="rId3">
            <a:alphaModFix/>
          </a:blip>
          <a:stretch>
            <a:fillRect/>
          </a:stretch>
        </p:blipFill>
        <p:spPr>
          <a:xfrm>
            <a:off x="169825" y="1061000"/>
            <a:ext cx="2445925" cy="2425302"/>
          </a:xfrm>
          <a:prstGeom prst="rect">
            <a:avLst/>
          </a:prstGeom>
          <a:noFill/>
          <a:ln>
            <a:noFill/>
          </a:ln>
        </p:spPr>
      </p:pic>
    </p:spTree>
    <p:extLst>
      <p:ext uri="{BB962C8B-B14F-4D97-AF65-F5344CB8AC3E}">
        <p14:creationId xmlns:p14="http://schemas.microsoft.com/office/powerpoint/2010/main" val="10040495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956"/>
        <p:cNvGrpSpPr/>
        <p:nvPr/>
      </p:nvGrpSpPr>
      <p:grpSpPr>
        <a:xfrm>
          <a:off x="0" y="0"/>
          <a:ext cx="0" cy="0"/>
          <a:chOff x="0" y="0"/>
          <a:chExt cx="0" cy="0"/>
        </a:xfrm>
      </p:grpSpPr>
      <p:sp>
        <p:nvSpPr>
          <p:cNvPr id="7" name="Shape 1949"/>
          <p:cNvSpPr/>
          <p:nvPr/>
        </p:nvSpPr>
        <p:spPr>
          <a:xfrm>
            <a:off x="2750725" y="50"/>
            <a:ext cx="6411000" cy="5143500"/>
          </a:xfrm>
          <a:prstGeom prst="rect">
            <a:avLst/>
          </a:prstGeom>
          <a:solidFill>
            <a:schemeClr val="lt2"/>
          </a:solidFill>
          <a:ln>
            <a:noFill/>
          </a:ln>
        </p:spPr>
        <p:txBody>
          <a:bodyPr wrap="square" lIns="91425" tIns="91425" rIns="91425" bIns="91425" anchor="ctr" anchorCtr="0">
            <a:noAutofit/>
          </a:bodyPr>
          <a:lstStyle/>
          <a:p>
            <a:pPr marL="0" lvl="0" indent="0" rtl="0">
              <a:spcBef>
                <a:spcPts val="0"/>
              </a:spcBef>
              <a:buNone/>
            </a:pPr>
            <a:endParaRPr/>
          </a:p>
        </p:txBody>
      </p:sp>
      <p:sp>
        <p:nvSpPr>
          <p:cNvPr id="1958" name="Shape 1958"/>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38</a:t>
            </a:fld>
            <a:endParaRPr lang="en">
              <a:latin typeface="Arial"/>
              <a:ea typeface="Arial"/>
              <a:cs typeface="Arial"/>
              <a:sym typeface="Arial"/>
            </a:endParaRPr>
          </a:p>
        </p:txBody>
      </p:sp>
      <p:sp>
        <p:nvSpPr>
          <p:cNvPr id="1959" name="Shape 1959"/>
          <p:cNvSpPr txBox="1"/>
          <p:nvPr/>
        </p:nvSpPr>
        <p:spPr>
          <a:xfrm>
            <a:off x="3363175" y="3244876"/>
            <a:ext cx="5204400" cy="1262700"/>
          </a:xfrm>
          <a:prstGeom prst="rect">
            <a:avLst/>
          </a:prstGeom>
          <a:noFill/>
          <a:ln>
            <a:noFill/>
          </a:ln>
        </p:spPr>
        <p:txBody>
          <a:bodyPr wrap="square" lIns="91425" tIns="91425" rIns="91425" bIns="91425" anchor="ctr" anchorCtr="0">
            <a:noAutofit/>
          </a:bodyPr>
          <a:lstStyle/>
          <a:p>
            <a:pPr marL="0" lvl="0" indent="0" algn="ctr" rtl="0">
              <a:spcBef>
                <a:spcPts val="1000"/>
              </a:spcBef>
              <a:buNone/>
            </a:pPr>
            <a:r>
              <a:rPr lang="en-US" sz="2400" b="1" dirty="0" smtClean="0">
                <a:solidFill>
                  <a:schemeClr val="tx1"/>
                </a:solidFill>
                <a:latin typeface="Arial" charset="0"/>
                <a:ea typeface="Arial" charset="0"/>
                <a:cs typeface="Arial" charset="0"/>
                <a:sym typeface="Droid Sans"/>
              </a:rPr>
              <a:t>Benjamin </a:t>
            </a:r>
            <a:r>
              <a:rPr lang="en-US" sz="2400" b="1" dirty="0" err="1" smtClean="0">
                <a:solidFill>
                  <a:schemeClr val="tx1"/>
                </a:solidFill>
                <a:latin typeface="Arial" charset="0"/>
                <a:ea typeface="Arial" charset="0"/>
                <a:cs typeface="Arial" charset="0"/>
                <a:sym typeface="Droid Sans"/>
              </a:rPr>
              <a:t>VanderSloot</a:t>
            </a:r>
            <a:r>
              <a:rPr lang="en" sz="2400" dirty="0">
                <a:solidFill>
                  <a:schemeClr val="tx1"/>
                </a:solidFill>
                <a:latin typeface="Arial" charset="0"/>
                <a:ea typeface="Arial" charset="0"/>
                <a:cs typeface="Arial" charset="0"/>
                <a:sym typeface="Droid Sans"/>
              </a:rPr>
              <a:t/>
            </a:r>
            <a:br>
              <a:rPr lang="en" sz="2400" dirty="0">
                <a:solidFill>
                  <a:schemeClr val="tx1"/>
                </a:solidFill>
                <a:latin typeface="Arial" charset="0"/>
                <a:ea typeface="Arial" charset="0"/>
                <a:cs typeface="Arial" charset="0"/>
                <a:sym typeface="Droid Sans"/>
              </a:rPr>
            </a:br>
            <a:r>
              <a:rPr lang="en" sz="1600" dirty="0">
                <a:solidFill>
                  <a:schemeClr val="tx1"/>
                </a:solidFill>
                <a:latin typeface="Arial" charset="0"/>
                <a:ea typeface="Arial" charset="0"/>
                <a:cs typeface="Arial" charset="0"/>
                <a:sym typeface="Droid Sans"/>
              </a:rPr>
              <a:t>University of Michigan, </a:t>
            </a:r>
            <a:r>
              <a:rPr lang="en-US" sz="1600" dirty="0" smtClean="0">
                <a:solidFill>
                  <a:schemeClr val="tx1"/>
                </a:solidFill>
                <a:latin typeface="Arial" charset="0"/>
                <a:ea typeface="Arial" charset="0"/>
                <a:cs typeface="Arial" charset="0"/>
                <a:sym typeface="Droid Sans"/>
              </a:rPr>
              <a:t>Winter </a:t>
            </a:r>
            <a:r>
              <a:rPr lang="en" sz="1600" dirty="0" smtClean="0">
                <a:solidFill>
                  <a:schemeClr val="tx1"/>
                </a:solidFill>
                <a:latin typeface="Arial" charset="0"/>
                <a:ea typeface="Arial" charset="0"/>
                <a:cs typeface="Arial" charset="0"/>
                <a:sym typeface="Droid Sans"/>
              </a:rPr>
              <a:t>201</a:t>
            </a:r>
            <a:r>
              <a:rPr lang="en-US" sz="1600" dirty="0" smtClean="0">
                <a:solidFill>
                  <a:schemeClr val="tx1"/>
                </a:solidFill>
                <a:latin typeface="Arial" charset="0"/>
                <a:ea typeface="Arial" charset="0"/>
                <a:cs typeface="Arial" charset="0"/>
                <a:sym typeface="Droid Sans"/>
              </a:rPr>
              <a:t>8</a:t>
            </a:r>
          </a:p>
        </p:txBody>
      </p:sp>
      <p:sp>
        <p:nvSpPr>
          <p:cNvPr id="1960" name="Shape 1960"/>
          <p:cNvSpPr txBox="1">
            <a:spLocks noGrp="1"/>
          </p:cNvSpPr>
          <p:nvPr>
            <p:ph type="subTitle" idx="1"/>
          </p:nvPr>
        </p:nvSpPr>
        <p:spPr>
          <a:xfrm>
            <a:off x="2353200" y="1117650"/>
            <a:ext cx="7061400" cy="2154300"/>
          </a:xfrm>
          <a:prstGeom prst="rect">
            <a:avLst/>
          </a:prstGeom>
        </p:spPr>
        <p:txBody>
          <a:bodyPr wrap="square" lIns="91425" tIns="91425" rIns="91425" bIns="91425" anchor="t" anchorCtr="0">
            <a:noAutofit/>
          </a:bodyPr>
          <a:lstStyle/>
          <a:p>
            <a:pPr marL="0" lvl="0" indent="0" rtl="0">
              <a:lnSpc>
                <a:spcPct val="115000"/>
              </a:lnSpc>
              <a:spcBef>
                <a:spcPts val="0"/>
              </a:spcBef>
              <a:buNone/>
            </a:pPr>
            <a:r>
              <a:rPr lang="en" sz="3600" b="1" dirty="0">
                <a:solidFill>
                  <a:srgbClr val="000000"/>
                </a:solidFill>
                <a:latin typeface="Arial" charset="0"/>
                <a:ea typeface="Arial" charset="0"/>
                <a:cs typeface="Arial" charset="0"/>
                <a:sym typeface="Droid Sans"/>
              </a:rPr>
              <a:t>Censored Planet: </a:t>
            </a:r>
            <a:br>
              <a:rPr lang="en" sz="3600" b="1" dirty="0">
                <a:solidFill>
                  <a:srgbClr val="000000"/>
                </a:solidFill>
                <a:latin typeface="Arial" charset="0"/>
                <a:ea typeface="Arial" charset="0"/>
                <a:cs typeface="Arial" charset="0"/>
                <a:sym typeface="Droid Sans"/>
              </a:rPr>
            </a:br>
            <a:r>
              <a:rPr lang="en" sz="3000" b="1" dirty="0">
                <a:solidFill>
                  <a:srgbClr val="000000"/>
                </a:solidFill>
                <a:latin typeface="Arial" charset="0"/>
                <a:ea typeface="Arial" charset="0"/>
                <a:cs typeface="Arial" charset="0"/>
                <a:sym typeface="Droid Sans"/>
              </a:rPr>
              <a:t>Measuring Internet Censorship Globally and Continuously</a:t>
            </a:r>
          </a:p>
        </p:txBody>
      </p:sp>
      <p:pic>
        <p:nvPicPr>
          <p:cNvPr id="1961" name="Shape 1961" descr="CensoredPlanet.jpg"/>
          <p:cNvPicPr preferRelativeResize="0"/>
          <p:nvPr/>
        </p:nvPicPr>
        <p:blipFill>
          <a:blip r:embed="rId3">
            <a:alphaModFix/>
          </a:blip>
          <a:stretch>
            <a:fillRect/>
          </a:stretch>
        </p:blipFill>
        <p:spPr>
          <a:xfrm>
            <a:off x="169825" y="1061000"/>
            <a:ext cx="2445925" cy="2425302"/>
          </a:xfrm>
          <a:prstGeom prst="rect">
            <a:avLst/>
          </a:prstGeom>
          <a:noFill/>
          <a:ln>
            <a:noFill/>
          </a:ln>
        </p:spPr>
      </p:pic>
      <p:sp>
        <p:nvSpPr>
          <p:cNvPr id="8" name="Shape 1959"/>
          <p:cNvSpPr txBox="1"/>
          <p:nvPr/>
        </p:nvSpPr>
        <p:spPr>
          <a:xfrm>
            <a:off x="3363175" y="3958671"/>
            <a:ext cx="5204400" cy="1262700"/>
          </a:xfrm>
          <a:prstGeom prst="rect">
            <a:avLst/>
          </a:prstGeom>
          <a:noFill/>
          <a:ln>
            <a:noFill/>
          </a:ln>
        </p:spPr>
        <p:txBody>
          <a:bodyPr wrap="square" lIns="91425" tIns="91425" rIns="91425" bIns="91425" anchor="ctr" anchorCtr="0">
            <a:noAutofit/>
          </a:bodyPr>
          <a:lstStyle/>
          <a:p>
            <a:pPr marL="0" lvl="0" indent="0" algn="ctr" rtl="0">
              <a:spcBef>
                <a:spcPts val="1000"/>
              </a:spcBef>
              <a:buNone/>
            </a:pPr>
            <a:r>
              <a:rPr lang="en-US" sz="2400" b="1" smtClean="0">
                <a:solidFill>
                  <a:schemeClr val="tx1"/>
                </a:solidFill>
                <a:latin typeface="Arial" charset="0"/>
                <a:ea typeface="Arial" charset="0"/>
                <a:cs typeface="Arial" charset="0"/>
                <a:sym typeface="Droid Sans"/>
              </a:rPr>
              <a:t>benvds@umich.edu</a:t>
            </a:r>
            <a:endParaRPr lang="en-US" sz="1600" dirty="0" smtClean="0">
              <a:solidFill>
                <a:schemeClr val="tx1"/>
              </a:solidFill>
              <a:latin typeface="Arial" charset="0"/>
              <a:ea typeface="Arial" charset="0"/>
              <a:cs typeface="Arial" charset="0"/>
              <a:sym typeface="Droid Sans"/>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grpSp>
        <p:nvGrpSpPr>
          <p:cNvPr id="301" name="Shape 301"/>
          <p:cNvGrpSpPr/>
          <p:nvPr/>
        </p:nvGrpSpPr>
        <p:grpSpPr>
          <a:xfrm>
            <a:off x="0" y="255975"/>
            <a:ext cx="9161700" cy="4887575"/>
            <a:chOff x="0" y="255975"/>
            <a:chExt cx="9161700" cy="4887575"/>
          </a:xfrm>
        </p:grpSpPr>
        <p:sp>
          <p:nvSpPr>
            <p:cNvPr id="302" name="Shape 302"/>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303" name="Shape 303"/>
            <p:cNvSpPr/>
            <p:nvPr/>
          </p:nvSpPr>
          <p:spPr>
            <a:xfrm>
              <a:off x="215950" y="255975"/>
              <a:ext cx="8573100" cy="650100"/>
            </a:xfrm>
            <a:prstGeom prst="rect">
              <a:avLst/>
            </a:prstGeom>
            <a:noFill/>
            <a:ln>
              <a:noFill/>
            </a:ln>
          </p:spPr>
          <p:txBody>
            <a:bodyPr wrap="square" lIns="91425" tIns="91425" rIns="91425" bIns="91425" anchor="ctr" anchorCtr="0">
              <a:noAutofit/>
            </a:bodyPr>
            <a:lstStyle/>
            <a:p>
              <a:pPr marL="0" lvl="0" indent="-69850" algn="l" rtl="0">
                <a:lnSpc>
                  <a:spcPct val="115000"/>
                </a:lnSpc>
                <a:spcBef>
                  <a:spcPts val="0"/>
                </a:spcBef>
                <a:spcAft>
                  <a:spcPts val="1600"/>
                </a:spcAft>
                <a:buClr>
                  <a:schemeClr val="dk1"/>
                </a:buClr>
                <a:buSzPts val="1100"/>
                <a:buFont typeface="Arial"/>
                <a:buNone/>
              </a:pPr>
              <a:r>
                <a:rPr lang="en" sz="2200" b="1" dirty="0">
                  <a:solidFill>
                    <a:schemeClr val="bg1"/>
                  </a:solidFill>
                  <a:latin typeface="Arial" charset="0"/>
                  <a:ea typeface="Arial" charset="0"/>
                  <a:cs typeface="Arial" charset="0"/>
                  <a:sym typeface="Droid Sans"/>
                </a:rPr>
                <a:t>Investigating Interference: China’s Great Cannon</a:t>
              </a:r>
            </a:p>
          </p:txBody>
        </p:sp>
      </p:grpSp>
      <p:pic>
        <p:nvPicPr>
          <p:cNvPr id="304" name="Shape 304" descr="Image result for China map"/>
          <p:cNvPicPr preferRelativeResize="0"/>
          <p:nvPr/>
        </p:nvPicPr>
        <p:blipFill>
          <a:blip r:embed="rId3">
            <a:alphaModFix/>
          </a:blip>
          <a:stretch>
            <a:fillRect/>
          </a:stretch>
        </p:blipFill>
        <p:spPr>
          <a:xfrm>
            <a:off x="6872050" y="3226075"/>
            <a:ext cx="1823175" cy="1469250"/>
          </a:xfrm>
          <a:prstGeom prst="rect">
            <a:avLst/>
          </a:prstGeom>
          <a:noFill/>
          <a:ln>
            <a:noFill/>
          </a:ln>
        </p:spPr>
      </p:pic>
      <p:sp>
        <p:nvSpPr>
          <p:cNvPr id="305" name="Shape 30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39</a:t>
            </a:fld>
            <a:endParaRPr lang="en">
              <a:latin typeface="Arial"/>
              <a:ea typeface="Arial"/>
              <a:cs typeface="Arial"/>
              <a:sym typeface="Arial"/>
            </a:endParaRPr>
          </a:p>
        </p:txBody>
      </p:sp>
      <p:grpSp>
        <p:nvGrpSpPr>
          <p:cNvPr id="306" name="Shape 306"/>
          <p:cNvGrpSpPr/>
          <p:nvPr/>
        </p:nvGrpSpPr>
        <p:grpSpPr>
          <a:xfrm>
            <a:off x="4228821" y="3546847"/>
            <a:ext cx="827694" cy="827694"/>
            <a:chOff x="770550" y="2504325"/>
            <a:chExt cx="689400" cy="689400"/>
          </a:xfrm>
        </p:grpSpPr>
        <p:sp>
          <p:nvSpPr>
            <p:cNvPr id="307" name="Shape 307"/>
            <p:cNvSpPr/>
            <p:nvPr/>
          </p:nvSpPr>
          <p:spPr>
            <a:xfrm>
              <a:off x="770550" y="2504325"/>
              <a:ext cx="689400" cy="689400"/>
            </a:xfrm>
            <a:prstGeom prst="ellipse">
              <a:avLst/>
            </a:prstGeom>
            <a:solidFill>
              <a:srgbClr val="DD7E6B"/>
            </a:solidFill>
            <a:ln>
              <a:noFill/>
            </a:ln>
          </p:spPr>
          <p:txBody>
            <a:bodyPr wrap="square" lIns="91425" tIns="91425" rIns="91425" bIns="91425" anchor="ctr" anchorCtr="0">
              <a:noAutofit/>
            </a:bodyPr>
            <a:lstStyle/>
            <a:p>
              <a:pPr marL="0" lvl="0" indent="0" rtl="0">
                <a:spcBef>
                  <a:spcPts val="0"/>
                </a:spcBef>
                <a:buNone/>
              </a:pPr>
              <a:endParaRPr/>
            </a:p>
          </p:txBody>
        </p:sp>
        <p:pic>
          <p:nvPicPr>
            <p:cNvPr id="308" name="Shape 308"/>
            <p:cNvPicPr preferRelativeResize="0"/>
            <p:nvPr/>
          </p:nvPicPr>
          <p:blipFill>
            <a:blip r:embed="rId4">
              <a:alphaModFix/>
            </a:blip>
            <a:stretch>
              <a:fillRect/>
            </a:stretch>
          </p:blipFill>
          <p:spPr>
            <a:xfrm>
              <a:off x="870332" y="2613996"/>
              <a:ext cx="503650" cy="497150"/>
            </a:xfrm>
            <a:prstGeom prst="rect">
              <a:avLst/>
            </a:prstGeom>
            <a:noFill/>
            <a:ln>
              <a:noFill/>
            </a:ln>
          </p:spPr>
        </p:pic>
      </p:grpSp>
      <p:pic>
        <p:nvPicPr>
          <p:cNvPr id="309" name="Shape 309"/>
          <p:cNvPicPr preferRelativeResize="0"/>
          <p:nvPr/>
        </p:nvPicPr>
        <p:blipFill>
          <a:blip r:embed="rId5">
            <a:alphaModFix/>
          </a:blip>
          <a:stretch>
            <a:fillRect/>
          </a:stretch>
        </p:blipFill>
        <p:spPr>
          <a:xfrm>
            <a:off x="4698225" y="3497392"/>
            <a:ext cx="596325" cy="313308"/>
          </a:xfrm>
          <a:prstGeom prst="rect">
            <a:avLst/>
          </a:prstGeom>
          <a:noFill/>
          <a:ln>
            <a:noFill/>
          </a:ln>
        </p:spPr>
      </p:pic>
      <p:sp>
        <p:nvSpPr>
          <p:cNvPr id="310" name="Shape 310"/>
          <p:cNvSpPr txBox="1">
            <a:spLocks noGrp="1"/>
          </p:cNvSpPr>
          <p:nvPr>
            <p:ph type="body" idx="1"/>
          </p:nvPr>
        </p:nvSpPr>
        <p:spPr>
          <a:xfrm>
            <a:off x="387900" y="1228675"/>
            <a:ext cx="8773800" cy="1309800"/>
          </a:xfrm>
          <a:prstGeom prst="rect">
            <a:avLst/>
          </a:prstGeom>
          <a:noFill/>
          <a:ln>
            <a:noFill/>
          </a:ln>
        </p:spPr>
        <p:txBody>
          <a:bodyPr wrap="square" lIns="91425" tIns="91425" rIns="91425" bIns="91425" anchor="ctr" anchorCtr="0">
            <a:noAutofit/>
          </a:bodyPr>
          <a:lstStyle/>
          <a:p>
            <a:pPr marL="0" lvl="0" indent="-69850" rtl="0">
              <a:lnSpc>
                <a:spcPct val="100000"/>
              </a:lnSpc>
              <a:spcBef>
                <a:spcPts val="0"/>
              </a:spcBef>
              <a:spcAft>
                <a:spcPts val="1000"/>
              </a:spcAft>
              <a:buClr>
                <a:schemeClr val="dk1"/>
              </a:buClr>
              <a:buSzPts val="1100"/>
              <a:buFont typeface="Arial"/>
              <a:buNone/>
            </a:pPr>
            <a:r>
              <a:rPr lang="en" sz="1200" b="1" dirty="0">
                <a:solidFill>
                  <a:schemeClr val="dk1"/>
                </a:solidFill>
                <a:latin typeface="Arial" charset="0"/>
                <a:ea typeface="Arial" charset="0"/>
                <a:cs typeface="Arial" charset="0"/>
                <a:sym typeface="Droid Sans"/>
              </a:rPr>
              <a:t>PROBLEM:</a:t>
            </a:r>
          </a:p>
          <a:p>
            <a:pPr marL="457200" lvl="0" indent="-342900" rtl="0">
              <a:lnSpc>
                <a:spcPct val="100000"/>
              </a:lnSpc>
              <a:spcBef>
                <a:spcPts val="0"/>
              </a:spcBef>
              <a:spcAft>
                <a:spcPts val="0"/>
              </a:spcAft>
              <a:buClr>
                <a:schemeClr val="dk1"/>
              </a:buClr>
              <a:buSzPts val="1800"/>
              <a:buFont typeface="Droid Sans"/>
              <a:buChar char="●"/>
            </a:pPr>
            <a:r>
              <a:rPr lang="en" dirty="0">
                <a:solidFill>
                  <a:schemeClr val="dk1"/>
                </a:solidFill>
                <a:latin typeface="Arial" charset="0"/>
                <a:ea typeface="Arial" charset="0"/>
                <a:cs typeface="Arial" charset="0"/>
                <a:sym typeface="Droid Sans"/>
              </a:rPr>
              <a:t>Who is responsible for the Distributed Denial of Service Attack (</a:t>
            </a:r>
            <a:r>
              <a:rPr lang="en" dirty="0" err="1">
                <a:solidFill>
                  <a:schemeClr val="dk1"/>
                </a:solidFill>
                <a:latin typeface="Arial" charset="0"/>
                <a:ea typeface="Arial" charset="0"/>
                <a:cs typeface="Arial" charset="0"/>
                <a:sym typeface="Droid Sans"/>
              </a:rPr>
              <a:t>DDoS</a:t>
            </a:r>
            <a:r>
              <a:rPr lang="en" dirty="0">
                <a:solidFill>
                  <a:schemeClr val="dk1"/>
                </a:solidFill>
                <a:latin typeface="Arial" charset="0"/>
                <a:ea typeface="Arial" charset="0"/>
                <a:cs typeface="Arial" charset="0"/>
                <a:sym typeface="Droid Sans"/>
              </a:rPr>
              <a:t>) against </a:t>
            </a:r>
            <a:r>
              <a:rPr lang="en" dirty="0" err="1">
                <a:solidFill>
                  <a:schemeClr val="dk1"/>
                </a:solidFill>
                <a:latin typeface="Arial" charset="0"/>
                <a:ea typeface="Arial" charset="0"/>
                <a:cs typeface="Arial" charset="0"/>
                <a:sym typeface="Droid Sans"/>
              </a:rPr>
              <a:t>GitHub</a:t>
            </a:r>
            <a:r>
              <a:rPr lang="en" dirty="0">
                <a:solidFill>
                  <a:schemeClr val="dk1"/>
                </a:solidFill>
                <a:latin typeface="Arial" charset="0"/>
                <a:ea typeface="Arial" charset="0"/>
                <a:cs typeface="Arial" charset="0"/>
                <a:sym typeface="Droid Sans"/>
              </a:rPr>
              <a:t>?</a:t>
            </a:r>
          </a:p>
          <a:p>
            <a:pPr marL="0" lvl="0" indent="0" rtl="0">
              <a:lnSpc>
                <a:spcPct val="115000"/>
              </a:lnSpc>
              <a:spcBef>
                <a:spcPts val="1000"/>
              </a:spcBef>
              <a:spcAft>
                <a:spcPts val="0"/>
              </a:spcAft>
              <a:buNone/>
            </a:pPr>
            <a:r>
              <a:rPr lang="en" sz="1400" dirty="0">
                <a:latin typeface="Arial" charset="0"/>
                <a:ea typeface="Arial" charset="0"/>
                <a:cs typeface="Arial" charset="0"/>
                <a:sym typeface="Droid Sans"/>
              </a:rPr>
              <a:t>          More: “An Analysis of China's Great Cannon”. </a:t>
            </a:r>
            <a:r>
              <a:rPr lang="en" sz="1400" dirty="0" err="1">
                <a:latin typeface="Arial" charset="0"/>
                <a:ea typeface="Arial" charset="0"/>
                <a:cs typeface="Arial" charset="0"/>
                <a:sym typeface="Droid Sans"/>
              </a:rPr>
              <a:t>Marczak</a:t>
            </a:r>
            <a:r>
              <a:rPr lang="en" sz="1400" dirty="0">
                <a:latin typeface="Arial" charset="0"/>
                <a:ea typeface="Arial" charset="0"/>
                <a:cs typeface="Arial" charset="0"/>
                <a:sym typeface="Droid Sans"/>
              </a:rPr>
              <a:t>, Weaver, </a:t>
            </a:r>
            <a:r>
              <a:rPr lang="en" sz="1400" dirty="0" err="1">
                <a:latin typeface="Arial" charset="0"/>
                <a:ea typeface="Arial" charset="0"/>
                <a:cs typeface="Arial" charset="0"/>
                <a:sym typeface="Droid Sans"/>
              </a:rPr>
              <a:t>Dalek</a:t>
            </a:r>
            <a:r>
              <a:rPr lang="en" sz="1400" dirty="0">
                <a:latin typeface="Arial" charset="0"/>
                <a:ea typeface="Arial" charset="0"/>
                <a:cs typeface="Arial" charset="0"/>
                <a:sym typeface="Droid Sans"/>
              </a:rPr>
              <a:t>,</a:t>
            </a:r>
          </a:p>
          <a:p>
            <a:pPr marL="0" lvl="0" indent="0" rtl="0">
              <a:lnSpc>
                <a:spcPct val="115000"/>
              </a:lnSpc>
              <a:spcBef>
                <a:spcPts val="0"/>
              </a:spcBef>
              <a:spcAft>
                <a:spcPts val="0"/>
              </a:spcAft>
              <a:buNone/>
            </a:pPr>
            <a:r>
              <a:rPr lang="en" sz="1400" dirty="0">
                <a:latin typeface="Arial" charset="0"/>
                <a:ea typeface="Arial" charset="0"/>
                <a:cs typeface="Arial" charset="0"/>
                <a:sym typeface="Droid Sans"/>
              </a:rPr>
              <a:t>                     </a:t>
            </a:r>
            <a:r>
              <a:rPr lang="en" sz="1400" dirty="0" err="1">
                <a:latin typeface="Arial" charset="0"/>
                <a:ea typeface="Arial" charset="0"/>
                <a:cs typeface="Arial" charset="0"/>
                <a:sym typeface="Droid Sans"/>
              </a:rPr>
              <a:t>Ensafi</a:t>
            </a:r>
            <a:r>
              <a:rPr lang="en" sz="1400" dirty="0">
                <a:latin typeface="Arial" charset="0"/>
                <a:ea typeface="Arial" charset="0"/>
                <a:cs typeface="Arial" charset="0"/>
                <a:sym typeface="Droid Sans"/>
              </a:rPr>
              <a:t>, </a:t>
            </a:r>
            <a:r>
              <a:rPr lang="en" sz="1400" dirty="0" err="1">
                <a:latin typeface="Arial" charset="0"/>
                <a:ea typeface="Arial" charset="0"/>
                <a:cs typeface="Arial" charset="0"/>
                <a:sym typeface="Droid Sans"/>
              </a:rPr>
              <a:t>Fifield</a:t>
            </a:r>
            <a:r>
              <a:rPr lang="en" sz="1400" dirty="0">
                <a:latin typeface="Arial" charset="0"/>
                <a:ea typeface="Arial" charset="0"/>
                <a:cs typeface="Arial" charset="0"/>
                <a:sym typeface="Droid Sans"/>
              </a:rPr>
              <a:t>, </a:t>
            </a:r>
            <a:r>
              <a:rPr lang="en" sz="1400" dirty="0" err="1">
                <a:latin typeface="Arial" charset="0"/>
                <a:ea typeface="Arial" charset="0"/>
                <a:cs typeface="Arial" charset="0"/>
                <a:sym typeface="Droid Sans"/>
              </a:rPr>
              <a:t>McKune</a:t>
            </a:r>
            <a:r>
              <a:rPr lang="en" sz="1400" dirty="0">
                <a:latin typeface="Arial" charset="0"/>
                <a:ea typeface="Arial" charset="0"/>
                <a:cs typeface="Arial" charset="0"/>
                <a:sym typeface="Droid Sans"/>
              </a:rPr>
              <a:t>, Rey, </a:t>
            </a:r>
            <a:r>
              <a:rPr lang="en" sz="1400" dirty="0" err="1">
                <a:latin typeface="Arial" charset="0"/>
                <a:ea typeface="Arial" charset="0"/>
                <a:cs typeface="Arial" charset="0"/>
                <a:sym typeface="Droid Sans"/>
              </a:rPr>
              <a:t>Railton</a:t>
            </a:r>
            <a:r>
              <a:rPr lang="en" sz="1400" dirty="0">
                <a:latin typeface="Arial" charset="0"/>
                <a:ea typeface="Arial" charset="0"/>
                <a:cs typeface="Arial" charset="0"/>
                <a:sym typeface="Droid Sans"/>
              </a:rPr>
              <a:t>, </a:t>
            </a:r>
            <a:r>
              <a:rPr lang="en" sz="1400" dirty="0" err="1">
                <a:latin typeface="Arial" charset="0"/>
                <a:ea typeface="Arial" charset="0"/>
                <a:cs typeface="Arial" charset="0"/>
                <a:sym typeface="Droid Sans"/>
              </a:rPr>
              <a:t>Deibert</a:t>
            </a:r>
            <a:r>
              <a:rPr lang="en" sz="1400" dirty="0">
                <a:latin typeface="Arial" charset="0"/>
                <a:ea typeface="Arial" charset="0"/>
                <a:cs typeface="Arial" charset="0"/>
                <a:sym typeface="Droid Sans"/>
              </a:rPr>
              <a:t>, and </a:t>
            </a:r>
            <a:r>
              <a:rPr lang="en" sz="1400" dirty="0" err="1">
                <a:latin typeface="Arial" charset="0"/>
                <a:ea typeface="Arial" charset="0"/>
                <a:cs typeface="Arial" charset="0"/>
                <a:sym typeface="Droid Sans"/>
              </a:rPr>
              <a:t>Paxson</a:t>
            </a:r>
            <a:endParaRPr lang="en" sz="1400" dirty="0">
              <a:latin typeface="Arial" charset="0"/>
              <a:ea typeface="Arial" charset="0"/>
              <a:cs typeface="Arial" charset="0"/>
              <a:sym typeface="Droid Sans"/>
            </a:endParaRPr>
          </a:p>
          <a:p>
            <a:pPr marL="0" lvl="0" indent="0" rtl="0">
              <a:lnSpc>
                <a:spcPct val="115000"/>
              </a:lnSpc>
              <a:spcBef>
                <a:spcPts val="0"/>
              </a:spcBef>
              <a:spcAft>
                <a:spcPts val="0"/>
              </a:spcAft>
              <a:buNone/>
            </a:pPr>
            <a:endParaRPr dirty="0">
              <a:solidFill>
                <a:schemeClr val="dk1"/>
              </a:solidFill>
              <a:latin typeface="Arial" charset="0"/>
              <a:ea typeface="Arial" charset="0"/>
              <a:cs typeface="Arial" charset="0"/>
              <a:sym typeface="Droid Sans"/>
            </a:endParaRPr>
          </a:p>
        </p:txBody>
      </p:sp>
      <p:pic>
        <p:nvPicPr>
          <p:cNvPr id="311" name="Shape 311" descr="Image result for baidu logo"/>
          <p:cNvPicPr preferRelativeResize="0"/>
          <p:nvPr/>
        </p:nvPicPr>
        <p:blipFill>
          <a:blip r:embed="rId6">
            <a:alphaModFix/>
          </a:blip>
          <a:stretch>
            <a:fillRect/>
          </a:stretch>
        </p:blipFill>
        <p:spPr>
          <a:xfrm>
            <a:off x="7309675" y="3733116"/>
            <a:ext cx="947923" cy="325350"/>
          </a:xfrm>
          <a:prstGeom prst="rect">
            <a:avLst/>
          </a:prstGeom>
          <a:noFill/>
          <a:ln>
            <a:noFill/>
          </a:ln>
        </p:spPr>
      </p:pic>
      <p:grpSp>
        <p:nvGrpSpPr>
          <p:cNvPr id="312" name="Shape 312"/>
          <p:cNvGrpSpPr/>
          <p:nvPr/>
        </p:nvGrpSpPr>
        <p:grpSpPr>
          <a:xfrm>
            <a:off x="231714" y="3126363"/>
            <a:ext cx="1912386" cy="1790888"/>
            <a:chOff x="231714" y="3126363"/>
            <a:chExt cx="1912386" cy="1790888"/>
          </a:xfrm>
        </p:grpSpPr>
        <p:pic>
          <p:nvPicPr>
            <p:cNvPr id="313" name="Shape 313" descr="Open ..."/>
            <p:cNvPicPr preferRelativeResize="0"/>
            <p:nvPr/>
          </p:nvPicPr>
          <p:blipFill>
            <a:blip r:embed="rId7">
              <a:alphaModFix/>
            </a:blip>
            <a:stretch>
              <a:fillRect/>
            </a:stretch>
          </p:blipFill>
          <p:spPr>
            <a:xfrm>
              <a:off x="354463" y="3126363"/>
              <a:ext cx="1666875" cy="1666875"/>
            </a:xfrm>
            <a:prstGeom prst="rect">
              <a:avLst/>
            </a:prstGeom>
            <a:noFill/>
            <a:ln>
              <a:noFill/>
            </a:ln>
          </p:spPr>
        </p:pic>
        <p:sp>
          <p:nvSpPr>
            <p:cNvPr id="314" name="Shape 314"/>
            <p:cNvSpPr txBox="1"/>
            <p:nvPr/>
          </p:nvSpPr>
          <p:spPr>
            <a:xfrm>
              <a:off x="441350" y="4681750"/>
              <a:ext cx="1493100" cy="235500"/>
            </a:xfrm>
            <a:prstGeom prst="rect">
              <a:avLst/>
            </a:prstGeom>
            <a:noFill/>
            <a:ln>
              <a:noFill/>
            </a:ln>
          </p:spPr>
          <p:txBody>
            <a:bodyPr wrap="square" lIns="91425" tIns="91425" rIns="91425" bIns="91425" anchor="t" anchorCtr="0">
              <a:noAutofit/>
            </a:bodyPr>
            <a:lstStyle/>
            <a:p>
              <a:pPr marL="0" lvl="0" indent="0" rtl="0">
                <a:spcBef>
                  <a:spcPts val="0"/>
                </a:spcBef>
                <a:buNone/>
              </a:pPr>
              <a:r>
                <a:rPr lang="en" dirty="0">
                  <a:latin typeface="Arial" charset="0"/>
                  <a:ea typeface="Arial" charset="0"/>
                  <a:cs typeface="Arial" charset="0"/>
                  <a:sym typeface="Droid Sans"/>
                </a:rPr>
                <a:t>Global Internet</a:t>
              </a:r>
            </a:p>
          </p:txBody>
        </p:sp>
        <p:pic>
          <p:nvPicPr>
            <p:cNvPr id="315" name="Shape 315" descr="Image result for Github"/>
            <p:cNvPicPr preferRelativeResize="0"/>
            <p:nvPr/>
          </p:nvPicPr>
          <p:blipFill>
            <a:blip r:embed="rId8">
              <a:alphaModFix/>
            </a:blip>
            <a:stretch>
              <a:fillRect/>
            </a:stretch>
          </p:blipFill>
          <p:spPr>
            <a:xfrm>
              <a:off x="231714" y="3854050"/>
              <a:ext cx="1912386" cy="827700"/>
            </a:xfrm>
            <a:prstGeom prst="rect">
              <a:avLst/>
            </a:prstGeom>
            <a:noFill/>
            <a:ln>
              <a:noFill/>
            </a:ln>
          </p:spPr>
        </p:pic>
        <p:pic>
          <p:nvPicPr>
            <p:cNvPr id="316" name="Shape 316"/>
            <p:cNvPicPr preferRelativeResize="0"/>
            <p:nvPr/>
          </p:nvPicPr>
          <p:blipFill>
            <a:blip r:embed="rId9">
              <a:alphaModFix/>
            </a:blip>
            <a:stretch>
              <a:fillRect/>
            </a:stretch>
          </p:blipFill>
          <p:spPr>
            <a:xfrm>
              <a:off x="513975" y="3223988"/>
              <a:ext cx="947925" cy="707737"/>
            </a:xfrm>
            <a:prstGeom prst="rect">
              <a:avLst/>
            </a:prstGeom>
            <a:noFill/>
            <a:ln>
              <a:noFill/>
            </a:ln>
          </p:spPr>
        </p:pic>
      </p:grpSp>
    </p:spTree>
    <p:extLst>
      <p:ext uri="{BB962C8B-B14F-4D97-AF65-F5344CB8AC3E}">
        <p14:creationId xmlns:p14="http://schemas.microsoft.com/office/powerpoint/2010/main" val="6495688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p:nvPr/>
        </p:nvSpPr>
        <p:spPr>
          <a:xfrm>
            <a:off x="0" y="775850"/>
            <a:ext cx="9161700" cy="4367700"/>
          </a:xfrm>
          <a:prstGeom prst="rect">
            <a:avLst/>
          </a:prstGeom>
          <a:solidFill>
            <a:schemeClr val="tx2"/>
          </a:solidFill>
          <a:ln>
            <a:noFill/>
          </a:ln>
        </p:spPr>
        <p:txBody>
          <a:bodyPr wrap="square" lIns="91425" tIns="91425" rIns="91425" bIns="91425" anchor="ctr" anchorCtr="0">
            <a:noAutofit/>
          </a:bodyPr>
          <a:lstStyle/>
          <a:p>
            <a:pPr marL="0" lvl="0" indent="0">
              <a:spcBef>
                <a:spcPts val="0"/>
              </a:spcBef>
              <a:buNone/>
            </a:pPr>
            <a:endParaRPr/>
          </a:p>
        </p:txBody>
      </p:sp>
      <p:sp>
        <p:nvSpPr>
          <p:cNvPr id="118" name="Shape 118"/>
          <p:cNvSpPr/>
          <p:nvPr/>
        </p:nvSpPr>
        <p:spPr>
          <a:xfrm>
            <a:off x="6493825" y="2243775"/>
            <a:ext cx="2216400" cy="1575000"/>
          </a:xfrm>
          <a:prstGeom prst="rect">
            <a:avLst/>
          </a:prstGeom>
          <a:solidFill>
            <a:srgbClr val="FFFFFF"/>
          </a:solidFill>
          <a:ln w="19050" cap="flat" cmpd="sng">
            <a:solidFill>
              <a:srgbClr val="000000"/>
            </a:solidFill>
            <a:prstDash val="dot"/>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19" name="Shape 119"/>
          <p:cNvSpPr/>
          <p:nvPr/>
        </p:nvSpPr>
        <p:spPr>
          <a:xfrm>
            <a:off x="474625" y="2243775"/>
            <a:ext cx="3663600" cy="1575000"/>
          </a:xfrm>
          <a:prstGeom prst="rect">
            <a:avLst/>
          </a:prstGeom>
          <a:solidFill>
            <a:srgbClr val="FFFFFF"/>
          </a:solidFill>
          <a:ln w="19050" cap="flat" cmpd="sng">
            <a:solidFill>
              <a:srgbClr val="000000"/>
            </a:solidFill>
            <a:prstDash val="dot"/>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20" name="Shape 12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4</a:t>
            </a:fld>
            <a:endParaRPr lang="en">
              <a:latin typeface="Arial"/>
              <a:ea typeface="Arial"/>
              <a:cs typeface="Arial"/>
              <a:sym typeface="Arial"/>
            </a:endParaRPr>
          </a:p>
        </p:txBody>
      </p:sp>
      <p:sp>
        <p:nvSpPr>
          <p:cNvPr id="121" name="Shape 121"/>
          <p:cNvSpPr/>
          <p:nvPr/>
        </p:nvSpPr>
        <p:spPr>
          <a:xfrm>
            <a:off x="7525148" y="260675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sp>
        <p:nvSpPr>
          <p:cNvPr id="122" name="Shape 122"/>
          <p:cNvSpPr txBox="1"/>
          <p:nvPr/>
        </p:nvSpPr>
        <p:spPr>
          <a:xfrm rot="-1244">
            <a:off x="7481348" y="3240289"/>
            <a:ext cx="829200" cy="2748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Server</a:t>
            </a:r>
          </a:p>
        </p:txBody>
      </p:sp>
      <p:grpSp>
        <p:nvGrpSpPr>
          <p:cNvPr id="123" name="Shape 123"/>
          <p:cNvGrpSpPr/>
          <p:nvPr/>
        </p:nvGrpSpPr>
        <p:grpSpPr>
          <a:xfrm>
            <a:off x="800125" y="2632000"/>
            <a:ext cx="956700" cy="806359"/>
            <a:chOff x="5732007" y="1870000"/>
            <a:chExt cx="956700" cy="806359"/>
          </a:xfrm>
        </p:grpSpPr>
        <p:sp>
          <p:nvSpPr>
            <p:cNvPr id="124" name="Shape 124"/>
            <p:cNvSpPr/>
            <p:nvPr/>
          </p:nvSpPr>
          <p:spPr>
            <a:xfrm>
              <a:off x="5880425" y="187000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125" name="Shape 125"/>
            <p:cNvPicPr preferRelativeResize="0"/>
            <p:nvPr/>
          </p:nvPicPr>
          <p:blipFill>
            <a:blip r:embed="rId3">
              <a:alphaModFix/>
            </a:blip>
            <a:stretch>
              <a:fillRect/>
            </a:stretch>
          </p:blipFill>
          <p:spPr>
            <a:xfrm>
              <a:off x="5880424" y="2147425"/>
              <a:ext cx="615600" cy="395062"/>
            </a:xfrm>
            <a:prstGeom prst="rect">
              <a:avLst/>
            </a:prstGeom>
            <a:noFill/>
            <a:ln>
              <a:noFill/>
            </a:ln>
          </p:spPr>
        </p:pic>
        <p:sp>
          <p:nvSpPr>
            <p:cNvPr id="126" name="Shape 126"/>
            <p:cNvSpPr txBox="1"/>
            <p:nvPr/>
          </p:nvSpPr>
          <p:spPr>
            <a:xfrm rot="-1078">
              <a:off x="5732007" y="2518409"/>
              <a:ext cx="956700" cy="1578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User</a:t>
              </a:r>
            </a:p>
          </p:txBody>
        </p:sp>
      </p:grpSp>
      <p:sp>
        <p:nvSpPr>
          <p:cNvPr id="127" name="Shape 127"/>
          <p:cNvSpPr txBox="1"/>
          <p:nvPr/>
        </p:nvSpPr>
        <p:spPr>
          <a:xfrm>
            <a:off x="1329500" y="1862250"/>
            <a:ext cx="1450200" cy="275100"/>
          </a:xfrm>
          <a:prstGeom prst="rect">
            <a:avLst/>
          </a:prstGeom>
          <a:noFill/>
          <a:ln>
            <a:noFill/>
          </a:ln>
        </p:spPr>
        <p:txBody>
          <a:bodyPr wrap="square" lIns="91425" tIns="91425" rIns="91425" bIns="91425" anchor="t" anchorCtr="0">
            <a:noAutofit/>
          </a:bodyPr>
          <a:lstStyle/>
          <a:p>
            <a:pPr marL="0" lvl="0" indent="0" rtl="0">
              <a:spcBef>
                <a:spcPts val="0"/>
              </a:spcBef>
              <a:buNone/>
            </a:pPr>
            <a:r>
              <a:rPr lang="en" b="1" dirty="0">
                <a:latin typeface="Arial" charset="0"/>
                <a:ea typeface="Arial" charset="0"/>
                <a:cs typeface="Arial" charset="0"/>
                <a:sym typeface="Droid Sans"/>
              </a:rPr>
              <a:t>Country A</a:t>
            </a:r>
          </a:p>
        </p:txBody>
      </p:sp>
      <p:sp>
        <p:nvSpPr>
          <p:cNvPr id="128" name="Shape 128"/>
          <p:cNvSpPr txBox="1"/>
          <p:nvPr/>
        </p:nvSpPr>
        <p:spPr>
          <a:xfrm>
            <a:off x="7108976" y="1862250"/>
            <a:ext cx="1287300" cy="275100"/>
          </a:xfrm>
          <a:prstGeom prst="rect">
            <a:avLst/>
          </a:prstGeom>
          <a:noFill/>
          <a:ln>
            <a:noFill/>
          </a:ln>
        </p:spPr>
        <p:txBody>
          <a:bodyPr wrap="square" lIns="91425" tIns="91425" rIns="91425" bIns="91425" anchor="t" anchorCtr="0">
            <a:noAutofit/>
          </a:bodyPr>
          <a:lstStyle/>
          <a:p>
            <a:pPr marL="0" lvl="0" indent="0" rtl="0">
              <a:spcBef>
                <a:spcPts val="0"/>
              </a:spcBef>
              <a:buNone/>
            </a:pPr>
            <a:r>
              <a:rPr lang="en" b="1" dirty="0">
                <a:latin typeface="Arial" charset="0"/>
                <a:ea typeface="Arial" charset="0"/>
                <a:cs typeface="Arial" charset="0"/>
                <a:sym typeface="Droid Sans"/>
              </a:rPr>
              <a:t>Country B</a:t>
            </a:r>
          </a:p>
        </p:txBody>
      </p:sp>
      <p:cxnSp>
        <p:nvCxnSpPr>
          <p:cNvPr id="129" name="Shape 129"/>
          <p:cNvCxnSpPr/>
          <p:nvPr/>
        </p:nvCxnSpPr>
        <p:spPr>
          <a:xfrm rot="10800000" flipH="1">
            <a:off x="1696636" y="3000430"/>
            <a:ext cx="2775900" cy="12300"/>
          </a:xfrm>
          <a:prstGeom prst="straightConnector1">
            <a:avLst/>
          </a:prstGeom>
          <a:noFill/>
          <a:ln w="28575" cap="flat" cmpd="sng">
            <a:solidFill>
              <a:srgbClr val="434343"/>
            </a:solidFill>
            <a:prstDash val="solid"/>
            <a:round/>
            <a:headEnd type="none" w="lg" len="lg"/>
            <a:tailEnd type="triangle" w="lg" len="lg"/>
          </a:ln>
        </p:spPr>
      </p:cxnSp>
      <p:sp>
        <p:nvSpPr>
          <p:cNvPr id="130" name="Shape 130"/>
          <p:cNvSpPr/>
          <p:nvPr/>
        </p:nvSpPr>
        <p:spPr>
          <a:xfrm>
            <a:off x="4476875" y="2484850"/>
            <a:ext cx="1582416" cy="1031184"/>
          </a:xfrm>
          <a:prstGeom prst="cloud">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sz="1200"/>
          </a:p>
        </p:txBody>
      </p:sp>
      <p:sp>
        <p:nvSpPr>
          <p:cNvPr id="131" name="Shape 131"/>
          <p:cNvSpPr txBox="1"/>
          <p:nvPr/>
        </p:nvSpPr>
        <p:spPr>
          <a:xfrm>
            <a:off x="1795020" y="3377875"/>
            <a:ext cx="829200" cy="1827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900" b="1" dirty="0">
                <a:latin typeface="Arial" charset="0"/>
                <a:ea typeface="Arial" charset="0"/>
                <a:cs typeface="Arial" charset="0"/>
                <a:sym typeface="Droid Sans"/>
              </a:rPr>
              <a:t>Company</a:t>
            </a:r>
          </a:p>
        </p:txBody>
      </p:sp>
      <p:sp>
        <p:nvSpPr>
          <p:cNvPr id="132" name="Shape 132"/>
          <p:cNvSpPr txBox="1"/>
          <p:nvPr/>
        </p:nvSpPr>
        <p:spPr>
          <a:xfrm>
            <a:off x="2761425" y="3377875"/>
            <a:ext cx="468000" cy="1827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900" b="1" dirty="0">
                <a:latin typeface="Arial" charset="0"/>
                <a:ea typeface="Arial" charset="0"/>
                <a:cs typeface="Arial" charset="0"/>
                <a:sym typeface="Droid Sans"/>
              </a:rPr>
              <a:t>ISP</a:t>
            </a:r>
          </a:p>
        </p:txBody>
      </p:sp>
      <p:sp>
        <p:nvSpPr>
          <p:cNvPr id="133" name="Shape 133"/>
          <p:cNvSpPr txBox="1"/>
          <p:nvPr/>
        </p:nvSpPr>
        <p:spPr>
          <a:xfrm>
            <a:off x="3294825" y="3377875"/>
            <a:ext cx="890100" cy="1827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900" b="1" dirty="0">
                <a:solidFill>
                  <a:schemeClr val="dk1"/>
                </a:solidFill>
                <a:latin typeface="Arial" charset="0"/>
                <a:ea typeface="Arial" charset="0"/>
                <a:cs typeface="Arial" charset="0"/>
                <a:sym typeface="Droid Sans"/>
              </a:rPr>
              <a:t>National Firewall</a:t>
            </a:r>
          </a:p>
        </p:txBody>
      </p:sp>
      <p:cxnSp>
        <p:nvCxnSpPr>
          <p:cNvPr id="134" name="Shape 134"/>
          <p:cNvCxnSpPr>
            <a:stCxn id="135" idx="2"/>
          </p:cNvCxnSpPr>
          <p:nvPr/>
        </p:nvCxnSpPr>
        <p:spPr>
          <a:xfrm flipH="1">
            <a:off x="2352900" y="1900175"/>
            <a:ext cx="2442300" cy="778500"/>
          </a:xfrm>
          <a:prstGeom prst="straightConnector1">
            <a:avLst/>
          </a:prstGeom>
          <a:noFill/>
          <a:ln w="19050" cap="flat" cmpd="sng">
            <a:solidFill>
              <a:srgbClr val="434343"/>
            </a:solidFill>
            <a:prstDash val="solid"/>
            <a:round/>
            <a:headEnd type="none" w="lg" len="lg"/>
            <a:tailEnd type="triangle" w="lg" len="lg"/>
          </a:ln>
        </p:spPr>
      </p:cxnSp>
      <p:cxnSp>
        <p:nvCxnSpPr>
          <p:cNvPr id="136" name="Shape 136"/>
          <p:cNvCxnSpPr/>
          <p:nvPr/>
        </p:nvCxnSpPr>
        <p:spPr>
          <a:xfrm flipH="1">
            <a:off x="3180750" y="1900175"/>
            <a:ext cx="1650300" cy="822900"/>
          </a:xfrm>
          <a:prstGeom prst="straightConnector1">
            <a:avLst/>
          </a:prstGeom>
          <a:noFill/>
          <a:ln w="19050" cap="flat" cmpd="sng">
            <a:solidFill>
              <a:srgbClr val="434343"/>
            </a:solidFill>
            <a:prstDash val="solid"/>
            <a:round/>
            <a:headEnd type="none" w="lg" len="lg"/>
            <a:tailEnd type="triangle" w="lg" len="lg"/>
          </a:ln>
        </p:spPr>
      </p:cxnSp>
      <p:cxnSp>
        <p:nvCxnSpPr>
          <p:cNvPr id="137" name="Shape 137"/>
          <p:cNvCxnSpPr/>
          <p:nvPr/>
        </p:nvCxnSpPr>
        <p:spPr>
          <a:xfrm flipH="1">
            <a:off x="3901650" y="1900175"/>
            <a:ext cx="929400" cy="796200"/>
          </a:xfrm>
          <a:prstGeom prst="straightConnector1">
            <a:avLst/>
          </a:prstGeom>
          <a:noFill/>
          <a:ln w="19050" cap="flat" cmpd="sng">
            <a:solidFill>
              <a:srgbClr val="434343"/>
            </a:solidFill>
            <a:prstDash val="solid"/>
            <a:round/>
            <a:headEnd type="none" w="lg" len="lg"/>
            <a:tailEnd type="triangle" w="lg" len="lg"/>
          </a:ln>
        </p:spPr>
      </p:cxnSp>
      <p:cxnSp>
        <p:nvCxnSpPr>
          <p:cNvPr id="138" name="Shape 138"/>
          <p:cNvCxnSpPr>
            <a:stCxn id="135" idx="2"/>
          </p:cNvCxnSpPr>
          <p:nvPr/>
        </p:nvCxnSpPr>
        <p:spPr>
          <a:xfrm>
            <a:off x="4795200" y="1900175"/>
            <a:ext cx="1985400" cy="813900"/>
          </a:xfrm>
          <a:prstGeom prst="straightConnector1">
            <a:avLst/>
          </a:prstGeom>
          <a:noFill/>
          <a:ln w="19050" cap="flat" cmpd="sng">
            <a:solidFill>
              <a:srgbClr val="434343"/>
            </a:solidFill>
            <a:prstDash val="solid"/>
            <a:round/>
            <a:headEnd type="none" w="lg" len="lg"/>
            <a:tailEnd type="triangle" w="lg" len="lg"/>
          </a:ln>
        </p:spPr>
      </p:cxnSp>
      <p:sp>
        <p:nvSpPr>
          <p:cNvPr id="135" name="Shape 135"/>
          <p:cNvSpPr txBox="1"/>
          <p:nvPr/>
        </p:nvSpPr>
        <p:spPr>
          <a:xfrm>
            <a:off x="2881050" y="1495775"/>
            <a:ext cx="3828300" cy="404400"/>
          </a:xfrm>
          <a:prstGeom prst="rect">
            <a:avLst/>
          </a:prstGeom>
          <a:solidFill>
            <a:srgbClr val="50FF7E">
              <a:alpha val="57690"/>
            </a:srgbClr>
          </a:solidFill>
          <a:ln>
            <a:noFill/>
          </a:ln>
        </p:spPr>
        <p:txBody>
          <a:bodyPr wrap="square" lIns="91425" tIns="91425" rIns="91425" bIns="91425" anchor="t" anchorCtr="0">
            <a:noAutofit/>
          </a:bodyPr>
          <a:lstStyle/>
          <a:p>
            <a:pPr marL="0" lvl="0" indent="0" algn="ctr" rtl="0">
              <a:spcBef>
                <a:spcPts val="0"/>
              </a:spcBef>
              <a:buNone/>
            </a:pPr>
            <a:r>
              <a:rPr lang="en" sz="1600" b="1" dirty="0">
                <a:latin typeface="Arial" charset="0"/>
                <a:ea typeface="Arial" charset="0"/>
                <a:cs typeface="Arial" charset="0"/>
                <a:sym typeface="Droid Sans"/>
              </a:rPr>
              <a:t>Router w/ Firewall, IDS, etc.</a:t>
            </a:r>
          </a:p>
          <a:p>
            <a:pPr marL="0" lvl="0" indent="0" algn="ctr" rtl="0">
              <a:spcBef>
                <a:spcPts val="0"/>
              </a:spcBef>
              <a:buNone/>
            </a:pPr>
            <a:endParaRPr sz="1800" b="1" dirty="0">
              <a:solidFill>
                <a:srgbClr val="FFFFFF"/>
              </a:solidFill>
              <a:latin typeface="Arial" charset="0"/>
              <a:ea typeface="Arial" charset="0"/>
              <a:cs typeface="Arial" charset="0"/>
              <a:sym typeface="Droid Sans"/>
            </a:endParaRPr>
          </a:p>
        </p:txBody>
      </p:sp>
      <p:pic>
        <p:nvPicPr>
          <p:cNvPr id="139" name="Shape 139"/>
          <p:cNvPicPr preferRelativeResize="0"/>
          <p:nvPr/>
        </p:nvPicPr>
        <p:blipFill>
          <a:blip r:embed="rId4">
            <a:alphaModFix/>
          </a:blip>
          <a:stretch>
            <a:fillRect/>
          </a:stretch>
        </p:blipFill>
        <p:spPr>
          <a:xfrm>
            <a:off x="7874950" y="2606750"/>
            <a:ext cx="468000" cy="468000"/>
          </a:xfrm>
          <a:prstGeom prst="rect">
            <a:avLst/>
          </a:prstGeom>
          <a:noFill/>
          <a:ln>
            <a:noFill/>
          </a:ln>
        </p:spPr>
      </p:pic>
      <p:grpSp>
        <p:nvGrpSpPr>
          <p:cNvPr id="140" name="Shape 140"/>
          <p:cNvGrpSpPr/>
          <p:nvPr/>
        </p:nvGrpSpPr>
        <p:grpSpPr>
          <a:xfrm>
            <a:off x="7613181" y="2875150"/>
            <a:ext cx="479710" cy="307840"/>
            <a:chOff x="5214700" y="4454885"/>
            <a:chExt cx="479710" cy="307840"/>
          </a:xfrm>
        </p:grpSpPr>
        <p:pic>
          <p:nvPicPr>
            <p:cNvPr id="141" name="Shape 141"/>
            <p:cNvPicPr preferRelativeResize="0"/>
            <p:nvPr/>
          </p:nvPicPr>
          <p:blipFill>
            <a:blip r:embed="rId5">
              <a:alphaModFix/>
            </a:blip>
            <a:stretch>
              <a:fillRect/>
            </a:stretch>
          </p:blipFill>
          <p:spPr>
            <a:xfrm>
              <a:off x="5214700" y="4454885"/>
              <a:ext cx="479710" cy="307840"/>
            </a:xfrm>
            <a:prstGeom prst="rect">
              <a:avLst/>
            </a:prstGeom>
            <a:noFill/>
            <a:ln>
              <a:noFill/>
            </a:ln>
          </p:spPr>
        </p:pic>
        <p:pic>
          <p:nvPicPr>
            <p:cNvPr id="142" name="Shape 142"/>
            <p:cNvPicPr preferRelativeResize="0"/>
            <p:nvPr/>
          </p:nvPicPr>
          <p:blipFill>
            <a:blip r:embed="rId6">
              <a:alphaModFix/>
            </a:blip>
            <a:stretch>
              <a:fillRect/>
            </a:stretch>
          </p:blipFill>
          <p:spPr>
            <a:xfrm>
              <a:off x="5298081" y="4520987"/>
              <a:ext cx="288232" cy="184962"/>
            </a:xfrm>
            <a:prstGeom prst="rect">
              <a:avLst/>
            </a:prstGeom>
            <a:noFill/>
            <a:ln>
              <a:noFill/>
            </a:ln>
          </p:spPr>
        </p:pic>
      </p:grpSp>
      <p:sp>
        <p:nvSpPr>
          <p:cNvPr id="143" name="Shape 143"/>
          <p:cNvSpPr txBox="1"/>
          <p:nvPr/>
        </p:nvSpPr>
        <p:spPr>
          <a:xfrm>
            <a:off x="4463863" y="2669038"/>
            <a:ext cx="1450200" cy="2751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b="1" dirty="0">
                <a:latin typeface="Arial" charset="0"/>
                <a:ea typeface="Arial" charset="0"/>
                <a:cs typeface="Arial" charset="0"/>
                <a:sym typeface="Droid Sans"/>
              </a:rPr>
              <a:t>Transit Network</a:t>
            </a:r>
          </a:p>
        </p:txBody>
      </p:sp>
      <p:pic>
        <p:nvPicPr>
          <p:cNvPr id="144" name="Shape 144"/>
          <p:cNvPicPr preferRelativeResize="0"/>
          <p:nvPr/>
        </p:nvPicPr>
        <p:blipFill>
          <a:blip r:embed="rId7">
            <a:alphaModFix/>
          </a:blip>
          <a:stretch>
            <a:fillRect/>
          </a:stretch>
        </p:blipFill>
        <p:spPr>
          <a:xfrm>
            <a:off x="2023275" y="2711650"/>
            <a:ext cx="479725" cy="700862"/>
          </a:xfrm>
          <a:prstGeom prst="rect">
            <a:avLst/>
          </a:prstGeom>
          <a:noFill/>
          <a:ln>
            <a:noFill/>
          </a:ln>
        </p:spPr>
      </p:pic>
      <p:pic>
        <p:nvPicPr>
          <p:cNvPr id="145" name="Shape 145"/>
          <p:cNvPicPr preferRelativeResize="0"/>
          <p:nvPr/>
        </p:nvPicPr>
        <p:blipFill>
          <a:blip r:embed="rId7">
            <a:alphaModFix/>
          </a:blip>
          <a:stretch>
            <a:fillRect/>
          </a:stretch>
        </p:blipFill>
        <p:spPr>
          <a:xfrm>
            <a:off x="2718087" y="2711650"/>
            <a:ext cx="479725" cy="700862"/>
          </a:xfrm>
          <a:prstGeom prst="rect">
            <a:avLst/>
          </a:prstGeom>
          <a:noFill/>
          <a:ln>
            <a:noFill/>
          </a:ln>
        </p:spPr>
      </p:pic>
      <p:pic>
        <p:nvPicPr>
          <p:cNvPr id="146" name="Shape 146"/>
          <p:cNvPicPr preferRelativeResize="0"/>
          <p:nvPr/>
        </p:nvPicPr>
        <p:blipFill>
          <a:blip r:embed="rId7">
            <a:alphaModFix/>
          </a:blip>
          <a:stretch>
            <a:fillRect/>
          </a:stretch>
        </p:blipFill>
        <p:spPr>
          <a:xfrm>
            <a:off x="3500025" y="2711650"/>
            <a:ext cx="479725" cy="700862"/>
          </a:xfrm>
          <a:prstGeom prst="rect">
            <a:avLst/>
          </a:prstGeom>
          <a:noFill/>
          <a:ln>
            <a:noFill/>
          </a:ln>
        </p:spPr>
      </p:pic>
      <p:pic>
        <p:nvPicPr>
          <p:cNvPr id="147" name="Shape 147"/>
          <p:cNvPicPr preferRelativeResize="0"/>
          <p:nvPr/>
        </p:nvPicPr>
        <p:blipFill>
          <a:blip r:embed="rId8">
            <a:alphaModFix/>
          </a:blip>
          <a:stretch>
            <a:fillRect/>
          </a:stretch>
        </p:blipFill>
        <p:spPr>
          <a:xfrm rot="415561">
            <a:off x="1409198" y="2621569"/>
            <a:ext cx="373931" cy="438359"/>
          </a:xfrm>
          <a:prstGeom prst="rect">
            <a:avLst/>
          </a:prstGeom>
          <a:noFill/>
          <a:ln>
            <a:noFill/>
          </a:ln>
        </p:spPr>
      </p:pic>
      <p:sp>
        <p:nvSpPr>
          <p:cNvPr id="148" name="Shape 148"/>
          <p:cNvSpPr txBox="1">
            <a:spLocks noGrp="1"/>
          </p:cNvSpPr>
          <p:nvPr>
            <p:ph type="title"/>
          </p:nvPr>
        </p:nvSpPr>
        <p:spPr>
          <a:xfrm>
            <a:off x="311700" y="203150"/>
            <a:ext cx="8520600" cy="572700"/>
          </a:xfrm>
          <a:prstGeom prst="rect">
            <a:avLst/>
          </a:prstGeom>
        </p:spPr>
        <p:txBody>
          <a:bodyPr wrap="square" lIns="91425" tIns="91425" rIns="91425" bIns="91425" anchor="t" anchorCtr="0">
            <a:noAutofit/>
          </a:bodyPr>
          <a:lstStyle/>
          <a:p>
            <a:pPr marL="0" lvl="0" indent="0" algn="ctr" rtl="0">
              <a:spcBef>
                <a:spcPts val="0"/>
              </a:spcBef>
              <a:buNone/>
            </a:pPr>
            <a:r>
              <a:rPr lang="en" b="1" dirty="0">
                <a:solidFill>
                  <a:schemeClr val="bg1"/>
                </a:solidFill>
                <a:latin typeface="Arial" charset="0"/>
                <a:ea typeface="Arial" charset="0"/>
                <a:cs typeface="Arial" charset="0"/>
                <a:sym typeface="Droid Sans"/>
              </a:rPr>
              <a:t>The </a:t>
            </a:r>
            <a:r>
              <a:rPr lang="en" b="1" dirty="0" smtClean="0">
                <a:solidFill>
                  <a:schemeClr val="bg1"/>
                </a:solidFill>
                <a:latin typeface="Arial" charset="0"/>
                <a:ea typeface="Arial" charset="0"/>
                <a:cs typeface="Arial" charset="0"/>
                <a:sym typeface="Droid Sans"/>
              </a:rPr>
              <a:t>Internet</a:t>
            </a:r>
            <a:endParaRPr lang="en" b="1" dirty="0">
              <a:solidFill>
                <a:schemeClr val="bg1"/>
              </a:solidFill>
              <a:latin typeface="Arial" charset="0"/>
              <a:ea typeface="Arial" charset="0"/>
              <a:cs typeface="Arial" charset="0"/>
              <a:sym typeface="Droid Sans"/>
            </a:endParaRPr>
          </a:p>
        </p:txBody>
      </p:sp>
      <p:sp>
        <p:nvSpPr>
          <p:cNvPr id="149" name="Shape 149"/>
          <p:cNvSpPr txBox="1"/>
          <p:nvPr/>
        </p:nvSpPr>
        <p:spPr>
          <a:xfrm>
            <a:off x="6833425" y="3377875"/>
            <a:ext cx="424200" cy="1827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900" b="1" dirty="0">
                <a:latin typeface="Arial" charset="0"/>
                <a:ea typeface="Arial" charset="0"/>
                <a:cs typeface="Arial" charset="0"/>
                <a:sym typeface="Droid Sans"/>
              </a:rPr>
              <a:t>ISP</a:t>
            </a:r>
          </a:p>
        </p:txBody>
      </p:sp>
      <p:cxnSp>
        <p:nvCxnSpPr>
          <p:cNvPr id="150" name="Shape 150"/>
          <p:cNvCxnSpPr/>
          <p:nvPr/>
        </p:nvCxnSpPr>
        <p:spPr>
          <a:xfrm rot="10800000" flipH="1">
            <a:off x="6132375" y="3000500"/>
            <a:ext cx="1476300" cy="16200"/>
          </a:xfrm>
          <a:prstGeom prst="straightConnector1">
            <a:avLst/>
          </a:prstGeom>
          <a:noFill/>
          <a:ln w="28575" cap="flat" cmpd="sng">
            <a:solidFill>
              <a:srgbClr val="434343"/>
            </a:solidFill>
            <a:prstDash val="solid"/>
            <a:round/>
            <a:headEnd type="none" w="lg" len="lg"/>
            <a:tailEnd type="triangle" w="lg" len="lg"/>
          </a:ln>
        </p:spPr>
      </p:cxnSp>
      <p:pic>
        <p:nvPicPr>
          <p:cNvPr id="151" name="Shape 151"/>
          <p:cNvPicPr preferRelativeResize="0"/>
          <p:nvPr/>
        </p:nvPicPr>
        <p:blipFill>
          <a:blip r:embed="rId7">
            <a:alphaModFix/>
          </a:blip>
          <a:stretch>
            <a:fillRect/>
          </a:stretch>
        </p:blipFill>
        <p:spPr>
          <a:xfrm>
            <a:off x="6689162" y="2711650"/>
            <a:ext cx="479725" cy="700862"/>
          </a:xfrm>
          <a:prstGeom prst="rect">
            <a:avLst/>
          </a:prstGeom>
          <a:noFill/>
          <a:ln>
            <a:noFill/>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grpSp>
        <p:nvGrpSpPr>
          <p:cNvPr id="321" name="Shape 321"/>
          <p:cNvGrpSpPr/>
          <p:nvPr/>
        </p:nvGrpSpPr>
        <p:grpSpPr>
          <a:xfrm>
            <a:off x="0" y="255975"/>
            <a:ext cx="9161700" cy="4887575"/>
            <a:chOff x="0" y="255975"/>
            <a:chExt cx="9161700" cy="4887575"/>
          </a:xfrm>
        </p:grpSpPr>
        <p:sp>
          <p:nvSpPr>
            <p:cNvPr id="322" name="Shape 322"/>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solidFill>
                  <a:schemeClr val="bg1"/>
                </a:solidFill>
              </a:endParaRPr>
            </a:p>
          </p:txBody>
        </p:sp>
        <p:sp>
          <p:nvSpPr>
            <p:cNvPr id="323" name="Shape 323"/>
            <p:cNvSpPr/>
            <p:nvPr/>
          </p:nvSpPr>
          <p:spPr>
            <a:xfrm>
              <a:off x="215950" y="255975"/>
              <a:ext cx="8573100" cy="650100"/>
            </a:xfrm>
            <a:prstGeom prst="rect">
              <a:avLst/>
            </a:prstGeom>
            <a:noFill/>
            <a:ln>
              <a:noFill/>
            </a:ln>
          </p:spPr>
          <p:txBody>
            <a:bodyPr wrap="square" lIns="91425" tIns="91425" rIns="91425" bIns="91425" anchor="ctr" anchorCtr="0">
              <a:noAutofit/>
            </a:bodyPr>
            <a:lstStyle/>
            <a:p>
              <a:pPr marL="0" lvl="0" indent="-69850" algn="ctr" rtl="0">
                <a:lnSpc>
                  <a:spcPct val="115000"/>
                </a:lnSpc>
                <a:spcBef>
                  <a:spcPts val="0"/>
                </a:spcBef>
                <a:spcAft>
                  <a:spcPts val="1600"/>
                </a:spcAft>
                <a:buClr>
                  <a:schemeClr val="dk1"/>
                </a:buClr>
                <a:buSzPts val="1100"/>
                <a:buFont typeface="Arial"/>
                <a:buNone/>
              </a:pPr>
              <a:r>
                <a:rPr lang="en" sz="2200" b="1" dirty="0">
                  <a:solidFill>
                    <a:schemeClr val="bg1"/>
                  </a:solidFill>
                  <a:latin typeface="Arial" charset="0"/>
                  <a:ea typeface="Arial" charset="0"/>
                  <a:cs typeface="Arial" charset="0"/>
                  <a:sym typeface="Droid Sans"/>
                </a:rPr>
                <a:t>Great Cannon</a:t>
              </a:r>
            </a:p>
          </p:txBody>
        </p:sp>
      </p:grpSp>
      <p:pic>
        <p:nvPicPr>
          <p:cNvPr id="324" name="Shape 324" descr="Image result for China map"/>
          <p:cNvPicPr preferRelativeResize="0"/>
          <p:nvPr/>
        </p:nvPicPr>
        <p:blipFill>
          <a:blip r:embed="rId3">
            <a:alphaModFix/>
          </a:blip>
          <a:stretch>
            <a:fillRect/>
          </a:stretch>
        </p:blipFill>
        <p:spPr>
          <a:xfrm>
            <a:off x="6872050" y="3226075"/>
            <a:ext cx="1823175" cy="1469250"/>
          </a:xfrm>
          <a:prstGeom prst="rect">
            <a:avLst/>
          </a:prstGeom>
          <a:noFill/>
          <a:ln>
            <a:noFill/>
          </a:ln>
        </p:spPr>
      </p:pic>
      <p:cxnSp>
        <p:nvCxnSpPr>
          <p:cNvPr id="325" name="Shape 325"/>
          <p:cNvCxnSpPr/>
          <p:nvPr/>
        </p:nvCxnSpPr>
        <p:spPr>
          <a:xfrm rot="10800000">
            <a:off x="4641075" y="1682800"/>
            <a:ext cx="0" cy="1849800"/>
          </a:xfrm>
          <a:prstGeom prst="straightConnector1">
            <a:avLst/>
          </a:prstGeom>
          <a:noFill/>
          <a:ln w="28575" cap="flat" cmpd="sng">
            <a:solidFill>
              <a:srgbClr val="434343"/>
            </a:solidFill>
            <a:prstDash val="solid"/>
            <a:round/>
            <a:headEnd type="none" w="lg" len="lg"/>
            <a:tailEnd type="triangle" w="lg" len="lg"/>
          </a:ln>
        </p:spPr>
      </p:cxnSp>
      <p:pic>
        <p:nvPicPr>
          <p:cNvPr id="326" name="Shape 326" descr="Image result for chinese supercomputer"/>
          <p:cNvPicPr preferRelativeResize="0"/>
          <p:nvPr/>
        </p:nvPicPr>
        <p:blipFill>
          <a:blip r:embed="rId4">
            <a:alphaModFix/>
          </a:blip>
          <a:stretch>
            <a:fillRect/>
          </a:stretch>
        </p:blipFill>
        <p:spPr>
          <a:xfrm>
            <a:off x="3573475" y="1303100"/>
            <a:ext cx="2273100" cy="694125"/>
          </a:xfrm>
          <a:prstGeom prst="rect">
            <a:avLst/>
          </a:prstGeom>
          <a:noFill/>
          <a:ln>
            <a:noFill/>
          </a:ln>
        </p:spPr>
      </p:pic>
      <p:sp>
        <p:nvSpPr>
          <p:cNvPr id="327" name="Shape 327"/>
          <p:cNvSpPr/>
          <p:nvPr/>
        </p:nvSpPr>
        <p:spPr>
          <a:xfrm>
            <a:off x="5615525" y="888250"/>
            <a:ext cx="2208000" cy="633600"/>
          </a:xfrm>
          <a:prstGeom prst="wedgeEllipseCallout">
            <a:avLst>
              <a:gd name="adj1" fmla="val -59107"/>
              <a:gd name="adj2" fmla="val 89936"/>
            </a:avLst>
          </a:prstGeom>
          <a:solidFill>
            <a:srgbClr val="EEEEEE"/>
          </a:solidFill>
          <a:ln w="9525" cap="flat" cmpd="sng">
            <a:solidFill>
              <a:srgbClr val="595959"/>
            </a:solidFill>
            <a:prstDash val="solid"/>
            <a:round/>
            <a:headEnd type="none" w="med" len="med"/>
            <a:tailEnd type="none" w="med" len="med"/>
          </a:ln>
        </p:spPr>
        <p:txBody>
          <a:bodyPr wrap="square" lIns="91425" tIns="91425" rIns="91425" bIns="91425" anchor="ctr" anchorCtr="0">
            <a:noAutofit/>
          </a:bodyPr>
          <a:lstStyle/>
          <a:p>
            <a:pPr marL="0" lvl="0" indent="-69850" algn="ctr" rtl="0">
              <a:lnSpc>
                <a:spcPct val="93000"/>
              </a:lnSpc>
              <a:spcBef>
                <a:spcPts val="0"/>
              </a:spcBef>
              <a:buClr>
                <a:srgbClr val="000000"/>
              </a:buClr>
              <a:buSzPts val="1100"/>
              <a:buFont typeface="Arial"/>
              <a:buNone/>
            </a:pPr>
            <a:r>
              <a:rPr lang="en" dirty="0">
                <a:solidFill>
                  <a:srgbClr val="000000"/>
                </a:solidFill>
                <a:latin typeface="Arial" charset="0"/>
                <a:ea typeface="Arial" charset="0"/>
                <a:cs typeface="Arial" charset="0"/>
                <a:sym typeface="Droid Sans"/>
              </a:rPr>
              <a:t>Is request for </a:t>
            </a:r>
            <a:r>
              <a:rPr lang="en" dirty="0" err="1">
                <a:solidFill>
                  <a:srgbClr val="000000"/>
                </a:solidFill>
                <a:latin typeface="Arial" charset="0"/>
                <a:ea typeface="Arial" charset="0"/>
                <a:cs typeface="Arial" charset="0"/>
                <a:sym typeface="Droid Sans"/>
              </a:rPr>
              <a:t>Baidu</a:t>
            </a:r>
            <a:r>
              <a:rPr lang="en" dirty="0">
                <a:solidFill>
                  <a:srgbClr val="000000"/>
                </a:solidFill>
                <a:latin typeface="Arial" charset="0"/>
                <a:ea typeface="Arial" charset="0"/>
                <a:cs typeface="Arial" charset="0"/>
                <a:sym typeface="Droid Sans"/>
              </a:rPr>
              <a:t> script?</a:t>
            </a:r>
          </a:p>
        </p:txBody>
      </p:sp>
      <p:sp>
        <p:nvSpPr>
          <p:cNvPr id="328" name="Shape 328"/>
          <p:cNvSpPr txBox="1"/>
          <p:nvPr/>
        </p:nvSpPr>
        <p:spPr>
          <a:xfrm>
            <a:off x="4138350" y="1521850"/>
            <a:ext cx="1666800" cy="229800"/>
          </a:xfrm>
          <a:prstGeom prst="rect">
            <a:avLst/>
          </a:prstGeom>
          <a:noFill/>
          <a:ln>
            <a:noFill/>
          </a:ln>
        </p:spPr>
        <p:txBody>
          <a:bodyPr wrap="square" lIns="91425" tIns="91425" rIns="91425" bIns="91425" anchor="t" anchorCtr="0">
            <a:noAutofit/>
          </a:bodyPr>
          <a:lstStyle/>
          <a:p>
            <a:pPr marL="0" lvl="0" indent="0" rtl="0">
              <a:spcBef>
                <a:spcPts val="0"/>
              </a:spcBef>
              <a:buNone/>
            </a:pPr>
            <a:r>
              <a:rPr lang="en">
                <a:solidFill>
                  <a:srgbClr val="FFFFFF"/>
                </a:solidFill>
              </a:rPr>
              <a:t>Great Cannon</a:t>
            </a:r>
          </a:p>
        </p:txBody>
      </p:sp>
      <p:sp>
        <p:nvSpPr>
          <p:cNvPr id="329" name="Shape 32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40</a:t>
            </a:fld>
            <a:endParaRPr lang="en">
              <a:latin typeface="Arial"/>
              <a:ea typeface="Arial"/>
              <a:cs typeface="Arial"/>
              <a:sym typeface="Arial"/>
            </a:endParaRPr>
          </a:p>
        </p:txBody>
      </p:sp>
      <p:sp>
        <p:nvSpPr>
          <p:cNvPr id="330" name="Shape 330"/>
          <p:cNvSpPr/>
          <p:nvPr/>
        </p:nvSpPr>
        <p:spPr>
          <a:xfrm>
            <a:off x="4025634" y="2825524"/>
            <a:ext cx="1192800" cy="325200"/>
          </a:xfrm>
          <a:prstGeom prst="roundRect">
            <a:avLst>
              <a:gd name="adj" fmla="val 20564"/>
            </a:avLst>
          </a:prstGeom>
          <a:solidFill>
            <a:srgbClr val="B6D7A8"/>
          </a:solidFill>
          <a:ln w="76200" cap="flat" cmpd="sng">
            <a:solidFill>
              <a:srgbClr val="B6D7A8"/>
            </a:solidFill>
            <a:prstDash val="solid"/>
            <a:round/>
            <a:headEnd type="none" w="med" len="med"/>
            <a:tailEnd type="none" w="med" len="med"/>
          </a:ln>
        </p:spPr>
        <p:txBody>
          <a:bodyPr wrap="square" lIns="91425" tIns="91425" rIns="91425" bIns="91425" anchor="ctr" anchorCtr="0">
            <a:noAutofit/>
          </a:bodyPr>
          <a:lstStyle/>
          <a:p>
            <a:pPr marL="0" lvl="0" indent="0" algn="ctr" rtl="0">
              <a:lnSpc>
                <a:spcPct val="93000"/>
              </a:lnSpc>
              <a:spcBef>
                <a:spcPts val="0"/>
              </a:spcBef>
              <a:buNone/>
            </a:pPr>
            <a:r>
              <a:rPr lang="en" sz="1100" b="1" dirty="0">
                <a:solidFill>
                  <a:srgbClr val="000000"/>
                </a:solidFill>
                <a:latin typeface="Arial" charset="0"/>
                <a:ea typeface="Arial" charset="0"/>
                <a:cs typeface="Arial" charset="0"/>
                <a:sym typeface="Droid Sans"/>
              </a:rPr>
              <a:t>Target Traffic</a:t>
            </a:r>
          </a:p>
          <a:p>
            <a:pPr marL="0" lvl="0" indent="0" algn="ctr" rtl="0">
              <a:lnSpc>
                <a:spcPct val="93000"/>
              </a:lnSpc>
              <a:spcBef>
                <a:spcPts val="0"/>
              </a:spcBef>
              <a:buNone/>
            </a:pPr>
            <a:r>
              <a:rPr lang="en" sz="1100" b="1" dirty="0">
                <a:solidFill>
                  <a:srgbClr val="000000"/>
                </a:solidFill>
                <a:latin typeface="Arial" charset="0"/>
                <a:ea typeface="Arial" charset="0"/>
                <a:cs typeface="Arial" charset="0"/>
                <a:sym typeface="Droid Sans"/>
              </a:rPr>
              <a:t>REROUTED</a:t>
            </a:r>
          </a:p>
        </p:txBody>
      </p:sp>
      <p:pic>
        <p:nvPicPr>
          <p:cNvPr id="331" name="Shape 331" descr="Open ..."/>
          <p:cNvPicPr preferRelativeResize="0"/>
          <p:nvPr/>
        </p:nvPicPr>
        <p:blipFill>
          <a:blip r:embed="rId5">
            <a:alphaModFix/>
          </a:blip>
          <a:stretch>
            <a:fillRect/>
          </a:stretch>
        </p:blipFill>
        <p:spPr>
          <a:xfrm>
            <a:off x="354463" y="3126363"/>
            <a:ext cx="1666875" cy="1666875"/>
          </a:xfrm>
          <a:prstGeom prst="rect">
            <a:avLst/>
          </a:prstGeom>
          <a:noFill/>
          <a:ln>
            <a:noFill/>
          </a:ln>
        </p:spPr>
      </p:pic>
      <p:cxnSp>
        <p:nvCxnSpPr>
          <p:cNvPr id="332" name="Shape 332"/>
          <p:cNvCxnSpPr>
            <a:endCxn id="333" idx="2"/>
          </p:cNvCxnSpPr>
          <p:nvPr/>
        </p:nvCxnSpPr>
        <p:spPr>
          <a:xfrm>
            <a:off x="1514121" y="3958894"/>
            <a:ext cx="2714700" cy="1800"/>
          </a:xfrm>
          <a:prstGeom prst="straightConnector1">
            <a:avLst/>
          </a:prstGeom>
          <a:noFill/>
          <a:ln w="38100" cap="flat" cmpd="sng">
            <a:solidFill>
              <a:srgbClr val="434343"/>
            </a:solidFill>
            <a:prstDash val="solid"/>
            <a:round/>
            <a:headEnd type="none" w="lg" len="lg"/>
            <a:tailEnd type="triangle" w="lg" len="lg"/>
          </a:ln>
        </p:spPr>
      </p:cxnSp>
      <p:pic>
        <p:nvPicPr>
          <p:cNvPr id="334" name="Shape 334"/>
          <p:cNvPicPr preferRelativeResize="0"/>
          <p:nvPr/>
        </p:nvPicPr>
        <p:blipFill>
          <a:blip r:embed="rId6">
            <a:alphaModFix/>
          </a:blip>
          <a:stretch>
            <a:fillRect/>
          </a:stretch>
        </p:blipFill>
        <p:spPr>
          <a:xfrm>
            <a:off x="1042750" y="3622454"/>
            <a:ext cx="596325" cy="382675"/>
          </a:xfrm>
          <a:prstGeom prst="rect">
            <a:avLst/>
          </a:prstGeom>
          <a:noFill/>
          <a:ln>
            <a:noFill/>
          </a:ln>
        </p:spPr>
      </p:pic>
      <p:pic>
        <p:nvPicPr>
          <p:cNvPr id="335" name="Shape 335"/>
          <p:cNvPicPr preferRelativeResize="0"/>
          <p:nvPr/>
        </p:nvPicPr>
        <p:blipFill>
          <a:blip r:embed="rId7">
            <a:alphaModFix/>
          </a:blip>
          <a:stretch>
            <a:fillRect/>
          </a:stretch>
        </p:blipFill>
        <p:spPr>
          <a:xfrm>
            <a:off x="1146400" y="3704625"/>
            <a:ext cx="358300" cy="229925"/>
          </a:xfrm>
          <a:prstGeom prst="rect">
            <a:avLst/>
          </a:prstGeom>
          <a:noFill/>
          <a:ln>
            <a:noFill/>
          </a:ln>
        </p:spPr>
      </p:pic>
      <p:grpSp>
        <p:nvGrpSpPr>
          <p:cNvPr id="336" name="Shape 336"/>
          <p:cNvGrpSpPr/>
          <p:nvPr/>
        </p:nvGrpSpPr>
        <p:grpSpPr>
          <a:xfrm>
            <a:off x="4228821" y="3546847"/>
            <a:ext cx="827694" cy="827694"/>
            <a:chOff x="770550" y="2504325"/>
            <a:chExt cx="689400" cy="689400"/>
          </a:xfrm>
        </p:grpSpPr>
        <p:sp>
          <p:nvSpPr>
            <p:cNvPr id="333" name="Shape 333"/>
            <p:cNvSpPr/>
            <p:nvPr/>
          </p:nvSpPr>
          <p:spPr>
            <a:xfrm>
              <a:off x="770550" y="2504325"/>
              <a:ext cx="689400" cy="689400"/>
            </a:xfrm>
            <a:prstGeom prst="ellipse">
              <a:avLst/>
            </a:prstGeom>
            <a:solidFill>
              <a:srgbClr val="DD7E6B"/>
            </a:solidFill>
            <a:ln>
              <a:noFill/>
            </a:ln>
          </p:spPr>
          <p:txBody>
            <a:bodyPr wrap="square" lIns="91425" tIns="91425" rIns="91425" bIns="91425" anchor="ctr" anchorCtr="0">
              <a:noAutofit/>
            </a:bodyPr>
            <a:lstStyle/>
            <a:p>
              <a:pPr marL="0" lvl="0" indent="0" rtl="0">
                <a:spcBef>
                  <a:spcPts val="0"/>
                </a:spcBef>
                <a:buNone/>
              </a:pPr>
              <a:endParaRPr/>
            </a:p>
          </p:txBody>
        </p:sp>
        <p:pic>
          <p:nvPicPr>
            <p:cNvPr id="337" name="Shape 337"/>
            <p:cNvPicPr preferRelativeResize="0"/>
            <p:nvPr/>
          </p:nvPicPr>
          <p:blipFill>
            <a:blip r:embed="rId8">
              <a:alphaModFix/>
            </a:blip>
            <a:stretch>
              <a:fillRect/>
            </a:stretch>
          </p:blipFill>
          <p:spPr>
            <a:xfrm>
              <a:off x="870332" y="2613996"/>
              <a:ext cx="503650" cy="497150"/>
            </a:xfrm>
            <a:prstGeom prst="rect">
              <a:avLst/>
            </a:prstGeom>
            <a:noFill/>
            <a:ln>
              <a:noFill/>
            </a:ln>
          </p:spPr>
        </p:pic>
      </p:grpSp>
      <p:sp>
        <p:nvSpPr>
          <p:cNvPr id="338" name="Shape 338"/>
          <p:cNvSpPr txBox="1"/>
          <p:nvPr/>
        </p:nvSpPr>
        <p:spPr>
          <a:xfrm>
            <a:off x="441350" y="4072150"/>
            <a:ext cx="1493100" cy="235500"/>
          </a:xfrm>
          <a:prstGeom prst="rect">
            <a:avLst/>
          </a:prstGeom>
          <a:noFill/>
          <a:ln>
            <a:noFill/>
          </a:ln>
        </p:spPr>
        <p:txBody>
          <a:bodyPr wrap="square" lIns="91425" tIns="91425" rIns="91425" bIns="91425" anchor="t" anchorCtr="0">
            <a:noAutofit/>
          </a:bodyPr>
          <a:lstStyle/>
          <a:p>
            <a:pPr marL="0" lvl="0" indent="0" rtl="0">
              <a:spcBef>
                <a:spcPts val="0"/>
              </a:spcBef>
              <a:buNone/>
            </a:pPr>
            <a:r>
              <a:rPr lang="en" dirty="0">
                <a:latin typeface="Arial" charset="0"/>
                <a:ea typeface="Arial" charset="0"/>
                <a:cs typeface="Arial" charset="0"/>
                <a:sym typeface="Droid Sans"/>
              </a:rPr>
              <a:t>Global Internet</a:t>
            </a:r>
          </a:p>
        </p:txBody>
      </p:sp>
      <p:sp>
        <p:nvSpPr>
          <p:cNvPr id="339" name="Shape 339"/>
          <p:cNvSpPr txBox="1"/>
          <p:nvPr/>
        </p:nvSpPr>
        <p:spPr>
          <a:xfrm>
            <a:off x="1639224" y="3655198"/>
            <a:ext cx="2676000" cy="235500"/>
          </a:xfrm>
          <a:prstGeom prst="rect">
            <a:avLst/>
          </a:prstGeom>
          <a:noFill/>
          <a:ln>
            <a:noFill/>
          </a:ln>
        </p:spPr>
        <p:txBody>
          <a:bodyPr wrap="square" lIns="74825" tIns="50625" rIns="74825" bIns="37425" anchor="t" anchorCtr="0">
            <a:noAutofit/>
          </a:bodyPr>
          <a:lstStyle/>
          <a:p>
            <a:pPr marL="0" marR="0" lvl="0" indent="0" algn="ctr" rtl="0">
              <a:lnSpc>
                <a:spcPct val="93000"/>
              </a:lnSpc>
              <a:spcBef>
                <a:spcPts val="0"/>
              </a:spcBef>
              <a:spcAft>
                <a:spcPts val="0"/>
              </a:spcAft>
              <a:buClr>
                <a:srgbClr val="000000"/>
              </a:buClr>
              <a:buFont typeface="Arial"/>
              <a:buNone/>
            </a:pPr>
            <a:r>
              <a:rPr lang="en" sz="1500" b="1" i="0" u="none" strike="noStrike" cap="none" dirty="0">
                <a:solidFill>
                  <a:srgbClr val="000000"/>
                </a:solidFill>
                <a:latin typeface="Arial" charset="0"/>
                <a:ea typeface="Arial" charset="0"/>
                <a:cs typeface="Arial" charset="0"/>
                <a:sym typeface="Droid Sans"/>
              </a:rPr>
              <a:t>GET </a:t>
            </a:r>
            <a:r>
              <a:rPr lang="en-US" sz="1500" b="1" dirty="0" smtClean="0">
                <a:latin typeface="Arial" charset="0"/>
                <a:ea typeface="Arial" charset="0"/>
                <a:cs typeface="Arial" charset="0"/>
                <a:sym typeface="Droid Sans"/>
              </a:rPr>
              <a:t>example</a:t>
            </a:r>
            <a:r>
              <a:rPr lang="en" sz="1500" b="1" i="0" u="none" strike="noStrike" cap="none" dirty="0" smtClean="0">
                <a:solidFill>
                  <a:srgbClr val="000000"/>
                </a:solidFill>
                <a:latin typeface="Arial" charset="0"/>
                <a:ea typeface="Arial" charset="0"/>
                <a:cs typeface="Arial" charset="0"/>
                <a:sym typeface="Droid Sans"/>
              </a:rPr>
              <a:t>.c</a:t>
            </a:r>
            <a:r>
              <a:rPr lang="en-US" sz="1500" b="1" i="0" u="none" strike="noStrike" cap="none" dirty="0" smtClean="0">
                <a:solidFill>
                  <a:srgbClr val="000000"/>
                </a:solidFill>
                <a:latin typeface="Arial" charset="0"/>
                <a:ea typeface="Arial" charset="0"/>
                <a:cs typeface="Arial" charset="0"/>
                <a:sym typeface="Droid Sans"/>
              </a:rPr>
              <a:t>n</a:t>
            </a:r>
            <a:r>
              <a:rPr lang="en" sz="1500" b="1" i="0" u="none" strike="noStrike" cap="none" dirty="0" smtClean="0">
                <a:solidFill>
                  <a:srgbClr val="000000"/>
                </a:solidFill>
                <a:latin typeface="Arial" charset="0"/>
                <a:ea typeface="Arial" charset="0"/>
                <a:cs typeface="Arial" charset="0"/>
                <a:sym typeface="Droid Sans"/>
              </a:rPr>
              <a:t>/</a:t>
            </a:r>
            <a:r>
              <a:rPr lang="en" sz="1500" b="1" i="0" u="none" strike="noStrike" cap="none" dirty="0" err="1" smtClean="0">
                <a:solidFill>
                  <a:srgbClr val="000000"/>
                </a:solidFill>
                <a:latin typeface="Arial" charset="0"/>
                <a:ea typeface="Arial" charset="0"/>
                <a:cs typeface="Arial" charset="0"/>
                <a:sym typeface="Droid Sans"/>
              </a:rPr>
              <a:t>h.js</a:t>
            </a:r>
            <a:endParaRPr lang="en" sz="1500" b="1" i="0" u="none" strike="noStrike" cap="none" dirty="0">
              <a:solidFill>
                <a:srgbClr val="000000"/>
              </a:solidFill>
              <a:latin typeface="Arial" charset="0"/>
              <a:ea typeface="Arial" charset="0"/>
              <a:cs typeface="Arial" charset="0"/>
              <a:sym typeface="Droid Sans"/>
            </a:endParaRPr>
          </a:p>
        </p:txBody>
      </p:sp>
      <p:pic>
        <p:nvPicPr>
          <p:cNvPr id="340" name="Shape 340"/>
          <p:cNvPicPr preferRelativeResize="0"/>
          <p:nvPr/>
        </p:nvPicPr>
        <p:blipFill>
          <a:blip r:embed="rId9">
            <a:alphaModFix/>
          </a:blip>
          <a:stretch>
            <a:fillRect/>
          </a:stretch>
        </p:blipFill>
        <p:spPr>
          <a:xfrm>
            <a:off x="4698225" y="3497392"/>
            <a:ext cx="596325" cy="313308"/>
          </a:xfrm>
          <a:prstGeom prst="rect">
            <a:avLst/>
          </a:prstGeom>
          <a:noFill/>
          <a:ln>
            <a:noFill/>
          </a:ln>
        </p:spPr>
      </p:pic>
      <p:pic>
        <p:nvPicPr>
          <p:cNvPr id="341" name="Shape 341"/>
          <p:cNvPicPr preferRelativeResize="0"/>
          <p:nvPr/>
        </p:nvPicPr>
        <p:blipFill>
          <a:blip r:embed="rId9">
            <a:alphaModFix/>
          </a:blip>
          <a:stretch>
            <a:fillRect/>
          </a:stretch>
        </p:blipFill>
        <p:spPr>
          <a:xfrm>
            <a:off x="4469625" y="1211392"/>
            <a:ext cx="596325" cy="313308"/>
          </a:xfrm>
          <a:prstGeom prst="rect">
            <a:avLst/>
          </a:prstGeom>
          <a:noFill/>
          <a:ln>
            <a:noFill/>
          </a:ln>
        </p:spPr>
      </p:pic>
    </p:spTree>
    <p:extLst>
      <p:ext uri="{BB962C8B-B14F-4D97-AF65-F5344CB8AC3E}">
        <p14:creationId xmlns:p14="http://schemas.microsoft.com/office/powerpoint/2010/main" val="12098124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grpSp>
        <p:nvGrpSpPr>
          <p:cNvPr id="346" name="Shape 346"/>
          <p:cNvGrpSpPr/>
          <p:nvPr/>
        </p:nvGrpSpPr>
        <p:grpSpPr>
          <a:xfrm>
            <a:off x="0" y="255975"/>
            <a:ext cx="9161700" cy="4887575"/>
            <a:chOff x="0" y="255975"/>
            <a:chExt cx="9161700" cy="4887575"/>
          </a:xfrm>
        </p:grpSpPr>
        <p:sp>
          <p:nvSpPr>
            <p:cNvPr id="347" name="Shape 347"/>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solidFill>
                  <a:schemeClr val="bg1"/>
                </a:solidFill>
              </a:endParaRPr>
            </a:p>
          </p:txBody>
        </p:sp>
        <p:sp>
          <p:nvSpPr>
            <p:cNvPr id="348" name="Shape 348"/>
            <p:cNvSpPr/>
            <p:nvPr/>
          </p:nvSpPr>
          <p:spPr>
            <a:xfrm>
              <a:off x="215950" y="255975"/>
              <a:ext cx="8573100" cy="650100"/>
            </a:xfrm>
            <a:prstGeom prst="rect">
              <a:avLst/>
            </a:prstGeom>
            <a:noFill/>
            <a:ln>
              <a:noFill/>
            </a:ln>
          </p:spPr>
          <p:txBody>
            <a:bodyPr wrap="square" lIns="91425" tIns="91425" rIns="91425" bIns="91425" anchor="ctr" anchorCtr="0">
              <a:noAutofit/>
            </a:bodyPr>
            <a:lstStyle/>
            <a:p>
              <a:pPr marL="0" lvl="0" indent="-69850" algn="ctr" rtl="0">
                <a:lnSpc>
                  <a:spcPct val="115000"/>
                </a:lnSpc>
                <a:spcBef>
                  <a:spcPts val="0"/>
                </a:spcBef>
                <a:spcAft>
                  <a:spcPts val="1600"/>
                </a:spcAft>
                <a:buClr>
                  <a:schemeClr val="dk1"/>
                </a:buClr>
                <a:buSzPts val="1100"/>
                <a:buFont typeface="Arial"/>
                <a:buNone/>
              </a:pPr>
              <a:r>
                <a:rPr lang="en" sz="2200" b="1" dirty="0">
                  <a:solidFill>
                    <a:schemeClr val="bg1"/>
                  </a:solidFill>
                  <a:latin typeface="Arial" charset="0"/>
                  <a:ea typeface="Arial" charset="0"/>
                  <a:cs typeface="Arial" charset="0"/>
                  <a:sym typeface="Droid Sans"/>
                </a:rPr>
                <a:t>Great Cannon</a:t>
              </a:r>
            </a:p>
          </p:txBody>
        </p:sp>
      </p:grpSp>
      <p:pic>
        <p:nvPicPr>
          <p:cNvPr id="349" name="Shape 349" descr="Image result for China map"/>
          <p:cNvPicPr preferRelativeResize="0"/>
          <p:nvPr/>
        </p:nvPicPr>
        <p:blipFill>
          <a:blip r:embed="rId3">
            <a:alphaModFix/>
          </a:blip>
          <a:stretch>
            <a:fillRect/>
          </a:stretch>
        </p:blipFill>
        <p:spPr>
          <a:xfrm>
            <a:off x="6872050" y="3226075"/>
            <a:ext cx="1823175" cy="1469250"/>
          </a:xfrm>
          <a:prstGeom prst="rect">
            <a:avLst/>
          </a:prstGeom>
          <a:noFill/>
          <a:ln>
            <a:noFill/>
          </a:ln>
        </p:spPr>
      </p:pic>
      <p:sp>
        <p:nvSpPr>
          <p:cNvPr id="350" name="Shape 350"/>
          <p:cNvSpPr txBox="1"/>
          <p:nvPr/>
        </p:nvSpPr>
        <p:spPr>
          <a:xfrm>
            <a:off x="1639224" y="3655198"/>
            <a:ext cx="2676000" cy="235500"/>
          </a:xfrm>
          <a:prstGeom prst="rect">
            <a:avLst/>
          </a:prstGeom>
          <a:noFill/>
          <a:ln>
            <a:noFill/>
          </a:ln>
        </p:spPr>
        <p:txBody>
          <a:bodyPr wrap="square" lIns="74825" tIns="50625" rIns="74825" bIns="37425" anchor="t" anchorCtr="0">
            <a:noAutofit/>
          </a:bodyPr>
          <a:lstStyle/>
          <a:p>
            <a:pPr marL="0" marR="0" lvl="0" indent="0" algn="ctr" rtl="0">
              <a:lnSpc>
                <a:spcPct val="93000"/>
              </a:lnSpc>
              <a:spcBef>
                <a:spcPts val="0"/>
              </a:spcBef>
              <a:spcAft>
                <a:spcPts val="0"/>
              </a:spcAft>
              <a:buClr>
                <a:srgbClr val="000000"/>
              </a:buClr>
              <a:buFont typeface="Arial"/>
              <a:buNone/>
            </a:pPr>
            <a:r>
              <a:rPr lang="en" sz="1500" b="1" i="0" u="none" strike="noStrike" cap="none" dirty="0">
                <a:solidFill>
                  <a:srgbClr val="000000"/>
                </a:solidFill>
                <a:latin typeface="Arial" charset="0"/>
                <a:ea typeface="Arial" charset="0"/>
                <a:cs typeface="Arial" charset="0"/>
                <a:sym typeface="Droid Sans"/>
              </a:rPr>
              <a:t>GET </a:t>
            </a:r>
            <a:r>
              <a:rPr lang="en-US" sz="1500" b="1" dirty="0" err="1" smtClean="0">
                <a:latin typeface="Arial" charset="0"/>
                <a:ea typeface="Arial" charset="0"/>
                <a:cs typeface="Arial" charset="0"/>
                <a:sym typeface="Droid Sans"/>
              </a:rPr>
              <a:t>example.cn</a:t>
            </a:r>
            <a:r>
              <a:rPr lang="en" sz="1500" b="1" i="0" u="none" strike="noStrike" cap="none" dirty="0" smtClean="0">
                <a:solidFill>
                  <a:srgbClr val="000000"/>
                </a:solidFill>
                <a:latin typeface="Arial" charset="0"/>
                <a:ea typeface="Arial" charset="0"/>
                <a:cs typeface="Arial" charset="0"/>
                <a:sym typeface="Droid Sans"/>
              </a:rPr>
              <a:t>/</a:t>
            </a:r>
            <a:r>
              <a:rPr lang="en" sz="1500" b="1" i="0" u="none" strike="noStrike" cap="none" dirty="0" err="1" smtClean="0">
                <a:solidFill>
                  <a:srgbClr val="000000"/>
                </a:solidFill>
                <a:latin typeface="Arial" charset="0"/>
                <a:ea typeface="Arial" charset="0"/>
                <a:cs typeface="Arial" charset="0"/>
                <a:sym typeface="Droid Sans"/>
              </a:rPr>
              <a:t>h.js</a:t>
            </a:r>
            <a:endParaRPr lang="en" sz="1500" b="1" i="0" u="none" strike="noStrike" cap="none" dirty="0">
              <a:solidFill>
                <a:srgbClr val="000000"/>
              </a:solidFill>
              <a:latin typeface="Arial" charset="0"/>
              <a:ea typeface="Arial" charset="0"/>
              <a:cs typeface="Arial" charset="0"/>
              <a:sym typeface="Droid Sans"/>
            </a:endParaRPr>
          </a:p>
        </p:txBody>
      </p:sp>
      <p:cxnSp>
        <p:nvCxnSpPr>
          <p:cNvPr id="351" name="Shape 351"/>
          <p:cNvCxnSpPr/>
          <p:nvPr/>
        </p:nvCxnSpPr>
        <p:spPr>
          <a:xfrm rot="10800000">
            <a:off x="4641075" y="1682800"/>
            <a:ext cx="0" cy="1849800"/>
          </a:xfrm>
          <a:prstGeom prst="straightConnector1">
            <a:avLst/>
          </a:prstGeom>
          <a:noFill/>
          <a:ln w="28575" cap="flat" cmpd="sng">
            <a:solidFill>
              <a:srgbClr val="434343"/>
            </a:solidFill>
            <a:prstDash val="solid"/>
            <a:round/>
            <a:headEnd type="none" w="lg" len="lg"/>
            <a:tailEnd type="triangle" w="lg" len="lg"/>
          </a:ln>
        </p:spPr>
      </p:cxnSp>
      <p:pic>
        <p:nvPicPr>
          <p:cNvPr id="352" name="Shape 352" descr="Image result for chinese supercomputer"/>
          <p:cNvPicPr preferRelativeResize="0"/>
          <p:nvPr/>
        </p:nvPicPr>
        <p:blipFill>
          <a:blip r:embed="rId4">
            <a:alphaModFix/>
          </a:blip>
          <a:stretch>
            <a:fillRect/>
          </a:stretch>
        </p:blipFill>
        <p:spPr>
          <a:xfrm>
            <a:off x="3573475" y="1303100"/>
            <a:ext cx="2273100" cy="694125"/>
          </a:xfrm>
          <a:prstGeom prst="rect">
            <a:avLst/>
          </a:prstGeom>
          <a:noFill/>
          <a:ln>
            <a:noFill/>
          </a:ln>
        </p:spPr>
      </p:pic>
      <p:sp>
        <p:nvSpPr>
          <p:cNvPr id="353" name="Shape 353"/>
          <p:cNvSpPr/>
          <p:nvPr/>
        </p:nvSpPr>
        <p:spPr>
          <a:xfrm>
            <a:off x="5162275" y="616450"/>
            <a:ext cx="3310200" cy="736500"/>
          </a:xfrm>
          <a:prstGeom prst="wedgeEllipseCallout">
            <a:avLst>
              <a:gd name="adj1" fmla="val -59107"/>
              <a:gd name="adj2" fmla="val 89936"/>
            </a:avLst>
          </a:prstGeom>
          <a:solidFill>
            <a:srgbClr val="EEEEEE"/>
          </a:solidFill>
          <a:ln w="9525" cap="flat" cmpd="sng">
            <a:solidFill>
              <a:srgbClr val="595959"/>
            </a:solidFill>
            <a:prstDash val="solid"/>
            <a:round/>
            <a:headEnd type="none" w="med" len="med"/>
            <a:tailEnd type="none" w="med" len="med"/>
          </a:ln>
        </p:spPr>
        <p:txBody>
          <a:bodyPr wrap="square" lIns="91425" tIns="91425" rIns="91425" bIns="91425" anchor="ctr" anchorCtr="0">
            <a:noAutofit/>
          </a:bodyPr>
          <a:lstStyle/>
          <a:p>
            <a:pPr marL="0" lvl="0" indent="-69850" algn="ctr" rtl="0">
              <a:lnSpc>
                <a:spcPct val="93000"/>
              </a:lnSpc>
              <a:spcBef>
                <a:spcPts val="0"/>
              </a:spcBef>
              <a:buClr>
                <a:srgbClr val="000000"/>
              </a:buClr>
              <a:buSzPts val="1100"/>
              <a:buFont typeface="Arial"/>
              <a:buNone/>
            </a:pPr>
            <a:r>
              <a:rPr lang="en" dirty="0">
                <a:latin typeface="Arial" charset="0"/>
                <a:ea typeface="Arial" charset="0"/>
                <a:cs typeface="Arial" charset="0"/>
                <a:sym typeface="Droid Sans"/>
              </a:rPr>
              <a:t/>
            </a:r>
            <a:br>
              <a:rPr lang="en" dirty="0">
                <a:latin typeface="Arial" charset="0"/>
                <a:ea typeface="Arial" charset="0"/>
                <a:cs typeface="Arial" charset="0"/>
                <a:sym typeface="Droid Sans"/>
              </a:rPr>
            </a:br>
            <a:r>
              <a:rPr lang="en" dirty="0">
                <a:solidFill>
                  <a:srgbClr val="000000"/>
                </a:solidFill>
                <a:latin typeface="Arial" charset="0"/>
                <a:ea typeface="Arial" charset="0"/>
                <a:cs typeface="Arial" charset="0"/>
                <a:sym typeface="Droid Sans"/>
              </a:rPr>
              <a:t>Is request for </a:t>
            </a:r>
            <a:r>
              <a:rPr lang="en" dirty="0" err="1">
                <a:solidFill>
                  <a:srgbClr val="000000"/>
                </a:solidFill>
                <a:latin typeface="Arial" charset="0"/>
                <a:ea typeface="Arial" charset="0"/>
                <a:cs typeface="Arial" charset="0"/>
                <a:sym typeface="Droid Sans"/>
              </a:rPr>
              <a:t>Baidu</a:t>
            </a:r>
            <a:r>
              <a:rPr lang="en" dirty="0">
                <a:solidFill>
                  <a:srgbClr val="000000"/>
                </a:solidFill>
                <a:latin typeface="Arial" charset="0"/>
                <a:ea typeface="Arial" charset="0"/>
                <a:cs typeface="Arial" charset="0"/>
                <a:sym typeface="Droid Sans"/>
              </a:rPr>
              <a:t> script?</a:t>
            </a:r>
          </a:p>
          <a:p>
            <a:pPr marL="0" lvl="0" indent="-69850" algn="ctr" rtl="0">
              <a:lnSpc>
                <a:spcPct val="93000"/>
              </a:lnSpc>
              <a:spcBef>
                <a:spcPts val="0"/>
              </a:spcBef>
              <a:buClr>
                <a:srgbClr val="000000"/>
              </a:buClr>
              <a:buSzPts val="1100"/>
              <a:buFont typeface="Arial"/>
              <a:buNone/>
            </a:pPr>
            <a:endParaRPr dirty="0">
              <a:solidFill>
                <a:srgbClr val="000000"/>
              </a:solidFill>
              <a:latin typeface="Arial" charset="0"/>
              <a:ea typeface="Arial" charset="0"/>
              <a:cs typeface="Arial" charset="0"/>
              <a:sym typeface="Droid Sans"/>
            </a:endParaRPr>
          </a:p>
        </p:txBody>
      </p:sp>
      <p:sp>
        <p:nvSpPr>
          <p:cNvPr id="354" name="Shape 354"/>
          <p:cNvSpPr txBox="1"/>
          <p:nvPr/>
        </p:nvSpPr>
        <p:spPr>
          <a:xfrm>
            <a:off x="4138350" y="1521850"/>
            <a:ext cx="1666800" cy="229800"/>
          </a:xfrm>
          <a:prstGeom prst="rect">
            <a:avLst/>
          </a:prstGeom>
          <a:noFill/>
          <a:ln>
            <a:noFill/>
          </a:ln>
        </p:spPr>
        <p:txBody>
          <a:bodyPr wrap="square" lIns="91425" tIns="91425" rIns="91425" bIns="91425" anchor="t" anchorCtr="0">
            <a:noAutofit/>
          </a:bodyPr>
          <a:lstStyle/>
          <a:p>
            <a:pPr marL="0" lvl="0" indent="0" rtl="0">
              <a:spcBef>
                <a:spcPts val="0"/>
              </a:spcBef>
              <a:buNone/>
            </a:pPr>
            <a:r>
              <a:rPr lang="en">
                <a:solidFill>
                  <a:srgbClr val="FFFFFF"/>
                </a:solidFill>
              </a:rPr>
              <a:t>Great Cannon</a:t>
            </a:r>
          </a:p>
        </p:txBody>
      </p:sp>
      <p:cxnSp>
        <p:nvCxnSpPr>
          <p:cNvPr id="355" name="Shape 355"/>
          <p:cNvCxnSpPr/>
          <p:nvPr/>
        </p:nvCxnSpPr>
        <p:spPr>
          <a:xfrm>
            <a:off x="4646300" y="2009300"/>
            <a:ext cx="2102100" cy="1755900"/>
          </a:xfrm>
          <a:prstGeom prst="straightConnector1">
            <a:avLst/>
          </a:prstGeom>
          <a:noFill/>
          <a:ln w="28575" cap="flat" cmpd="sng">
            <a:solidFill>
              <a:srgbClr val="434343"/>
            </a:solidFill>
            <a:prstDash val="solid"/>
            <a:round/>
            <a:headEnd type="none" w="lg" len="lg"/>
            <a:tailEnd type="triangle" w="lg" len="lg"/>
          </a:ln>
        </p:spPr>
      </p:cxnSp>
      <p:sp>
        <p:nvSpPr>
          <p:cNvPr id="356" name="Shape 356"/>
          <p:cNvSpPr/>
          <p:nvPr/>
        </p:nvSpPr>
        <p:spPr>
          <a:xfrm>
            <a:off x="5454275" y="2825524"/>
            <a:ext cx="1027500" cy="325200"/>
          </a:xfrm>
          <a:prstGeom prst="roundRect">
            <a:avLst>
              <a:gd name="adj" fmla="val 20564"/>
            </a:avLst>
          </a:prstGeom>
          <a:solidFill>
            <a:srgbClr val="B6D7A8"/>
          </a:solidFill>
          <a:ln w="76200" cap="flat" cmpd="sng">
            <a:solidFill>
              <a:srgbClr val="B6D7A8"/>
            </a:solidFill>
            <a:prstDash val="solid"/>
            <a:round/>
            <a:headEnd type="none" w="med" len="med"/>
            <a:tailEnd type="none" w="med" len="med"/>
          </a:ln>
        </p:spPr>
        <p:txBody>
          <a:bodyPr wrap="square" lIns="91425" tIns="91425" rIns="91425" bIns="91425" anchor="ctr" anchorCtr="0">
            <a:noAutofit/>
          </a:bodyPr>
          <a:lstStyle/>
          <a:p>
            <a:pPr marL="0" lvl="0" indent="0" algn="ctr" rtl="0">
              <a:lnSpc>
                <a:spcPct val="93000"/>
              </a:lnSpc>
              <a:spcBef>
                <a:spcPts val="0"/>
              </a:spcBef>
              <a:buNone/>
            </a:pPr>
            <a:r>
              <a:rPr lang="en" sz="1100" b="1" dirty="0">
                <a:solidFill>
                  <a:srgbClr val="000000"/>
                </a:solidFill>
                <a:latin typeface="Arial" charset="0"/>
                <a:ea typeface="Arial" charset="0"/>
                <a:cs typeface="Arial" charset="0"/>
                <a:sym typeface="Droid Sans"/>
              </a:rPr>
              <a:t>NO</a:t>
            </a:r>
          </a:p>
        </p:txBody>
      </p:sp>
      <p:sp>
        <p:nvSpPr>
          <p:cNvPr id="357" name="Shape 35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41</a:t>
            </a:fld>
            <a:endParaRPr lang="en">
              <a:latin typeface="Arial"/>
              <a:ea typeface="Arial"/>
              <a:cs typeface="Arial"/>
              <a:sym typeface="Arial"/>
            </a:endParaRPr>
          </a:p>
        </p:txBody>
      </p:sp>
      <p:sp>
        <p:nvSpPr>
          <p:cNvPr id="358" name="Shape 358"/>
          <p:cNvSpPr/>
          <p:nvPr/>
        </p:nvSpPr>
        <p:spPr>
          <a:xfrm>
            <a:off x="4025634" y="2825524"/>
            <a:ext cx="1192800" cy="325200"/>
          </a:xfrm>
          <a:prstGeom prst="roundRect">
            <a:avLst>
              <a:gd name="adj" fmla="val 20564"/>
            </a:avLst>
          </a:prstGeom>
          <a:solidFill>
            <a:srgbClr val="B6D7A8"/>
          </a:solidFill>
          <a:ln w="76200" cap="flat" cmpd="sng">
            <a:solidFill>
              <a:srgbClr val="B6D7A8"/>
            </a:solidFill>
            <a:prstDash val="solid"/>
            <a:round/>
            <a:headEnd type="none" w="med" len="med"/>
            <a:tailEnd type="none" w="med" len="med"/>
          </a:ln>
        </p:spPr>
        <p:txBody>
          <a:bodyPr wrap="square" lIns="91425" tIns="91425" rIns="91425" bIns="91425" anchor="ctr" anchorCtr="0">
            <a:noAutofit/>
          </a:bodyPr>
          <a:lstStyle/>
          <a:p>
            <a:pPr marL="0" lvl="0" indent="0" algn="ctr" rtl="0">
              <a:lnSpc>
                <a:spcPct val="93000"/>
              </a:lnSpc>
              <a:spcBef>
                <a:spcPts val="0"/>
              </a:spcBef>
              <a:buNone/>
            </a:pPr>
            <a:r>
              <a:rPr lang="en" sz="1100" b="1" dirty="0">
                <a:solidFill>
                  <a:srgbClr val="000000"/>
                </a:solidFill>
                <a:latin typeface="Arial" charset="0"/>
                <a:ea typeface="Arial" charset="0"/>
                <a:cs typeface="Arial" charset="0"/>
                <a:sym typeface="Droid Sans"/>
              </a:rPr>
              <a:t>Target Traffic</a:t>
            </a:r>
          </a:p>
          <a:p>
            <a:pPr marL="0" lvl="0" indent="0" algn="ctr" rtl="0">
              <a:lnSpc>
                <a:spcPct val="93000"/>
              </a:lnSpc>
              <a:spcBef>
                <a:spcPts val="0"/>
              </a:spcBef>
              <a:buNone/>
            </a:pPr>
            <a:r>
              <a:rPr lang="en" sz="1100" b="1" dirty="0">
                <a:solidFill>
                  <a:srgbClr val="000000"/>
                </a:solidFill>
                <a:latin typeface="Arial" charset="0"/>
                <a:ea typeface="Arial" charset="0"/>
                <a:cs typeface="Arial" charset="0"/>
                <a:sym typeface="Droid Sans"/>
              </a:rPr>
              <a:t>REROUTED</a:t>
            </a:r>
          </a:p>
        </p:txBody>
      </p:sp>
      <p:pic>
        <p:nvPicPr>
          <p:cNvPr id="359" name="Shape 359" descr="Open ..."/>
          <p:cNvPicPr preferRelativeResize="0"/>
          <p:nvPr/>
        </p:nvPicPr>
        <p:blipFill>
          <a:blip r:embed="rId5">
            <a:alphaModFix/>
          </a:blip>
          <a:stretch>
            <a:fillRect/>
          </a:stretch>
        </p:blipFill>
        <p:spPr>
          <a:xfrm>
            <a:off x="354463" y="3126363"/>
            <a:ext cx="1666875" cy="1666875"/>
          </a:xfrm>
          <a:prstGeom prst="rect">
            <a:avLst/>
          </a:prstGeom>
          <a:noFill/>
          <a:ln>
            <a:noFill/>
          </a:ln>
        </p:spPr>
      </p:pic>
      <p:cxnSp>
        <p:nvCxnSpPr>
          <p:cNvPr id="360" name="Shape 360"/>
          <p:cNvCxnSpPr>
            <a:endCxn id="361" idx="2"/>
          </p:cNvCxnSpPr>
          <p:nvPr/>
        </p:nvCxnSpPr>
        <p:spPr>
          <a:xfrm>
            <a:off x="1514121" y="3958894"/>
            <a:ext cx="2714700" cy="1800"/>
          </a:xfrm>
          <a:prstGeom prst="straightConnector1">
            <a:avLst/>
          </a:prstGeom>
          <a:noFill/>
          <a:ln w="38100" cap="flat" cmpd="sng">
            <a:solidFill>
              <a:srgbClr val="434343"/>
            </a:solidFill>
            <a:prstDash val="solid"/>
            <a:round/>
            <a:headEnd type="none" w="lg" len="lg"/>
            <a:tailEnd type="triangle" w="lg" len="lg"/>
          </a:ln>
        </p:spPr>
      </p:cxnSp>
      <p:pic>
        <p:nvPicPr>
          <p:cNvPr id="362" name="Shape 362"/>
          <p:cNvPicPr preferRelativeResize="0"/>
          <p:nvPr/>
        </p:nvPicPr>
        <p:blipFill>
          <a:blip r:embed="rId6">
            <a:alphaModFix/>
          </a:blip>
          <a:stretch>
            <a:fillRect/>
          </a:stretch>
        </p:blipFill>
        <p:spPr>
          <a:xfrm>
            <a:off x="1042750" y="3622454"/>
            <a:ext cx="596325" cy="382675"/>
          </a:xfrm>
          <a:prstGeom prst="rect">
            <a:avLst/>
          </a:prstGeom>
          <a:noFill/>
          <a:ln>
            <a:noFill/>
          </a:ln>
        </p:spPr>
      </p:pic>
      <p:pic>
        <p:nvPicPr>
          <p:cNvPr id="363" name="Shape 363"/>
          <p:cNvPicPr preferRelativeResize="0"/>
          <p:nvPr/>
        </p:nvPicPr>
        <p:blipFill>
          <a:blip r:embed="rId7">
            <a:alphaModFix/>
          </a:blip>
          <a:stretch>
            <a:fillRect/>
          </a:stretch>
        </p:blipFill>
        <p:spPr>
          <a:xfrm>
            <a:off x="1146400" y="3704625"/>
            <a:ext cx="358300" cy="229925"/>
          </a:xfrm>
          <a:prstGeom prst="rect">
            <a:avLst/>
          </a:prstGeom>
          <a:noFill/>
          <a:ln>
            <a:noFill/>
          </a:ln>
        </p:spPr>
      </p:pic>
      <p:grpSp>
        <p:nvGrpSpPr>
          <p:cNvPr id="364" name="Shape 364"/>
          <p:cNvGrpSpPr/>
          <p:nvPr/>
        </p:nvGrpSpPr>
        <p:grpSpPr>
          <a:xfrm>
            <a:off x="4228821" y="3546847"/>
            <a:ext cx="827694" cy="827694"/>
            <a:chOff x="770550" y="2504325"/>
            <a:chExt cx="689400" cy="689400"/>
          </a:xfrm>
        </p:grpSpPr>
        <p:sp>
          <p:nvSpPr>
            <p:cNvPr id="361" name="Shape 361"/>
            <p:cNvSpPr/>
            <p:nvPr/>
          </p:nvSpPr>
          <p:spPr>
            <a:xfrm>
              <a:off x="770550" y="2504325"/>
              <a:ext cx="689400" cy="689400"/>
            </a:xfrm>
            <a:prstGeom prst="ellipse">
              <a:avLst/>
            </a:prstGeom>
            <a:solidFill>
              <a:srgbClr val="DD7E6B"/>
            </a:solidFill>
            <a:ln>
              <a:noFill/>
            </a:ln>
          </p:spPr>
          <p:txBody>
            <a:bodyPr wrap="square" lIns="91425" tIns="91425" rIns="91425" bIns="91425" anchor="ctr" anchorCtr="0">
              <a:noAutofit/>
            </a:bodyPr>
            <a:lstStyle/>
            <a:p>
              <a:pPr marL="0" lvl="0" indent="0" rtl="0">
                <a:spcBef>
                  <a:spcPts val="0"/>
                </a:spcBef>
                <a:buNone/>
              </a:pPr>
              <a:endParaRPr/>
            </a:p>
          </p:txBody>
        </p:sp>
        <p:pic>
          <p:nvPicPr>
            <p:cNvPr id="365" name="Shape 365"/>
            <p:cNvPicPr preferRelativeResize="0"/>
            <p:nvPr/>
          </p:nvPicPr>
          <p:blipFill>
            <a:blip r:embed="rId8">
              <a:alphaModFix/>
            </a:blip>
            <a:stretch>
              <a:fillRect/>
            </a:stretch>
          </p:blipFill>
          <p:spPr>
            <a:xfrm>
              <a:off x="870332" y="2613996"/>
              <a:ext cx="503650" cy="497150"/>
            </a:xfrm>
            <a:prstGeom prst="rect">
              <a:avLst/>
            </a:prstGeom>
            <a:noFill/>
            <a:ln>
              <a:noFill/>
            </a:ln>
          </p:spPr>
        </p:pic>
      </p:grpSp>
      <p:sp>
        <p:nvSpPr>
          <p:cNvPr id="366" name="Shape 366"/>
          <p:cNvSpPr txBox="1"/>
          <p:nvPr/>
        </p:nvSpPr>
        <p:spPr>
          <a:xfrm>
            <a:off x="441350" y="4072150"/>
            <a:ext cx="1493100" cy="235500"/>
          </a:xfrm>
          <a:prstGeom prst="rect">
            <a:avLst/>
          </a:prstGeom>
          <a:noFill/>
          <a:ln>
            <a:noFill/>
          </a:ln>
        </p:spPr>
        <p:txBody>
          <a:bodyPr wrap="square" lIns="91425" tIns="91425" rIns="91425" bIns="91425" anchor="t" anchorCtr="0">
            <a:noAutofit/>
          </a:bodyPr>
          <a:lstStyle/>
          <a:p>
            <a:pPr marL="0" lvl="0" indent="0" rtl="0">
              <a:spcBef>
                <a:spcPts val="0"/>
              </a:spcBef>
              <a:buNone/>
            </a:pPr>
            <a:r>
              <a:rPr lang="en" dirty="0">
                <a:latin typeface="Arial" charset="0"/>
                <a:ea typeface="Arial" charset="0"/>
                <a:cs typeface="Arial" charset="0"/>
                <a:sym typeface="Droid Sans"/>
              </a:rPr>
              <a:t>Global Internet</a:t>
            </a:r>
          </a:p>
        </p:txBody>
      </p:sp>
      <p:pic>
        <p:nvPicPr>
          <p:cNvPr id="367" name="Shape 367"/>
          <p:cNvPicPr preferRelativeResize="0"/>
          <p:nvPr/>
        </p:nvPicPr>
        <p:blipFill>
          <a:blip r:embed="rId9">
            <a:alphaModFix/>
          </a:blip>
          <a:stretch>
            <a:fillRect/>
          </a:stretch>
        </p:blipFill>
        <p:spPr>
          <a:xfrm>
            <a:off x="4698225" y="3497392"/>
            <a:ext cx="596325" cy="313308"/>
          </a:xfrm>
          <a:prstGeom prst="rect">
            <a:avLst/>
          </a:prstGeom>
          <a:noFill/>
          <a:ln>
            <a:noFill/>
          </a:ln>
        </p:spPr>
      </p:pic>
      <p:pic>
        <p:nvPicPr>
          <p:cNvPr id="368" name="Shape 368"/>
          <p:cNvPicPr preferRelativeResize="0"/>
          <p:nvPr/>
        </p:nvPicPr>
        <p:blipFill>
          <a:blip r:embed="rId9">
            <a:alphaModFix/>
          </a:blip>
          <a:stretch>
            <a:fillRect/>
          </a:stretch>
        </p:blipFill>
        <p:spPr>
          <a:xfrm>
            <a:off x="4469625" y="1211392"/>
            <a:ext cx="596325" cy="313308"/>
          </a:xfrm>
          <a:prstGeom prst="rect">
            <a:avLst/>
          </a:prstGeom>
          <a:noFill/>
          <a:ln>
            <a:noFill/>
          </a:ln>
        </p:spPr>
      </p:pic>
    </p:spTree>
    <p:extLst>
      <p:ext uri="{BB962C8B-B14F-4D97-AF65-F5344CB8AC3E}">
        <p14:creationId xmlns:p14="http://schemas.microsoft.com/office/powerpoint/2010/main" val="19895771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Shape 373"/>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pic>
        <p:nvPicPr>
          <p:cNvPr id="374" name="Shape 374" descr="Open ..."/>
          <p:cNvPicPr preferRelativeResize="0"/>
          <p:nvPr/>
        </p:nvPicPr>
        <p:blipFill>
          <a:blip r:embed="rId3">
            <a:alphaModFix/>
          </a:blip>
          <a:stretch>
            <a:fillRect/>
          </a:stretch>
        </p:blipFill>
        <p:spPr>
          <a:xfrm>
            <a:off x="354463" y="3126363"/>
            <a:ext cx="1666875" cy="1666875"/>
          </a:xfrm>
          <a:prstGeom prst="rect">
            <a:avLst/>
          </a:prstGeom>
          <a:noFill/>
          <a:ln>
            <a:noFill/>
          </a:ln>
        </p:spPr>
      </p:pic>
      <p:cxnSp>
        <p:nvCxnSpPr>
          <p:cNvPr id="375" name="Shape 375"/>
          <p:cNvCxnSpPr>
            <a:endCxn id="376" idx="2"/>
          </p:cNvCxnSpPr>
          <p:nvPr/>
        </p:nvCxnSpPr>
        <p:spPr>
          <a:xfrm>
            <a:off x="1514121" y="3958894"/>
            <a:ext cx="2714700" cy="1800"/>
          </a:xfrm>
          <a:prstGeom prst="straightConnector1">
            <a:avLst/>
          </a:prstGeom>
          <a:noFill/>
          <a:ln w="38100" cap="flat" cmpd="sng">
            <a:solidFill>
              <a:srgbClr val="434343"/>
            </a:solidFill>
            <a:prstDash val="solid"/>
            <a:round/>
            <a:headEnd type="none" w="lg" len="lg"/>
            <a:tailEnd type="triangle" w="lg" len="lg"/>
          </a:ln>
        </p:spPr>
      </p:cxnSp>
      <p:pic>
        <p:nvPicPr>
          <p:cNvPr id="377" name="Shape 377"/>
          <p:cNvPicPr preferRelativeResize="0"/>
          <p:nvPr/>
        </p:nvPicPr>
        <p:blipFill>
          <a:blip r:embed="rId4">
            <a:alphaModFix/>
          </a:blip>
          <a:stretch>
            <a:fillRect/>
          </a:stretch>
        </p:blipFill>
        <p:spPr>
          <a:xfrm>
            <a:off x="1042750" y="3622454"/>
            <a:ext cx="596325" cy="382675"/>
          </a:xfrm>
          <a:prstGeom prst="rect">
            <a:avLst/>
          </a:prstGeom>
          <a:noFill/>
          <a:ln>
            <a:noFill/>
          </a:ln>
        </p:spPr>
      </p:pic>
      <p:pic>
        <p:nvPicPr>
          <p:cNvPr id="378" name="Shape 378"/>
          <p:cNvPicPr preferRelativeResize="0"/>
          <p:nvPr/>
        </p:nvPicPr>
        <p:blipFill>
          <a:blip r:embed="rId5">
            <a:alphaModFix/>
          </a:blip>
          <a:stretch>
            <a:fillRect/>
          </a:stretch>
        </p:blipFill>
        <p:spPr>
          <a:xfrm>
            <a:off x="1146400" y="3704625"/>
            <a:ext cx="358300" cy="229925"/>
          </a:xfrm>
          <a:prstGeom prst="rect">
            <a:avLst/>
          </a:prstGeom>
          <a:noFill/>
          <a:ln>
            <a:noFill/>
          </a:ln>
        </p:spPr>
      </p:pic>
      <p:grpSp>
        <p:nvGrpSpPr>
          <p:cNvPr id="379" name="Shape 379"/>
          <p:cNvGrpSpPr/>
          <p:nvPr/>
        </p:nvGrpSpPr>
        <p:grpSpPr>
          <a:xfrm>
            <a:off x="4228821" y="3546847"/>
            <a:ext cx="827694" cy="827694"/>
            <a:chOff x="770550" y="2504325"/>
            <a:chExt cx="689400" cy="689400"/>
          </a:xfrm>
        </p:grpSpPr>
        <p:sp>
          <p:nvSpPr>
            <p:cNvPr id="376" name="Shape 376"/>
            <p:cNvSpPr/>
            <p:nvPr/>
          </p:nvSpPr>
          <p:spPr>
            <a:xfrm>
              <a:off x="770550" y="2504325"/>
              <a:ext cx="689400" cy="689400"/>
            </a:xfrm>
            <a:prstGeom prst="ellipse">
              <a:avLst/>
            </a:prstGeom>
            <a:solidFill>
              <a:srgbClr val="DD7E6B"/>
            </a:solidFill>
            <a:ln>
              <a:noFill/>
            </a:ln>
          </p:spPr>
          <p:txBody>
            <a:bodyPr wrap="square" lIns="91425" tIns="91425" rIns="91425" bIns="91425" anchor="ctr" anchorCtr="0">
              <a:noAutofit/>
            </a:bodyPr>
            <a:lstStyle/>
            <a:p>
              <a:pPr marL="0" lvl="0" indent="0" rtl="0">
                <a:spcBef>
                  <a:spcPts val="0"/>
                </a:spcBef>
                <a:buNone/>
              </a:pPr>
              <a:endParaRPr/>
            </a:p>
          </p:txBody>
        </p:sp>
        <p:pic>
          <p:nvPicPr>
            <p:cNvPr id="380" name="Shape 380"/>
            <p:cNvPicPr preferRelativeResize="0"/>
            <p:nvPr/>
          </p:nvPicPr>
          <p:blipFill>
            <a:blip r:embed="rId6">
              <a:alphaModFix/>
            </a:blip>
            <a:stretch>
              <a:fillRect/>
            </a:stretch>
          </p:blipFill>
          <p:spPr>
            <a:xfrm>
              <a:off x="870332" y="2613996"/>
              <a:ext cx="503650" cy="497150"/>
            </a:xfrm>
            <a:prstGeom prst="rect">
              <a:avLst/>
            </a:prstGeom>
            <a:noFill/>
            <a:ln>
              <a:noFill/>
            </a:ln>
          </p:spPr>
        </p:pic>
      </p:grpSp>
      <p:sp>
        <p:nvSpPr>
          <p:cNvPr id="381" name="Shape 381"/>
          <p:cNvSpPr txBox="1"/>
          <p:nvPr/>
        </p:nvSpPr>
        <p:spPr>
          <a:xfrm>
            <a:off x="441350" y="4072150"/>
            <a:ext cx="1493100" cy="235500"/>
          </a:xfrm>
          <a:prstGeom prst="rect">
            <a:avLst/>
          </a:prstGeom>
          <a:noFill/>
          <a:ln>
            <a:noFill/>
          </a:ln>
        </p:spPr>
        <p:txBody>
          <a:bodyPr wrap="square" lIns="91425" tIns="91425" rIns="91425" bIns="91425" anchor="t" anchorCtr="0">
            <a:noAutofit/>
          </a:bodyPr>
          <a:lstStyle/>
          <a:p>
            <a:pPr marL="0" lvl="0" indent="0" rtl="0">
              <a:spcBef>
                <a:spcPts val="0"/>
              </a:spcBef>
              <a:buNone/>
            </a:pPr>
            <a:r>
              <a:rPr lang="en" dirty="0">
                <a:latin typeface="Arial" charset="0"/>
                <a:ea typeface="Arial" charset="0"/>
                <a:cs typeface="Arial" charset="0"/>
                <a:sym typeface="Droid Sans"/>
              </a:rPr>
              <a:t>Global Internet</a:t>
            </a:r>
          </a:p>
        </p:txBody>
      </p:sp>
      <p:sp>
        <p:nvSpPr>
          <p:cNvPr id="382" name="Shape 382"/>
          <p:cNvSpPr/>
          <p:nvPr/>
        </p:nvSpPr>
        <p:spPr>
          <a:xfrm>
            <a:off x="215950" y="255975"/>
            <a:ext cx="8573100" cy="650100"/>
          </a:xfrm>
          <a:prstGeom prst="rect">
            <a:avLst/>
          </a:prstGeom>
          <a:noFill/>
          <a:ln>
            <a:noFill/>
          </a:ln>
        </p:spPr>
        <p:txBody>
          <a:bodyPr wrap="square" lIns="91425" tIns="91425" rIns="91425" bIns="91425" anchor="ctr" anchorCtr="0">
            <a:noAutofit/>
          </a:bodyPr>
          <a:lstStyle/>
          <a:p>
            <a:pPr marL="0" lvl="0" indent="-69850" algn="ctr" rtl="0">
              <a:lnSpc>
                <a:spcPct val="115000"/>
              </a:lnSpc>
              <a:spcBef>
                <a:spcPts val="0"/>
              </a:spcBef>
              <a:spcAft>
                <a:spcPts val="1600"/>
              </a:spcAft>
              <a:buClr>
                <a:schemeClr val="dk1"/>
              </a:buClr>
              <a:buSzPts val="1100"/>
              <a:buFont typeface="Arial"/>
              <a:buNone/>
            </a:pPr>
            <a:r>
              <a:rPr lang="en" sz="2200" b="1" dirty="0">
                <a:solidFill>
                  <a:schemeClr val="bg1"/>
                </a:solidFill>
                <a:latin typeface="Arial" charset="0"/>
                <a:ea typeface="Arial" charset="0"/>
                <a:cs typeface="Arial" charset="0"/>
                <a:sym typeface="Droid Sans"/>
              </a:rPr>
              <a:t>Great Cannon</a:t>
            </a:r>
          </a:p>
        </p:txBody>
      </p:sp>
      <p:pic>
        <p:nvPicPr>
          <p:cNvPr id="383" name="Shape 383" descr="Image result for China map"/>
          <p:cNvPicPr preferRelativeResize="0"/>
          <p:nvPr/>
        </p:nvPicPr>
        <p:blipFill>
          <a:blip r:embed="rId7">
            <a:alphaModFix/>
          </a:blip>
          <a:stretch>
            <a:fillRect/>
          </a:stretch>
        </p:blipFill>
        <p:spPr>
          <a:xfrm>
            <a:off x="6872050" y="3226075"/>
            <a:ext cx="1823175" cy="1469250"/>
          </a:xfrm>
          <a:prstGeom prst="rect">
            <a:avLst/>
          </a:prstGeom>
          <a:noFill/>
          <a:ln>
            <a:noFill/>
          </a:ln>
        </p:spPr>
      </p:pic>
      <p:cxnSp>
        <p:nvCxnSpPr>
          <p:cNvPr id="384" name="Shape 384"/>
          <p:cNvCxnSpPr/>
          <p:nvPr/>
        </p:nvCxnSpPr>
        <p:spPr>
          <a:xfrm rot="10800000">
            <a:off x="4641075" y="1682800"/>
            <a:ext cx="0" cy="1849800"/>
          </a:xfrm>
          <a:prstGeom prst="straightConnector1">
            <a:avLst/>
          </a:prstGeom>
          <a:noFill/>
          <a:ln w="28575" cap="flat" cmpd="sng">
            <a:solidFill>
              <a:srgbClr val="434343"/>
            </a:solidFill>
            <a:prstDash val="solid"/>
            <a:round/>
            <a:headEnd type="none" w="lg" len="lg"/>
            <a:tailEnd type="triangle" w="lg" len="lg"/>
          </a:ln>
        </p:spPr>
      </p:cxnSp>
      <p:pic>
        <p:nvPicPr>
          <p:cNvPr id="385" name="Shape 385" descr="Image result for baidu logo"/>
          <p:cNvPicPr preferRelativeResize="0"/>
          <p:nvPr/>
        </p:nvPicPr>
        <p:blipFill>
          <a:blip r:embed="rId8">
            <a:alphaModFix/>
          </a:blip>
          <a:stretch>
            <a:fillRect/>
          </a:stretch>
        </p:blipFill>
        <p:spPr>
          <a:xfrm>
            <a:off x="7309675" y="3733116"/>
            <a:ext cx="947923" cy="325350"/>
          </a:xfrm>
          <a:prstGeom prst="rect">
            <a:avLst/>
          </a:prstGeom>
          <a:noFill/>
          <a:ln>
            <a:noFill/>
          </a:ln>
        </p:spPr>
      </p:pic>
      <p:pic>
        <p:nvPicPr>
          <p:cNvPr id="386" name="Shape 386" descr="Image result for chinese supercomputer"/>
          <p:cNvPicPr preferRelativeResize="0"/>
          <p:nvPr/>
        </p:nvPicPr>
        <p:blipFill>
          <a:blip r:embed="rId9">
            <a:alphaModFix/>
          </a:blip>
          <a:stretch>
            <a:fillRect/>
          </a:stretch>
        </p:blipFill>
        <p:spPr>
          <a:xfrm>
            <a:off x="3573475" y="1303100"/>
            <a:ext cx="2273100" cy="694125"/>
          </a:xfrm>
          <a:prstGeom prst="rect">
            <a:avLst/>
          </a:prstGeom>
          <a:noFill/>
          <a:ln>
            <a:noFill/>
          </a:ln>
        </p:spPr>
      </p:pic>
      <p:sp>
        <p:nvSpPr>
          <p:cNvPr id="387" name="Shape 387"/>
          <p:cNvSpPr/>
          <p:nvPr/>
        </p:nvSpPr>
        <p:spPr>
          <a:xfrm>
            <a:off x="5162275" y="616450"/>
            <a:ext cx="3310200" cy="736500"/>
          </a:xfrm>
          <a:prstGeom prst="wedgeEllipseCallout">
            <a:avLst>
              <a:gd name="adj1" fmla="val -59107"/>
              <a:gd name="adj2" fmla="val 89936"/>
            </a:avLst>
          </a:prstGeom>
          <a:solidFill>
            <a:srgbClr val="EEEEEE"/>
          </a:solidFill>
          <a:ln w="9525" cap="flat" cmpd="sng">
            <a:solidFill>
              <a:srgbClr val="595959"/>
            </a:solidFill>
            <a:prstDash val="solid"/>
            <a:round/>
            <a:headEnd type="none" w="med" len="med"/>
            <a:tailEnd type="none" w="med" len="med"/>
          </a:ln>
        </p:spPr>
        <p:txBody>
          <a:bodyPr wrap="square" lIns="91425" tIns="91425" rIns="91425" bIns="91425" anchor="ctr" anchorCtr="0">
            <a:noAutofit/>
          </a:bodyPr>
          <a:lstStyle/>
          <a:p>
            <a:pPr marL="0" lvl="0" indent="-69850" algn="ctr" rtl="0">
              <a:lnSpc>
                <a:spcPct val="93000"/>
              </a:lnSpc>
              <a:spcBef>
                <a:spcPts val="0"/>
              </a:spcBef>
              <a:buClr>
                <a:srgbClr val="000000"/>
              </a:buClr>
              <a:buSzPts val="1100"/>
              <a:buFont typeface="Arial"/>
              <a:buNone/>
            </a:pPr>
            <a:r>
              <a:rPr lang="en" dirty="0">
                <a:solidFill>
                  <a:srgbClr val="000000"/>
                </a:solidFill>
                <a:latin typeface="Arial" charset="0"/>
                <a:ea typeface="Arial" charset="0"/>
                <a:cs typeface="Arial" charset="0"/>
                <a:sym typeface="Droid Sans"/>
              </a:rPr>
              <a:t>Is request for </a:t>
            </a:r>
            <a:r>
              <a:rPr lang="en" dirty="0" err="1">
                <a:solidFill>
                  <a:srgbClr val="000000"/>
                </a:solidFill>
                <a:latin typeface="Arial" charset="0"/>
                <a:ea typeface="Arial" charset="0"/>
                <a:cs typeface="Arial" charset="0"/>
                <a:sym typeface="Droid Sans"/>
              </a:rPr>
              <a:t>Baidu</a:t>
            </a:r>
            <a:r>
              <a:rPr lang="en" dirty="0">
                <a:solidFill>
                  <a:srgbClr val="000000"/>
                </a:solidFill>
                <a:latin typeface="Arial" charset="0"/>
                <a:ea typeface="Arial" charset="0"/>
                <a:cs typeface="Arial" charset="0"/>
                <a:sym typeface="Droid Sans"/>
              </a:rPr>
              <a:t> script?</a:t>
            </a:r>
          </a:p>
          <a:p>
            <a:pPr marL="0" lvl="0" indent="-69850" algn="ctr" rtl="0">
              <a:lnSpc>
                <a:spcPct val="93000"/>
              </a:lnSpc>
              <a:spcBef>
                <a:spcPts val="0"/>
              </a:spcBef>
              <a:buClr>
                <a:srgbClr val="000000"/>
              </a:buClr>
              <a:buSzPts val="1100"/>
              <a:buFont typeface="Arial"/>
              <a:buNone/>
            </a:pPr>
            <a:r>
              <a:rPr lang="en" dirty="0">
                <a:solidFill>
                  <a:srgbClr val="000000"/>
                </a:solidFill>
                <a:latin typeface="Arial" charset="0"/>
                <a:ea typeface="Arial" charset="0"/>
                <a:cs typeface="Arial" charset="0"/>
                <a:sym typeface="Droid Sans"/>
              </a:rPr>
              <a:t>1/50 probability?</a:t>
            </a:r>
          </a:p>
        </p:txBody>
      </p:sp>
      <p:sp>
        <p:nvSpPr>
          <p:cNvPr id="388" name="Shape 388"/>
          <p:cNvSpPr txBox="1"/>
          <p:nvPr/>
        </p:nvSpPr>
        <p:spPr>
          <a:xfrm>
            <a:off x="4138350" y="1521850"/>
            <a:ext cx="1666800" cy="229800"/>
          </a:xfrm>
          <a:prstGeom prst="rect">
            <a:avLst/>
          </a:prstGeom>
          <a:noFill/>
          <a:ln>
            <a:noFill/>
          </a:ln>
        </p:spPr>
        <p:txBody>
          <a:bodyPr wrap="square" lIns="91425" tIns="91425" rIns="91425" bIns="91425" anchor="t" anchorCtr="0">
            <a:noAutofit/>
          </a:bodyPr>
          <a:lstStyle/>
          <a:p>
            <a:pPr marL="0" lvl="0" indent="0" rtl="0">
              <a:spcBef>
                <a:spcPts val="0"/>
              </a:spcBef>
              <a:buNone/>
            </a:pPr>
            <a:r>
              <a:rPr lang="en">
                <a:solidFill>
                  <a:srgbClr val="FFFFFF"/>
                </a:solidFill>
              </a:rPr>
              <a:t>Great Cannon</a:t>
            </a:r>
          </a:p>
        </p:txBody>
      </p:sp>
      <p:sp>
        <p:nvSpPr>
          <p:cNvPr id="389" name="Shape 38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42</a:t>
            </a:fld>
            <a:endParaRPr lang="en">
              <a:latin typeface="Arial"/>
              <a:ea typeface="Arial"/>
              <a:cs typeface="Arial"/>
              <a:sym typeface="Arial"/>
            </a:endParaRPr>
          </a:p>
        </p:txBody>
      </p:sp>
      <p:sp>
        <p:nvSpPr>
          <p:cNvPr id="390" name="Shape 390"/>
          <p:cNvSpPr/>
          <p:nvPr/>
        </p:nvSpPr>
        <p:spPr>
          <a:xfrm>
            <a:off x="4025634" y="2825524"/>
            <a:ext cx="1192800" cy="325200"/>
          </a:xfrm>
          <a:prstGeom prst="roundRect">
            <a:avLst>
              <a:gd name="adj" fmla="val 20564"/>
            </a:avLst>
          </a:prstGeom>
          <a:solidFill>
            <a:srgbClr val="B6D7A8"/>
          </a:solidFill>
          <a:ln w="76200" cap="flat" cmpd="sng">
            <a:solidFill>
              <a:srgbClr val="B6D7A8"/>
            </a:solidFill>
            <a:prstDash val="solid"/>
            <a:round/>
            <a:headEnd type="none" w="med" len="med"/>
            <a:tailEnd type="none" w="med" len="med"/>
          </a:ln>
        </p:spPr>
        <p:txBody>
          <a:bodyPr wrap="square" lIns="91425" tIns="91425" rIns="91425" bIns="91425" anchor="ctr" anchorCtr="0">
            <a:noAutofit/>
          </a:bodyPr>
          <a:lstStyle/>
          <a:p>
            <a:pPr marL="0" lvl="0" indent="0" algn="ctr" rtl="0">
              <a:lnSpc>
                <a:spcPct val="93000"/>
              </a:lnSpc>
              <a:spcBef>
                <a:spcPts val="0"/>
              </a:spcBef>
              <a:buNone/>
            </a:pPr>
            <a:r>
              <a:rPr lang="en" sz="1100" b="1" dirty="0">
                <a:solidFill>
                  <a:srgbClr val="000000"/>
                </a:solidFill>
                <a:latin typeface="Arial" charset="0"/>
                <a:ea typeface="Arial" charset="0"/>
                <a:cs typeface="Arial" charset="0"/>
                <a:sym typeface="Droid Sans"/>
              </a:rPr>
              <a:t>Target Traffic</a:t>
            </a:r>
          </a:p>
          <a:p>
            <a:pPr marL="0" lvl="0" indent="0" algn="ctr" rtl="0">
              <a:lnSpc>
                <a:spcPct val="93000"/>
              </a:lnSpc>
              <a:spcBef>
                <a:spcPts val="0"/>
              </a:spcBef>
              <a:buNone/>
            </a:pPr>
            <a:r>
              <a:rPr lang="en" sz="1100" b="1" dirty="0">
                <a:solidFill>
                  <a:srgbClr val="000000"/>
                </a:solidFill>
                <a:latin typeface="Arial" charset="0"/>
                <a:ea typeface="Arial" charset="0"/>
                <a:cs typeface="Arial" charset="0"/>
                <a:sym typeface="Droid Sans"/>
              </a:rPr>
              <a:t>REROUTED</a:t>
            </a:r>
          </a:p>
        </p:txBody>
      </p:sp>
      <p:sp>
        <p:nvSpPr>
          <p:cNvPr id="391" name="Shape 391"/>
          <p:cNvSpPr txBox="1"/>
          <p:nvPr/>
        </p:nvSpPr>
        <p:spPr>
          <a:xfrm>
            <a:off x="1658649" y="3659796"/>
            <a:ext cx="2676000" cy="235500"/>
          </a:xfrm>
          <a:prstGeom prst="rect">
            <a:avLst/>
          </a:prstGeom>
          <a:noFill/>
          <a:ln>
            <a:noFill/>
          </a:ln>
        </p:spPr>
        <p:txBody>
          <a:bodyPr wrap="square" lIns="74825" tIns="50625" rIns="74825" bIns="37425" anchor="t" anchorCtr="0">
            <a:noAutofit/>
          </a:bodyPr>
          <a:lstStyle/>
          <a:p>
            <a:pPr marL="0" marR="0" lvl="0" indent="0" algn="ctr" rtl="0">
              <a:lnSpc>
                <a:spcPct val="93000"/>
              </a:lnSpc>
              <a:spcBef>
                <a:spcPts val="0"/>
              </a:spcBef>
              <a:spcAft>
                <a:spcPts val="0"/>
              </a:spcAft>
              <a:buClr>
                <a:srgbClr val="000000"/>
              </a:buClr>
              <a:buFont typeface="Arial"/>
              <a:buNone/>
            </a:pPr>
            <a:r>
              <a:rPr lang="en" sz="1500" b="1" i="0" u="none" strike="noStrike" cap="none" dirty="0">
                <a:solidFill>
                  <a:srgbClr val="000000"/>
                </a:solidFill>
                <a:latin typeface="Arial" charset="0"/>
                <a:ea typeface="Arial" charset="0"/>
                <a:cs typeface="Arial" charset="0"/>
                <a:sym typeface="Droid Sans"/>
              </a:rPr>
              <a:t>GET </a:t>
            </a:r>
            <a:r>
              <a:rPr lang="en" sz="1500" b="1" i="0" u="none" strike="noStrike" cap="none" dirty="0" err="1">
                <a:solidFill>
                  <a:srgbClr val="000000"/>
                </a:solidFill>
                <a:latin typeface="Arial" charset="0"/>
                <a:ea typeface="Arial" charset="0"/>
                <a:cs typeface="Arial" charset="0"/>
                <a:sym typeface="Droid Sans"/>
              </a:rPr>
              <a:t>hm.baidu.com</a:t>
            </a:r>
            <a:r>
              <a:rPr lang="en" sz="1500" b="1" i="0" u="none" strike="noStrike" cap="none" dirty="0">
                <a:solidFill>
                  <a:srgbClr val="000000"/>
                </a:solidFill>
                <a:latin typeface="Arial" charset="0"/>
                <a:ea typeface="Arial" charset="0"/>
                <a:cs typeface="Arial" charset="0"/>
                <a:sym typeface="Droid Sans"/>
              </a:rPr>
              <a:t>/</a:t>
            </a:r>
            <a:r>
              <a:rPr lang="en" sz="1500" b="1" i="0" u="none" strike="noStrike" cap="none" dirty="0" err="1">
                <a:solidFill>
                  <a:srgbClr val="000000"/>
                </a:solidFill>
                <a:latin typeface="Arial" charset="0"/>
                <a:ea typeface="Arial" charset="0"/>
                <a:cs typeface="Arial" charset="0"/>
                <a:sym typeface="Droid Sans"/>
              </a:rPr>
              <a:t>h.js</a:t>
            </a:r>
            <a:endParaRPr lang="en" sz="1500" b="1" i="0" u="none" strike="noStrike" cap="none" dirty="0">
              <a:solidFill>
                <a:srgbClr val="000000"/>
              </a:solidFill>
              <a:latin typeface="Arial" charset="0"/>
              <a:ea typeface="Arial" charset="0"/>
              <a:cs typeface="Arial" charset="0"/>
              <a:sym typeface="Droid Sans"/>
            </a:endParaRPr>
          </a:p>
        </p:txBody>
      </p:sp>
      <p:pic>
        <p:nvPicPr>
          <p:cNvPr id="392" name="Shape 392"/>
          <p:cNvPicPr preferRelativeResize="0"/>
          <p:nvPr/>
        </p:nvPicPr>
        <p:blipFill>
          <a:blip r:embed="rId10">
            <a:alphaModFix/>
          </a:blip>
          <a:stretch>
            <a:fillRect/>
          </a:stretch>
        </p:blipFill>
        <p:spPr>
          <a:xfrm>
            <a:off x="4698225" y="3497392"/>
            <a:ext cx="596325" cy="313308"/>
          </a:xfrm>
          <a:prstGeom prst="rect">
            <a:avLst/>
          </a:prstGeom>
          <a:noFill/>
          <a:ln>
            <a:noFill/>
          </a:ln>
        </p:spPr>
      </p:pic>
      <p:pic>
        <p:nvPicPr>
          <p:cNvPr id="393" name="Shape 393"/>
          <p:cNvPicPr preferRelativeResize="0"/>
          <p:nvPr/>
        </p:nvPicPr>
        <p:blipFill>
          <a:blip r:embed="rId10">
            <a:alphaModFix/>
          </a:blip>
          <a:stretch>
            <a:fillRect/>
          </a:stretch>
        </p:blipFill>
        <p:spPr>
          <a:xfrm>
            <a:off x="4469625" y="1211392"/>
            <a:ext cx="596325" cy="313308"/>
          </a:xfrm>
          <a:prstGeom prst="rect">
            <a:avLst/>
          </a:prstGeom>
          <a:noFill/>
          <a:ln>
            <a:noFill/>
          </a:ln>
        </p:spPr>
      </p:pic>
    </p:spTree>
    <p:extLst>
      <p:ext uri="{BB962C8B-B14F-4D97-AF65-F5344CB8AC3E}">
        <p14:creationId xmlns:p14="http://schemas.microsoft.com/office/powerpoint/2010/main" val="10614529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Shape 398"/>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pic>
        <p:nvPicPr>
          <p:cNvPr id="399" name="Shape 399" descr="Open ..."/>
          <p:cNvPicPr preferRelativeResize="0"/>
          <p:nvPr/>
        </p:nvPicPr>
        <p:blipFill>
          <a:blip r:embed="rId3">
            <a:alphaModFix/>
          </a:blip>
          <a:stretch>
            <a:fillRect/>
          </a:stretch>
        </p:blipFill>
        <p:spPr>
          <a:xfrm>
            <a:off x="354463" y="3126363"/>
            <a:ext cx="1666875" cy="1666875"/>
          </a:xfrm>
          <a:prstGeom prst="rect">
            <a:avLst/>
          </a:prstGeom>
          <a:noFill/>
          <a:ln>
            <a:noFill/>
          </a:ln>
        </p:spPr>
      </p:pic>
      <p:cxnSp>
        <p:nvCxnSpPr>
          <p:cNvPr id="400" name="Shape 400"/>
          <p:cNvCxnSpPr>
            <a:endCxn id="401" idx="2"/>
          </p:cNvCxnSpPr>
          <p:nvPr/>
        </p:nvCxnSpPr>
        <p:spPr>
          <a:xfrm>
            <a:off x="1514121" y="3958894"/>
            <a:ext cx="2714700" cy="1800"/>
          </a:xfrm>
          <a:prstGeom prst="straightConnector1">
            <a:avLst/>
          </a:prstGeom>
          <a:noFill/>
          <a:ln w="38100" cap="flat" cmpd="sng">
            <a:solidFill>
              <a:srgbClr val="434343"/>
            </a:solidFill>
            <a:prstDash val="solid"/>
            <a:round/>
            <a:headEnd type="none" w="lg" len="lg"/>
            <a:tailEnd type="triangle" w="lg" len="lg"/>
          </a:ln>
        </p:spPr>
      </p:cxnSp>
      <p:pic>
        <p:nvPicPr>
          <p:cNvPr id="402" name="Shape 402"/>
          <p:cNvPicPr preferRelativeResize="0"/>
          <p:nvPr/>
        </p:nvPicPr>
        <p:blipFill>
          <a:blip r:embed="rId4">
            <a:alphaModFix/>
          </a:blip>
          <a:stretch>
            <a:fillRect/>
          </a:stretch>
        </p:blipFill>
        <p:spPr>
          <a:xfrm>
            <a:off x="1042750" y="3622454"/>
            <a:ext cx="596325" cy="382675"/>
          </a:xfrm>
          <a:prstGeom prst="rect">
            <a:avLst/>
          </a:prstGeom>
          <a:noFill/>
          <a:ln>
            <a:noFill/>
          </a:ln>
        </p:spPr>
      </p:pic>
      <p:pic>
        <p:nvPicPr>
          <p:cNvPr id="403" name="Shape 403"/>
          <p:cNvPicPr preferRelativeResize="0"/>
          <p:nvPr/>
        </p:nvPicPr>
        <p:blipFill>
          <a:blip r:embed="rId5">
            <a:alphaModFix/>
          </a:blip>
          <a:stretch>
            <a:fillRect/>
          </a:stretch>
        </p:blipFill>
        <p:spPr>
          <a:xfrm>
            <a:off x="1146400" y="3704625"/>
            <a:ext cx="358300" cy="229925"/>
          </a:xfrm>
          <a:prstGeom prst="rect">
            <a:avLst/>
          </a:prstGeom>
          <a:noFill/>
          <a:ln>
            <a:noFill/>
          </a:ln>
        </p:spPr>
      </p:pic>
      <p:grpSp>
        <p:nvGrpSpPr>
          <p:cNvPr id="404" name="Shape 404"/>
          <p:cNvGrpSpPr/>
          <p:nvPr/>
        </p:nvGrpSpPr>
        <p:grpSpPr>
          <a:xfrm>
            <a:off x="4228821" y="3546847"/>
            <a:ext cx="827694" cy="827694"/>
            <a:chOff x="770550" y="2504325"/>
            <a:chExt cx="689400" cy="689400"/>
          </a:xfrm>
        </p:grpSpPr>
        <p:sp>
          <p:nvSpPr>
            <p:cNvPr id="401" name="Shape 401"/>
            <p:cNvSpPr/>
            <p:nvPr/>
          </p:nvSpPr>
          <p:spPr>
            <a:xfrm>
              <a:off x="770550" y="2504325"/>
              <a:ext cx="689400" cy="689400"/>
            </a:xfrm>
            <a:prstGeom prst="ellipse">
              <a:avLst/>
            </a:prstGeom>
            <a:solidFill>
              <a:srgbClr val="DD7E6B"/>
            </a:solidFill>
            <a:ln>
              <a:noFill/>
            </a:ln>
          </p:spPr>
          <p:txBody>
            <a:bodyPr wrap="square" lIns="91425" tIns="91425" rIns="91425" bIns="91425" anchor="ctr" anchorCtr="0">
              <a:noAutofit/>
            </a:bodyPr>
            <a:lstStyle/>
            <a:p>
              <a:pPr marL="0" lvl="0" indent="0" rtl="0">
                <a:spcBef>
                  <a:spcPts val="0"/>
                </a:spcBef>
                <a:buNone/>
              </a:pPr>
              <a:endParaRPr/>
            </a:p>
          </p:txBody>
        </p:sp>
        <p:pic>
          <p:nvPicPr>
            <p:cNvPr id="405" name="Shape 405"/>
            <p:cNvPicPr preferRelativeResize="0"/>
            <p:nvPr/>
          </p:nvPicPr>
          <p:blipFill>
            <a:blip r:embed="rId6">
              <a:alphaModFix/>
            </a:blip>
            <a:stretch>
              <a:fillRect/>
            </a:stretch>
          </p:blipFill>
          <p:spPr>
            <a:xfrm>
              <a:off x="870332" y="2613996"/>
              <a:ext cx="503650" cy="497150"/>
            </a:xfrm>
            <a:prstGeom prst="rect">
              <a:avLst/>
            </a:prstGeom>
            <a:noFill/>
            <a:ln>
              <a:noFill/>
            </a:ln>
          </p:spPr>
        </p:pic>
      </p:grpSp>
      <p:sp>
        <p:nvSpPr>
          <p:cNvPr id="406" name="Shape 406"/>
          <p:cNvSpPr txBox="1"/>
          <p:nvPr/>
        </p:nvSpPr>
        <p:spPr>
          <a:xfrm>
            <a:off x="441350" y="4072150"/>
            <a:ext cx="1493100" cy="235500"/>
          </a:xfrm>
          <a:prstGeom prst="rect">
            <a:avLst/>
          </a:prstGeom>
          <a:noFill/>
          <a:ln>
            <a:noFill/>
          </a:ln>
        </p:spPr>
        <p:txBody>
          <a:bodyPr wrap="square" lIns="91425" tIns="91425" rIns="91425" bIns="91425" anchor="t" anchorCtr="0">
            <a:noAutofit/>
          </a:bodyPr>
          <a:lstStyle/>
          <a:p>
            <a:pPr marL="0" lvl="0" indent="0" rtl="0">
              <a:spcBef>
                <a:spcPts val="0"/>
              </a:spcBef>
              <a:buNone/>
            </a:pPr>
            <a:r>
              <a:rPr lang="en" dirty="0">
                <a:latin typeface="Arial" charset="0"/>
                <a:ea typeface="Arial" charset="0"/>
                <a:cs typeface="Arial" charset="0"/>
                <a:sym typeface="Droid Sans"/>
              </a:rPr>
              <a:t>Global Internet</a:t>
            </a:r>
          </a:p>
        </p:txBody>
      </p:sp>
      <p:sp>
        <p:nvSpPr>
          <p:cNvPr id="407" name="Shape 407"/>
          <p:cNvSpPr/>
          <p:nvPr/>
        </p:nvSpPr>
        <p:spPr>
          <a:xfrm>
            <a:off x="215950" y="255975"/>
            <a:ext cx="8573100" cy="650100"/>
          </a:xfrm>
          <a:prstGeom prst="rect">
            <a:avLst/>
          </a:prstGeom>
          <a:noFill/>
          <a:ln>
            <a:noFill/>
          </a:ln>
        </p:spPr>
        <p:txBody>
          <a:bodyPr wrap="square" lIns="91425" tIns="91425" rIns="91425" bIns="91425" anchor="ctr" anchorCtr="0">
            <a:noAutofit/>
          </a:bodyPr>
          <a:lstStyle/>
          <a:p>
            <a:pPr marL="0" lvl="0" indent="-69850" algn="ctr" rtl="0">
              <a:lnSpc>
                <a:spcPct val="115000"/>
              </a:lnSpc>
              <a:spcBef>
                <a:spcPts val="0"/>
              </a:spcBef>
              <a:spcAft>
                <a:spcPts val="1600"/>
              </a:spcAft>
              <a:buClr>
                <a:schemeClr val="dk1"/>
              </a:buClr>
              <a:buSzPts val="1100"/>
              <a:buFont typeface="Arial"/>
              <a:buNone/>
            </a:pPr>
            <a:r>
              <a:rPr lang="en" sz="2200" b="1" dirty="0">
                <a:solidFill>
                  <a:schemeClr val="bg1"/>
                </a:solidFill>
                <a:latin typeface="Arial" charset="0"/>
                <a:ea typeface="Arial" charset="0"/>
                <a:cs typeface="Arial" charset="0"/>
                <a:sym typeface="Droid Sans"/>
              </a:rPr>
              <a:t>Great Cannon</a:t>
            </a:r>
          </a:p>
        </p:txBody>
      </p:sp>
      <p:pic>
        <p:nvPicPr>
          <p:cNvPr id="408" name="Shape 408" descr="Image result for China map"/>
          <p:cNvPicPr preferRelativeResize="0"/>
          <p:nvPr/>
        </p:nvPicPr>
        <p:blipFill>
          <a:blip r:embed="rId7">
            <a:alphaModFix/>
          </a:blip>
          <a:stretch>
            <a:fillRect/>
          </a:stretch>
        </p:blipFill>
        <p:spPr>
          <a:xfrm>
            <a:off x="6872050" y="3226075"/>
            <a:ext cx="1823175" cy="1469250"/>
          </a:xfrm>
          <a:prstGeom prst="rect">
            <a:avLst/>
          </a:prstGeom>
          <a:noFill/>
          <a:ln>
            <a:noFill/>
          </a:ln>
        </p:spPr>
      </p:pic>
      <p:cxnSp>
        <p:nvCxnSpPr>
          <p:cNvPr id="409" name="Shape 409"/>
          <p:cNvCxnSpPr/>
          <p:nvPr/>
        </p:nvCxnSpPr>
        <p:spPr>
          <a:xfrm flipH="1">
            <a:off x="1614500" y="2009300"/>
            <a:ext cx="3031800" cy="1986900"/>
          </a:xfrm>
          <a:prstGeom prst="straightConnector1">
            <a:avLst/>
          </a:prstGeom>
          <a:noFill/>
          <a:ln w="28575" cap="flat" cmpd="sng">
            <a:solidFill>
              <a:srgbClr val="FF4426"/>
            </a:solidFill>
            <a:prstDash val="solid"/>
            <a:round/>
            <a:headEnd type="none" w="med" len="med"/>
            <a:tailEnd type="triangle" w="lg" len="lg"/>
          </a:ln>
        </p:spPr>
      </p:cxnSp>
      <p:cxnSp>
        <p:nvCxnSpPr>
          <p:cNvPr id="410" name="Shape 410"/>
          <p:cNvCxnSpPr/>
          <p:nvPr/>
        </p:nvCxnSpPr>
        <p:spPr>
          <a:xfrm rot="10800000">
            <a:off x="4641075" y="1682800"/>
            <a:ext cx="0" cy="1849800"/>
          </a:xfrm>
          <a:prstGeom prst="straightConnector1">
            <a:avLst/>
          </a:prstGeom>
          <a:noFill/>
          <a:ln w="28575" cap="flat" cmpd="sng">
            <a:solidFill>
              <a:srgbClr val="434343"/>
            </a:solidFill>
            <a:prstDash val="solid"/>
            <a:round/>
            <a:headEnd type="none" w="lg" len="lg"/>
            <a:tailEnd type="triangle" w="lg" len="lg"/>
          </a:ln>
        </p:spPr>
      </p:cxnSp>
      <p:sp>
        <p:nvSpPr>
          <p:cNvPr id="411" name="Shape 411"/>
          <p:cNvSpPr/>
          <p:nvPr/>
        </p:nvSpPr>
        <p:spPr>
          <a:xfrm>
            <a:off x="2380825" y="2815463"/>
            <a:ext cx="1192800" cy="325200"/>
          </a:xfrm>
          <a:prstGeom prst="roundRect">
            <a:avLst>
              <a:gd name="adj" fmla="val 16667"/>
            </a:avLst>
          </a:prstGeom>
          <a:solidFill>
            <a:srgbClr val="FF4426"/>
          </a:solidFill>
          <a:ln w="76200" cap="flat" cmpd="sng">
            <a:solidFill>
              <a:srgbClr val="FF4426"/>
            </a:solidFill>
            <a:prstDash val="solid"/>
            <a:round/>
            <a:headEnd type="none" w="med" len="med"/>
            <a:tailEnd type="none" w="med" len="med"/>
          </a:ln>
        </p:spPr>
        <p:txBody>
          <a:bodyPr wrap="square" lIns="91425" tIns="91425" rIns="91425" bIns="91425" anchor="ctr" anchorCtr="0">
            <a:noAutofit/>
          </a:bodyPr>
          <a:lstStyle/>
          <a:p>
            <a:pPr marL="0" lvl="0" indent="0" algn="ctr" rtl="0">
              <a:lnSpc>
                <a:spcPct val="93000"/>
              </a:lnSpc>
              <a:spcBef>
                <a:spcPts val="0"/>
              </a:spcBef>
              <a:buNone/>
            </a:pPr>
            <a:r>
              <a:rPr lang="en" sz="1100" b="1" dirty="0">
                <a:solidFill>
                  <a:srgbClr val="FFFFFF"/>
                </a:solidFill>
                <a:latin typeface="Arial" charset="0"/>
                <a:ea typeface="Arial" charset="0"/>
                <a:cs typeface="Arial" charset="0"/>
                <a:sym typeface="Droid Sans"/>
              </a:rPr>
              <a:t>YES:</a:t>
            </a:r>
          </a:p>
          <a:p>
            <a:pPr marL="0" lvl="0" indent="0" algn="ctr" rtl="0">
              <a:lnSpc>
                <a:spcPct val="93000"/>
              </a:lnSpc>
              <a:spcBef>
                <a:spcPts val="0"/>
              </a:spcBef>
              <a:buNone/>
            </a:pPr>
            <a:r>
              <a:rPr lang="en" sz="1100" b="1" dirty="0">
                <a:solidFill>
                  <a:srgbClr val="FFFFFF"/>
                </a:solidFill>
                <a:latin typeface="Arial" charset="0"/>
                <a:ea typeface="Arial" charset="0"/>
                <a:cs typeface="Arial" charset="0"/>
                <a:sym typeface="Droid Sans"/>
              </a:rPr>
              <a:t>INJECT .</a:t>
            </a:r>
            <a:r>
              <a:rPr lang="en" sz="1100" b="1" dirty="0" err="1">
                <a:solidFill>
                  <a:srgbClr val="FFFFFF"/>
                </a:solidFill>
                <a:latin typeface="Arial" charset="0"/>
                <a:ea typeface="Arial" charset="0"/>
                <a:cs typeface="Arial" charset="0"/>
                <a:sym typeface="Droid Sans"/>
              </a:rPr>
              <a:t>js</a:t>
            </a:r>
            <a:endParaRPr lang="en" sz="1100" b="1" dirty="0">
              <a:solidFill>
                <a:srgbClr val="FFFFFF"/>
              </a:solidFill>
              <a:latin typeface="Arial" charset="0"/>
              <a:ea typeface="Arial" charset="0"/>
              <a:cs typeface="Arial" charset="0"/>
              <a:sym typeface="Droid Sans"/>
            </a:endParaRPr>
          </a:p>
        </p:txBody>
      </p:sp>
      <p:pic>
        <p:nvPicPr>
          <p:cNvPr id="412" name="Shape 412" descr="Image result for baidu logo"/>
          <p:cNvPicPr preferRelativeResize="0"/>
          <p:nvPr/>
        </p:nvPicPr>
        <p:blipFill>
          <a:blip r:embed="rId8">
            <a:alphaModFix/>
          </a:blip>
          <a:stretch>
            <a:fillRect/>
          </a:stretch>
        </p:blipFill>
        <p:spPr>
          <a:xfrm>
            <a:off x="7309675" y="3733116"/>
            <a:ext cx="947923" cy="325350"/>
          </a:xfrm>
          <a:prstGeom prst="rect">
            <a:avLst/>
          </a:prstGeom>
          <a:noFill/>
          <a:ln>
            <a:noFill/>
          </a:ln>
        </p:spPr>
      </p:pic>
      <p:pic>
        <p:nvPicPr>
          <p:cNvPr id="413" name="Shape 413" descr="Image result for chinese supercomputer"/>
          <p:cNvPicPr preferRelativeResize="0"/>
          <p:nvPr/>
        </p:nvPicPr>
        <p:blipFill>
          <a:blip r:embed="rId9">
            <a:alphaModFix/>
          </a:blip>
          <a:stretch>
            <a:fillRect/>
          </a:stretch>
        </p:blipFill>
        <p:spPr>
          <a:xfrm>
            <a:off x="3573475" y="1303100"/>
            <a:ext cx="2273100" cy="694125"/>
          </a:xfrm>
          <a:prstGeom prst="rect">
            <a:avLst/>
          </a:prstGeom>
          <a:noFill/>
          <a:ln>
            <a:noFill/>
          </a:ln>
        </p:spPr>
      </p:pic>
      <p:sp>
        <p:nvSpPr>
          <p:cNvPr id="414" name="Shape 414"/>
          <p:cNvSpPr/>
          <p:nvPr/>
        </p:nvSpPr>
        <p:spPr>
          <a:xfrm>
            <a:off x="5162275" y="616450"/>
            <a:ext cx="3310200" cy="736500"/>
          </a:xfrm>
          <a:prstGeom prst="wedgeEllipseCallout">
            <a:avLst>
              <a:gd name="adj1" fmla="val -59107"/>
              <a:gd name="adj2" fmla="val 89936"/>
            </a:avLst>
          </a:prstGeom>
          <a:solidFill>
            <a:srgbClr val="EEEEEE"/>
          </a:solidFill>
          <a:ln w="9525" cap="flat" cmpd="sng">
            <a:solidFill>
              <a:srgbClr val="595959"/>
            </a:solidFill>
            <a:prstDash val="solid"/>
            <a:round/>
            <a:headEnd type="none" w="med" len="med"/>
            <a:tailEnd type="none" w="med" len="med"/>
          </a:ln>
        </p:spPr>
        <p:txBody>
          <a:bodyPr wrap="square" lIns="91425" tIns="91425" rIns="91425" bIns="91425" anchor="ctr" anchorCtr="0">
            <a:noAutofit/>
          </a:bodyPr>
          <a:lstStyle/>
          <a:p>
            <a:pPr marL="0" lvl="0" indent="-69850" algn="ctr" rtl="0">
              <a:lnSpc>
                <a:spcPct val="93000"/>
              </a:lnSpc>
              <a:spcBef>
                <a:spcPts val="0"/>
              </a:spcBef>
              <a:buClr>
                <a:srgbClr val="000000"/>
              </a:buClr>
              <a:buSzPts val="1100"/>
              <a:buFont typeface="Arial"/>
              <a:buNone/>
            </a:pPr>
            <a:r>
              <a:rPr lang="en" dirty="0">
                <a:solidFill>
                  <a:srgbClr val="000000"/>
                </a:solidFill>
                <a:latin typeface="Arial" charset="0"/>
                <a:ea typeface="Arial" charset="0"/>
                <a:cs typeface="Arial" charset="0"/>
                <a:sym typeface="Droid Sans"/>
              </a:rPr>
              <a:t>Is request for </a:t>
            </a:r>
            <a:r>
              <a:rPr lang="en" dirty="0" err="1">
                <a:solidFill>
                  <a:srgbClr val="000000"/>
                </a:solidFill>
                <a:latin typeface="Arial" charset="0"/>
                <a:ea typeface="Arial" charset="0"/>
                <a:cs typeface="Arial" charset="0"/>
                <a:sym typeface="Droid Sans"/>
              </a:rPr>
              <a:t>Baidu</a:t>
            </a:r>
            <a:r>
              <a:rPr lang="en" dirty="0">
                <a:solidFill>
                  <a:srgbClr val="000000"/>
                </a:solidFill>
                <a:latin typeface="Arial" charset="0"/>
                <a:ea typeface="Arial" charset="0"/>
                <a:cs typeface="Arial" charset="0"/>
                <a:sym typeface="Droid Sans"/>
              </a:rPr>
              <a:t> script?</a:t>
            </a:r>
          </a:p>
          <a:p>
            <a:pPr marL="0" lvl="0" indent="-69850" algn="ctr" rtl="0">
              <a:lnSpc>
                <a:spcPct val="93000"/>
              </a:lnSpc>
              <a:spcBef>
                <a:spcPts val="0"/>
              </a:spcBef>
              <a:buClr>
                <a:srgbClr val="000000"/>
              </a:buClr>
              <a:buSzPts val="1100"/>
              <a:buFont typeface="Arial"/>
              <a:buNone/>
            </a:pPr>
            <a:r>
              <a:rPr lang="en" dirty="0">
                <a:solidFill>
                  <a:srgbClr val="000000"/>
                </a:solidFill>
                <a:latin typeface="Arial" charset="0"/>
                <a:ea typeface="Arial" charset="0"/>
                <a:cs typeface="Arial" charset="0"/>
                <a:sym typeface="Droid Sans"/>
              </a:rPr>
              <a:t>1/50 probability?</a:t>
            </a:r>
          </a:p>
        </p:txBody>
      </p:sp>
      <p:sp>
        <p:nvSpPr>
          <p:cNvPr id="415" name="Shape 415"/>
          <p:cNvSpPr txBox="1"/>
          <p:nvPr/>
        </p:nvSpPr>
        <p:spPr>
          <a:xfrm>
            <a:off x="4138350" y="1521850"/>
            <a:ext cx="1666800" cy="229800"/>
          </a:xfrm>
          <a:prstGeom prst="rect">
            <a:avLst/>
          </a:prstGeom>
          <a:noFill/>
          <a:ln>
            <a:noFill/>
          </a:ln>
        </p:spPr>
        <p:txBody>
          <a:bodyPr wrap="square" lIns="91425" tIns="91425" rIns="91425" bIns="91425" anchor="t" anchorCtr="0">
            <a:noAutofit/>
          </a:bodyPr>
          <a:lstStyle/>
          <a:p>
            <a:pPr marL="0" lvl="0" indent="0" rtl="0">
              <a:spcBef>
                <a:spcPts val="0"/>
              </a:spcBef>
              <a:buNone/>
            </a:pPr>
            <a:r>
              <a:rPr lang="en">
                <a:solidFill>
                  <a:srgbClr val="FFFFFF"/>
                </a:solidFill>
              </a:rPr>
              <a:t>Great Cannon</a:t>
            </a:r>
          </a:p>
        </p:txBody>
      </p:sp>
      <p:sp>
        <p:nvSpPr>
          <p:cNvPr id="416" name="Shape 416"/>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43</a:t>
            </a:fld>
            <a:endParaRPr lang="en">
              <a:latin typeface="Arial"/>
              <a:ea typeface="Arial"/>
              <a:cs typeface="Arial"/>
              <a:sym typeface="Arial"/>
            </a:endParaRPr>
          </a:p>
        </p:txBody>
      </p:sp>
      <p:sp>
        <p:nvSpPr>
          <p:cNvPr id="417" name="Shape 417"/>
          <p:cNvSpPr/>
          <p:nvPr/>
        </p:nvSpPr>
        <p:spPr>
          <a:xfrm>
            <a:off x="4025634" y="2825524"/>
            <a:ext cx="1192800" cy="325200"/>
          </a:xfrm>
          <a:prstGeom prst="roundRect">
            <a:avLst>
              <a:gd name="adj" fmla="val 20564"/>
            </a:avLst>
          </a:prstGeom>
          <a:solidFill>
            <a:srgbClr val="B6D7A8"/>
          </a:solidFill>
          <a:ln w="76200" cap="flat" cmpd="sng">
            <a:solidFill>
              <a:srgbClr val="B6D7A8"/>
            </a:solidFill>
            <a:prstDash val="solid"/>
            <a:round/>
            <a:headEnd type="none" w="med" len="med"/>
            <a:tailEnd type="none" w="med" len="med"/>
          </a:ln>
        </p:spPr>
        <p:txBody>
          <a:bodyPr wrap="square" lIns="91425" tIns="91425" rIns="91425" bIns="91425" anchor="ctr" anchorCtr="0">
            <a:noAutofit/>
          </a:bodyPr>
          <a:lstStyle/>
          <a:p>
            <a:pPr marL="0" lvl="0" indent="0" algn="ctr" rtl="0">
              <a:lnSpc>
                <a:spcPct val="93000"/>
              </a:lnSpc>
              <a:spcBef>
                <a:spcPts val="0"/>
              </a:spcBef>
              <a:buNone/>
            </a:pPr>
            <a:r>
              <a:rPr lang="en" sz="1100" b="1" dirty="0">
                <a:solidFill>
                  <a:srgbClr val="000000"/>
                </a:solidFill>
                <a:latin typeface="Arial" charset="0"/>
                <a:ea typeface="Arial" charset="0"/>
                <a:cs typeface="Arial" charset="0"/>
                <a:sym typeface="Droid Sans"/>
              </a:rPr>
              <a:t>Target Traffic</a:t>
            </a:r>
          </a:p>
          <a:p>
            <a:pPr marL="0" lvl="0" indent="0" algn="ctr" rtl="0">
              <a:lnSpc>
                <a:spcPct val="93000"/>
              </a:lnSpc>
              <a:spcBef>
                <a:spcPts val="0"/>
              </a:spcBef>
              <a:buNone/>
            </a:pPr>
            <a:r>
              <a:rPr lang="en" sz="1100" b="1" dirty="0">
                <a:solidFill>
                  <a:srgbClr val="000000"/>
                </a:solidFill>
                <a:latin typeface="Arial" charset="0"/>
                <a:ea typeface="Arial" charset="0"/>
                <a:cs typeface="Arial" charset="0"/>
                <a:sym typeface="Droid Sans"/>
              </a:rPr>
              <a:t>REROUTED</a:t>
            </a:r>
          </a:p>
        </p:txBody>
      </p:sp>
      <p:pic>
        <p:nvPicPr>
          <p:cNvPr id="418" name="Shape 418"/>
          <p:cNvPicPr preferRelativeResize="0"/>
          <p:nvPr/>
        </p:nvPicPr>
        <p:blipFill>
          <a:blip r:embed="rId10">
            <a:alphaModFix/>
          </a:blip>
          <a:stretch>
            <a:fillRect/>
          </a:stretch>
        </p:blipFill>
        <p:spPr>
          <a:xfrm>
            <a:off x="4698225" y="3497392"/>
            <a:ext cx="596325" cy="313308"/>
          </a:xfrm>
          <a:prstGeom prst="rect">
            <a:avLst/>
          </a:prstGeom>
          <a:noFill/>
          <a:ln>
            <a:noFill/>
          </a:ln>
        </p:spPr>
      </p:pic>
      <p:pic>
        <p:nvPicPr>
          <p:cNvPr id="419" name="Shape 419"/>
          <p:cNvPicPr preferRelativeResize="0"/>
          <p:nvPr/>
        </p:nvPicPr>
        <p:blipFill>
          <a:blip r:embed="rId10">
            <a:alphaModFix/>
          </a:blip>
          <a:stretch>
            <a:fillRect/>
          </a:stretch>
        </p:blipFill>
        <p:spPr>
          <a:xfrm>
            <a:off x="4469625" y="1211392"/>
            <a:ext cx="596325" cy="313308"/>
          </a:xfrm>
          <a:prstGeom prst="rect">
            <a:avLst/>
          </a:prstGeom>
          <a:noFill/>
          <a:ln>
            <a:noFill/>
          </a:ln>
        </p:spPr>
      </p:pic>
    </p:spTree>
    <p:extLst>
      <p:ext uri="{BB962C8B-B14F-4D97-AF65-F5344CB8AC3E}">
        <p14:creationId xmlns:p14="http://schemas.microsoft.com/office/powerpoint/2010/main" val="6695361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grpSp>
        <p:nvGrpSpPr>
          <p:cNvPr id="424" name="Shape 424"/>
          <p:cNvGrpSpPr/>
          <p:nvPr/>
        </p:nvGrpSpPr>
        <p:grpSpPr>
          <a:xfrm>
            <a:off x="0" y="255975"/>
            <a:ext cx="9161700" cy="4887575"/>
            <a:chOff x="0" y="255975"/>
            <a:chExt cx="9161700" cy="4887575"/>
          </a:xfrm>
        </p:grpSpPr>
        <p:sp>
          <p:nvSpPr>
            <p:cNvPr id="425" name="Shape 425"/>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solidFill>
                  <a:schemeClr val="bg1"/>
                </a:solidFill>
              </a:endParaRPr>
            </a:p>
          </p:txBody>
        </p:sp>
        <p:sp>
          <p:nvSpPr>
            <p:cNvPr id="426" name="Shape 426"/>
            <p:cNvSpPr/>
            <p:nvPr/>
          </p:nvSpPr>
          <p:spPr>
            <a:xfrm>
              <a:off x="215950" y="255975"/>
              <a:ext cx="8573100" cy="650100"/>
            </a:xfrm>
            <a:prstGeom prst="rect">
              <a:avLst/>
            </a:prstGeom>
            <a:noFill/>
            <a:ln>
              <a:noFill/>
            </a:ln>
          </p:spPr>
          <p:txBody>
            <a:bodyPr wrap="square" lIns="91425" tIns="91425" rIns="91425" bIns="91425" anchor="ctr" anchorCtr="0">
              <a:noAutofit/>
            </a:bodyPr>
            <a:lstStyle/>
            <a:p>
              <a:pPr marL="0" lvl="0" indent="-69850" algn="ctr" rtl="0">
                <a:lnSpc>
                  <a:spcPct val="115000"/>
                </a:lnSpc>
                <a:spcBef>
                  <a:spcPts val="0"/>
                </a:spcBef>
                <a:spcAft>
                  <a:spcPts val="1600"/>
                </a:spcAft>
                <a:buClr>
                  <a:schemeClr val="dk1"/>
                </a:buClr>
                <a:buSzPts val="1100"/>
                <a:buFont typeface="Arial"/>
                <a:buNone/>
              </a:pPr>
              <a:r>
                <a:rPr lang="en" sz="2200" b="1" dirty="0">
                  <a:solidFill>
                    <a:schemeClr val="bg1"/>
                  </a:solidFill>
                  <a:latin typeface="Arial" charset="0"/>
                  <a:ea typeface="Arial" charset="0"/>
                  <a:cs typeface="Arial" charset="0"/>
                  <a:sym typeface="Droid Sans"/>
                </a:rPr>
                <a:t>Great Cannon</a:t>
              </a:r>
            </a:p>
          </p:txBody>
        </p:sp>
      </p:grpSp>
      <p:pic>
        <p:nvPicPr>
          <p:cNvPr id="427" name="Shape 427" descr="Open ..."/>
          <p:cNvPicPr preferRelativeResize="0"/>
          <p:nvPr/>
        </p:nvPicPr>
        <p:blipFill>
          <a:blip r:embed="rId3">
            <a:alphaModFix/>
          </a:blip>
          <a:stretch>
            <a:fillRect/>
          </a:stretch>
        </p:blipFill>
        <p:spPr>
          <a:xfrm>
            <a:off x="354463" y="3126363"/>
            <a:ext cx="1666875" cy="1666875"/>
          </a:xfrm>
          <a:prstGeom prst="rect">
            <a:avLst/>
          </a:prstGeom>
          <a:noFill/>
          <a:ln>
            <a:noFill/>
          </a:ln>
        </p:spPr>
      </p:pic>
      <p:cxnSp>
        <p:nvCxnSpPr>
          <p:cNvPr id="428" name="Shape 428"/>
          <p:cNvCxnSpPr>
            <a:endCxn id="429" idx="2"/>
          </p:cNvCxnSpPr>
          <p:nvPr/>
        </p:nvCxnSpPr>
        <p:spPr>
          <a:xfrm>
            <a:off x="1514121" y="3958894"/>
            <a:ext cx="2714700" cy="1800"/>
          </a:xfrm>
          <a:prstGeom prst="straightConnector1">
            <a:avLst/>
          </a:prstGeom>
          <a:noFill/>
          <a:ln w="38100" cap="flat" cmpd="sng">
            <a:solidFill>
              <a:srgbClr val="434343"/>
            </a:solidFill>
            <a:prstDash val="solid"/>
            <a:round/>
            <a:headEnd type="none" w="lg" len="lg"/>
            <a:tailEnd type="triangle" w="lg" len="lg"/>
          </a:ln>
        </p:spPr>
      </p:cxnSp>
      <p:pic>
        <p:nvPicPr>
          <p:cNvPr id="430" name="Shape 430"/>
          <p:cNvPicPr preferRelativeResize="0"/>
          <p:nvPr/>
        </p:nvPicPr>
        <p:blipFill>
          <a:blip r:embed="rId4">
            <a:alphaModFix/>
          </a:blip>
          <a:stretch>
            <a:fillRect/>
          </a:stretch>
        </p:blipFill>
        <p:spPr>
          <a:xfrm>
            <a:off x="1042750" y="3622454"/>
            <a:ext cx="596325" cy="382675"/>
          </a:xfrm>
          <a:prstGeom prst="rect">
            <a:avLst/>
          </a:prstGeom>
          <a:noFill/>
          <a:ln>
            <a:noFill/>
          </a:ln>
        </p:spPr>
      </p:pic>
      <p:pic>
        <p:nvPicPr>
          <p:cNvPr id="431" name="Shape 431"/>
          <p:cNvPicPr preferRelativeResize="0"/>
          <p:nvPr/>
        </p:nvPicPr>
        <p:blipFill>
          <a:blip r:embed="rId5">
            <a:alphaModFix/>
          </a:blip>
          <a:stretch>
            <a:fillRect/>
          </a:stretch>
        </p:blipFill>
        <p:spPr>
          <a:xfrm>
            <a:off x="1146400" y="3704625"/>
            <a:ext cx="358300" cy="229925"/>
          </a:xfrm>
          <a:prstGeom prst="rect">
            <a:avLst/>
          </a:prstGeom>
          <a:noFill/>
          <a:ln>
            <a:noFill/>
          </a:ln>
        </p:spPr>
      </p:pic>
      <p:grpSp>
        <p:nvGrpSpPr>
          <p:cNvPr id="432" name="Shape 432"/>
          <p:cNvGrpSpPr/>
          <p:nvPr/>
        </p:nvGrpSpPr>
        <p:grpSpPr>
          <a:xfrm>
            <a:off x="4228821" y="3546847"/>
            <a:ext cx="827694" cy="827694"/>
            <a:chOff x="770550" y="2504325"/>
            <a:chExt cx="689400" cy="689400"/>
          </a:xfrm>
        </p:grpSpPr>
        <p:sp>
          <p:nvSpPr>
            <p:cNvPr id="429" name="Shape 429"/>
            <p:cNvSpPr/>
            <p:nvPr/>
          </p:nvSpPr>
          <p:spPr>
            <a:xfrm>
              <a:off x="770550" y="2504325"/>
              <a:ext cx="689400" cy="689400"/>
            </a:xfrm>
            <a:prstGeom prst="ellipse">
              <a:avLst/>
            </a:prstGeom>
            <a:solidFill>
              <a:srgbClr val="DD7E6B"/>
            </a:solidFill>
            <a:ln>
              <a:noFill/>
            </a:ln>
          </p:spPr>
          <p:txBody>
            <a:bodyPr wrap="square" lIns="91425" tIns="91425" rIns="91425" bIns="91425" anchor="ctr" anchorCtr="0">
              <a:noAutofit/>
            </a:bodyPr>
            <a:lstStyle/>
            <a:p>
              <a:pPr marL="0" lvl="0" indent="0" rtl="0">
                <a:spcBef>
                  <a:spcPts val="0"/>
                </a:spcBef>
                <a:buNone/>
              </a:pPr>
              <a:endParaRPr/>
            </a:p>
          </p:txBody>
        </p:sp>
        <p:pic>
          <p:nvPicPr>
            <p:cNvPr id="433" name="Shape 433"/>
            <p:cNvPicPr preferRelativeResize="0"/>
            <p:nvPr/>
          </p:nvPicPr>
          <p:blipFill>
            <a:blip r:embed="rId6">
              <a:alphaModFix/>
            </a:blip>
            <a:stretch>
              <a:fillRect/>
            </a:stretch>
          </p:blipFill>
          <p:spPr>
            <a:xfrm>
              <a:off x="870332" y="2613996"/>
              <a:ext cx="503650" cy="497150"/>
            </a:xfrm>
            <a:prstGeom prst="rect">
              <a:avLst/>
            </a:prstGeom>
            <a:noFill/>
            <a:ln>
              <a:noFill/>
            </a:ln>
          </p:spPr>
        </p:pic>
      </p:grpSp>
      <p:sp>
        <p:nvSpPr>
          <p:cNvPr id="434" name="Shape 434"/>
          <p:cNvSpPr txBox="1"/>
          <p:nvPr/>
        </p:nvSpPr>
        <p:spPr>
          <a:xfrm>
            <a:off x="441350" y="4072150"/>
            <a:ext cx="1493100" cy="235500"/>
          </a:xfrm>
          <a:prstGeom prst="rect">
            <a:avLst/>
          </a:prstGeom>
          <a:noFill/>
          <a:ln>
            <a:noFill/>
          </a:ln>
        </p:spPr>
        <p:txBody>
          <a:bodyPr wrap="square" lIns="91425" tIns="91425" rIns="91425" bIns="91425" anchor="t" anchorCtr="0">
            <a:noAutofit/>
          </a:bodyPr>
          <a:lstStyle/>
          <a:p>
            <a:pPr marL="0" lvl="0" indent="0" rtl="0">
              <a:spcBef>
                <a:spcPts val="0"/>
              </a:spcBef>
              <a:buNone/>
            </a:pPr>
            <a:r>
              <a:rPr lang="en" dirty="0">
                <a:latin typeface="Arial" charset="0"/>
                <a:ea typeface="Arial" charset="0"/>
                <a:cs typeface="Arial" charset="0"/>
                <a:sym typeface="Droid Sans"/>
              </a:rPr>
              <a:t>Global Internet</a:t>
            </a:r>
          </a:p>
        </p:txBody>
      </p:sp>
      <p:pic>
        <p:nvPicPr>
          <p:cNvPr id="435" name="Shape 435" descr="Image result for China map"/>
          <p:cNvPicPr preferRelativeResize="0"/>
          <p:nvPr/>
        </p:nvPicPr>
        <p:blipFill>
          <a:blip r:embed="rId7">
            <a:alphaModFix/>
          </a:blip>
          <a:stretch>
            <a:fillRect/>
          </a:stretch>
        </p:blipFill>
        <p:spPr>
          <a:xfrm>
            <a:off x="6872050" y="3226075"/>
            <a:ext cx="1823175" cy="1469250"/>
          </a:xfrm>
          <a:prstGeom prst="rect">
            <a:avLst/>
          </a:prstGeom>
          <a:noFill/>
          <a:ln>
            <a:noFill/>
          </a:ln>
        </p:spPr>
      </p:pic>
      <p:cxnSp>
        <p:nvCxnSpPr>
          <p:cNvPr id="436" name="Shape 436"/>
          <p:cNvCxnSpPr/>
          <p:nvPr/>
        </p:nvCxnSpPr>
        <p:spPr>
          <a:xfrm flipH="1">
            <a:off x="1614500" y="2009300"/>
            <a:ext cx="3031800" cy="1986900"/>
          </a:xfrm>
          <a:prstGeom prst="straightConnector1">
            <a:avLst/>
          </a:prstGeom>
          <a:noFill/>
          <a:ln w="28575" cap="flat" cmpd="sng">
            <a:solidFill>
              <a:srgbClr val="FF4426"/>
            </a:solidFill>
            <a:prstDash val="solid"/>
            <a:round/>
            <a:headEnd type="none" w="med" len="med"/>
            <a:tailEnd type="triangle" w="lg" len="lg"/>
          </a:ln>
        </p:spPr>
      </p:cxnSp>
      <p:cxnSp>
        <p:nvCxnSpPr>
          <p:cNvPr id="437" name="Shape 437"/>
          <p:cNvCxnSpPr/>
          <p:nvPr/>
        </p:nvCxnSpPr>
        <p:spPr>
          <a:xfrm rot="10800000">
            <a:off x="4641075" y="1682800"/>
            <a:ext cx="0" cy="1849800"/>
          </a:xfrm>
          <a:prstGeom prst="straightConnector1">
            <a:avLst/>
          </a:prstGeom>
          <a:noFill/>
          <a:ln w="28575" cap="flat" cmpd="sng">
            <a:solidFill>
              <a:srgbClr val="434343"/>
            </a:solidFill>
            <a:prstDash val="solid"/>
            <a:round/>
            <a:headEnd type="none" w="lg" len="lg"/>
            <a:tailEnd type="triangle" w="lg" len="lg"/>
          </a:ln>
        </p:spPr>
      </p:cxnSp>
      <p:sp>
        <p:nvSpPr>
          <p:cNvPr id="438" name="Shape 438"/>
          <p:cNvSpPr/>
          <p:nvPr/>
        </p:nvSpPr>
        <p:spPr>
          <a:xfrm>
            <a:off x="2380825" y="2815463"/>
            <a:ext cx="1192800" cy="325200"/>
          </a:xfrm>
          <a:prstGeom prst="roundRect">
            <a:avLst>
              <a:gd name="adj" fmla="val 16667"/>
            </a:avLst>
          </a:prstGeom>
          <a:solidFill>
            <a:srgbClr val="FF0000"/>
          </a:solidFill>
          <a:ln>
            <a:noFill/>
          </a:ln>
        </p:spPr>
        <p:txBody>
          <a:bodyPr wrap="square" lIns="91425" tIns="91425" rIns="91425" bIns="91425" anchor="ctr" anchorCtr="0">
            <a:noAutofit/>
          </a:bodyPr>
          <a:lstStyle/>
          <a:p>
            <a:pPr marL="0" lvl="0" indent="0" algn="ctr" rtl="0">
              <a:lnSpc>
                <a:spcPct val="93000"/>
              </a:lnSpc>
              <a:spcBef>
                <a:spcPts val="0"/>
              </a:spcBef>
              <a:buNone/>
            </a:pPr>
            <a:r>
              <a:rPr lang="en" sz="1100" b="1" dirty="0">
                <a:solidFill>
                  <a:srgbClr val="FFFFFF"/>
                </a:solidFill>
                <a:latin typeface="Arial" charset="0"/>
                <a:ea typeface="Arial" charset="0"/>
                <a:cs typeface="Arial" charset="0"/>
                <a:sym typeface="Droid Sans"/>
              </a:rPr>
              <a:t>YES:</a:t>
            </a:r>
          </a:p>
          <a:p>
            <a:pPr marL="0" lvl="0" indent="0" algn="ctr" rtl="0">
              <a:lnSpc>
                <a:spcPct val="93000"/>
              </a:lnSpc>
              <a:spcBef>
                <a:spcPts val="0"/>
              </a:spcBef>
              <a:buNone/>
            </a:pPr>
            <a:r>
              <a:rPr lang="en" sz="1100" b="1" dirty="0">
                <a:solidFill>
                  <a:srgbClr val="FFFFFF"/>
                </a:solidFill>
                <a:latin typeface="Arial" charset="0"/>
                <a:ea typeface="Arial" charset="0"/>
                <a:cs typeface="Arial" charset="0"/>
                <a:sym typeface="Droid Sans"/>
              </a:rPr>
              <a:t>INJECT .</a:t>
            </a:r>
            <a:r>
              <a:rPr lang="en" sz="1100" b="1" dirty="0" err="1">
                <a:solidFill>
                  <a:srgbClr val="FFFFFF"/>
                </a:solidFill>
                <a:latin typeface="Arial" charset="0"/>
                <a:ea typeface="Arial" charset="0"/>
                <a:cs typeface="Arial" charset="0"/>
                <a:sym typeface="Droid Sans"/>
              </a:rPr>
              <a:t>js</a:t>
            </a:r>
            <a:endParaRPr lang="en" sz="1100" b="1" dirty="0">
              <a:solidFill>
                <a:srgbClr val="FFFFFF"/>
              </a:solidFill>
              <a:latin typeface="Arial" charset="0"/>
              <a:ea typeface="Arial" charset="0"/>
              <a:cs typeface="Arial" charset="0"/>
              <a:sym typeface="Droid Sans"/>
            </a:endParaRPr>
          </a:p>
        </p:txBody>
      </p:sp>
      <p:pic>
        <p:nvPicPr>
          <p:cNvPr id="439" name="Shape 439" descr="Image result for baidu logo"/>
          <p:cNvPicPr preferRelativeResize="0"/>
          <p:nvPr/>
        </p:nvPicPr>
        <p:blipFill>
          <a:blip r:embed="rId8">
            <a:alphaModFix/>
          </a:blip>
          <a:stretch>
            <a:fillRect/>
          </a:stretch>
        </p:blipFill>
        <p:spPr>
          <a:xfrm>
            <a:off x="7309675" y="3733116"/>
            <a:ext cx="947923" cy="325350"/>
          </a:xfrm>
          <a:prstGeom prst="rect">
            <a:avLst/>
          </a:prstGeom>
          <a:noFill/>
          <a:ln>
            <a:noFill/>
          </a:ln>
        </p:spPr>
      </p:pic>
      <p:pic>
        <p:nvPicPr>
          <p:cNvPr id="440" name="Shape 440" descr="Image result for chinese supercomputer"/>
          <p:cNvPicPr preferRelativeResize="0"/>
          <p:nvPr/>
        </p:nvPicPr>
        <p:blipFill>
          <a:blip r:embed="rId9">
            <a:alphaModFix/>
          </a:blip>
          <a:stretch>
            <a:fillRect/>
          </a:stretch>
        </p:blipFill>
        <p:spPr>
          <a:xfrm>
            <a:off x="3573475" y="1303100"/>
            <a:ext cx="2273100" cy="694125"/>
          </a:xfrm>
          <a:prstGeom prst="rect">
            <a:avLst/>
          </a:prstGeom>
          <a:noFill/>
          <a:ln>
            <a:noFill/>
          </a:ln>
        </p:spPr>
      </p:pic>
      <p:sp>
        <p:nvSpPr>
          <p:cNvPr id="441" name="Shape 441"/>
          <p:cNvSpPr/>
          <p:nvPr/>
        </p:nvSpPr>
        <p:spPr>
          <a:xfrm>
            <a:off x="5162275" y="616450"/>
            <a:ext cx="3310200" cy="736500"/>
          </a:xfrm>
          <a:prstGeom prst="wedgeEllipseCallout">
            <a:avLst>
              <a:gd name="adj1" fmla="val -59107"/>
              <a:gd name="adj2" fmla="val 89936"/>
            </a:avLst>
          </a:prstGeom>
          <a:solidFill>
            <a:srgbClr val="EEEEEE"/>
          </a:solidFill>
          <a:ln w="9525" cap="flat" cmpd="sng">
            <a:solidFill>
              <a:srgbClr val="595959"/>
            </a:solidFill>
            <a:prstDash val="solid"/>
            <a:round/>
            <a:headEnd type="none" w="med" len="med"/>
            <a:tailEnd type="none" w="med" len="med"/>
          </a:ln>
        </p:spPr>
        <p:txBody>
          <a:bodyPr wrap="square" lIns="91425" tIns="91425" rIns="91425" bIns="91425" anchor="ctr" anchorCtr="0">
            <a:noAutofit/>
          </a:bodyPr>
          <a:lstStyle/>
          <a:p>
            <a:pPr marL="0" lvl="0" indent="-69850" algn="ctr" rtl="0">
              <a:lnSpc>
                <a:spcPct val="93000"/>
              </a:lnSpc>
              <a:spcBef>
                <a:spcPts val="0"/>
              </a:spcBef>
              <a:buClr>
                <a:srgbClr val="000000"/>
              </a:buClr>
              <a:buSzPts val="1100"/>
              <a:buFont typeface="Arial"/>
              <a:buNone/>
            </a:pPr>
            <a:r>
              <a:rPr lang="en" dirty="0">
                <a:solidFill>
                  <a:srgbClr val="000000"/>
                </a:solidFill>
                <a:latin typeface="Arial" charset="0"/>
                <a:ea typeface="Arial" charset="0"/>
                <a:cs typeface="Arial" charset="0"/>
                <a:sym typeface="Droid Sans"/>
              </a:rPr>
              <a:t>Is request for </a:t>
            </a:r>
            <a:r>
              <a:rPr lang="en" dirty="0" err="1">
                <a:solidFill>
                  <a:srgbClr val="000000"/>
                </a:solidFill>
                <a:latin typeface="Arial" charset="0"/>
                <a:ea typeface="Arial" charset="0"/>
                <a:cs typeface="Arial" charset="0"/>
                <a:sym typeface="Droid Sans"/>
              </a:rPr>
              <a:t>Baidu</a:t>
            </a:r>
            <a:r>
              <a:rPr lang="en" dirty="0">
                <a:solidFill>
                  <a:srgbClr val="000000"/>
                </a:solidFill>
                <a:latin typeface="Arial" charset="0"/>
                <a:ea typeface="Arial" charset="0"/>
                <a:cs typeface="Arial" charset="0"/>
                <a:sym typeface="Droid Sans"/>
              </a:rPr>
              <a:t> script?</a:t>
            </a:r>
          </a:p>
          <a:p>
            <a:pPr marL="0" lvl="0" indent="-69850" algn="ctr" rtl="0">
              <a:lnSpc>
                <a:spcPct val="93000"/>
              </a:lnSpc>
              <a:spcBef>
                <a:spcPts val="0"/>
              </a:spcBef>
              <a:buClr>
                <a:srgbClr val="000000"/>
              </a:buClr>
              <a:buSzPts val="1100"/>
              <a:buFont typeface="Arial"/>
              <a:buNone/>
            </a:pPr>
            <a:r>
              <a:rPr lang="en" dirty="0">
                <a:solidFill>
                  <a:srgbClr val="000000"/>
                </a:solidFill>
                <a:latin typeface="Arial" charset="0"/>
                <a:ea typeface="Arial" charset="0"/>
                <a:cs typeface="Arial" charset="0"/>
                <a:sym typeface="Droid Sans"/>
              </a:rPr>
              <a:t>1/50 probability?</a:t>
            </a:r>
          </a:p>
        </p:txBody>
      </p:sp>
      <p:sp>
        <p:nvSpPr>
          <p:cNvPr id="442" name="Shape 442"/>
          <p:cNvSpPr txBox="1"/>
          <p:nvPr/>
        </p:nvSpPr>
        <p:spPr>
          <a:xfrm>
            <a:off x="4138350" y="1521850"/>
            <a:ext cx="1666800" cy="229800"/>
          </a:xfrm>
          <a:prstGeom prst="rect">
            <a:avLst/>
          </a:prstGeom>
          <a:noFill/>
          <a:ln>
            <a:noFill/>
          </a:ln>
        </p:spPr>
        <p:txBody>
          <a:bodyPr wrap="square" lIns="91425" tIns="91425" rIns="91425" bIns="91425" anchor="t" anchorCtr="0">
            <a:noAutofit/>
          </a:bodyPr>
          <a:lstStyle/>
          <a:p>
            <a:pPr marL="0" lvl="0" indent="0" rtl="0">
              <a:spcBef>
                <a:spcPts val="0"/>
              </a:spcBef>
              <a:buNone/>
            </a:pPr>
            <a:r>
              <a:rPr lang="en">
                <a:solidFill>
                  <a:srgbClr val="FFFFFF"/>
                </a:solidFill>
              </a:rPr>
              <a:t>Great Cannon</a:t>
            </a:r>
          </a:p>
        </p:txBody>
      </p:sp>
      <p:cxnSp>
        <p:nvCxnSpPr>
          <p:cNvPr id="443" name="Shape 443"/>
          <p:cNvCxnSpPr/>
          <p:nvPr/>
        </p:nvCxnSpPr>
        <p:spPr>
          <a:xfrm rot="10800000">
            <a:off x="1325550" y="2039672"/>
            <a:ext cx="0" cy="1655100"/>
          </a:xfrm>
          <a:prstGeom prst="straightConnector1">
            <a:avLst/>
          </a:prstGeom>
          <a:noFill/>
          <a:ln w="28575" cap="flat" cmpd="sng">
            <a:solidFill>
              <a:srgbClr val="FF4426"/>
            </a:solidFill>
            <a:prstDash val="solid"/>
            <a:round/>
            <a:headEnd type="none" w="med" len="med"/>
            <a:tailEnd type="triangle" w="lg" len="lg"/>
          </a:ln>
        </p:spPr>
      </p:cxnSp>
      <p:sp>
        <p:nvSpPr>
          <p:cNvPr id="444" name="Shape 444"/>
          <p:cNvSpPr/>
          <p:nvPr/>
        </p:nvSpPr>
        <p:spPr>
          <a:xfrm>
            <a:off x="724193" y="2575875"/>
            <a:ext cx="1192800" cy="325200"/>
          </a:xfrm>
          <a:prstGeom prst="roundRect">
            <a:avLst>
              <a:gd name="adj" fmla="val 16667"/>
            </a:avLst>
          </a:prstGeom>
          <a:solidFill>
            <a:srgbClr val="FF4426"/>
          </a:solidFill>
          <a:ln w="76200" cap="flat" cmpd="sng">
            <a:solidFill>
              <a:srgbClr val="FF4426"/>
            </a:solidFill>
            <a:prstDash val="solid"/>
            <a:round/>
            <a:headEnd type="none" w="med" len="med"/>
            <a:tailEnd type="none" w="med" len="med"/>
          </a:ln>
        </p:spPr>
        <p:txBody>
          <a:bodyPr wrap="square" lIns="91425" tIns="91425" rIns="91425" bIns="91425" anchor="ctr" anchorCtr="0">
            <a:noAutofit/>
          </a:bodyPr>
          <a:lstStyle/>
          <a:p>
            <a:pPr marL="0" lvl="0" indent="0" algn="ctr" rtl="0">
              <a:lnSpc>
                <a:spcPct val="93000"/>
              </a:lnSpc>
              <a:spcBef>
                <a:spcPts val="0"/>
              </a:spcBef>
              <a:buNone/>
            </a:pPr>
            <a:r>
              <a:rPr lang="en" sz="1100" b="1" dirty="0">
                <a:solidFill>
                  <a:srgbClr val="FFFFFF"/>
                </a:solidFill>
                <a:latin typeface="Arial" charset="0"/>
                <a:ea typeface="Arial" charset="0"/>
                <a:cs typeface="Arial" charset="0"/>
                <a:sym typeface="Droid Sans"/>
              </a:rPr>
              <a:t>MANY requests</a:t>
            </a:r>
          </a:p>
        </p:txBody>
      </p:sp>
      <p:sp>
        <p:nvSpPr>
          <p:cNvPr id="445" name="Shape 44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44</a:t>
            </a:fld>
            <a:endParaRPr lang="en">
              <a:latin typeface="Arial"/>
              <a:ea typeface="Arial"/>
              <a:cs typeface="Arial"/>
              <a:sym typeface="Arial"/>
            </a:endParaRPr>
          </a:p>
        </p:txBody>
      </p:sp>
      <p:pic>
        <p:nvPicPr>
          <p:cNvPr id="446" name="Shape 446" descr="Image result for Github"/>
          <p:cNvPicPr preferRelativeResize="0"/>
          <p:nvPr/>
        </p:nvPicPr>
        <p:blipFill>
          <a:blip r:embed="rId10">
            <a:alphaModFix/>
          </a:blip>
          <a:stretch>
            <a:fillRect/>
          </a:stretch>
        </p:blipFill>
        <p:spPr>
          <a:xfrm>
            <a:off x="369351" y="1222900"/>
            <a:ext cx="1912386" cy="827700"/>
          </a:xfrm>
          <a:prstGeom prst="rect">
            <a:avLst/>
          </a:prstGeom>
          <a:noFill/>
          <a:ln>
            <a:noFill/>
          </a:ln>
        </p:spPr>
      </p:pic>
      <p:sp>
        <p:nvSpPr>
          <p:cNvPr id="447" name="Shape 447"/>
          <p:cNvSpPr/>
          <p:nvPr/>
        </p:nvSpPr>
        <p:spPr>
          <a:xfrm>
            <a:off x="4025634" y="2825524"/>
            <a:ext cx="1192800" cy="325200"/>
          </a:xfrm>
          <a:prstGeom prst="roundRect">
            <a:avLst>
              <a:gd name="adj" fmla="val 20564"/>
            </a:avLst>
          </a:prstGeom>
          <a:solidFill>
            <a:srgbClr val="B6D7A8"/>
          </a:solidFill>
          <a:ln w="76200" cap="flat" cmpd="sng">
            <a:solidFill>
              <a:srgbClr val="B6D7A8"/>
            </a:solidFill>
            <a:prstDash val="solid"/>
            <a:round/>
            <a:headEnd type="none" w="med" len="med"/>
            <a:tailEnd type="none" w="med" len="med"/>
          </a:ln>
        </p:spPr>
        <p:txBody>
          <a:bodyPr wrap="square" lIns="91425" tIns="91425" rIns="91425" bIns="91425" anchor="ctr" anchorCtr="0">
            <a:noAutofit/>
          </a:bodyPr>
          <a:lstStyle/>
          <a:p>
            <a:pPr marL="0" lvl="0" indent="0" algn="ctr" rtl="0">
              <a:lnSpc>
                <a:spcPct val="93000"/>
              </a:lnSpc>
              <a:spcBef>
                <a:spcPts val="0"/>
              </a:spcBef>
              <a:buNone/>
            </a:pPr>
            <a:r>
              <a:rPr lang="en" sz="1100" b="1" dirty="0">
                <a:solidFill>
                  <a:srgbClr val="000000"/>
                </a:solidFill>
                <a:latin typeface="Arial" charset="0"/>
                <a:ea typeface="Arial" charset="0"/>
                <a:cs typeface="Arial" charset="0"/>
                <a:sym typeface="Droid Sans"/>
              </a:rPr>
              <a:t>Target Traffic</a:t>
            </a:r>
          </a:p>
          <a:p>
            <a:pPr marL="0" lvl="0" indent="0" algn="ctr" rtl="0">
              <a:lnSpc>
                <a:spcPct val="93000"/>
              </a:lnSpc>
              <a:spcBef>
                <a:spcPts val="0"/>
              </a:spcBef>
              <a:buNone/>
            </a:pPr>
            <a:r>
              <a:rPr lang="en" sz="1100" b="1" dirty="0">
                <a:solidFill>
                  <a:srgbClr val="000000"/>
                </a:solidFill>
                <a:latin typeface="Arial" charset="0"/>
                <a:ea typeface="Arial" charset="0"/>
                <a:cs typeface="Arial" charset="0"/>
                <a:sym typeface="Droid Sans"/>
              </a:rPr>
              <a:t>REROUTED</a:t>
            </a:r>
          </a:p>
        </p:txBody>
      </p:sp>
      <p:sp>
        <p:nvSpPr>
          <p:cNvPr id="448" name="Shape 448"/>
          <p:cNvSpPr txBox="1"/>
          <p:nvPr/>
        </p:nvSpPr>
        <p:spPr>
          <a:xfrm>
            <a:off x="1658649" y="3659796"/>
            <a:ext cx="2676000" cy="235500"/>
          </a:xfrm>
          <a:prstGeom prst="rect">
            <a:avLst/>
          </a:prstGeom>
          <a:noFill/>
          <a:ln>
            <a:noFill/>
          </a:ln>
        </p:spPr>
        <p:txBody>
          <a:bodyPr wrap="square" lIns="74825" tIns="50625" rIns="74825" bIns="37425" anchor="t" anchorCtr="0">
            <a:noAutofit/>
          </a:bodyPr>
          <a:lstStyle/>
          <a:p>
            <a:pPr marL="0" marR="0" lvl="0" indent="0" algn="ctr" rtl="0">
              <a:lnSpc>
                <a:spcPct val="93000"/>
              </a:lnSpc>
              <a:spcBef>
                <a:spcPts val="0"/>
              </a:spcBef>
              <a:spcAft>
                <a:spcPts val="0"/>
              </a:spcAft>
              <a:buClr>
                <a:srgbClr val="000000"/>
              </a:buClr>
              <a:buFont typeface="Arial"/>
              <a:buNone/>
            </a:pPr>
            <a:r>
              <a:rPr lang="en" sz="1500" b="1" i="0" u="none" strike="noStrike" cap="none" dirty="0">
                <a:solidFill>
                  <a:srgbClr val="000000"/>
                </a:solidFill>
                <a:latin typeface="Arial" charset="0"/>
                <a:ea typeface="Arial" charset="0"/>
                <a:cs typeface="Arial" charset="0"/>
                <a:sym typeface="Droid Sans"/>
              </a:rPr>
              <a:t>GET </a:t>
            </a:r>
            <a:r>
              <a:rPr lang="en" sz="1500" b="1" i="0" u="none" strike="noStrike" cap="none" dirty="0" err="1">
                <a:solidFill>
                  <a:srgbClr val="000000"/>
                </a:solidFill>
                <a:latin typeface="Arial" charset="0"/>
                <a:ea typeface="Arial" charset="0"/>
                <a:cs typeface="Arial" charset="0"/>
                <a:sym typeface="Droid Sans"/>
              </a:rPr>
              <a:t>hm.baidu.com</a:t>
            </a:r>
            <a:r>
              <a:rPr lang="en" sz="1500" b="1" i="0" u="none" strike="noStrike" cap="none" dirty="0">
                <a:solidFill>
                  <a:srgbClr val="000000"/>
                </a:solidFill>
                <a:latin typeface="Arial" charset="0"/>
                <a:ea typeface="Arial" charset="0"/>
                <a:cs typeface="Arial" charset="0"/>
                <a:sym typeface="Droid Sans"/>
              </a:rPr>
              <a:t>/</a:t>
            </a:r>
            <a:r>
              <a:rPr lang="en" sz="1500" b="1" i="0" u="none" strike="noStrike" cap="none" dirty="0" err="1">
                <a:solidFill>
                  <a:srgbClr val="000000"/>
                </a:solidFill>
                <a:latin typeface="Arial" charset="0"/>
                <a:ea typeface="Arial" charset="0"/>
                <a:cs typeface="Arial" charset="0"/>
                <a:sym typeface="Droid Sans"/>
              </a:rPr>
              <a:t>h.js</a:t>
            </a:r>
            <a:endParaRPr lang="en" sz="1500" b="1" i="0" u="none" strike="noStrike" cap="none" dirty="0">
              <a:solidFill>
                <a:srgbClr val="000000"/>
              </a:solidFill>
              <a:latin typeface="Arial" charset="0"/>
              <a:ea typeface="Arial" charset="0"/>
              <a:cs typeface="Arial" charset="0"/>
              <a:sym typeface="Droid Sans"/>
            </a:endParaRPr>
          </a:p>
        </p:txBody>
      </p:sp>
      <p:sp>
        <p:nvSpPr>
          <p:cNvPr id="449" name="Shape 449"/>
          <p:cNvSpPr/>
          <p:nvPr/>
        </p:nvSpPr>
        <p:spPr>
          <a:xfrm>
            <a:off x="2380825" y="2815463"/>
            <a:ext cx="1192800" cy="325200"/>
          </a:xfrm>
          <a:prstGeom prst="roundRect">
            <a:avLst>
              <a:gd name="adj" fmla="val 16667"/>
            </a:avLst>
          </a:prstGeom>
          <a:solidFill>
            <a:srgbClr val="FF4426"/>
          </a:solidFill>
          <a:ln w="76200" cap="flat" cmpd="sng">
            <a:solidFill>
              <a:srgbClr val="FF4426"/>
            </a:solidFill>
            <a:prstDash val="solid"/>
            <a:round/>
            <a:headEnd type="none" w="med" len="med"/>
            <a:tailEnd type="none" w="med" len="med"/>
          </a:ln>
        </p:spPr>
        <p:txBody>
          <a:bodyPr wrap="square" lIns="91425" tIns="91425" rIns="91425" bIns="91425" anchor="ctr" anchorCtr="0">
            <a:noAutofit/>
          </a:bodyPr>
          <a:lstStyle/>
          <a:p>
            <a:pPr marL="0" lvl="0" indent="0" algn="ctr" rtl="0">
              <a:lnSpc>
                <a:spcPct val="93000"/>
              </a:lnSpc>
              <a:spcBef>
                <a:spcPts val="0"/>
              </a:spcBef>
              <a:buNone/>
            </a:pPr>
            <a:r>
              <a:rPr lang="en" sz="1100" b="1" dirty="0">
                <a:solidFill>
                  <a:srgbClr val="FFFFFF"/>
                </a:solidFill>
                <a:latin typeface="Arial" charset="0"/>
                <a:ea typeface="Arial" charset="0"/>
                <a:cs typeface="Arial" charset="0"/>
                <a:sym typeface="Droid Sans"/>
              </a:rPr>
              <a:t>YES:</a:t>
            </a:r>
          </a:p>
          <a:p>
            <a:pPr marL="0" lvl="0" indent="0" algn="ctr" rtl="0">
              <a:lnSpc>
                <a:spcPct val="93000"/>
              </a:lnSpc>
              <a:spcBef>
                <a:spcPts val="0"/>
              </a:spcBef>
              <a:buNone/>
            </a:pPr>
            <a:r>
              <a:rPr lang="en" sz="1100" b="1" dirty="0">
                <a:solidFill>
                  <a:srgbClr val="FFFFFF"/>
                </a:solidFill>
                <a:latin typeface="Arial" charset="0"/>
                <a:ea typeface="Arial" charset="0"/>
                <a:cs typeface="Arial" charset="0"/>
                <a:sym typeface="Droid Sans"/>
              </a:rPr>
              <a:t>INJECT .</a:t>
            </a:r>
            <a:r>
              <a:rPr lang="en" sz="1100" b="1" dirty="0" err="1">
                <a:solidFill>
                  <a:srgbClr val="FFFFFF"/>
                </a:solidFill>
                <a:latin typeface="Arial" charset="0"/>
                <a:ea typeface="Arial" charset="0"/>
                <a:cs typeface="Arial" charset="0"/>
                <a:sym typeface="Droid Sans"/>
              </a:rPr>
              <a:t>js</a:t>
            </a:r>
            <a:endParaRPr lang="en" sz="1100" b="1" dirty="0">
              <a:solidFill>
                <a:srgbClr val="FFFFFF"/>
              </a:solidFill>
              <a:latin typeface="Arial" charset="0"/>
              <a:ea typeface="Arial" charset="0"/>
              <a:cs typeface="Arial" charset="0"/>
              <a:sym typeface="Droid Sans"/>
            </a:endParaRPr>
          </a:p>
        </p:txBody>
      </p:sp>
      <p:pic>
        <p:nvPicPr>
          <p:cNvPr id="450" name="Shape 450"/>
          <p:cNvPicPr preferRelativeResize="0"/>
          <p:nvPr/>
        </p:nvPicPr>
        <p:blipFill>
          <a:blip r:embed="rId11">
            <a:alphaModFix/>
          </a:blip>
          <a:stretch>
            <a:fillRect/>
          </a:stretch>
        </p:blipFill>
        <p:spPr>
          <a:xfrm>
            <a:off x="4698225" y="3497392"/>
            <a:ext cx="596325" cy="313308"/>
          </a:xfrm>
          <a:prstGeom prst="rect">
            <a:avLst/>
          </a:prstGeom>
          <a:noFill/>
          <a:ln>
            <a:noFill/>
          </a:ln>
        </p:spPr>
      </p:pic>
      <p:pic>
        <p:nvPicPr>
          <p:cNvPr id="451" name="Shape 451"/>
          <p:cNvPicPr preferRelativeResize="0"/>
          <p:nvPr/>
        </p:nvPicPr>
        <p:blipFill>
          <a:blip r:embed="rId11">
            <a:alphaModFix/>
          </a:blip>
          <a:stretch>
            <a:fillRect/>
          </a:stretch>
        </p:blipFill>
        <p:spPr>
          <a:xfrm>
            <a:off x="4469625" y="1211392"/>
            <a:ext cx="596325" cy="313308"/>
          </a:xfrm>
          <a:prstGeom prst="rect">
            <a:avLst/>
          </a:prstGeom>
          <a:noFill/>
          <a:ln>
            <a:noFill/>
          </a:ln>
        </p:spPr>
      </p:pic>
    </p:spTree>
    <p:extLst>
      <p:ext uri="{BB962C8B-B14F-4D97-AF65-F5344CB8AC3E}">
        <p14:creationId xmlns:p14="http://schemas.microsoft.com/office/powerpoint/2010/main" val="13871466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grpSp>
        <p:nvGrpSpPr>
          <p:cNvPr id="456" name="Shape 456"/>
          <p:cNvGrpSpPr/>
          <p:nvPr/>
        </p:nvGrpSpPr>
        <p:grpSpPr>
          <a:xfrm>
            <a:off x="0" y="255975"/>
            <a:ext cx="9161700" cy="4887575"/>
            <a:chOff x="0" y="255975"/>
            <a:chExt cx="9161700" cy="4887575"/>
          </a:xfrm>
        </p:grpSpPr>
        <p:sp>
          <p:nvSpPr>
            <p:cNvPr id="457" name="Shape 457"/>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458" name="Shape 458"/>
            <p:cNvSpPr/>
            <p:nvPr/>
          </p:nvSpPr>
          <p:spPr>
            <a:xfrm>
              <a:off x="215950" y="255975"/>
              <a:ext cx="8573100" cy="650100"/>
            </a:xfrm>
            <a:prstGeom prst="rect">
              <a:avLst/>
            </a:prstGeom>
            <a:noFill/>
            <a:ln>
              <a:noFill/>
            </a:ln>
          </p:spPr>
          <p:txBody>
            <a:bodyPr wrap="square" lIns="91425" tIns="91425" rIns="91425" bIns="91425" anchor="ctr" anchorCtr="0">
              <a:noAutofit/>
            </a:bodyPr>
            <a:lstStyle/>
            <a:p>
              <a:pPr marL="0" lvl="0" indent="-69850" algn="ctr" rtl="0">
                <a:lnSpc>
                  <a:spcPct val="115000"/>
                </a:lnSpc>
                <a:spcBef>
                  <a:spcPts val="0"/>
                </a:spcBef>
                <a:spcAft>
                  <a:spcPts val="1600"/>
                </a:spcAft>
                <a:buClr>
                  <a:schemeClr val="dk1"/>
                </a:buClr>
                <a:buSzPts val="1100"/>
                <a:buFont typeface="Arial"/>
                <a:buNone/>
              </a:pPr>
              <a:r>
                <a:rPr lang="en" sz="2200" b="1" dirty="0">
                  <a:solidFill>
                    <a:schemeClr val="bg1"/>
                  </a:solidFill>
                  <a:latin typeface="Arial" charset="0"/>
                  <a:ea typeface="Arial" charset="0"/>
                  <a:cs typeface="Arial" charset="0"/>
                  <a:sym typeface="Droid Sans"/>
                </a:rPr>
                <a:t>Bringing Accountability</a:t>
              </a:r>
            </a:p>
          </p:txBody>
        </p:sp>
      </p:grpSp>
      <p:pic>
        <p:nvPicPr>
          <p:cNvPr id="459" name="Shape 459" descr="Image result for China map"/>
          <p:cNvPicPr preferRelativeResize="0"/>
          <p:nvPr/>
        </p:nvPicPr>
        <p:blipFill>
          <a:blip r:embed="rId3">
            <a:alphaModFix/>
          </a:blip>
          <a:stretch>
            <a:fillRect/>
          </a:stretch>
        </p:blipFill>
        <p:spPr>
          <a:xfrm>
            <a:off x="6872050" y="3226075"/>
            <a:ext cx="1823175" cy="1469250"/>
          </a:xfrm>
          <a:prstGeom prst="rect">
            <a:avLst/>
          </a:prstGeom>
          <a:noFill/>
          <a:ln>
            <a:noFill/>
          </a:ln>
        </p:spPr>
      </p:pic>
      <p:sp>
        <p:nvSpPr>
          <p:cNvPr id="460" name="Shape 46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45</a:t>
            </a:fld>
            <a:endParaRPr lang="en">
              <a:latin typeface="Arial"/>
              <a:ea typeface="Arial"/>
              <a:cs typeface="Arial"/>
              <a:sym typeface="Arial"/>
            </a:endParaRPr>
          </a:p>
        </p:txBody>
      </p:sp>
      <p:pic>
        <p:nvPicPr>
          <p:cNvPr id="461" name="Shape 461"/>
          <p:cNvPicPr preferRelativeResize="0"/>
          <p:nvPr/>
        </p:nvPicPr>
        <p:blipFill>
          <a:blip r:embed="rId4">
            <a:alphaModFix/>
          </a:blip>
          <a:stretch>
            <a:fillRect/>
          </a:stretch>
        </p:blipFill>
        <p:spPr>
          <a:xfrm>
            <a:off x="1146400" y="3704625"/>
            <a:ext cx="358300" cy="229925"/>
          </a:xfrm>
          <a:prstGeom prst="rect">
            <a:avLst/>
          </a:prstGeom>
          <a:noFill/>
          <a:ln>
            <a:noFill/>
          </a:ln>
        </p:spPr>
      </p:pic>
      <p:grpSp>
        <p:nvGrpSpPr>
          <p:cNvPr id="462" name="Shape 462"/>
          <p:cNvGrpSpPr/>
          <p:nvPr/>
        </p:nvGrpSpPr>
        <p:grpSpPr>
          <a:xfrm>
            <a:off x="4228821" y="3546847"/>
            <a:ext cx="827694" cy="827694"/>
            <a:chOff x="770550" y="2504325"/>
            <a:chExt cx="689400" cy="689400"/>
          </a:xfrm>
        </p:grpSpPr>
        <p:sp>
          <p:nvSpPr>
            <p:cNvPr id="463" name="Shape 463"/>
            <p:cNvSpPr/>
            <p:nvPr/>
          </p:nvSpPr>
          <p:spPr>
            <a:xfrm>
              <a:off x="770550" y="2504325"/>
              <a:ext cx="689400" cy="689400"/>
            </a:xfrm>
            <a:prstGeom prst="ellipse">
              <a:avLst/>
            </a:prstGeom>
            <a:solidFill>
              <a:srgbClr val="DD7E6B"/>
            </a:solidFill>
            <a:ln>
              <a:noFill/>
            </a:ln>
          </p:spPr>
          <p:txBody>
            <a:bodyPr wrap="square" lIns="91425" tIns="91425" rIns="91425" bIns="91425" anchor="ctr" anchorCtr="0">
              <a:noAutofit/>
            </a:bodyPr>
            <a:lstStyle/>
            <a:p>
              <a:pPr marL="0" lvl="0" indent="0" rtl="0">
                <a:spcBef>
                  <a:spcPts val="0"/>
                </a:spcBef>
                <a:buNone/>
              </a:pPr>
              <a:endParaRPr/>
            </a:p>
          </p:txBody>
        </p:sp>
        <p:pic>
          <p:nvPicPr>
            <p:cNvPr id="464" name="Shape 464"/>
            <p:cNvPicPr preferRelativeResize="0"/>
            <p:nvPr/>
          </p:nvPicPr>
          <p:blipFill>
            <a:blip r:embed="rId5">
              <a:alphaModFix/>
            </a:blip>
            <a:stretch>
              <a:fillRect/>
            </a:stretch>
          </p:blipFill>
          <p:spPr>
            <a:xfrm>
              <a:off x="870332" y="2613996"/>
              <a:ext cx="503650" cy="497150"/>
            </a:xfrm>
            <a:prstGeom prst="rect">
              <a:avLst/>
            </a:prstGeom>
            <a:noFill/>
            <a:ln>
              <a:noFill/>
            </a:ln>
          </p:spPr>
        </p:pic>
      </p:grpSp>
      <p:pic>
        <p:nvPicPr>
          <p:cNvPr id="465" name="Shape 465"/>
          <p:cNvPicPr preferRelativeResize="0"/>
          <p:nvPr/>
        </p:nvPicPr>
        <p:blipFill>
          <a:blip r:embed="rId6">
            <a:alphaModFix/>
          </a:blip>
          <a:stretch>
            <a:fillRect/>
          </a:stretch>
        </p:blipFill>
        <p:spPr>
          <a:xfrm>
            <a:off x="4698225" y="3497392"/>
            <a:ext cx="596325" cy="313308"/>
          </a:xfrm>
          <a:prstGeom prst="rect">
            <a:avLst/>
          </a:prstGeom>
          <a:noFill/>
          <a:ln>
            <a:noFill/>
          </a:ln>
        </p:spPr>
      </p:pic>
      <p:sp>
        <p:nvSpPr>
          <p:cNvPr id="466" name="Shape 466"/>
          <p:cNvSpPr txBox="1">
            <a:spLocks noGrp="1"/>
          </p:cNvSpPr>
          <p:nvPr>
            <p:ph type="body" idx="1"/>
          </p:nvPr>
        </p:nvSpPr>
        <p:spPr>
          <a:xfrm>
            <a:off x="387900" y="1228675"/>
            <a:ext cx="6786000" cy="873300"/>
          </a:xfrm>
          <a:prstGeom prst="rect">
            <a:avLst/>
          </a:prstGeom>
          <a:noFill/>
          <a:ln>
            <a:noFill/>
          </a:ln>
        </p:spPr>
        <p:txBody>
          <a:bodyPr wrap="square" lIns="91425" tIns="91425" rIns="91425" bIns="91425" anchor="ctr" anchorCtr="0">
            <a:noAutofit/>
          </a:bodyPr>
          <a:lstStyle/>
          <a:p>
            <a:pPr marL="0" lvl="0" indent="-69850" rtl="0">
              <a:lnSpc>
                <a:spcPct val="100000"/>
              </a:lnSpc>
              <a:spcBef>
                <a:spcPts val="0"/>
              </a:spcBef>
              <a:spcAft>
                <a:spcPts val="1000"/>
              </a:spcAft>
              <a:buClr>
                <a:schemeClr val="dk1"/>
              </a:buClr>
              <a:buSzPts val="1100"/>
              <a:buFont typeface="Arial"/>
              <a:buNone/>
            </a:pPr>
            <a:r>
              <a:rPr lang="en" sz="1200" b="1" dirty="0">
                <a:solidFill>
                  <a:schemeClr val="dk1"/>
                </a:solidFill>
                <a:latin typeface="Arial" charset="0"/>
                <a:ea typeface="Arial" charset="0"/>
                <a:cs typeface="Arial" charset="0"/>
                <a:sym typeface="Droid Sans"/>
              </a:rPr>
              <a:t>PROBLEM:</a:t>
            </a:r>
          </a:p>
          <a:p>
            <a:pPr marL="457200" lvl="0" indent="-342900" rtl="0">
              <a:lnSpc>
                <a:spcPct val="100000"/>
              </a:lnSpc>
              <a:spcBef>
                <a:spcPts val="0"/>
              </a:spcBef>
              <a:spcAft>
                <a:spcPts val="0"/>
              </a:spcAft>
              <a:buClr>
                <a:schemeClr val="dk1"/>
              </a:buClr>
              <a:buSzPts val="1800"/>
              <a:buFont typeface="Droid Sans"/>
              <a:buChar char="●"/>
            </a:pPr>
            <a:r>
              <a:rPr lang="en" dirty="0">
                <a:solidFill>
                  <a:schemeClr val="dk1"/>
                </a:solidFill>
                <a:latin typeface="Arial" charset="0"/>
                <a:ea typeface="Arial" charset="0"/>
                <a:cs typeface="Arial" charset="0"/>
                <a:sym typeface="Droid Sans"/>
              </a:rPr>
              <a:t>Who is behind the Distributed Denial of Service Attack (</a:t>
            </a:r>
            <a:r>
              <a:rPr lang="en" dirty="0" err="1">
                <a:solidFill>
                  <a:schemeClr val="dk1"/>
                </a:solidFill>
                <a:latin typeface="Arial" charset="0"/>
                <a:ea typeface="Arial" charset="0"/>
                <a:cs typeface="Arial" charset="0"/>
                <a:sym typeface="Droid Sans"/>
              </a:rPr>
              <a:t>DDoS</a:t>
            </a:r>
            <a:r>
              <a:rPr lang="en" dirty="0">
                <a:solidFill>
                  <a:schemeClr val="dk1"/>
                </a:solidFill>
                <a:latin typeface="Arial" charset="0"/>
                <a:ea typeface="Arial" charset="0"/>
                <a:cs typeface="Arial" charset="0"/>
                <a:sym typeface="Droid Sans"/>
              </a:rPr>
              <a:t>) towards </a:t>
            </a:r>
            <a:r>
              <a:rPr lang="en" dirty="0" err="1">
                <a:solidFill>
                  <a:schemeClr val="dk1"/>
                </a:solidFill>
                <a:latin typeface="Arial" charset="0"/>
                <a:ea typeface="Arial" charset="0"/>
                <a:cs typeface="Arial" charset="0"/>
                <a:sym typeface="Droid Sans"/>
              </a:rPr>
              <a:t>GitHub</a:t>
            </a:r>
            <a:r>
              <a:rPr lang="en" dirty="0">
                <a:solidFill>
                  <a:schemeClr val="dk1"/>
                </a:solidFill>
                <a:latin typeface="Arial" charset="0"/>
                <a:ea typeface="Arial" charset="0"/>
                <a:cs typeface="Arial" charset="0"/>
                <a:sym typeface="Droid Sans"/>
              </a:rPr>
              <a:t>?</a:t>
            </a:r>
          </a:p>
        </p:txBody>
      </p:sp>
      <p:grpSp>
        <p:nvGrpSpPr>
          <p:cNvPr id="467" name="Shape 467"/>
          <p:cNvGrpSpPr/>
          <p:nvPr/>
        </p:nvGrpSpPr>
        <p:grpSpPr>
          <a:xfrm>
            <a:off x="231714" y="3126363"/>
            <a:ext cx="1912386" cy="1790888"/>
            <a:chOff x="231714" y="3126363"/>
            <a:chExt cx="1912386" cy="1790888"/>
          </a:xfrm>
        </p:grpSpPr>
        <p:pic>
          <p:nvPicPr>
            <p:cNvPr id="468" name="Shape 468" descr="Open ..."/>
            <p:cNvPicPr preferRelativeResize="0"/>
            <p:nvPr/>
          </p:nvPicPr>
          <p:blipFill>
            <a:blip r:embed="rId7">
              <a:alphaModFix/>
            </a:blip>
            <a:stretch>
              <a:fillRect/>
            </a:stretch>
          </p:blipFill>
          <p:spPr>
            <a:xfrm>
              <a:off x="354463" y="3126363"/>
              <a:ext cx="1666875" cy="1666875"/>
            </a:xfrm>
            <a:prstGeom prst="rect">
              <a:avLst/>
            </a:prstGeom>
            <a:noFill/>
            <a:ln>
              <a:noFill/>
            </a:ln>
          </p:spPr>
        </p:pic>
        <p:sp>
          <p:nvSpPr>
            <p:cNvPr id="469" name="Shape 469"/>
            <p:cNvSpPr txBox="1"/>
            <p:nvPr/>
          </p:nvSpPr>
          <p:spPr>
            <a:xfrm>
              <a:off x="441350" y="4681750"/>
              <a:ext cx="1493100" cy="235500"/>
            </a:xfrm>
            <a:prstGeom prst="rect">
              <a:avLst/>
            </a:prstGeom>
            <a:noFill/>
            <a:ln>
              <a:noFill/>
            </a:ln>
          </p:spPr>
          <p:txBody>
            <a:bodyPr wrap="square" lIns="91425" tIns="91425" rIns="91425" bIns="91425" anchor="t" anchorCtr="0">
              <a:noAutofit/>
            </a:bodyPr>
            <a:lstStyle/>
            <a:p>
              <a:pPr marL="0" lvl="0" indent="0" rtl="0">
                <a:spcBef>
                  <a:spcPts val="0"/>
                </a:spcBef>
                <a:buNone/>
              </a:pPr>
              <a:r>
                <a:rPr lang="en" dirty="0">
                  <a:latin typeface="Arial" charset="0"/>
                  <a:ea typeface="Arial" charset="0"/>
                  <a:cs typeface="Arial" charset="0"/>
                  <a:sym typeface="Droid Sans"/>
                </a:rPr>
                <a:t>Global Internet</a:t>
              </a:r>
            </a:p>
          </p:txBody>
        </p:sp>
        <p:pic>
          <p:nvPicPr>
            <p:cNvPr id="470" name="Shape 470" descr="Image result for Github"/>
            <p:cNvPicPr preferRelativeResize="0"/>
            <p:nvPr/>
          </p:nvPicPr>
          <p:blipFill>
            <a:blip r:embed="rId8">
              <a:alphaModFix/>
            </a:blip>
            <a:stretch>
              <a:fillRect/>
            </a:stretch>
          </p:blipFill>
          <p:spPr>
            <a:xfrm>
              <a:off x="231714" y="3854050"/>
              <a:ext cx="1912386" cy="827700"/>
            </a:xfrm>
            <a:prstGeom prst="rect">
              <a:avLst/>
            </a:prstGeom>
            <a:noFill/>
            <a:ln>
              <a:noFill/>
            </a:ln>
          </p:spPr>
        </p:pic>
        <p:pic>
          <p:nvPicPr>
            <p:cNvPr id="471" name="Shape 471"/>
            <p:cNvPicPr preferRelativeResize="0"/>
            <p:nvPr/>
          </p:nvPicPr>
          <p:blipFill>
            <a:blip r:embed="rId9">
              <a:alphaModFix/>
            </a:blip>
            <a:stretch>
              <a:fillRect/>
            </a:stretch>
          </p:blipFill>
          <p:spPr>
            <a:xfrm>
              <a:off x="513975" y="3223988"/>
              <a:ext cx="947925" cy="707737"/>
            </a:xfrm>
            <a:prstGeom prst="rect">
              <a:avLst/>
            </a:prstGeom>
            <a:noFill/>
            <a:ln>
              <a:noFill/>
            </a:ln>
          </p:spPr>
        </p:pic>
      </p:grpSp>
      <p:pic>
        <p:nvPicPr>
          <p:cNvPr id="472" name="Shape 472" descr="Image result for baidu logo"/>
          <p:cNvPicPr preferRelativeResize="0"/>
          <p:nvPr/>
        </p:nvPicPr>
        <p:blipFill>
          <a:blip r:embed="rId10">
            <a:alphaModFix/>
          </a:blip>
          <a:stretch>
            <a:fillRect/>
          </a:stretch>
        </p:blipFill>
        <p:spPr>
          <a:xfrm>
            <a:off x="7309675" y="3733116"/>
            <a:ext cx="947923" cy="325350"/>
          </a:xfrm>
          <a:prstGeom prst="rect">
            <a:avLst/>
          </a:prstGeom>
          <a:noFill/>
          <a:ln>
            <a:noFill/>
          </a:ln>
        </p:spPr>
      </p:pic>
    </p:spTree>
    <p:extLst>
      <p:ext uri="{BB962C8B-B14F-4D97-AF65-F5344CB8AC3E}">
        <p14:creationId xmlns:p14="http://schemas.microsoft.com/office/powerpoint/2010/main" val="7079689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grpSp>
        <p:nvGrpSpPr>
          <p:cNvPr id="477" name="Shape 477"/>
          <p:cNvGrpSpPr/>
          <p:nvPr/>
        </p:nvGrpSpPr>
        <p:grpSpPr>
          <a:xfrm>
            <a:off x="0" y="255975"/>
            <a:ext cx="9161700" cy="4887575"/>
            <a:chOff x="0" y="255975"/>
            <a:chExt cx="9161700" cy="4887575"/>
          </a:xfrm>
        </p:grpSpPr>
        <p:sp>
          <p:nvSpPr>
            <p:cNvPr id="478" name="Shape 478"/>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479" name="Shape 479"/>
            <p:cNvSpPr/>
            <p:nvPr/>
          </p:nvSpPr>
          <p:spPr>
            <a:xfrm>
              <a:off x="215950" y="255975"/>
              <a:ext cx="8573100" cy="650100"/>
            </a:xfrm>
            <a:prstGeom prst="rect">
              <a:avLst/>
            </a:prstGeom>
            <a:noFill/>
            <a:ln>
              <a:noFill/>
            </a:ln>
          </p:spPr>
          <p:txBody>
            <a:bodyPr wrap="square" lIns="91425" tIns="91425" rIns="91425" bIns="91425" anchor="ctr" anchorCtr="0">
              <a:noAutofit/>
            </a:bodyPr>
            <a:lstStyle/>
            <a:p>
              <a:pPr marL="0" lvl="0" indent="-69850" algn="ctr" rtl="0">
                <a:lnSpc>
                  <a:spcPct val="115000"/>
                </a:lnSpc>
                <a:spcBef>
                  <a:spcPts val="0"/>
                </a:spcBef>
                <a:spcAft>
                  <a:spcPts val="1600"/>
                </a:spcAft>
                <a:buClr>
                  <a:schemeClr val="dk1"/>
                </a:buClr>
                <a:buSzPts val="1100"/>
                <a:buFont typeface="Arial"/>
                <a:buNone/>
              </a:pPr>
              <a:r>
                <a:rPr lang="en" sz="2200" b="1" dirty="0">
                  <a:solidFill>
                    <a:schemeClr val="bg1"/>
                  </a:solidFill>
                  <a:latin typeface="Arial" charset="0"/>
                  <a:ea typeface="Arial" charset="0"/>
                  <a:cs typeface="Arial" charset="0"/>
                  <a:sym typeface="Droid Sans"/>
                </a:rPr>
                <a:t>Bringing Accountability</a:t>
              </a:r>
            </a:p>
          </p:txBody>
        </p:sp>
      </p:grpSp>
      <p:pic>
        <p:nvPicPr>
          <p:cNvPr id="480" name="Shape 480" descr="Image result for China map"/>
          <p:cNvPicPr preferRelativeResize="0"/>
          <p:nvPr/>
        </p:nvPicPr>
        <p:blipFill>
          <a:blip r:embed="rId3">
            <a:alphaModFix/>
          </a:blip>
          <a:stretch>
            <a:fillRect/>
          </a:stretch>
        </p:blipFill>
        <p:spPr>
          <a:xfrm>
            <a:off x="6872050" y="3226075"/>
            <a:ext cx="1823175" cy="1469250"/>
          </a:xfrm>
          <a:prstGeom prst="rect">
            <a:avLst/>
          </a:prstGeom>
          <a:noFill/>
          <a:ln>
            <a:noFill/>
          </a:ln>
        </p:spPr>
      </p:pic>
      <p:sp>
        <p:nvSpPr>
          <p:cNvPr id="481" name="Shape 48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46</a:t>
            </a:fld>
            <a:endParaRPr lang="en">
              <a:latin typeface="Arial"/>
              <a:ea typeface="Arial"/>
              <a:cs typeface="Arial"/>
              <a:sym typeface="Arial"/>
            </a:endParaRPr>
          </a:p>
        </p:txBody>
      </p:sp>
      <p:pic>
        <p:nvPicPr>
          <p:cNvPr id="482" name="Shape 482"/>
          <p:cNvPicPr preferRelativeResize="0"/>
          <p:nvPr/>
        </p:nvPicPr>
        <p:blipFill>
          <a:blip r:embed="rId4">
            <a:alphaModFix/>
          </a:blip>
          <a:stretch>
            <a:fillRect/>
          </a:stretch>
        </p:blipFill>
        <p:spPr>
          <a:xfrm>
            <a:off x="1146400" y="3704625"/>
            <a:ext cx="358300" cy="229925"/>
          </a:xfrm>
          <a:prstGeom prst="rect">
            <a:avLst/>
          </a:prstGeom>
          <a:noFill/>
          <a:ln>
            <a:noFill/>
          </a:ln>
        </p:spPr>
      </p:pic>
      <p:grpSp>
        <p:nvGrpSpPr>
          <p:cNvPr id="483" name="Shape 483"/>
          <p:cNvGrpSpPr/>
          <p:nvPr/>
        </p:nvGrpSpPr>
        <p:grpSpPr>
          <a:xfrm>
            <a:off x="4228821" y="3546847"/>
            <a:ext cx="827694" cy="827694"/>
            <a:chOff x="770550" y="2504325"/>
            <a:chExt cx="689400" cy="689400"/>
          </a:xfrm>
        </p:grpSpPr>
        <p:sp>
          <p:nvSpPr>
            <p:cNvPr id="484" name="Shape 484"/>
            <p:cNvSpPr/>
            <p:nvPr/>
          </p:nvSpPr>
          <p:spPr>
            <a:xfrm>
              <a:off x="770550" y="2504325"/>
              <a:ext cx="689400" cy="689400"/>
            </a:xfrm>
            <a:prstGeom prst="ellipse">
              <a:avLst/>
            </a:prstGeom>
            <a:solidFill>
              <a:srgbClr val="DD7E6B"/>
            </a:solidFill>
            <a:ln>
              <a:noFill/>
            </a:ln>
          </p:spPr>
          <p:txBody>
            <a:bodyPr wrap="square" lIns="91425" tIns="91425" rIns="91425" bIns="91425" anchor="ctr" anchorCtr="0">
              <a:noAutofit/>
            </a:bodyPr>
            <a:lstStyle/>
            <a:p>
              <a:pPr marL="0" lvl="0" indent="0" rtl="0">
                <a:spcBef>
                  <a:spcPts val="0"/>
                </a:spcBef>
                <a:buNone/>
              </a:pPr>
              <a:endParaRPr/>
            </a:p>
          </p:txBody>
        </p:sp>
        <p:pic>
          <p:nvPicPr>
            <p:cNvPr id="485" name="Shape 485"/>
            <p:cNvPicPr preferRelativeResize="0"/>
            <p:nvPr/>
          </p:nvPicPr>
          <p:blipFill>
            <a:blip r:embed="rId5">
              <a:alphaModFix/>
            </a:blip>
            <a:stretch>
              <a:fillRect/>
            </a:stretch>
          </p:blipFill>
          <p:spPr>
            <a:xfrm>
              <a:off x="870332" y="2613996"/>
              <a:ext cx="503650" cy="497150"/>
            </a:xfrm>
            <a:prstGeom prst="rect">
              <a:avLst/>
            </a:prstGeom>
            <a:noFill/>
            <a:ln>
              <a:noFill/>
            </a:ln>
          </p:spPr>
        </p:pic>
      </p:grpSp>
      <p:pic>
        <p:nvPicPr>
          <p:cNvPr id="486" name="Shape 486"/>
          <p:cNvPicPr preferRelativeResize="0"/>
          <p:nvPr/>
        </p:nvPicPr>
        <p:blipFill>
          <a:blip r:embed="rId6">
            <a:alphaModFix/>
          </a:blip>
          <a:stretch>
            <a:fillRect/>
          </a:stretch>
        </p:blipFill>
        <p:spPr>
          <a:xfrm>
            <a:off x="4698225" y="3497392"/>
            <a:ext cx="596325" cy="313308"/>
          </a:xfrm>
          <a:prstGeom prst="rect">
            <a:avLst/>
          </a:prstGeom>
          <a:noFill/>
          <a:ln>
            <a:noFill/>
          </a:ln>
        </p:spPr>
      </p:pic>
      <p:sp>
        <p:nvSpPr>
          <p:cNvPr id="487" name="Shape 487"/>
          <p:cNvSpPr txBox="1">
            <a:spLocks noGrp="1"/>
          </p:cNvSpPr>
          <p:nvPr>
            <p:ph type="body" idx="1"/>
          </p:nvPr>
        </p:nvSpPr>
        <p:spPr>
          <a:xfrm>
            <a:off x="387900" y="2002975"/>
            <a:ext cx="8756100" cy="632400"/>
          </a:xfrm>
          <a:prstGeom prst="rect">
            <a:avLst/>
          </a:prstGeom>
          <a:noFill/>
          <a:ln>
            <a:noFill/>
          </a:ln>
        </p:spPr>
        <p:txBody>
          <a:bodyPr wrap="square" lIns="91425" tIns="91425" rIns="91425" bIns="91425" anchor="ctr" anchorCtr="0">
            <a:noAutofit/>
          </a:bodyPr>
          <a:lstStyle/>
          <a:p>
            <a:pPr marL="0" lvl="0" indent="0" rtl="0">
              <a:lnSpc>
                <a:spcPct val="100000"/>
              </a:lnSpc>
              <a:spcBef>
                <a:spcPts val="0"/>
              </a:spcBef>
              <a:spcAft>
                <a:spcPts val="0"/>
              </a:spcAft>
              <a:buNone/>
            </a:pPr>
            <a:r>
              <a:rPr lang="en" dirty="0">
                <a:solidFill>
                  <a:schemeClr val="dk1"/>
                </a:solidFill>
                <a:latin typeface="Arial" charset="0"/>
                <a:ea typeface="Arial" charset="0"/>
                <a:cs typeface="Arial" charset="0"/>
                <a:sym typeface="Droid Sans"/>
              </a:rPr>
              <a:t/>
            </a:r>
            <a:br>
              <a:rPr lang="en" dirty="0">
                <a:solidFill>
                  <a:schemeClr val="dk1"/>
                </a:solidFill>
                <a:latin typeface="Arial" charset="0"/>
                <a:ea typeface="Arial" charset="0"/>
                <a:cs typeface="Arial" charset="0"/>
                <a:sym typeface="Droid Sans"/>
              </a:rPr>
            </a:br>
            <a:endParaRPr lang="en-US" dirty="0">
              <a:solidFill>
                <a:schemeClr val="dk1"/>
              </a:solidFill>
              <a:latin typeface="Arial" charset="0"/>
              <a:ea typeface="Arial" charset="0"/>
              <a:cs typeface="Arial" charset="0"/>
              <a:sym typeface="Droid Sans"/>
            </a:endParaRPr>
          </a:p>
          <a:p>
            <a:pPr lvl="0">
              <a:lnSpc>
                <a:spcPct val="100000"/>
              </a:lnSpc>
              <a:spcAft>
                <a:spcPts val="0"/>
              </a:spcAft>
              <a:buNone/>
            </a:pPr>
            <a:r>
              <a:rPr lang="en" dirty="0">
                <a:solidFill>
                  <a:srgbClr val="FF4426"/>
                </a:solidFill>
                <a:highlight>
                  <a:srgbClr val="FF4426"/>
                </a:highlight>
                <a:latin typeface="Arial" charset="0"/>
                <a:ea typeface="Arial" charset="0"/>
                <a:cs typeface="Arial" charset="0"/>
                <a:sym typeface="Droid Sans"/>
              </a:rPr>
              <a:t>.</a:t>
            </a:r>
            <a:r>
              <a:rPr lang="en" b="1" dirty="0" smtClean="0">
                <a:solidFill>
                  <a:schemeClr val="lt1"/>
                </a:solidFill>
                <a:highlight>
                  <a:srgbClr val="FF4426"/>
                </a:highlight>
                <a:latin typeface="Arial" charset="0"/>
                <a:ea typeface="Arial" charset="0"/>
                <a:cs typeface="Arial" charset="0"/>
                <a:sym typeface="Droid Sans"/>
              </a:rPr>
              <a:t>Great </a:t>
            </a:r>
            <a:r>
              <a:rPr lang="en" b="1" dirty="0">
                <a:solidFill>
                  <a:schemeClr val="lt1"/>
                </a:solidFill>
                <a:highlight>
                  <a:srgbClr val="FF4426"/>
                </a:highlight>
                <a:latin typeface="Arial" charset="0"/>
                <a:ea typeface="Arial" charset="0"/>
                <a:cs typeface="Arial" charset="0"/>
                <a:sym typeface="Droid Sans"/>
              </a:rPr>
              <a:t>Cannon very likely operated by the </a:t>
            </a:r>
            <a:r>
              <a:rPr lang="en" b="1" dirty="0" err="1" smtClean="0">
                <a:solidFill>
                  <a:schemeClr val="lt1"/>
                </a:solidFill>
                <a:highlight>
                  <a:srgbClr val="FF4426"/>
                </a:highlight>
                <a:latin typeface="Arial" charset="0"/>
                <a:ea typeface="Arial" charset="0"/>
                <a:cs typeface="Arial" charset="0"/>
                <a:sym typeface="Droid Sans"/>
              </a:rPr>
              <a:t>Chinese</a:t>
            </a:r>
            <a:r>
              <a:rPr lang="en" dirty="0" err="1">
                <a:solidFill>
                  <a:srgbClr val="FF4426"/>
                </a:solidFill>
                <a:highlight>
                  <a:srgbClr val="FF4426"/>
                </a:highlight>
                <a:latin typeface="Arial" charset="0"/>
                <a:ea typeface="Arial" charset="0"/>
                <a:cs typeface="Arial" charset="0"/>
                <a:sym typeface="Droid Sans"/>
              </a:rPr>
              <a:t>.</a:t>
            </a:r>
            <a:r>
              <a:rPr lang="en" b="1" dirty="0" err="1" smtClean="0">
                <a:solidFill>
                  <a:schemeClr val="lt1"/>
                </a:solidFill>
                <a:highlight>
                  <a:srgbClr val="FF4426"/>
                </a:highlight>
                <a:latin typeface="Arial" charset="0"/>
                <a:ea typeface="Arial" charset="0"/>
                <a:cs typeface="Arial" charset="0"/>
                <a:sym typeface="Droid Sans"/>
              </a:rPr>
              <a:t>government</a:t>
            </a:r>
            <a:r>
              <a:rPr lang="en" b="1" dirty="0">
                <a:solidFill>
                  <a:schemeClr val="lt1"/>
                </a:solidFill>
                <a:highlight>
                  <a:srgbClr val="FF4426"/>
                </a:highlight>
                <a:latin typeface="Arial" charset="0"/>
                <a:ea typeface="Arial" charset="0"/>
                <a:cs typeface="Arial" charset="0"/>
                <a:sym typeface="Droid Sans"/>
              </a:rPr>
              <a:t>.</a:t>
            </a:r>
            <a:r>
              <a:rPr lang="en" dirty="0">
                <a:solidFill>
                  <a:srgbClr val="FF4426"/>
                </a:solidFill>
                <a:highlight>
                  <a:srgbClr val="FF4426"/>
                </a:highlight>
                <a:latin typeface="Arial" charset="0"/>
                <a:ea typeface="Arial" charset="0"/>
                <a:cs typeface="Arial" charset="0"/>
                <a:sym typeface="Droid Sans"/>
              </a:rPr>
              <a:t>.</a:t>
            </a:r>
          </a:p>
          <a:p>
            <a:pPr marL="0" lvl="0" indent="0" rtl="0">
              <a:lnSpc>
                <a:spcPct val="100000"/>
              </a:lnSpc>
              <a:spcBef>
                <a:spcPts val="0"/>
              </a:spcBef>
              <a:spcAft>
                <a:spcPts val="0"/>
              </a:spcAft>
              <a:buNone/>
            </a:pPr>
            <a:endParaRPr b="1" dirty="0">
              <a:solidFill>
                <a:schemeClr val="lt1"/>
              </a:solidFill>
              <a:highlight>
                <a:srgbClr val="FF4426"/>
              </a:highlight>
              <a:latin typeface="Arial" charset="0"/>
              <a:ea typeface="Arial" charset="0"/>
              <a:cs typeface="Arial" charset="0"/>
              <a:sym typeface="Droid Sans"/>
            </a:endParaRPr>
          </a:p>
        </p:txBody>
      </p:sp>
      <p:sp>
        <p:nvSpPr>
          <p:cNvPr id="488" name="Shape 488"/>
          <p:cNvSpPr txBox="1">
            <a:spLocks noGrp="1"/>
          </p:cNvSpPr>
          <p:nvPr>
            <p:ph type="body" idx="1"/>
          </p:nvPr>
        </p:nvSpPr>
        <p:spPr>
          <a:xfrm>
            <a:off x="387900" y="1228675"/>
            <a:ext cx="6786000" cy="873300"/>
          </a:xfrm>
          <a:prstGeom prst="rect">
            <a:avLst/>
          </a:prstGeom>
          <a:noFill/>
          <a:ln>
            <a:noFill/>
          </a:ln>
        </p:spPr>
        <p:txBody>
          <a:bodyPr wrap="square" lIns="91425" tIns="91425" rIns="91425" bIns="91425" anchor="ctr" anchorCtr="0">
            <a:noAutofit/>
          </a:bodyPr>
          <a:lstStyle/>
          <a:p>
            <a:pPr marL="0" lvl="0" indent="-69850" rtl="0">
              <a:lnSpc>
                <a:spcPct val="100000"/>
              </a:lnSpc>
              <a:spcBef>
                <a:spcPts val="0"/>
              </a:spcBef>
              <a:spcAft>
                <a:spcPts val="1000"/>
              </a:spcAft>
              <a:buClr>
                <a:schemeClr val="dk1"/>
              </a:buClr>
              <a:buSzPts val="1100"/>
              <a:buFont typeface="Arial"/>
              <a:buNone/>
            </a:pPr>
            <a:r>
              <a:rPr lang="en" sz="1200" b="1" dirty="0">
                <a:solidFill>
                  <a:schemeClr val="dk1"/>
                </a:solidFill>
                <a:latin typeface="Arial" charset="0"/>
                <a:ea typeface="Arial" charset="0"/>
                <a:cs typeface="Arial" charset="0"/>
                <a:sym typeface="Droid Sans"/>
              </a:rPr>
              <a:t>PROBLEM:</a:t>
            </a:r>
          </a:p>
          <a:p>
            <a:pPr marL="457200" lvl="0" indent="-342900" rtl="0">
              <a:lnSpc>
                <a:spcPct val="100000"/>
              </a:lnSpc>
              <a:spcBef>
                <a:spcPts val="0"/>
              </a:spcBef>
              <a:spcAft>
                <a:spcPts val="0"/>
              </a:spcAft>
              <a:buClr>
                <a:schemeClr val="dk1"/>
              </a:buClr>
              <a:buSzPts val="1800"/>
              <a:buFont typeface="Droid Sans"/>
              <a:buChar char="●"/>
            </a:pPr>
            <a:r>
              <a:rPr lang="en" dirty="0">
                <a:solidFill>
                  <a:schemeClr val="dk1"/>
                </a:solidFill>
                <a:latin typeface="Arial" charset="0"/>
                <a:ea typeface="Arial" charset="0"/>
                <a:cs typeface="Arial" charset="0"/>
                <a:sym typeface="Droid Sans"/>
              </a:rPr>
              <a:t>Who is behind the Distributed Denial of Service Attack (</a:t>
            </a:r>
            <a:r>
              <a:rPr lang="en" dirty="0" err="1">
                <a:solidFill>
                  <a:schemeClr val="dk1"/>
                </a:solidFill>
                <a:latin typeface="Arial" charset="0"/>
                <a:ea typeface="Arial" charset="0"/>
                <a:cs typeface="Arial" charset="0"/>
                <a:sym typeface="Droid Sans"/>
              </a:rPr>
              <a:t>DDoS</a:t>
            </a:r>
            <a:r>
              <a:rPr lang="en" dirty="0">
                <a:solidFill>
                  <a:schemeClr val="dk1"/>
                </a:solidFill>
                <a:latin typeface="Arial" charset="0"/>
                <a:ea typeface="Arial" charset="0"/>
                <a:cs typeface="Arial" charset="0"/>
                <a:sym typeface="Droid Sans"/>
              </a:rPr>
              <a:t>) towards </a:t>
            </a:r>
            <a:r>
              <a:rPr lang="en" dirty="0" err="1">
                <a:solidFill>
                  <a:schemeClr val="dk1"/>
                </a:solidFill>
                <a:latin typeface="Arial" charset="0"/>
                <a:ea typeface="Arial" charset="0"/>
                <a:cs typeface="Arial" charset="0"/>
                <a:sym typeface="Droid Sans"/>
              </a:rPr>
              <a:t>GitHub</a:t>
            </a:r>
            <a:r>
              <a:rPr lang="en" dirty="0">
                <a:solidFill>
                  <a:schemeClr val="dk1"/>
                </a:solidFill>
                <a:latin typeface="Arial" charset="0"/>
                <a:ea typeface="Arial" charset="0"/>
                <a:cs typeface="Arial" charset="0"/>
                <a:sym typeface="Droid Sans"/>
              </a:rPr>
              <a:t>?</a:t>
            </a:r>
          </a:p>
        </p:txBody>
      </p:sp>
      <p:grpSp>
        <p:nvGrpSpPr>
          <p:cNvPr id="489" name="Shape 489"/>
          <p:cNvGrpSpPr/>
          <p:nvPr/>
        </p:nvGrpSpPr>
        <p:grpSpPr>
          <a:xfrm>
            <a:off x="231714" y="3126363"/>
            <a:ext cx="1912386" cy="1790888"/>
            <a:chOff x="231714" y="3126363"/>
            <a:chExt cx="1912386" cy="1790888"/>
          </a:xfrm>
        </p:grpSpPr>
        <p:pic>
          <p:nvPicPr>
            <p:cNvPr id="490" name="Shape 490" descr="Open ..."/>
            <p:cNvPicPr preferRelativeResize="0"/>
            <p:nvPr/>
          </p:nvPicPr>
          <p:blipFill>
            <a:blip r:embed="rId7">
              <a:alphaModFix/>
            </a:blip>
            <a:stretch>
              <a:fillRect/>
            </a:stretch>
          </p:blipFill>
          <p:spPr>
            <a:xfrm>
              <a:off x="354463" y="3126363"/>
              <a:ext cx="1666875" cy="1666875"/>
            </a:xfrm>
            <a:prstGeom prst="rect">
              <a:avLst/>
            </a:prstGeom>
            <a:noFill/>
            <a:ln>
              <a:noFill/>
            </a:ln>
          </p:spPr>
        </p:pic>
        <p:sp>
          <p:nvSpPr>
            <p:cNvPr id="491" name="Shape 491"/>
            <p:cNvSpPr txBox="1"/>
            <p:nvPr/>
          </p:nvSpPr>
          <p:spPr>
            <a:xfrm>
              <a:off x="441350" y="4681750"/>
              <a:ext cx="1493100" cy="235500"/>
            </a:xfrm>
            <a:prstGeom prst="rect">
              <a:avLst/>
            </a:prstGeom>
            <a:noFill/>
            <a:ln>
              <a:noFill/>
            </a:ln>
          </p:spPr>
          <p:txBody>
            <a:bodyPr wrap="square" lIns="91425" tIns="91425" rIns="91425" bIns="91425" anchor="t" anchorCtr="0">
              <a:noAutofit/>
            </a:bodyPr>
            <a:lstStyle/>
            <a:p>
              <a:pPr marL="0" lvl="0" indent="0" rtl="0">
                <a:spcBef>
                  <a:spcPts val="0"/>
                </a:spcBef>
                <a:buNone/>
              </a:pPr>
              <a:r>
                <a:rPr lang="en" dirty="0">
                  <a:latin typeface="Arial" charset="0"/>
                  <a:ea typeface="Arial" charset="0"/>
                  <a:cs typeface="Arial" charset="0"/>
                  <a:sym typeface="Droid Sans"/>
                </a:rPr>
                <a:t>Global Internet</a:t>
              </a:r>
            </a:p>
          </p:txBody>
        </p:sp>
        <p:pic>
          <p:nvPicPr>
            <p:cNvPr id="492" name="Shape 492" descr="Image result for Github"/>
            <p:cNvPicPr preferRelativeResize="0"/>
            <p:nvPr/>
          </p:nvPicPr>
          <p:blipFill>
            <a:blip r:embed="rId8">
              <a:alphaModFix/>
            </a:blip>
            <a:stretch>
              <a:fillRect/>
            </a:stretch>
          </p:blipFill>
          <p:spPr>
            <a:xfrm>
              <a:off x="231714" y="3854050"/>
              <a:ext cx="1912386" cy="827700"/>
            </a:xfrm>
            <a:prstGeom prst="rect">
              <a:avLst/>
            </a:prstGeom>
            <a:noFill/>
            <a:ln>
              <a:noFill/>
            </a:ln>
          </p:spPr>
        </p:pic>
        <p:pic>
          <p:nvPicPr>
            <p:cNvPr id="493" name="Shape 493"/>
            <p:cNvPicPr preferRelativeResize="0"/>
            <p:nvPr/>
          </p:nvPicPr>
          <p:blipFill>
            <a:blip r:embed="rId9">
              <a:alphaModFix/>
            </a:blip>
            <a:stretch>
              <a:fillRect/>
            </a:stretch>
          </p:blipFill>
          <p:spPr>
            <a:xfrm>
              <a:off x="513975" y="3223988"/>
              <a:ext cx="947925" cy="707737"/>
            </a:xfrm>
            <a:prstGeom prst="rect">
              <a:avLst/>
            </a:prstGeom>
            <a:noFill/>
            <a:ln>
              <a:noFill/>
            </a:ln>
          </p:spPr>
        </p:pic>
      </p:grpSp>
      <p:pic>
        <p:nvPicPr>
          <p:cNvPr id="494" name="Shape 494" descr="Image result for baidu logo"/>
          <p:cNvPicPr preferRelativeResize="0"/>
          <p:nvPr/>
        </p:nvPicPr>
        <p:blipFill>
          <a:blip r:embed="rId10">
            <a:alphaModFix/>
          </a:blip>
          <a:stretch>
            <a:fillRect/>
          </a:stretch>
        </p:blipFill>
        <p:spPr>
          <a:xfrm>
            <a:off x="7309675" y="3733116"/>
            <a:ext cx="947923" cy="325350"/>
          </a:xfrm>
          <a:prstGeom prst="rect">
            <a:avLst/>
          </a:prstGeom>
          <a:noFill/>
          <a:ln>
            <a:noFill/>
          </a:ln>
        </p:spPr>
      </p:pic>
    </p:spTree>
    <p:extLst>
      <p:ext uri="{BB962C8B-B14F-4D97-AF65-F5344CB8AC3E}">
        <p14:creationId xmlns:p14="http://schemas.microsoft.com/office/powerpoint/2010/main" val="12854168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grpSp>
        <p:nvGrpSpPr>
          <p:cNvPr id="499" name="Shape 499"/>
          <p:cNvGrpSpPr/>
          <p:nvPr/>
        </p:nvGrpSpPr>
        <p:grpSpPr>
          <a:xfrm>
            <a:off x="0" y="255975"/>
            <a:ext cx="9161700" cy="4887575"/>
            <a:chOff x="0" y="255975"/>
            <a:chExt cx="9161700" cy="4887575"/>
          </a:xfrm>
        </p:grpSpPr>
        <p:sp>
          <p:nvSpPr>
            <p:cNvPr id="500" name="Shape 500"/>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solidFill>
                  <a:schemeClr val="bg1"/>
                </a:solidFill>
              </a:endParaRPr>
            </a:p>
          </p:txBody>
        </p:sp>
        <p:sp>
          <p:nvSpPr>
            <p:cNvPr id="501" name="Shape 501"/>
            <p:cNvSpPr/>
            <p:nvPr/>
          </p:nvSpPr>
          <p:spPr>
            <a:xfrm>
              <a:off x="215950" y="255975"/>
              <a:ext cx="8573100" cy="650100"/>
            </a:xfrm>
            <a:prstGeom prst="rect">
              <a:avLst/>
            </a:prstGeom>
            <a:noFill/>
            <a:ln>
              <a:noFill/>
            </a:ln>
          </p:spPr>
          <p:txBody>
            <a:bodyPr wrap="square" lIns="91425" tIns="91425" rIns="91425" bIns="91425" anchor="ctr" anchorCtr="0">
              <a:noAutofit/>
            </a:bodyPr>
            <a:lstStyle/>
            <a:p>
              <a:pPr marL="0" lvl="0" indent="-69850" algn="ctr" rtl="0">
                <a:lnSpc>
                  <a:spcPct val="115000"/>
                </a:lnSpc>
                <a:spcBef>
                  <a:spcPts val="0"/>
                </a:spcBef>
                <a:spcAft>
                  <a:spcPts val="1600"/>
                </a:spcAft>
                <a:buClr>
                  <a:schemeClr val="dk1"/>
                </a:buClr>
                <a:buSzPts val="1100"/>
                <a:buFont typeface="Arial"/>
                <a:buNone/>
              </a:pPr>
              <a:r>
                <a:rPr lang="en" sz="2200" b="1" dirty="0">
                  <a:solidFill>
                    <a:schemeClr val="bg1"/>
                  </a:solidFill>
                  <a:latin typeface="Arial" charset="0"/>
                  <a:ea typeface="Arial" charset="0"/>
                  <a:cs typeface="Arial" charset="0"/>
                  <a:sym typeface="Droid Sans"/>
                </a:rPr>
                <a:t>Targeted Exploitation</a:t>
              </a:r>
            </a:p>
          </p:txBody>
        </p:sp>
      </p:grpSp>
      <p:pic>
        <p:nvPicPr>
          <p:cNvPr id="502" name="Shape 502" descr="Image result for China map"/>
          <p:cNvPicPr preferRelativeResize="0"/>
          <p:nvPr/>
        </p:nvPicPr>
        <p:blipFill>
          <a:blip r:embed="rId3">
            <a:alphaModFix/>
          </a:blip>
          <a:stretch>
            <a:fillRect/>
          </a:stretch>
        </p:blipFill>
        <p:spPr>
          <a:xfrm>
            <a:off x="6872050" y="3226075"/>
            <a:ext cx="1823175" cy="1469250"/>
          </a:xfrm>
          <a:prstGeom prst="rect">
            <a:avLst/>
          </a:prstGeom>
          <a:noFill/>
          <a:ln>
            <a:noFill/>
          </a:ln>
        </p:spPr>
      </p:pic>
      <p:pic>
        <p:nvPicPr>
          <p:cNvPr id="503" name="Shape 503" descr="Open ..."/>
          <p:cNvPicPr preferRelativeResize="0"/>
          <p:nvPr/>
        </p:nvPicPr>
        <p:blipFill>
          <a:blip r:embed="rId4">
            <a:alphaModFix/>
          </a:blip>
          <a:stretch>
            <a:fillRect/>
          </a:stretch>
        </p:blipFill>
        <p:spPr>
          <a:xfrm>
            <a:off x="354463" y="3126363"/>
            <a:ext cx="1666875" cy="1666875"/>
          </a:xfrm>
          <a:prstGeom prst="rect">
            <a:avLst/>
          </a:prstGeom>
          <a:noFill/>
          <a:ln>
            <a:noFill/>
          </a:ln>
        </p:spPr>
      </p:pic>
      <p:cxnSp>
        <p:nvCxnSpPr>
          <p:cNvPr id="504" name="Shape 504"/>
          <p:cNvCxnSpPr>
            <a:endCxn id="505" idx="2"/>
          </p:cNvCxnSpPr>
          <p:nvPr/>
        </p:nvCxnSpPr>
        <p:spPr>
          <a:xfrm>
            <a:off x="1514121" y="3958894"/>
            <a:ext cx="2714700" cy="1800"/>
          </a:xfrm>
          <a:prstGeom prst="straightConnector1">
            <a:avLst/>
          </a:prstGeom>
          <a:noFill/>
          <a:ln w="38100" cap="flat" cmpd="sng">
            <a:solidFill>
              <a:srgbClr val="434343"/>
            </a:solidFill>
            <a:prstDash val="solid"/>
            <a:round/>
            <a:headEnd type="none" w="lg" len="lg"/>
            <a:tailEnd type="triangle" w="lg" len="lg"/>
          </a:ln>
        </p:spPr>
      </p:cxnSp>
      <p:cxnSp>
        <p:nvCxnSpPr>
          <p:cNvPr id="506" name="Shape 506"/>
          <p:cNvCxnSpPr/>
          <p:nvPr/>
        </p:nvCxnSpPr>
        <p:spPr>
          <a:xfrm flipH="1">
            <a:off x="1614500" y="2009300"/>
            <a:ext cx="3031800" cy="1986900"/>
          </a:xfrm>
          <a:prstGeom prst="straightConnector1">
            <a:avLst/>
          </a:prstGeom>
          <a:noFill/>
          <a:ln w="28575" cap="flat" cmpd="sng">
            <a:solidFill>
              <a:srgbClr val="FF4426"/>
            </a:solidFill>
            <a:prstDash val="solid"/>
            <a:round/>
            <a:headEnd type="none" w="med" len="med"/>
            <a:tailEnd type="triangle" w="lg" len="lg"/>
          </a:ln>
        </p:spPr>
      </p:cxnSp>
      <p:cxnSp>
        <p:nvCxnSpPr>
          <p:cNvPr id="507" name="Shape 507"/>
          <p:cNvCxnSpPr/>
          <p:nvPr/>
        </p:nvCxnSpPr>
        <p:spPr>
          <a:xfrm rot="10800000">
            <a:off x="4641075" y="1682800"/>
            <a:ext cx="0" cy="1849800"/>
          </a:xfrm>
          <a:prstGeom prst="straightConnector1">
            <a:avLst/>
          </a:prstGeom>
          <a:noFill/>
          <a:ln w="28575" cap="flat" cmpd="sng">
            <a:solidFill>
              <a:srgbClr val="434343"/>
            </a:solidFill>
            <a:prstDash val="solid"/>
            <a:round/>
            <a:headEnd type="none" w="lg" len="lg"/>
            <a:tailEnd type="triangle" w="lg" len="lg"/>
          </a:ln>
        </p:spPr>
      </p:cxnSp>
      <p:sp>
        <p:nvSpPr>
          <p:cNvPr id="508" name="Shape 508"/>
          <p:cNvSpPr/>
          <p:nvPr/>
        </p:nvSpPr>
        <p:spPr>
          <a:xfrm>
            <a:off x="2380825" y="2815463"/>
            <a:ext cx="1192800" cy="325200"/>
          </a:xfrm>
          <a:prstGeom prst="roundRect">
            <a:avLst>
              <a:gd name="adj" fmla="val 16667"/>
            </a:avLst>
          </a:prstGeom>
          <a:solidFill>
            <a:srgbClr val="FF4426"/>
          </a:solidFill>
          <a:ln w="76200" cap="flat" cmpd="sng">
            <a:solidFill>
              <a:srgbClr val="FF4426"/>
            </a:solidFill>
            <a:prstDash val="solid"/>
            <a:round/>
            <a:headEnd type="none" w="med" len="med"/>
            <a:tailEnd type="none" w="med" len="med"/>
          </a:ln>
        </p:spPr>
        <p:txBody>
          <a:bodyPr wrap="square" lIns="91425" tIns="91425" rIns="91425" bIns="91425" anchor="ctr" anchorCtr="0">
            <a:noAutofit/>
          </a:bodyPr>
          <a:lstStyle/>
          <a:p>
            <a:pPr marL="0" lvl="0" indent="0" algn="ctr" rtl="0">
              <a:lnSpc>
                <a:spcPct val="93000"/>
              </a:lnSpc>
              <a:spcBef>
                <a:spcPts val="0"/>
              </a:spcBef>
              <a:buNone/>
            </a:pPr>
            <a:r>
              <a:rPr lang="en" sz="1100" b="1" dirty="0">
                <a:solidFill>
                  <a:srgbClr val="FFFFFF"/>
                </a:solidFill>
                <a:latin typeface="Arial" charset="0"/>
                <a:ea typeface="Arial" charset="0"/>
                <a:cs typeface="Arial" charset="0"/>
                <a:sym typeface="Droid Sans"/>
              </a:rPr>
              <a:t>YES:</a:t>
            </a:r>
          </a:p>
          <a:p>
            <a:pPr marL="0" lvl="0" indent="0" algn="ctr" rtl="0">
              <a:lnSpc>
                <a:spcPct val="93000"/>
              </a:lnSpc>
              <a:spcBef>
                <a:spcPts val="0"/>
              </a:spcBef>
              <a:buNone/>
            </a:pPr>
            <a:r>
              <a:rPr lang="en" sz="1100" b="1" dirty="0">
                <a:solidFill>
                  <a:srgbClr val="FFFFFF"/>
                </a:solidFill>
                <a:latin typeface="Arial" charset="0"/>
                <a:ea typeface="Arial" charset="0"/>
                <a:cs typeface="Arial" charset="0"/>
                <a:sym typeface="Droid Sans"/>
              </a:rPr>
              <a:t>INJECT 0 day</a:t>
            </a:r>
          </a:p>
        </p:txBody>
      </p:sp>
      <p:pic>
        <p:nvPicPr>
          <p:cNvPr id="509" name="Shape 509"/>
          <p:cNvPicPr preferRelativeResize="0"/>
          <p:nvPr/>
        </p:nvPicPr>
        <p:blipFill>
          <a:blip r:embed="rId5">
            <a:alphaModFix/>
          </a:blip>
          <a:stretch>
            <a:fillRect/>
          </a:stretch>
        </p:blipFill>
        <p:spPr>
          <a:xfrm>
            <a:off x="1042750" y="3622454"/>
            <a:ext cx="596325" cy="382675"/>
          </a:xfrm>
          <a:prstGeom prst="rect">
            <a:avLst/>
          </a:prstGeom>
          <a:noFill/>
          <a:ln>
            <a:noFill/>
          </a:ln>
        </p:spPr>
      </p:pic>
      <p:pic>
        <p:nvPicPr>
          <p:cNvPr id="510" name="Shape 510"/>
          <p:cNvPicPr preferRelativeResize="0"/>
          <p:nvPr/>
        </p:nvPicPr>
        <p:blipFill>
          <a:blip r:embed="rId6">
            <a:alphaModFix/>
          </a:blip>
          <a:stretch>
            <a:fillRect/>
          </a:stretch>
        </p:blipFill>
        <p:spPr>
          <a:xfrm>
            <a:off x="1146400" y="3704625"/>
            <a:ext cx="358300" cy="229925"/>
          </a:xfrm>
          <a:prstGeom prst="rect">
            <a:avLst/>
          </a:prstGeom>
          <a:noFill/>
          <a:ln>
            <a:noFill/>
          </a:ln>
        </p:spPr>
      </p:pic>
      <p:grpSp>
        <p:nvGrpSpPr>
          <p:cNvPr id="511" name="Shape 511"/>
          <p:cNvGrpSpPr/>
          <p:nvPr/>
        </p:nvGrpSpPr>
        <p:grpSpPr>
          <a:xfrm>
            <a:off x="4228821" y="3546847"/>
            <a:ext cx="827694" cy="827694"/>
            <a:chOff x="770550" y="2504325"/>
            <a:chExt cx="689400" cy="689400"/>
          </a:xfrm>
        </p:grpSpPr>
        <p:sp>
          <p:nvSpPr>
            <p:cNvPr id="505" name="Shape 505"/>
            <p:cNvSpPr/>
            <p:nvPr/>
          </p:nvSpPr>
          <p:spPr>
            <a:xfrm>
              <a:off x="770550" y="2504325"/>
              <a:ext cx="689400" cy="689400"/>
            </a:xfrm>
            <a:prstGeom prst="ellipse">
              <a:avLst/>
            </a:prstGeom>
            <a:solidFill>
              <a:srgbClr val="DD7E6B"/>
            </a:solidFill>
            <a:ln>
              <a:noFill/>
            </a:ln>
          </p:spPr>
          <p:txBody>
            <a:bodyPr wrap="square" lIns="91425" tIns="91425" rIns="91425" bIns="91425" anchor="ctr" anchorCtr="0">
              <a:noAutofit/>
            </a:bodyPr>
            <a:lstStyle/>
            <a:p>
              <a:pPr marL="0" lvl="0" indent="0" rtl="0">
                <a:spcBef>
                  <a:spcPts val="0"/>
                </a:spcBef>
                <a:buNone/>
              </a:pPr>
              <a:endParaRPr/>
            </a:p>
          </p:txBody>
        </p:sp>
        <p:pic>
          <p:nvPicPr>
            <p:cNvPr id="512" name="Shape 512"/>
            <p:cNvPicPr preferRelativeResize="0"/>
            <p:nvPr/>
          </p:nvPicPr>
          <p:blipFill>
            <a:blip r:embed="rId7">
              <a:alphaModFix/>
            </a:blip>
            <a:stretch>
              <a:fillRect/>
            </a:stretch>
          </p:blipFill>
          <p:spPr>
            <a:xfrm>
              <a:off x="870332" y="2613996"/>
              <a:ext cx="503650" cy="497150"/>
            </a:xfrm>
            <a:prstGeom prst="rect">
              <a:avLst/>
            </a:prstGeom>
            <a:noFill/>
            <a:ln>
              <a:noFill/>
            </a:ln>
          </p:spPr>
        </p:pic>
      </p:grpSp>
      <p:pic>
        <p:nvPicPr>
          <p:cNvPr id="513" name="Shape 513" descr="Image result for chinese supercomputer"/>
          <p:cNvPicPr preferRelativeResize="0"/>
          <p:nvPr/>
        </p:nvPicPr>
        <p:blipFill>
          <a:blip r:embed="rId8">
            <a:alphaModFix/>
          </a:blip>
          <a:stretch>
            <a:fillRect/>
          </a:stretch>
        </p:blipFill>
        <p:spPr>
          <a:xfrm>
            <a:off x="3573475" y="1303100"/>
            <a:ext cx="2273100" cy="694125"/>
          </a:xfrm>
          <a:prstGeom prst="rect">
            <a:avLst/>
          </a:prstGeom>
          <a:noFill/>
          <a:ln>
            <a:noFill/>
          </a:ln>
        </p:spPr>
      </p:pic>
      <p:sp>
        <p:nvSpPr>
          <p:cNvPr id="514" name="Shape 514"/>
          <p:cNvSpPr/>
          <p:nvPr/>
        </p:nvSpPr>
        <p:spPr>
          <a:xfrm>
            <a:off x="5162275" y="616450"/>
            <a:ext cx="3167700" cy="736500"/>
          </a:xfrm>
          <a:prstGeom prst="wedgeEllipseCallout">
            <a:avLst>
              <a:gd name="adj1" fmla="val -59107"/>
              <a:gd name="adj2" fmla="val 89936"/>
            </a:avLst>
          </a:prstGeom>
          <a:solidFill>
            <a:srgbClr val="EEEEEE"/>
          </a:solidFill>
          <a:ln w="9525" cap="flat" cmpd="sng">
            <a:solidFill>
              <a:srgbClr val="595959"/>
            </a:solidFill>
            <a:prstDash val="solid"/>
            <a:round/>
            <a:headEnd type="none" w="med" len="med"/>
            <a:tailEnd type="none" w="med" len="med"/>
          </a:ln>
        </p:spPr>
        <p:txBody>
          <a:bodyPr wrap="square" lIns="91425" tIns="91425" rIns="91425" bIns="91425" anchor="ctr" anchorCtr="0">
            <a:noAutofit/>
          </a:bodyPr>
          <a:lstStyle/>
          <a:p>
            <a:pPr marL="0" lvl="0" indent="0" algn="ctr" rtl="0">
              <a:lnSpc>
                <a:spcPct val="93000"/>
              </a:lnSpc>
              <a:spcBef>
                <a:spcPts val="0"/>
              </a:spcBef>
              <a:buClr>
                <a:schemeClr val="dk1"/>
              </a:buClr>
              <a:buFont typeface="Arial"/>
              <a:buNone/>
            </a:pPr>
            <a:r>
              <a:rPr lang="en" b="1" u="sng">
                <a:solidFill>
                  <a:schemeClr val="dk1"/>
                </a:solidFill>
              </a:rPr>
              <a:t>Attack</a:t>
            </a:r>
          </a:p>
          <a:p>
            <a:pPr marL="0" lvl="0" indent="-69850" algn="ctr" rtl="0">
              <a:lnSpc>
                <a:spcPct val="93000"/>
              </a:lnSpc>
              <a:spcBef>
                <a:spcPts val="0"/>
              </a:spcBef>
              <a:buClr>
                <a:schemeClr val="dk1"/>
              </a:buClr>
              <a:buSzPts val="1100"/>
              <a:buFont typeface="Arial"/>
              <a:buNone/>
            </a:pPr>
            <a:r>
              <a:rPr lang="en">
                <a:solidFill>
                  <a:schemeClr val="dk1"/>
                </a:solidFill>
              </a:rPr>
              <a:t>Is request </a:t>
            </a:r>
            <a:r>
              <a:rPr lang="en" b="1">
                <a:solidFill>
                  <a:schemeClr val="dk1"/>
                </a:solidFill>
              </a:rPr>
              <a:t>from</a:t>
            </a:r>
            <a:r>
              <a:rPr lang="en">
                <a:solidFill>
                  <a:schemeClr val="dk1"/>
                </a:solidFill>
              </a:rPr>
              <a:t> </a:t>
            </a:r>
          </a:p>
          <a:p>
            <a:pPr marL="0" lvl="0" indent="-69850" algn="ctr" rtl="0">
              <a:lnSpc>
                <a:spcPct val="93000"/>
              </a:lnSpc>
              <a:spcBef>
                <a:spcPts val="0"/>
              </a:spcBef>
              <a:buClr>
                <a:schemeClr val="dk1"/>
              </a:buClr>
              <a:buSzPts val="1100"/>
              <a:buFont typeface="Arial"/>
              <a:buNone/>
            </a:pPr>
            <a:r>
              <a:rPr lang="en">
                <a:solidFill>
                  <a:schemeClr val="dk1"/>
                </a:solidFill>
              </a:rPr>
              <a:t>US Defense Contractor?</a:t>
            </a:r>
          </a:p>
        </p:txBody>
      </p:sp>
      <p:sp>
        <p:nvSpPr>
          <p:cNvPr id="515" name="Shape 515"/>
          <p:cNvSpPr txBox="1"/>
          <p:nvPr/>
        </p:nvSpPr>
        <p:spPr>
          <a:xfrm>
            <a:off x="4138350" y="1521850"/>
            <a:ext cx="1666800" cy="229800"/>
          </a:xfrm>
          <a:prstGeom prst="rect">
            <a:avLst/>
          </a:prstGeom>
          <a:noFill/>
          <a:ln>
            <a:noFill/>
          </a:ln>
        </p:spPr>
        <p:txBody>
          <a:bodyPr wrap="square" lIns="91425" tIns="91425" rIns="91425" bIns="91425" anchor="t" anchorCtr="0">
            <a:noAutofit/>
          </a:bodyPr>
          <a:lstStyle/>
          <a:p>
            <a:pPr marL="0" lvl="0" indent="0" rtl="0">
              <a:spcBef>
                <a:spcPts val="0"/>
              </a:spcBef>
              <a:buNone/>
            </a:pPr>
            <a:r>
              <a:rPr lang="en">
                <a:solidFill>
                  <a:srgbClr val="FFFFFF"/>
                </a:solidFill>
              </a:rPr>
              <a:t>Great Cannon</a:t>
            </a:r>
          </a:p>
        </p:txBody>
      </p:sp>
      <p:sp>
        <p:nvSpPr>
          <p:cNvPr id="516" name="Shape 516"/>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47</a:t>
            </a:fld>
            <a:endParaRPr lang="en">
              <a:latin typeface="Arial"/>
              <a:ea typeface="Arial"/>
              <a:cs typeface="Arial"/>
              <a:sym typeface="Arial"/>
            </a:endParaRPr>
          </a:p>
        </p:txBody>
      </p:sp>
      <p:sp>
        <p:nvSpPr>
          <p:cNvPr id="517" name="Shape 517"/>
          <p:cNvSpPr txBox="1"/>
          <p:nvPr/>
        </p:nvSpPr>
        <p:spPr>
          <a:xfrm>
            <a:off x="441350" y="4072150"/>
            <a:ext cx="1493100" cy="235500"/>
          </a:xfrm>
          <a:prstGeom prst="rect">
            <a:avLst/>
          </a:prstGeom>
          <a:noFill/>
          <a:ln>
            <a:noFill/>
          </a:ln>
        </p:spPr>
        <p:txBody>
          <a:bodyPr wrap="square" lIns="91425" tIns="91425" rIns="91425" bIns="91425" anchor="t" anchorCtr="0">
            <a:noAutofit/>
          </a:bodyPr>
          <a:lstStyle/>
          <a:p>
            <a:pPr marL="0" lvl="0" indent="0" rtl="0">
              <a:spcBef>
                <a:spcPts val="0"/>
              </a:spcBef>
              <a:buNone/>
            </a:pPr>
            <a:r>
              <a:rPr lang="en" dirty="0">
                <a:latin typeface="Arial" charset="0"/>
                <a:ea typeface="Arial" charset="0"/>
                <a:cs typeface="Arial" charset="0"/>
                <a:sym typeface="Droid Sans"/>
              </a:rPr>
              <a:t>Global Internet</a:t>
            </a:r>
          </a:p>
        </p:txBody>
      </p:sp>
      <p:sp>
        <p:nvSpPr>
          <p:cNvPr id="518" name="Shape 518"/>
          <p:cNvSpPr/>
          <p:nvPr/>
        </p:nvSpPr>
        <p:spPr>
          <a:xfrm>
            <a:off x="4025634" y="2825524"/>
            <a:ext cx="1192800" cy="325200"/>
          </a:xfrm>
          <a:prstGeom prst="roundRect">
            <a:avLst>
              <a:gd name="adj" fmla="val 20564"/>
            </a:avLst>
          </a:prstGeom>
          <a:solidFill>
            <a:srgbClr val="B6D7A8"/>
          </a:solidFill>
          <a:ln w="76200" cap="flat" cmpd="sng">
            <a:solidFill>
              <a:srgbClr val="B6D7A8"/>
            </a:solidFill>
            <a:prstDash val="solid"/>
            <a:round/>
            <a:headEnd type="none" w="med" len="med"/>
            <a:tailEnd type="none" w="med" len="med"/>
          </a:ln>
        </p:spPr>
        <p:txBody>
          <a:bodyPr wrap="square" lIns="91425" tIns="91425" rIns="91425" bIns="91425" anchor="ctr" anchorCtr="0">
            <a:noAutofit/>
          </a:bodyPr>
          <a:lstStyle/>
          <a:p>
            <a:pPr marL="0" lvl="0" indent="0" algn="ctr" rtl="0">
              <a:lnSpc>
                <a:spcPct val="93000"/>
              </a:lnSpc>
              <a:spcBef>
                <a:spcPts val="0"/>
              </a:spcBef>
              <a:buNone/>
            </a:pPr>
            <a:r>
              <a:rPr lang="en" sz="1100" b="1" dirty="0">
                <a:solidFill>
                  <a:srgbClr val="000000"/>
                </a:solidFill>
                <a:latin typeface="Arial" charset="0"/>
                <a:ea typeface="Arial" charset="0"/>
                <a:cs typeface="Arial" charset="0"/>
                <a:sym typeface="Droid Sans"/>
              </a:rPr>
              <a:t>Target Traffic</a:t>
            </a:r>
          </a:p>
          <a:p>
            <a:pPr marL="0" lvl="0" indent="0" algn="ctr" rtl="0">
              <a:lnSpc>
                <a:spcPct val="93000"/>
              </a:lnSpc>
              <a:spcBef>
                <a:spcPts val="0"/>
              </a:spcBef>
              <a:buNone/>
            </a:pPr>
            <a:r>
              <a:rPr lang="en" sz="1100" b="1" dirty="0">
                <a:solidFill>
                  <a:srgbClr val="000000"/>
                </a:solidFill>
                <a:latin typeface="Arial" charset="0"/>
                <a:ea typeface="Arial" charset="0"/>
                <a:cs typeface="Arial" charset="0"/>
                <a:sym typeface="Droid Sans"/>
              </a:rPr>
              <a:t>REROUTED</a:t>
            </a:r>
          </a:p>
        </p:txBody>
      </p:sp>
      <p:sp>
        <p:nvSpPr>
          <p:cNvPr id="519" name="Shape 519"/>
          <p:cNvSpPr txBox="1"/>
          <p:nvPr/>
        </p:nvSpPr>
        <p:spPr>
          <a:xfrm>
            <a:off x="1658649" y="3659796"/>
            <a:ext cx="2676000" cy="235500"/>
          </a:xfrm>
          <a:prstGeom prst="rect">
            <a:avLst/>
          </a:prstGeom>
          <a:noFill/>
          <a:ln>
            <a:noFill/>
          </a:ln>
        </p:spPr>
        <p:txBody>
          <a:bodyPr wrap="square" lIns="74825" tIns="50625" rIns="74825" bIns="37425" anchor="t" anchorCtr="0">
            <a:noAutofit/>
          </a:bodyPr>
          <a:lstStyle/>
          <a:p>
            <a:pPr marL="0" marR="0" lvl="0" indent="0" algn="ctr" rtl="0">
              <a:lnSpc>
                <a:spcPct val="93000"/>
              </a:lnSpc>
              <a:spcBef>
                <a:spcPts val="0"/>
              </a:spcBef>
              <a:spcAft>
                <a:spcPts val="0"/>
              </a:spcAft>
              <a:buClr>
                <a:srgbClr val="000000"/>
              </a:buClr>
              <a:buFont typeface="Arial"/>
              <a:buNone/>
            </a:pPr>
            <a:r>
              <a:rPr lang="en" sz="1500" b="1" i="0" u="none" strike="noStrike" cap="none" dirty="0">
                <a:solidFill>
                  <a:srgbClr val="000000"/>
                </a:solidFill>
                <a:latin typeface="Arial" charset="0"/>
                <a:ea typeface="Arial" charset="0"/>
                <a:cs typeface="Arial" charset="0"/>
                <a:sym typeface="Droid Sans"/>
              </a:rPr>
              <a:t>GET</a:t>
            </a:r>
            <a:r>
              <a:rPr lang="en" sz="1500" b="1" dirty="0">
                <a:latin typeface="Arial" charset="0"/>
                <a:ea typeface="Arial" charset="0"/>
                <a:cs typeface="Arial" charset="0"/>
                <a:sym typeface="Droid Sans"/>
              </a:rPr>
              <a:t> </a:t>
            </a:r>
            <a:r>
              <a:rPr lang="en" sz="1500" b="1" dirty="0" err="1">
                <a:latin typeface="Arial" charset="0"/>
                <a:ea typeface="Arial" charset="0"/>
                <a:cs typeface="Arial" charset="0"/>
                <a:sym typeface="Droid Sans"/>
              </a:rPr>
              <a:t>icbc</a:t>
            </a:r>
            <a:r>
              <a:rPr lang="en" sz="1500" b="1" i="0" u="none" strike="noStrike" cap="none" dirty="0" err="1">
                <a:solidFill>
                  <a:srgbClr val="000000"/>
                </a:solidFill>
                <a:latin typeface="Arial" charset="0"/>
                <a:ea typeface="Arial" charset="0"/>
                <a:cs typeface="Arial" charset="0"/>
                <a:sym typeface="Droid Sans"/>
              </a:rPr>
              <a:t>.com</a:t>
            </a:r>
            <a:endParaRPr lang="en" sz="1500" b="1" i="0" u="none" strike="noStrike" cap="none" dirty="0">
              <a:solidFill>
                <a:srgbClr val="000000"/>
              </a:solidFill>
              <a:latin typeface="Arial" charset="0"/>
              <a:ea typeface="Arial" charset="0"/>
              <a:cs typeface="Arial" charset="0"/>
              <a:sym typeface="Droid Sans"/>
            </a:endParaRPr>
          </a:p>
        </p:txBody>
      </p:sp>
      <p:pic>
        <p:nvPicPr>
          <p:cNvPr id="520" name="Shape 520"/>
          <p:cNvPicPr preferRelativeResize="0"/>
          <p:nvPr/>
        </p:nvPicPr>
        <p:blipFill>
          <a:blip r:embed="rId9">
            <a:alphaModFix/>
          </a:blip>
          <a:stretch>
            <a:fillRect/>
          </a:stretch>
        </p:blipFill>
        <p:spPr>
          <a:xfrm>
            <a:off x="4698225" y="3497392"/>
            <a:ext cx="596325" cy="313308"/>
          </a:xfrm>
          <a:prstGeom prst="rect">
            <a:avLst/>
          </a:prstGeom>
          <a:noFill/>
          <a:ln>
            <a:noFill/>
          </a:ln>
        </p:spPr>
      </p:pic>
      <p:pic>
        <p:nvPicPr>
          <p:cNvPr id="521" name="Shape 521"/>
          <p:cNvPicPr preferRelativeResize="0"/>
          <p:nvPr/>
        </p:nvPicPr>
        <p:blipFill>
          <a:blip r:embed="rId9">
            <a:alphaModFix/>
          </a:blip>
          <a:stretch>
            <a:fillRect/>
          </a:stretch>
        </p:blipFill>
        <p:spPr>
          <a:xfrm>
            <a:off x="4469625" y="1211392"/>
            <a:ext cx="596325" cy="313308"/>
          </a:xfrm>
          <a:prstGeom prst="rect">
            <a:avLst/>
          </a:prstGeom>
          <a:noFill/>
          <a:ln>
            <a:noFill/>
          </a:ln>
        </p:spPr>
      </p:pic>
      <p:pic>
        <p:nvPicPr>
          <p:cNvPr id="522" name="Shape 522" descr="Image result for industrial and Commercial Bank of China"/>
          <p:cNvPicPr preferRelativeResize="0"/>
          <p:nvPr/>
        </p:nvPicPr>
        <p:blipFill>
          <a:blip r:embed="rId10">
            <a:alphaModFix/>
          </a:blip>
          <a:stretch>
            <a:fillRect/>
          </a:stretch>
        </p:blipFill>
        <p:spPr>
          <a:xfrm>
            <a:off x="7111600" y="3489220"/>
            <a:ext cx="1431225" cy="1074269"/>
          </a:xfrm>
          <a:prstGeom prst="rect">
            <a:avLst/>
          </a:prstGeom>
          <a:noFill/>
          <a:ln>
            <a:noFill/>
          </a:ln>
        </p:spPr>
      </p:pic>
    </p:spTree>
    <p:extLst>
      <p:ext uri="{BB962C8B-B14F-4D97-AF65-F5344CB8AC3E}">
        <p14:creationId xmlns:p14="http://schemas.microsoft.com/office/powerpoint/2010/main" val="15812087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Shape 620"/>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621" name="Shape 62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48</a:t>
            </a:fld>
            <a:endParaRPr lang="en">
              <a:latin typeface="Arial"/>
              <a:ea typeface="Arial"/>
              <a:cs typeface="Arial"/>
              <a:sym typeface="Arial"/>
            </a:endParaRPr>
          </a:p>
        </p:txBody>
      </p:sp>
      <p:sp>
        <p:nvSpPr>
          <p:cNvPr id="622" name="Shape 622"/>
          <p:cNvSpPr/>
          <p:nvPr/>
        </p:nvSpPr>
        <p:spPr>
          <a:xfrm>
            <a:off x="0" y="255975"/>
            <a:ext cx="9144000" cy="650100"/>
          </a:xfrm>
          <a:prstGeom prst="rect">
            <a:avLst/>
          </a:prstGeom>
          <a:noFill/>
          <a:ln>
            <a:noFill/>
          </a:ln>
        </p:spPr>
        <p:txBody>
          <a:bodyPr wrap="square" lIns="91425" tIns="91425" rIns="91425" bIns="91425" anchor="ctr" anchorCtr="0">
            <a:noAutofit/>
          </a:bodyPr>
          <a:lstStyle/>
          <a:p>
            <a:pPr lvl="0" indent="-69850" algn="ctr">
              <a:lnSpc>
                <a:spcPct val="115000"/>
              </a:lnSpc>
              <a:spcAft>
                <a:spcPts val="1600"/>
              </a:spcAft>
              <a:buClr>
                <a:schemeClr val="dk1"/>
              </a:buClr>
              <a:buSzPts val="1100"/>
            </a:pPr>
            <a:r>
              <a:rPr lang="en-US" sz="2600" b="1" dirty="0">
                <a:solidFill>
                  <a:schemeClr val="bg1"/>
                </a:solidFill>
                <a:latin typeface="Arial" charset="0"/>
                <a:ea typeface="Arial" charset="0"/>
                <a:cs typeface="Arial" charset="0"/>
                <a:sym typeface="Droid Sans"/>
              </a:rPr>
              <a:t>TCP/IP Measurement</a:t>
            </a:r>
            <a:endParaRPr lang="en" sz="2600" b="1" dirty="0">
              <a:solidFill>
                <a:schemeClr val="bg1"/>
              </a:solidFill>
              <a:latin typeface="Arial" charset="0"/>
              <a:ea typeface="Arial" charset="0"/>
              <a:cs typeface="Arial" charset="0"/>
              <a:sym typeface="Droid Sans"/>
            </a:endParaRPr>
          </a:p>
        </p:txBody>
      </p:sp>
      <p:sp>
        <p:nvSpPr>
          <p:cNvPr id="624" name="Shape 624"/>
          <p:cNvSpPr txBox="1"/>
          <p:nvPr/>
        </p:nvSpPr>
        <p:spPr>
          <a:xfrm>
            <a:off x="410675" y="3972450"/>
            <a:ext cx="5225100" cy="1146600"/>
          </a:xfrm>
          <a:prstGeom prst="rect">
            <a:avLst/>
          </a:prstGeom>
          <a:noFill/>
          <a:ln>
            <a:noFill/>
          </a:ln>
        </p:spPr>
        <p:txBody>
          <a:bodyPr wrap="square" lIns="91425" tIns="91425" rIns="91425" bIns="91425" anchor="ctr" anchorCtr="0">
            <a:noAutofit/>
          </a:bodyPr>
          <a:lstStyle/>
          <a:p>
            <a:pPr marL="0" lvl="0" indent="-69850" rtl="0">
              <a:spcBef>
                <a:spcPts val="0"/>
              </a:spcBef>
              <a:buClr>
                <a:schemeClr val="dk1"/>
              </a:buClr>
              <a:buSzPts val="1100"/>
              <a:buFont typeface="Arial"/>
              <a:buNone/>
            </a:pPr>
            <a:endParaRPr lang="en" sz="1000" dirty="0">
              <a:solidFill>
                <a:srgbClr val="666666"/>
              </a:solidFill>
              <a:latin typeface="Arial" charset="0"/>
              <a:ea typeface="Arial" charset="0"/>
              <a:cs typeface="Arial" charset="0"/>
              <a:sym typeface="Droid Sans"/>
            </a:endParaRPr>
          </a:p>
        </p:txBody>
      </p:sp>
      <p:grpSp>
        <p:nvGrpSpPr>
          <p:cNvPr id="29" name="Shape 755"/>
          <p:cNvGrpSpPr/>
          <p:nvPr/>
        </p:nvGrpSpPr>
        <p:grpSpPr>
          <a:xfrm>
            <a:off x="6818874" y="1234625"/>
            <a:ext cx="741601" cy="741600"/>
            <a:chOff x="2008124" y="3897175"/>
            <a:chExt cx="741601" cy="741600"/>
          </a:xfrm>
        </p:grpSpPr>
        <p:sp>
          <p:nvSpPr>
            <p:cNvPr id="30" name="Shape 756"/>
            <p:cNvSpPr/>
            <p:nvPr/>
          </p:nvSpPr>
          <p:spPr>
            <a:xfrm>
              <a:off x="2008125" y="3897175"/>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31" name="Shape 757"/>
            <p:cNvPicPr preferRelativeResize="0"/>
            <p:nvPr/>
          </p:nvPicPr>
          <p:blipFill>
            <a:blip r:embed="rId3">
              <a:alphaModFix/>
            </a:blip>
            <a:stretch>
              <a:fillRect/>
            </a:stretch>
          </p:blipFill>
          <p:spPr>
            <a:xfrm>
              <a:off x="2456229" y="4026329"/>
              <a:ext cx="284263" cy="188250"/>
            </a:xfrm>
            <a:prstGeom prst="rect">
              <a:avLst/>
            </a:prstGeom>
            <a:noFill/>
            <a:ln>
              <a:noFill/>
            </a:ln>
          </p:spPr>
        </p:pic>
        <p:pic>
          <p:nvPicPr>
            <p:cNvPr id="32" name="Shape 758"/>
            <p:cNvPicPr preferRelativeResize="0"/>
            <p:nvPr/>
          </p:nvPicPr>
          <p:blipFill>
            <a:blip r:embed="rId4">
              <a:alphaModFix/>
            </a:blip>
            <a:stretch>
              <a:fillRect/>
            </a:stretch>
          </p:blipFill>
          <p:spPr>
            <a:xfrm>
              <a:off x="2008124" y="4174600"/>
              <a:ext cx="615600" cy="395062"/>
            </a:xfrm>
            <a:prstGeom prst="rect">
              <a:avLst/>
            </a:prstGeom>
            <a:noFill/>
            <a:ln>
              <a:noFill/>
            </a:ln>
          </p:spPr>
        </p:pic>
      </p:grpSp>
      <p:sp>
        <p:nvSpPr>
          <p:cNvPr id="33" name="Shape 759"/>
          <p:cNvSpPr txBox="1"/>
          <p:nvPr/>
        </p:nvSpPr>
        <p:spPr>
          <a:xfrm>
            <a:off x="3197100" y="1900025"/>
            <a:ext cx="1200000" cy="4887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Measurement machine</a:t>
            </a:r>
          </a:p>
        </p:txBody>
      </p:sp>
      <p:sp>
        <p:nvSpPr>
          <p:cNvPr id="34" name="Shape 760"/>
          <p:cNvSpPr txBox="1"/>
          <p:nvPr/>
        </p:nvSpPr>
        <p:spPr>
          <a:xfrm rot="-1244">
            <a:off x="6833949" y="4383289"/>
            <a:ext cx="829200" cy="2748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Site</a:t>
            </a:r>
          </a:p>
        </p:txBody>
      </p:sp>
      <p:grpSp>
        <p:nvGrpSpPr>
          <p:cNvPr id="35" name="Shape 761"/>
          <p:cNvGrpSpPr/>
          <p:nvPr/>
        </p:nvGrpSpPr>
        <p:grpSpPr>
          <a:xfrm>
            <a:off x="6833950" y="3677038"/>
            <a:ext cx="778675" cy="741600"/>
            <a:chOff x="6833950" y="3677038"/>
            <a:chExt cx="778675" cy="741600"/>
          </a:xfrm>
        </p:grpSpPr>
        <p:grpSp>
          <p:nvGrpSpPr>
            <p:cNvPr id="36" name="Shape 762"/>
            <p:cNvGrpSpPr/>
            <p:nvPr/>
          </p:nvGrpSpPr>
          <p:grpSpPr>
            <a:xfrm>
              <a:off x="6871025" y="3677038"/>
              <a:ext cx="741600" cy="741600"/>
              <a:chOff x="815950" y="3056550"/>
              <a:chExt cx="741600" cy="741600"/>
            </a:xfrm>
          </p:grpSpPr>
          <p:sp>
            <p:nvSpPr>
              <p:cNvPr id="39" name="Shape 763"/>
              <p:cNvSpPr/>
              <p:nvPr/>
            </p:nvSpPr>
            <p:spPr>
              <a:xfrm>
                <a:off x="815950" y="305655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40" name="Shape 764"/>
              <p:cNvPicPr preferRelativeResize="0"/>
              <p:nvPr/>
            </p:nvPicPr>
            <p:blipFill>
              <a:blip r:embed="rId5">
                <a:alphaModFix/>
              </a:blip>
              <a:stretch>
                <a:fillRect/>
              </a:stretch>
            </p:blipFill>
            <p:spPr>
              <a:xfrm>
                <a:off x="1229276" y="3163025"/>
                <a:ext cx="301200" cy="188250"/>
              </a:xfrm>
              <a:prstGeom prst="rect">
                <a:avLst/>
              </a:prstGeom>
              <a:noFill/>
              <a:ln>
                <a:noFill/>
              </a:ln>
            </p:spPr>
          </p:pic>
        </p:grpSp>
        <p:pic>
          <p:nvPicPr>
            <p:cNvPr id="37" name="Shape 765"/>
            <p:cNvPicPr preferRelativeResize="0"/>
            <p:nvPr/>
          </p:nvPicPr>
          <p:blipFill>
            <a:blip r:embed="rId6">
              <a:alphaModFix/>
            </a:blip>
            <a:stretch>
              <a:fillRect/>
            </a:stretch>
          </p:blipFill>
          <p:spPr>
            <a:xfrm>
              <a:off x="6833950" y="3927254"/>
              <a:ext cx="596325" cy="382675"/>
            </a:xfrm>
            <a:prstGeom prst="rect">
              <a:avLst/>
            </a:prstGeom>
            <a:noFill/>
            <a:ln>
              <a:noFill/>
            </a:ln>
          </p:spPr>
        </p:pic>
        <p:pic>
          <p:nvPicPr>
            <p:cNvPr id="38" name="Shape 766"/>
            <p:cNvPicPr preferRelativeResize="0"/>
            <p:nvPr/>
          </p:nvPicPr>
          <p:blipFill>
            <a:blip r:embed="rId7">
              <a:alphaModFix/>
            </a:blip>
            <a:stretch>
              <a:fillRect/>
            </a:stretch>
          </p:blipFill>
          <p:spPr>
            <a:xfrm>
              <a:off x="6937600" y="4009425"/>
              <a:ext cx="358300" cy="229925"/>
            </a:xfrm>
            <a:prstGeom prst="rect">
              <a:avLst/>
            </a:prstGeom>
            <a:noFill/>
            <a:ln>
              <a:noFill/>
            </a:ln>
          </p:spPr>
        </p:pic>
      </p:grpSp>
      <p:grpSp>
        <p:nvGrpSpPr>
          <p:cNvPr id="41" name="Shape 769"/>
          <p:cNvGrpSpPr/>
          <p:nvPr/>
        </p:nvGrpSpPr>
        <p:grpSpPr>
          <a:xfrm>
            <a:off x="3502500" y="1234625"/>
            <a:ext cx="741600" cy="741600"/>
            <a:chOff x="5767425" y="2769750"/>
            <a:chExt cx="741600" cy="741600"/>
          </a:xfrm>
        </p:grpSpPr>
        <p:grpSp>
          <p:nvGrpSpPr>
            <p:cNvPr id="42" name="Shape 770"/>
            <p:cNvGrpSpPr/>
            <p:nvPr/>
          </p:nvGrpSpPr>
          <p:grpSpPr>
            <a:xfrm>
              <a:off x="5767425" y="2769750"/>
              <a:ext cx="741600" cy="741600"/>
              <a:chOff x="5880425" y="1336600"/>
              <a:chExt cx="741600" cy="741600"/>
            </a:xfrm>
          </p:grpSpPr>
          <p:sp>
            <p:nvSpPr>
              <p:cNvPr id="44" name="Shape 771"/>
              <p:cNvSpPr/>
              <p:nvPr/>
            </p:nvSpPr>
            <p:spPr>
              <a:xfrm>
                <a:off x="5880425" y="133660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45" name="Shape 772"/>
              <p:cNvPicPr preferRelativeResize="0"/>
              <p:nvPr/>
            </p:nvPicPr>
            <p:blipFill>
              <a:blip r:embed="rId8">
                <a:alphaModFix/>
              </a:blip>
              <a:stretch>
                <a:fillRect/>
              </a:stretch>
            </p:blipFill>
            <p:spPr>
              <a:xfrm>
                <a:off x="5910938" y="1515225"/>
                <a:ext cx="548700" cy="481500"/>
              </a:xfrm>
              <a:prstGeom prst="rect">
                <a:avLst/>
              </a:prstGeom>
              <a:noFill/>
              <a:ln>
                <a:noFill/>
              </a:ln>
            </p:spPr>
          </p:pic>
        </p:grpSp>
        <p:pic>
          <p:nvPicPr>
            <p:cNvPr id="43" name="Shape 773"/>
            <p:cNvPicPr preferRelativeResize="0"/>
            <p:nvPr/>
          </p:nvPicPr>
          <p:blipFill>
            <a:blip r:embed="rId9">
              <a:alphaModFix/>
            </a:blip>
            <a:stretch>
              <a:fillRect/>
            </a:stretch>
          </p:blipFill>
          <p:spPr>
            <a:xfrm>
              <a:off x="6163125" y="2817789"/>
              <a:ext cx="303651" cy="206873"/>
            </a:xfrm>
            <a:prstGeom prst="rect">
              <a:avLst/>
            </a:prstGeom>
            <a:noFill/>
            <a:ln>
              <a:noFill/>
            </a:ln>
          </p:spPr>
        </p:pic>
      </p:grpSp>
      <p:sp>
        <p:nvSpPr>
          <p:cNvPr id="46" name="Shape 774"/>
          <p:cNvSpPr txBox="1"/>
          <p:nvPr/>
        </p:nvSpPr>
        <p:spPr>
          <a:xfrm rot="-1244">
            <a:off x="6775074" y="1930764"/>
            <a:ext cx="829200" cy="2748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Reflector</a:t>
            </a:r>
          </a:p>
        </p:txBody>
      </p:sp>
      <p:sp>
        <p:nvSpPr>
          <p:cNvPr id="47" name="Shape 775"/>
          <p:cNvSpPr txBox="1"/>
          <p:nvPr/>
        </p:nvSpPr>
        <p:spPr>
          <a:xfrm>
            <a:off x="7520750" y="1146482"/>
            <a:ext cx="1396500" cy="11121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1200" b="1">
                <a:solidFill>
                  <a:srgbClr val="CC0000"/>
                </a:solidFill>
                <a:latin typeface="Bitter"/>
                <a:ea typeface="Bitter"/>
                <a:cs typeface="Bitter"/>
                <a:sym typeface="Bitter"/>
              </a:rPr>
              <a:t>Reflector IP ID</a:t>
            </a:r>
          </a:p>
          <a:p>
            <a:pPr marL="0" lvl="0" indent="0" rtl="0">
              <a:spcBef>
                <a:spcPts val="0"/>
              </a:spcBef>
              <a:buNone/>
            </a:pPr>
            <a:endParaRPr sz="1200" b="1">
              <a:solidFill>
                <a:srgbClr val="CC0000"/>
              </a:solidFill>
              <a:latin typeface="Bitter"/>
              <a:ea typeface="Bitter"/>
              <a:cs typeface="Bitter"/>
              <a:sym typeface="Bitter"/>
            </a:endParaRPr>
          </a:p>
          <a:p>
            <a:pPr marL="0" lvl="0" indent="0" rtl="0">
              <a:spcBef>
                <a:spcPts val="0"/>
              </a:spcBef>
              <a:buNone/>
            </a:pPr>
            <a:endParaRPr sz="1200" b="1">
              <a:solidFill>
                <a:srgbClr val="CC0000"/>
              </a:solidFill>
              <a:highlight>
                <a:srgbClr val="EA9999"/>
              </a:highlight>
              <a:latin typeface="Bitter"/>
              <a:ea typeface="Bitter"/>
              <a:cs typeface="Bitter"/>
              <a:sym typeface="Bitter"/>
            </a:endParaRPr>
          </a:p>
        </p:txBody>
      </p:sp>
    </p:spTree>
    <p:extLst>
      <p:ext uri="{BB962C8B-B14F-4D97-AF65-F5344CB8AC3E}">
        <p14:creationId xmlns:p14="http://schemas.microsoft.com/office/powerpoint/2010/main" val="52215031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Shape 620"/>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621" name="Shape 62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49</a:t>
            </a:fld>
            <a:endParaRPr lang="en">
              <a:latin typeface="Arial"/>
              <a:ea typeface="Arial"/>
              <a:cs typeface="Arial"/>
              <a:sym typeface="Arial"/>
            </a:endParaRPr>
          </a:p>
        </p:txBody>
      </p:sp>
      <p:sp>
        <p:nvSpPr>
          <p:cNvPr id="622" name="Shape 622"/>
          <p:cNvSpPr/>
          <p:nvPr/>
        </p:nvSpPr>
        <p:spPr>
          <a:xfrm>
            <a:off x="0" y="255975"/>
            <a:ext cx="9144000" cy="650100"/>
          </a:xfrm>
          <a:prstGeom prst="rect">
            <a:avLst/>
          </a:prstGeom>
          <a:noFill/>
          <a:ln>
            <a:noFill/>
          </a:ln>
        </p:spPr>
        <p:txBody>
          <a:bodyPr wrap="square" lIns="91425" tIns="91425" rIns="91425" bIns="91425" anchor="ctr" anchorCtr="0">
            <a:noAutofit/>
          </a:bodyPr>
          <a:lstStyle/>
          <a:p>
            <a:pPr lvl="0" indent="-69850" algn="ctr">
              <a:lnSpc>
                <a:spcPct val="115000"/>
              </a:lnSpc>
              <a:spcAft>
                <a:spcPts val="1600"/>
              </a:spcAft>
              <a:buClr>
                <a:schemeClr val="dk1"/>
              </a:buClr>
              <a:buSzPts val="1100"/>
            </a:pPr>
            <a:r>
              <a:rPr lang="en-US" sz="2600" b="1" dirty="0">
                <a:solidFill>
                  <a:schemeClr val="bg1"/>
                </a:solidFill>
                <a:latin typeface="Arial" charset="0"/>
                <a:ea typeface="Arial" charset="0"/>
                <a:cs typeface="Arial" charset="0"/>
                <a:sym typeface="Droid Sans"/>
              </a:rPr>
              <a:t>TCP/IP Measurement</a:t>
            </a:r>
            <a:endParaRPr lang="en" sz="2600" b="1" dirty="0">
              <a:solidFill>
                <a:schemeClr val="bg1"/>
              </a:solidFill>
              <a:latin typeface="Arial" charset="0"/>
              <a:ea typeface="Arial" charset="0"/>
              <a:cs typeface="Arial" charset="0"/>
              <a:sym typeface="Droid Sans"/>
            </a:endParaRPr>
          </a:p>
        </p:txBody>
      </p:sp>
      <p:sp>
        <p:nvSpPr>
          <p:cNvPr id="624" name="Shape 624"/>
          <p:cNvSpPr txBox="1"/>
          <p:nvPr/>
        </p:nvSpPr>
        <p:spPr>
          <a:xfrm>
            <a:off x="410675" y="3972450"/>
            <a:ext cx="5225100" cy="1146600"/>
          </a:xfrm>
          <a:prstGeom prst="rect">
            <a:avLst/>
          </a:prstGeom>
          <a:noFill/>
          <a:ln>
            <a:noFill/>
          </a:ln>
        </p:spPr>
        <p:txBody>
          <a:bodyPr wrap="square" lIns="91425" tIns="91425" rIns="91425" bIns="91425" anchor="ctr" anchorCtr="0">
            <a:noAutofit/>
          </a:bodyPr>
          <a:lstStyle/>
          <a:p>
            <a:pPr marL="0" lvl="0" indent="-69850" rtl="0">
              <a:spcBef>
                <a:spcPts val="0"/>
              </a:spcBef>
              <a:buClr>
                <a:schemeClr val="dk1"/>
              </a:buClr>
              <a:buSzPts val="1100"/>
              <a:buFont typeface="Arial"/>
              <a:buNone/>
            </a:pPr>
            <a:endParaRPr lang="en" sz="1000" dirty="0">
              <a:solidFill>
                <a:srgbClr val="666666"/>
              </a:solidFill>
              <a:latin typeface="Arial" charset="0"/>
              <a:ea typeface="Arial" charset="0"/>
              <a:cs typeface="Arial" charset="0"/>
              <a:sym typeface="Droid Sans"/>
            </a:endParaRPr>
          </a:p>
        </p:txBody>
      </p:sp>
      <p:grpSp>
        <p:nvGrpSpPr>
          <p:cNvPr id="29" name="Shape 755"/>
          <p:cNvGrpSpPr/>
          <p:nvPr/>
        </p:nvGrpSpPr>
        <p:grpSpPr>
          <a:xfrm>
            <a:off x="6818874" y="1234625"/>
            <a:ext cx="741601" cy="741600"/>
            <a:chOff x="2008124" y="3897175"/>
            <a:chExt cx="741601" cy="741600"/>
          </a:xfrm>
        </p:grpSpPr>
        <p:sp>
          <p:nvSpPr>
            <p:cNvPr id="30" name="Shape 756"/>
            <p:cNvSpPr/>
            <p:nvPr/>
          </p:nvSpPr>
          <p:spPr>
            <a:xfrm>
              <a:off x="2008125" y="3897175"/>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31" name="Shape 757"/>
            <p:cNvPicPr preferRelativeResize="0"/>
            <p:nvPr/>
          </p:nvPicPr>
          <p:blipFill>
            <a:blip r:embed="rId3">
              <a:alphaModFix/>
            </a:blip>
            <a:stretch>
              <a:fillRect/>
            </a:stretch>
          </p:blipFill>
          <p:spPr>
            <a:xfrm>
              <a:off x="2456229" y="4026329"/>
              <a:ext cx="284263" cy="188250"/>
            </a:xfrm>
            <a:prstGeom prst="rect">
              <a:avLst/>
            </a:prstGeom>
            <a:noFill/>
            <a:ln>
              <a:noFill/>
            </a:ln>
          </p:spPr>
        </p:pic>
        <p:pic>
          <p:nvPicPr>
            <p:cNvPr id="32" name="Shape 758"/>
            <p:cNvPicPr preferRelativeResize="0"/>
            <p:nvPr/>
          </p:nvPicPr>
          <p:blipFill>
            <a:blip r:embed="rId4">
              <a:alphaModFix/>
            </a:blip>
            <a:stretch>
              <a:fillRect/>
            </a:stretch>
          </p:blipFill>
          <p:spPr>
            <a:xfrm>
              <a:off x="2008124" y="4174600"/>
              <a:ext cx="615600" cy="395062"/>
            </a:xfrm>
            <a:prstGeom prst="rect">
              <a:avLst/>
            </a:prstGeom>
            <a:noFill/>
            <a:ln>
              <a:noFill/>
            </a:ln>
          </p:spPr>
        </p:pic>
      </p:grpSp>
      <p:sp>
        <p:nvSpPr>
          <p:cNvPr id="33" name="Shape 759"/>
          <p:cNvSpPr txBox="1"/>
          <p:nvPr/>
        </p:nvSpPr>
        <p:spPr>
          <a:xfrm>
            <a:off x="3197100" y="1900025"/>
            <a:ext cx="1200000" cy="4887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Measurement machine</a:t>
            </a:r>
          </a:p>
        </p:txBody>
      </p:sp>
      <p:sp>
        <p:nvSpPr>
          <p:cNvPr id="34" name="Shape 760"/>
          <p:cNvSpPr txBox="1"/>
          <p:nvPr/>
        </p:nvSpPr>
        <p:spPr>
          <a:xfrm rot="-1244">
            <a:off x="6833949" y="4383289"/>
            <a:ext cx="829200" cy="2748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Site</a:t>
            </a:r>
          </a:p>
        </p:txBody>
      </p:sp>
      <p:grpSp>
        <p:nvGrpSpPr>
          <p:cNvPr id="35" name="Shape 761"/>
          <p:cNvGrpSpPr/>
          <p:nvPr/>
        </p:nvGrpSpPr>
        <p:grpSpPr>
          <a:xfrm>
            <a:off x="6833950" y="3677038"/>
            <a:ext cx="778675" cy="741600"/>
            <a:chOff x="6833950" y="3677038"/>
            <a:chExt cx="778675" cy="741600"/>
          </a:xfrm>
        </p:grpSpPr>
        <p:grpSp>
          <p:nvGrpSpPr>
            <p:cNvPr id="36" name="Shape 762"/>
            <p:cNvGrpSpPr/>
            <p:nvPr/>
          </p:nvGrpSpPr>
          <p:grpSpPr>
            <a:xfrm>
              <a:off x="6871025" y="3677038"/>
              <a:ext cx="741600" cy="741600"/>
              <a:chOff x="815950" y="3056550"/>
              <a:chExt cx="741600" cy="741600"/>
            </a:xfrm>
          </p:grpSpPr>
          <p:sp>
            <p:nvSpPr>
              <p:cNvPr id="39" name="Shape 763"/>
              <p:cNvSpPr/>
              <p:nvPr/>
            </p:nvSpPr>
            <p:spPr>
              <a:xfrm>
                <a:off x="815950" y="305655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40" name="Shape 764"/>
              <p:cNvPicPr preferRelativeResize="0"/>
              <p:nvPr/>
            </p:nvPicPr>
            <p:blipFill>
              <a:blip r:embed="rId5">
                <a:alphaModFix/>
              </a:blip>
              <a:stretch>
                <a:fillRect/>
              </a:stretch>
            </p:blipFill>
            <p:spPr>
              <a:xfrm>
                <a:off x="1229276" y="3163025"/>
                <a:ext cx="301200" cy="188250"/>
              </a:xfrm>
              <a:prstGeom prst="rect">
                <a:avLst/>
              </a:prstGeom>
              <a:noFill/>
              <a:ln>
                <a:noFill/>
              </a:ln>
            </p:spPr>
          </p:pic>
        </p:grpSp>
        <p:pic>
          <p:nvPicPr>
            <p:cNvPr id="37" name="Shape 765"/>
            <p:cNvPicPr preferRelativeResize="0"/>
            <p:nvPr/>
          </p:nvPicPr>
          <p:blipFill>
            <a:blip r:embed="rId6">
              <a:alphaModFix/>
            </a:blip>
            <a:stretch>
              <a:fillRect/>
            </a:stretch>
          </p:blipFill>
          <p:spPr>
            <a:xfrm>
              <a:off x="6833950" y="3927254"/>
              <a:ext cx="596325" cy="382675"/>
            </a:xfrm>
            <a:prstGeom prst="rect">
              <a:avLst/>
            </a:prstGeom>
            <a:noFill/>
            <a:ln>
              <a:noFill/>
            </a:ln>
          </p:spPr>
        </p:pic>
        <p:pic>
          <p:nvPicPr>
            <p:cNvPr id="38" name="Shape 766"/>
            <p:cNvPicPr preferRelativeResize="0"/>
            <p:nvPr/>
          </p:nvPicPr>
          <p:blipFill>
            <a:blip r:embed="rId7">
              <a:alphaModFix/>
            </a:blip>
            <a:stretch>
              <a:fillRect/>
            </a:stretch>
          </p:blipFill>
          <p:spPr>
            <a:xfrm>
              <a:off x="6937600" y="4009425"/>
              <a:ext cx="358300" cy="229925"/>
            </a:xfrm>
            <a:prstGeom prst="rect">
              <a:avLst/>
            </a:prstGeom>
            <a:noFill/>
            <a:ln>
              <a:noFill/>
            </a:ln>
          </p:spPr>
        </p:pic>
      </p:grpSp>
      <p:grpSp>
        <p:nvGrpSpPr>
          <p:cNvPr id="41" name="Shape 769"/>
          <p:cNvGrpSpPr/>
          <p:nvPr/>
        </p:nvGrpSpPr>
        <p:grpSpPr>
          <a:xfrm>
            <a:off x="3502500" y="1234625"/>
            <a:ext cx="741600" cy="741600"/>
            <a:chOff x="5767425" y="2769750"/>
            <a:chExt cx="741600" cy="741600"/>
          </a:xfrm>
        </p:grpSpPr>
        <p:grpSp>
          <p:nvGrpSpPr>
            <p:cNvPr id="42" name="Shape 770"/>
            <p:cNvGrpSpPr/>
            <p:nvPr/>
          </p:nvGrpSpPr>
          <p:grpSpPr>
            <a:xfrm>
              <a:off x="5767425" y="2769750"/>
              <a:ext cx="741600" cy="741600"/>
              <a:chOff x="5880425" y="1336600"/>
              <a:chExt cx="741600" cy="741600"/>
            </a:xfrm>
          </p:grpSpPr>
          <p:sp>
            <p:nvSpPr>
              <p:cNvPr id="44" name="Shape 771"/>
              <p:cNvSpPr/>
              <p:nvPr/>
            </p:nvSpPr>
            <p:spPr>
              <a:xfrm>
                <a:off x="5880425" y="133660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45" name="Shape 772"/>
              <p:cNvPicPr preferRelativeResize="0"/>
              <p:nvPr/>
            </p:nvPicPr>
            <p:blipFill>
              <a:blip r:embed="rId8">
                <a:alphaModFix/>
              </a:blip>
              <a:stretch>
                <a:fillRect/>
              </a:stretch>
            </p:blipFill>
            <p:spPr>
              <a:xfrm>
                <a:off x="5910938" y="1515225"/>
                <a:ext cx="548700" cy="481500"/>
              </a:xfrm>
              <a:prstGeom prst="rect">
                <a:avLst/>
              </a:prstGeom>
              <a:noFill/>
              <a:ln>
                <a:noFill/>
              </a:ln>
            </p:spPr>
          </p:pic>
        </p:grpSp>
        <p:pic>
          <p:nvPicPr>
            <p:cNvPr id="43" name="Shape 773"/>
            <p:cNvPicPr preferRelativeResize="0"/>
            <p:nvPr/>
          </p:nvPicPr>
          <p:blipFill>
            <a:blip r:embed="rId9">
              <a:alphaModFix/>
            </a:blip>
            <a:stretch>
              <a:fillRect/>
            </a:stretch>
          </p:blipFill>
          <p:spPr>
            <a:xfrm>
              <a:off x="6163125" y="2817789"/>
              <a:ext cx="303651" cy="206873"/>
            </a:xfrm>
            <a:prstGeom prst="rect">
              <a:avLst/>
            </a:prstGeom>
            <a:noFill/>
            <a:ln>
              <a:noFill/>
            </a:ln>
          </p:spPr>
        </p:pic>
      </p:grpSp>
      <p:sp>
        <p:nvSpPr>
          <p:cNvPr id="46" name="Shape 774"/>
          <p:cNvSpPr txBox="1"/>
          <p:nvPr/>
        </p:nvSpPr>
        <p:spPr>
          <a:xfrm rot="-1244">
            <a:off x="6775074" y="1930764"/>
            <a:ext cx="829200" cy="2748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Reflector</a:t>
            </a:r>
          </a:p>
        </p:txBody>
      </p:sp>
      <p:sp>
        <p:nvSpPr>
          <p:cNvPr id="47" name="Shape 775"/>
          <p:cNvSpPr txBox="1"/>
          <p:nvPr/>
        </p:nvSpPr>
        <p:spPr>
          <a:xfrm>
            <a:off x="7520750" y="1146482"/>
            <a:ext cx="1396500" cy="11121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1200" b="1">
                <a:solidFill>
                  <a:srgbClr val="CC0000"/>
                </a:solidFill>
                <a:latin typeface="Bitter"/>
                <a:ea typeface="Bitter"/>
                <a:cs typeface="Bitter"/>
                <a:sym typeface="Bitter"/>
              </a:rPr>
              <a:t>Reflector IP ID</a:t>
            </a:r>
          </a:p>
          <a:p>
            <a:pPr marL="0" lvl="0" indent="0" rtl="0">
              <a:spcBef>
                <a:spcPts val="0"/>
              </a:spcBef>
              <a:buNone/>
            </a:pPr>
            <a:endParaRPr sz="1200" b="1">
              <a:solidFill>
                <a:srgbClr val="CC0000"/>
              </a:solidFill>
              <a:latin typeface="Bitter"/>
              <a:ea typeface="Bitter"/>
              <a:cs typeface="Bitter"/>
              <a:sym typeface="Bitter"/>
            </a:endParaRPr>
          </a:p>
          <a:p>
            <a:pPr marL="0" lvl="0" indent="0" rtl="0">
              <a:spcBef>
                <a:spcPts val="0"/>
              </a:spcBef>
              <a:buNone/>
            </a:pPr>
            <a:endParaRPr sz="1200" b="1">
              <a:solidFill>
                <a:srgbClr val="CC0000"/>
              </a:solidFill>
              <a:highlight>
                <a:srgbClr val="EA9999"/>
              </a:highlight>
              <a:latin typeface="Bitter"/>
              <a:ea typeface="Bitter"/>
              <a:cs typeface="Bitter"/>
              <a:sym typeface="Bitter"/>
            </a:endParaRPr>
          </a:p>
        </p:txBody>
      </p:sp>
      <p:cxnSp>
        <p:nvCxnSpPr>
          <p:cNvPr id="25" name="Shape 786"/>
          <p:cNvCxnSpPr/>
          <p:nvPr/>
        </p:nvCxnSpPr>
        <p:spPr>
          <a:xfrm>
            <a:off x="4167899" y="1402324"/>
            <a:ext cx="2614500" cy="0"/>
          </a:xfrm>
          <a:prstGeom prst="straightConnector1">
            <a:avLst/>
          </a:prstGeom>
          <a:noFill/>
          <a:ln w="19050" cap="flat" cmpd="sng">
            <a:solidFill>
              <a:srgbClr val="434343"/>
            </a:solidFill>
            <a:prstDash val="solid"/>
            <a:round/>
            <a:headEnd type="none" w="lg" len="lg"/>
            <a:tailEnd type="triangle" w="lg" len="lg"/>
          </a:ln>
        </p:spPr>
      </p:cxnSp>
      <p:sp>
        <p:nvSpPr>
          <p:cNvPr id="26" name="Shape 795"/>
          <p:cNvSpPr txBox="1"/>
          <p:nvPr/>
        </p:nvSpPr>
        <p:spPr>
          <a:xfrm rot="-990">
            <a:off x="4809797" y="1146626"/>
            <a:ext cx="1042200" cy="2748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1100" b="1" dirty="0">
                <a:latin typeface="Arial" charset="0"/>
                <a:ea typeface="Arial" charset="0"/>
                <a:cs typeface="Arial" charset="0"/>
                <a:sym typeface="Droid Sans"/>
              </a:rPr>
              <a:t>SYN/ACK</a:t>
            </a:r>
          </a:p>
        </p:txBody>
      </p:sp>
      <p:grpSp>
        <p:nvGrpSpPr>
          <p:cNvPr id="27" name="Shape 796"/>
          <p:cNvGrpSpPr/>
          <p:nvPr/>
        </p:nvGrpSpPr>
        <p:grpSpPr>
          <a:xfrm>
            <a:off x="4527224" y="1185100"/>
            <a:ext cx="240008" cy="291792"/>
            <a:chOff x="8451324" y="2207500"/>
            <a:chExt cx="240008" cy="291792"/>
          </a:xfrm>
        </p:grpSpPr>
        <p:sp>
          <p:nvSpPr>
            <p:cNvPr id="28" name="Shape 797"/>
            <p:cNvSpPr/>
            <p:nvPr/>
          </p:nvSpPr>
          <p:spPr>
            <a:xfrm>
              <a:off x="8451331" y="2259292"/>
              <a:ext cx="240000" cy="240000"/>
            </a:xfrm>
            <a:prstGeom prst="ellipse">
              <a:avLst/>
            </a:prstGeom>
            <a:solidFill>
              <a:srgbClr val="FFFFFF"/>
            </a:solidFill>
            <a:ln w="19050" cap="flat" cmpd="sng">
              <a:solidFill>
                <a:srgbClr val="434343"/>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a:latin typeface="Syncopate"/>
                <a:ea typeface="Syncopate"/>
                <a:cs typeface="Syncopate"/>
                <a:sym typeface="Syncopate"/>
              </a:endParaRPr>
            </a:p>
          </p:txBody>
        </p:sp>
        <p:sp>
          <p:nvSpPr>
            <p:cNvPr id="48" name="Shape 798"/>
            <p:cNvSpPr txBox="1"/>
            <p:nvPr/>
          </p:nvSpPr>
          <p:spPr>
            <a:xfrm>
              <a:off x="8451324" y="2207500"/>
              <a:ext cx="231900" cy="240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000" b="1">
                  <a:latin typeface="Syncopate"/>
                  <a:ea typeface="Syncopate"/>
                  <a:cs typeface="Syncopate"/>
                  <a:sym typeface="Syncopate"/>
                </a:rPr>
                <a:t>1</a:t>
              </a:r>
            </a:p>
          </p:txBody>
        </p:sp>
      </p:grpSp>
    </p:spTree>
    <p:extLst>
      <p:ext uri="{BB962C8B-B14F-4D97-AF65-F5344CB8AC3E}">
        <p14:creationId xmlns:p14="http://schemas.microsoft.com/office/powerpoint/2010/main" val="2550011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p:nvPr/>
        </p:nvSpPr>
        <p:spPr>
          <a:xfrm>
            <a:off x="0" y="775850"/>
            <a:ext cx="9161700" cy="4367700"/>
          </a:xfrm>
          <a:prstGeom prst="rect">
            <a:avLst/>
          </a:prstGeom>
          <a:solidFill>
            <a:schemeClr val="tx2"/>
          </a:solidFill>
          <a:ln>
            <a:noFill/>
          </a:ln>
        </p:spPr>
        <p:txBody>
          <a:bodyPr wrap="square" lIns="91425" tIns="91425" rIns="91425" bIns="91425" anchor="ctr" anchorCtr="0">
            <a:noAutofit/>
          </a:bodyPr>
          <a:lstStyle/>
          <a:p>
            <a:pPr marL="0" lvl="0" indent="0">
              <a:spcBef>
                <a:spcPts val="0"/>
              </a:spcBef>
              <a:buNone/>
            </a:pPr>
            <a:endParaRPr/>
          </a:p>
        </p:txBody>
      </p:sp>
      <p:sp>
        <p:nvSpPr>
          <p:cNvPr id="157" name="Shape 157"/>
          <p:cNvSpPr txBox="1">
            <a:spLocks noGrp="1"/>
          </p:cNvSpPr>
          <p:nvPr>
            <p:ph type="title"/>
          </p:nvPr>
        </p:nvSpPr>
        <p:spPr>
          <a:xfrm>
            <a:off x="311700" y="203150"/>
            <a:ext cx="8520600" cy="572700"/>
          </a:xfrm>
          <a:prstGeom prst="rect">
            <a:avLst/>
          </a:prstGeom>
        </p:spPr>
        <p:txBody>
          <a:bodyPr wrap="square" lIns="91425" tIns="91425" rIns="91425" bIns="91425" anchor="t" anchorCtr="0">
            <a:noAutofit/>
          </a:bodyPr>
          <a:lstStyle/>
          <a:p>
            <a:pPr marL="0" lvl="0" indent="0" algn="ctr" rtl="0">
              <a:spcBef>
                <a:spcPts val="0"/>
              </a:spcBef>
              <a:buNone/>
            </a:pPr>
            <a:r>
              <a:rPr lang="en" b="1" dirty="0">
                <a:solidFill>
                  <a:schemeClr val="bg1"/>
                </a:solidFill>
                <a:latin typeface="Arial" charset="0"/>
                <a:ea typeface="Arial" charset="0"/>
                <a:cs typeface="Arial" charset="0"/>
                <a:sym typeface="Droid Sans"/>
              </a:rPr>
              <a:t>The </a:t>
            </a:r>
            <a:r>
              <a:rPr lang="en" b="1" dirty="0" smtClean="0">
                <a:solidFill>
                  <a:schemeClr val="bg1"/>
                </a:solidFill>
                <a:latin typeface="Arial" charset="0"/>
                <a:ea typeface="Arial" charset="0"/>
                <a:cs typeface="Arial" charset="0"/>
                <a:sym typeface="Droid Sans"/>
              </a:rPr>
              <a:t>Internet</a:t>
            </a:r>
            <a:endParaRPr lang="en" b="1" dirty="0">
              <a:solidFill>
                <a:schemeClr val="bg1"/>
              </a:solidFill>
              <a:latin typeface="Arial" charset="0"/>
              <a:ea typeface="Arial" charset="0"/>
              <a:cs typeface="Arial" charset="0"/>
              <a:sym typeface="Droid Sans"/>
            </a:endParaRPr>
          </a:p>
        </p:txBody>
      </p:sp>
      <p:sp>
        <p:nvSpPr>
          <p:cNvPr id="158" name="Shape 158"/>
          <p:cNvSpPr/>
          <p:nvPr/>
        </p:nvSpPr>
        <p:spPr>
          <a:xfrm>
            <a:off x="6493825" y="2243775"/>
            <a:ext cx="2216400" cy="1575000"/>
          </a:xfrm>
          <a:prstGeom prst="rect">
            <a:avLst/>
          </a:prstGeom>
          <a:solidFill>
            <a:srgbClr val="FFFFFF"/>
          </a:solidFill>
          <a:ln w="19050" cap="flat" cmpd="sng">
            <a:solidFill>
              <a:srgbClr val="000000"/>
            </a:solidFill>
            <a:prstDash val="dot"/>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59" name="Shape 159"/>
          <p:cNvSpPr/>
          <p:nvPr/>
        </p:nvSpPr>
        <p:spPr>
          <a:xfrm>
            <a:off x="474625" y="2243775"/>
            <a:ext cx="3663600" cy="1575000"/>
          </a:xfrm>
          <a:prstGeom prst="rect">
            <a:avLst/>
          </a:prstGeom>
          <a:solidFill>
            <a:srgbClr val="FFFFFF"/>
          </a:solidFill>
          <a:ln w="19050" cap="flat" cmpd="sng">
            <a:solidFill>
              <a:srgbClr val="000000"/>
            </a:solidFill>
            <a:prstDash val="dot"/>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60" name="Shape 16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5</a:t>
            </a:fld>
            <a:endParaRPr lang="en">
              <a:latin typeface="Arial"/>
              <a:ea typeface="Arial"/>
              <a:cs typeface="Arial"/>
              <a:sym typeface="Arial"/>
            </a:endParaRPr>
          </a:p>
        </p:txBody>
      </p:sp>
      <p:sp>
        <p:nvSpPr>
          <p:cNvPr id="161" name="Shape 161"/>
          <p:cNvSpPr/>
          <p:nvPr/>
        </p:nvSpPr>
        <p:spPr>
          <a:xfrm>
            <a:off x="7525148" y="260675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sp>
        <p:nvSpPr>
          <p:cNvPr id="162" name="Shape 162"/>
          <p:cNvSpPr txBox="1"/>
          <p:nvPr/>
        </p:nvSpPr>
        <p:spPr>
          <a:xfrm rot="-1244">
            <a:off x="7481348" y="3240289"/>
            <a:ext cx="829200" cy="2748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Server</a:t>
            </a:r>
          </a:p>
        </p:txBody>
      </p:sp>
      <p:grpSp>
        <p:nvGrpSpPr>
          <p:cNvPr id="163" name="Shape 163"/>
          <p:cNvGrpSpPr/>
          <p:nvPr/>
        </p:nvGrpSpPr>
        <p:grpSpPr>
          <a:xfrm>
            <a:off x="800125" y="2632000"/>
            <a:ext cx="956700" cy="806359"/>
            <a:chOff x="5732007" y="1870000"/>
            <a:chExt cx="956700" cy="806359"/>
          </a:xfrm>
        </p:grpSpPr>
        <p:sp>
          <p:nvSpPr>
            <p:cNvPr id="164" name="Shape 164"/>
            <p:cNvSpPr/>
            <p:nvPr/>
          </p:nvSpPr>
          <p:spPr>
            <a:xfrm>
              <a:off x="5880425" y="187000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165" name="Shape 165"/>
            <p:cNvPicPr preferRelativeResize="0"/>
            <p:nvPr/>
          </p:nvPicPr>
          <p:blipFill>
            <a:blip r:embed="rId3">
              <a:alphaModFix/>
            </a:blip>
            <a:stretch>
              <a:fillRect/>
            </a:stretch>
          </p:blipFill>
          <p:spPr>
            <a:xfrm>
              <a:off x="5880424" y="2147425"/>
              <a:ext cx="615600" cy="395062"/>
            </a:xfrm>
            <a:prstGeom prst="rect">
              <a:avLst/>
            </a:prstGeom>
            <a:noFill/>
            <a:ln>
              <a:noFill/>
            </a:ln>
          </p:spPr>
        </p:pic>
        <p:sp>
          <p:nvSpPr>
            <p:cNvPr id="166" name="Shape 166"/>
            <p:cNvSpPr txBox="1"/>
            <p:nvPr/>
          </p:nvSpPr>
          <p:spPr>
            <a:xfrm rot="-1078">
              <a:off x="5732007" y="2518409"/>
              <a:ext cx="956700" cy="1578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User</a:t>
              </a:r>
            </a:p>
          </p:txBody>
        </p:sp>
      </p:grpSp>
      <p:sp>
        <p:nvSpPr>
          <p:cNvPr id="167" name="Shape 167"/>
          <p:cNvSpPr txBox="1"/>
          <p:nvPr/>
        </p:nvSpPr>
        <p:spPr>
          <a:xfrm>
            <a:off x="1329500" y="1862250"/>
            <a:ext cx="1450200" cy="275100"/>
          </a:xfrm>
          <a:prstGeom prst="rect">
            <a:avLst/>
          </a:prstGeom>
          <a:noFill/>
          <a:ln>
            <a:noFill/>
          </a:ln>
        </p:spPr>
        <p:txBody>
          <a:bodyPr wrap="square" lIns="91425" tIns="91425" rIns="91425" bIns="91425" anchor="t" anchorCtr="0">
            <a:noAutofit/>
          </a:bodyPr>
          <a:lstStyle/>
          <a:p>
            <a:pPr marL="0" lvl="0" indent="0" rtl="0">
              <a:spcBef>
                <a:spcPts val="0"/>
              </a:spcBef>
              <a:buNone/>
            </a:pPr>
            <a:r>
              <a:rPr lang="en" b="1" dirty="0">
                <a:latin typeface="Arial" charset="0"/>
                <a:ea typeface="Arial" charset="0"/>
                <a:cs typeface="Arial" charset="0"/>
                <a:sym typeface="Droid Sans"/>
              </a:rPr>
              <a:t>Country A</a:t>
            </a:r>
          </a:p>
        </p:txBody>
      </p:sp>
      <p:sp>
        <p:nvSpPr>
          <p:cNvPr id="168" name="Shape 168"/>
          <p:cNvSpPr txBox="1"/>
          <p:nvPr/>
        </p:nvSpPr>
        <p:spPr>
          <a:xfrm>
            <a:off x="7108976" y="1862250"/>
            <a:ext cx="1287300" cy="275100"/>
          </a:xfrm>
          <a:prstGeom prst="rect">
            <a:avLst/>
          </a:prstGeom>
          <a:noFill/>
          <a:ln>
            <a:noFill/>
          </a:ln>
        </p:spPr>
        <p:txBody>
          <a:bodyPr wrap="square" lIns="91425" tIns="91425" rIns="91425" bIns="91425" anchor="t" anchorCtr="0">
            <a:noAutofit/>
          </a:bodyPr>
          <a:lstStyle/>
          <a:p>
            <a:pPr marL="0" lvl="0" indent="0" rtl="0">
              <a:spcBef>
                <a:spcPts val="0"/>
              </a:spcBef>
              <a:buNone/>
            </a:pPr>
            <a:r>
              <a:rPr lang="en" b="1" dirty="0">
                <a:latin typeface="Arial" charset="0"/>
                <a:ea typeface="Arial" charset="0"/>
                <a:cs typeface="Arial" charset="0"/>
                <a:sym typeface="Droid Sans"/>
              </a:rPr>
              <a:t>Country B</a:t>
            </a:r>
          </a:p>
        </p:txBody>
      </p:sp>
      <p:cxnSp>
        <p:nvCxnSpPr>
          <p:cNvPr id="169" name="Shape 169"/>
          <p:cNvCxnSpPr/>
          <p:nvPr/>
        </p:nvCxnSpPr>
        <p:spPr>
          <a:xfrm rot="10800000" flipH="1">
            <a:off x="1696636" y="3000430"/>
            <a:ext cx="2775900" cy="12300"/>
          </a:xfrm>
          <a:prstGeom prst="straightConnector1">
            <a:avLst/>
          </a:prstGeom>
          <a:noFill/>
          <a:ln w="28575" cap="flat" cmpd="sng">
            <a:solidFill>
              <a:srgbClr val="434343"/>
            </a:solidFill>
            <a:prstDash val="solid"/>
            <a:round/>
            <a:headEnd type="none" w="lg" len="lg"/>
            <a:tailEnd type="triangle" w="lg" len="lg"/>
          </a:ln>
        </p:spPr>
      </p:cxnSp>
      <p:sp>
        <p:nvSpPr>
          <p:cNvPr id="170" name="Shape 170"/>
          <p:cNvSpPr/>
          <p:nvPr/>
        </p:nvSpPr>
        <p:spPr>
          <a:xfrm>
            <a:off x="4476875" y="2484850"/>
            <a:ext cx="1582416" cy="1031184"/>
          </a:xfrm>
          <a:prstGeom prst="cloud">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sz="1200"/>
          </a:p>
        </p:txBody>
      </p:sp>
      <p:sp>
        <p:nvSpPr>
          <p:cNvPr id="171" name="Shape 171"/>
          <p:cNvSpPr txBox="1"/>
          <p:nvPr/>
        </p:nvSpPr>
        <p:spPr>
          <a:xfrm>
            <a:off x="1795020" y="3377875"/>
            <a:ext cx="829200" cy="1827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900" b="1" dirty="0">
                <a:solidFill>
                  <a:schemeClr val="dk1"/>
                </a:solidFill>
                <a:latin typeface="Arial" charset="0"/>
                <a:ea typeface="Arial" charset="0"/>
                <a:cs typeface="Arial" charset="0"/>
                <a:sym typeface="Droid Sans"/>
              </a:rPr>
              <a:t>Company</a:t>
            </a:r>
          </a:p>
        </p:txBody>
      </p:sp>
      <p:sp>
        <p:nvSpPr>
          <p:cNvPr id="172" name="Shape 172"/>
          <p:cNvSpPr txBox="1"/>
          <p:nvPr/>
        </p:nvSpPr>
        <p:spPr>
          <a:xfrm>
            <a:off x="2761425" y="3377875"/>
            <a:ext cx="468000" cy="1827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900" b="1" dirty="0">
                <a:latin typeface="Arial" charset="0"/>
                <a:ea typeface="Arial" charset="0"/>
                <a:cs typeface="Arial" charset="0"/>
                <a:sym typeface="Droid Sans"/>
              </a:rPr>
              <a:t>ISP</a:t>
            </a:r>
          </a:p>
        </p:txBody>
      </p:sp>
      <p:sp>
        <p:nvSpPr>
          <p:cNvPr id="173" name="Shape 173"/>
          <p:cNvSpPr txBox="1"/>
          <p:nvPr/>
        </p:nvSpPr>
        <p:spPr>
          <a:xfrm>
            <a:off x="3294825" y="3377875"/>
            <a:ext cx="890100" cy="1827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900" b="1" dirty="0">
                <a:solidFill>
                  <a:schemeClr val="dk1"/>
                </a:solidFill>
                <a:latin typeface="Arial" charset="0"/>
                <a:ea typeface="Arial" charset="0"/>
                <a:cs typeface="Arial" charset="0"/>
                <a:sym typeface="Droid Sans"/>
              </a:rPr>
              <a:t>National Firewall</a:t>
            </a:r>
          </a:p>
        </p:txBody>
      </p:sp>
      <p:sp>
        <p:nvSpPr>
          <p:cNvPr id="174" name="Shape 174"/>
          <p:cNvSpPr txBox="1"/>
          <p:nvPr/>
        </p:nvSpPr>
        <p:spPr>
          <a:xfrm>
            <a:off x="6833425" y="3377875"/>
            <a:ext cx="424200" cy="1827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900" b="1" dirty="0">
                <a:latin typeface="Arial" charset="0"/>
                <a:ea typeface="Arial" charset="0"/>
                <a:cs typeface="Arial" charset="0"/>
                <a:sym typeface="Droid Sans"/>
              </a:rPr>
              <a:t>ISP</a:t>
            </a:r>
          </a:p>
        </p:txBody>
      </p:sp>
      <p:cxnSp>
        <p:nvCxnSpPr>
          <p:cNvPr id="175" name="Shape 175"/>
          <p:cNvCxnSpPr>
            <a:stCxn id="176" idx="2"/>
          </p:cNvCxnSpPr>
          <p:nvPr/>
        </p:nvCxnSpPr>
        <p:spPr>
          <a:xfrm flipH="1">
            <a:off x="2352925" y="1900175"/>
            <a:ext cx="2442300" cy="778500"/>
          </a:xfrm>
          <a:prstGeom prst="straightConnector1">
            <a:avLst/>
          </a:prstGeom>
          <a:noFill/>
          <a:ln w="19050" cap="flat" cmpd="sng">
            <a:solidFill>
              <a:srgbClr val="434343"/>
            </a:solidFill>
            <a:prstDash val="solid"/>
            <a:round/>
            <a:headEnd type="none" w="lg" len="lg"/>
            <a:tailEnd type="triangle" w="lg" len="lg"/>
          </a:ln>
        </p:spPr>
      </p:cxnSp>
      <p:cxnSp>
        <p:nvCxnSpPr>
          <p:cNvPr id="177" name="Shape 177"/>
          <p:cNvCxnSpPr/>
          <p:nvPr/>
        </p:nvCxnSpPr>
        <p:spPr>
          <a:xfrm flipH="1">
            <a:off x="3180750" y="1900175"/>
            <a:ext cx="1650300" cy="822900"/>
          </a:xfrm>
          <a:prstGeom prst="straightConnector1">
            <a:avLst/>
          </a:prstGeom>
          <a:noFill/>
          <a:ln w="19050" cap="flat" cmpd="sng">
            <a:solidFill>
              <a:srgbClr val="434343"/>
            </a:solidFill>
            <a:prstDash val="solid"/>
            <a:round/>
            <a:headEnd type="none" w="lg" len="lg"/>
            <a:tailEnd type="triangle" w="lg" len="lg"/>
          </a:ln>
        </p:spPr>
      </p:cxnSp>
      <p:cxnSp>
        <p:nvCxnSpPr>
          <p:cNvPr id="178" name="Shape 178"/>
          <p:cNvCxnSpPr/>
          <p:nvPr/>
        </p:nvCxnSpPr>
        <p:spPr>
          <a:xfrm flipH="1">
            <a:off x="3901650" y="1900175"/>
            <a:ext cx="929400" cy="796200"/>
          </a:xfrm>
          <a:prstGeom prst="straightConnector1">
            <a:avLst/>
          </a:prstGeom>
          <a:noFill/>
          <a:ln w="19050" cap="flat" cmpd="sng">
            <a:solidFill>
              <a:srgbClr val="434343"/>
            </a:solidFill>
            <a:prstDash val="solid"/>
            <a:round/>
            <a:headEnd type="none" w="lg" len="lg"/>
            <a:tailEnd type="triangle" w="lg" len="lg"/>
          </a:ln>
        </p:spPr>
      </p:cxnSp>
      <p:cxnSp>
        <p:nvCxnSpPr>
          <p:cNvPr id="179" name="Shape 179"/>
          <p:cNvCxnSpPr>
            <a:stCxn id="176" idx="2"/>
          </p:cNvCxnSpPr>
          <p:nvPr/>
        </p:nvCxnSpPr>
        <p:spPr>
          <a:xfrm>
            <a:off x="4795225" y="1900175"/>
            <a:ext cx="1985400" cy="813900"/>
          </a:xfrm>
          <a:prstGeom prst="straightConnector1">
            <a:avLst/>
          </a:prstGeom>
          <a:noFill/>
          <a:ln w="19050" cap="flat" cmpd="sng">
            <a:solidFill>
              <a:srgbClr val="434343"/>
            </a:solidFill>
            <a:prstDash val="solid"/>
            <a:round/>
            <a:headEnd type="none" w="lg" len="lg"/>
            <a:tailEnd type="triangle" w="lg" len="lg"/>
          </a:ln>
        </p:spPr>
      </p:cxnSp>
      <p:pic>
        <p:nvPicPr>
          <p:cNvPr id="180" name="Shape 180"/>
          <p:cNvPicPr preferRelativeResize="0"/>
          <p:nvPr/>
        </p:nvPicPr>
        <p:blipFill>
          <a:blip r:embed="rId4">
            <a:alphaModFix/>
          </a:blip>
          <a:stretch>
            <a:fillRect/>
          </a:stretch>
        </p:blipFill>
        <p:spPr>
          <a:xfrm>
            <a:off x="7874950" y="2606750"/>
            <a:ext cx="468000" cy="468000"/>
          </a:xfrm>
          <a:prstGeom prst="rect">
            <a:avLst/>
          </a:prstGeom>
          <a:noFill/>
          <a:ln>
            <a:noFill/>
          </a:ln>
        </p:spPr>
      </p:pic>
      <p:grpSp>
        <p:nvGrpSpPr>
          <p:cNvPr id="181" name="Shape 181"/>
          <p:cNvGrpSpPr/>
          <p:nvPr/>
        </p:nvGrpSpPr>
        <p:grpSpPr>
          <a:xfrm>
            <a:off x="7613181" y="2875150"/>
            <a:ext cx="479710" cy="307840"/>
            <a:chOff x="5214700" y="4454885"/>
            <a:chExt cx="479710" cy="307840"/>
          </a:xfrm>
        </p:grpSpPr>
        <p:pic>
          <p:nvPicPr>
            <p:cNvPr id="182" name="Shape 182"/>
            <p:cNvPicPr preferRelativeResize="0"/>
            <p:nvPr/>
          </p:nvPicPr>
          <p:blipFill>
            <a:blip r:embed="rId5">
              <a:alphaModFix/>
            </a:blip>
            <a:stretch>
              <a:fillRect/>
            </a:stretch>
          </p:blipFill>
          <p:spPr>
            <a:xfrm>
              <a:off x="5214700" y="4454885"/>
              <a:ext cx="479710" cy="307840"/>
            </a:xfrm>
            <a:prstGeom prst="rect">
              <a:avLst/>
            </a:prstGeom>
            <a:noFill/>
            <a:ln>
              <a:noFill/>
            </a:ln>
          </p:spPr>
        </p:pic>
        <p:pic>
          <p:nvPicPr>
            <p:cNvPr id="183" name="Shape 183"/>
            <p:cNvPicPr preferRelativeResize="0"/>
            <p:nvPr/>
          </p:nvPicPr>
          <p:blipFill>
            <a:blip r:embed="rId6">
              <a:alphaModFix/>
            </a:blip>
            <a:stretch>
              <a:fillRect/>
            </a:stretch>
          </p:blipFill>
          <p:spPr>
            <a:xfrm>
              <a:off x="5298081" y="4520987"/>
              <a:ext cx="288232" cy="184962"/>
            </a:xfrm>
            <a:prstGeom prst="rect">
              <a:avLst/>
            </a:prstGeom>
            <a:noFill/>
            <a:ln>
              <a:noFill/>
            </a:ln>
          </p:spPr>
        </p:pic>
      </p:grpSp>
      <p:sp>
        <p:nvSpPr>
          <p:cNvPr id="184" name="Shape 184"/>
          <p:cNvSpPr txBox="1"/>
          <p:nvPr/>
        </p:nvSpPr>
        <p:spPr>
          <a:xfrm>
            <a:off x="4463863" y="2669038"/>
            <a:ext cx="1450200" cy="2751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b="1" dirty="0">
                <a:latin typeface="Arial" charset="0"/>
                <a:ea typeface="Arial" charset="0"/>
                <a:cs typeface="Arial" charset="0"/>
                <a:sym typeface="Droid Sans"/>
              </a:rPr>
              <a:t>Transit Network</a:t>
            </a:r>
          </a:p>
        </p:txBody>
      </p:sp>
      <p:pic>
        <p:nvPicPr>
          <p:cNvPr id="185" name="Shape 185"/>
          <p:cNvPicPr preferRelativeResize="0"/>
          <p:nvPr/>
        </p:nvPicPr>
        <p:blipFill>
          <a:blip r:embed="rId7">
            <a:alphaModFix/>
          </a:blip>
          <a:stretch>
            <a:fillRect/>
          </a:stretch>
        </p:blipFill>
        <p:spPr>
          <a:xfrm>
            <a:off x="2023275" y="2711650"/>
            <a:ext cx="479725" cy="700862"/>
          </a:xfrm>
          <a:prstGeom prst="rect">
            <a:avLst/>
          </a:prstGeom>
          <a:noFill/>
          <a:ln>
            <a:noFill/>
          </a:ln>
        </p:spPr>
      </p:pic>
      <p:pic>
        <p:nvPicPr>
          <p:cNvPr id="186" name="Shape 186"/>
          <p:cNvPicPr preferRelativeResize="0"/>
          <p:nvPr/>
        </p:nvPicPr>
        <p:blipFill>
          <a:blip r:embed="rId7">
            <a:alphaModFix/>
          </a:blip>
          <a:stretch>
            <a:fillRect/>
          </a:stretch>
        </p:blipFill>
        <p:spPr>
          <a:xfrm>
            <a:off x="2718087" y="2711650"/>
            <a:ext cx="479725" cy="700862"/>
          </a:xfrm>
          <a:prstGeom prst="rect">
            <a:avLst/>
          </a:prstGeom>
          <a:noFill/>
          <a:ln>
            <a:noFill/>
          </a:ln>
        </p:spPr>
      </p:pic>
      <p:pic>
        <p:nvPicPr>
          <p:cNvPr id="187" name="Shape 187"/>
          <p:cNvPicPr preferRelativeResize="0"/>
          <p:nvPr/>
        </p:nvPicPr>
        <p:blipFill>
          <a:blip r:embed="rId7">
            <a:alphaModFix/>
          </a:blip>
          <a:stretch>
            <a:fillRect/>
          </a:stretch>
        </p:blipFill>
        <p:spPr>
          <a:xfrm>
            <a:off x="3500025" y="2711650"/>
            <a:ext cx="479725" cy="700862"/>
          </a:xfrm>
          <a:prstGeom prst="rect">
            <a:avLst/>
          </a:prstGeom>
          <a:noFill/>
          <a:ln>
            <a:noFill/>
          </a:ln>
        </p:spPr>
      </p:pic>
      <p:pic>
        <p:nvPicPr>
          <p:cNvPr id="188" name="Shape 188"/>
          <p:cNvPicPr preferRelativeResize="0"/>
          <p:nvPr/>
        </p:nvPicPr>
        <p:blipFill>
          <a:blip r:embed="rId8">
            <a:alphaModFix/>
          </a:blip>
          <a:stretch>
            <a:fillRect/>
          </a:stretch>
        </p:blipFill>
        <p:spPr>
          <a:xfrm rot="415561">
            <a:off x="1409198" y="2621569"/>
            <a:ext cx="373931" cy="438359"/>
          </a:xfrm>
          <a:prstGeom prst="rect">
            <a:avLst/>
          </a:prstGeom>
          <a:noFill/>
          <a:ln>
            <a:noFill/>
          </a:ln>
        </p:spPr>
      </p:pic>
      <p:sp>
        <p:nvSpPr>
          <p:cNvPr id="189" name="Shape 189"/>
          <p:cNvSpPr txBox="1"/>
          <p:nvPr/>
        </p:nvSpPr>
        <p:spPr>
          <a:xfrm>
            <a:off x="2881050" y="1495775"/>
            <a:ext cx="3828300" cy="404400"/>
          </a:xfrm>
          <a:prstGeom prst="rect">
            <a:avLst/>
          </a:prstGeom>
          <a:solidFill>
            <a:srgbClr val="50FF7E">
              <a:alpha val="57690"/>
            </a:srgbClr>
          </a:solidFill>
          <a:ln>
            <a:noFill/>
          </a:ln>
        </p:spPr>
        <p:txBody>
          <a:bodyPr wrap="square" lIns="91425" tIns="91425" rIns="91425" bIns="91425" anchor="t" anchorCtr="0">
            <a:noAutofit/>
          </a:bodyPr>
          <a:lstStyle/>
          <a:p>
            <a:pPr marL="0" lvl="0" indent="0" algn="ctr" rtl="0">
              <a:spcBef>
                <a:spcPts val="0"/>
              </a:spcBef>
              <a:buNone/>
            </a:pPr>
            <a:r>
              <a:rPr lang="en" sz="1600" b="1" dirty="0">
                <a:latin typeface="Arial" charset="0"/>
                <a:ea typeface="Arial" charset="0"/>
                <a:cs typeface="Arial" charset="0"/>
                <a:sym typeface="Droid Sans"/>
              </a:rPr>
              <a:t>Router w/ Firewall, IDS, etc.</a:t>
            </a:r>
          </a:p>
          <a:p>
            <a:pPr marL="0" lvl="0" indent="0" algn="ctr" rtl="0">
              <a:spcBef>
                <a:spcPts val="0"/>
              </a:spcBef>
              <a:buNone/>
            </a:pPr>
            <a:endParaRPr sz="1800" b="1" dirty="0">
              <a:solidFill>
                <a:srgbClr val="FFFFFF"/>
              </a:solidFill>
              <a:latin typeface="Arial" charset="0"/>
              <a:ea typeface="Arial" charset="0"/>
              <a:cs typeface="Arial" charset="0"/>
              <a:sym typeface="Droid Sans"/>
            </a:endParaRPr>
          </a:p>
        </p:txBody>
      </p:sp>
      <p:pic>
        <p:nvPicPr>
          <p:cNvPr id="190" name="Shape 190" descr="Related image"/>
          <p:cNvPicPr preferRelativeResize="0"/>
          <p:nvPr/>
        </p:nvPicPr>
        <p:blipFill>
          <a:blip r:embed="rId9">
            <a:alphaModFix/>
          </a:blip>
          <a:stretch>
            <a:fillRect/>
          </a:stretch>
        </p:blipFill>
        <p:spPr>
          <a:xfrm>
            <a:off x="1462475" y="2703200"/>
            <a:ext cx="267376" cy="275100"/>
          </a:xfrm>
          <a:prstGeom prst="rect">
            <a:avLst/>
          </a:prstGeom>
          <a:noFill/>
          <a:ln>
            <a:noFill/>
          </a:ln>
        </p:spPr>
      </p:pic>
      <p:pic>
        <p:nvPicPr>
          <p:cNvPr id="191" name="Shape 191" descr="Related image"/>
          <p:cNvPicPr preferRelativeResize="0"/>
          <p:nvPr/>
        </p:nvPicPr>
        <p:blipFill>
          <a:blip r:embed="rId9">
            <a:alphaModFix/>
          </a:blip>
          <a:stretch>
            <a:fillRect/>
          </a:stretch>
        </p:blipFill>
        <p:spPr>
          <a:xfrm>
            <a:off x="2129450" y="2703200"/>
            <a:ext cx="267376" cy="275100"/>
          </a:xfrm>
          <a:prstGeom prst="rect">
            <a:avLst/>
          </a:prstGeom>
          <a:noFill/>
          <a:ln>
            <a:noFill/>
          </a:ln>
        </p:spPr>
      </p:pic>
      <p:pic>
        <p:nvPicPr>
          <p:cNvPr id="192" name="Shape 192" descr="Related image"/>
          <p:cNvPicPr preferRelativeResize="0"/>
          <p:nvPr/>
        </p:nvPicPr>
        <p:blipFill>
          <a:blip r:embed="rId9">
            <a:alphaModFix/>
          </a:blip>
          <a:stretch>
            <a:fillRect/>
          </a:stretch>
        </p:blipFill>
        <p:spPr>
          <a:xfrm>
            <a:off x="2867813" y="2702000"/>
            <a:ext cx="267376" cy="275100"/>
          </a:xfrm>
          <a:prstGeom prst="rect">
            <a:avLst/>
          </a:prstGeom>
          <a:noFill/>
          <a:ln>
            <a:noFill/>
          </a:ln>
        </p:spPr>
      </p:pic>
      <p:pic>
        <p:nvPicPr>
          <p:cNvPr id="193" name="Shape 193" descr="Related image"/>
          <p:cNvPicPr preferRelativeResize="0"/>
          <p:nvPr/>
        </p:nvPicPr>
        <p:blipFill>
          <a:blip r:embed="rId9">
            <a:alphaModFix/>
          </a:blip>
          <a:stretch>
            <a:fillRect/>
          </a:stretch>
        </p:blipFill>
        <p:spPr>
          <a:xfrm>
            <a:off x="3665838" y="2702000"/>
            <a:ext cx="267376" cy="275100"/>
          </a:xfrm>
          <a:prstGeom prst="rect">
            <a:avLst/>
          </a:prstGeom>
          <a:noFill/>
          <a:ln>
            <a:noFill/>
          </a:ln>
        </p:spPr>
      </p:pic>
      <p:cxnSp>
        <p:nvCxnSpPr>
          <p:cNvPr id="194" name="Shape 194"/>
          <p:cNvCxnSpPr/>
          <p:nvPr/>
        </p:nvCxnSpPr>
        <p:spPr>
          <a:xfrm rot="10800000" flipH="1">
            <a:off x="6132375" y="3000500"/>
            <a:ext cx="1476300" cy="16200"/>
          </a:xfrm>
          <a:prstGeom prst="straightConnector1">
            <a:avLst/>
          </a:prstGeom>
          <a:noFill/>
          <a:ln w="28575" cap="flat" cmpd="sng">
            <a:solidFill>
              <a:srgbClr val="434343"/>
            </a:solidFill>
            <a:prstDash val="solid"/>
            <a:round/>
            <a:headEnd type="none" w="lg" len="lg"/>
            <a:tailEnd type="triangle" w="lg" len="lg"/>
          </a:ln>
        </p:spPr>
      </p:cxnSp>
      <p:pic>
        <p:nvPicPr>
          <p:cNvPr id="195" name="Shape 195"/>
          <p:cNvPicPr preferRelativeResize="0"/>
          <p:nvPr/>
        </p:nvPicPr>
        <p:blipFill>
          <a:blip r:embed="rId7">
            <a:alphaModFix/>
          </a:blip>
          <a:stretch>
            <a:fillRect/>
          </a:stretch>
        </p:blipFill>
        <p:spPr>
          <a:xfrm>
            <a:off x="6689162" y="2711650"/>
            <a:ext cx="479725" cy="700862"/>
          </a:xfrm>
          <a:prstGeom prst="rect">
            <a:avLst/>
          </a:prstGeom>
          <a:noFill/>
          <a:ln>
            <a:noFill/>
          </a:ln>
        </p:spPr>
      </p:pic>
      <p:pic>
        <p:nvPicPr>
          <p:cNvPr id="196" name="Shape 196" descr="Related image"/>
          <p:cNvPicPr preferRelativeResize="0"/>
          <p:nvPr/>
        </p:nvPicPr>
        <p:blipFill>
          <a:blip r:embed="rId9">
            <a:alphaModFix/>
          </a:blip>
          <a:stretch>
            <a:fillRect/>
          </a:stretch>
        </p:blipFill>
        <p:spPr>
          <a:xfrm>
            <a:off x="6833425" y="2669050"/>
            <a:ext cx="267376" cy="275100"/>
          </a:xfrm>
          <a:prstGeom prst="rect">
            <a:avLst/>
          </a:prstGeom>
          <a:noFill/>
          <a:ln>
            <a:noFill/>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Shape 620"/>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621" name="Shape 62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50</a:t>
            </a:fld>
            <a:endParaRPr lang="en">
              <a:latin typeface="Arial"/>
              <a:ea typeface="Arial"/>
              <a:cs typeface="Arial"/>
              <a:sym typeface="Arial"/>
            </a:endParaRPr>
          </a:p>
        </p:txBody>
      </p:sp>
      <p:sp>
        <p:nvSpPr>
          <p:cNvPr id="622" name="Shape 622"/>
          <p:cNvSpPr/>
          <p:nvPr/>
        </p:nvSpPr>
        <p:spPr>
          <a:xfrm>
            <a:off x="0" y="255975"/>
            <a:ext cx="9144000" cy="650100"/>
          </a:xfrm>
          <a:prstGeom prst="rect">
            <a:avLst/>
          </a:prstGeom>
          <a:noFill/>
          <a:ln>
            <a:noFill/>
          </a:ln>
        </p:spPr>
        <p:txBody>
          <a:bodyPr wrap="square" lIns="91425" tIns="91425" rIns="91425" bIns="91425" anchor="ctr" anchorCtr="0">
            <a:noAutofit/>
          </a:bodyPr>
          <a:lstStyle/>
          <a:p>
            <a:pPr lvl="0" indent="-69850" algn="ctr">
              <a:lnSpc>
                <a:spcPct val="115000"/>
              </a:lnSpc>
              <a:spcAft>
                <a:spcPts val="1600"/>
              </a:spcAft>
              <a:buClr>
                <a:schemeClr val="dk1"/>
              </a:buClr>
              <a:buSzPts val="1100"/>
            </a:pPr>
            <a:r>
              <a:rPr lang="en-US" sz="2600" b="1" dirty="0">
                <a:solidFill>
                  <a:schemeClr val="bg1"/>
                </a:solidFill>
                <a:latin typeface="Arial" charset="0"/>
                <a:ea typeface="Arial" charset="0"/>
                <a:cs typeface="Arial" charset="0"/>
                <a:sym typeface="Droid Sans"/>
              </a:rPr>
              <a:t>TCP/IP Measurement</a:t>
            </a:r>
            <a:endParaRPr lang="en" sz="2600" b="1" dirty="0">
              <a:solidFill>
                <a:schemeClr val="bg1"/>
              </a:solidFill>
              <a:latin typeface="Arial" charset="0"/>
              <a:ea typeface="Arial" charset="0"/>
              <a:cs typeface="Arial" charset="0"/>
              <a:sym typeface="Droid Sans"/>
            </a:endParaRPr>
          </a:p>
        </p:txBody>
      </p:sp>
      <p:sp>
        <p:nvSpPr>
          <p:cNvPr id="624" name="Shape 624"/>
          <p:cNvSpPr txBox="1"/>
          <p:nvPr/>
        </p:nvSpPr>
        <p:spPr>
          <a:xfrm>
            <a:off x="410675" y="3972450"/>
            <a:ext cx="5225100" cy="1146600"/>
          </a:xfrm>
          <a:prstGeom prst="rect">
            <a:avLst/>
          </a:prstGeom>
          <a:noFill/>
          <a:ln>
            <a:noFill/>
          </a:ln>
        </p:spPr>
        <p:txBody>
          <a:bodyPr wrap="square" lIns="91425" tIns="91425" rIns="91425" bIns="91425" anchor="ctr" anchorCtr="0">
            <a:noAutofit/>
          </a:bodyPr>
          <a:lstStyle/>
          <a:p>
            <a:pPr marL="0" lvl="0" indent="-69850" rtl="0">
              <a:spcBef>
                <a:spcPts val="0"/>
              </a:spcBef>
              <a:buClr>
                <a:schemeClr val="dk1"/>
              </a:buClr>
              <a:buSzPts val="1100"/>
              <a:buFont typeface="Arial"/>
              <a:buNone/>
            </a:pPr>
            <a:endParaRPr lang="en" sz="1000" dirty="0">
              <a:solidFill>
                <a:srgbClr val="666666"/>
              </a:solidFill>
              <a:latin typeface="Arial" charset="0"/>
              <a:ea typeface="Arial" charset="0"/>
              <a:cs typeface="Arial" charset="0"/>
              <a:sym typeface="Droid Sans"/>
            </a:endParaRPr>
          </a:p>
        </p:txBody>
      </p:sp>
      <p:grpSp>
        <p:nvGrpSpPr>
          <p:cNvPr id="29" name="Shape 755"/>
          <p:cNvGrpSpPr/>
          <p:nvPr/>
        </p:nvGrpSpPr>
        <p:grpSpPr>
          <a:xfrm>
            <a:off x="6818874" y="1234625"/>
            <a:ext cx="741601" cy="741600"/>
            <a:chOff x="2008124" y="3897175"/>
            <a:chExt cx="741601" cy="741600"/>
          </a:xfrm>
        </p:grpSpPr>
        <p:sp>
          <p:nvSpPr>
            <p:cNvPr id="30" name="Shape 756"/>
            <p:cNvSpPr/>
            <p:nvPr/>
          </p:nvSpPr>
          <p:spPr>
            <a:xfrm>
              <a:off x="2008125" y="3897175"/>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31" name="Shape 757"/>
            <p:cNvPicPr preferRelativeResize="0"/>
            <p:nvPr/>
          </p:nvPicPr>
          <p:blipFill>
            <a:blip r:embed="rId3">
              <a:alphaModFix/>
            </a:blip>
            <a:stretch>
              <a:fillRect/>
            </a:stretch>
          </p:blipFill>
          <p:spPr>
            <a:xfrm>
              <a:off x="2456229" y="4026329"/>
              <a:ext cx="284263" cy="188250"/>
            </a:xfrm>
            <a:prstGeom prst="rect">
              <a:avLst/>
            </a:prstGeom>
            <a:noFill/>
            <a:ln>
              <a:noFill/>
            </a:ln>
          </p:spPr>
        </p:pic>
        <p:pic>
          <p:nvPicPr>
            <p:cNvPr id="32" name="Shape 758"/>
            <p:cNvPicPr preferRelativeResize="0"/>
            <p:nvPr/>
          </p:nvPicPr>
          <p:blipFill>
            <a:blip r:embed="rId4">
              <a:alphaModFix/>
            </a:blip>
            <a:stretch>
              <a:fillRect/>
            </a:stretch>
          </p:blipFill>
          <p:spPr>
            <a:xfrm>
              <a:off x="2008124" y="4174600"/>
              <a:ext cx="615600" cy="395062"/>
            </a:xfrm>
            <a:prstGeom prst="rect">
              <a:avLst/>
            </a:prstGeom>
            <a:noFill/>
            <a:ln>
              <a:noFill/>
            </a:ln>
          </p:spPr>
        </p:pic>
      </p:grpSp>
      <p:sp>
        <p:nvSpPr>
          <p:cNvPr id="33" name="Shape 759"/>
          <p:cNvSpPr txBox="1"/>
          <p:nvPr/>
        </p:nvSpPr>
        <p:spPr>
          <a:xfrm>
            <a:off x="3197100" y="1900025"/>
            <a:ext cx="1200000" cy="4887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Measurement machine</a:t>
            </a:r>
          </a:p>
        </p:txBody>
      </p:sp>
      <p:sp>
        <p:nvSpPr>
          <p:cNvPr id="34" name="Shape 760"/>
          <p:cNvSpPr txBox="1"/>
          <p:nvPr/>
        </p:nvSpPr>
        <p:spPr>
          <a:xfrm rot="-1244">
            <a:off x="6833949" y="4383289"/>
            <a:ext cx="829200" cy="2748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Site</a:t>
            </a:r>
          </a:p>
        </p:txBody>
      </p:sp>
      <p:grpSp>
        <p:nvGrpSpPr>
          <p:cNvPr id="35" name="Shape 761"/>
          <p:cNvGrpSpPr/>
          <p:nvPr/>
        </p:nvGrpSpPr>
        <p:grpSpPr>
          <a:xfrm>
            <a:off x="6833950" y="3677038"/>
            <a:ext cx="778675" cy="741600"/>
            <a:chOff x="6833950" y="3677038"/>
            <a:chExt cx="778675" cy="741600"/>
          </a:xfrm>
        </p:grpSpPr>
        <p:grpSp>
          <p:nvGrpSpPr>
            <p:cNvPr id="36" name="Shape 762"/>
            <p:cNvGrpSpPr/>
            <p:nvPr/>
          </p:nvGrpSpPr>
          <p:grpSpPr>
            <a:xfrm>
              <a:off x="6871025" y="3677038"/>
              <a:ext cx="741600" cy="741600"/>
              <a:chOff x="815950" y="3056550"/>
              <a:chExt cx="741600" cy="741600"/>
            </a:xfrm>
          </p:grpSpPr>
          <p:sp>
            <p:nvSpPr>
              <p:cNvPr id="39" name="Shape 763"/>
              <p:cNvSpPr/>
              <p:nvPr/>
            </p:nvSpPr>
            <p:spPr>
              <a:xfrm>
                <a:off x="815950" y="305655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40" name="Shape 764"/>
              <p:cNvPicPr preferRelativeResize="0"/>
              <p:nvPr/>
            </p:nvPicPr>
            <p:blipFill>
              <a:blip r:embed="rId5">
                <a:alphaModFix/>
              </a:blip>
              <a:stretch>
                <a:fillRect/>
              </a:stretch>
            </p:blipFill>
            <p:spPr>
              <a:xfrm>
                <a:off x="1229276" y="3163025"/>
                <a:ext cx="301200" cy="188250"/>
              </a:xfrm>
              <a:prstGeom prst="rect">
                <a:avLst/>
              </a:prstGeom>
              <a:noFill/>
              <a:ln>
                <a:noFill/>
              </a:ln>
            </p:spPr>
          </p:pic>
        </p:grpSp>
        <p:pic>
          <p:nvPicPr>
            <p:cNvPr id="37" name="Shape 765"/>
            <p:cNvPicPr preferRelativeResize="0"/>
            <p:nvPr/>
          </p:nvPicPr>
          <p:blipFill>
            <a:blip r:embed="rId6">
              <a:alphaModFix/>
            </a:blip>
            <a:stretch>
              <a:fillRect/>
            </a:stretch>
          </p:blipFill>
          <p:spPr>
            <a:xfrm>
              <a:off x="6833950" y="3927254"/>
              <a:ext cx="596325" cy="382675"/>
            </a:xfrm>
            <a:prstGeom prst="rect">
              <a:avLst/>
            </a:prstGeom>
            <a:noFill/>
            <a:ln>
              <a:noFill/>
            </a:ln>
          </p:spPr>
        </p:pic>
        <p:pic>
          <p:nvPicPr>
            <p:cNvPr id="38" name="Shape 766"/>
            <p:cNvPicPr preferRelativeResize="0"/>
            <p:nvPr/>
          </p:nvPicPr>
          <p:blipFill>
            <a:blip r:embed="rId7">
              <a:alphaModFix/>
            </a:blip>
            <a:stretch>
              <a:fillRect/>
            </a:stretch>
          </p:blipFill>
          <p:spPr>
            <a:xfrm>
              <a:off x="6937600" y="4009425"/>
              <a:ext cx="358300" cy="229925"/>
            </a:xfrm>
            <a:prstGeom prst="rect">
              <a:avLst/>
            </a:prstGeom>
            <a:noFill/>
            <a:ln>
              <a:noFill/>
            </a:ln>
          </p:spPr>
        </p:pic>
      </p:grpSp>
      <p:grpSp>
        <p:nvGrpSpPr>
          <p:cNvPr id="41" name="Shape 769"/>
          <p:cNvGrpSpPr/>
          <p:nvPr/>
        </p:nvGrpSpPr>
        <p:grpSpPr>
          <a:xfrm>
            <a:off x="3502500" y="1234625"/>
            <a:ext cx="741600" cy="741600"/>
            <a:chOff x="5767425" y="2769750"/>
            <a:chExt cx="741600" cy="741600"/>
          </a:xfrm>
        </p:grpSpPr>
        <p:grpSp>
          <p:nvGrpSpPr>
            <p:cNvPr id="42" name="Shape 770"/>
            <p:cNvGrpSpPr/>
            <p:nvPr/>
          </p:nvGrpSpPr>
          <p:grpSpPr>
            <a:xfrm>
              <a:off x="5767425" y="2769750"/>
              <a:ext cx="741600" cy="741600"/>
              <a:chOff x="5880425" y="1336600"/>
              <a:chExt cx="741600" cy="741600"/>
            </a:xfrm>
          </p:grpSpPr>
          <p:sp>
            <p:nvSpPr>
              <p:cNvPr id="44" name="Shape 771"/>
              <p:cNvSpPr/>
              <p:nvPr/>
            </p:nvSpPr>
            <p:spPr>
              <a:xfrm>
                <a:off x="5880425" y="133660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45" name="Shape 772"/>
              <p:cNvPicPr preferRelativeResize="0"/>
              <p:nvPr/>
            </p:nvPicPr>
            <p:blipFill>
              <a:blip r:embed="rId8">
                <a:alphaModFix/>
              </a:blip>
              <a:stretch>
                <a:fillRect/>
              </a:stretch>
            </p:blipFill>
            <p:spPr>
              <a:xfrm>
                <a:off x="5910938" y="1515225"/>
                <a:ext cx="548700" cy="481500"/>
              </a:xfrm>
              <a:prstGeom prst="rect">
                <a:avLst/>
              </a:prstGeom>
              <a:noFill/>
              <a:ln>
                <a:noFill/>
              </a:ln>
            </p:spPr>
          </p:pic>
        </p:grpSp>
        <p:pic>
          <p:nvPicPr>
            <p:cNvPr id="43" name="Shape 773"/>
            <p:cNvPicPr preferRelativeResize="0"/>
            <p:nvPr/>
          </p:nvPicPr>
          <p:blipFill>
            <a:blip r:embed="rId9">
              <a:alphaModFix/>
            </a:blip>
            <a:stretch>
              <a:fillRect/>
            </a:stretch>
          </p:blipFill>
          <p:spPr>
            <a:xfrm>
              <a:off x="6163125" y="2817789"/>
              <a:ext cx="303651" cy="206873"/>
            </a:xfrm>
            <a:prstGeom prst="rect">
              <a:avLst/>
            </a:prstGeom>
            <a:noFill/>
            <a:ln>
              <a:noFill/>
            </a:ln>
          </p:spPr>
        </p:pic>
      </p:grpSp>
      <p:sp>
        <p:nvSpPr>
          <p:cNvPr id="46" name="Shape 774"/>
          <p:cNvSpPr txBox="1"/>
          <p:nvPr/>
        </p:nvSpPr>
        <p:spPr>
          <a:xfrm rot="-1244">
            <a:off x="6775074" y="1930764"/>
            <a:ext cx="829200" cy="2748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Reflector</a:t>
            </a:r>
          </a:p>
        </p:txBody>
      </p:sp>
      <p:sp>
        <p:nvSpPr>
          <p:cNvPr id="47" name="Shape 775"/>
          <p:cNvSpPr txBox="1"/>
          <p:nvPr/>
        </p:nvSpPr>
        <p:spPr>
          <a:xfrm>
            <a:off x="7520750" y="1146482"/>
            <a:ext cx="1396500" cy="11121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1200" b="1" dirty="0">
                <a:solidFill>
                  <a:srgbClr val="CC0000"/>
                </a:solidFill>
                <a:latin typeface="Bitter"/>
                <a:ea typeface="Bitter"/>
                <a:cs typeface="Bitter"/>
                <a:sym typeface="Bitter"/>
              </a:rPr>
              <a:t>Reflector IP ID</a:t>
            </a:r>
          </a:p>
          <a:p>
            <a:pPr marL="0" lvl="0" indent="0" rtl="0">
              <a:spcBef>
                <a:spcPts val="0"/>
              </a:spcBef>
              <a:buNone/>
            </a:pPr>
            <a:r>
              <a:rPr lang="en-US" sz="1200" b="1" dirty="0" smtClean="0">
                <a:solidFill>
                  <a:srgbClr val="CC0000"/>
                </a:solidFill>
                <a:latin typeface="Bitter"/>
                <a:ea typeface="Bitter"/>
                <a:cs typeface="Bitter"/>
                <a:sym typeface="Bitter"/>
              </a:rPr>
              <a:t>7000</a:t>
            </a:r>
          </a:p>
          <a:p>
            <a:pPr marL="0" lvl="0" indent="0" rtl="0">
              <a:spcBef>
                <a:spcPts val="0"/>
              </a:spcBef>
              <a:buNone/>
            </a:pPr>
            <a:endParaRPr sz="1200" b="1" dirty="0">
              <a:solidFill>
                <a:srgbClr val="CC0000"/>
              </a:solidFill>
              <a:latin typeface="Bitter"/>
              <a:ea typeface="Bitter"/>
              <a:cs typeface="Bitter"/>
              <a:sym typeface="Bitter"/>
            </a:endParaRPr>
          </a:p>
          <a:p>
            <a:pPr marL="0" lvl="0" indent="0" rtl="0">
              <a:spcBef>
                <a:spcPts val="0"/>
              </a:spcBef>
              <a:buNone/>
            </a:pPr>
            <a:endParaRPr sz="1200" b="1" dirty="0">
              <a:solidFill>
                <a:srgbClr val="CC0000"/>
              </a:solidFill>
              <a:highlight>
                <a:srgbClr val="EA9999"/>
              </a:highlight>
              <a:latin typeface="Bitter"/>
              <a:ea typeface="Bitter"/>
              <a:cs typeface="Bitter"/>
              <a:sym typeface="Bitter"/>
            </a:endParaRPr>
          </a:p>
        </p:txBody>
      </p:sp>
      <p:cxnSp>
        <p:nvCxnSpPr>
          <p:cNvPr id="25" name="Shape 786"/>
          <p:cNvCxnSpPr/>
          <p:nvPr/>
        </p:nvCxnSpPr>
        <p:spPr>
          <a:xfrm>
            <a:off x="4167899" y="1402324"/>
            <a:ext cx="2614500" cy="0"/>
          </a:xfrm>
          <a:prstGeom prst="straightConnector1">
            <a:avLst/>
          </a:prstGeom>
          <a:noFill/>
          <a:ln w="19050" cap="flat" cmpd="sng">
            <a:solidFill>
              <a:srgbClr val="434343"/>
            </a:solidFill>
            <a:prstDash val="solid"/>
            <a:round/>
            <a:headEnd type="none" w="lg" len="lg"/>
            <a:tailEnd type="triangle" w="lg" len="lg"/>
          </a:ln>
        </p:spPr>
      </p:cxnSp>
      <p:sp>
        <p:nvSpPr>
          <p:cNvPr id="26" name="Shape 795"/>
          <p:cNvSpPr txBox="1"/>
          <p:nvPr/>
        </p:nvSpPr>
        <p:spPr>
          <a:xfrm rot="-990">
            <a:off x="4809797" y="1146626"/>
            <a:ext cx="1042200" cy="2748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1100" b="1" dirty="0">
                <a:latin typeface="Arial" charset="0"/>
                <a:ea typeface="Arial" charset="0"/>
                <a:cs typeface="Arial" charset="0"/>
                <a:sym typeface="Droid Sans"/>
              </a:rPr>
              <a:t>SYN/ACK</a:t>
            </a:r>
          </a:p>
        </p:txBody>
      </p:sp>
      <p:grpSp>
        <p:nvGrpSpPr>
          <p:cNvPr id="27" name="Shape 796"/>
          <p:cNvGrpSpPr/>
          <p:nvPr/>
        </p:nvGrpSpPr>
        <p:grpSpPr>
          <a:xfrm>
            <a:off x="4527224" y="1185100"/>
            <a:ext cx="240008" cy="291792"/>
            <a:chOff x="8451324" y="2207500"/>
            <a:chExt cx="240008" cy="291792"/>
          </a:xfrm>
        </p:grpSpPr>
        <p:sp>
          <p:nvSpPr>
            <p:cNvPr id="28" name="Shape 797"/>
            <p:cNvSpPr/>
            <p:nvPr/>
          </p:nvSpPr>
          <p:spPr>
            <a:xfrm>
              <a:off x="8451331" y="2259292"/>
              <a:ext cx="240000" cy="240000"/>
            </a:xfrm>
            <a:prstGeom prst="ellipse">
              <a:avLst/>
            </a:prstGeom>
            <a:solidFill>
              <a:srgbClr val="FFFFFF"/>
            </a:solidFill>
            <a:ln w="19050" cap="flat" cmpd="sng">
              <a:solidFill>
                <a:srgbClr val="434343"/>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a:latin typeface="Syncopate"/>
                <a:ea typeface="Syncopate"/>
                <a:cs typeface="Syncopate"/>
                <a:sym typeface="Syncopate"/>
              </a:endParaRPr>
            </a:p>
          </p:txBody>
        </p:sp>
        <p:sp>
          <p:nvSpPr>
            <p:cNvPr id="48" name="Shape 798"/>
            <p:cNvSpPr txBox="1"/>
            <p:nvPr/>
          </p:nvSpPr>
          <p:spPr>
            <a:xfrm>
              <a:off x="8451324" y="2207500"/>
              <a:ext cx="231900" cy="240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000" b="1">
                  <a:latin typeface="Syncopate"/>
                  <a:ea typeface="Syncopate"/>
                  <a:cs typeface="Syncopate"/>
                  <a:sym typeface="Syncopate"/>
                </a:rPr>
                <a:t>1</a:t>
              </a:r>
            </a:p>
          </p:txBody>
        </p:sp>
      </p:grpSp>
      <p:cxnSp>
        <p:nvCxnSpPr>
          <p:cNvPr id="49" name="Shape 819"/>
          <p:cNvCxnSpPr/>
          <p:nvPr/>
        </p:nvCxnSpPr>
        <p:spPr>
          <a:xfrm rot="10800000">
            <a:off x="4391900" y="1601225"/>
            <a:ext cx="2640000" cy="0"/>
          </a:xfrm>
          <a:prstGeom prst="straightConnector1">
            <a:avLst/>
          </a:prstGeom>
          <a:noFill/>
          <a:ln w="19050" cap="flat" cmpd="sng">
            <a:solidFill>
              <a:srgbClr val="434343"/>
            </a:solidFill>
            <a:prstDash val="solid"/>
            <a:round/>
            <a:headEnd type="none" w="lg" len="lg"/>
            <a:tailEnd type="triangle" w="lg" len="lg"/>
          </a:ln>
        </p:spPr>
      </p:cxnSp>
      <p:sp>
        <p:nvSpPr>
          <p:cNvPr id="50" name="Shape 820"/>
          <p:cNvSpPr txBox="1"/>
          <p:nvPr/>
        </p:nvSpPr>
        <p:spPr>
          <a:xfrm rot="-673">
            <a:off x="5068051" y="1345541"/>
            <a:ext cx="1532400" cy="2748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1100" b="1" dirty="0">
                <a:latin typeface="Arial" charset="0"/>
                <a:ea typeface="Arial" charset="0"/>
                <a:cs typeface="Arial" charset="0"/>
                <a:sym typeface="Droid Sans"/>
              </a:rPr>
              <a:t>RST [IP ID: </a:t>
            </a:r>
            <a:r>
              <a:rPr lang="en" sz="1100" b="1" dirty="0">
                <a:highlight>
                  <a:srgbClr val="FFFF00"/>
                </a:highlight>
                <a:latin typeface="Arial" charset="0"/>
                <a:ea typeface="Arial" charset="0"/>
                <a:cs typeface="Arial" charset="0"/>
                <a:sym typeface="Droid Sans"/>
              </a:rPr>
              <a:t>7000</a:t>
            </a:r>
            <a:r>
              <a:rPr lang="en" sz="1100" b="1" dirty="0">
                <a:latin typeface="Arial" charset="0"/>
                <a:ea typeface="Arial" charset="0"/>
                <a:cs typeface="Arial" charset="0"/>
                <a:sym typeface="Droid Sans"/>
              </a:rPr>
              <a:t>]</a:t>
            </a:r>
          </a:p>
        </p:txBody>
      </p:sp>
      <p:grpSp>
        <p:nvGrpSpPr>
          <p:cNvPr id="51" name="Shape 836"/>
          <p:cNvGrpSpPr/>
          <p:nvPr/>
        </p:nvGrpSpPr>
        <p:grpSpPr>
          <a:xfrm>
            <a:off x="4753813" y="1402337"/>
            <a:ext cx="255233" cy="287992"/>
            <a:chOff x="8376526" y="2597687"/>
            <a:chExt cx="255233" cy="287992"/>
          </a:xfrm>
        </p:grpSpPr>
        <p:sp>
          <p:nvSpPr>
            <p:cNvPr id="52" name="Shape 837"/>
            <p:cNvSpPr/>
            <p:nvPr/>
          </p:nvSpPr>
          <p:spPr>
            <a:xfrm>
              <a:off x="8391759" y="2645678"/>
              <a:ext cx="240000" cy="240000"/>
            </a:xfrm>
            <a:prstGeom prst="ellipse">
              <a:avLst/>
            </a:prstGeom>
            <a:solidFill>
              <a:srgbClr val="FFFFFF"/>
            </a:solidFill>
            <a:ln w="19050" cap="flat" cmpd="sng">
              <a:solidFill>
                <a:srgbClr val="434343"/>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a:latin typeface="Syncopate"/>
                <a:ea typeface="Syncopate"/>
                <a:cs typeface="Syncopate"/>
                <a:sym typeface="Syncopate"/>
              </a:endParaRPr>
            </a:p>
          </p:txBody>
        </p:sp>
        <p:sp>
          <p:nvSpPr>
            <p:cNvPr id="53" name="Shape 838"/>
            <p:cNvSpPr txBox="1"/>
            <p:nvPr/>
          </p:nvSpPr>
          <p:spPr>
            <a:xfrm>
              <a:off x="8376526" y="2597687"/>
              <a:ext cx="231900" cy="240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000" b="1">
                  <a:latin typeface="Syncopate"/>
                  <a:ea typeface="Syncopate"/>
                  <a:cs typeface="Syncopate"/>
                  <a:sym typeface="Syncopate"/>
                </a:rPr>
                <a:t>2</a:t>
              </a:r>
            </a:p>
          </p:txBody>
        </p:sp>
      </p:grpSp>
    </p:spTree>
    <p:extLst>
      <p:ext uri="{BB962C8B-B14F-4D97-AF65-F5344CB8AC3E}">
        <p14:creationId xmlns:p14="http://schemas.microsoft.com/office/powerpoint/2010/main" val="103652637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Shape 620"/>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621" name="Shape 62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51</a:t>
            </a:fld>
            <a:endParaRPr lang="en">
              <a:latin typeface="Arial"/>
              <a:ea typeface="Arial"/>
              <a:cs typeface="Arial"/>
              <a:sym typeface="Arial"/>
            </a:endParaRPr>
          </a:p>
        </p:txBody>
      </p:sp>
      <p:sp>
        <p:nvSpPr>
          <p:cNvPr id="622" name="Shape 622"/>
          <p:cNvSpPr/>
          <p:nvPr/>
        </p:nvSpPr>
        <p:spPr>
          <a:xfrm>
            <a:off x="0" y="255975"/>
            <a:ext cx="9144000" cy="650100"/>
          </a:xfrm>
          <a:prstGeom prst="rect">
            <a:avLst/>
          </a:prstGeom>
          <a:noFill/>
          <a:ln>
            <a:noFill/>
          </a:ln>
        </p:spPr>
        <p:txBody>
          <a:bodyPr wrap="square" lIns="91425" tIns="91425" rIns="91425" bIns="91425" anchor="ctr" anchorCtr="0">
            <a:noAutofit/>
          </a:bodyPr>
          <a:lstStyle/>
          <a:p>
            <a:pPr lvl="0" indent="-69850" algn="ctr">
              <a:lnSpc>
                <a:spcPct val="115000"/>
              </a:lnSpc>
              <a:spcAft>
                <a:spcPts val="1600"/>
              </a:spcAft>
              <a:buClr>
                <a:schemeClr val="dk1"/>
              </a:buClr>
              <a:buSzPts val="1100"/>
            </a:pPr>
            <a:r>
              <a:rPr lang="en-US" sz="2600" b="1" dirty="0">
                <a:solidFill>
                  <a:schemeClr val="bg1"/>
                </a:solidFill>
                <a:latin typeface="Arial" charset="0"/>
                <a:ea typeface="Arial" charset="0"/>
                <a:cs typeface="Arial" charset="0"/>
                <a:sym typeface="Droid Sans"/>
              </a:rPr>
              <a:t>TCP/IP Measurement</a:t>
            </a:r>
            <a:endParaRPr lang="en" sz="2600" b="1" dirty="0">
              <a:solidFill>
                <a:schemeClr val="bg1"/>
              </a:solidFill>
              <a:latin typeface="Arial" charset="0"/>
              <a:ea typeface="Arial" charset="0"/>
              <a:cs typeface="Arial" charset="0"/>
              <a:sym typeface="Droid Sans"/>
            </a:endParaRPr>
          </a:p>
        </p:txBody>
      </p:sp>
      <p:sp>
        <p:nvSpPr>
          <p:cNvPr id="624" name="Shape 624"/>
          <p:cNvSpPr txBox="1"/>
          <p:nvPr/>
        </p:nvSpPr>
        <p:spPr>
          <a:xfrm>
            <a:off x="410675" y="3972450"/>
            <a:ext cx="5225100" cy="1146600"/>
          </a:xfrm>
          <a:prstGeom prst="rect">
            <a:avLst/>
          </a:prstGeom>
          <a:noFill/>
          <a:ln>
            <a:noFill/>
          </a:ln>
        </p:spPr>
        <p:txBody>
          <a:bodyPr wrap="square" lIns="91425" tIns="91425" rIns="91425" bIns="91425" anchor="ctr" anchorCtr="0">
            <a:noAutofit/>
          </a:bodyPr>
          <a:lstStyle/>
          <a:p>
            <a:pPr marL="0" lvl="0" indent="-69850" rtl="0">
              <a:spcBef>
                <a:spcPts val="0"/>
              </a:spcBef>
              <a:buClr>
                <a:schemeClr val="dk1"/>
              </a:buClr>
              <a:buSzPts val="1100"/>
              <a:buFont typeface="Arial"/>
              <a:buNone/>
            </a:pPr>
            <a:endParaRPr lang="en" sz="1000" dirty="0">
              <a:solidFill>
                <a:srgbClr val="666666"/>
              </a:solidFill>
              <a:latin typeface="Arial" charset="0"/>
              <a:ea typeface="Arial" charset="0"/>
              <a:cs typeface="Arial" charset="0"/>
              <a:sym typeface="Droid Sans"/>
            </a:endParaRPr>
          </a:p>
        </p:txBody>
      </p:sp>
      <p:grpSp>
        <p:nvGrpSpPr>
          <p:cNvPr id="29" name="Shape 755"/>
          <p:cNvGrpSpPr/>
          <p:nvPr/>
        </p:nvGrpSpPr>
        <p:grpSpPr>
          <a:xfrm>
            <a:off x="6818874" y="1234625"/>
            <a:ext cx="741601" cy="741600"/>
            <a:chOff x="2008124" y="3897175"/>
            <a:chExt cx="741601" cy="741600"/>
          </a:xfrm>
        </p:grpSpPr>
        <p:sp>
          <p:nvSpPr>
            <p:cNvPr id="30" name="Shape 756"/>
            <p:cNvSpPr/>
            <p:nvPr/>
          </p:nvSpPr>
          <p:spPr>
            <a:xfrm>
              <a:off x="2008125" y="3897175"/>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31" name="Shape 757"/>
            <p:cNvPicPr preferRelativeResize="0"/>
            <p:nvPr/>
          </p:nvPicPr>
          <p:blipFill>
            <a:blip r:embed="rId3">
              <a:alphaModFix/>
            </a:blip>
            <a:stretch>
              <a:fillRect/>
            </a:stretch>
          </p:blipFill>
          <p:spPr>
            <a:xfrm>
              <a:off x="2456229" y="4026329"/>
              <a:ext cx="284263" cy="188250"/>
            </a:xfrm>
            <a:prstGeom prst="rect">
              <a:avLst/>
            </a:prstGeom>
            <a:noFill/>
            <a:ln>
              <a:noFill/>
            </a:ln>
          </p:spPr>
        </p:pic>
        <p:pic>
          <p:nvPicPr>
            <p:cNvPr id="32" name="Shape 758"/>
            <p:cNvPicPr preferRelativeResize="0"/>
            <p:nvPr/>
          </p:nvPicPr>
          <p:blipFill>
            <a:blip r:embed="rId4">
              <a:alphaModFix/>
            </a:blip>
            <a:stretch>
              <a:fillRect/>
            </a:stretch>
          </p:blipFill>
          <p:spPr>
            <a:xfrm>
              <a:off x="2008124" y="4174600"/>
              <a:ext cx="615600" cy="395062"/>
            </a:xfrm>
            <a:prstGeom prst="rect">
              <a:avLst/>
            </a:prstGeom>
            <a:noFill/>
            <a:ln>
              <a:noFill/>
            </a:ln>
          </p:spPr>
        </p:pic>
      </p:grpSp>
      <p:sp>
        <p:nvSpPr>
          <p:cNvPr id="33" name="Shape 759"/>
          <p:cNvSpPr txBox="1"/>
          <p:nvPr/>
        </p:nvSpPr>
        <p:spPr>
          <a:xfrm>
            <a:off x="3197100" y="1900025"/>
            <a:ext cx="1200000" cy="4887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Measurement machine</a:t>
            </a:r>
          </a:p>
        </p:txBody>
      </p:sp>
      <p:sp>
        <p:nvSpPr>
          <p:cNvPr id="34" name="Shape 760"/>
          <p:cNvSpPr txBox="1"/>
          <p:nvPr/>
        </p:nvSpPr>
        <p:spPr>
          <a:xfrm rot="-1244">
            <a:off x="6833949" y="4383289"/>
            <a:ext cx="829200" cy="2748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Site</a:t>
            </a:r>
          </a:p>
        </p:txBody>
      </p:sp>
      <p:grpSp>
        <p:nvGrpSpPr>
          <p:cNvPr id="35" name="Shape 761"/>
          <p:cNvGrpSpPr/>
          <p:nvPr/>
        </p:nvGrpSpPr>
        <p:grpSpPr>
          <a:xfrm>
            <a:off x="6833950" y="3677038"/>
            <a:ext cx="778675" cy="741600"/>
            <a:chOff x="6833950" y="3677038"/>
            <a:chExt cx="778675" cy="741600"/>
          </a:xfrm>
        </p:grpSpPr>
        <p:grpSp>
          <p:nvGrpSpPr>
            <p:cNvPr id="36" name="Shape 762"/>
            <p:cNvGrpSpPr/>
            <p:nvPr/>
          </p:nvGrpSpPr>
          <p:grpSpPr>
            <a:xfrm>
              <a:off x="6871025" y="3677038"/>
              <a:ext cx="741600" cy="741600"/>
              <a:chOff x="815950" y="3056550"/>
              <a:chExt cx="741600" cy="741600"/>
            </a:xfrm>
          </p:grpSpPr>
          <p:sp>
            <p:nvSpPr>
              <p:cNvPr id="39" name="Shape 763"/>
              <p:cNvSpPr/>
              <p:nvPr/>
            </p:nvSpPr>
            <p:spPr>
              <a:xfrm>
                <a:off x="815950" y="305655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40" name="Shape 764"/>
              <p:cNvPicPr preferRelativeResize="0"/>
              <p:nvPr/>
            </p:nvPicPr>
            <p:blipFill>
              <a:blip r:embed="rId5">
                <a:alphaModFix/>
              </a:blip>
              <a:stretch>
                <a:fillRect/>
              </a:stretch>
            </p:blipFill>
            <p:spPr>
              <a:xfrm>
                <a:off x="1229276" y="3163025"/>
                <a:ext cx="301200" cy="188250"/>
              </a:xfrm>
              <a:prstGeom prst="rect">
                <a:avLst/>
              </a:prstGeom>
              <a:noFill/>
              <a:ln>
                <a:noFill/>
              </a:ln>
            </p:spPr>
          </p:pic>
        </p:grpSp>
        <p:pic>
          <p:nvPicPr>
            <p:cNvPr id="37" name="Shape 765"/>
            <p:cNvPicPr preferRelativeResize="0"/>
            <p:nvPr/>
          </p:nvPicPr>
          <p:blipFill>
            <a:blip r:embed="rId6">
              <a:alphaModFix/>
            </a:blip>
            <a:stretch>
              <a:fillRect/>
            </a:stretch>
          </p:blipFill>
          <p:spPr>
            <a:xfrm>
              <a:off x="6833950" y="3927254"/>
              <a:ext cx="596325" cy="382675"/>
            </a:xfrm>
            <a:prstGeom prst="rect">
              <a:avLst/>
            </a:prstGeom>
            <a:noFill/>
            <a:ln>
              <a:noFill/>
            </a:ln>
          </p:spPr>
        </p:pic>
        <p:pic>
          <p:nvPicPr>
            <p:cNvPr id="38" name="Shape 766"/>
            <p:cNvPicPr preferRelativeResize="0"/>
            <p:nvPr/>
          </p:nvPicPr>
          <p:blipFill>
            <a:blip r:embed="rId7">
              <a:alphaModFix/>
            </a:blip>
            <a:stretch>
              <a:fillRect/>
            </a:stretch>
          </p:blipFill>
          <p:spPr>
            <a:xfrm>
              <a:off x="6937600" y="4009425"/>
              <a:ext cx="358300" cy="229925"/>
            </a:xfrm>
            <a:prstGeom prst="rect">
              <a:avLst/>
            </a:prstGeom>
            <a:noFill/>
            <a:ln>
              <a:noFill/>
            </a:ln>
          </p:spPr>
        </p:pic>
      </p:grpSp>
      <p:grpSp>
        <p:nvGrpSpPr>
          <p:cNvPr id="41" name="Shape 769"/>
          <p:cNvGrpSpPr/>
          <p:nvPr/>
        </p:nvGrpSpPr>
        <p:grpSpPr>
          <a:xfrm>
            <a:off x="3502500" y="1234625"/>
            <a:ext cx="741600" cy="741600"/>
            <a:chOff x="5767425" y="2769750"/>
            <a:chExt cx="741600" cy="741600"/>
          </a:xfrm>
        </p:grpSpPr>
        <p:grpSp>
          <p:nvGrpSpPr>
            <p:cNvPr id="42" name="Shape 770"/>
            <p:cNvGrpSpPr/>
            <p:nvPr/>
          </p:nvGrpSpPr>
          <p:grpSpPr>
            <a:xfrm>
              <a:off x="5767425" y="2769750"/>
              <a:ext cx="741600" cy="741600"/>
              <a:chOff x="5880425" y="1336600"/>
              <a:chExt cx="741600" cy="741600"/>
            </a:xfrm>
          </p:grpSpPr>
          <p:sp>
            <p:nvSpPr>
              <p:cNvPr id="44" name="Shape 771"/>
              <p:cNvSpPr/>
              <p:nvPr/>
            </p:nvSpPr>
            <p:spPr>
              <a:xfrm>
                <a:off x="5880425" y="133660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45" name="Shape 772"/>
              <p:cNvPicPr preferRelativeResize="0"/>
              <p:nvPr/>
            </p:nvPicPr>
            <p:blipFill>
              <a:blip r:embed="rId8">
                <a:alphaModFix/>
              </a:blip>
              <a:stretch>
                <a:fillRect/>
              </a:stretch>
            </p:blipFill>
            <p:spPr>
              <a:xfrm>
                <a:off x="5910938" y="1515225"/>
                <a:ext cx="548700" cy="481500"/>
              </a:xfrm>
              <a:prstGeom prst="rect">
                <a:avLst/>
              </a:prstGeom>
              <a:noFill/>
              <a:ln>
                <a:noFill/>
              </a:ln>
            </p:spPr>
          </p:pic>
        </p:grpSp>
        <p:pic>
          <p:nvPicPr>
            <p:cNvPr id="43" name="Shape 773"/>
            <p:cNvPicPr preferRelativeResize="0"/>
            <p:nvPr/>
          </p:nvPicPr>
          <p:blipFill>
            <a:blip r:embed="rId9">
              <a:alphaModFix/>
            </a:blip>
            <a:stretch>
              <a:fillRect/>
            </a:stretch>
          </p:blipFill>
          <p:spPr>
            <a:xfrm>
              <a:off x="6163125" y="2817789"/>
              <a:ext cx="303651" cy="206873"/>
            </a:xfrm>
            <a:prstGeom prst="rect">
              <a:avLst/>
            </a:prstGeom>
            <a:noFill/>
            <a:ln>
              <a:noFill/>
            </a:ln>
          </p:spPr>
        </p:pic>
      </p:grpSp>
      <p:sp>
        <p:nvSpPr>
          <p:cNvPr id="46" name="Shape 774"/>
          <p:cNvSpPr txBox="1"/>
          <p:nvPr/>
        </p:nvSpPr>
        <p:spPr>
          <a:xfrm rot="-1244">
            <a:off x="6775074" y="1930764"/>
            <a:ext cx="829200" cy="2748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Reflector</a:t>
            </a:r>
          </a:p>
        </p:txBody>
      </p:sp>
      <p:sp>
        <p:nvSpPr>
          <p:cNvPr id="47" name="Shape 775"/>
          <p:cNvSpPr txBox="1"/>
          <p:nvPr/>
        </p:nvSpPr>
        <p:spPr>
          <a:xfrm>
            <a:off x="7520750" y="1146482"/>
            <a:ext cx="1396500" cy="11121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1200" b="1" dirty="0">
                <a:solidFill>
                  <a:srgbClr val="CC0000"/>
                </a:solidFill>
                <a:latin typeface="Bitter"/>
                <a:ea typeface="Bitter"/>
                <a:cs typeface="Bitter"/>
                <a:sym typeface="Bitter"/>
              </a:rPr>
              <a:t>Reflector IP ID</a:t>
            </a:r>
          </a:p>
          <a:p>
            <a:pPr marL="0" lvl="0" indent="0" rtl="0">
              <a:spcBef>
                <a:spcPts val="0"/>
              </a:spcBef>
              <a:buNone/>
            </a:pPr>
            <a:r>
              <a:rPr lang="en-US" sz="1200" b="1" dirty="0" smtClean="0">
                <a:solidFill>
                  <a:srgbClr val="CC0000"/>
                </a:solidFill>
                <a:latin typeface="Bitter"/>
                <a:ea typeface="Bitter"/>
                <a:cs typeface="Bitter"/>
                <a:sym typeface="Bitter"/>
              </a:rPr>
              <a:t>7000</a:t>
            </a:r>
            <a:endParaRPr sz="1200" b="1" dirty="0">
              <a:solidFill>
                <a:srgbClr val="CC0000"/>
              </a:solidFill>
              <a:latin typeface="Bitter"/>
              <a:ea typeface="Bitter"/>
              <a:cs typeface="Bitter"/>
              <a:sym typeface="Bitter"/>
            </a:endParaRPr>
          </a:p>
          <a:p>
            <a:pPr marL="0" lvl="0" indent="0" rtl="0">
              <a:spcBef>
                <a:spcPts val="0"/>
              </a:spcBef>
              <a:buNone/>
            </a:pPr>
            <a:endParaRPr sz="1200" b="1" dirty="0">
              <a:solidFill>
                <a:srgbClr val="CC0000"/>
              </a:solidFill>
              <a:highlight>
                <a:srgbClr val="EA9999"/>
              </a:highlight>
              <a:latin typeface="Bitter"/>
              <a:ea typeface="Bitter"/>
              <a:cs typeface="Bitter"/>
              <a:sym typeface="Bitter"/>
            </a:endParaRPr>
          </a:p>
        </p:txBody>
      </p:sp>
      <p:cxnSp>
        <p:nvCxnSpPr>
          <p:cNvPr id="25" name="Shape 786"/>
          <p:cNvCxnSpPr/>
          <p:nvPr/>
        </p:nvCxnSpPr>
        <p:spPr>
          <a:xfrm>
            <a:off x="4167899" y="1402324"/>
            <a:ext cx="2614500" cy="0"/>
          </a:xfrm>
          <a:prstGeom prst="straightConnector1">
            <a:avLst/>
          </a:prstGeom>
          <a:noFill/>
          <a:ln w="19050" cap="flat" cmpd="sng">
            <a:solidFill>
              <a:srgbClr val="434343"/>
            </a:solidFill>
            <a:prstDash val="solid"/>
            <a:round/>
            <a:headEnd type="none" w="lg" len="lg"/>
            <a:tailEnd type="triangle" w="lg" len="lg"/>
          </a:ln>
        </p:spPr>
      </p:cxnSp>
      <p:sp>
        <p:nvSpPr>
          <p:cNvPr id="26" name="Shape 795"/>
          <p:cNvSpPr txBox="1"/>
          <p:nvPr/>
        </p:nvSpPr>
        <p:spPr>
          <a:xfrm rot="-990">
            <a:off x="4809797" y="1146626"/>
            <a:ext cx="1042200" cy="2748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1100" b="1" dirty="0">
                <a:latin typeface="Arial" charset="0"/>
                <a:ea typeface="Arial" charset="0"/>
                <a:cs typeface="Arial" charset="0"/>
                <a:sym typeface="Droid Sans"/>
              </a:rPr>
              <a:t>SYN/ACK</a:t>
            </a:r>
          </a:p>
        </p:txBody>
      </p:sp>
      <p:grpSp>
        <p:nvGrpSpPr>
          <p:cNvPr id="27" name="Shape 796"/>
          <p:cNvGrpSpPr/>
          <p:nvPr/>
        </p:nvGrpSpPr>
        <p:grpSpPr>
          <a:xfrm>
            <a:off x="4527224" y="1185100"/>
            <a:ext cx="240008" cy="291792"/>
            <a:chOff x="8451324" y="2207500"/>
            <a:chExt cx="240008" cy="291792"/>
          </a:xfrm>
        </p:grpSpPr>
        <p:sp>
          <p:nvSpPr>
            <p:cNvPr id="28" name="Shape 797"/>
            <p:cNvSpPr/>
            <p:nvPr/>
          </p:nvSpPr>
          <p:spPr>
            <a:xfrm>
              <a:off x="8451331" y="2259292"/>
              <a:ext cx="240000" cy="240000"/>
            </a:xfrm>
            <a:prstGeom prst="ellipse">
              <a:avLst/>
            </a:prstGeom>
            <a:solidFill>
              <a:srgbClr val="FFFFFF"/>
            </a:solidFill>
            <a:ln w="19050" cap="flat" cmpd="sng">
              <a:solidFill>
                <a:srgbClr val="434343"/>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a:latin typeface="Syncopate"/>
                <a:ea typeface="Syncopate"/>
                <a:cs typeface="Syncopate"/>
                <a:sym typeface="Syncopate"/>
              </a:endParaRPr>
            </a:p>
          </p:txBody>
        </p:sp>
        <p:sp>
          <p:nvSpPr>
            <p:cNvPr id="48" name="Shape 798"/>
            <p:cNvSpPr txBox="1"/>
            <p:nvPr/>
          </p:nvSpPr>
          <p:spPr>
            <a:xfrm>
              <a:off x="8451324" y="2207500"/>
              <a:ext cx="231900" cy="240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000" b="1">
                  <a:latin typeface="Syncopate"/>
                  <a:ea typeface="Syncopate"/>
                  <a:cs typeface="Syncopate"/>
                  <a:sym typeface="Syncopate"/>
                </a:rPr>
                <a:t>1</a:t>
              </a:r>
            </a:p>
          </p:txBody>
        </p:sp>
      </p:grpSp>
      <p:cxnSp>
        <p:nvCxnSpPr>
          <p:cNvPr id="49" name="Shape 819"/>
          <p:cNvCxnSpPr/>
          <p:nvPr/>
        </p:nvCxnSpPr>
        <p:spPr>
          <a:xfrm rot="10800000">
            <a:off x="4391900" y="1601225"/>
            <a:ext cx="2640000" cy="0"/>
          </a:xfrm>
          <a:prstGeom prst="straightConnector1">
            <a:avLst/>
          </a:prstGeom>
          <a:noFill/>
          <a:ln w="19050" cap="flat" cmpd="sng">
            <a:solidFill>
              <a:srgbClr val="434343"/>
            </a:solidFill>
            <a:prstDash val="solid"/>
            <a:round/>
            <a:headEnd type="none" w="lg" len="lg"/>
            <a:tailEnd type="triangle" w="lg" len="lg"/>
          </a:ln>
        </p:spPr>
      </p:cxnSp>
      <p:sp>
        <p:nvSpPr>
          <p:cNvPr id="50" name="Shape 820"/>
          <p:cNvSpPr txBox="1"/>
          <p:nvPr/>
        </p:nvSpPr>
        <p:spPr>
          <a:xfrm rot="-673">
            <a:off x="5068051" y="1345541"/>
            <a:ext cx="1532400" cy="2748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1100" b="1" dirty="0">
                <a:latin typeface="Arial" charset="0"/>
                <a:ea typeface="Arial" charset="0"/>
                <a:cs typeface="Arial" charset="0"/>
                <a:sym typeface="Droid Sans"/>
              </a:rPr>
              <a:t>RST [IP ID: </a:t>
            </a:r>
            <a:r>
              <a:rPr lang="en" sz="1100" b="1" dirty="0">
                <a:highlight>
                  <a:srgbClr val="FFFF00"/>
                </a:highlight>
                <a:latin typeface="Arial" charset="0"/>
                <a:ea typeface="Arial" charset="0"/>
                <a:cs typeface="Arial" charset="0"/>
                <a:sym typeface="Droid Sans"/>
              </a:rPr>
              <a:t>7000</a:t>
            </a:r>
            <a:r>
              <a:rPr lang="en" sz="1100" b="1" dirty="0">
                <a:latin typeface="Arial" charset="0"/>
                <a:ea typeface="Arial" charset="0"/>
                <a:cs typeface="Arial" charset="0"/>
                <a:sym typeface="Droid Sans"/>
              </a:rPr>
              <a:t>]</a:t>
            </a:r>
          </a:p>
        </p:txBody>
      </p:sp>
      <p:grpSp>
        <p:nvGrpSpPr>
          <p:cNvPr id="51" name="Shape 836"/>
          <p:cNvGrpSpPr/>
          <p:nvPr/>
        </p:nvGrpSpPr>
        <p:grpSpPr>
          <a:xfrm>
            <a:off x="4753813" y="1402337"/>
            <a:ext cx="255233" cy="287992"/>
            <a:chOff x="8376526" y="2597687"/>
            <a:chExt cx="255233" cy="287992"/>
          </a:xfrm>
        </p:grpSpPr>
        <p:sp>
          <p:nvSpPr>
            <p:cNvPr id="52" name="Shape 837"/>
            <p:cNvSpPr/>
            <p:nvPr/>
          </p:nvSpPr>
          <p:spPr>
            <a:xfrm>
              <a:off x="8391759" y="2645678"/>
              <a:ext cx="240000" cy="240000"/>
            </a:xfrm>
            <a:prstGeom prst="ellipse">
              <a:avLst/>
            </a:prstGeom>
            <a:solidFill>
              <a:srgbClr val="FFFFFF"/>
            </a:solidFill>
            <a:ln w="19050" cap="flat" cmpd="sng">
              <a:solidFill>
                <a:srgbClr val="434343"/>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a:latin typeface="Syncopate"/>
                <a:ea typeface="Syncopate"/>
                <a:cs typeface="Syncopate"/>
                <a:sym typeface="Syncopate"/>
              </a:endParaRPr>
            </a:p>
          </p:txBody>
        </p:sp>
        <p:sp>
          <p:nvSpPr>
            <p:cNvPr id="53" name="Shape 838"/>
            <p:cNvSpPr txBox="1"/>
            <p:nvPr/>
          </p:nvSpPr>
          <p:spPr>
            <a:xfrm>
              <a:off x="8376526" y="2597687"/>
              <a:ext cx="231900" cy="240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000" b="1">
                  <a:latin typeface="Syncopate"/>
                  <a:ea typeface="Syncopate"/>
                  <a:cs typeface="Syncopate"/>
                  <a:sym typeface="Syncopate"/>
                </a:rPr>
                <a:t>2</a:t>
              </a:r>
            </a:p>
          </p:txBody>
        </p:sp>
      </p:grpSp>
      <p:cxnSp>
        <p:nvCxnSpPr>
          <p:cNvPr id="54" name="Shape 860"/>
          <p:cNvCxnSpPr/>
          <p:nvPr/>
        </p:nvCxnSpPr>
        <p:spPr>
          <a:xfrm>
            <a:off x="4100830" y="1767542"/>
            <a:ext cx="2878800" cy="2018100"/>
          </a:xfrm>
          <a:prstGeom prst="straightConnector1">
            <a:avLst/>
          </a:prstGeom>
          <a:noFill/>
          <a:ln w="19050" cap="flat" cmpd="sng">
            <a:solidFill>
              <a:srgbClr val="434343"/>
            </a:solidFill>
            <a:prstDash val="dot"/>
            <a:round/>
            <a:headEnd type="none" w="lg" len="lg"/>
            <a:tailEnd type="triangle" w="lg" len="lg"/>
          </a:ln>
        </p:spPr>
      </p:cxnSp>
      <p:grpSp>
        <p:nvGrpSpPr>
          <p:cNvPr id="55" name="Shape 880"/>
          <p:cNvGrpSpPr/>
          <p:nvPr/>
        </p:nvGrpSpPr>
        <p:grpSpPr>
          <a:xfrm>
            <a:off x="4764287" y="2160122"/>
            <a:ext cx="261095" cy="291792"/>
            <a:chOff x="8410375" y="3008897"/>
            <a:chExt cx="261095" cy="291792"/>
          </a:xfrm>
        </p:grpSpPr>
        <p:sp>
          <p:nvSpPr>
            <p:cNvPr id="56" name="Shape 881"/>
            <p:cNvSpPr/>
            <p:nvPr/>
          </p:nvSpPr>
          <p:spPr>
            <a:xfrm>
              <a:off x="8431470" y="3060689"/>
              <a:ext cx="240000" cy="240000"/>
            </a:xfrm>
            <a:prstGeom prst="ellipse">
              <a:avLst/>
            </a:prstGeom>
            <a:solidFill>
              <a:srgbClr val="FFFFFF"/>
            </a:solidFill>
            <a:ln w="19050" cap="flat" cmpd="sng">
              <a:solidFill>
                <a:srgbClr val="434343"/>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a:latin typeface="Syncopate"/>
                <a:ea typeface="Syncopate"/>
                <a:cs typeface="Syncopate"/>
                <a:sym typeface="Syncopate"/>
              </a:endParaRPr>
            </a:p>
          </p:txBody>
        </p:sp>
        <p:sp>
          <p:nvSpPr>
            <p:cNvPr id="57" name="Shape 882"/>
            <p:cNvSpPr txBox="1"/>
            <p:nvPr/>
          </p:nvSpPr>
          <p:spPr>
            <a:xfrm>
              <a:off x="8410375" y="3008897"/>
              <a:ext cx="231900" cy="240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000" b="1">
                  <a:latin typeface="Syncopate"/>
                  <a:ea typeface="Syncopate"/>
                  <a:cs typeface="Syncopate"/>
                  <a:sym typeface="Syncopate"/>
                </a:rPr>
                <a:t>3</a:t>
              </a:r>
            </a:p>
          </p:txBody>
        </p:sp>
      </p:grpSp>
      <p:sp>
        <p:nvSpPr>
          <p:cNvPr id="58" name="Shape 885"/>
          <p:cNvSpPr txBox="1"/>
          <p:nvPr/>
        </p:nvSpPr>
        <p:spPr>
          <a:xfrm rot="2208026">
            <a:off x="4777341" y="2747545"/>
            <a:ext cx="1435321" cy="57846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1100" b="1" dirty="0">
                <a:latin typeface="Arial" charset="0"/>
                <a:ea typeface="Arial" charset="0"/>
                <a:cs typeface="Arial" charset="0"/>
                <a:sym typeface="Droid Sans"/>
              </a:rPr>
              <a:t>Spoofed SYN</a:t>
            </a:r>
            <a:br>
              <a:rPr lang="en" sz="1100" b="1" dirty="0">
                <a:latin typeface="Arial" charset="0"/>
                <a:ea typeface="Arial" charset="0"/>
                <a:cs typeface="Arial" charset="0"/>
                <a:sym typeface="Droid Sans"/>
              </a:rPr>
            </a:br>
            <a:r>
              <a:rPr lang="en" sz="1100" b="1" dirty="0">
                <a:latin typeface="Arial" charset="0"/>
                <a:ea typeface="Arial" charset="0"/>
                <a:cs typeface="Arial" charset="0"/>
                <a:sym typeface="Droid Sans"/>
              </a:rPr>
              <a:t>[</a:t>
            </a:r>
            <a:r>
              <a:rPr lang="en" sz="1100" b="1" dirty="0" err="1">
                <a:latin typeface="Arial" charset="0"/>
                <a:ea typeface="Arial" charset="0"/>
                <a:cs typeface="Arial" charset="0"/>
                <a:sym typeface="Droid Sans"/>
              </a:rPr>
              <a:t>src</a:t>
            </a:r>
            <a:r>
              <a:rPr lang="en" sz="1100" b="1" dirty="0">
                <a:latin typeface="Arial" charset="0"/>
                <a:ea typeface="Arial" charset="0"/>
                <a:cs typeface="Arial" charset="0"/>
                <a:sym typeface="Droid Sans"/>
              </a:rPr>
              <a:t>: Reflector IP]</a:t>
            </a:r>
          </a:p>
        </p:txBody>
      </p:sp>
    </p:spTree>
    <p:extLst>
      <p:ext uri="{BB962C8B-B14F-4D97-AF65-F5344CB8AC3E}">
        <p14:creationId xmlns:p14="http://schemas.microsoft.com/office/powerpoint/2010/main" val="98028013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Shape 620"/>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621" name="Shape 62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52</a:t>
            </a:fld>
            <a:endParaRPr lang="en">
              <a:latin typeface="Arial"/>
              <a:ea typeface="Arial"/>
              <a:cs typeface="Arial"/>
              <a:sym typeface="Arial"/>
            </a:endParaRPr>
          </a:p>
        </p:txBody>
      </p:sp>
      <p:sp>
        <p:nvSpPr>
          <p:cNvPr id="622" name="Shape 622"/>
          <p:cNvSpPr/>
          <p:nvPr/>
        </p:nvSpPr>
        <p:spPr>
          <a:xfrm>
            <a:off x="0" y="255975"/>
            <a:ext cx="9144000" cy="650100"/>
          </a:xfrm>
          <a:prstGeom prst="rect">
            <a:avLst/>
          </a:prstGeom>
          <a:noFill/>
          <a:ln>
            <a:noFill/>
          </a:ln>
        </p:spPr>
        <p:txBody>
          <a:bodyPr wrap="square" lIns="91425" tIns="91425" rIns="91425" bIns="91425" anchor="ctr" anchorCtr="0">
            <a:noAutofit/>
          </a:bodyPr>
          <a:lstStyle/>
          <a:p>
            <a:pPr lvl="0" indent="-69850" algn="ctr">
              <a:lnSpc>
                <a:spcPct val="115000"/>
              </a:lnSpc>
              <a:spcAft>
                <a:spcPts val="1600"/>
              </a:spcAft>
              <a:buClr>
                <a:schemeClr val="dk1"/>
              </a:buClr>
              <a:buSzPts val="1100"/>
            </a:pPr>
            <a:r>
              <a:rPr lang="en-US" sz="2600" b="1" dirty="0">
                <a:solidFill>
                  <a:schemeClr val="bg1"/>
                </a:solidFill>
                <a:latin typeface="Arial" charset="0"/>
                <a:ea typeface="Arial" charset="0"/>
                <a:cs typeface="Arial" charset="0"/>
                <a:sym typeface="Droid Sans"/>
              </a:rPr>
              <a:t>TCP/IP Measurement</a:t>
            </a:r>
            <a:endParaRPr lang="en" sz="2600" b="1" dirty="0">
              <a:solidFill>
                <a:schemeClr val="bg1"/>
              </a:solidFill>
              <a:latin typeface="Arial" charset="0"/>
              <a:ea typeface="Arial" charset="0"/>
              <a:cs typeface="Arial" charset="0"/>
              <a:sym typeface="Droid Sans"/>
            </a:endParaRPr>
          </a:p>
        </p:txBody>
      </p:sp>
      <p:sp>
        <p:nvSpPr>
          <p:cNvPr id="624" name="Shape 624"/>
          <p:cNvSpPr txBox="1"/>
          <p:nvPr/>
        </p:nvSpPr>
        <p:spPr>
          <a:xfrm>
            <a:off x="410675" y="3972450"/>
            <a:ext cx="5225100" cy="1146600"/>
          </a:xfrm>
          <a:prstGeom prst="rect">
            <a:avLst/>
          </a:prstGeom>
          <a:noFill/>
          <a:ln>
            <a:noFill/>
          </a:ln>
        </p:spPr>
        <p:txBody>
          <a:bodyPr wrap="square" lIns="91425" tIns="91425" rIns="91425" bIns="91425" anchor="ctr" anchorCtr="0">
            <a:noAutofit/>
          </a:bodyPr>
          <a:lstStyle/>
          <a:p>
            <a:pPr marL="0" lvl="0" indent="-69850" rtl="0">
              <a:spcBef>
                <a:spcPts val="0"/>
              </a:spcBef>
              <a:buClr>
                <a:schemeClr val="dk1"/>
              </a:buClr>
              <a:buSzPts val="1100"/>
              <a:buFont typeface="Arial"/>
              <a:buNone/>
            </a:pPr>
            <a:endParaRPr lang="en" sz="1000" dirty="0">
              <a:solidFill>
                <a:srgbClr val="666666"/>
              </a:solidFill>
              <a:latin typeface="Arial" charset="0"/>
              <a:ea typeface="Arial" charset="0"/>
              <a:cs typeface="Arial" charset="0"/>
              <a:sym typeface="Droid Sans"/>
            </a:endParaRPr>
          </a:p>
        </p:txBody>
      </p:sp>
      <p:grpSp>
        <p:nvGrpSpPr>
          <p:cNvPr id="29" name="Shape 755"/>
          <p:cNvGrpSpPr/>
          <p:nvPr/>
        </p:nvGrpSpPr>
        <p:grpSpPr>
          <a:xfrm>
            <a:off x="6818874" y="1234625"/>
            <a:ext cx="741601" cy="741600"/>
            <a:chOff x="2008124" y="3897175"/>
            <a:chExt cx="741601" cy="741600"/>
          </a:xfrm>
        </p:grpSpPr>
        <p:sp>
          <p:nvSpPr>
            <p:cNvPr id="30" name="Shape 756"/>
            <p:cNvSpPr/>
            <p:nvPr/>
          </p:nvSpPr>
          <p:spPr>
            <a:xfrm>
              <a:off x="2008125" y="3897175"/>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31" name="Shape 757"/>
            <p:cNvPicPr preferRelativeResize="0"/>
            <p:nvPr/>
          </p:nvPicPr>
          <p:blipFill>
            <a:blip r:embed="rId3">
              <a:alphaModFix/>
            </a:blip>
            <a:stretch>
              <a:fillRect/>
            </a:stretch>
          </p:blipFill>
          <p:spPr>
            <a:xfrm>
              <a:off x="2456229" y="4026329"/>
              <a:ext cx="284263" cy="188250"/>
            </a:xfrm>
            <a:prstGeom prst="rect">
              <a:avLst/>
            </a:prstGeom>
            <a:noFill/>
            <a:ln>
              <a:noFill/>
            </a:ln>
          </p:spPr>
        </p:pic>
        <p:pic>
          <p:nvPicPr>
            <p:cNvPr id="32" name="Shape 758"/>
            <p:cNvPicPr preferRelativeResize="0"/>
            <p:nvPr/>
          </p:nvPicPr>
          <p:blipFill>
            <a:blip r:embed="rId4">
              <a:alphaModFix/>
            </a:blip>
            <a:stretch>
              <a:fillRect/>
            </a:stretch>
          </p:blipFill>
          <p:spPr>
            <a:xfrm>
              <a:off x="2008124" y="4174600"/>
              <a:ext cx="615600" cy="395062"/>
            </a:xfrm>
            <a:prstGeom prst="rect">
              <a:avLst/>
            </a:prstGeom>
            <a:noFill/>
            <a:ln>
              <a:noFill/>
            </a:ln>
          </p:spPr>
        </p:pic>
      </p:grpSp>
      <p:sp>
        <p:nvSpPr>
          <p:cNvPr id="33" name="Shape 759"/>
          <p:cNvSpPr txBox="1"/>
          <p:nvPr/>
        </p:nvSpPr>
        <p:spPr>
          <a:xfrm>
            <a:off x="3197100" y="1900025"/>
            <a:ext cx="1200000" cy="4887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Measurement machine</a:t>
            </a:r>
          </a:p>
        </p:txBody>
      </p:sp>
      <p:sp>
        <p:nvSpPr>
          <p:cNvPr id="34" name="Shape 760"/>
          <p:cNvSpPr txBox="1"/>
          <p:nvPr/>
        </p:nvSpPr>
        <p:spPr>
          <a:xfrm rot="-1244">
            <a:off x="6833949" y="4383289"/>
            <a:ext cx="829200" cy="2748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Site</a:t>
            </a:r>
          </a:p>
        </p:txBody>
      </p:sp>
      <p:grpSp>
        <p:nvGrpSpPr>
          <p:cNvPr id="35" name="Shape 761"/>
          <p:cNvGrpSpPr/>
          <p:nvPr/>
        </p:nvGrpSpPr>
        <p:grpSpPr>
          <a:xfrm>
            <a:off x="6833950" y="3677038"/>
            <a:ext cx="778675" cy="741600"/>
            <a:chOff x="6833950" y="3677038"/>
            <a:chExt cx="778675" cy="741600"/>
          </a:xfrm>
        </p:grpSpPr>
        <p:grpSp>
          <p:nvGrpSpPr>
            <p:cNvPr id="36" name="Shape 762"/>
            <p:cNvGrpSpPr/>
            <p:nvPr/>
          </p:nvGrpSpPr>
          <p:grpSpPr>
            <a:xfrm>
              <a:off x="6871025" y="3677038"/>
              <a:ext cx="741600" cy="741600"/>
              <a:chOff x="815950" y="3056550"/>
              <a:chExt cx="741600" cy="741600"/>
            </a:xfrm>
          </p:grpSpPr>
          <p:sp>
            <p:nvSpPr>
              <p:cNvPr id="39" name="Shape 763"/>
              <p:cNvSpPr/>
              <p:nvPr/>
            </p:nvSpPr>
            <p:spPr>
              <a:xfrm>
                <a:off x="815950" y="305655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40" name="Shape 764"/>
              <p:cNvPicPr preferRelativeResize="0"/>
              <p:nvPr/>
            </p:nvPicPr>
            <p:blipFill>
              <a:blip r:embed="rId5">
                <a:alphaModFix/>
              </a:blip>
              <a:stretch>
                <a:fillRect/>
              </a:stretch>
            </p:blipFill>
            <p:spPr>
              <a:xfrm>
                <a:off x="1229276" y="3163025"/>
                <a:ext cx="301200" cy="188250"/>
              </a:xfrm>
              <a:prstGeom prst="rect">
                <a:avLst/>
              </a:prstGeom>
              <a:noFill/>
              <a:ln>
                <a:noFill/>
              </a:ln>
            </p:spPr>
          </p:pic>
        </p:grpSp>
        <p:pic>
          <p:nvPicPr>
            <p:cNvPr id="37" name="Shape 765"/>
            <p:cNvPicPr preferRelativeResize="0"/>
            <p:nvPr/>
          </p:nvPicPr>
          <p:blipFill>
            <a:blip r:embed="rId6">
              <a:alphaModFix/>
            </a:blip>
            <a:stretch>
              <a:fillRect/>
            </a:stretch>
          </p:blipFill>
          <p:spPr>
            <a:xfrm>
              <a:off x="6833950" y="3927254"/>
              <a:ext cx="596325" cy="382675"/>
            </a:xfrm>
            <a:prstGeom prst="rect">
              <a:avLst/>
            </a:prstGeom>
            <a:noFill/>
            <a:ln>
              <a:noFill/>
            </a:ln>
          </p:spPr>
        </p:pic>
        <p:pic>
          <p:nvPicPr>
            <p:cNvPr id="38" name="Shape 766"/>
            <p:cNvPicPr preferRelativeResize="0"/>
            <p:nvPr/>
          </p:nvPicPr>
          <p:blipFill>
            <a:blip r:embed="rId7">
              <a:alphaModFix/>
            </a:blip>
            <a:stretch>
              <a:fillRect/>
            </a:stretch>
          </p:blipFill>
          <p:spPr>
            <a:xfrm>
              <a:off x="6937600" y="4009425"/>
              <a:ext cx="358300" cy="229925"/>
            </a:xfrm>
            <a:prstGeom prst="rect">
              <a:avLst/>
            </a:prstGeom>
            <a:noFill/>
            <a:ln>
              <a:noFill/>
            </a:ln>
          </p:spPr>
        </p:pic>
      </p:grpSp>
      <p:grpSp>
        <p:nvGrpSpPr>
          <p:cNvPr id="41" name="Shape 769"/>
          <p:cNvGrpSpPr/>
          <p:nvPr/>
        </p:nvGrpSpPr>
        <p:grpSpPr>
          <a:xfrm>
            <a:off x="3502500" y="1234625"/>
            <a:ext cx="741600" cy="741600"/>
            <a:chOff x="5767425" y="2769750"/>
            <a:chExt cx="741600" cy="741600"/>
          </a:xfrm>
        </p:grpSpPr>
        <p:grpSp>
          <p:nvGrpSpPr>
            <p:cNvPr id="42" name="Shape 770"/>
            <p:cNvGrpSpPr/>
            <p:nvPr/>
          </p:nvGrpSpPr>
          <p:grpSpPr>
            <a:xfrm>
              <a:off x="5767425" y="2769750"/>
              <a:ext cx="741600" cy="741600"/>
              <a:chOff x="5880425" y="1336600"/>
              <a:chExt cx="741600" cy="741600"/>
            </a:xfrm>
          </p:grpSpPr>
          <p:sp>
            <p:nvSpPr>
              <p:cNvPr id="44" name="Shape 771"/>
              <p:cNvSpPr/>
              <p:nvPr/>
            </p:nvSpPr>
            <p:spPr>
              <a:xfrm>
                <a:off x="5880425" y="133660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45" name="Shape 772"/>
              <p:cNvPicPr preferRelativeResize="0"/>
              <p:nvPr/>
            </p:nvPicPr>
            <p:blipFill>
              <a:blip r:embed="rId8">
                <a:alphaModFix/>
              </a:blip>
              <a:stretch>
                <a:fillRect/>
              </a:stretch>
            </p:blipFill>
            <p:spPr>
              <a:xfrm>
                <a:off x="5910938" y="1515225"/>
                <a:ext cx="548700" cy="481500"/>
              </a:xfrm>
              <a:prstGeom prst="rect">
                <a:avLst/>
              </a:prstGeom>
              <a:noFill/>
              <a:ln>
                <a:noFill/>
              </a:ln>
            </p:spPr>
          </p:pic>
        </p:grpSp>
        <p:pic>
          <p:nvPicPr>
            <p:cNvPr id="43" name="Shape 773"/>
            <p:cNvPicPr preferRelativeResize="0"/>
            <p:nvPr/>
          </p:nvPicPr>
          <p:blipFill>
            <a:blip r:embed="rId9">
              <a:alphaModFix/>
            </a:blip>
            <a:stretch>
              <a:fillRect/>
            </a:stretch>
          </p:blipFill>
          <p:spPr>
            <a:xfrm>
              <a:off x="6163125" y="2817789"/>
              <a:ext cx="303651" cy="206873"/>
            </a:xfrm>
            <a:prstGeom prst="rect">
              <a:avLst/>
            </a:prstGeom>
            <a:noFill/>
            <a:ln>
              <a:noFill/>
            </a:ln>
          </p:spPr>
        </p:pic>
      </p:grpSp>
      <p:sp>
        <p:nvSpPr>
          <p:cNvPr id="46" name="Shape 774"/>
          <p:cNvSpPr txBox="1"/>
          <p:nvPr/>
        </p:nvSpPr>
        <p:spPr>
          <a:xfrm rot="-1244">
            <a:off x="6775074" y="1930764"/>
            <a:ext cx="829200" cy="2748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Reflector</a:t>
            </a:r>
          </a:p>
        </p:txBody>
      </p:sp>
      <p:sp>
        <p:nvSpPr>
          <p:cNvPr id="47" name="Shape 775"/>
          <p:cNvSpPr txBox="1"/>
          <p:nvPr/>
        </p:nvSpPr>
        <p:spPr>
          <a:xfrm>
            <a:off x="7520750" y="1146482"/>
            <a:ext cx="1396500" cy="11121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1200" b="1" dirty="0">
                <a:solidFill>
                  <a:srgbClr val="CC0000"/>
                </a:solidFill>
                <a:latin typeface="Bitter"/>
                <a:ea typeface="Bitter"/>
                <a:cs typeface="Bitter"/>
                <a:sym typeface="Bitter"/>
              </a:rPr>
              <a:t>Reflector IP ID</a:t>
            </a:r>
          </a:p>
          <a:p>
            <a:pPr marL="0" lvl="0" indent="0" rtl="0">
              <a:spcBef>
                <a:spcPts val="0"/>
              </a:spcBef>
              <a:buNone/>
            </a:pPr>
            <a:r>
              <a:rPr lang="en-US" sz="1200" b="1" dirty="0" smtClean="0">
                <a:solidFill>
                  <a:srgbClr val="CC0000"/>
                </a:solidFill>
                <a:latin typeface="Bitter"/>
                <a:ea typeface="Bitter"/>
                <a:cs typeface="Bitter"/>
                <a:sym typeface="Bitter"/>
              </a:rPr>
              <a:t>7000</a:t>
            </a:r>
            <a:endParaRPr sz="1200" b="1" dirty="0">
              <a:solidFill>
                <a:srgbClr val="CC0000"/>
              </a:solidFill>
              <a:latin typeface="Bitter"/>
              <a:ea typeface="Bitter"/>
              <a:cs typeface="Bitter"/>
              <a:sym typeface="Bitter"/>
            </a:endParaRPr>
          </a:p>
          <a:p>
            <a:pPr marL="0" lvl="0" indent="0" rtl="0">
              <a:spcBef>
                <a:spcPts val="0"/>
              </a:spcBef>
              <a:buNone/>
            </a:pPr>
            <a:endParaRPr sz="1200" b="1" dirty="0">
              <a:solidFill>
                <a:srgbClr val="CC0000"/>
              </a:solidFill>
              <a:highlight>
                <a:srgbClr val="EA9999"/>
              </a:highlight>
              <a:latin typeface="Bitter"/>
              <a:ea typeface="Bitter"/>
              <a:cs typeface="Bitter"/>
              <a:sym typeface="Bitter"/>
            </a:endParaRPr>
          </a:p>
        </p:txBody>
      </p:sp>
      <p:cxnSp>
        <p:nvCxnSpPr>
          <p:cNvPr id="25" name="Shape 786"/>
          <p:cNvCxnSpPr/>
          <p:nvPr/>
        </p:nvCxnSpPr>
        <p:spPr>
          <a:xfrm>
            <a:off x="4167899" y="1402324"/>
            <a:ext cx="2614500" cy="0"/>
          </a:xfrm>
          <a:prstGeom prst="straightConnector1">
            <a:avLst/>
          </a:prstGeom>
          <a:noFill/>
          <a:ln w="19050" cap="flat" cmpd="sng">
            <a:solidFill>
              <a:srgbClr val="434343"/>
            </a:solidFill>
            <a:prstDash val="solid"/>
            <a:round/>
            <a:headEnd type="none" w="lg" len="lg"/>
            <a:tailEnd type="triangle" w="lg" len="lg"/>
          </a:ln>
        </p:spPr>
      </p:cxnSp>
      <p:sp>
        <p:nvSpPr>
          <p:cNvPr id="26" name="Shape 795"/>
          <p:cNvSpPr txBox="1"/>
          <p:nvPr/>
        </p:nvSpPr>
        <p:spPr>
          <a:xfrm rot="-990">
            <a:off x="4809797" y="1146626"/>
            <a:ext cx="1042200" cy="2748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1100" b="1" dirty="0">
                <a:latin typeface="Arial" charset="0"/>
                <a:ea typeface="Arial" charset="0"/>
                <a:cs typeface="Arial" charset="0"/>
                <a:sym typeface="Droid Sans"/>
              </a:rPr>
              <a:t>SYN/ACK</a:t>
            </a:r>
          </a:p>
        </p:txBody>
      </p:sp>
      <p:grpSp>
        <p:nvGrpSpPr>
          <p:cNvPr id="27" name="Shape 796"/>
          <p:cNvGrpSpPr/>
          <p:nvPr/>
        </p:nvGrpSpPr>
        <p:grpSpPr>
          <a:xfrm>
            <a:off x="4527224" y="1185100"/>
            <a:ext cx="240008" cy="291792"/>
            <a:chOff x="8451324" y="2207500"/>
            <a:chExt cx="240008" cy="291792"/>
          </a:xfrm>
        </p:grpSpPr>
        <p:sp>
          <p:nvSpPr>
            <p:cNvPr id="28" name="Shape 797"/>
            <p:cNvSpPr/>
            <p:nvPr/>
          </p:nvSpPr>
          <p:spPr>
            <a:xfrm>
              <a:off x="8451331" y="2259292"/>
              <a:ext cx="240000" cy="240000"/>
            </a:xfrm>
            <a:prstGeom prst="ellipse">
              <a:avLst/>
            </a:prstGeom>
            <a:solidFill>
              <a:srgbClr val="FFFFFF"/>
            </a:solidFill>
            <a:ln w="19050" cap="flat" cmpd="sng">
              <a:solidFill>
                <a:srgbClr val="434343"/>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a:latin typeface="Syncopate"/>
                <a:ea typeface="Syncopate"/>
                <a:cs typeface="Syncopate"/>
                <a:sym typeface="Syncopate"/>
              </a:endParaRPr>
            </a:p>
          </p:txBody>
        </p:sp>
        <p:sp>
          <p:nvSpPr>
            <p:cNvPr id="48" name="Shape 798"/>
            <p:cNvSpPr txBox="1"/>
            <p:nvPr/>
          </p:nvSpPr>
          <p:spPr>
            <a:xfrm>
              <a:off x="8451324" y="2207500"/>
              <a:ext cx="231900" cy="240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000" b="1">
                  <a:latin typeface="Syncopate"/>
                  <a:ea typeface="Syncopate"/>
                  <a:cs typeface="Syncopate"/>
                  <a:sym typeface="Syncopate"/>
                </a:rPr>
                <a:t>1</a:t>
              </a:r>
            </a:p>
          </p:txBody>
        </p:sp>
      </p:grpSp>
      <p:cxnSp>
        <p:nvCxnSpPr>
          <p:cNvPr id="49" name="Shape 819"/>
          <p:cNvCxnSpPr/>
          <p:nvPr/>
        </p:nvCxnSpPr>
        <p:spPr>
          <a:xfrm rot="10800000">
            <a:off x="4391900" y="1601225"/>
            <a:ext cx="2640000" cy="0"/>
          </a:xfrm>
          <a:prstGeom prst="straightConnector1">
            <a:avLst/>
          </a:prstGeom>
          <a:noFill/>
          <a:ln w="19050" cap="flat" cmpd="sng">
            <a:solidFill>
              <a:srgbClr val="434343"/>
            </a:solidFill>
            <a:prstDash val="solid"/>
            <a:round/>
            <a:headEnd type="none" w="lg" len="lg"/>
            <a:tailEnd type="triangle" w="lg" len="lg"/>
          </a:ln>
        </p:spPr>
      </p:cxnSp>
      <p:sp>
        <p:nvSpPr>
          <p:cNvPr id="50" name="Shape 820"/>
          <p:cNvSpPr txBox="1"/>
          <p:nvPr/>
        </p:nvSpPr>
        <p:spPr>
          <a:xfrm rot="-673">
            <a:off x="5068051" y="1345541"/>
            <a:ext cx="1532400" cy="2748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1100" b="1" dirty="0">
                <a:latin typeface="Arial" charset="0"/>
                <a:ea typeface="Arial" charset="0"/>
                <a:cs typeface="Arial" charset="0"/>
                <a:sym typeface="Droid Sans"/>
              </a:rPr>
              <a:t>RST [IP ID: </a:t>
            </a:r>
            <a:r>
              <a:rPr lang="en" sz="1100" b="1" dirty="0">
                <a:highlight>
                  <a:srgbClr val="FFFF00"/>
                </a:highlight>
                <a:latin typeface="Arial" charset="0"/>
                <a:ea typeface="Arial" charset="0"/>
                <a:cs typeface="Arial" charset="0"/>
                <a:sym typeface="Droid Sans"/>
              </a:rPr>
              <a:t>7000</a:t>
            </a:r>
            <a:r>
              <a:rPr lang="en" sz="1100" b="1" dirty="0">
                <a:latin typeface="Arial" charset="0"/>
                <a:ea typeface="Arial" charset="0"/>
                <a:cs typeface="Arial" charset="0"/>
                <a:sym typeface="Droid Sans"/>
              </a:rPr>
              <a:t>]</a:t>
            </a:r>
          </a:p>
        </p:txBody>
      </p:sp>
      <p:grpSp>
        <p:nvGrpSpPr>
          <p:cNvPr id="51" name="Shape 836"/>
          <p:cNvGrpSpPr/>
          <p:nvPr/>
        </p:nvGrpSpPr>
        <p:grpSpPr>
          <a:xfrm>
            <a:off x="4753813" y="1402337"/>
            <a:ext cx="255233" cy="287992"/>
            <a:chOff x="8376526" y="2597687"/>
            <a:chExt cx="255233" cy="287992"/>
          </a:xfrm>
        </p:grpSpPr>
        <p:sp>
          <p:nvSpPr>
            <p:cNvPr id="52" name="Shape 837"/>
            <p:cNvSpPr/>
            <p:nvPr/>
          </p:nvSpPr>
          <p:spPr>
            <a:xfrm>
              <a:off x="8391759" y="2645678"/>
              <a:ext cx="240000" cy="240000"/>
            </a:xfrm>
            <a:prstGeom prst="ellipse">
              <a:avLst/>
            </a:prstGeom>
            <a:solidFill>
              <a:srgbClr val="FFFFFF"/>
            </a:solidFill>
            <a:ln w="19050" cap="flat" cmpd="sng">
              <a:solidFill>
                <a:srgbClr val="434343"/>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a:latin typeface="Syncopate"/>
                <a:ea typeface="Syncopate"/>
                <a:cs typeface="Syncopate"/>
                <a:sym typeface="Syncopate"/>
              </a:endParaRPr>
            </a:p>
          </p:txBody>
        </p:sp>
        <p:sp>
          <p:nvSpPr>
            <p:cNvPr id="53" name="Shape 838"/>
            <p:cNvSpPr txBox="1"/>
            <p:nvPr/>
          </p:nvSpPr>
          <p:spPr>
            <a:xfrm>
              <a:off x="8376526" y="2597687"/>
              <a:ext cx="231900" cy="240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000" b="1">
                  <a:latin typeface="Syncopate"/>
                  <a:ea typeface="Syncopate"/>
                  <a:cs typeface="Syncopate"/>
                  <a:sym typeface="Syncopate"/>
                </a:rPr>
                <a:t>2</a:t>
              </a:r>
            </a:p>
          </p:txBody>
        </p:sp>
      </p:grpSp>
      <p:cxnSp>
        <p:nvCxnSpPr>
          <p:cNvPr id="54" name="Shape 860"/>
          <p:cNvCxnSpPr/>
          <p:nvPr/>
        </p:nvCxnSpPr>
        <p:spPr>
          <a:xfrm>
            <a:off x="4100830" y="1767542"/>
            <a:ext cx="2878800" cy="2018100"/>
          </a:xfrm>
          <a:prstGeom prst="straightConnector1">
            <a:avLst/>
          </a:prstGeom>
          <a:noFill/>
          <a:ln w="19050" cap="flat" cmpd="sng">
            <a:solidFill>
              <a:srgbClr val="434343"/>
            </a:solidFill>
            <a:prstDash val="dot"/>
            <a:round/>
            <a:headEnd type="none" w="lg" len="lg"/>
            <a:tailEnd type="triangle" w="lg" len="lg"/>
          </a:ln>
        </p:spPr>
      </p:cxnSp>
      <p:grpSp>
        <p:nvGrpSpPr>
          <p:cNvPr id="55" name="Shape 880"/>
          <p:cNvGrpSpPr/>
          <p:nvPr/>
        </p:nvGrpSpPr>
        <p:grpSpPr>
          <a:xfrm>
            <a:off x="4764287" y="2160122"/>
            <a:ext cx="261095" cy="291792"/>
            <a:chOff x="8410375" y="3008897"/>
            <a:chExt cx="261095" cy="291792"/>
          </a:xfrm>
        </p:grpSpPr>
        <p:sp>
          <p:nvSpPr>
            <p:cNvPr id="56" name="Shape 881"/>
            <p:cNvSpPr/>
            <p:nvPr/>
          </p:nvSpPr>
          <p:spPr>
            <a:xfrm>
              <a:off x="8431470" y="3060689"/>
              <a:ext cx="240000" cy="240000"/>
            </a:xfrm>
            <a:prstGeom prst="ellipse">
              <a:avLst/>
            </a:prstGeom>
            <a:solidFill>
              <a:srgbClr val="FFFFFF"/>
            </a:solidFill>
            <a:ln w="19050" cap="flat" cmpd="sng">
              <a:solidFill>
                <a:srgbClr val="434343"/>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a:latin typeface="Syncopate"/>
                <a:ea typeface="Syncopate"/>
                <a:cs typeface="Syncopate"/>
                <a:sym typeface="Syncopate"/>
              </a:endParaRPr>
            </a:p>
          </p:txBody>
        </p:sp>
        <p:sp>
          <p:nvSpPr>
            <p:cNvPr id="57" name="Shape 882"/>
            <p:cNvSpPr txBox="1"/>
            <p:nvPr/>
          </p:nvSpPr>
          <p:spPr>
            <a:xfrm>
              <a:off x="8410375" y="3008897"/>
              <a:ext cx="231900" cy="240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000" b="1">
                  <a:latin typeface="Syncopate"/>
                  <a:ea typeface="Syncopate"/>
                  <a:cs typeface="Syncopate"/>
                  <a:sym typeface="Syncopate"/>
                </a:rPr>
                <a:t>3</a:t>
              </a:r>
            </a:p>
          </p:txBody>
        </p:sp>
      </p:grpSp>
      <p:sp>
        <p:nvSpPr>
          <p:cNvPr id="58" name="Shape 885"/>
          <p:cNvSpPr txBox="1"/>
          <p:nvPr/>
        </p:nvSpPr>
        <p:spPr>
          <a:xfrm rot="2208026">
            <a:off x="4777341" y="2747545"/>
            <a:ext cx="1435321" cy="57846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1100" b="1" dirty="0">
                <a:latin typeface="Arial" charset="0"/>
                <a:ea typeface="Arial" charset="0"/>
                <a:cs typeface="Arial" charset="0"/>
                <a:sym typeface="Droid Sans"/>
              </a:rPr>
              <a:t>Spoofed SYN</a:t>
            </a:r>
            <a:br>
              <a:rPr lang="en" sz="1100" b="1" dirty="0">
                <a:latin typeface="Arial" charset="0"/>
                <a:ea typeface="Arial" charset="0"/>
                <a:cs typeface="Arial" charset="0"/>
                <a:sym typeface="Droid Sans"/>
              </a:rPr>
            </a:br>
            <a:r>
              <a:rPr lang="en" sz="1100" b="1" dirty="0">
                <a:latin typeface="Arial" charset="0"/>
                <a:ea typeface="Arial" charset="0"/>
                <a:cs typeface="Arial" charset="0"/>
                <a:sym typeface="Droid Sans"/>
              </a:rPr>
              <a:t>[</a:t>
            </a:r>
            <a:r>
              <a:rPr lang="en" sz="1100" b="1" dirty="0" err="1">
                <a:latin typeface="Arial" charset="0"/>
                <a:ea typeface="Arial" charset="0"/>
                <a:cs typeface="Arial" charset="0"/>
                <a:sym typeface="Droid Sans"/>
              </a:rPr>
              <a:t>src</a:t>
            </a:r>
            <a:r>
              <a:rPr lang="en" sz="1100" b="1" dirty="0">
                <a:latin typeface="Arial" charset="0"/>
                <a:ea typeface="Arial" charset="0"/>
                <a:cs typeface="Arial" charset="0"/>
                <a:sym typeface="Droid Sans"/>
              </a:rPr>
              <a:t>: Reflector IP]</a:t>
            </a:r>
          </a:p>
        </p:txBody>
      </p:sp>
      <p:cxnSp>
        <p:nvCxnSpPr>
          <p:cNvPr id="59" name="Shape 921"/>
          <p:cNvCxnSpPr/>
          <p:nvPr/>
        </p:nvCxnSpPr>
        <p:spPr>
          <a:xfrm rot="10800000">
            <a:off x="7035725" y="2296800"/>
            <a:ext cx="19200" cy="2046600"/>
          </a:xfrm>
          <a:prstGeom prst="straightConnector1">
            <a:avLst/>
          </a:prstGeom>
          <a:noFill/>
          <a:ln w="19050" cap="flat" cmpd="sng">
            <a:solidFill>
              <a:srgbClr val="434343"/>
            </a:solidFill>
            <a:prstDash val="solid"/>
            <a:round/>
            <a:headEnd type="none" w="lg" len="lg"/>
            <a:tailEnd type="triangle" w="lg" len="lg"/>
          </a:ln>
        </p:spPr>
      </p:cxnSp>
      <p:sp>
        <p:nvSpPr>
          <p:cNvPr id="60" name="Shape 935"/>
          <p:cNvSpPr txBox="1"/>
          <p:nvPr/>
        </p:nvSpPr>
        <p:spPr>
          <a:xfrm>
            <a:off x="6909514" y="2651642"/>
            <a:ext cx="231900" cy="240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000" b="1" dirty="0">
                <a:latin typeface="Syncopate"/>
                <a:ea typeface="Syncopate"/>
                <a:cs typeface="Syncopate"/>
                <a:sym typeface="Syncopate"/>
              </a:rPr>
              <a:t>4</a:t>
            </a:r>
          </a:p>
        </p:txBody>
      </p:sp>
      <p:sp>
        <p:nvSpPr>
          <p:cNvPr id="61" name="Shape 916"/>
          <p:cNvSpPr txBox="1"/>
          <p:nvPr/>
        </p:nvSpPr>
        <p:spPr>
          <a:xfrm rot="-990">
            <a:off x="6206352" y="2630888"/>
            <a:ext cx="1042200" cy="2748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1100" b="1" dirty="0">
                <a:latin typeface="Arial" charset="0"/>
                <a:ea typeface="Arial" charset="0"/>
                <a:cs typeface="Arial" charset="0"/>
                <a:sym typeface="Droid Sans"/>
              </a:rPr>
              <a:t>SYN/ACK</a:t>
            </a:r>
          </a:p>
        </p:txBody>
      </p:sp>
      <p:grpSp>
        <p:nvGrpSpPr>
          <p:cNvPr id="62" name="Shape 943"/>
          <p:cNvGrpSpPr/>
          <p:nvPr/>
        </p:nvGrpSpPr>
        <p:grpSpPr>
          <a:xfrm>
            <a:off x="6950282" y="2625306"/>
            <a:ext cx="255233" cy="287992"/>
            <a:chOff x="8376526" y="2597687"/>
            <a:chExt cx="255233" cy="287992"/>
          </a:xfrm>
        </p:grpSpPr>
        <p:sp>
          <p:nvSpPr>
            <p:cNvPr id="63" name="Shape 944"/>
            <p:cNvSpPr/>
            <p:nvPr/>
          </p:nvSpPr>
          <p:spPr>
            <a:xfrm>
              <a:off x="8391759" y="2645678"/>
              <a:ext cx="240000" cy="240000"/>
            </a:xfrm>
            <a:prstGeom prst="ellipse">
              <a:avLst/>
            </a:prstGeom>
            <a:solidFill>
              <a:srgbClr val="FFFFFF"/>
            </a:solidFill>
            <a:ln w="19050" cap="flat" cmpd="sng">
              <a:solidFill>
                <a:srgbClr val="434343"/>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a:latin typeface="Syncopate"/>
                <a:ea typeface="Syncopate"/>
                <a:cs typeface="Syncopate"/>
                <a:sym typeface="Syncopate"/>
              </a:endParaRPr>
            </a:p>
          </p:txBody>
        </p:sp>
        <p:sp>
          <p:nvSpPr>
            <p:cNvPr id="64" name="Shape 945"/>
            <p:cNvSpPr txBox="1"/>
            <p:nvPr/>
          </p:nvSpPr>
          <p:spPr>
            <a:xfrm>
              <a:off x="8376526" y="2597687"/>
              <a:ext cx="231900" cy="240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US" sz="1000" b="1" dirty="0">
                  <a:latin typeface="Syncopate"/>
                  <a:ea typeface="Syncopate"/>
                  <a:cs typeface="Syncopate"/>
                  <a:sym typeface="Syncopate"/>
                </a:rPr>
                <a:t>4</a:t>
              </a:r>
              <a:endParaRPr lang="en" sz="1000" b="1" dirty="0">
                <a:latin typeface="Syncopate"/>
                <a:ea typeface="Syncopate"/>
                <a:cs typeface="Syncopate"/>
                <a:sym typeface="Syncopate"/>
              </a:endParaRPr>
            </a:p>
          </p:txBody>
        </p:sp>
      </p:grpSp>
    </p:spTree>
    <p:extLst>
      <p:ext uri="{BB962C8B-B14F-4D97-AF65-F5344CB8AC3E}">
        <p14:creationId xmlns:p14="http://schemas.microsoft.com/office/powerpoint/2010/main" val="154314825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Shape 620"/>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621" name="Shape 62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53</a:t>
            </a:fld>
            <a:endParaRPr lang="en">
              <a:latin typeface="Arial"/>
              <a:ea typeface="Arial"/>
              <a:cs typeface="Arial"/>
              <a:sym typeface="Arial"/>
            </a:endParaRPr>
          </a:p>
        </p:txBody>
      </p:sp>
      <p:sp>
        <p:nvSpPr>
          <p:cNvPr id="622" name="Shape 622"/>
          <p:cNvSpPr/>
          <p:nvPr/>
        </p:nvSpPr>
        <p:spPr>
          <a:xfrm>
            <a:off x="0" y="255975"/>
            <a:ext cx="9144000" cy="650100"/>
          </a:xfrm>
          <a:prstGeom prst="rect">
            <a:avLst/>
          </a:prstGeom>
          <a:noFill/>
          <a:ln>
            <a:noFill/>
          </a:ln>
        </p:spPr>
        <p:txBody>
          <a:bodyPr wrap="square" lIns="91425" tIns="91425" rIns="91425" bIns="91425" anchor="ctr" anchorCtr="0">
            <a:noAutofit/>
          </a:bodyPr>
          <a:lstStyle/>
          <a:p>
            <a:pPr lvl="0" indent="-69850" algn="ctr">
              <a:lnSpc>
                <a:spcPct val="115000"/>
              </a:lnSpc>
              <a:spcAft>
                <a:spcPts val="1600"/>
              </a:spcAft>
              <a:buClr>
                <a:schemeClr val="dk1"/>
              </a:buClr>
              <a:buSzPts val="1100"/>
            </a:pPr>
            <a:r>
              <a:rPr lang="en-US" sz="2600" b="1" dirty="0">
                <a:solidFill>
                  <a:schemeClr val="bg1"/>
                </a:solidFill>
                <a:latin typeface="Arial" charset="0"/>
                <a:ea typeface="Arial" charset="0"/>
                <a:cs typeface="Arial" charset="0"/>
                <a:sym typeface="Droid Sans"/>
              </a:rPr>
              <a:t>TCP/IP Measurement</a:t>
            </a:r>
            <a:endParaRPr lang="en" sz="2600" b="1" dirty="0">
              <a:solidFill>
                <a:schemeClr val="bg1"/>
              </a:solidFill>
              <a:latin typeface="Arial" charset="0"/>
              <a:ea typeface="Arial" charset="0"/>
              <a:cs typeface="Arial" charset="0"/>
              <a:sym typeface="Droid Sans"/>
            </a:endParaRPr>
          </a:p>
        </p:txBody>
      </p:sp>
      <p:sp>
        <p:nvSpPr>
          <p:cNvPr id="624" name="Shape 624"/>
          <p:cNvSpPr txBox="1"/>
          <p:nvPr/>
        </p:nvSpPr>
        <p:spPr>
          <a:xfrm>
            <a:off x="410675" y="3972450"/>
            <a:ext cx="5225100" cy="1146600"/>
          </a:xfrm>
          <a:prstGeom prst="rect">
            <a:avLst/>
          </a:prstGeom>
          <a:noFill/>
          <a:ln>
            <a:noFill/>
          </a:ln>
        </p:spPr>
        <p:txBody>
          <a:bodyPr wrap="square" lIns="91425" tIns="91425" rIns="91425" bIns="91425" anchor="ctr" anchorCtr="0">
            <a:noAutofit/>
          </a:bodyPr>
          <a:lstStyle/>
          <a:p>
            <a:pPr marL="0" lvl="0" indent="-69850" rtl="0">
              <a:spcBef>
                <a:spcPts val="0"/>
              </a:spcBef>
              <a:buClr>
                <a:schemeClr val="dk1"/>
              </a:buClr>
              <a:buSzPts val="1100"/>
              <a:buFont typeface="Arial"/>
              <a:buNone/>
            </a:pPr>
            <a:endParaRPr lang="en" sz="1000" dirty="0">
              <a:solidFill>
                <a:srgbClr val="666666"/>
              </a:solidFill>
              <a:latin typeface="Arial" charset="0"/>
              <a:ea typeface="Arial" charset="0"/>
              <a:cs typeface="Arial" charset="0"/>
              <a:sym typeface="Droid Sans"/>
            </a:endParaRPr>
          </a:p>
        </p:txBody>
      </p:sp>
      <p:grpSp>
        <p:nvGrpSpPr>
          <p:cNvPr id="29" name="Shape 755"/>
          <p:cNvGrpSpPr/>
          <p:nvPr/>
        </p:nvGrpSpPr>
        <p:grpSpPr>
          <a:xfrm>
            <a:off x="6818874" y="1234625"/>
            <a:ext cx="741601" cy="741600"/>
            <a:chOff x="2008124" y="3897175"/>
            <a:chExt cx="741601" cy="741600"/>
          </a:xfrm>
        </p:grpSpPr>
        <p:sp>
          <p:nvSpPr>
            <p:cNvPr id="30" name="Shape 756"/>
            <p:cNvSpPr/>
            <p:nvPr/>
          </p:nvSpPr>
          <p:spPr>
            <a:xfrm>
              <a:off x="2008125" y="3897175"/>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31" name="Shape 757"/>
            <p:cNvPicPr preferRelativeResize="0"/>
            <p:nvPr/>
          </p:nvPicPr>
          <p:blipFill>
            <a:blip r:embed="rId3">
              <a:alphaModFix/>
            </a:blip>
            <a:stretch>
              <a:fillRect/>
            </a:stretch>
          </p:blipFill>
          <p:spPr>
            <a:xfrm>
              <a:off x="2456229" y="4026329"/>
              <a:ext cx="284263" cy="188250"/>
            </a:xfrm>
            <a:prstGeom prst="rect">
              <a:avLst/>
            </a:prstGeom>
            <a:noFill/>
            <a:ln>
              <a:noFill/>
            </a:ln>
          </p:spPr>
        </p:pic>
        <p:pic>
          <p:nvPicPr>
            <p:cNvPr id="32" name="Shape 758"/>
            <p:cNvPicPr preferRelativeResize="0"/>
            <p:nvPr/>
          </p:nvPicPr>
          <p:blipFill>
            <a:blip r:embed="rId4">
              <a:alphaModFix/>
            </a:blip>
            <a:stretch>
              <a:fillRect/>
            </a:stretch>
          </p:blipFill>
          <p:spPr>
            <a:xfrm>
              <a:off x="2008124" y="4174600"/>
              <a:ext cx="615600" cy="395062"/>
            </a:xfrm>
            <a:prstGeom prst="rect">
              <a:avLst/>
            </a:prstGeom>
            <a:noFill/>
            <a:ln>
              <a:noFill/>
            </a:ln>
          </p:spPr>
        </p:pic>
      </p:grpSp>
      <p:sp>
        <p:nvSpPr>
          <p:cNvPr id="33" name="Shape 759"/>
          <p:cNvSpPr txBox="1"/>
          <p:nvPr/>
        </p:nvSpPr>
        <p:spPr>
          <a:xfrm>
            <a:off x="3197100" y="1900025"/>
            <a:ext cx="1200000" cy="4887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Measurement machine</a:t>
            </a:r>
          </a:p>
        </p:txBody>
      </p:sp>
      <p:sp>
        <p:nvSpPr>
          <p:cNvPr id="34" name="Shape 760"/>
          <p:cNvSpPr txBox="1"/>
          <p:nvPr/>
        </p:nvSpPr>
        <p:spPr>
          <a:xfrm rot="-1244">
            <a:off x="6833949" y="4383289"/>
            <a:ext cx="829200" cy="2748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Site</a:t>
            </a:r>
          </a:p>
        </p:txBody>
      </p:sp>
      <p:grpSp>
        <p:nvGrpSpPr>
          <p:cNvPr id="35" name="Shape 761"/>
          <p:cNvGrpSpPr/>
          <p:nvPr/>
        </p:nvGrpSpPr>
        <p:grpSpPr>
          <a:xfrm>
            <a:off x="6833950" y="3677038"/>
            <a:ext cx="778675" cy="741600"/>
            <a:chOff x="6833950" y="3677038"/>
            <a:chExt cx="778675" cy="741600"/>
          </a:xfrm>
        </p:grpSpPr>
        <p:grpSp>
          <p:nvGrpSpPr>
            <p:cNvPr id="36" name="Shape 762"/>
            <p:cNvGrpSpPr/>
            <p:nvPr/>
          </p:nvGrpSpPr>
          <p:grpSpPr>
            <a:xfrm>
              <a:off x="6871025" y="3677038"/>
              <a:ext cx="741600" cy="741600"/>
              <a:chOff x="815950" y="3056550"/>
              <a:chExt cx="741600" cy="741600"/>
            </a:xfrm>
          </p:grpSpPr>
          <p:sp>
            <p:nvSpPr>
              <p:cNvPr id="39" name="Shape 763"/>
              <p:cNvSpPr/>
              <p:nvPr/>
            </p:nvSpPr>
            <p:spPr>
              <a:xfrm>
                <a:off x="815950" y="305655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40" name="Shape 764"/>
              <p:cNvPicPr preferRelativeResize="0"/>
              <p:nvPr/>
            </p:nvPicPr>
            <p:blipFill>
              <a:blip r:embed="rId5">
                <a:alphaModFix/>
              </a:blip>
              <a:stretch>
                <a:fillRect/>
              </a:stretch>
            </p:blipFill>
            <p:spPr>
              <a:xfrm>
                <a:off x="1229276" y="3163025"/>
                <a:ext cx="301200" cy="188250"/>
              </a:xfrm>
              <a:prstGeom prst="rect">
                <a:avLst/>
              </a:prstGeom>
              <a:noFill/>
              <a:ln>
                <a:noFill/>
              </a:ln>
            </p:spPr>
          </p:pic>
        </p:grpSp>
        <p:pic>
          <p:nvPicPr>
            <p:cNvPr id="37" name="Shape 765"/>
            <p:cNvPicPr preferRelativeResize="0"/>
            <p:nvPr/>
          </p:nvPicPr>
          <p:blipFill>
            <a:blip r:embed="rId6">
              <a:alphaModFix/>
            </a:blip>
            <a:stretch>
              <a:fillRect/>
            </a:stretch>
          </p:blipFill>
          <p:spPr>
            <a:xfrm>
              <a:off x="6833950" y="3927254"/>
              <a:ext cx="596325" cy="382675"/>
            </a:xfrm>
            <a:prstGeom prst="rect">
              <a:avLst/>
            </a:prstGeom>
            <a:noFill/>
            <a:ln>
              <a:noFill/>
            </a:ln>
          </p:spPr>
        </p:pic>
        <p:pic>
          <p:nvPicPr>
            <p:cNvPr id="38" name="Shape 766"/>
            <p:cNvPicPr preferRelativeResize="0"/>
            <p:nvPr/>
          </p:nvPicPr>
          <p:blipFill>
            <a:blip r:embed="rId7">
              <a:alphaModFix/>
            </a:blip>
            <a:stretch>
              <a:fillRect/>
            </a:stretch>
          </p:blipFill>
          <p:spPr>
            <a:xfrm>
              <a:off x="6937600" y="4009425"/>
              <a:ext cx="358300" cy="229925"/>
            </a:xfrm>
            <a:prstGeom prst="rect">
              <a:avLst/>
            </a:prstGeom>
            <a:noFill/>
            <a:ln>
              <a:noFill/>
            </a:ln>
          </p:spPr>
        </p:pic>
      </p:grpSp>
      <p:grpSp>
        <p:nvGrpSpPr>
          <p:cNvPr id="41" name="Shape 769"/>
          <p:cNvGrpSpPr/>
          <p:nvPr/>
        </p:nvGrpSpPr>
        <p:grpSpPr>
          <a:xfrm>
            <a:off x="3502500" y="1234625"/>
            <a:ext cx="741600" cy="741600"/>
            <a:chOff x="5767425" y="2769750"/>
            <a:chExt cx="741600" cy="741600"/>
          </a:xfrm>
        </p:grpSpPr>
        <p:grpSp>
          <p:nvGrpSpPr>
            <p:cNvPr id="42" name="Shape 770"/>
            <p:cNvGrpSpPr/>
            <p:nvPr/>
          </p:nvGrpSpPr>
          <p:grpSpPr>
            <a:xfrm>
              <a:off x="5767425" y="2769750"/>
              <a:ext cx="741600" cy="741600"/>
              <a:chOff x="5880425" y="1336600"/>
              <a:chExt cx="741600" cy="741600"/>
            </a:xfrm>
          </p:grpSpPr>
          <p:sp>
            <p:nvSpPr>
              <p:cNvPr id="44" name="Shape 771"/>
              <p:cNvSpPr/>
              <p:nvPr/>
            </p:nvSpPr>
            <p:spPr>
              <a:xfrm>
                <a:off x="5880425" y="133660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45" name="Shape 772"/>
              <p:cNvPicPr preferRelativeResize="0"/>
              <p:nvPr/>
            </p:nvPicPr>
            <p:blipFill>
              <a:blip r:embed="rId8">
                <a:alphaModFix/>
              </a:blip>
              <a:stretch>
                <a:fillRect/>
              </a:stretch>
            </p:blipFill>
            <p:spPr>
              <a:xfrm>
                <a:off x="5910938" y="1515225"/>
                <a:ext cx="548700" cy="481500"/>
              </a:xfrm>
              <a:prstGeom prst="rect">
                <a:avLst/>
              </a:prstGeom>
              <a:noFill/>
              <a:ln>
                <a:noFill/>
              </a:ln>
            </p:spPr>
          </p:pic>
        </p:grpSp>
        <p:pic>
          <p:nvPicPr>
            <p:cNvPr id="43" name="Shape 773"/>
            <p:cNvPicPr preferRelativeResize="0"/>
            <p:nvPr/>
          </p:nvPicPr>
          <p:blipFill>
            <a:blip r:embed="rId9">
              <a:alphaModFix/>
            </a:blip>
            <a:stretch>
              <a:fillRect/>
            </a:stretch>
          </p:blipFill>
          <p:spPr>
            <a:xfrm>
              <a:off x="6163125" y="2817789"/>
              <a:ext cx="303651" cy="206873"/>
            </a:xfrm>
            <a:prstGeom prst="rect">
              <a:avLst/>
            </a:prstGeom>
            <a:noFill/>
            <a:ln>
              <a:noFill/>
            </a:ln>
          </p:spPr>
        </p:pic>
      </p:grpSp>
      <p:sp>
        <p:nvSpPr>
          <p:cNvPr id="46" name="Shape 774"/>
          <p:cNvSpPr txBox="1"/>
          <p:nvPr/>
        </p:nvSpPr>
        <p:spPr>
          <a:xfrm rot="-1244">
            <a:off x="6775074" y="1930764"/>
            <a:ext cx="829200" cy="2748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Reflector</a:t>
            </a:r>
          </a:p>
        </p:txBody>
      </p:sp>
      <p:sp>
        <p:nvSpPr>
          <p:cNvPr id="47" name="Shape 775"/>
          <p:cNvSpPr txBox="1"/>
          <p:nvPr/>
        </p:nvSpPr>
        <p:spPr>
          <a:xfrm>
            <a:off x="7520750" y="1146482"/>
            <a:ext cx="1396500" cy="11121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1200" b="1" dirty="0">
                <a:solidFill>
                  <a:srgbClr val="CC0000"/>
                </a:solidFill>
                <a:latin typeface="Bitter"/>
                <a:ea typeface="Bitter"/>
                <a:cs typeface="Bitter"/>
                <a:sym typeface="Bitter"/>
              </a:rPr>
              <a:t>Reflector IP ID</a:t>
            </a:r>
          </a:p>
          <a:p>
            <a:pPr marL="0" lvl="0" indent="0" rtl="0">
              <a:spcBef>
                <a:spcPts val="0"/>
              </a:spcBef>
              <a:buNone/>
            </a:pPr>
            <a:r>
              <a:rPr lang="en-US" sz="1200" b="1" dirty="0" smtClean="0">
                <a:solidFill>
                  <a:srgbClr val="CC0000"/>
                </a:solidFill>
                <a:latin typeface="Bitter"/>
                <a:ea typeface="Bitter"/>
                <a:cs typeface="Bitter"/>
                <a:sym typeface="Bitter"/>
              </a:rPr>
              <a:t>7000</a:t>
            </a:r>
          </a:p>
          <a:p>
            <a:pPr marL="0" lvl="0" indent="0" rtl="0">
              <a:spcBef>
                <a:spcPts val="0"/>
              </a:spcBef>
              <a:buNone/>
            </a:pPr>
            <a:r>
              <a:rPr lang="en-US" sz="1200" b="1" dirty="0" smtClean="0">
                <a:solidFill>
                  <a:srgbClr val="CC0000"/>
                </a:solidFill>
                <a:latin typeface="Bitter"/>
                <a:ea typeface="Bitter"/>
                <a:cs typeface="Bitter"/>
                <a:sym typeface="Bitter"/>
              </a:rPr>
              <a:t>7001</a:t>
            </a:r>
            <a:endParaRPr sz="1200" b="1" dirty="0">
              <a:solidFill>
                <a:srgbClr val="CC0000"/>
              </a:solidFill>
              <a:latin typeface="Bitter"/>
              <a:ea typeface="Bitter"/>
              <a:cs typeface="Bitter"/>
              <a:sym typeface="Bitter"/>
            </a:endParaRPr>
          </a:p>
          <a:p>
            <a:pPr marL="0" lvl="0" indent="0" rtl="0">
              <a:spcBef>
                <a:spcPts val="0"/>
              </a:spcBef>
              <a:buNone/>
            </a:pPr>
            <a:endParaRPr sz="1200" b="1" dirty="0">
              <a:solidFill>
                <a:srgbClr val="CC0000"/>
              </a:solidFill>
              <a:highlight>
                <a:srgbClr val="EA9999"/>
              </a:highlight>
              <a:latin typeface="Bitter"/>
              <a:ea typeface="Bitter"/>
              <a:cs typeface="Bitter"/>
              <a:sym typeface="Bitter"/>
            </a:endParaRPr>
          </a:p>
        </p:txBody>
      </p:sp>
      <p:cxnSp>
        <p:nvCxnSpPr>
          <p:cNvPr id="25" name="Shape 786"/>
          <p:cNvCxnSpPr/>
          <p:nvPr/>
        </p:nvCxnSpPr>
        <p:spPr>
          <a:xfrm>
            <a:off x="4167899" y="1402324"/>
            <a:ext cx="2614500" cy="0"/>
          </a:xfrm>
          <a:prstGeom prst="straightConnector1">
            <a:avLst/>
          </a:prstGeom>
          <a:noFill/>
          <a:ln w="19050" cap="flat" cmpd="sng">
            <a:solidFill>
              <a:srgbClr val="434343"/>
            </a:solidFill>
            <a:prstDash val="solid"/>
            <a:round/>
            <a:headEnd type="none" w="lg" len="lg"/>
            <a:tailEnd type="triangle" w="lg" len="lg"/>
          </a:ln>
        </p:spPr>
      </p:cxnSp>
      <p:sp>
        <p:nvSpPr>
          <p:cNvPr id="26" name="Shape 795"/>
          <p:cNvSpPr txBox="1"/>
          <p:nvPr/>
        </p:nvSpPr>
        <p:spPr>
          <a:xfrm rot="-990">
            <a:off x="4809797" y="1146626"/>
            <a:ext cx="1042200" cy="2748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1100" b="1" dirty="0">
                <a:latin typeface="Arial" charset="0"/>
                <a:ea typeface="Arial" charset="0"/>
                <a:cs typeface="Arial" charset="0"/>
                <a:sym typeface="Droid Sans"/>
              </a:rPr>
              <a:t>SYN/ACK</a:t>
            </a:r>
          </a:p>
        </p:txBody>
      </p:sp>
      <p:grpSp>
        <p:nvGrpSpPr>
          <p:cNvPr id="27" name="Shape 796"/>
          <p:cNvGrpSpPr/>
          <p:nvPr/>
        </p:nvGrpSpPr>
        <p:grpSpPr>
          <a:xfrm>
            <a:off x="4527224" y="1185100"/>
            <a:ext cx="240008" cy="291792"/>
            <a:chOff x="8451324" y="2207500"/>
            <a:chExt cx="240008" cy="291792"/>
          </a:xfrm>
        </p:grpSpPr>
        <p:sp>
          <p:nvSpPr>
            <p:cNvPr id="28" name="Shape 797"/>
            <p:cNvSpPr/>
            <p:nvPr/>
          </p:nvSpPr>
          <p:spPr>
            <a:xfrm>
              <a:off x="8451331" y="2259292"/>
              <a:ext cx="240000" cy="240000"/>
            </a:xfrm>
            <a:prstGeom prst="ellipse">
              <a:avLst/>
            </a:prstGeom>
            <a:solidFill>
              <a:srgbClr val="FFFFFF"/>
            </a:solidFill>
            <a:ln w="19050" cap="flat" cmpd="sng">
              <a:solidFill>
                <a:srgbClr val="434343"/>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a:latin typeface="Syncopate"/>
                <a:ea typeface="Syncopate"/>
                <a:cs typeface="Syncopate"/>
                <a:sym typeface="Syncopate"/>
              </a:endParaRPr>
            </a:p>
          </p:txBody>
        </p:sp>
        <p:sp>
          <p:nvSpPr>
            <p:cNvPr id="48" name="Shape 798"/>
            <p:cNvSpPr txBox="1"/>
            <p:nvPr/>
          </p:nvSpPr>
          <p:spPr>
            <a:xfrm>
              <a:off x="8451324" y="2207500"/>
              <a:ext cx="231900" cy="240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000" b="1">
                  <a:latin typeface="Syncopate"/>
                  <a:ea typeface="Syncopate"/>
                  <a:cs typeface="Syncopate"/>
                  <a:sym typeface="Syncopate"/>
                </a:rPr>
                <a:t>1</a:t>
              </a:r>
            </a:p>
          </p:txBody>
        </p:sp>
      </p:grpSp>
      <p:cxnSp>
        <p:nvCxnSpPr>
          <p:cNvPr id="49" name="Shape 819"/>
          <p:cNvCxnSpPr/>
          <p:nvPr/>
        </p:nvCxnSpPr>
        <p:spPr>
          <a:xfrm rot="10800000">
            <a:off x="4391900" y="1601225"/>
            <a:ext cx="2640000" cy="0"/>
          </a:xfrm>
          <a:prstGeom prst="straightConnector1">
            <a:avLst/>
          </a:prstGeom>
          <a:noFill/>
          <a:ln w="19050" cap="flat" cmpd="sng">
            <a:solidFill>
              <a:srgbClr val="434343"/>
            </a:solidFill>
            <a:prstDash val="solid"/>
            <a:round/>
            <a:headEnd type="none" w="lg" len="lg"/>
            <a:tailEnd type="triangle" w="lg" len="lg"/>
          </a:ln>
        </p:spPr>
      </p:cxnSp>
      <p:sp>
        <p:nvSpPr>
          <p:cNvPr id="50" name="Shape 820"/>
          <p:cNvSpPr txBox="1"/>
          <p:nvPr/>
        </p:nvSpPr>
        <p:spPr>
          <a:xfrm rot="-673">
            <a:off x="5068051" y="1345541"/>
            <a:ext cx="1532400" cy="2748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1100" b="1" dirty="0">
                <a:latin typeface="Arial" charset="0"/>
                <a:ea typeface="Arial" charset="0"/>
                <a:cs typeface="Arial" charset="0"/>
                <a:sym typeface="Droid Sans"/>
              </a:rPr>
              <a:t>RST [IP ID: </a:t>
            </a:r>
            <a:r>
              <a:rPr lang="en" sz="1100" b="1" dirty="0">
                <a:highlight>
                  <a:srgbClr val="FFFF00"/>
                </a:highlight>
                <a:latin typeface="Arial" charset="0"/>
                <a:ea typeface="Arial" charset="0"/>
                <a:cs typeface="Arial" charset="0"/>
                <a:sym typeface="Droid Sans"/>
              </a:rPr>
              <a:t>7000</a:t>
            </a:r>
            <a:r>
              <a:rPr lang="en" sz="1100" b="1" dirty="0">
                <a:latin typeface="Arial" charset="0"/>
                <a:ea typeface="Arial" charset="0"/>
                <a:cs typeface="Arial" charset="0"/>
                <a:sym typeface="Droid Sans"/>
              </a:rPr>
              <a:t>]</a:t>
            </a:r>
          </a:p>
        </p:txBody>
      </p:sp>
      <p:grpSp>
        <p:nvGrpSpPr>
          <p:cNvPr id="51" name="Shape 836"/>
          <p:cNvGrpSpPr/>
          <p:nvPr/>
        </p:nvGrpSpPr>
        <p:grpSpPr>
          <a:xfrm>
            <a:off x="4753813" y="1402337"/>
            <a:ext cx="255233" cy="287992"/>
            <a:chOff x="8376526" y="2597687"/>
            <a:chExt cx="255233" cy="287992"/>
          </a:xfrm>
        </p:grpSpPr>
        <p:sp>
          <p:nvSpPr>
            <p:cNvPr id="52" name="Shape 837"/>
            <p:cNvSpPr/>
            <p:nvPr/>
          </p:nvSpPr>
          <p:spPr>
            <a:xfrm>
              <a:off x="8391759" y="2645678"/>
              <a:ext cx="240000" cy="240000"/>
            </a:xfrm>
            <a:prstGeom prst="ellipse">
              <a:avLst/>
            </a:prstGeom>
            <a:solidFill>
              <a:srgbClr val="FFFFFF"/>
            </a:solidFill>
            <a:ln w="19050" cap="flat" cmpd="sng">
              <a:solidFill>
                <a:srgbClr val="434343"/>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a:latin typeface="Syncopate"/>
                <a:ea typeface="Syncopate"/>
                <a:cs typeface="Syncopate"/>
                <a:sym typeface="Syncopate"/>
              </a:endParaRPr>
            </a:p>
          </p:txBody>
        </p:sp>
        <p:sp>
          <p:nvSpPr>
            <p:cNvPr id="53" name="Shape 838"/>
            <p:cNvSpPr txBox="1"/>
            <p:nvPr/>
          </p:nvSpPr>
          <p:spPr>
            <a:xfrm>
              <a:off x="8376526" y="2597687"/>
              <a:ext cx="231900" cy="240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000" b="1">
                  <a:latin typeface="Syncopate"/>
                  <a:ea typeface="Syncopate"/>
                  <a:cs typeface="Syncopate"/>
                  <a:sym typeface="Syncopate"/>
                </a:rPr>
                <a:t>2</a:t>
              </a:r>
            </a:p>
          </p:txBody>
        </p:sp>
      </p:grpSp>
      <p:cxnSp>
        <p:nvCxnSpPr>
          <p:cNvPr id="54" name="Shape 860"/>
          <p:cNvCxnSpPr/>
          <p:nvPr/>
        </p:nvCxnSpPr>
        <p:spPr>
          <a:xfrm>
            <a:off x="4100830" y="1767542"/>
            <a:ext cx="2878800" cy="2018100"/>
          </a:xfrm>
          <a:prstGeom prst="straightConnector1">
            <a:avLst/>
          </a:prstGeom>
          <a:noFill/>
          <a:ln w="19050" cap="flat" cmpd="sng">
            <a:solidFill>
              <a:srgbClr val="434343"/>
            </a:solidFill>
            <a:prstDash val="dot"/>
            <a:round/>
            <a:headEnd type="none" w="lg" len="lg"/>
            <a:tailEnd type="triangle" w="lg" len="lg"/>
          </a:ln>
        </p:spPr>
      </p:cxnSp>
      <p:grpSp>
        <p:nvGrpSpPr>
          <p:cNvPr id="55" name="Shape 880"/>
          <p:cNvGrpSpPr/>
          <p:nvPr/>
        </p:nvGrpSpPr>
        <p:grpSpPr>
          <a:xfrm>
            <a:off x="4764287" y="2160122"/>
            <a:ext cx="261095" cy="291792"/>
            <a:chOff x="8410375" y="3008897"/>
            <a:chExt cx="261095" cy="291792"/>
          </a:xfrm>
        </p:grpSpPr>
        <p:sp>
          <p:nvSpPr>
            <p:cNvPr id="56" name="Shape 881"/>
            <p:cNvSpPr/>
            <p:nvPr/>
          </p:nvSpPr>
          <p:spPr>
            <a:xfrm>
              <a:off x="8431470" y="3060689"/>
              <a:ext cx="240000" cy="240000"/>
            </a:xfrm>
            <a:prstGeom prst="ellipse">
              <a:avLst/>
            </a:prstGeom>
            <a:solidFill>
              <a:srgbClr val="FFFFFF"/>
            </a:solidFill>
            <a:ln w="19050" cap="flat" cmpd="sng">
              <a:solidFill>
                <a:srgbClr val="434343"/>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a:latin typeface="Syncopate"/>
                <a:ea typeface="Syncopate"/>
                <a:cs typeface="Syncopate"/>
                <a:sym typeface="Syncopate"/>
              </a:endParaRPr>
            </a:p>
          </p:txBody>
        </p:sp>
        <p:sp>
          <p:nvSpPr>
            <p:cNvPr id="57" name="Shape 882"/>
            <p:cNvSpPr txBox="1"/>
            <p:nvPr/>
          </p:nvSpPr>
          <p:spPr>
            <a:xfrm>
              <a:off x="8410375" y="3008897"/>
              <a:ext cx="231900" cy="240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000" b="1">
                  <a:latin typeface="Syncopate"/>
                  <a:ea typeface="Syncopate"/>
                  <a:cs typeface="Syncopate"/>
                  <a:sym typeface="Syncopate"/>
                </a:rPr>
                <a:t>3</a:t>
              </a:r>
            </a:p>
          </p:txBody>
        </p:sp>
      </p:grpSp>
      <p:sp>
        <p:nvSpPr>
          <p:cNvPr id="58" name="Shape 885"/>
          <p:cNvSpPr txBox="1"/>
          <p:nvPr/>
        </p:nvSpPr>
        <p:spPr>
          <a:xfrm rot="2208026">
            <a:off x="4777341" y="2747545"/>
            <a:ext cx="1435321" cy="57846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1100" b="1" dirty="0">
                <a:latin typeface="Arial" charset="0"/>
                <a:ea typeface="Arial" charset="0"/>
                <a:cs typeface="Arial" charset="0"/>
                <a:sym typeface="Droid Sans"/>
              </a:rPr>
              <a:t>Spoofed SYN</a:t>
            </a:r>
            <a:br>
              <a:rPr lang="en" sz="1100" b="1" dirty="0">
                <a:latin typeface="Arial" charset="0"/>
                <a:ea typeface="Arial" charset="0"/>
                <a:cs typeface="Arial" charset="0"/>
                <a:sym typeface="Droid Sans"/>
              </a:rPr>
            </a:br>
            <a:r>
              <a:rPr lang="en" sz="1100" b="1" dirty="0">
                <a:latin typeface="Arial" charset="0"/>
                <a:ea typeface="Arial" charset="0"/>
                <a:cs typeface="Arial" charset="0"/>
                <a:sym typeface="Droid Sans"/>
              </a:rPr>
              <a:t>[</a:t>
            </a:r>
            <a:r>
              <a:rPr lang="en" sz="1100" b="1" dirty="0" err="1">
                <a:latin typeface="Arial" charset="0"/>
                <a:ea typeface="Arial" charset="0"/>
                <a:cs typeface="Arial" charset="0"/>
                <a:sym typeface="Droid Sans"/>
              </a:rPr>
              <a:t>src</a:t>
            </a:r>
            <a:r>
              <a:rPr lang="en" sz="1100" b="1" dirty="0">
                <a:latin typeface="Arial" charset="0"/>
                <a:ea typeface="Arial" charset="0"/>
                <a:cs typeface="Arial" charset="0"/>
                <a:sym typeface="Droid Sans"/>
              </a:rPr>
              <a:t>: Reflector IP]</a:t>
            </a:r>
          </a:p>
        </p:txBody>
      </p:sp>
      <p:cxnSp>
        <p:nvCxnSpPr>
          <p:cNvPr id="59" name="Shape 921"/>
          <p:cNvCxnSpPr/>
          <p:nvPr/>
        </p:nvCxnSpPr>
        <p:spPr>
          <a:xfrm rot="10800000">
            <a:off x="7035725" y="2296800"/>
            <a:ext cx="19200" cy="2046600"/>
          </a:xfrm>
          <a:prstGeom prst="straightConnector1">
            <a:avLst/>
          </a:prstGeom>
          <a:noFill/>
          <a:ln w="19050" cap="flat" cmpd="sng">
            <a:solidFill>
              <a:srgbClr val="434343"/>
            </a:solidFill>
            <a:prstDash val="solid"/>
            <a:round/>
            <a:headEnd type="none" w="lg" len="lg"/>
            <a:tailEnd type="triangle" w="lg" len="lg"/>
          </a:ln>
        </p:spPr>
      </p:cxnSp>
      <p:sp>
        <p:nvSpPr>
          <p:cNvPr id="60" name="Shape 935"/>
          <p:cNvSpPr txBox="1"/>
          <p:nvPr/>
        </p:nvSpPr>
        <p:spPr>
          <a:xfrm>
            <a:off x="6909514" y="2651642"/>
            <a:ext cx="231900" cy="240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000" b="1" dirty="0">
                <a:latin typeface="Syncopate"/>
                <a:ea typeface="Syncopate"/>
                <a:cs typeface="Syncopate"/>
                <a:sym typeface="Syncopate"/>
              </a:rPr>
              <a:t>4</a:t>
            </a:r>
          </a:p>
        </p:txBody>
      </p:sp>
      <p:sp>
        <p:nvSpPr>
          <p:cNvPr id="61" name="Shape 916"/>
          <p:cNvSpPr txBox="1"/>
          <p:nvPr/>
        </p:nvSpPr>
        <p:spPr>
          <a:xfrm rot="-990">
            <a:off x="6206352" y="2630888"/>
            <a:ext cx="1042200" cy="2748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1100" b="1" dirty="0">
                <a:latin typeface="Arial" charset="0"/>
                <a:ea typeface="Arial" charset="0"/>
                <a:cs typeface="Arial" charset="0"/>
                <a:sym typeface="Droid Sans"/>
              </a:rPr>
              <a:t>SYN/ACK</a:t>
            </a:r>
          </a:p>
        </p:txBody>
      </p:sp>
      <p:grpSp>
        <p:nvGrpSpPr>
          <p:cNvPr id="62" name="Shape 943"/>
          <p:cNvGrpSpPr/>
          <p:nvPr/>
        </p:nvGrpSpPr>
        <p:grpSpPr>
          <a:xfrm>
            <a:off x="6950282" y="2625306"/>
            <a:ext cx="255233" cy="287992"/>
            <a:chOff x="8376526" y="2597687"/>
            <a:chExt cx="255233" cy="287992"/>
          </a:xfrm>
        </p:grpSpPr>
        <p:sp>
          <p:nvSpPr>
            <p:cNvPr id="63" name="Shape 944"/>
            <p:cNvSpPr/>
            <p:nvPr/>
          </p:nvSpPr>
          <p:spPr>
            <a:xfrm>
              <a:off x="8391759" y="2645678"/>
              <a:ext cx="240000" cy="240000"/>
            </a:xfrm>
            <a:prstGeom prst="ellipse">
              <a:avLst/>
            </a:prstGeom>
            <a:solidFill>
              <a:srgbClr val="FFFFFF"/>
            </a:solidFill>
            <a:ln w="19050" cap="flat" cmpd="sng">
              <a:solidFill>
                <a:srgbClr val="434343"/>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a:latin typeface="Syncopate"/>
                <a:ea typeface="Syncopate"/>
                <a:cs typeface="Syncopate"/>
                <a:sym typeface="Syncopate"/>
              </a:endParaRPr>
            </a:p>
          </p:txBody>
        </p:sp>
        <p:sp>
          <p:nvSpPr>
            <p:cNvPr id="64" name="Shape 945"/>
            <p:cNvSpPr txBox="1"/>
            <p:nvPr/>
          </p:nvSpPr>
          <p:spPr>
            <a:xfrm>
              <a:off x="8376526" y="2597687"/>
              <a:ext cx="231900" cy="240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US" sz="1000" b="1" dirty="0">
                  <a:latin typeface="Syncopate"/>
                  <a:ea typeface="Syncopate"/>
                  <a:cs typeface="Syncopate"/>
                  <a:sym typeface="Syncopate"/>
                </a:rPr>
                <a:t>4</a:t>
              </a:r>
              <a:endParaRPr lang="en" sz="1000" b="1" dirty="0">
                <a:latin typeface="Syncopate"/>
                <a:ea typeface="Syncopate"/>
                <a:cs typeface="Syncopate"/>
                <a:sym typeface="Syncopate"/>
              </a:endParaRPr>
            </a:p>
          </p:txBody>
        </p:sp>
      </p:grpSp>
      <p:cxnSp>
        <p:nvCxnSpPr>
          <p:cNvPr id="65" name="Shape 956"/>
          <p:cNvCxnSpPr/>
          <p:nvPr/>
        </p:nvCxnSpPr>
        <p:spPr>
          <a:xfrm flipH="1">
            <a:off x="7241825" y="2401138"/>
            <a:ext cx="6600" cy="1275900"/>
          </a:xfrm>
          <a:prstGeom prst="straightConnector1">
            <a:avLst/>
          </a:prstGeom>
          <a:noFill/>
          <a:ln w="19050" cap="flat" cmpd="sng">
            <a:solidFill>
              <a:srgbClr val="434343"/>
            </a:solidFill>
            <a:prstDash val="solid"/>
            <a:round/>
            <a:headEnd type="none" w="lg" len="lg"/>
            <a:tailEnd type="triangle" w="lg" len="lg"/>
          </a:ln>
        </p:spPr>
      </p:cxnSp>
      <p:grpSp>
        <p:nvGrpSpPr>
          <p:cNvPr id="66" name="Shape 981"/>
          <p:cNvGrpSpPr/>
          <p:nvPr/>
        </p:nvGrpSpPr>
        <p:grpSpPr>
          <a:xfrm>
            <a:off x="7115302" y="3001559"/>
            <a:ext cx="266483" cy="291792"/>
            <a:chOff x="8365265" y="3399084"/>
            <a:chExt cx="266483" cy="291792"/>
          </a:xfrm>
        </p:grpSpPr>
        <p:sp>
          <p:nvSpPr>
            <p:cNvPr id="67" name="Shape 982"/>
            <p:cNvSpPr/>
            <p:nvPr/>
          </p:nvSpPr>
          <p:spPr>
            <a:xfrm>
              <a:off x="8391747" y="3450875"/>
              <a:ext cx="240000" cy="240000"/>
            </a:xfrm>
            <a:prstGeom prst="ellipse">
              <a:avLst/>
            </a:prstGeom>
            <a:solidFill>
              <a:srgbClr val="FFFFFF"/>
            </a:solidFill>
            <a:ln w="19050" cap="flat" cmpd="sng">
              <a:solidFill>
                <a:srgbClr val="434343"/>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a:latin typeface="Syncopate"/>
                <a:ea typeface="Syncopate"/>
                <a:cs typeface="Syncopate"/>
                <a:sym typeface="Syncopate"/>
              </a:endParaRPr>
            </a:p>
          </p:txBody>
        </p:sp>
        <p:sp>
          <p:nvSpPr>
            <p:cNvPr id="68" name="Shape 983"/>
            <p:cNvSpPr txBox="1"/>
            <p:nvPr/>
          </p:nvSpPr>
          <p:spPr>
            <a:xfrm>
              <a:off x="8365265" y="3399084"/>
              <a:ext cx="231900" cy="240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000" b="1">
                  <a:latin typeface="Syncopate"/>
                  <a:ea typeface="Syncopate"/>
                  <a:cs typeface="Syncopate"/>
                  <a:sym typeface="Syncopate"/>
                </a:rPr>
                <a:t>5</a:t>
              </a:r>
            </a:p>
          </p:txBody>
        </p:sp>
      </p:grpSp>
      <p:sp>
        <p:nvSpPr>
          <p:cNvPr id="69" name="Shape 986"/>
          <p:cNvSpPr txBox="1"/>
          <p:nvPr/>
        </p:nvSpPr>
        <p:spPr>
          <a:xfrm rot="-1328">
            <a:off x="7381775" y="2933676"/>
            <a:ext cx="1553700" cy="4683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1100" b="1" dirty="0">
                <a:latin typeface="Arial" charset="0"/>
                <a:ea typeface="Arial" charset="0"/>
                <a:cs typeface="Arial" charset="0"/>
                <a:sym typeface="Droid Sans"/>
              </a:rPr>
              <a:t>RST</a:t>
            </a:r>
            <a:br>
              <a:rPr lang="en" sz="1100" b="1" dirty="0">
                <a:latin typeface="Arial" charset="0"/>
                <a:ea typeface="Arial" charset="0"/>
                <a:cs typeface="Arial" charset="0"/>
                <a:sym typeface="Droid Sans"/>
              </a:rPr>
            </a:br>
            <a:r>
              <a:rPr lang="en" sz="1100" b="1" dirty="0">
                <a:latin typeface="Arial" charset="0"/>
                <a:ea typeface="Arial" charset="0"/>
                <a:cs typeface="Arial" charset="0"/>
                <a:sym typeface="Droid Sans"/>
              </a:rPr>
              <a:t>[IP ID: 7001]</a:t>
            </a:r>
          </a:p>
        </p:txBody>
      </p:sp>
    </p:spTree>
    <p:extLst>
      <p:ext uri="{BB962C8B-B14F-4D97-AF65-F5344CB8AC3E}">
        <p14:creationId xmlns:p14="http://schemas.microsoft.com/office/powerpoint/2010/main" val="51472321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Shape 620"/>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621" name="Shape 62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54</a:t>
            </a:fld>
            <a:endParaRPr lang="en">
              <a:latin typeface="Arial"/>
              <a:ea typeface="Arial"/>
              <a:cs typeface="Arial"/>
              <a:sym typeface="Arial"/>
            </a:endParaRPr>
          </a:p>
        </p:txBody>
      </p:sp>
      <p:sp>
        <p:nvSpPr>
          <p:cNvPr id="622" name="Shape 622"/>
          <p:cNvSpPr/>
          <p:nvPr/>
        </p:nvSpPr>
        <p:spPr>
          <a:xfrm>
            <a:off x="0" y="255975"/>
            <a:ext cx="9144000" cy="650100"/>
          </a:xfrm>
          <a:prstGeom prst="rect">
            <a:avLst/>
          </a:prstGeom>
          <a:noFill/>
          <a:ln>
            <a:noFill/>
          </a:ln>
        </p:spPr>
        <p:txBody>
          <a:bodyPr wrap="square" lIns="91425" tIns="91425" rIns="91425" bIns="91425" anchor="ctr" anchorCtr="0">
            <a:noAutofit/>
          </a:bodyPr>
          <a:lstStyle/>
          <a:p>
            <a:pPr lvl="0" indent="-69850" algn="ctr">
              <a:lnSpc>
                <a:spcPct val="115000"/>
              </a:lnSpc>
              <a:spcAft>
                <a:spcPts val="1600"/>
              </a:spcAft>
              <a:buClr>
                <a:schemeClr val="dk1"/>
              </a:buClr>
              <a:buSzPts val="1100"/>
            </a:pPr>
            <a:r>
              <a:rPr lang="en-US" sz="2600" b="1" dirty="0">
                <a:solidFill>
                  <a:schemeClr val="bg1"/>
                </a:solidFill>
                <a:latin typeface="Arial" charset="0"/>
                <a:ea typeface="Arial" charset="0"/>
                <a:cs typeface="Arial" charset="0"/>
                <a:sym typeface="Droid Sans"/>
              </a:rPr>
              <a:t>TCP/IP Measurement</a:t>
            </a:r>
            <a:endParaRPr lang="en" sz="2600" b="1" dirty="0">
              <a:solidFill>
                <a:schemeClr val="bg1"/>
              </a:solidFill>
              <a:latin typeface="Arial" charset="0"/>
              <a:ea typeface="Arial" charset="0"/>
              <a:cs typeface="Arial" charset="0"/>
              <a:sym typeface="Droid Sans"/>
            </a:endParaRPr>
          </a:p>
        </p:txBody>
      </p:sp>
      <p:sp>
        <p:nvSpPr>
          <p:cNvPr id="624" name="Shape 624"/>
          <p:cNvSpPr txBox="1"/>
          <p:nvPr/>
        </p:nvSpPr>
        <p:spPr>
          <a:xfrm>
            <a:off x="410675" y="3972450"/>
            <a:ext cx="5225100" cy="1146600"/>
          </a:xfrm>
          <a:prstGeom prst="rect">
            <a:avLst/>
          </a:prstGeom>
          <a:noFill/>
          <a:ln>
            <a:noFill/>
          </a:ln>
        </p:spPr>
        <p:txBody>
          <a:bodyPr wrap="square" lIns="91425" tIns="91425" rIns="91425" bIns="91425" anchor="ctr" anchorCtr="0">
            <a:noAutofit/>
          </a:bodyPr>
          <a:lstStyle/>
          <a:p>
            <a:pPr marL="0" lvl="0" indent="-69850" rtl="0">
              <a:spcBef>
                <a:spcPts val="0"/>
              </a:spcBef>
              <a:buClr>
                <a:schemeClr val="dk1"/>
              </a:buClr>
              <a:buSzPts val="1100"/>
              <a:buFont typeface="Arial"/>
              <a:buNone/>
            </a:pPr>
            <a:endParaRPr lang="en" sz="1000" dirty="0">
              <a:solidFill>
                <a:srgbClr val="666666"/>
              </a:solidFill>
              <a:latin typeface="Arial" charset="0"/>
              <a:ea typeface="Arial" charset="0"/>
              <a:cs typeface="Arial" charset="0"/>
              <a:sym typeface="Droid Sans"/>
            </a:endParaRPr>
          </a:p>
        </p:txBody>
      </p:sp>
      <p:grpSp>
        <p:nvGrpSpPr>
          <p:cNvPr id="29" name="Shape 755"/>
          <p:cNvGrpSpPr/>
          <p:nvPr/>
        </p:nvGrpSpPr>
        <p:grpSpPr>
          <a:xfrm>
            <a:off x="6818874" y="1234625"/>
            <a:ext cx="741601" cy="741600"/>
            <a:chOff x="2008124" y="3897175"/>
            <a:chExt cx="741601" cy="741600"/>
          </a:xfrm>
        </p:grpSpPr>
        <p:sp>
          <p:nvSpPr>
            <p:cNvPr id="30" name="Shape 756"/>
            <p:cNvSpPr/>
            <p:nvPr/>
          </p:nvSpPr>
          <p:spPr>
            <a:xfrm>
              <a:off x="2008125" y="3897175"/>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31" name="Shape 757"/>
            <p:cNvPicPr preferRelativeResize="0"/>
            <p:nvPr/>
          </p:nvPicPr>
          <p:blipFill>
            <a:blip r:embed="rId3">
              <a:alphaModFix/>
            </a:blip>
            <a:stretch>
              <a:fillRect/>
            </a:stretch>
          </p:blipFill>
          <p:spPr>
            <a:xfrm>
              <a:off x="2456229" y="4026329"/>
              <a:ext cx="284263" cy="188250"/>
            </a:xfrm>
            <a:prstGeom prst="rect">
              <a:avLst/>
            </a:prstGeom>
            <a:noFill/>
            <a:ln>
              <a:noFill/>
            </a:ln>
          </p:spPr>
        </p:pic>
        <p:pic>
          <p:nvPicPr>
            <p:cNvPr id="32" name="Shape 758"/>
            <p:cNvPicPr preferRelativeResize="0"/>
            <p:nvPr/>
          </p:nvPicPr>
          <p:blipFill>
            <a:blip r:embed="rId4">
              <a:alphaModFix/>
            </a:blip>
            <a:stretch>
              <a:fillRect/>
            </a:stretch>
          </p:blipFill>
          <p:spPr>
            <a:xfrm>
              <a:off x="2008124" y="4174600"/>
              <a:ext cx="615600" cy="395062"/>
            </a:xfrm>
            <a:prstGeom prst="rect">
              <a:avLst/>
            </a:prstGeom>
            <a:noFill/>
            <a:ln>
              <a:noFill/>
            </a:ln>
          </p:spPr>
        </p:pic>
      </p:grpSp>
      <p:sp>
        <p:nvSpPr>
          <p:cNvPr id="33" name="Shape 759"/>
          <p:cNvSpPr txBox="1"/>
          <p:nvPr/>
        </p:nvSpPr>
        <p:spPr>
          <a:xfrm>
            <a:off x="3197100" y="1900025"/>
            <a:ext cx="1200000" cy="4887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Measurement machine</a:t>
            </a:r>
          </a:p>
        </p:txBody>
      </p:sp>
      <p:sp>
        <p:nvSpPr>
          <p:cNvPr id="34" name="Shape 760"/>
          <p:cNvSpPr txBox="1"/>
          <p:nvPr/>
        </p:nvSpPr>
        <p:spPr>
          <a:xfrm rot="-1244">
            <a:off x="6833949" y="4383289"/>
            <a:ext cx="829200" cy="2748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Site</a:t>
            </a:r>
          </a:p>
        </p:txBody>
      </p:sp>
      <p:grpSp>
        <p:nvGrpSpPr>
          <p:cNvPr id="35" name="Shape 761"/>
          <p:cNvGrpSpPr/>
          <p:nvPr/>
        </p:nvGrpSpPr>
        <p:grpSpPr>
          <a:xfrm>
            <a:off x="6833950" y="3677038"/>
            <a:ext cx="778675" cy="741600"/>
            <a:chOff x="6833950" y="3677038"/>
            <a:chExt cx="778675" cy="741600"/>
          </a:xfrm>
        </p:grpSpPr>
        <p:grpSp>
          <p:nvGrpSpPr>
            <p:cNvPr id="36" name="Shape 762"/>
            <p:cNvGrpSpPr/>
            <p:nvPr/>
          </p:nvGrpSpPr>
          <p:grpSpPr>
            <a:xfrm>
              <a:off x="6871025" y="3677038"/>
              <a:ext cx="741600" cy="741600"/>
              <a:chOff x="815950" y="3056550"/>
              <a:chExt cx="741600" cy="741600"/>
            </a:xfrm>
          </p:grpSpPr>
          <p:sp>
            <p:nvSpPr>
              <p:cNvPr id="39" name="Shape 763"/>
              <p:cNvSpPr/>
              <p:nvPr/>
            </p:nvSpPr>
            <p:spPr>
              <a:xfrm>
                <a:off x="815950" y="305655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40" name="Shape 764"/>
              <p:cNvPicPr preferRelativeResize="0"/>
              <p:nvPr/>
            </p:nvPicPr>
            <p:blipFill>
              <a:blip r:embed="rId5">
                <a:alphaModFix/>
              </a:blip>
              <a:stretch>
                <a:fillRect/>
              </a:stretch>
            </p:blipFill>
            <p:spPr>
              <a:xfrm>
                <a:off x="1229276" y="3163025"/>
                <a:ext cx="301200" cy="188250"/>
              </a:xfrm>
              <a:prstGeom prst="rect">
                <a:avLst/>
              </a:prstGeom>
              <a:noFill/>
              <a:ln>
                <a:noFill/>
              </a:ln>
            </p:spPr>
          </p:pic>
        </p:grpSp>
        <p:pic>
          <p:nvPicPr>
            <p:cNvPr id="37" name="Shape 765"/>
            <p:cNvPicPr preferRelativeResize="0"/>
            <p:nvPr/>
          </p:nvPicPr>
          <p:blipFill>
            <a:blip r:embed="rId6">
              <a:alphaModFix/>
            </a:blip>
            <a:stretch>
              <a:fillRect/>
            </a:stretch>
          </p:blipFill>
          <p:spPr>
            <a:xfrm>
              <a:off x="6833950" y="3927254"/>
              <a:ext cx="596325" cy="382675"/>
            </a:xfrm>
            <a:prstGeom prst="rect">
              <a:avLst/>
            </a:prstGeom>
            <a:noFill/>
            <a:ln>
              <a:noFill/>
            </a:ln>
          </p:spPr>
        </p:pic>
        <p:pic>
          <p:nvPicPr>
            <p:cNvPr id="38" name="Shape 766"/>
            <p:cNvPicPr preferRelativeResize="0"/>
            <p:nvPr/>
          </p:nvPicPr>
          <p:blipFill>
            <a:blip r:embed="rId7">
              <a:alphaModFix/>
            </a:blip>
            <a:stretch>
              <a:fillRect/>
            </a:stretch>
          </p:blipFill>
          <p:spPr>
            <a:xfrm>
              <a:off x="6937600" y="4009425"/>
              <a:ext cx="358300" cy="229925"/>
            </a:xfrm>
            <a:prstGeom prst="rect">
              <a:avLst/>
            </a:prstGeom>
            <a:noFill/>
            <a:ln>
              <a:noFill/>
            </a:ln>
          </p:spPr>
        </p:pic>
      </p:grpSp>
      <p:grpSp>
        <p:nvGrpSpPr>
          <p:cNvPr id="41" name="Shape 769"/>
          <p:cNvGrpSpPr/>
          <p:nvPr/>
        </p:nvGrpSpPr>
        <p:grpSpPr>
          <a:xfrm>
            <a:off x="3502500" y="1234625"/>
            <a:ext cx="741600" cy="741600"/>
            <a:chOff x="5767425" y="2769750"/>
            <a:chExt cx="741600" cy="741600"/>
          </a:xfrm>
        </p:grpSpPr>
        <p:grpSp>
          <p:nvGrpSpPr>
            <p:cNvPr id="42" name="Shape 770"/>
            <p:cNvGrpSpPr/>
            <p:nvPr/>
          </p:nvGrpSpPr>
          <p:grpSpPr>
            <a:xfrm>
              <a:off x="5767425" y="2769750"/>
              <a:ext cx="741600" cy="741600"/>
              <a:chOff x="5880425" y="1336600"/>
              <a:chExt cx="741600" cy="741600"/>
            </a:xfrm>
          </p:grpSpPr>
          <p:sp>
            <p:nvSpPr>
              <p:cNvPr id="44" name="Shape 771"/>
              <p:cNvSpPr/>
              <p:nvPr/>
            </p:nvSpPr>
            <p:spPr>
              <a:xfrm>
                <a:off x="5880425" y="133660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45" name="Shape 772"/>
              <p:cNvPicPr preferRelativeResize="0"/>
              <p:nvPr/>
            </p:nvPicPr>
            <p:blipFill>
              <a:blip r:embed="rId8">
                <a:alphaModFix/>
              </a:blip>
              <a:stretch>
                <a:fillRect/>
              </a:stretch>
            </p:blipFill>
            <p:spPr>
              <a:xfrm>
                <a:off x="5910938" y="1515225"/>
                <a:ext cx="548700" cy="481500"/>
              </a:xfrm>
              <a:prstGeom prst="rect">
                <a:avLst/>
              </a:prstGeom>
              <a:noFill/>
              <a:ln>
                <a:noFill/>
              </a:ln>
            </p:spPr>
          </p:pic>
        </p:grpSp>
        <p:pic>
          <p:nvPicPr>
            <p:cNvPr id="43" name="Shape 773"/>
            <p:cNvPicPr preferRelativeResize="0"/>
            <p:nvPr/>
          </p:nvPicPr>
          <p:blipFill>
            <a:blip r:embed="rId9">
              <a:alphaModFix/>
            </a:blip>
            <a:stretch>
              <a:fillRect/>
            </a:stretch>
          </p:blipFill>
          <p:spPr>
            <a:xfrm>
              <a:off x="6163125" y="2817789"/>
              <a:ext cx="303651" cy="206873"/>
            </a:xfrm>
            <a:prstGeom prst="rect">
              <a:avLst/>
            </a:prstGeom>
            <a:noFill/>
            <a:ln>
              <a:noFill/>
            </a:ln>
          </p:spPr>
        </p:pic>
      </p:grpSp>
      <p:sp>
        <p:nvSpPr>
          <p:cNvPr id="46" name="Shape 774"/>
          <p:cNvSpPr txBox="1"/>
          <p:nvPr/>
        </p:nvSpPr>
        <p:spPr>
          <a:xfrm rot="-1244">
            <a:off x="6775074" y="1930764"/>
            <a:ext cx="829200" cy="2748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Reflector</a:t>
            </a:r>
          </a:p>
        </p:txBody>
      </p:sp>
      <p:sp>
        <p:nvSpPr>
          <p:cNvPr id="47" name="Shape 775"/>
          <p:cNvSpPr txBox="1"/>
          <p:nvPr/>
        </p:nvSpPr>
        <p:spPr>
          <a:xfrm>
            <a:off x="7520750" y="1146482"/>
            <a:ext cx="1396500" cy="11121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1200" b="1" dirty="0">
                <a:solidFill>
                  <a:srgbClr val="CC0000"/>
                </a:solidFill>
                <a:latin typeface="Bitter"/>
                <a:ea typeface="Bitter"/>
                <a:cs typeface="Bitter"/>
                <a:sym typeface="Bitter"/>
              </a:rPr>
              <a:t>Reflector IP ID</a:t>
            </a:r>
          </a:p>
          <a:p>
            <a:pPr marL="0" lvl="0" indent="0" rtl="0">
              <a:spcBef>
                <a:spcPts val="0"/>
              </a:spcBef>
              <a:buNone/>
            </a:pPr>
            <a:r>
              <a:rPr lang="en-US" sz="1200" b="1" dirty="0" smtClean="0">
                <a:solidFill>
                  <a:srgbClr val="CC0000"/>
                </a:solidFill>
                <a:latin typeface="Bitter"/>
                <a:ea typeface="Bitter"/>
                <a:cs typeface="Bitter"/>
                <a:sym typeface="Bitter"/>
              </a:rPr>
              <a:t>7000</a:t>
            </a:r>
          </a:p>
          <a:p>
            <a:pPr marL="0" lvl="0" indent="0" rtl="0">
              <a:spcBef>
                <a:spcPts val="0"/>
              </a:spcBef>
              <a:buNone/>
            </a:pPr>
            <a:r>
              <a:rPr lang="en-US" sz="1200" b="1" dirty="0" smtClean="0">
                <a:solidFill>
                  <a:srgbClr val="CC0000"/>
                </a:solidFill>
                <a:latin typeface="Bitter"/>
                <a:ea typeface="Bitter"/>
                <a:cs typeface="Bitter"/>
                <a:sym typeface="Bitter"/>
              </a:rPr>
              <a:t>7001</a:t>
            </a:r>
          </a:p>
          <a:p>
            <a:pPr marL="0" lvl="0" indent="0" rtl="0">
              <a:spcBef>
                <a:spcPts val="0"/>
              </a:spcBef>
              <a:buNone/>
            </a:pPr>
            <a:r>
              <a:rPr lang="en-US" sz="1200" b="1" dirty="0" smtClean="0">
                <a:solidFill>
                  <a:srgbClr val="CC0000"/>
                </a:solidFill>
                <a:latin typeface="Bitter"/>
                <a:ea typeface="Bitter"/>
                <a:cs typeface="Bitter"/>
                <a:sym typeface="Bitter"/>
              </a:rPr>
              <a:t>7002</a:t>
            </a:r>
          </a:p>
          <a:p>
            <a:pPr marL="0" lvl="0" indent="0" rtl="0">
              <a:spcBef>
                <a:spcPts val="0"/>
              </a:spcBef>
              <a:buNone/>
            </a:pPr>
            <a:endParaRPr sz="1200" b="1" dirty="0">
              <a:solidFill>
                <a:srgbClr val="CC0000"/>
              </a:solidFill>
              <a:latin typeface="Bitter"/>
              <a:ea typeface="Bitter"/>
              <a:cs typeface="Bitter"/>
              <a:sym typeface="Bitter"/>
            </a:endParaRPr>
          </a:p>
          <a:p>
            <a:pPr marL="0" lvl="0" indent="0" rtl="0">
              <a:spcBef>
                <a:spcPts val="0"/>
              </a:spcBef>
              <a:buNone/>
            </a:pPr>
            <a:endParaRPr sz="1200" b="1" dirty="0">
              <a:solidFill>
                <a:srgbClr val="CC0000"/>
              </a:solidFill>
              <a:highlight>
                <a:srgbClr val="EA9999"/>
              </a:highlight>
              <a:latin typeface="Bitter"/>
              <a:ea typeface="Bitter"/>
              <a:cs typeface="Bitter"/>
              <a:sym typeface="Bitter"/>
            </a:endParaRPr>
          </a:p>
        </p:txBody>
      </p:sp>
      <p:cxnSp>
        <p:nvCxnSpPr>
          <p:cNvPr id="25" name="Shape 786"/>
          <p:cNvCxnSpPr/>
          <p:nvPr/>
        </p:nvCxnSpPr>
        <p:spPr>
          <a:xfrm>
            <a:off x="4167899" y="1402324"/>
            <a:ext cx="2614500" cy="0"/>
          </a:xfrm>
          <a:prstGeom prst="straightConnector1">
            <a:avLst/>
          </a:prstGeom>
          <a:noFill/>
          <a:ln w="19050" cap="flat" cmpd="sng">
            <a:solidFill>
              <a:srgbClr val="434343"/>
            </a:solidFill>
            <a:prstDash val="solid"/>
            <a:round/>
            <a:headEnd type="none" w="lg" len="lg"/>
            <a:tailEnd type="triangle" w="lg" len="lg"/>
          </a:ln>
        </p:spPr>
      </p:cxnSp>
      <p:sp>
        <p:nvSpPr>
          <p:cNvPr id="26" name="Shape 795"/>
          <p:cNvSpPr txBox="1"/>
          <p:nvPr/>
        </p:nvSpPr>
        <p:spPr>
          <a:xfrm rot="-990">
            <a:off x="4809797" y="1146626"/>
            <a:ext cx="1042200" cy="2748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1100" b="1" dirty="0">
                <a:latin typeface="Arial" charset="0"/>
                <a:ea typeface="Arial" charset="0"/>
                <a:cs typeface="Arial" charset="0"/>
                <a:sym typeface="Droid Sans"/>
              </a:rPr>
              <a:t>SYN/ACK</a:t>
            </a:r>
          </a:p>
        </p:txBody>
      </p:sp>
      <p:grpSp>
        <p:nvGrpSpPr>
          <p:cNvPr id="27" name="Shape 796"/>
          <p:cNvGrpSpPr/>
          <p:nvPr/>
        </p:nvGrpSpPr>
        <p:grpSpPr>
          <a:xfrm>
            <a:off x="4527224" y="1185100"/>
            <a:ext cx="240008" cy="291792"/>
            <a:chOff x="8451324" y="2207500"/>
            <a:chExt cx="240008" cy="291792"/>
          </a:xfrm>
        </p:grpSpPr>
        <p:sp>
          <p:nvSpPr>
            <p:cNvPr id="28" name="Shape 797"/>
            <p:cNvSpPr/>
            <p:nvPr/>
          </p:nvSpPr>
          <p:spPr>
            <a:xfrm>
              <a:off x="8451331" y="2259292"/>
              <a:ext cx="240000" cy="240000"/>
            </a:xfrm>
            <a:prstGeom prst="ellipse">
              <a:avLst/>
            </a:prstGeom>
            <a:solidFill>
              <a:srgbClr val="FFFFFF"/>
            </a:solidFill>
            <a:ln w="19050" cap="flat" cmpd="sng">
              <a:solidFill>
                <a:srgbClr val="434343"/>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a:latin typeface="Syncopate"/>
                <a:ea typeface="Syncopate"/>
                <a:cs typeface="Syncopate"/>
                <a:sym typeface="Syncopate"/>
              </a:endParaRPr>
            </a:p>
          </p:txBody>
        </p:sp>
        <p:sp>
          <p:nvSpPr>
            <p:cNvPr id="48" name="Shape 798"/>
            <p:cNvSpPr txBox="1"/>
            <p:nvPr/>
          </p:nvSpPr>
          <p:spPr>
            <a:xfrm>
              <a:off x="8451324" y="2207500"/>
              <a:ext cx="231900" cy="240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000" b="1">
                  <a:latin typeface="Syncopate"/>
                  <a:ea typeface="Syncopate"/>
                  <a:cs typeface="Syncopate"/>
                  <a:sym typeface="Syncopate"/>
                </a:rPr>
                <a:t>1</a:t>
              </a:r>
            </a:p>
          </p:txBody>
        </p:sp>
      </p:grpSp>
      <p:cxnSp>
        <p:nvCxnSpPr>
          <p:cNvPr id="49" name="Shape 819"/>
          <p:cNvCxnSpPr/>
          <p:nvPr/>
        </p:nvCxnSpPr>
        <p:spPr>
          <a:xfrm rot="10800000">
            <a:off x="4391900" y="1601225"/>
            <a:ext cx="2640000" cy="0"/>
          </a:xfrm>
          <a:prstGeom prst="straightConnector1">
            <a:avLst/>
          </a:prstGeom>
          <a:noFill/>
          <a:ln w="19050" cap="flat" cmpd="sng">
            <a:solidFill>
              <a:srgbClr val="434343"/>
            </a:solidFill>
            <a:prstDash val="solid"/>
            <a:round/>
            <a:headEnd type="none" w="lg" len="lg"/>
            <a:tailEnd type="triangle" w="lg" len="lg"/>
          </a:ln>
        </p:spPr>
      </p:cxnSp>
      <p:sp>
        <p:nvSpPr>
          <p:cNvPr id="50" name="Shape 820"/>
          <p:cNvSpPr txBox="1"/>
          <p:nvPr/>
        </p:nvSpPr>
        <p:spPr>
          <a:xfrm rot="-673">
            <a:off x="5068051" y="1345541"/>
            <a:ext cx="1532400" cy="2748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1100" b="1" dirty="0">
                <a:latin typeface="Arial" charset="0"/>
                <a:ea typeface="Arial" charset="0"/>
                <a:cs typeface="Arial" charset="0"/>
                <a:sym typeface="Droid Sans"/>
              </a:rPr>
              <a:t>RST [IP ID: </a:t>
            </a:r>
            <a:r>
              <a:rPr lang="en" sz="1100" b="1" dirty="0">
                <a:highlight>
                  <a:srgbClr val="FFFF00"/>
                </a:highlight>
                <a:latin typeface="Arial" charset="0"/>
                <a:ea typeface="Arial" charset="0"/>
                <a:cs typeface="Arial" charset="0"/>
                <a:sym typeface="Droid Sans"/>
              </a:rPr>
              <a:t>7000</a:t>
            </a:r>
            <a:r>
              <a:rPr lang="en" sz="1100" b="1" dirty="0">
                <a:latin typeface="Arial" charset="0"/>
                <a:ea typeface="Arial" charset="0"/>
                <a:cs typeface="Arial" charset="0"/>
                <a:sym typeface="Droid Sans"/>
              </a:rPr>
              <a:t>]</a:t>
            </a:r>
          </a:p>
        </p:txBody>
      </p:sp>
      <p:grpSp>
        <p:nvGrpSpPr>
          <p:cNvPr id="51" name="Shape 836"/>
          <p:cNvGrpSpPr/>
          <p:nvPr/>
        </p:nvGrpSpPr>
        <p:grpSpPr>
          <a:xfrm>
            <a:off x="4753813" y="1402337"/>
            <a:ext cx="255233" cy="287992"/>
            <a:chOff x="8376526" y="2597687"/>
            <a:chExt cx="255233" cy="287992"/>
          </a:xfrm>
        </p:grpSpPr>
        <p:sp>
          <p:nvSpPr>
            <p:cNvPr id="52" name="Shape 837"/>
            <p:cNvSpPr/>
            <p:nvPr/>
          </p:nvSpPr>
          <p:spPr>
            <a:xfrm>
              <a:off x="8391759" y="2645678"/>
              <a:ext cx="240000" cy="240000"/>
            </a:xfrm>
            <a:prstGeom prst="ellipse">
              <a:avLst/>
            </a:prstGeom>
            <a:solidFill>
              <a:srgbClr val="FFFFFF"/>
            </a:solidFill>
            <a:ln w="19050" cap="flat" cmpd="sng">
              <a:solidFill>
                <a:srgbClr val="434343"/>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a:latin typeface="Syncopate"/>
                <a:ea typeface="Syncopate"/>
                <a:cs typeface="Syncopate"/>
                <a:sym typeface="Syncopate"/>
              </a:endParaRPr>
            </a:p>
          </p:txBody>
        </p:sp>
        <p:sp>
          <p:nvSpPr>
            <p:cNvPr id="53" name="Shape 838"/>
            <p:cNvSpPr txBox="1"/>
            <p:nvPr/>
          </p:nvSpPr>
          <p:spPr>
            <a:xfrm>
              <a:off x="8376526" y="2597687"/>
              <a:ext cx="231900" cy="240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000" b="1">
                  <a:latin typeface="Syncopate"/>
                  <a:ea typeface="Syncopate"/>
                  <a:cs typeface="Syncopate"/>
                  <a:sym typeface="Syncopate"/>
                </a:rPr>
                <a:t>2</a:t>
              </a:r>
            </a:p>
          </p:txBody>
        </p:sp>
      </p:grpSp>
      <p:cxnSp>
        <p:nvCxnSpPr>
          <p:cNvPr id="54" name="Shape 860"/>
          <p:cNvCxnSpPr/>
          <p:nvPr/>
        </p:nvCxnSpPr>
        <p:spPr>
          <a:xfrm>
            <a:off x="4100830" y="1767542"/>
            <a:ext cx="2878800" cy="2018100"/>
          </a:xfrm>
          <a:prstGeom prst="straightConnector1">
            <a:avLst/>
          </a:prstGeom>
          <a:noFill/>
          <a:ln w="19050" cap="flat" cmpd="sng">
            <a:solidFill>
              <a:srgbClr val="434343"/>
            </a:solidFill>
            <a:prstDash val="dot"/>
            <a:round/>
            <a:headEnd type="none" w="lg" len="lg"/>
            <a:tailEnd type="triangle" w="lg" len="lg"/>
          </a:ln>
        </p:spPr>
      </p:cxnSp>
      <p:grpSp>
        <p:nvGrpSpPr>
          <p:cNvPr id="55" name="Shape 880"/>
          <p:cNvGrpSpPr/>
          <p:nvPr/>
        </p:nvGrpSpPr>
        <p:grpSpPr>
          <a:xfrm>
            <a:off x="4764287" y="2160122"/>
            <a:ext cx="261095" cy="291792"/>
            <a:chOff x="8410375" y="3008897"/>
            <a:chExt cx="261095" cy="291792"/>
          </a:xfrm>
        </p:grpSpPr>
        <p:sp>
          <p:nvSpPr>
            <p:cNvPr id="56" name="Shape 881"/>
            <p:cNvSpPr/>
            <p:nvPr/>
          </p:nvSpPr>
          <p:spPr>
            <a:xfrm>
              <a:off x="8431470" y="3060689"/>
              <a:ext cx="240000" cy="240000"/>
            </a:xfrm>
            <a:prstGeom prst="ellipse">
              <a:avLst/>
            </a:prstGeom>
            <a:solidFill>
              <a:srgbClr val="FFFFFF"/>
            </a:solidFill>
            <a:ln w="19050" cap="flat" cmpd="sng">
              <a:solidFill>
                <a:srgbClr val="434343"/>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a:latin typeface="Syncopate"/>
                <a:ea typeface="Syncopate"/>
                <a:cs typeface="Syncopate"/>
                <a:sym typeface="Syncopate"/>
              </a:endParaRPr>
            </a:p>
          </p:txBody>
        </p:sp>
        <p:sp>
          <p:nvSpPr>
            <p:cNvPr id="57" name="Shape 882"/>
            <p:cNvSpPr txBox="1"/>
            <p:nvPr/>
          </p:nvSpPr>
          <p:spPr>
            <a:xfrm>
              <a:off x="8410375" y="3008897"/>
              <a:ext cx="231900" cy="240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000" b="1">
                  <a:latin typeface="Syncopate"/>
                  <a:ea typeface="Syncopate"/>
                  <a:cs typeface="Syncopate"/>
                  <a:sym typeface="Syncopate"/>
                </a:rPr>
                <a:t>3</a:t>
              </a:r>
            </a:p>
          </p:txBody>
        </p:sp>
      </p:grpSp>
      <p:sp>
        <p:nvSpPr>
          <p:cNvPr id="58" name="Shape 885"/>
          <p:cNvSpPr txBox="1"/>
          <p:nvPr/>
        </p:nvSpPr>
        <p:spPr>
          <a:xfrm rot="2208026">
            <a:off x="4777341" y="2747545"/>
            <a:ext cx="1435321" cy="57846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1100" b="1" dirty="0">
                <a:latin typeface="Arial" charset="0"/>
                <a:ea typeface="Arial" charset="0"/>
                <a:cs typeface="Arial" charset="0"/>
                <a:sym typeface="Droid Sans"/>
              </a:rPr>
              <a:t>Spoofed SYN</a:t>
            </a:r>
            <a:br>
              <a:rPr lang="en" sz="1100" b="1" dirty="0">
                <a:latin typeface="Arial" charset="0"/>
                <a:ea typeface="Arial" charset="0"/>
                <a:cs typeface="Arial" charset="0"/>
                <a:sym typeface="Droid Sans"/>
              </a:rPr>
            </a:br>
            <a:r>
              <a:rPr lang="en" sz="1100" b="1" dirty="0">
                <a:latin typeface="Arial" charset="0"/>
                <a:ea typeface="Arial" charset="0"/>
                <a:cs typeface="Arial" charset="0"/>
                <a:sym typeface="Droid Sans"/>
              </a:rPr>
              <a:t>[</a:t>
            </a:r>
            <a:r>
              <a:rPr lang="en" sz="1100" b="1" dirty="0" err="1">
                <a:latin typeface="Arial" charset="0"/>
                <a:ea typeface="Arial" charset="0"/>
                <a:cs typeface="Arial" charset="0"/>
                <a:sym typeface="Droid Sans"/>
              </a:rPr>
              <a:t>src</a:t>
            </a:r>
            <a:r>
              <a:rPr lang="en" sz="1100" b="1" dirty="0">
                <a:latin typeface="Arial" charset="0"/>
                <a:ea typeface="Arial" charset="0"/>
                <a:cs typeface="Arial" charset="0"/>
                <a:sym typeface="Droid Sans"/>
              </a:rPr>
              <a:t>: Reflector IP]</a:t>
            </a:r>
          </a:p>
        </p:txBody>
      </p:sp>
      <p:cxnSp>
        <p:nvCxnSpPr>
          <p:cNvPr id="59" name="Shape 921"/>
          <p:cNvCxnSpPr/>
          <p:nvPr/>
        </p:nvCxnSpPr>
        <p:spPr>
          <a:xfrm rot="10800000">
            <a:off x="7035725" y="2296800"/>
            <a:ext cx="19200" cy="2046600"/>
          </a:xfrm>
          <a:prstGeom prst="straightConnector1">
            <a:avLst/>
          </a:prstGeom>
          <a:noFill/>
          <a:ln w="19050" cap="flat" cmpd="sng">
            <a:solidFill>
              <a:srgbClr val="434343"/>
            </a:solidFill>
            <a:prstDash val="solid"/>
            <a:round/>
            <a:headEnd type="none" w="lg" len="lg"/>
            <a:tailEnd type="triangle" w="lg" len="lg"/>
          </a:ln>
        </p:spPr>
      </p:cxnSp>
      <p:sp>
        <p:nvSpPr>
          <p:cNvPr id="60" name="Shape 935"/>
          <p:cNvSpPr txBox="1"/>
          <p:nvPr/>
        </p:nvSpPr>
        <p:spPr>
          <a:xfrm>
            <a:off x="6909514" y="2651642"/>
            <a:ext cx="231900" cy="240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000" b="1" dirty="0">
                <a:latin typeface="Syncopate"/>
                <a:ea typeface="Syncopate"/>
                <a:cs typeface="Syncopate"/>
                <a:sym typeface="Syncopate"/>
              </a:rPr>
              <a:t>4</a:t>
            </a:r>
          </a:p>
        </p:txBody>
      </p:sp>
      <p:sp>
        <p:nvSpPr>
          <p:cNvPr id="61" name="Shape 916"/>
          <p:cNvSpPr txBox="1"/>
          <p:nvPr/>
        </p:nvSpPr>
        <p:spPr>
          <a:xfrm rot="-990">
            <a:off x="6206352" y="2630888"/>
            <a:ext cx="1042200" cy="2748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1100" b="1" dirty="0">
                <a:latin typeface="Arial" charset="0"/>
                <a:ea typeface="Arial" charset="0"/>
                <a:cs typeface="Arial" charset="0"/>
                <a:sym typeface="Droid Sans"/>
              </a:rPr>
              <a:t>SYN/ACK</a:t>
            </a:r>
          </a:p>
        </p:txBody>
      </p:sp>
      <p:grpSp>
        <p:nvGrpSpPr>
          <p:cNvPr id="62" name="Shape 943"/>
          <p:cNvGrpSpPr/>
          <p:nvPr/>
        </p:nvGrpSpPr>
        <p:grpSpPr>
          <a:xfrm>
            <a:off x="6950282" y="2625306"/>
            <a:ext cx="255233" cy="287992"/>
            <a:chOff x="8376526" y="2597687"/>
            <a:chExt cx="255233" cy="287992"/>
          </a:xfrm>
        </p:grpSpPr>
        <p:sp>
          <p:nvSpPr>
            <p:cNvPr id="63" name="Shape 944"/>
            <p:cNvSpPr/>
            <p:nvPr/>
          </p:nvSpPr>
          <p:spPr>
            <a:xfrm>
              <a:off x="8391759" y="2645678"/>
              <a:ext cx="240000" cy="240000"/>
            </a:xfrm>
            <a:prstGeom prst="ellipse">
              <a:avLst/>
            </a:prstGeom>
            <a:solidFill>
              <a:srgbClr val="FFFFFF"/>
            </a:solidFill>
            <a:ln w="19050" cap="flat" cmpd="sng">
              <a:solidFill>
                <a:srgbClr val="434343"/>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a:latin typeface="Syncopate"/>
                <a:ea typeface="Syncopate"/>
                <a:cs typeface="Syncopate"/>
                <a:sym typeface="Syncopate"/>
              </a:endParaRPr>
            </a:p>
          </p:txBody>
        </p:sp>
        <p:sp>
          <p:nvSpPr>
            <p:cNvPr id="64" name="Shape 945"/>
            <p:cNvSpPr txBox="1"/>
            <p:nvPr/>
          </p:nvSpPr>
          <p:spPr>
            <a:xfrm>
              <a:off x="8376526" y="2597687"/>
              <a:ext cx="231900" cy="240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US" sz="1000" b="1" dirty="0">
                  <a:latin typeface="Syncopate"/>
                  <a:ea typeface="Syncopate"/>
                  <a:cs typeface="Syncopate"/>
                  <a:sym typeface="Syncopate"/>
                </a:rPr>
                <a:t>4</a:t>
              </a:r>
              <a:endParaRPr lang="en" sz="1000" b="1" dirty="0">
                <a:latin typeface="Syncopate"/>
                <a:ea typeface="Syncopate"/>
                <a:cs typeface="Syncopate"/>
                <a:sym typeface="Syncopate"/>
              </a:endParaRPr>
            </a:p>
          </p:txBody>
        </p:sp>
      </p:grpSp>
      <p:cxnSp>
        <p:nvCxnSpPr>
          <p:cNvPr id="65" name="Shape 956"/>
          <p:cNvCxnSpPr/>
          <p:nvPr/>
        </p:nvCxnSpPr>
        <p:spPr>
          <a:xfrm flipH="1">
            <a:off x="7241825" y="2401138"/>
            <a:ext cx="6600" cy="1275900"/>
          </a:xfrm>
          <a:prstGeom prst="straightConnector1">
            <a:avLst/>
          </a:prstGeom>
          <a:noFill/>
          <a:ln w="19050" cap="flat" cmpd="sng">
            <a:solidFill>
              <a:srgbClr val="434343"/>
            </a:solidFill>
            <a:prstDash val="solid"/>
            <a:round/>
            <a:headEnd type="none" w="lg" len="lg"/>
            <a:tailEnd type="triangle" w="lg" len="lg"/>
          </a:ln>
        </p:spPr>
      </p:cxnSp>
      <p:grpSp>
        <p:nvGrpSpPr>
          <p:cNvPr id="66" name="Shape 981"/>
          <p:cNvGrpSpPr/>
          <p:nvPr/>
        </p:nvGrpSpPr>
        <p:grpSpPr>
          <a:xfrm>
            <a:off x="7115302" y="3001559"/>
            <a:ext cx="266483" cy="291792"/>
            <a:chOff x="8365265" y="3399084"/>
            <a:chExt cx="266483" cy="291792"/>
          </a:xfrm>
        </p:grpSpPr>
        <p:sp>
          <p:nvSpPr>
            <p:cNvPr id="67" name="Shape 982"/>
            <p:cNvSpPr/>
            <p:nvPr/>
          </p:nvSpPr>
          <p:spPr>
            <a:xfrm>
              <a:off x="8391747" y="3450875"/>
              <a:ext cx="240000" cy="240000"/>
            </a:xfrm>
            <a:prstGeom prst="ellipse">
              <a:avLst/>
            </a:prstGeom>
            <a:solidFill>
              <a:srgbClr val="FFFFFF"/>
            </a:solidFill>
            <a:ln w="19050" cap="flat" cmpd="sng">
              <a:solidFill>
                <a:srgbClr val="434343"/>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a:latin typeface="Syncopate"/>
                <a:ea typeface="Syncopate"/>
                <a:cs typeface="Syncopate"/>
                <a:sym typeface="Syncopate"/>
              </a:endParaRPr>
            </a:p>
          </p:txBody>
        </p:sp>
        <p:sp>
          <p:nvSpPr>
            <p:cNvPr id="68" name="Shape 983"/>
            <p:cNvSpPr txBox="1"/>
            <p:nvPr/>
          </p:nvSpPr>
          <p:spPr>
            <a:xfrm>
              <a:off x="8365265" y="3399084"/>
              <a:ext cx="231900" cy="240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000" b="1">
                  <a:latin typeface="Syncopate"/>
                  <a:ea typeface="Syncopate"/>
                  <a:cs typeface="Syncopate"/>
                  <a:sym typeface="Syncopate"/>
                </a:rPr>
                <a:t>5</a:t>
              </a:r>
            </a:p>
          </p:txBody>
        </p:sp>
      </p:grpSp>
      <p:sp>
        <p:nvSpPr>
          <p:cNvPr id="69" name="Shape 986"/>
          <p:cNvSpPr txBox="1"/>
          <p:nvPr/>
        </p:nvSpPr>
        <p:spPr>
          <a:xfrm rot="-1328">
            <a:off x="7381775" y="2933676"/>
            <a:ext cx="1553700" cy="4683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1100" b="1" dirty="0">
                <a:latin typeface="Arial" charset="0"/>
                <a:ea typeface="Arial" charset="0"/>
                <a:cs typeface="Arial" charset="0"/>
                <a:sym typeface="Droid Sans"/>
              </a:rPr>
              <a:t>RST</a:t>
            </a:r>
            <a:br>
              <a:rPr lang="en" sz="1100" b="1" dirty="0">
                <a:latin typeface="Arial" charset="0"/>
                <a:ea typeface="Arial" charset="0"/>
                <a:cs typeface="Arial" charset="0"/>
                <a:sym typeface="Droid Sans"/>
              </a:rPr>
            </a:br>
            <a:r>
              <a:rPr lang="en" sz="1100" b="1" dirty="0">
                <a:latin typeface="Arial" charset="0"/>
                <a:ea typeface="Arial" charset="0"/>
                <a:cs typeface="Arial" charset="0"/>
                <a:sym typeface="Droid Sans"/>
              </a:rPr>
              <a:t>[IP ID: 7001]</a:t>
            </a:r>
          </a:p>
        </p:txBody>
      </p:sp>
      <p:sp>
        <p:nvSpPr>
          <p:cNvPr id="71" name="Shape 1008"/>
          <p:cNvSpPr/>
          <p:nvPr/>
        </p:nvSpPr>
        <p:spPr>
          <a:xfrm>
            <a:off x="4100850" y="1172240"/>
            <a:ext cx="2904050" cy="134459"/>
          </a:xfrm>
          <a:custGeom>
            <a:avLst/>
            <a:gdLst/>
            <a:ahLst/>
            <a:cxnLst/>
            <a:rect l="0" t="0" r="0" b="0"/>
            <a:pathLst>
              <a:path w="116162" h="14702" extrusionOk="0">
                <a:moveTo>
                  <a:pt x="116162" y="14702"/>
                </a:moveTo>
                <a:lnTo>
                  <a:pt x="104892" y="0"/>
                </a:lnTo>
                <a:lnTo>
                  <a:pt x="7320" y="0"/>
                </a:lnTo>
                <a:lnTo>
                  <a:pt x="0" y="11523"/>
                </a:lnTo>
              </a:path>
            </a:pathLst>
          </a:custGeom>
          <a:noFill/>
          <a:ln w="19050" cap="flat" cmpd="sng">
            <a:solidFill>
              <a:srgbClr val="434343"/>
            </a:solidFill>
            <a:prstDash val="solid"/>
            <a:round/>
            <a:headEnd type="none" w="lg" len="lg"/>
            <a:tailEnd type="triangle" w="lg" len="lg"/>
          </a:ln>
        </p:spPr>
      </p:sp>
      <p:sp>
        <p:nvSpPr>
          <p:cNvPr id="72" name="Shape 1042"/>
          <p:cNvSpPr txBox="1"/>
          <p:nvPr/>
        </p:nvSpPr>
        <p:spPr>
          <a:xfrm rot="-797">
            <a:off x="4244136" y="885792"/>
            <a:ext cx="1986833" cy="315392"/>
          </a:xfrm>
          <a:prstGeom prst="rect">
            <a:avLst/>
          </a:prstGeom>
          <a:noFill/>
          <a:ln>
            <a:noFill/>
          </a:ln>
        </p:spPr>
        <p:txBody>
          <a:bodyPr wrap="square" lIns="91425" tIns="91425" rIns="91425" bIns="91425" anchor="t" anchorCtr="0">
            <a:noAutofit/>
          </a:bodyPr>
          <a:lstStyle/>
          <a:p>
            <a:pPr marL="0" lvl="0" indent="0" rtl="0">
              <a:spcBef>
                <a:spcPts val="0"/>
              </a:spcBef>
              <a:buNone/>
            </a:pPr>
            <a:r>
              <a:rPr lang="en-US" sz="1100" b="1" smtClean="0">
                <a:latin typeface="Arial" charset="0"/>
                <a:ea typeface="Arial" charset="0"/>
                <a:cs typeface="Arial" charset="0"/>
                <a:sym typeface="Droid Sans"/>
              </a:rPr>
              <a:t>SA Probe</a:t>
            </a:r>
            <a:r>
              <a:rPr lang="en" sz="1100" b="1" dirty="0" smtClean="0">
                <a:latin typeface="Arial" charset="0"/>
                <a:ea typeface="Arial" charset="0"/>
                <a:cs typeface="Arial" charset="0"/>
                <a:sym typeface="Droid Sans"/>
              </a:rPr>
              <a:t>[IP </a:t>
            </a:r>
            <a:r>
              <a:rPr lang="en" sz="1100" b="1" dirty="0">
                <a:latin typeface="Arial" charset="0"/>
                <a:ea typeface="Arial" charset="0"/>
                <a:cs typeface="Arial" charset="0"/>
                <a:sym typeface="Droid Sans"/>
              </a:rPr>
              <a:t>ID: </a:t>
            </a:r>
            <a:r>
              <a:rPr lang="en" sz="1100" b="1" dirty="0">
                <a:highlight>
                  <a:srgbClr val="FFFF00"/>
                </a:highlight>
                <a:latin typeface="Arial" charset="0"/>
                <a:ea typeface="Arial" charset="0"/>
                <a:cs typeface="Arial" charset="0"/>
                <a:sym typeface="Droid Sans"/>
              </a:rPr>
              <a:t>7002</a:t>
            </a:r>
            <a:r>
              <a:rPr lang="en" sz="1100" b="1" dirty="0">
                <a:latin typeface="Arial" charset="0"/>
                <a:ea typeface="Arial" charset="0"/>
                <a:cs typeface="Arial" charset="0"/>
                <a:sym typeface="Droid Sans"/>
              </a:rPr>
              <a:t>]</a:t>
            </a:r>
          </a:p>
        </p:txBody>
      </p:sp>
      <p:grpSp>
        <p:nvGrpSpPr>
          <p:cNvPr id="77" name="Shape 1047"/>
          <p:cNvGrpSpPr/>
          <p:nvPr/>
        </p:nvGrpSpPr>
        <p:grpSpPr>
          <a:xfrm>
            <a:off x="5843408" y="1004863"/>
            <a:ext cx="255233" cy="287992"/>
            <a:chOff x="8376526" y="2597687"/>
            <a:chExt cx="255233" cy="287992"/>
          </a:xfrm>
        </p:grpSpPr>
        <p:sp>
          <p:nvSpPr>
            <p:cNvPr id="78" name="Shape 1048"/>
            <p:cNvSpPr/>
            <p:nvPr/>
          </p:nvSpPr>
          <p:spPr>
            <a:xfrm>
              <a:off x="8391759" y="2645678"/>
              <a:ext cx="240000" cy="240000"/>
            </a:xfrm>
            <a:prstGeom prst="ellipse">
              <a:avLst/>
            </a:prstGeom>
            <a:solidFill>
              <a:srgbClr val="FFFFFF"/>
            </a:solidFill>
            <a:ln w="19050" cap="flat" cmpd="sng">
              <a:solidFill>
                <a:srgbClr val="434343"/>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a:latin typeface="Syncopate"/>
                <a:ea typeface="Syncopate"/>
                <a:cs typeface="Syncopate"/>
                <a:sym typeface="Syncopate"/>
              </a:endParaRPr>
            </a:p>
          </p:txBody>
        </p:sp>
        <p:sp>
          <p:nvSpPr>
            <p:cNvPr id="79" name="Shape 1049"/>
            <p:cNvSpPr txBox="1"/>
            <p:nvPr/>
          </p:nvSpPr>
          <p:spPr>
            <a:xfrm>
              <a:off x="8376526" y="2597687"/>
              <a:ext cx="231900" cy="240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US" sz="1000" b="1" dirty="0" smtClean="0">
                  <a:latin typeface="Syncopate"/>
                  <a:ea typeface="Syncopate"/>
                  <a:cs typeface="Syncopate"/>
                  <a:sym typeface="Syncopate"/>
                </a:rPr>
                <a:t>6</a:t>
              </a:r>
              <a:endParaRPr lang="en" sz="1000" b="1" dirty="0">
                <a:latin typeface="Syncopate"/>
                <a:ea typeface="Syncopate"/>
                <a:cs typeface="Syncopate"/>
                <a:sym typeface="Syncopate"/>
              </a:endParaRPr>
            </a:p>
          </p:txBody>
        </p:sp>
      </p:grpSp>
    </p:spTree>
    <p:extLst>
      <p:ext uri="{BB962C8B-B14F-4D97-AF65-F5344CB8AC3E}">
        <p14:creationId xmlns:p14="http://schemas.microsoft.com/office/powerpoint/2010/main" val="15745147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p:nvPr/>
        </p:nvSpPr>
        <p:spPr>
          <a:xfrm>
            <a:off x="-8850" y="0"/>
            <a:ext cx="9161700" cy="5143500"/>
          </a:xfrm>
          <a:prstGeom prst="rect">
            <a:avLst/>
          </a:prstGeom>
          <a:solidFill>
            <a:srgbClr val="352B25"/>
          </a:solidFill>
          <a:ln>
            <a:noFill/>
          </a:ln>
        </p:spPr>
        <p:txBody>
          <a:bodyPr wrap="square" lIns="91425" tIns="91425" rIns="91425" bIns="91425" anchor="ctr" anchorCtr="0">
            <a:noAutofit/>
          </a:bodyPr>
          <a:lstStyle/>
          <a:p>
            <a:pPr marL="0" lvl="0" indent="0">
              <a:spcBef>
                <a:spcPts val="0"/>
              </a:spcBef>
              <a:buNone/>
            </a:pPr>
            <a:endParaRPr/>
          </a:p>
        </p:txBody>
      </p:sp>
      <p:sp>
        <p:nvSpPr>
          <p:cNvPr id="202" name="Shape 202"/>
          <p:cNvSpPr txBox="1">
            <a:spLocks noGrp="1"/>
          </p:cNvSpPr>
          <p:nvPr>
            <p:ph type="body" idx="1"/>
          </p:nvPr>
        </p:nvSpPr>
        <p:spPr>
          <a:xfrm>
            <a:off x="311700" y="1366425"/>
            <a:ext cx="8520600" cy="2149500"/>
          </a:xfrm>
          <a:prstGeom prst="rect">
            <a:avLst/>
          </a:prstGeom>
        </p:spPr>
        <p:txBody>
          <a:bodyPr wrap="square" lIns="91425" tIns="91425" rIns="91425" bIns="91425" anchor="t" anchorCtr="0">
            <a:noAutofit/>
          </a:bodyPr>
          <a:lstStyle/>
          <a:p>
            <a:pPr marL="0" lvl="0" indent="0" algn="ctr" rtl="0">
              <a:lnSpc>
                <a:spcPct val="115000"/>
              </a:lnSpc>
              <a:spcBef>
                <a:spcPts val="0"/>
              </a:spcBef>
              <a:buNone/>
            </a:pPr>
            <a:r>
              <a:rPr lang="en" sz="2400" dirty="0">
                <a:solidFill>
                  <a:srgbClr val="F3F3F3"/>
                </a:solidFill>
                <a:latin typeface="Arial" charset="0"/>
                <a:ea typeface="Arial" charset="0"/>
                <a:cs typeface="Arial" charset="0"/>
                <a:sym typeface="Droid Sans"/>
              </a:rPr>
              <a:t>Network interference is any action by a </a:t>
            </a:r>
            <a:br>
              <a:rPr lang="en" sz="2400" dirty="0">
                <a:solidFill>
                  <a:srgbClr val="F3F3F3"/>
                </a:solidFill>
                <a:latin typeface="Arial" charset="0"/>
                <a:ea typeface="Arial" charset="0"/>
                <a:cs typeface="Arial" charset="0"/>
                <a:sym typeface="Droid Sans"/>
              </a:rPr>
            </a:br>
            <a:r>
              <a:rPr lang="en" sz="2400" dirty="0">
                <a:solidFill>
                  <a:srgbClr val="F3F3F3"/>
                </a:solidFill>
                <a:latin typeface="Arial" charset="0"/>
                <a:ea typeface="Arial" charset="0"/>
                <a:cs typeface="Arial" charset="0"/>
                <a:sym typeface="Droid Sans"/>
              </a:rPr>
              <a:t>network intermediary that violates the </a:t>
            </a:r>
            <a:br>
              <a:rPr lang="en" sz="2400" dirty="0">
                <a:solidFill>
                  <a:srgbClr val="F3F3F3"/>
                </a:solidFill>
                <a:latin typeface="Arial" charset="0"/>
                <a:ea typeface="Arial" charset="0"/>
                <a:cs typeface="Arial" charset="0"/>
                <a:sym typeface="Droid Sans"/>
              </a:rPr>
            </a:br>
            <a:r>
              <a:rPr lang="en" sz="2400" b="1" dirty="0">
                <a:solidFill>
                  <a:srgbClr val="F46F6F"/>
                </a:solidFill>
                <a:latin typeface="Arial" charset="0"/>
                <a:ea typeface="Arial" charset="0"/>
                <a:cs typeface="Arial" charset="0"/>
                <a:sym typeface="Droid Sans"/>
              </a:rPr>
              <a:t>confidentiality</a:t>
            </a:r>
            <a:r>
              <a:rPr lang="en" sz="2400" dirty="0">
                <a:solidFill>
                  <a:srgbClr val="F3F3F3"/>
                </a:solidFill>
                <a:latin typeface="Arial" charset="0"/>
                <a:ea typeface="Arial" charset="0"/>
                <a:cs typeface="Arial" charset="0"/>
                <a:sym typeface="Droid Sans"/>
              </a:rPr>
              <a:t>, </a:t>
            </a:r>
            <a:r>
              <a:rPr lang="en" sz="2400" b="1" dirty="0">
                <a:solidFill>
                  <a:srgbClr val="F46F6F"/>
                </a:solidFill>
                <a:latin typeface="Arial" charset="0"/>
                <a:ea typeface="Arial" charset="0"/>
                <a:cs typeface="Arial" charset="0"/>
                <a:sym typeface="Droid Sans"/>
              </a:rPr>
              <a:t>integrity</a:t>
            </a:r>
            <a:r>
              <a:rPr lang="en" sz="2400" dirty="0">
                <a:solidFill>
                  <a:srgbClr val="F3F3F3"/>
                </a:solidFill>
                <a:latin typeface="Arial" charset="0"/>
                <a:ea typeface="Arial" charset="0"/>
                <a:cs typeface="Arial" charset="0"/>
                <a:sym typeface="Droid Sans"/>
              </a:rPr>
              <a:t>, or </a:t>
            </a:r>
            <a:r>
              <a:rPr lang="en" sz="2400" b="1" dirty="0">
                <a:solidFill>
                  <a:srgbClr val="F46F6F"/>
                </a:solidFill>
                <a:latin typeface="Arial" charset="0"/>
                <a:ea typeface="Arial" charset="0"/>
                <a:cs typeface="Arial" charset="0"/>
                <a:sym typeface="Droid Sans"/>
              </a:rPr>
              <a:t>availability</a:t>
            </a:r>
            <a:r>
              <a:rPr lang="en" sz="2400" dirty="0">
                <a:solidFill>
                  <a:srgbClr val="F46F6F"/>
                </a:solidFill>
                <a:latin typeface="Arial" charset="0"/>
                <a:ea typeface="Arial" charset="0"/>
                <a:cs typeface="Arial" charset="0"/>
                <a:sym typeface="Droid Sans"/>
              </a:rPr>
              <a:t/>
            </a:r>
            <a:br>
              <a:rPr lang="en" sz="2400" dirty="0">
                <a:solidFill>
                  <a:srgbClr val="F46F6F"/>
                </a:solidFill>
                <a:latin typeface="Arial" charset="0"/>
                <a:ea typeface="Arial" charset="0"/>
                <a:cs typeface="Arial" charset="0"/>
                <a:sym typeface="Droid Sans"/>
              </a:rPr>
            </a:br>
            <a:r>
              <a:rPr lang="en" sz="2400" dirty="0">
                <a:solidFill>
                  <a:srgbClr val="F3F3F3"/>
                </a:solidFill>
                <a:latin typeface="Arial" charset="0"/>
                <a:ea typeface="Arial" charset="0"/>
                <a:cs typeface="Arial" charset="0"/>
                <a:sym typeface="Droid Sans"/>
              </a:rPr>
              <a:t>of users’ legitimate network traffic.</a:t>
            </a:r>
          </a:p>
        </p:txBody>
      </p:sp>
      <p:sp>
        <p:nvSpPr>
          <p:cNvPr id="203" name="Shape 20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latin typeface="Arial"/>
                <a:ea typeface="Arial"/>
                <a:cs typeface="Arial"/>
                <a:sym typeface="Arial"/>
              </a:rPr>
              <a:t>6</a:t>
            </a:fld>
            <a:endParaRPr lang="en">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p:nvPr/>
        </p:nvSpPr>
        <p:spPr>
          <a:xfrm>
            <a:off x="0" y="775800"/>
            <a:ext cx="9144000" cy="4367700"/>
          </a:xfrm>
          <a:prstGeom prst="rect">
            <a:avLst/>
          </a:prstGeom>
          <a:solidFill>
            <a:schemeClr val="tx2"/>
          </a:solidFill>
          <a:ln>
            <a:noFill/>
          </a:ln>
        </p:spPr>
        <p:txBody>
          <a:bodyPr wrap="square" lIns="91425" tIns="91425" rIns="91425" bIns="91425" anchor="ctr" anchorCtr="0">
            <a:noAutofit/>
          </a:bodyPr>
          <a:lstStyle/>
          <a:p>
            <a:pPr marL="0" lvl="0" indent="0">
              <a:spcBef>
                <a:spcPts val="0"/>
              </a:spcBef>
              <a:buNone/>
            </a:pPr>
            <a:endParaRPr/>
          </a:p>
        </p:txBody>
      </p:sp>
      <p:sp>
        <p:nvSpPr>
          <p:cNvPr id="209" name="Shape 209"/>
          <p:cNvSpPr txBox="1">
            <a:spLocks noGrp="1"/>
          </p:cNvSpPr>
          <p:nvPr>
            <p:ph type="title"/>
          </p:nvPr>
        </p:nvSpPr>
        <p:spPr>
          <a:xfrm>
            <a:off x="285194" y="200171"/>
            <a:ext cx="8520600" cy="572700"/>
          </a:xfrm>
          <a:prstGeom prst="rect">
            <a:avLst/>
          </a:prstGeom>
        </p:spPr>
        <p:txBody>
          <a:bodyPr wrap="square" lIns="91425" tIns="91425" rIns="91425" bIns="91425" anchor="t" anchorCtr="0">
            <a:noAutofit/>
          </a:bodyPr>
          <a:lstStyle/>
          <a:p>
            <a:pPr marL="0" lvl="0" indent="0" algn="ctr" rtl="0">
              <a:spcBef>
                <a:spcPts val="0"/>
              </a:spcBef>
              <a:buNone/>
            </a:pPr>
            <a:r>
              <a:rPr lang="en-US" sz="2400" b="1" dirty="0" smtClean="0">
                <a:solidFill>
                  <a:schemeClr val="bg1"/>
                </a:solidFill>
                <a:latin typeface="Arial" charset="0"/>
                <a:ea typeface="Arial" charset="0"/>
                <a:cs typeface="Arial" charset="0"/>
                <a:sym typeface="Droid Sans"/>
              </a:rPr>
              <a:t>Network Interference</a:t>
            </a:r>
            <a:endParaRPr lang="en" sz="2400" b="1" dirty="0">
              <a:solidFill>
                <a:schemeClr val="bg1"/>
              </a:solidFill>
              <a:latin typeface="Arial" charset="0"/>
              <a:ea typeface="Arial" charset="0"/>
              <a:cs typeface="Arial" charset="0"/>
              <a:sym typeface="Droid Sans"/>
            </a:endParaRPr>
          </a:p>
        </p:txBody>
      </p:sp>
      <p:sp>
        <p:nvSpPr>
          <p:cNvPr id="210" name="Shape 21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7</a:t>
            </a:fld>
            <a:endParaRPr lang="en">
              <a:latin typeface="Arial"/>
              <a:ea typeface="Arial"/>
              <a:cs typeface="Arial"/>
              <a:sym typeface="Arial"/>
            </a:endParaRPr>
          </a:p>
        </p:txBody>
      </p:sp>
      <p:grpSp>
        <p:nvGrpSpPr>
          <p:cNvPr id="211" name="Shape 211"/>
          <p:cNvGrpSpPr/>
          <p:nvPr/>
        </p:nvGrpSpPr>
        <p:grpSpPr>
          <a:xfrm>
            <a:off x="399440" y="1303229"/>
            <a:ext cx="2706338" cy="325500"/>
            <a:chOff x="399425" y="894800"/>
            <a:chExt cx="2376900" cy="325500"/>
          </a:xfrm>
        </p:grpSpPr>
        <p:sp>
          <p:nvSpPr>
            <p:cNvPr id="212" name="Shape 212"/>
            <p:cNvSpPr/>
            <p:nvPr/>
          </p:nvSpPr>
          <p:spPr>
            <a:xfrm>
              <a:off x="399425" y="894800"/>
              <a:ext cx="1842600" cy="325500"/>
            </a:xfrm>
            <a:prstGeom prst="rect">
              <a:avLst/>
            </a:prstGeom>
            <a:solidFill>
              <a:srgbClr val="FF4426"/>
            </a:solidFill>
            <a:ln w="19050" cap="flat" cmpd="sng">
              <a:solidFill>
                <a:srgbClr val="FF4426"/>
              </a:solidFill>
              <a:prstDash val="solid"/>
              <a:round/>
              <a:headEnd type="none" w="med" len="med"/>
              <a:tailEnd type="none" w="med" len="med"/>
            </a:ln>
          </p:spPr>
          <p:txBody>
            <a:bodyPr wrap="square" lIns="91425" tIns="91425" rIns="91425" bIns="91425" anchor="ctr" anchorCtr="0">
              <a:noAutofit/>
            </a:bodyPr>
            <a:lstStyle/>
            <a:p>
              <a:pPr marL="0" lvl="0" indent="0" algn="ctr" rtl="0">
                <a:spcBef>
                  <a:spcPts val="0"/>
                </a:spcBef>
                <a:buNone/>
              </a:pPr>
              <a:r>
                <a:rPr lang="en" sz="1800" b="1" dirty="0">
                  <a:solidFill>
                    <a:srgbClr val="FFFFFF"/>
                  </a:solidFill>
                  <a:latin typeface="Arial" charset="0"/>
                  <a:ea typeface="Arial" charset="0"/>
                  <a:cs typeface="Arial" charset="0"/>
                  <a:sym typeface="Droid Sans"/>
                </a:rPr>
                <a:t>Blocking</a:t>
              </a:r>
            </a:p>
          </p:txBody>
        </p:sp>
        <p:cxnSp>
          <p:nvCxnSpPr>
            <p:cNvPr id="213" name="Shape 213"/>
            <p:cNvCxnSpPr>
              <a:stCxn id="212" idx="3"/>
            </p:cNvCxnSpPr>
            <p:nvPr/>
          </p:nvCxnSpPr>
          <p:spPr>
            <a:xfrm rot="10800000" flipH="1">
              <a:off x="2242025" y="1052750"/>
              <a:ext cx="534300" cy="4800"/>
            </a:xfrm>
            <a:prstGeom prst="straightConnector1">
              <a:avLst/>
            </a:prstGeom>
            <a:noFill/>
            <a:ln w="19050" cap="flat" cmpd="sng">
              <a:solidFill>
                <a:srgbClr val="FF4426"/>
              </a:solidFill>
              <a:prstDash val="solid"/>
              <a:round/>
              <a:headEnd type="none" w="lg" len="lg"/>
              <a:tailEnd type="triangle" w="lg" len="lg"/>
            </a:ln>
          </p:spPr>
        </p:cxnSp>
      </p:grpSp>
      <p:sp>
        <p:nvSpPr>
          <p:cNvPr id="214" name="Shape 214"/>
          <p:cNvSpPr/>
          <p:nvPr/>
        </p:nvSpPr>
        <p:spPr>
          <a:xfrm>
            <a:off x="390550" y="2510459"/>
            <a:ext cx="2097900" cy="325500"/>
          </a:xfrm>
          <a:prstGeom prst="rect">
            <a:avLst/>
          </a:prstGeom>
          <a:solidFill>
            <a:srgbClr val="FF4426"/>
          </a:solidFill>
          <a:ln w="19050" cap="flat" cmpd="sng">
            <a:solidFill>
              <a:srgbClr val="FF4426"/>
            </a:solidFill>
            <a:prstDash val="solid"/>
            <a:round/>
            <a:headEnd type="none" w="med" len="med"/>
            <a:tailEnd type="none" w="med" len="med"/>
          </a:ln>
        </p:spPr>
        <p:txBody>
          <a:bodyPr wrap="square" lIns="91425" tIns="91425" rIns="91425" bIns="91425" anchor="ctr" anchorCtr="0">
            <a:noAutofit/>
          </a:bodyPr>
          <a:lstStyle/>
          <a:p>
            <a:pPr marL="0" lvl="0" indent="0" algn="ctr" rtl="0">
              <a:spcBef>
                <a:spcPts val="0"/>
              </a:spcBef>
              <a:buNone/>
            </a:pPr>
            <a:r>
              <a:rPr lang="en" sz="1800" b="1" dirty="0">
                <a:solidFill>
                  <a:srgbClr val="FFFFFF"/>
                </a:solidFill>
                <a:latin typeface="Arial" charset="0"/>
                <a:ea typeface="Arial" charset="0"/>
                <a:cs typeface="Arial" charset="0"/>
                <a:sym typeface="Droid Sans"/>
              </a:rPr>
              <a:t>Throttling</a:t>
            </a:r>
          </a:p>
        </p:txBody>
      </p:sp>
      <p:cxnSp>
        <p:nvCxnSpPr>
          <p:cNvPr id="215" name="Shape 215"/>
          <p:cNvCxnSpPr>
            <a:stCxn id="214" idx="3"/>
          </p:cNvCxnSpPr>
          <p:nvPr/>
        </p:nvCxnSpPr>
        <p:spPr>
          <a:xfrm>
            <a:off x="2488450" y="2673209"/>
            <a:ext cx="561000" cy="4200"/>
          </a:xfrm>
          <a:prstGeom prst="straightConnector1">
            <a:avLst/>
          </a:prstGeom>
          <a:noFill/>
          <a:ln w="19050" cap="flat" cmpd="sng">
            <a:solidFill>
              <a:srgbClr val="FF4426"/>
            </a:solidFill>
            <a:prstDash val="solid"/>
            <a:round/>
            <a:headEnd type="none" w="lg" len="lg"/>
            <a:tailEnd type="triangle" w="lg" len="lg"/>
          </a:ln>
        </p:spPr>
      </p:cxnSp>
      <p:grpSp>
        <p:nvGrpSpPr>
          <p:cNvPr id="216" name="Shape 216"/>
          <p:cNvGrpSpPr/>
          <p:nvPr/>
        </p:nvGrpSpPr>
        <p:grpSpPr>
          <a:xfrm>
            <a:off x="402150" y="3709275"/>
            <a:ext cx="2700924" cy="325500"/>
            <a:chOff x="-1368656" y="1823517"/>
            <a:chExt cx="2122200" cy="325500"/>
          </a:xfrm>
        </p:grpSpPr>
        <p:sp>
          <p:nvSpPr>
            <p:cNvPr id="217" name="Shape 217"/>
            <p:cNvSpPr/>
            <p:nvPr/>
          </p:nvSpPr>
          <p:spPr>
            <a:xfrm>
              <a:off x="-1368656" y="1823517"/>
              <a:ext cx="1648500" cy="325500"/>
            </a:xfrm>
            <a:prstGeom prst="rect">
              <a:avLst/>
            </a:prstGeom>
            <a:solidFill>
              <a:srgbClr val="FF4426"/>
            </a:solidFill>
            <a:ln w="19050" cap="flat" cmpd="sng">
              <a:solidFill>
                <a:srgbClr val="FF4426"/>
              </a:solidFill>
              <a:prstDash val="solid"/>
              <a:round/>
              <a:headEnd type="none" w="med" len="med"/>
              <a:tailEnd type="none" w="med" len="med"/>
            </a:ln>
          </p:spPr>
          <p:txBody>
            <a:bodyPr wrap="square" lIns="91425" tIns="91425" rIns="91425" bIns="91425" anchor="ctr" anchorCtr="0">
              <a:noAutofit/>
            </a:bodyPr>
            <a:lstStyle/>
            <a:p>
              <a:pPr marL="0" lvl="0" indent="0" algn="ctr" rtl="0">
                <a:spcBef>
                  <a:spcPts val="0"/>
                </a:spcBef>
                <a:buNone/>
              </a:pPr>
              <a:r>
                <a:rPr lang="en" sz="1800" b="1" dirty="0">
                  <a:solidFill>
                    <a:srgbClr val="FFFFFF"/>
                  </a:solidFill>
                  <a:latin typeface="Arial" charset="0"/>
                  <a:ea typeface="Arial" charset="0"/>
                  <a:cs typeface="Arial" charset="0"/>
                  <a:sym typeface="Droid Sans"/>
                </a:rPr>
                <a:t>Take Down </a:t>
              </a:r>
            </a:p>
          </p:txBody>
        </p:sp>
        <p:cxnSp>
          <p:nvCxnSpPr>
            <p:cNvPr id="218" name="Shape 218"/>
            <p:cNvCxnSpPr>
              <a:stCxn id="217" idx="3"/>
            </p:cNvCxnSpPr>
            <p:nvPr/>
          </p:nvCxnSpPr>
          <p:spPr>
            <a:xfrm>
              <a:off x="279844" y="1986267"/>
              <a:ext cx="473700" cy="0"/>
            </a:xfrm>
            <a:prstGeom prst="straightConnector1">
              <a:avLst/>
            </a:prstGeom>
            <a:noFill/>
            <a:ln w="19050" cap="flat" cmpd="sng">
              <a:solidFill>
                <a:srgbClr val="FF4426"/>
              </a:solidFill>
              <a:prstDash val="solid"/>
              <a:round/>
              <a:headEnd type="none" w="lg" len="lg"/>
              <a:tailEnd type="triangle" w="lg" len="lg"/>
            </a:ln>
          </p:spPr>
        </p:cxnSp>
      </p:grpSp>
      <p:sp>
        <p:nvSpPr>
          <p:cNvPr id="219" name="Shape 219"/>
          <p:cNvSpPr/>
          <p:nvPr/>
        </p:nvSpPr>
        <p:spPr>
          <a:xfrm>
            <a:off x="4053185" y="1118425"/>
            <a:ext cx="4656000" cy="695100"/>
          </a:xfrm>
          <a:prstGeom prst="rect">
            <a:avLst/>
          </a:prstGeom>
          <a:solidFill>
            <a:srgbClr val="CFDFE6"/>
          </a:solidFill>
          <a:ln w="19050" cap="flat"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r>
              <a:rPr lang="en" sz="1800" b="1">
                <a:latin typeface="Slabo 27px"/>
                <a:ea typeface="Slabo 27px"/>
                <a:cs typeface="Slabo 27px"/>
                <a:sym typeface="Slabo 27px"/>
              </a:rPr>
              <a:t>Turkey</a:t>
            </a:r>
            <a:r>
              <a:rPr lang="en" sz="1800">
                <a:latin typeface="Slabo 27px"/>
                <a:ea typeface="Slabo 27px"/>
                <a:cs typeface="Slabo 27px"/>
                <a:sym typeface="Slabo 27px"/>
              </a:rPr>
              <a:t> shuts down Internet of six million citizens, Oct. 2016</a:t>
            </a:r>
          </a:p>
        </p:txBody>
      </p:sp>
      <p:sp>
        <p:nvSpPr>
          <p:cNvPr id="220" name="Shape 220"/>
          <p:cNvSpPr/>
          <p:nvPr/>
        </p:nvSpPr>
        <p:spPr>
          <a:xfrm>
            <a:off x="4051763" y="3524475"/>
            <a:ext cx="4648500" cy="695100"/>
          </a:xfrm>
          <a:prstGeom prst="rect">
            <a:avLst/>
          </a:prstGeom>
          <a:solidFill>
            <a:srgbClr val="CFDFE6"/>
          </a:solidFill>
          <a:ln w="19050" cap="flat"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r>
              <a:rPr lang="en" sz="1800" b="1" dirty="0">
                <a:latin typeface="Slabo 27px"/>
                <a:ea typeface="Slabo 27px"/>
                <a:cs typeface="Slabo 27px"/>
                <a:sym typeface="Slabo 27px"/>
              </a:rPr>
              <a:t>Google</a:t>
            </a:r>
            <a:r>
              <a:rPr lang="en" sz="1800" dirty="0">
                <a:latin typeface="Slabo 27px"/>
                <a:ea typeface="Slabo 27px"/>
                <a:cs typeface="Slabo 27px"/>
                <a:sym typeface="Slabo 27px"/>
              </a:rPr>
              <a:t> received 703 removal requests for </a:t>
            </a:r>
            <a:r>
              <a:rPr lang="en" sz="1800" dirty="0" smtClean="0">
                <a:latin typeface="Slabo 27px"/>
                <a:ea typeface="Slabo 27px"/>
                <a:cs typeface="Slabo 27px"/>
                <a:sym typeface="Slabo 27px"/>
              </a:rPr>
              <a:t>blogger</a:t>
            </a:r>
            <a:r>
              <a:rPr lang="en-US" sz="1800" dirty="0" smtClean="0">
                <a:latin typeface="Slabo 27px"/>
                <a:ea typeface="Slabo 27px"/>
                <a:cs typeface="Slabo 27px"/>
                <a:sym typeface="Slabo 27px"/>
              </a:rPr>
              <a:t>s</a:t>
            </a:r>
            <a:r>
              <a:rPr lang="en" sz="1800" dirty="0" smtClean="0">
                <a:latin typeface="Slabo 27px"/>
                <a:ea typeface="Slabo 27px"/>
                <a:cs typeface="Slabo 27px"/>
                <a:sym typeface="Slabo 27px"/>
              </a:rPr>
              <a:t> </a:t>
            </a:r>
            <a:r>
              <a:rPr lang="en" sz="1800" dirty="0">
                <a:latin typeface="Slabo 27px"/>
                <a:ea typeface="Slabo 27px"/>
                <a:cs typeface="Slabo 27px"/>
                <a:sym typeface="Slabo 27px"/>
              </a:rPr>
              <a:t>in 2016</a:t>
            </a:r>
          </a:p>
        </p:txBody>
      </p:sp>
      <p:sp>
        <p:nvSpPr>
          <p:cNvPr id="221" name="Shape 221"/>
          <p:cNvSpPr/>
          <p:nvPr/>
        </p:nvSpPr>
        <p:spPr>
          <a:xfrm>
            <a:off x="4051786" y="2323550"/>
            <a:ext cx="4648500" cy="695100"/>
          </a:xfrm>
          <a:prstGeom prst="rect">
            <a:avLst/>
          </a:prstGeom>
          <a:solidFill>
            <a:srgbClr val="CFDFE6"/>
          </a:solidFill>
          <a:ln w="19050" cap="flat"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r>
              <a:rPr lang="en" sz="1800" b="1">
                <a:latin typeface="Slabo 27px"/>
                <a:ea typeface="Slabo 27px"/>
                <a:cs typeface="Slabo 27px"/>
                <a:sym typeface="Slabo 27px"/>
              </a:rPr>
              <a:t>Iran</a:t>
            </a:r>
            <a:r>
              <a:rPr lang="en" sz="1800">
                <a:latin typeface="Slabo 27px"/>
                <a:ea typeface="Slabo 27px"/>
                <a:cs typeface="Slabo 27px"/>
                <a:sym typeface="Slabo 27px"/>
              </a:rPr>
              <a:t> used Internet throttling to “preserve calm” during election, Jun. 2013</a:t>
            </a:r>
          </a:p>
        </p:txBody>
      </p:sp>
      <p:sp>
        <p:nvSpPr>
          <p:cNvPr id="222" name="Shape 222"/>
          <p:cNvSpPr/>
          <p:nvPr/>
        </p:nvSpPr>
        <p:spPr>
          <a:xfrm>
            <a:off x="3181975" y="1114525"/>
            <a:ext cx="874800" cy="703200"/>
          </a:xfrm>
          <a:prstGeom prst="rect">
            <a:avLst/>
          </a:prstGeom>
          <a:solidFill>
            <a:srgbClr val="FFFFFF"/>
          </a:solidFill>
          <a:ln w="19050" cap="flat"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pic>
        <p:nvPicPr>
          <p:cNvPr id="223" name="Shape 223"/>
          <p:cNvPicPr preferRelativeResize="0"/>
          <p:nvPr/>
        </p:nvPicPr>
        <p:blipFill>
          <a:blip r:embed="rId3">
            <a:alphaModFix/>
          </a:blip>
          <a:stretch>
            <a:fillRect/>
          </a:stretch>
        </p:blipFill>
        <p:spPr>
          <a:xfrm>
            <a:off x="3275633" y="1157575"/>
            <a:ext cx="687345" cy="572700"/>
          </a:xfrm>
          <a:prstGeom prst="rect">
            <a:avLst/>
          </a:prstGeom>
          <a:noFill/>
          <a:ln>
            <a:noFill/>
          </a:ln>
        </p:spPr>
      </p:pic>
      <p:sp>
        <p:nvSpPr>
          <p:cNvPr id="224" name="Shape 224"/>
          <p:cNvSpPr/>
          <p:nvPr/>
        </p:nvSpPr>
        <p:spPr>
          <a:xfrm>
            <a:off x="3181975" y="2319500"/>
            <a:ext cx="873300" cy="703200"/>
          </a:xfrm>
          <a:prstGeom prst="rect">
            <a:avLst/>
          </a:prstGeom>
          <a:solidFill>
            <a:srgbClr val="FFFFFF"/>
          </a:solidFill>
          <a:ln w="19050" cap="flat"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pic>
        <p:nvPicPr>
          <p:cNvPr id="225" name="Shape 225"/>
          <p:cNvPicPr preferRelativeResize="0"/>
          <p:nvPr/>
        </p:nvPicPr>
        <p:blipFill>
          <a:blip r:embed="rId3">
            <a:alphaModFix/>
          </a:blip>
          <a:stretch>
            <a:fillRect/>
          </a:stretch>
        </p:blipFill>
        <p:spPr>
          <a:xfrm>
            <a:off x="3275482" y="2362550"/>
            <a:ext cx="686241" cy="572700"/>
          </a:xfrm>
          <a:prstGeom prst="rect">
            <a:avLst/>
          </a:prstGeom>
          <a:noFill/>
          <a:ln>
            <a:noFill/>
          </a:ln>
        </p:spPr>
      </p:pic>
      <p:sp>
        <p:nvSpPr>
          <p:cNvPr id="226" name="Shape 226"/>
          <p:cNvSpPr/>
          <p:nvPr/>
        </p:nvSpPr>
        <p:spPr>
          <a:xfrm>
            <a:off x="3181975" y="3524475"/>
            <a:ext cx="873300" cy="703200"/>
          </a:xfrm>
          <a:prstGeom prst="rect">
            <a:avLst/>
          </a:prstGeom>
          <a:solidFill>
            <a:srgbClr val="FFFFFF"/>
          </a:solidFill>
          <a:ln w="19050" cap="flat"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pic>
        <p:nvPicPr>
          <p:cNvPr id="227" name="Shape 227"/>
          <p:cNvPicPr preferRelativeResize="0"/>
          <p:nvPr/>
        </p:nvPicPr>
        <p:blipFill>
          <a:blip r:embed="rId3">
            <a:alphaModFix/>
          </a:blip>
          <a:stretch>
            <a:fillRect/>
          </a:stretch>
        </p:blipFill>
        <p:spPr>
          <a:xfrm>
            <a:off x="3275480" y="3567525"/>
            <a:ext cx="686223" cy="572700"/>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Shape 232"/>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233" name="Shape 233"/>
          <p:cNvSpPr txBox="1">
            <a:spLocks noGrp="1"/>
          </p:cNvSpPr>
          <p:nvPr>
            <p:ph type="title"/>
          </p:nvPr>
        </p:nvSpPr>
        <p:spPr>
          <a:xfrm>
            <a:off x="285194" y="200171"/>
            <a:ext cx="8520600" cy="572700"/>
          </a:xfrm>
          <a:prstGeom prst="rect">
            <a:avLst/>
          </a:prstGeom>
        </p:spPr>
        <p:txBody>
          <a:bodyPr wrap="square" lIns="91425" tIns="91425" rIns="91425" bIns="91425" anchor="t" anchorCtr="0">
            <a:noAutofit/>
          </a:bodyPr>
          <a:lstStyle/>
          <a:p>
            <a:pPr marL="0" lvl="0" indent="0" algn="ctr" rtl="0">
              <a:spcBef>
                <a:spcPts val="0"/>
              </a:spcBef>
              <a:buNone/>
            </a:pPr>
            <a:r>
              <a:rPr lang="en" sz="2400" b="1" dirty="0">
                <a:solidFill>
                  <a:schemeClr val="bg1"/>
                </a:solidFill>
                <a:latin typeface="Arial" charset="0"/>
                <a:ea typeface="Arial" charset="0"/>
                <a:cs typeface="Arial" charset="0"/>
                <a:sym typeface="Droid Sans"/>
              </a:rPr>
              <a:t>Network </a:t>
            </a:r>
            <a:r>
              <a:rPr lang="en-US" sz="2400" b="1" dirty="0" smtClean="0">
                <a:solidFill>
                  <a:schemeClr val="bg1"/>
                </a:solidFill>
                <a:latin typeface="Arial" charset="0"/>
                <a:ea typeface="Arial" charset="0"/>
                <a:cs typeface="Arial" charset="0"/>
                <a:sym typeface="Droid Sans"/>
              </a:rPr>
              <a:t>Interference</a:t>
            </a:r>
            <a:endParaRPr lang="en" sz="2400" b="1" dirty="0">
              <a:solidFill>
                <a:schemeClr val="bg1"/>
              </a:solidFill>
              <a:latin typeface="Arial" charset="0"/>
              <a:ea typeface="Arial" charset="0"/>
              <a:cs typeface="Arial" charset="0"/>
              <a:sym typeface="Droid Sans"/>
            </a:endParaRPr>
          </a:p>
        </p:txBody>
      </p:sp>
      <p:sp>
        <p:nvSpPr>
          <p:cNvPr id="234" name="Shape 23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8</a:t>
            </a:fld>
            <a:endParaRPr lang="en">
              <a:latin typeface="Arial"/>
              <a:ea typeface="Arial"/>
              <a:cs typeface="Arial"/>
              <a:sym typeface="Arial"/>
            </a:endParaRPr>
          </a:p>
        </p:txBody>
      </p:sp>
      <p:grpSp>
        <p:nvGrpSpPr>
          <p:cNvPr id="235" name="Shape 235"/>
          <p:cNvGrpSpPr/>
          <p:nvPr/>
        </p:nvGrpSpPr>
        <p:grpSpPr>
          <a:xfrm>
            <a:off x="399440" y="1136575"/>
            <a:ext cx="8309863" cy="703200"/>
            <a:chOff x="399440" y="1136575"/>
            <a:chExt cx="8309863" cy="703200"/>
          </a:xfrm>
        </p:grpSpPr>
        <p:grpSp>
          <p:nvGrpSpPr>
            <p:cNvPr id="236" name="Shape 236"/>
            <p:cNvGrpSpPr/>
            <p:nvPr/>
          </p:nvGrpSpPr>
          <p:grpSpPr>
            <a:xfrm>
              <a:off x="399440" y="1303229"/>
              <a:ext cx="2706338" cy="325500"/>
              <a:chOff x="399425" y="894800"/>
              <a:chExt cx="2376900" cy="325500"/>
            </a:xfrm>
          </p:grpSpPr>
          <p:sp>
            <p:nvSpPr>
              <p:cNvPr id="237" name="Shape 237"/>
              <p:cNvSpPr/>
              <p:nvPr/>
            </p:nvSpPr>
            <p:spPr>
              <a:xfrm>
                <a:off x="399425" y="894800"/>
                <a:ext cx="1842600" cy="325500"/>
              </a:xfrm>
              <a:prstGeom prst="rect">
                <a:avLst/>
              </a:prstGeom>
              <a:solidFill>
                <a:srgbClr val="FF4426"/>
              </a:solidFill>
              <a:ln w="19050" cap="flat" cmpd="sng">
                <a:solidFill>
                  <a:srgbClr val="FF4426"/>
                </a:solidFill>
                <a:prstDash val="solid"/>
                <a:round/>
                <a:headEnd type="none" w="med" len="med"/>
                <a:tailEnd type="none" w="med" len="med"/>
              </a:ln>
            </p:spPr>
            <p:txBody>
              <a:bodyPr wrap="square" lIns="91425" tIns="91425" rIns="91425" bIns="91425" anchor="ctr" anchorCtr="0">
                <a:noAutofit/>
              </a:bodyPr>
              <a:lstStyle/>
              <a:p>
                <a:pPr marL="0" lvl="0" indent="0" algn="ctr" rtl="0">
                  <a:spcBef>
                    <a:spcPts val="0"/>
                  </a:spcBef>
                  <a:buNone/>
                </a:pPr>
                <a:r>
                  <a:rPr lang="en" sz="1800" b="1" dirty="0">
                    <a:solidFill>
                      <a:srgbClr val="FFFFFF"/>
                    </a:solidFill>
                    <a:latin typeface="Arial" charset="0"/>
                    <a:ea typeface="Arial" charset="0"/>
                    <a:cs typeface="Arial" charset="0"/>
                    <a:sym typeface="Droid Sans"/>
                  </a:rPr>
                  <a:t>Monitoring</a:t>
                </a:r>
              </a:p>
            </p:txBody>
          </p:sp>
          <p:cxnSp>
            <p:nvCxnSpPr>
              <p:cNvPr id="238" name="Shape 238"/>
              <p:cNvCxnSpPr>
                <a:stCxn id="237" idx="3"/>
              </p:cNvCxnSpPr>
              <p:nvPr/>
            </p:nvCxnSpPr>
            <p:spPr>
              <a:xfrm rot="10800000" flipH="1">
                <a:off x="2242025" y="1052750"/>
                <a:ext cx="534300" cy="4800"/>
              </a:xfrm>
              <a:prstGeom prst="straightConnector1">
                <a:avLst/>
              </a:prstGeom>
              <a:noFill/>
              <a:ln w="19050" cap="flat" cmpd="sng">
                <a:solidFill>
                  <a:srgbClr val="FF4426"/>
                </a:solidFill>
                <a:prstDash val="solid"/>
                <a:round/>
                <a:headEnd type="none" w="lg" len="lg"/>
                <a:tailEnd type="triangle" w="lg" len="lg"/>
              </a:ln>
            </p:spPr>
          </p:cxnSp>
        </p:grpSp>
        <p:sp>
          <p:nvSpPr>
            <p:cNvPr id="239" name="Shape 239"/>
            <p:cNvSpPr/>
            <p:nvPr/>
          </p:nvSpPr>
          <p:spPr>
            <a:xfrm>
              <a:off x="3998703" y="1140738"/>
              <a:ext cx="4710600" cy="695100"/>
            </a:xfrm>
            <a:prstGeom prst="rect">
              <a:avLst/>
            </a:prstGeom>
            <a:solidFill>
              <a:srgbClr val="CFDFE6"/>
            </a:solidFill>
            <a:ln w="19050" cap="flat"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r>
                <a:rPr lang="en" sz="1800" b="1">
                  <a:latin typeface="Slabo 27px"/>
                  <a:ea typeface="Slabo 27px"/>
                  <a:cs typeface="Slabo 27px"/>
                  <a:sym typeface="Slabo 27px"/>
                </a:rPr>
                <a:t>Bahrain</a:t>
              </a:r>
              <a:r>
                <a:rPr lang="en" sz="1800">
                  <a:latin typeface="Slabo 27px"/>
                  <a:ea typeface="Slabo 27px"/>
                  <a:cs typeface="Slabo 27px"/>
                  <a:sym typeface="Slabo 27px"/>
                </a:rPr>
                <a:t> government hacked activists with FinFisher spy software (ongoing)</a:t>
              </a:r>
            </a:p>
          </p:txBody>
        </p:sp>
        <p:sp>
          <p:nvSpPr>
            <p:cNvPr id="240" name="Shape 240"/>
            <p:cNvSpPr/>
            <p:nvPr/>
          </p:nvSpPr>
          <p:spPr>
            <a:xfrm>
              <a:off x="3159300" y="1136575"/>
              <a:ext cx="837900" cy="703200"/>
            </a:xfrm>
            <a:prstGeom prst="rect">
              <a:avLst/>
            </a:prstGeom>
            <a:solidFill>
              <a:srgbClr val="FFFFFF"/>
            </a:solidFill>
            <a:ln w="19050" cap="flat"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pic>
          <p:nvPicPr>
            <p:cNvPr id="241" name="Shape 241"/>
            <p:cNvPicPr preferRelativeResize="0"/>
            <p:nvPr/>
          </p:nvPicPr>
          <p:blipFill>
            <a:blip r:embed="rId3">
              <a:alphaModFix/>
            </a:blip>
            <a:stretch>
              <a:fillRect/>
            </a:stretch>
          </p:blipFill>
          <p:spPr>
            <a:xfrm>
              <a:off x="3249021" y="1179625"/>
              <a:ext cx="658454" cy="572700"/>
            </a:xfrm>
            <a:prstGeom prst="rect">
              <a:avLst/>
            </a:prstGeom>
            <a:noFill/>
            <a:ln>
              <a:noFill/>
            </a:ln>
          </p:spPr>
        </p:pic>
      </p:grpSp>
      <p:grpSp>
        <p:nvGrpSpPr>
          <p:cNvPr id="242" name="Shape 242"/>
          <p:cNvGrpSpPr/>
          <p:nvPr/>
        </p:nvGrpSpPr>
        <p:grpSpPr>
          <a:xfrm>
            <a:off x="390550" y="2334456"/>
            <a:ext cx="8309878" cy="703200"/>
            <a:chOff x="390550" y="2334456"/>
            <a:chExt cx="8309878" cy="703200"/>
          </a:xfrm>
        </p:grpSpPr>
        <p:sp>
          <p:nvSpPr>
            <p:cNvPr id="243" name="Shape 243"/>
            <p:cNvSpPr/>
            <p:nvPr/>
          </p:nvSpPr>
          <p:spPr>
            <a:xfrm>
              <a:off x="390550" y="2528384"/>
              <a:ext cx="2097900" cy="325500"/>
            </a:xfrm>
            <a:prstGeom prst="rect">
              <a:avLst/>
            </a:prstGeom>
            <a:solidFill>
              <a:srgbClr val="FF4426"/>
            </a:solidFill>
            <a:ln w="19050" cap="flat" cmpd="sng">
              <a:solidFill>
                <a:srgbClr val="FF4426"/>
              </a:solidFill>
              <a:prstDash val="solid"/>
              <a:round/>
              <a:headEnd type="none" w="med" len="med"/>
              <a:tailEnd type="none" w="med" len="med"/>
            </a:ln>
          </p:spPr>
          <p:txBody>
            <a:bodyPr wrap="square" lIns="91425" tIns="91425" rIns="91425" bIns="91425" anchor="ctr" anchorCtr="0">
              <a:noAutofit/>
            </a:bodyPr>
            <a:lstStyle/>
            <a:p>
              <a:pPr marL="0" lvl="0" indent="0" algn="ctr" rtl="0">
                <a:spcBef>
                  <a:spcPts val="0"/>
                </a:spcBef>
                <a:buNone/>
              </a:pPr>
              <a:r>
                <a:rPr lang="en" sz="1800" b="1" dirty="0">
                  <a:solidFill>
                    <a:srgbClr val="FFFFFF"/>
                  </a:solidFill>
                  <a:latin typeface="Arial" charset="0"/>
                  <a:ea typeface="Arial" charset="0"/>
                  <a:cs typeface="Arial" charset="0"/>
                  <a:sym typeface="Droid Sans"/>
                </a:rPr>
                <a:t>Tampering</a:t>
              </a:r>
            </a:p>
          </p:txBody>
        </p:sp>
        <p:cxnSp>
          <p:nvCxnSpPr>
            <p:cNvPr id="244" name="Shape 244"/>
            <p:cNvCxnSpPr>
              <a:stCxn id="243" idx="3"/>
            </p:cNvCxnSpPr>
            <p:nvPr/>
          </p:nvCxnSpPr>
          <p:spPr>
            <a:xfrm>
              <a:off x="2488450" y="2691134"/>
              <a:ext cx="561000" cy="4200"/>
            </a:xfrm>
            <a:prstGeom prst="straightConnector1">
              <a:avLst/>
            </a:prstGeom>
            <a:noFill/>
            <a:ln w="19050" cap="flat" cmpd="sng">
              <a:solidFill>
                <a:srgbClr val="FF4426"/>
              </a:solidFill>
              <a:prstDash val="solid"/>
              <a:round/>
              <a:headEnd type="none" w="lg" len="lg"/>
              <a:tailEnd type="triangle" w="lg" len="lg"/>
            </a:ln>
          </p:spPr>
        </p:cxnSp>
        <p:sp>
          <p:nvSpPr>
            <p:cNvPr id="245" name="Shape 245"/>
            <p:cNvSpPr/>
            <p:nvPr/>
          </p:nvSpPr>
          <p:spPr>
            <a:xfrm>
              <a:off x="3989828" y="2340560"/>
              <a:ext cx="4710600" cy="695100"/>
            </a:xfrm>
            <a:prstGeom prst="rect">
              <a:avLst/>
            </a:prstGeom>
            <a:solidFill>
              <a:srgbClr val="CFDFE6"/>
            </a:solidFill>
            <a:ln w="19050" cap="flat"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r>
                <a:rPr lang="en" sz="1800" b="1">
                  <a:latin typeface="Slabo 27px"/>
                  <a:ea typeface="Slabo 27px"/>
                  <a:cs typeface="Slabo 27px"/>
                  <a:sym typeface="Slabo 27px"/>
                </a:rPr>
                <a:t>Comcast</a:t>
              </a:r>
              <a:r>
                <a:rPr lang="en" sz="1800">
                  <a:latin typeface="Slabo 27px"/>
                  <a:ea typeface="Slabo 27px"/>
                  <a:cs typeface="Slabo 27px"/>
                  <a:sym typeface="Slabo 27px"/>
                </a:rPr>
                <a:t> is inserting ads into customers’ data streams</a:t>
              </a:r>
            </a:p>
          </p:txBody>
        </p:sp>
        <p:sp>
          <p:nvSpPr>
            <p:cNvPr id="246" name="Shape 246"/>
            <p:cNvSpPr/>
            <p:nvPr/>
          </p:nvSpPr>
          <p:spPr>
            <a:xfrm>
              <a:off x="3150425" y="2334456"/>
              <a:ext cx="837900" cy="703200"/>
            </a:xfrm>
            <a:prstGeom prst="rect">
              <a:avLst/>
            </a:prstGeom>
            <a:solidFill>
              <a:srgbClr val="FFFFFF"/>
            </a:solidFill>
            <a:ln w="19050" cap="flat"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pic>
          <p:nvPicPr>
            <p:cNvPr id="247" name="Shape 247"/>
            <p:cNvPicPr preferRelativeResize="0"/>
            <p:nvPr/>
          </p:nvPicPr>
          <p:blipFill>
            <a:blip r:embed="rId3">
              <a:alphaModFix/>
            </a:blip>
            <a:stretch>
              <a:fillRect/>
            </a:stretch>
          </p:blipFill>
          <p:spPr>
            <a:xfrm>
              <a:off x="3240146" y="2377506"/>
              <a:ext cx="658454" cy="572700"/>
            </a:xfrm>
            <a:prstGeom prst="rect">
              <a:avLst/>
            </a:prstGeom>
            <a:noFill/>
            <a:ln>
              <a:noFill/>
            </a:ln>
          </p:spPr>
        </p:pic>
      </p:grpSp>
      <p:grpSp>
        <p:nvGrpSpPr>
          <p:cNvPr id="248" name="Shape 248"/>
          <p:cNvGrpSpPr/>
          <p:nvPr/>
        </p:nvGrpSpPr>
        <p:grpSpPr>
          <a:xfrm>
            <a:off x="399612" y="3536263"/>
            <a:ext cx="8309691" cy="703200"/>
            <a:chOff x="399612" y="3536263"/>
            <a:chExt cx="8309691" cy="703200"/>
          </a:xfrm>
        </p:grpSpPr>
        <p:grpSp>
          <p:nvGrpSpPr>
            <p:cNvPr id="249" name="Shape 249"/>
            <p:cNvGrpSpPr/>
            <p:nvPr/>
          </p:nvGrpSpPr>
          <p:grpSpPr>
            <a:xfrm>
              <a:off x="399612" y="3614711"/>
              <a:ext cx="2700924" cy="569625"/>
              <a:chOff x="-1368656" y="1823517"/>
              <a:chExt cx="2122200" cy="325500"/>
            </a:xfrm>
          </p:grpSpPr>
          <p:sp>
            <p:nvSpPr>
              <p:cNvPr id="250" name="Shape 250"/>
              <p:cNvSpPr/>
              <p:nvPr/>
            </p:nvSpPr>
            <p:spPr>
              <a:xfrm>
                <a:off x="-1368656" y="1823517"/>
                <a:ext cx="1648500" cy="325500"/>
              </a:xfrm>
              <a:prstGeom prst="rect">
                <a:avLst/>
              </a:prstGeom>
              <a:solidFill>
                <a:srgbClr val="FF4426"/>
              </a:solidFill>
              <a:ln w="19050" cap="flat" cmpd="sng">
                <a:solidFill>
                  <a:srgbClr val="FF4426"/>
                </a:solidFill>
                <a:prstDash val="solid"/>
                <a:round/>
                <a:headEnd type="none" w="med" len="med"/>
                <a:tailEnd type="none" w="med" len="med"/>
              </a:ln>
            </p:spPr>
            <p:txBody>
              <a:bodyPr wrap="square" lIns="91425" tIns="91425" rIns="91425" bIns="91425" anchor="ctr" anchorCtr="0">
                <a:noAutofit/>
              </a:bodyPr>
              <a:lstStyle/>
              <a:p>
                <a:pPr marL="0" lvl="0" indent="0" algn="ctr" rtl="0">
                  <a:spcBef>
                    <a:spcPts val="0"/>
                  </a:spcBef>
                  <a:buNone/>
                </a:pPr>
                <a:r>
                  <a:rPr lang="en" sz="1800" b="1" dirty="0">
                    <a:solidFill>
                      <a:srgbClr val="FFFFFF"/>
                    </a:solidFill>
                    <a:latin typeface="Arial" charset="0"/>
                    <a:ea typeface="Arial" charset="0"/>
                    <a:cs typeface="Arial" charset="0"/>
                    <a:sym typeface="Droid Sans"/>
                  </a:rPr>
                  <a:t>Launching Attacks</a:t>
                </a:r>
              </a:p>
            </p:txBody>
          </p:sp>
          <p:cxnSp>
            <p:nvCxnSpPr>
              <p:cNvPr id="251" name="Shape 251"/>
              <p:cNvCxnSpPr>
                <a:stCxn id="250" idx="3"/>
              </p:cNvCxnSpPr>
              <p:nvPr/>
            </p:nvCxnSpPr>
            <p:spPr>
              <a:xfrm>
                <a:off x="279844" y="1986267"/>
                <a:ext cx="473700" cy="0"/>
              </a:xfrm>
              <a:prstGeom prst="straightConnector1">
                <a:avLst/>
              </a:prstGeom>
              <a:noFill/>
              <a:ln w="19050" cap="flat" cmpd="sng">
                <a:solidFill>
                  <a:srgbClr val="FF4426"/>
                </a:solidFill>
                <a:prstDash val="solid"/>
                <a:round/>
                <a:headEnd type="none" w="lg" len="lg"/>
                <a:tailEnd type="triangle" w="lg" len="lg"/>
              </a:ln>
            </p:spPr>
          </p:cxnSp>
        </p:grpSp>
        <p:sp>
          <p:nvSpPr>
            <p:cNvPr id="252" name="Shape 252"/>
            <p:cNvSpPr/>
            <p:nvPr/>
          </p:nvSpPr>
          <p:spPr>
            <a:xfrm>
              <a:off x="3998703" y="3540324"/>
              <a:ext cx="4710600" cy="695100"/>
            </a:xfrm>
            <a:prstGeom prst="rect">
              <a:avLst/>
            </a:prstGeom>
            <a:solidFill>
              <a:srgbClr val="CFDFE6"/>
            </a:solidFill>
            <a:ln w="19050" cap="flat"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r>
                <a:rPr lang="en" sz="1800" b="1">
                  <a:latin typeface="Slabo 27px"/>
                  <a:ea typeface="Slabo 27px"/>
                  <a:cs typeface="Slabo 27px"/>
                  <a:sym typeface="Slabo 27px"/>
                </a:rPr>
                <a:t>“Great Cannon,”</a:t>
              </a:r>
              <a:r>
                <a:rPr lang="en" sz="1800">
                  <a:latin typeface="Slabo 27px"/>
                  <a:ea typeface="Slabo 27px"/>
                  <a:cs typeface="Slabo 27px"/>
                  <a:sym typeface="Slabo 27px"/>
                </a:rPr>
                <a:t> the man-in-the-middle attack China used against GitHub, Apr. 2015</a:t>
              </a:r>
            </a:p>
          </p:txBody>
        </p:sp>
        <p:sp>
          <p:nvSpPr>
            <p:cNvPr id="253" name="Shape 253"/>
            <p:cNvSpPr/>
            <p:nvPr/>
          </p:nvSpPr>
          <p:spPr>
            <a:xfrm>
              <a:off x="3159559" y="3536263"/>
              <a:ext cx="837900" cy="703200"/>
            </a:xfrm>
            <a:prstGeom prst="rect">
              <a:avLst/>
            </a:prstGeom>
            <a:solidFill>
              <a:srgbClr val="FFFFFF"/>
            </a:solidFill>
            <a:ln w="19050" cap="flat"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pic>
          <p:nvPicPr>
            <p:cNvPr id="254" name="Shape 254"/>
            <p:cNvPicPr preferRelativeResize="0"/>
            <p:nvPr/>
          </p:nvPicPr>
          <p:blipFill>
            <a:blip r:embed="rId3">
              <a:alphaModFix/>
            </a:blip>
            <a:stretch>
              <a:fillRect/>
            </a:stretch>
          </p:blipFill>
          <p:spPr>
            <a:xfrm>
              <a:off x="3249280" y="3579313"/>
              <a:ext cx="658454" cy="572700"/>
            </a:xfrm>
            <a:prstGeom prst="rect">
              <a:avLst/>
            </a:prstGeom>
            <a:noFill/>
            <a:ln>
              <a:noFill/>
            </a:ln>
          </p:spPr>
        </p:pic>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Shape 259"/>
          <p:cNvSpPr/>
          <p:nvPr/>
        </p:nvSpPr>
        <p:spPr>
          <a:xfrm>
            <a:off x="0" y="775850"/>
            <a:ext cx="9161700" cy="4367700"/>
          </a:xfrm>
          <a:prstGeom prst="rect">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sp>
        <p:nvSpPr>
          <p:cNvPr id="260" name="Shape 260"/>
          <p:cNvSpPr txBox="1">
            <a:spLocks noGrp="1"/>
          </p:cNvSpPr>
          <p:nvPr>
            <p:ph type="title"/>
          </p:nvPr>
        </p:nvSpPr>
        <p:spPr>
          <a:xfrm>
            <a:off x="285194" y="200171"/>
            <a:ext cx="8520600" cy="572700"/>
          </a:xfrm>
          <a:prstGeom prst="rect">
            <a:avLst/>
          </a:prstGeom>
        </p:spPr>
        <p:txBody>
          <a:bodyPr wrap="square" lIns="91425" tIns="91425" rIns="91425" bIns="91425" anchor="t" anchorCtr="0">
            <a:noAutofit/>
          </a:bodyPr>
          <a:lstStyle/>
          <a:p>
            <a:pPr marL="0" lvl="0" indent="0" algn="ctr" rtl="0">
              <a:spcBef>
                <a:spcPts val="0"/>
              </a:spcBef>
              <a:buNone/>
            </a:pPr>
            <a:r>
              <a:rPr lang="en" sz="2400" b="1" dirty="0">
                <a:solidFill>
                  <a:schemeClr val="bg1"/>
                </a:solidFill>
                <a:latin typeface="Arial" charset="0"/>
                <a:ea typeface="Arial" charset="0"/>
                <a:cs typeface="Arial" charset="0"/>
                <a:sym typeface="Droid Sans"/>
              </a:rPr>
              <a:t>Network </a:t>
            </a:r>
            <a:r>
              <a:rPr lang="en" sz="2400" b="1" dirty="0" smtClean="0">
                <a:solidFill>
                  <a:schemeClr val="bg1"/>
                </a:solidFill>
                <a:latin typeface="Arial" charset="0"/>
                <a:ea typeface="Arial" charset="0"/>
                <a:cs typeface="Arial" charset="0"/>
                <a:sym typeface="Droid Sans"/>
              </a:rPr>
              <a:t>Interference</a:t>
            </a:r>
            <a:endParaRPr lang="en" sz="2400" b="1" dirty="0">
              <a:solidFill>
                <a:schemeClr val="bg1"/>
              </a:solidFill>
              <a:latin typeface="Arial" charset="0"/>
              <a:ea typeface="Arial" charset="0"/>
              <a:cs typeface="Arial" charset="0"/>
              <a:sym typeface="Droid Sans"/>
            </a:endParaRPr>
          </a:p>
        </p:txBody>
      </p:sp>
      <p:sp>
        <p:nvSpPr>
          <p:cNvPr id="261" name="Shape 261"/>
          <p:cNvSpPr txBox="1">
            <a:spLocks noGrp="1"/>
          </p:cNvSpPr>
          <p:nvPr>
            <p:ph type="body" idx="2"/>
          </p:nvPr>
        </p:nvSpPr>
        <p:spPr>
          <a:xfrm>
            <a:off x="4805894" y="1229717"/>
            <a:ext cx="3999900" cy="3827100"/>
          </a:xfrm>
          <a:prstGeom prst="rect">
            <a:avLst/>
          </a:prstGeom>
          <a:solidFill>
            <a:srgbClr val="FFFFFF"/>
          </a:solidFill>
          <a:ln w="28575" cap="flat" cmpd="sng">
            <a:solidFill>
              <a:srgbClr val="000000"/>
            </a:solidFill>
            <a:prstDash val="solid"/>
            <a:round/>
            <a:headEnd type="none" w="med" len="med"/>
            <a:tailEnd type="none" w="med" len="med"/>
          </a:ln>
        </p:spPr>
        <p:txBody>
          <a:bodyPr wrap="square" lIns="91425" tIns="91425" rIns="91425" bIns="91425" anchor="t" anchorCtr="0">
            <a:noAutofit/>
          </a:bodyPr>
          <a:lstStyle/>
          <a:p>
            <a:pPr marL="0" lvl="0" indent="0" algn="ctr" rtl="0">
              <a:spcBef>
                <a:spcPts val="0"/>
              </a:spcBef>
              <a:buNone/>
            </a:pPr>
            <a:r>
              <a:rPr lang="en" b="1" dirty="0" smtClean="0">
                <a:solidFill>
                  <a:srgbClr val="000000"/>
                </a:solidFill>
                <a:latin typeface="Arial" charset="0"/>
                <a:ea typeface="Arial" charset="0"/>
                <a:cs typeface="Arial" charset="0"/>
                <a:sym typeface="Droid Sans"/>
              </a:rPr>
              <a:t>Network </a:t>
            </a:r>
            <a:r>
              <a:rPr lang="en" b="1" dirty="0">
                <a:solidFill>
                  <a:srgbClr val="000000"/>
                </a:solidFill>
                <a:latin typeface="Arial" charset="0"/>
                <a:ea typeface="Arial" charset="0"/>
                <a:cs typeface="Arial" charset="0"/>
                <a:sym typeface="Droid Sans"/>
              </a:rPr>
              <a:t>intermediaries that may behave </a:t>
            </a:r>
            <a:r>
              <a:rPr lang="en" b="1" dirty="0" err="1">
                <a:solidFill>
                  <a:srgbClr val="000000"/>
                </a:solidFill>
                <a:latin typeface="Arial" charset="0"/>
                <a:ea typeface="Arial" charset="0"/>
                <a:cs typeface="Arial" charset="0"/>
                <a:sym typeface="Droid Sans"/>
              </a:rPr>
              <a:t>adversarially</a:t>
            </a:r>
            <a:r>
              <a:rPr lang="en" b="1" dirty="0">
                <a:solidFill>
                  <a:srgbClr val="000000"/>
                </a:solidFill>
                <a:latin typeface="Arial" charset="0"/>
                <a:ea typeface="Arial" charset="0"/>
                <a:cs typeface="Arial" charset="0"/>
                <a:sym typeface="Droid Sans"/>
              </a:rPr>
              <a:t> towards users</a:t>
            </a:r>
          </a:p>
          <a:p>
            <a:pPr marL="0" lvl="0" indent="0" algn="ctr" rtl="0">
              <a:spcBef>
                <a:spcPts val="0"/>
              </a:spcBef>
              <a:buNone/>
            </a:pPr>
            <a:r>
              <a:rPr lang="en" sz="1600" dirty="0">
                <a:solidFill>
                  <a:srgbClr val="000000"/>
                </a:solidFill>
                <a:latin typeface="Arial" charset="0"/>
                <a:ea typeface="Arial" charset="0"/>
                <a:cs typeface="Arial" charset="0"/>
                <a:sym typeface="Droid Sans"/>
              </a:rPr>
              <a:t>Governments</a:t>
            </a:r>
            <a:br>
              <a:rPr lang="en" sz="1600" dirty="0">
                <a:solidFill>
                  <a:srgbClr val="000000"/>
                </a:solidFill>
                <a:latin typeface="Arial" charset="0"/>
                <a:ea typeface="Arial" charset="0"/>
                <a:cs typeface="Arial" charset="0"/>
                <a:sym typeface="Droid Sans"/>
              </a:rPr>
            </a:br>
            <a:r>
              <a:rPr lang="en" sz="1600" dirty="0">
                <a:solidFill>
                  <a:srgbClr val="000000"/>
                </a:solidFill>
                <a:latin typeface="Arial" charset="0"/>
                <a:ea typeface="Arial" charset="0"/>
                <a:cs typeface="Arial" charset="0"/>
                <a:sym typeface="Droid Sans"/>
              </a:rPr>
              <a:t>Consumer ISPs</a:t>
            </a:r>
            <a:br>
              <a:rPr lang="en" sz="1600" dirty="0">
                <a:solidFill>
                  <a:srgbClr val="000000"/>
                </a:solidFill>
                <a:latin typeface="Arial" charset="0"/>
                <a:ea typeface="Arial" charset="0"/>
                <a:cs typeface="Arial" charset="0"/>
                <a:sym typeface="Droid Sans"/>
              </a:rPr>
            </a:br>
            <a:r>
              <a:rPr lang="en" sz="1600" dirty="0">
                <a:solidFill>
                  <a:srgbClr val="000000"/>
                </a:solidFill>
                <a:latin typeface="Arial" charset="0"/>
                <a:ea typeface="Arial" charset="0"/>
                <a:cs typeface="Arial" charset="0"/>
                <a:sym typeface="Droid Sans"/>
              </a:rPr>
              <a:t>Transit ISPs</a:t>
            </a:r>
            <a:br>
              <a:rPr lang="en" sz="1600" dirty="0">
                <a:solidFill>
                  <a:srgbClr val="000000"/>
                </a:solidFill>
                <a:latin typeface="Arial" charset="0"/>
                <a:ea typeface="Arial" charset="0"/>
                <a:cs typeface="Arial" charset="0"/>
                <a:sym typeface="Droid Sans"/>
              </a:rPr>
            </a:br>
            <a:r>
              <a:rPr lang="en" sz="1600" dirty="0">
                <a:solidFill>
                  <a:srgbClr val="000000"/>
                </a:solidFill>
                <a:latin typeface="Arial" charset="0"/>
                <a:ea typeface="Arial" charset="0"/>
                <a:cs typeface="Arial" charset="0"/>
                <a:sym typeface="Droid Sans"/>
              </a:rPr>
              <a:t>Cellular providers</a:t>
            </a:r>
            <a:br>
              <a:rPr lang="en" sz="1600" dirty="0">
                <a:solidFill>
                  <a:srgbClr val="000000"/>
                </a:solidFill>
                <a:latin typeface="Arial" charset="0"/>
                <a:ea typeface="Arial" charset="0"/>
                <a:cs typeface="Arial" charset="0"/>
                <a:sym typeface="Droid Sans"/>
              </a:rPr>
            </a:br>
            <a:r>
              <a:rPr lang="en" sz="1600" dirty="0">
                <a:solidFill>
                  <a:srgbClr val="000000"/>
                </a:solidFill>
                <a:latin typeface="Arial" charset="0"/>
                <a:ea typeface="Arial" charset="0"/>
                <a:cs typeface="Arial" charset="0"/>
                <a:sym typeface="Droid Sans"/>
              </a:rPr>
              <a:t>Content providers</a:t>
            </a:r>
            <a:br>
              <a:rPr lang="en" sz="1600" dirty="0">
                <a:solidFill>
                  <a:srgbClr val="000000"/>
                </a:solidFill>
                <a:latin typeface="Arial" charset="0"/>
                <a:ea typeface="Arial" charset="0"/>
                <a:cs typeface="Arial" charset="0"/>
                <a:sym typeface="Droid Sans"/>
              </a:rPr>
            </a:br>
            <a:r>
              <a:rPr lang="en" sz="1600" dirty="0">
                <a:solidFill>
                  <a:srgbClr val="000000"/>
                </a:solidFill>
                <a:latin typeface="Arial" charset="0"/>
                <a:ea typeface="Arial" charset="0"/>
                <a:cs typeface="Arial" charset="0"/>
                <a:sym typeface="Droid Sans"/>
              </a:rPr>
              <a:t>Content delivery networks</a:t>
            </a:r>
            <a:br>
              <a:rPr lang="en" sz="1600" dirty="0">
                <a:solidFill>
                  <a:srgbClr val="000000"/>
                </a:solidFill>
                <a:latin typeface="Arial" charset="0"/>
                <a:ea typeface="Arial" charset="0"/>
                <a:cs typeface="Arial" charset="0"/>
                <a:sym typeface="Droid Sans"/>
              </a:rPr>
            </a:br>
            <a:r>
              <a:rPr lang="en" sz="1600" dirty="0">
                <a:solidFill>
                  <a:srgbClr val="000000"/>
                </a:solidFill>
                <a:latin typeface="Arial" charset="0"/>
                <a:ea typeface="Arial" charset="0"/>
                <a:cs typeface="Arial" charset="0"/>
                <a:sym typeface="Droid Sans"/>
              </a:rPr>
              <a:t>Device manufacturers</a:t>
            </a:r>
            <a:br>
              <a:rPr lang="en" sz="1600" dirty="0">
                <a:solidFill>
                  <a:srgbClr val="000000"/>
                </a:solidFill>
                <a:latin typeface="Arial" charset="0"/>
                <a:ea typeface="Arial" charset="0"/>
                <a:cs typeface="Arial" charset="0"/>
                <a:sym typeface="Droid Sans"/>
              </a:rPr>
            </a:br>
            <a:r>
              <a:rPr lang="en" sz="1600" dirty="0">
                <a:solidFill>
                  <a:srgbClr val="000000"/>
                </a:solidFill>
                <a:latin typeface="Arial" charset="0"/>
                <a:ea typeface="Arial" charset="0"/>
                <a:cs typeface="Arial" charset="0"/>
                <a:sym typeface="Droid Sans"/>
              </a:rPr>
              <a:t>Hackers for hire</a:t>
            </a:r>
            <a:br>
              <a:rPr lang="en" sz="1600" dirty="0">
                <a:solidFill>
                  <a:srgbClr val="000000"/>
                </a:solidFill>
                <a:latin typeface="Arial" charset="0"/>
                <a:ea typeface="Arial" charset="0"/>
                <a:cs typeface="Arial" charset="0"/>
                <a:sym typeface="Droid Sans"/>
              </a:rPr>
            </a:br>
            <a:r>
              <a:rPr lang="en" sz="1600" dirty="0">
                <a:solidFill>
                  <a:srgbClr val="000000"/>
                </a:solidFill>
                <a:latin typeface="Arial" charset="0"/>
                <a:ea typeface="Arial" charset="0"/>
                <a:cs typeface="Arial" charset="0"/>
                <a:sym typeface="Droid Sans"/>
              </a:rPr>
              <a:t>Employers</a:t>
            </a:r>
            <a:br>
              <a:rPr lang="en" sz="1600" dirty="0">
                <a:solidFill>
                  <a:srgbClr val="000000"/>
                </a:solidFill>
                <a:latin typeface="Arial" charset="0"/>
                <a:ea typeface="Arial" charset="0"/>
                <a:cs typeface="Arial" charset="0"/>
                <a:sym typeface="Droid Sans"/>
              </a:rPr>
            </a:br>
            <a:r>
              <a:rPr lang="en" dirty="0">
                <a:solidFill>
                  <a:srgbClr val="000000"/>
                </a:solidFill>
                <a:latin typeface="Arial" charset="0"/>
                <a:ea typeface="Arial" charset="0"/>
                <a:cs typeface="Arial" charset="0"/>
                <a:sym typeface="Droid Sans"/>
              </a:rPr>
              <a:t/>
            </a:r>
            <a:br>
              <a:rPr lang="en" dirty="0">
                <a:solidFill>
                  <a:srgbClr val="000000"/>
                </a:solidFill>
                <a:latin typeface="Arial" charset="0"/>
                <a:ea typeface="Arial" charset="0"/>
                <a:cs typeface="Arial" charset="0"/>
                <a:sym typeface="Droid Sans"/>
              </a:rPr>
            </a:br>
            <a:endParaRPr lang="en" dirty="0">
              <a:solidFill>
                <a:srgbClr val="000000"/>
              </a:solidFill>
              <a:latin typeface="Arial" charset="0"/>
              <a:ea typeface="Arial" charset="0"/>
              <a:cs typeface="Arial" charset="0"/>
              <a:sym typeface="Droid Sans"/>
            </a:endParaRPr>
          </a:p>
        </p:txBody>
      </p:sp>
      <p:sp>
        <p:nvSpPr>
          <p:cNvPr id="262" name="Shape 26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latin typeface="Arial"/>
                <a:ea typeface="Arial"/>
                <a:cs typeface="Arial"/>
                <a:sym typeface="Arial"/>
              </a:rPr>
              <a:t>9</a:t>
            </a:fld>
            <a:endParaRPr lang="en">
              <a:latin typeface="Arial"/>
              <a:ea typeface="Arial"/>
              <a:cs typeface="Arial"/>
              <a:sym typeface="Arial"/>
            </a:endParaRPr>
          </a:p>
        </p:txBody>
      </p:sp>
      <p:sp>
        <p:nvSpPr>
          <p:cNvPr id="263" name="Shape 263"/>
          <p:cNvSpPr/>
          <p:nvPr/>
        </p:nvSpPr>
        <p:spPr>
          <a:xfrm>
            <a:off x="5476875" y="996580"/>
            <a:ext cx="2583600" cy="325500"/>
          </a:xfrm>
          <a:prstGeom prst="rect">
            <a:avLst/>
          </a:prstGeom>
          <a:solidFill>
            <a:srgbClr val="FF4426"/>
          </a:solidFill>
          <a:ln>
            <a:noFill/>
          </a:ln>
        </p:spPr>
        <p:txBody>
          <a:bodyPr wrap="square" lIns="91425" tIns="91425" rIns="91425" bIns="91425" anchor="ctr" anchorCtr="0">
            <a:noAutofit/>
          </a:bodyPr>
          <a:lstStyle/>
          <a:p>
            <a:pPr marL="0" lvl="0" indent="0" algn="ctr" rtl="0">
              <a:spcBef>
                <a:spcPts val="0"/>
              </a:spcBef>
              <a:buNone/>
            </a:pPr>
            <a:r>
              <a:rPr lang="en" b="1" dirty="0">
                <a:solidFill>
                  <a:srgbClr val="FFFFFF"/>
                </a:solidFill>
                <a:latin typeface="Arial" charset="0"/>
                <a:ea typeface="Arial" charset="0"/>
                <a:cs typeface="Arial" charset="0"/>
                <a:sym typeface="Droid Sans"/>
              </a:rPr>
              <a:t>WHO</a:t>
            </a:r>
          </a:p>
        </p:txBody>
      </p:sp>
      <p:sp>
        <p:nvSpPr>
          <p:cNvPr id="264" name="Shape 264"/>
          <p:cNvSpPr txBox="1">
            <a:spLocks noGrp="1"/>
          </p:cNvSpPr>
          <p:nvPr>
            <p:ph type="body" idx="1"/>
          </p:nvPr>
        </p:nvSpPr>
        <p:spPr>
          <a:xfrm>
            <a:off x="311700" y="1229717"/>
            <a:ext cx="3999900" cy="3827100"/>
          </a:xfrm>
          <a:prstGeom prst="rect">
            <a:avLst/>
          </a:prstGeom>
          <a:solidFill>
            <a:srgbClr val="FFFFFF"/>
          </a:solidFill>
          <a:ln w="28575" cap="flat" cmpd="sng">
            <a:solidFill>
              <a:srgbClr val="000000"/>
            </a:solidFill>
            <a:prstDash val="solid"/>
            <a:round/>
            <a:headEnd type="none" w="med" len="med"/>
            <a:tailEnd type="none" w="med" len="med"/>
          </a:ln>
        </p:spPr>
        <p:txBody>
          <a:bodyPr wrap="square" lIns="91425" tIns="91425" rIns="91425" bIns="91425" anchor="t" anchorCtr="0">
            <a:noAutofit/>
          </a:bodyPr>
          <a:lstStyle/>
          <a:p>
            <a:pPr marL="0" lvl="0" indent="0" algn="ctr" rtl="0">
              <a:spcBef>
                <a:spcPts val="0"/>
              </a:spcBef>
              <a:buNone/>
            </a:pPr>
            <a:r>
              <a:rPr lang="en" b="1" dirty="0" smtClean="0">
                <a:solidFill>
                  <a:srgbClr val="000000"/>
                </a:solidFill>
                <a:latin typeface="Arial" charset="0"/>
                <a:ea typeface="Arial" charset="0"/>
                <a:cs typeface="Arial" charset="0"/>
                <a:sym typeface="Droid Sans"/>
              </a:rPr>
              <a:t>Behaviors that  </a:t>
            </a:r>
            <a:r>
              <a:rPr lang="en" b="1" dirty="0">
                <a:solidFill>
                  <a:srgbClr val="000000"/>
                </a:solidFill>
                <a:latin typeface="Arial" charset="0"/>
                <a:ea typeface="Arial" charset="0"/>
                <a:cs typeface="Arial" charset="0"/>
                <a:sym typeface="Droid Sans"/>
              </a:rPr>
              <a:t>violate confidentiality, integrity, or availability</a:t>
            </a:r>
          </a:p>
          <a:p>
            <a:pPr marL="0" lvl="0" indent="0" algn="ctr" rtl="0">
              <a:spcBef>
                <a:spcPts val="0"/>
              </a:spcBef>
              <a:buNone/>
            </a:pPr>
            <a:r>
              <a:rPr lang="en" sz="1600" dirty="0">
                <a:solidFill>
                  <a:srgbClr val="000000"/>
                </a:solidFill>
                <a:latin typeface="Arial" charset="0"/>
                <a:ea typeface="Arial" charset="0"/>
                <a:cs typeface="Arial" charset="0"/>
                <a:sym typeface="Droid Sans"/>
              </a:rPr>
              <a:t>Blocking</a:t>
            </a:r>
            <a:br>
              <a:rPr lang="en" sz="1600" dirty="0">
                <a:solidFill>
                  <a:srgbClr val="000000"/>
                </a:solidFill>
                <a:latin typeface="Arial" charset="0"/>
                <a:ea typeface="Arial" charset="0"/>
                <a:cs typeface="Arial" charset="0"/>
                <a:sym typeface="Droid Sans"/>
              </a:rPr>
            </a:br>
            <a:r>
              <a:rPr lang="en" sz="1600" dirty="0">
                <a:solidFill>
                  <a:srgbClr val="000000"/>
                </a:solidFill>
                <a:latin typeface="Arial" charset="0"/>
                <a:ea typeface="Arial" charset="0"/>
                <a:cs typeface="Arial" charset="0"/>
                <a:sym typeface="Droid Sans"/>
              </a:rPr>
              <a:t>Tampering</a:t>
            </a:r>
            <a:br>
              <a:rPr lang="en" sz="1600" dirty="0">
                <a:solidFill>
                  <a:srgbClr val="000000"/>
                </a:solidFill>
                <a:latin typeface="Arial" charset="0"/>
                <a:ea typeface="Arial" charset="0"/>
                <a:cs typeface="Arial" charset="0"/>
                <a:sym typeface="Droid Sans"/>
              </a:rPr>
            </a:br>
            <a:r>
              <a:rPr lang="en" sz="1600" dirty="0">
                <a:solidFill>
                  <a:srgbClr val="000000"/>
                </a:solidFill>
                <a:latin typeface="Arial" charset="0"/>
                <a:ea typeface="Arial" charset="0"/>
                <a:cs typeface="Arial" charset="0"/>
                <a:sym typeface="Droid Sans"/>
              </a:rPr>
              <a:t>Net neutrality violation</a:t>
            </a:r>
            <a:br>
              <a:rPr lang="en" sz="1600" dirty="0">
                <a:solidFill>
                  <a:srgbClr val="000000"/>
                </a:solidFill>
                <a:latin typeface="Arial" charset="0"/>
                <a:ea typeface="Arial" charset="0"/>
                <a:cs typeface="Arial" charset="0"/>
                <a:sym typeface="Droid Sans"/>
              </a:rPr>
            </a:br>
            <a:r>
              <a:rPr lang="en" sz="1600" dirty="0">
                <a:solidFill>
                  <a:srgbClr val="000000"/>
                </a:solidFill>
                <a:latin typeface="Arial" charset="0"/>
                <a:ea typeface="Arial" charset="0"/>
                <a:cs typeface="Arial" charset="0"/>
                <a:sym typeface="Droid Sans"/>
              </a:rPr>
              <a:t>Mass surveillance</a:t>
            </a:r>
            <a:br>
              <a:rPr lang="en" sz="1600" dirty="0">
                <a:solidFill>
                  <a:srgbClr val="000000"/>
                </a:solidFill>
                <a:latin typeface="Arial" charset="0"/>
                <a:ea typeface="Arial" charset="0"/>
                <a:cs typeface="Arial" charset="0"/>
                <a:sym typeface="Droid Sans"/>
              </a:rPr>
            </a:br>
            <a:r>
              <a:rPr lang="en" sz="1600" dirty="0">
                <a:solidFill>
                  <a:srgbClr val="000000"/>
                </a:solidFill>
                <a:latin typeface="Arial" charset="0"/>
                <a:ea typeface="Arial" charset="0"/>
                <a:cs typeface="Arial" charset="0"/>
                <a:sym typeface="Droid Sans"/>
              </a:rPr>
              <a:t>Targeted surveillance</a:t>
            </a:r>
            <a:br>
              <a:rPr lang="en" sz="1600" dirty="0">
                <a:solidFill>
                  <a:srgbClr val="000000"/>
                </a:solidFill>
                <a:latin typeface="Arial" charset="0"/>
                <a:ea typeface="Arial" charset="0"/>
                <a:cs typeface="Arial" charset="0"/>
                <a:sym typeface="Droid Sans"/>
              </a:rPr>
            </a:br>
            <a:r>
              <a:rPr lang="en" sz="1600" dirty="0">
                <a:solidFill>
                  <a:srgbClr val="000000"/>
                </a:solidFill>
                <a:latin typeface="Arial" charset="0"/>
                <a:ea typeface="Arial" charset="0"/>
                <a:cs typeface="Arial" charset="0"/>
                <a:sym typeface="Droid Sans"/>
              </a:rPr>
              <a:t>Content removal</a:t>
            </a:r>
            <a:br>
              <a:rPr lang="en" sz="1600" dirty="0">
                <a:solidFill>
                  <a:srgbClr val="000000"/>
                </a:solidFill>
                <a:latin typeface="Arial" charset="0"/>
                <a:ea typeface="Arial" charset="0"/>
                <a:cs typeface="Arial" charset="0"/>
                <a:sym typeface="Droid Sans"/>
              </a:rPr>
            </a:br>
            <a:r>
              <a:rPr lang="en" sz="1600" dirty="0">
                <a:solidFill>
                  <a:srgbClr val="000000"/>
                </a:solidFill>
                <a:latin typeface="Arial" charset="0"/>
                <a:ea typeface="Arial" charset="0"/>
                <a:cs typeface="Arial" charset="0"/>
                <a:sym typeface="Droid Sans"/>
              </a:rPr>
              <a:t>Throttling</a:t>
            </a:r>
            <a:br>
              <a:rPr lang="en" sz="1600" dirty="0">
                <a:solidFill>
                  <a:srgbClr val="000000"/>
                </a:solidFill>
                <a:latin typeface="Arial" charset="0"/>
                <a:ea typeface="Arial" charset="0"/>
                <a:cs typeface="Arial" charset="0"/>
                <a:sym typeface="Droid Sans"/>
              </a:rPr>
            </a:br>
            <a:r>
              <a:rPr lang="en" sz="1600" dirty="0">
                <a:solidFill>
                  <a:srgbClr val="000000"/>
                </a:solidFill>
                <a:latin typeface="Arial" charset="0"/>
                <a:ea typeface="Arial" charset="0"/>
                <a:cs typeface="Arial" charset="0"/>
                <a:sym typeface="Droid Sans"/>
              </a:rPr>
              <a:t>Denial of Service (</a:t>
            </a:r>
            <a:r>
              <a:rPr lang="en" sz="1600" dirty="0" err="1">
                <a:solidFill>
                  <a:srgbClr val="000000"/>
                </a:solidFill>
                <a:latin typeface="Arial" charset="0"/>
                <a:ea typeface="Arial" charset="0"/>
                <a:cs typeface="Arial" charset="0"/>
                <a:sym typeface="Droid Sans"/>
              </a:rPr>
              <a:t>DoS</a:t>
            </a:r>
            <a:r>
              <a:rPr lang="en" sz="1600" dirty="0">
                <a:solidFill>
                  <a:srgbClr val="000000"/>
                </a:solidFill>
                <a:latin typeface="Arial" charset="0"/>
                <a:ea typeface="Arial" charset="0"/>
                <a:cs typeface="Arial" charset="0"/>
                <a:sym typeface="Droid Sans"/>
              </a:rPr>
              <a:t>)</a:t>
            </a:r>
            <a:br>
              <a:rPr lang="en" sz="1600" dirty="0">
                <a:solidFill>
                  <a:srgbClr val="000000"/>
                </a:solidFill>
                <a:latin typeface="Arial" charset="0"/>
                <a:ea typeface="Arial" charset="0"/>
                <a:cs typeface="Arial" charset="0"/>
                <a:sym typeface="Droid Sans"/>
              </a:rPr>
            </a:br>
            <a:r>
              <a:rPr lang="en" sz="1600" dirty="0">
                <a:solidFill>
                  <a:srgbClr val="000000"/>
                </a:solidFill>
                <a:latin typeface="Arial" charset="0"/>
                <a:ea typeface="Arial" charset="0"/>
                <a:cs typeface="Arial" charset="0"/>
                <a:sym typeface="Droid Sans"/>
              </a:rPr>
              <a:t>Disinformation</a:t>
            </a:r>
            <a:br>
              <a:rPr lang="en" sz="1600" dirty="0">
                <a:solidFill>
                  <a:srgbClr val="000000"/>
                </a:solidFill>
                <a:latin typeface="Arial" charset="0"/>
                <a:ea typeface="Arial" charset="0"/>
                <a:cs typeface="Arial" charset="0"/>
                <a:sym typeface="Droid Sans"/>
              </a:rPr>
            </a:br>
            <a:r>
              <a:rPr lang="en" dirty="0">
                <a:solidFill>
                  <a:srgbClr val="000000"/>
                </a:solidFill>
                <a:latin typeface="Arial" charset="0"/>
                <a:ea typeface="Arial" charset="0"/>
                <a:cs typeface="Arial" charset="0"/>
                <a:sym typeface="Droid Sans"/>
              </a:rPr>
              <a:t/>
            </a:r>
            <a:br>
              <a:rPr lang="en" dirty="0">
                <a:solidFill>
                  <a:srgbClr val="000000"/>
                </a:solidFill>
                <a:latin typeface="Arial" charset="0"/>
                <a:ea typeface="Arial" charset="0"/>
                <a:cs typeface="Arial" charset="0"/>
                <a:sym typeface="Droid Sans"/>
              </a:rPr>
            </a:br>
            <a:endParaRPr lang="en" dirty="0">
              <a:solidFill>
                <a:srgbClr val="000000"/>
              </a:solidFill>
              <a:latin typeface="Arial" charset="0"/>
              <a:ea typeface="Arial" charset="0"/>
              <a:cs typeface="Arial" charset="0"/>
              <a:sym typeface="Droid Sans"/>
            </a:endParaRPr>
          </a:p>
        </p:txBody>
      </p:sp>
      <p:sp>
        <p:nvSpPr>
          <p:cNvPr id="265" name="Shape 265"/>
          <p:cNvSpPr/>
          <p:nvPr/>
        </p:nvSpPr>
        <p:spPr>
          <a:xfrm>
            <a:off x="1390350" y="996580"/>
            <a:ext cx="1842600" cy="325500"/>
          </a:xfrm>
          <a:prstGeom prst="rect">
            <a:avLst/>
          </a:prstGeom>
          <a:solidFill>
            <a:srgbClr val="FF4426"/>
          </a:solidFill>
          <a:ln>
            <a:noFill/>
          </a:ln>
        </p:spPr>
        <p:txBody>
          <a:bodyPr wrap="square" lIns="91425" tIns="91425" rIns="91425" bIns="91425" anchor="ctr" anchorCtr="0">
            <a:noAutofit/>
          </a:bodyPr>
          <a:lstStyle/>
          <a:p>
            <a:pPr marL="0" lvl="0" indent="0" algn="ctr" rtl="0">
              <a:spcBef>
                <a:spcPts val="0"/>
              </a:spcBef>
              <a:buNone/>
            </a:pPr>
            <a:r>
              <a:rPr lang="en" b="1" dirty="0">
                <a:solidFill>
                  <a:srgbClr val="FFFFFF"/>
                </a:solidFill>
                <a:latin typeface="Arial" charset="0"/>
                <a:ea typeface="Arial" charset="0"/>
                <a:cs typeface="Arial" charset="0"/>
                <a:sym typeface="Droid Sans"/>
              </a:rPr>
              <a:t>WHAT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6148</TotalTime>
  <Words>3828</Words>
  <Application>Microsoft Macintosh PowerPoint</Application>
  <PresentationFormat>On-screen Show (16:9)</PresentationFormat>
  <Paragraphs>771</Paragraphs>
  <Slides>54</Slides>
  <Notes>54</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54</vt:i4>
      </vt:variant>
    </vt:vector>
  </HeadingPairs>
  <TitlesOfParts>
    <vt:vector size="63" baseType="lpstr">
      <vt:lpstr>.AppleSystemUIFont</vt:lpstr>
      <vt:lpstr>Bitter</vt:lpstr>
      <vt:lpstr>Droid Sans</vt:lpstr>
      <vt:lpstr>Mangal</vt:lpstr>
      <vt:lpstr>Slabo 27px</vt:lpstr>
      <vt:lpstr>Syncopate</vt:lpstr>
      <vt:lpstr>Verdana</vt:lpstr>
      <vt:lpstr>Arial</vt:lpstr>
      <vt:lpstr>Simple Light</vt:lpstr>
      <vt:lpstr>PowerPoint Presentation</vt:lpstr>
      <vt:lpstr>PowerPoint Presentation</vt:lpstr>
      <vt:lpstr>The Internet</vt:lpstr>
      <vt:lpstr>The Internet</vt:lpstr>
      <vt:lpstr>The Internet</vt:lpstr>
      <vt:lpstr>PowerPoint Presentation</vt:lpstr>
      <vt:lpstr>Network Interference</vt:lpstr>
      <vt:lpstr>Network Interference</vt:lpstr>
      <vt:lpstr>Network Interference</vt:lpstr>
      <vt:lpstr>PowerPoint Presentation</vt:lpstr>
      <vt:lpstr>PowerPoint Presentation</vt:lpstr>
      <vt:lpstr>Measuring Internet Censorship Globally</vt:lpstr>
      <vt:lpstr>Measuring Internet Censorship Globally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VanderSloot, Benjamin</cp:lastModifiedBy>
  <cp:revision>181</cp:revision>
  <dcterms:modified xsi:type="dcterms:W3CDTF">2018-01-10T18:13:01Z</dcterms:modified>
</cp:coreProperties>
</file>