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embeddedFontLst>
    <p:embeddedFont>
      <p:font typeface="Raleway" pitchFamily="2" charset="77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4BQG1YtdQn5SY4/8precxAFoO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34315"/>
  </p:normalViewPr>
  <p:slideViewPr>
    <p:cSldViewPr snapToGrid="0">
      <p:cViewPr varScale="1">
        <p:scale>
          <a:sx n="38" d="100"/>
          <a:sy n="38" d="100"/>
        </p:scale>
        <p:origin x="4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967038" y="527050"/>
            <a:ext cx="3514725" cy="26368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944880" y="3338989"/>
            <a:ext cx="7559040" cy="316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025" tIns="94025" rIns="94025" bIns="940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Who were the people who influenced you in your life—either positively or negatively?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What accomplishments are you most proud of, in your life and in Scouting?</a:t>
            </a: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US" sz="1200" i="1" dirty="0"/>
            </a:br>
            <a:r>
              <a:rPr lang="en-US" sz="1400" i="1" dirty="0"/>
              <a:t>Notes for Den Chiefs:</a:t>
            </a:r>
            <a:endParaRPr sz="14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Encourage den members to write their answers and thoughts in their Participant Notebooks for reference throughout the course.</a:t>
            </a:r>
            <a:endParaRPr sz="1400" i="1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400" i="1" dirty="0"/>
              <a:t>Mention that how they answered the questions on the Pre-course Assignment and their contributions to the group discussion may point to clues of their personal leadership purpose. </a:t>
            </a:r>
            <a:endParaRPr sz="1400" i="1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/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/>
              <a:t>Ideas to bring up include the following: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been the consistent themes, threads, passions, talents, and skills you have noticed about yourself?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have people told you that you are good at?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When you were 10 years old, what did you tell everyone that you wanted to be? </a:t>
            </a:r>
            <a:endParaRPr sz="12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US" sz="1200" dirty="0"/>
              <a:t>Are you doing anything similar today?</a:t>
            </a:r>
            <a:endParaRPr sz="1200" dirty="0"/>
          </a:p>
        </p:txBody>
      </p:sp>
      <p:sp>
        <p:nvSpPr>
          <p:cNvPr id="125" name="Google Shape;125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22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The metaphor of the mirror reminds us that we cannot lead others until we work on leading ourselves. This requires looking inward and developing from the inside out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by aligning personal values, communication style, and behavioral style.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For you to lead yourself, it is important to develop from the inside out.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Discuss: </a:t>
            </a:r>
            <a:r>
              <a:rPr lang="en-US" sz="1400" b="1" dirty="0"/>
              <a:t>“What does ‘from the inside out’ mean to you?”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Post-Session Reflection: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What personal leadership skills are “growth opportunities” for you?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Ask den members to share one skill each.</a:t>
            </a:r>
            <a:endParaRPr sz="12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200" dirty="0"/>
              <a:t>Remind members to record their ideas in their notebooks as potential Ticket items.</a:t>
            </a:r>
            <a:endParaRPr sz="1200" dirty="0"/>
          </a:p>
        </p:txBody>
      </p:sp>
      <p:sp>
        <p:nvSpPr>
          <p:cNvPr id="133" name="Google Shape;1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/>
              <a:t>Pause, get to know each other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5 min</a:t>
            </a:r>
            <a:endParaRPr sz="1200" dirty="0"/>
          </a:p>
        </p:txBody>
      </p:sp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i="1" dirty="0"/>
              <a:t>Read quote: </a:t>
            </a:r>
            <a:r>
              <a:rPr lang="en-US" sz="1600" b="1" i="1" dirty="0"/>
              <a:t>“The toughest person to lead is always yourself.”</a:t>
            </a:r>
            <a:endParaRPr lang="en-US" sz="1600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1600" b="1" i="1" dirty="0"/>
              <a:t> </a:t>
            </a:r>
            <a:r>
              <a:rPr lang="en-US" sz="1600" dirty="0"/>
              <a:t> —John Maxwell, </a:t>
            </a:r>
            <a:r>
              <a:rPr lang="en-US" sz="1600" i="1" dirty="0"/>
              <a:t>Leadership Gold</a:t>
            </a:r>
            <a:endParaRPr lang="en-US" sz="1600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/>
              <a:t>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Throughout the Wood Badge course, there will be opportunities to learn more about personal growth and personal planning.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These concepts will enhance leadership capabilities and set each individual up for success in personal, professional, and Scouting life.</a:t>
            </a:r>
            <a:endParaRPr sz="1600" b="1" dirty="0"/>
          </a:p>
        </p:txBody>
      </p:sp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tool representing this session is a mirror.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We must first look at our own values to appreciate the values of others.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Self–Leadership and the Identification of Personal Values</a:t>
            </a:r>
            <a:endParaRPr sz="1200" dirty="0"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What are some examples of value statements?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Scouting America: </a:t>
            </a:r>
            <a:r>
              <a:rPr lang="en-US" sz="1200" b="1" dirty="0"/>
              <a:t>Scout Law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Rotary International: </a:t>
            </a:r>
            <a:r>
              <a:rPr lang="en-US" sz="1200" b="1" dirty="0"/>
              <a:t>“Service Above Self”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Boys &amp; Girls Clubs of America: </a:t>
            </a:r>
            <a:endParaRPr sz="1200" dirty="0"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“Respect, Integrity, Excellence, Teamwork, Innovation”</a:t>
            </a:r>
            <a:endParaRPr sz="1200" b="1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o Ford Motor Company: “People, Products, Profits”</a:t>
            </a:r>
            <a:endParaRPr sz="1200" dirty="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Can you share an example of someone living their values?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Values are who we are, not who we would like to be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	or who we think we should be.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They indicate who we are in our lives and how we show up in the world.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Activity 1. Values Card Exercise (15 minutes)</a:t>
            </a:r>
            <a:endParaRPr sz="1200" i="1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Give each participant a deck of Values Cards and the Values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participants to sort their cards into two to three piles based on their significance to them personally.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choose 10 values that they currently live by.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10 on the Values Worksheet and then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 but are only asking them to choose for the purposes of the exercise.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10 cards once more and choose their top five.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record the five on the worksheet and put the rest in the card box.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you are not asking them to give any of the values away, etc.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Have them look at the five cards and tell them to notice similarities among them.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Ask them to choose their top three values and record them on the worksheet.</a:t>
            </a:r>
            <a:endParaRPr sz="8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-US" sz="800" dirty="0"/>
              <a:t>Remind them that they can still have all the values, but you are challenging them to pick their top three.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i="1" dirty="0"/>
              <a:t>Questions to Ask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How did you feel about putting the cards back in the box after choosing 10? (Some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may have been upset thinking that you were taking them away.)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surprised you about the exercise?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● What did you learn about yourself?</a:t>
            </a:r>
            <a:endParaRPr sz="1200" dirty="0"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their top three values with the group, and then: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Record these on a flip chart.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Notice any similarities between each of them.</a:t>
            </a:r>
            <a:endParaRPr sz="1200" i="1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200" i="1" dirty="0"/>
              <a:t>Ask them to post their values in their patrol workspace.</a:t>
            </a: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Ask den members to share examples of how their values can be applied to their Scouting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roles.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i="1" dirty="0"/>
              <a:t>Ask someone to read the quote</a:t>
            </a:r>
            <a:endParaRPr sz="1300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Our ability to “walk the walk,” to live out our core values, is a gauge for measuring our ability to lead ourselves.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When our actions are aligned with our values, we are in a position to lead ourselves.</a:t>
            </a:r>
            <a:endParaRPr sz="1800" dirty="0"/>
          </a:p>
        </p:txBody>
      </p:sp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“What additional knowledge, attitudes, and skills do you need to lead yourself?”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chief should record these ideas on a flip chart and ask the den to post in their workspace for reference through the course.</a:t>
            </a:r>
            <a:endParaRPr sz="14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400" dirty="0"/>
              <a:t>Den members can also record these thoughts in their participant notebooks as potential Ticket items.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TICKET – Focus on the skills you need to lead yourself and how it could be applied to </a:t>
            </a:r>
            <a:r>
              <a:rPr lang="en-US" sz="1600" b="1"/>
              <a:t>their ticket</a:t>
            </a:r>
            <a:endParaRPr sz="1300" b="1" dirty="0"/>
          </a:p>
        </p:txBody>
      </p:sp>
      <p:sp>
        <p:nvSpPr>
          <p:cNvPr id="117" name="Google Shape;1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ctrTitle"/>
          </p:nvPr>
        </p:nvSpPr>
        <p:spPr>
          <a:xfrm>
            <a:off x="457200" y="2286000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>
            <a:spLocks noGrp="1"/>
          </p:cNvSpPr>
          <p:nvPr>
            <p:ph type="ctrTitle"/>
          </p:nvPr>
        </p:nvSpPr>
        <p:spPr>
          <a:xfrm>
            <a:off x="685800" y="148881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ubTitle" idx="1"/>
          </p:nvPr>
        </p:nvSpPr>
        <p:spPr>
          <a:xfrm>
            <a:off x="1371600" y="30099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571500" y="1461247"/>
            <a:ext cx="80010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sz="5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Know Thyself</a:t>
            </a:r>
            <a:endParaRPr sz="5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" descr="A black and white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5041697"/>
            <a:ext cx="5943600" cy="1414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542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      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9" name="Google Shape;129;p10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8992" y="2260673"/>
            <a:ext cx="8065008" cy="233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Summary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6" name="Google Shape;13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1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0777" y="3805732"/>
            <a:ext cx="4842445" cy="285883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1266092" y="193432"/>
            <a:ext cx="7420708" cy="5932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Explain what it means to lead yourself.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and prioritize personal values and beliefs. </a:t>
            </a:r>
            <a:endParaRPr/>
          </a:p>
          <a:p>
            <a:pPr marL="45720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Identify specific personal skills, qualities, and attitudes necessary for the leadership journey.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70" name="Google Shape;70;p2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Objectives</a:t>
            </a:r>
            <a:endParaRPr/>
          </a:p>
        </p:txBody>
      </p:sp>
      <p:pic>
        <p:nvPicPr>
          <p:cNvPr id="71" name="Google Shape;71;p2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body" idx="1"/>
          </p:nvPr>
        </p:nvSpPr>
        <p:spPr>
          <a:xfrm>
            <a:off x="914400" y="1534213"/>
            <a:ext cx="8229600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“The toughest person to lead is always yourself.”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 dirty="0"/>
              <a:t> </a:t>
            </a:r>
            <a:r>
              <a:rPr lang="en-US" dirty="0"/>
              <a:t> </a:t>
            </a:r>
            <a:r>
              <a:rPr lang="en-US" sz="2400" dirty="0"/>
              <a:t>—John Maxwell, </a:t>
            </a:r>
            <a:r>
              <a:rPr lang="en-US" sz="2400" i="1" dirty="0"/>
              <a:t>Leadership Gold</a:t>
            </a:r>
            <a:endParaRPr b="1" i="1" dirty="0"/>
          </a:p>
        </p:txBody>
      </p:sp>
      <p:sp>
        <p:nvSpPr>
          <p:cNvPr id="77" name="Google Shape;77;p3"/>
          <p:cNvSpPr txBox="1"/>
          <p:nvPr/>
        </p:nvSpPr>
        <p:spPr>
          <a:xfrm rot="-5400000">
            <a:off x="-2921168" y="2921169"/>
            <a:ext cx="6858000" cy="1015663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/>
          </a:p>
        </p:txBody>
      </p:sp>
      <p:pic>
        <p:nvPicPr>
          <p:cNvPr id="78" name="Google Shape;78;p3" descr="A person holding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4087" y="3921280"/>
            <a:ext cx="1571625" cy="237648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9" name="Google Shape;79;p3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Learning Tool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" name="Google Shape;8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992" y="0"/>
            <a:ext cx="80650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 descr="http://mtgcoaching.co.uk/wp-content/uploads/2015/02/valu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0366" y="2436507"/>
            <a:ext cx="4664794" cy="19849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Values Discussion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" name="Google Shape;93;p5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Den Exercise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" name="Google Shape;99;p6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6" descr="A picture containing 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61467" y="804496"/>
            <a:ext cx="5249008" cy="524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7" descr="A flock of birds flying in the sk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2255" y="637522"/>
            <a:ext cx="7991745" cy="552157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7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7" name="Google Shape;107;p7" descr="A picture containing objec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Share Examples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3" name="Google Shape;113;p8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1078992" y="1534213"/>
            <a:ext cx="8065008" cy="199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“This above all: </a:t>
            </a:r>
            <a:br>
              <a:rPr lang="en-US" b="1" i="1"/>
            </a:br>
            <a:r>
              <a:rPr lang="en-US" b="1" i="1"/>
              <a:t>to thine own self be true…”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b="1" i="1"/>
              <a:t> </a:t>
            </a:r>
            <a:r>
              <a:rPr lang="en-US"/>
              <a:t> </a:t>
            </a:r>
            <a:r>
              <a:rPr lang="en-US" sz="2400"/>
              <a:t>—William Shakespeare, </a:t>
            </a:r>
            <a:r>
              <a:rPr lang="en-US" sz="2400" i="1"/>
              <a:t>Hamlet</a:t>
            </a:r>
            <a:endParaRPr b="1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/>
        </p:nvSpPr>
        <p:spPr>
          <a:xfrm rot="-5400000">
            <a:off x="-2889504" y="2889504"/>
            <a:ext cx="6858000" cy="1078992"/>
          </a:xfrm>
          <a:prstGeom prst="rect">
            <a:avLst/>
          </a:prstGeom>
          <a:solidFill>
            <a:srgbClr val="1C64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Self Growth</a:t>
            </a:r>
            <a:endParaRPr sz="5400" b="0" i="0" u="none" strike="noStrike" cap="non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9" descr="A picture containing objec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337" y="6159092"/>
            <a:ext cx="932688" cy="617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 descr="A group of people sitting at a tabl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75414" y="1062037"/>
            <a:ext cx="7118267" cy="473392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43083</TotalTime>
  <Words>999</Words>
  <Application>Microsoft Macintosh PowerPoint</Application>
  <PresentationFormat>On-screen Show (4:3)</PresentationFormat>
  <Paragraphs>107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Raleway</vt:lpstr>
      <vt:lpstr>Calibri</vt:lpstr>
      <vt:lpstr>Office Theme</vt:lpstr>
      <vt:lpstr>Know Thyself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Mark Nelson</dc:creator>
  <cp:lastModifiedBy>Ben van Glabbeek</cp:lastModifiedBy>
  <cp:revision>7</cp:revision>
  <cp:lastPrinted>2025-05-02T18:03:27Z</cp:lastPrinted>
  <dcterms:modified xsi:type="dcterms:W3CDTF">2025-05-05T13:11:41Z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5C7EA03E-8DBC-4A89-9A39-B480DB04D7F5</vt:lpwstr>
  </property>
  <property fmtid="{D5CDD505-2E9C-101B-9397-08002B2CF9AE}" pid="3" name="ArticulatePath">
    <vt:lpwstr>1_05_04_PowerPoint_Know_Thyself_07-12-19</vt:lpwstr>
  </property>
  <property fmtid="{D5CDD505-2E9C-101B-9397-08002B2CF9AE}" pid="4" name="ContentTypeId">
    <vt:lpwstr>0x0101003C493BF4B2B6A7429F72C1CC8FF97920</vt:lpwstr>
  </property>
</Properties>
</file>