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1"/>
  </p:sldMasterIdLst>
  <p:notesMasterIdLst>
    <p:notesMasterId r:id="rId6"/>
  </p:notesMasterIdLst>
  <p:sldIdLst>
    <p:sldId id="256" r:id="rId2"/>
    <p:sldId id="258" r:id="rId3"/>
    <p:sldId id="259" r:id="rId4"/>
    <p:sldId id="260"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85"/>
    <p:restoredTop sz="94655"/>
  </p:normalViewPr>
  <p:slideViewPr>
    <p:cSldViewPr snapToGrid="0">
      <p:cViewPr varScale="1">
        <p:scale>
          <a:sx n="125" d="100"/>
          <a:sy n="125" d="100"/>
        </p:scale>
        <p:origin x="968"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 name="Google Shape;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529df5931f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29df5931f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29df5931f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29df5931f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29df5931f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29df5931f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Templateswise.com"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1347615"/>
            <a:ext cx="7772400" cy="8298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1961505"/>
            <a:ext cx="6400800" cy="610200"/>
          </a:xfrm>
          <a:prstGeom prst="rect">
            <a:avLst/>
          </a:prstGeom>
          <a:noFill/>
          <a:ln>
            <a:noFill/>
          </a:ln>
        </p:spPr>
        <p:txBody>
          <a:bodyPr spcFirstLastPara="1" wrap="square" lIns="91425" tIns="45700" rIns="91425" bIns="45700" anchor="t" anchorCtr="0"/>
          <a:lstStyle>
            <a:lvl1pPr lvl="0" algn="ctr">
              <a:spcBef>
                <a:spcPts val="640"/>
              </a:spcBef>
              <a:spcAft>
                <a:spcPts val="0"/>
              </a:spcAft>
              <a:buClr>
                <a:schemeClr val="lt1"/>
              </a:buClr>
              <a:buSzPts val="3200"/>
              <a:buNone/>
              <a:defRPr>
                <a:solidFill>
                  <a:schemeClr val="lt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https://</a:t>
            </a:r>
            <a:r>
              <a:rPr lang="en-US" dirty="0" err="1"/>
              <a:t>github.com</a:t>
            </a:r>
            <a:r>
              <a:rPr lang="en-US" dirty="0"/>
              <a:t>/</a:t>
            </a:r>
            <a:r>
              <a:rPr lang="en-US" dirty="0" err="1"/>
              <a:t>bvannice</a:t>
            </a:r>
            <a:r>
              <a:rPr lang="en-US" dirty="0"/>
              <a:t>/BKBTM</a:t>
            </a:r>
          </a:p>
        </p:txBody>
      </p:sp>
      <p:sp>
        <p:nvSpPr>
          <p:cNvPr id="16" name="Google Shape;16;p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 Templateswise.com">
  <p:cSld name="Title and Content - Templateswise.com">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lstStyle>
            <a:lvl1pPr marL="457200" lvl="0" indent="-228600" algn="l">
              <a:spcBef>
                <a:spcPts val="640"/>
              </a:spcBef>
              <a:spcAft>
                <a:spcPts val="0"/>
              </a:spcAft>
              <a:buClr>
                <a:schemeClr val="lt1"/>
              </a:buClr>
              <a:buSzPts val="3200"/>
              <a:buNone/>
              <a:defRPr sz="2500" baseline="0">
                <a:solidFill>
                  <a:schemeClr val="lt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lang="en-US" dirty="0"/>
          </a:p>
          <a:p>
            <a:endParaRPr lang="en-US" dirty="0"/>
          </a:p>
          <a:p>
            <a:endParaRPr lang="en-US" dirty="0"/>
          </a:p>
          <a:p>
            <a:endParaRPr lang="en-US" dirty="0"/>
          </a:p>
          <a:p>
            <a:endParaRPr lang="en-US" dirty="0"/>
          </a:p>
          <a:p>
            <a:endParaRPr lang="en-US" dirty="0"/>
          </a:p>
          <a:p>
            <a:endParaRPr dirty="0"/>
          </a:p>
        </p:txBody>
      </p:sp>
      <p:sp>
        <p:nvSpPr>
          <p:cNvPr id="26" name="Google Shape;26;p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grpSp>
        <p:nvGrpSpPr>
          <p:cNvPr id="30" name="Google Shape;30;p5"/>
          <p:cNvGrpSpPr/>
          <p:nvPr/>
        </p:nvGrpSpPr>
        <p:grpSpPr>
          <a:xfrm>
            <a:off x="0" y="3903669"/>
            <a:ext cx="9144000" cy="1239925"/>
            <a:chOff x="0" y="3903669"/>
            <a:chExt cx="9144000" cy="1239925"/>
          </a:xfrm>
        </p:grpSpPr>
        <p:sp>
          <p:nvSpPr>
            <p:cNvPr id="31" name="Google Shape;31;p5"/>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311700" y="410000"/>
            <a:ext cx="8520600" cy="607800"/>
          </a:xfrm>
          <a:prstGeom prst="rect">
            <a:avLst/>
          </a:prstGeom>
        </p:spPr>
        <p:txBody>
          <a:bodyPr spcFirstLastPara="1" wrap="square" lIns="91425" tIns="45700" rIns="91425" bIns="45700" anchor="ctr" anchorCtr="0"/>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311700" y="1229875"/>
            <a:ext cx="8520600" cy="3339000"/>
          </a:xfrm>
          <a:prstGeom prst="rect">
            <a:avLst/>
          </a:prstGeom>
        </p:spPr>
        <p:txBody>
          <a:bodyPr spcFirstLastPara="1" wrap="square" lIns="91425" tIns="45700" rIns="91425" bIns="45700" anchor="t" anchorCtr="0"/>
          <a:lstStyle>
            <a:lvl1pPr marL="457200" lvl="0" indent="-431800" rtl="0">
              <a:spcBef>
                <a:spcPts val="640"/>
              </a:spcBef>
              <a:spcAft>
                <a:spcPts val="0"/>
              </a:spcAft>
              <a:buSzPts val="3200"/>
              <a:buChar char="•"/>
              <a:defRPr/>
            </a:lvl1pPr>
            <a:lvl2pPr marL="914400" lvl="1" indent="-406400" rtl="0">
              <a:spcBef>
                <a:spcPts val="560"/>
              </a:spcBef>
              <a:spcAft>
                <a:spcPts val="0"/>
              </a:spcAft>
              <a:buSzPts val="2800"/>
              <a:buChar char="–"/>
              <a:defRPr/>
            </a:lvl2pPr>
            <a:lvl3pPr marL="1371600" lvl="2" indent="-381000" rtl="0">
              <a:spcBef>
                <a:spcPts val="480"/>
              </a:spcBef>
              <a:spcAft>
                <a:spcPts val="0"/>
              </a:spcAft>
              <a:buSzPts val="2400"/>
              <a:buChar char="•"/>
              <a:defRPr/>
            </a:lvl3pPr>
            <a:lvl4pPr marL="1828800" lvl="3" indent="-355600" rtl="0">
              <a:spcBef>
                <a:spcPts val="400"/>
              </a:spcBef>
              <a:spcAft>
                <a:spcPts val="0"/>
              </a:spcAft>
              <a:buSzPts val="2000"/>
              <a:buChar char="–"/>
              <a:defRPr/>
            </a:lvl4pPr>
            <a:lvl5pPr marL="2286000" lvl="4" indent="-355600" rtl="0">
              <a:spcBef>
                <a:spcPts val="400"/>
              </a:spcBef>
              <a:spcAft>
                <a:spcPts val="0"/>
              </a:spcAft>
              <a:buSzPts val="200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
        <p:nvSpPr>
          <p:cNvPr id="38" name="Google Shape;38;p5"/>
          <p:cNvSpPr txBox="1">
            <a:spLocks noGrp="1"/>
          </p:cNvSpPr>
          <p:nvPr>
            <p:ph type="sldNum" idx="12"/>
          </p:nvPr>
        </p:nvSpPr>
        <p:spPr>
          <a:xfrm>
            <a:off x="8460431" y="4651190"/>
            <a:ext cx="548700" cy="3936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c/tmdb-box-office-prediction/dat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hemoviedb.org/documentation/api"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6"/>
          <p:cNvSpPr txBox="1">
            <a:spLocks noGrp="1"/>
          </p:cNvSpPr>
          <p:nvPr>
            <p:ph type="ctrTitle"/>
          </p:nvPr>
        </p:nvSpPr>
        <p:spPr>
          <a:xfrm>
            <a:off x="726000" y="1227065"/>
            <a:ext cx="7772400" cy="829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Predicting Movie Revenue</a:t>
            </a:r>
            <a:endParaRPr/>
          </a:p>
        </p:txBody>
      </p:sp>
      <p:sp>
        <p:nvSpPr>
          <p:cNvPr id="44" name="Google Shape;44;p6"/>
          <p:cNvSpPr txBox="1">
            <a:spLocks noGrp="1"/>
          </p:cNvSpPr>
          <p:nvPr>
            <p:ph type="subTitle" idx="1"/>
          </p:nvPr>
        </p:nvSpPr>
        <p:spPr>
          <a:xfrm>
            <a:off x="1371600" y="2571755"/>
            <a:ext cx="6400800" cy="610200"/>
          </a:xfrm>
          <a:prstGeom prst="rect">
            <a:avLst/>
          </a:prstGeom>
        </p:spPr>
        <p:txBody>
          <a:bodyPr spcFirstLastPara="1" wrap="square" lIns="91425" tIns="45700" rIns="91425" bIns="45700" anchor="t" anchorCtr="0">
            <a:noAutofit/>
          </a:bodyPr>
          <a:lstStyle/>
          <a:p>
            <a:pPr marL="0" lvl="0" indent="0" algn="ctr" rtl="0">
              <a:spcBef>
                <a:spcPts val="640"/>
              </a:spcBef>
              <a:spcAft>
                <a:spcPts val="0"/>
              </a:spcAft>
              <a:buNone/>
            </a:pPr>
            <a:r>
              <a:rPr lang="en" sz="3000"/>
              <a:t>Team: Brandon van Nice, Kyle Haddock, Tamara Harper, Byron Allen</a:t>
            </a:r>
            <a:endParaRPr sz="3000"/>
          </a:p>
        </p:txBody>
      </p:sp>
      <p:sp>
        <p:nvSpPr>
          <p:cNvPr id="2" name="Footer Placeholder 1">
            <a:extLst>
              <a:ext uri="{FF2B5EF4-FFF2-40B4-BE49-F238E27FC236}">
                <a16:creationId xmlns:a16="http://schemas.microsoft.com/office/drawing/2014/main" id="{2B6E7707-48C2-AA47-9AC8-A0FD60112845}"/>
              </a:ext>
            </a:extLst>
          </p:cNvPr>
          <p:cNvSpPr>
            <a:spLocks noGrp="1"/>
          </p:cNvSpPr>
          <p:nvPr>
            <p:ph type="ftr" idx="11"/>
          </p:nvPr>
        </p:nvSpPr>
        <p:spPr/>
        <p:txBody>
          <a:bodyPr/>
          <a:lstStyle/>
          <a:p>
            <a:r>
              <a:rPr lang="en-US" dirty="0"/>
              <a:t>https://</a:t>
            </a:r>
            <a:r>
              <a:rPr lang="en-US" dirty="0" err="1"/>
              <a:t>github.com</a:t>
            </a:r>
            <a:r>
              <a:rPr lang="en-US" dirty="0"/>
              <a:t>/</a:t>
            </a:r>
            <a:r>
              <a:rPr lang="en-US" dirty="0" err="1"/>
              <a:t>bvannice</a:t>
            </a:r>
            <a:r>
              <a:rPr lang="en-US" dirty="0"/>
              <a:t>/BKBTM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All About the Data</a:t>
            </a:r>
            <a:endParaRPr dirty="0"/>
          </a:p>
        </p:txBody>
      </p:sp>
      <p:sp>
        <p:nvSpPr>
          <p:cNvPr id="56" name="Google Shape;56;p8"/>
          <p:cNvSpPr txBox="1">
            <a:spLocks noGrp="1"/>
          </p:cNvSpPr>
          <p:nvPr>
            <p:ph type="body" idx="1"/>
          </p:nvPr>
        </p:nvSpPr>
        <p:spPr>
          <a:xfrm>
            <a:off x="457200" y="1200151"/>
            <a:ext cx="8229600" cy="3394500"/>
          </a:xfrm>
          <a:prstGeom prst="rect">
            <a:avLst/>
          </a:prstGeom>
        </p:spPr>
        <p:txBody>
          <a:bodyPr spcFirstLastPara="1" wrap="square" lIns="91425" tIns="45700" rIns="91425" bIns="45700" anchor="t" anchorCtr="0">
            <a:noAutofit/>
          </a:bodyPr>
          <a:lstStyle/>
          <a:p>
            <a:pPr marL="342900" lvl="0" indent="-342900" algn="l">
              <a:buFont typeface="Arial" panose="020B0604020202020204" pitchFamily="34" charset="0"/>
              <a:buChar char="•"/>
            </a:pPr>
            <a:r>
              <a:rPr lang="en-US" sz="2400" dirty="0"/>
              <a:t>The data was inspired by the Kaggle competition </a:t>
            </a:r>
            <a:r>
              <a:rPr lang="en-US" sz="2400" dirty="0">
                <a:hlinkClick r:id="rId3"/>
              </a:rPr>
              <a:t>TMDB Box Office Prediction</a:t>
            </a:r>
            <a:r>
              <a:rPr lang="en-US" sz="2400" dirty="0"/>
              <a:t>.</a:t>
            </a:r>
          </a:p>
          <a:p>
            <a:pPr marL="342900" lvl="0" indent="-342900">
              <a:buFont typeface="Arial" panose="020B0604020202020204" pitchFamily="34" charset="0"/>
              <a:buChar char="•"/>
            </a:pPr>
            <a:r>
              <a:rPr lang="en-US" sz="2400" dirty="0"/>
              <a:t>Kaggle provided two datasets for a total of 7,398 movies.  The first file provided us with regression data on 3,000 movies and the second file was the the dataset for the movies that we were to use to determine if we would be able to make the predictions.</a:t>
            </a:r>
          </a:p>
          <a:p>
            <a:pPr marL="0" lvl="0" indent="0" algn="ctr" rtl="0">
              <a:spcBef>
                <a:spcPts val="64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Details on the Dataset</a:t>
            </a:r>
            <a:endParaRPr dirty="0"/>
          </a:p>
        </p:txBody>
      </p:sp>
      <p:sp>
        <p:nvSpPr>
          <p:cNvPr id="62" name="Google Shape;62;p9"/>
          <p:cNvSpPr txBox="1">
            <a:spLocks noGrp="1"/>
          </p:cNvSpPr>
          <p:nvPr>
            <p:ph type="body" idx="1"/>
          </p:nvPr>
        </p:nvSpPr>
        <p:spPr>
          <a:xfrm>
            <a:off x="457200" y="1063380"/>
            <a:ext cx="8229600" cy="3714360"/>
          </a:xfrm>
          <a:prstGeom prst="rect">
            <a:avLst/>
          </a:prstGeom>
        </p:spPr>
        <p:txBody>
          <a:bodyPr spcFirstLastPara="1" wrap="square" lIns="91425" tIns="45700" rIns="91425" bIns="45700" anchor="t" anchorCtr="0">
            <a:noAutofit/>
          </a:bodyPr>
          <a:lstStyle/>
          <a:p>
            <a:pPr marL="342900" indent="-342900">
              <a:buFont typeface="Arial" panose="020B0604020202020204" pitchFamily="34" charset="0"/>
              <a:buChar char="•"/>
            </a:pPr>
            <a:r>
              <a:rPr lang="en-US" sz="2400" dirty="0"/>
              <a:t>Dataset was collected from </a:t>
            </a:r>
            <a:r>
              <a:rPr lang="en-US" sz="2400" dirty="0">
                <a:hlinkClick r:id="rId3"/>
              </a:rPr>
              <a:t>TMDB (The Movie DB)</a:t>
            </a:r>
            <a:r>
              <a:rPr lang="en-US" sz="2400" dirty="0"/>
              <a:t>.  The movie details, credits and keywords have been collected from the TMDB Open API. </a:t>
            </a:r>
          </a:p>
          <a:p>
            <a:pPr marL="342900" indent="-342900">
              <a:buFont typeface="Arial" panose="020B0604020202020204" pitchFamily="34" charset="0"/>
              <a:buChar char="•"/>
            </a:pPr>
            <a:r>
              <a:rPr lang="en-US" sz="2400" dirty="0"/>
              <a:t>TMDB is used by more than 200,000 developers. On an average day, TMDB will have over a million users and process over 3 billion requests.</a:t>
            </a:r>
          </a:p>
          <a:p>
            <a:pPr marL="342900" indent="-342900">
              <a:buFont typeface="Arial" panose="020B0604020202020204" pitchFamily="34" charset="0"/>
              <a:buChar char="•"/>
            </a:pPr>
            <a:r>
              <a:rPr lang="en-US" sz="2400" dirty="0"/>
              <a:t>TMDB is international. They officially support 39 languages and have extensive regional data. Every day TMDB is used in over 180 countries. </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Requirements Fulfilled</a:t>
            </a:r>
            <a:endParaRPr dirty="0"/>
          </a:p>
        </p:txBody>
      </p:sp>
      <p:sp>
        <p:nvSpPr>
          <p:cNvPr id="68" name="Google Shape;68;p10"/>
          <p:cNvSpPr txBox="1">
            <a:spLocks noGrp="1"/>
          </p:cNvSpPr>
          <p:nvPr>
            <p:ph type="body" idx="1"/>
          </p:nvPr>
        </p:nvSpPr>
        <p:spPr>
          <a:xfrm>
            <a:off x="457200" y="1200151"/>
            <a:ext cx="8229600" cy="3394500"/>
          </a:xfrm>
          <a:prstGeom prst="rect">
            <a:avLst/>
          </a:prstGeom>
        </p:spPr>
        <p:txBody>
          <a:bodyPr spcFirstLastPara="1" wrap="square" lIns="91425" tIns="45700" rIns="91425" bIns="45700" anchor="t" anchorCtr="0">
            <a:noAutofit/>
          </a:bodyPr>
          <a:lstStyle/>
          <a:p>
            <a:pPr marL="342900" lvl="0" indent="-342900" rtl="0">
              <a:spcBef>
                <a:spcPts val="640"/>
              </a:spcBef>
              <a:spcAft>
                <a:spcPts val="0"/>
              </a:spcAft>
              <a:buFont typeface="Wingdings" pitchFamily="2" charset="2"/>
              <a:buChar char="ü"/>
            </a:pPr>
            <a:r>
              <a:rPr lang="en-US" dirty="0"/>
              <a:t> Python Pandas</a:t>
            </a:r>
          </a:p>
          <a:p>
            <a:pPr marL="342900" lvl="0" indent="-342900" rtl="0">
              <a:spcBef>
                <a:spcPts val="640"/>
              </a:spcBef>
              <a:spcAft>
                <a:spcPts val="0"/>
              </a:spcAft>
              <a:buFont typeface="Wingdings" pitchFamily="2" charset="2"/>
              <a:buChar char="ü"/>
            </a:pPr>
            <a:r>
              <a:rPr lang="en-US" dirty="0"/>
              <a:t> Python Matplotlib</a:t>
            </a:r>
          </a:p>
          <a:p>
            <a:pPr marL="342900" indent="-342900">
              <a:buFont typeface="Wingdings" pitchFamily="2" charset="2"/>
              <a:buChar char="ü"/>
            </a:pPr>
            <a:r>
              <a:rPr lang="en-US" dirty="0"/>
              <a:t> Python Matplotlib Seaborn</a:t>
            </a:r>
          </a:p>
          <a:p>
            <a:pPr marL="342900" lvl="0" indent="-342900" rtl="0">
              <a:spcBef>
                <a:spcPts val="640"/>
              </a:spcBef>
              <a:spcAft>
                <a:spcPts val="0"/>
              </a:spcAft>
              <a:buFont typeface="Wingdings" pitchFamily="2" charset="2"/>
              <a:buChar char="ü"/>
            </a:pPr>
            <a:r>
              <a:rPr lang="en-US" dirty="0"/>
              <a:t> HTML/CSS/Bootstrap</a:t>
            </a:r>
          </a:p>
          <a:p>
            <a:pPr marL="342900" lvl="0" indent="-342900" rtl="0">
              <a:spcBef>
                <a:spcPts val="640"/>
              </a:spcBef>
              <a:spcAft>
                <a:spcPts val="0"/>
              </a:spcAft>
              <a:buFont typeface="Wingdings" pitchFamily="2" charset="2"/>
              <a:buChar char="ü"/>
            </a:pPr>
            <a:r>
              <a:rPr lang="en-US" dirty="0"/>
              <a:t> Sci-Kit Learn – Linear Regression &amp; Random Forest</a:t>
            </a:r>
          </a:p>
          <a:p>
            <a:pPr marL="0" lvl="0" indent="0" rtl="0">
              <a:spcBef>
                <a:spcPts val="640"/>
              </a:spcBef>
              <a:spcAft>
                <a:spcPts val="0"/>
              </a:spcAft>
            </a:pPr>
            <a:endParaRPr lang="en-US" dirty="0"/>
          </a:p>
        </p:txBody>
      </p:sp>
    </p:spTree>
  </p:cSld>
  <p:clrMapOvr>
    <a:masterClrMapping/>
  </p:clrMapOvr>
</p:sld>
</file>

<file path=ppt/theme/theme1.xml><?xml version="1.0" encoding="utf-8"?>
<a:theme xmlns:a="http://schemas.openxmlformats.org/drawingml/2006/main" name="163">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2324</TotalTime>
  <Words>203</Words>
  <Application>Microsoft Macintosh PowerPoint</Application>
  <PresentationFormat>On-screen Show (16:9)</PresentationFormat>
  <Paragraphs>16</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vt:lpstr>
      <vt:lpstr>163</vt:lpstr>
      <vt:lpstr>Predicting Movie Revenue</vt:lpstr>
      <vt:lpstr>All About the Data</vt:lpstr>
      <vt:lpstr>Details on the Dataset</vt:lpstr>
      <vt:lpstr>Requirements Fulfilled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Movie Revenue</dc:title>
  <cp:lastModifiedBy>Harper, Tamara R [IT]</cp:lastModifiedBy>
  <cp:revision>15</cp:revision>
  <dcterms:modified xsi:type="dcterms:W3CDTF">2019-03-18T02:05:37Z</dcterms:modified>
</cp:coreProperties>
</file>