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2205" autoAdjust="0"/>
  </p:normalViewPr>
  <p:slideViewPr>
    <p:cSldViewPr snapToGrid="0">
      <p:cViewPr varScale="1">
        <p:scale>
          <a:sx n="51" d="100"/>
          <a:sy n="51" d="100"/>
        </p:scale>
        <p:origin x="14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i="1" dirty="0">
                <a:solidFill>
                  <a:srgbClr val="999988"/>
                </a:solidFill>
                <a:effectLst/>
              </a:rPr>
              <a:t>Converted 'character' variables to factor variables -  as they are more memory efficient, better represents ordered relationships and will ensure that plots work as expected.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625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i="1" dirty="0">
                <a:solidFill>
                  <a:srgbClr val="999988"/>
                </a:solidFill>
                <a:effectLst/>
              </a:rPr>
              <a:t>Converted 'character' variables to factor variables -  as they are more memory efficient, better represents ordered relationships and will ensure that plots work as expected.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18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i="1" dirty="0">
                <a:solidFill>
                  <a:srgbClr val="999988"/>
                </a:solidFill>
                <a:effectLst/>
              </a:rPr>
              <a:t>Converted 'character' variables to factor variables -  as they are more memory efficient, better represents ordered relationships and will ensure that plots work as expected.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95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2425700" y="22352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25700" y="70104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utumn Aerials-22.jpeg"/>
          <p:cNvSpPr>
            <a:spLocks noGrp="1"/>
          </p:cNvSpPr>
          <p:nvPr>
            <p:ph type="pic" sz="quarter" idx="13"/>
          </p:nvPr>
        </p:nvSpPr>
        <p:spPr>
          <a:xfrm>
            <a:off x="16395700" y="6540500"/>
            <a:ext cx="7404101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0" name="_DSC3450.jpeg"/>
          <p:cNvSpPr>
            <a:spLocks noGrp="1"/>
          </p:cNvSpPr>
          <p:nvPr>
            <p:ph type="pic" sz="quarter" idx="14"/>
          </p:nvPr>
        </p:nvSpPr>
        <p:spPr>
          <a:xfrm>
            <a:off x="16395700" y="622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1" name="HOTU Emalee Egelund-7.jpeg"/>
          <p:cNvSpPr>
            <a:spLocks noGrp="1"/>
          </p:cNvSpPr>
          <p:nvPr>
            <p:ph type="pic" idx="15"/>
          </p:nvPr>
        </p:nvSpPr>
        <p:spPr>
          <a:xfrm>
            <a:off x="1841500" y="622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owels Door Winter.jpeg"/>
          <p:cNvSpPr>
            <a:spLocks noGrp="1"/>
          </p:cNvSpPr>
          <p:nvPr>
            <p:ph type="pic" sz="half" idx="13"/>
          </p:nvPr>
        </p:nvSpPr>
        <p:spPr>
          <a:xfrm>
            <a:off x="13927980" y="69850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xfrm>
            <a:off x="2413000" y="825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13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Crocker Science Students-131.jpeg"/>
          <p:cNvSpPr>
            <a:spLocks noGrp="1"/>
          </p:cNvSpPr>
          <p:nvPr>
            <p:ph type="pic" idx="13"/>
          </p:nvPr>
        </p:nvSpPr>
        <p:spPr>
          <a:xfrm>
            <a:off x="3748268" y="673100"/>
            <a:ext cx="18135601" cy="8737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1143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43000" y="1144905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22987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2311400" y="3556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idx="1"/>
          </p:nvPr>
        </p:nvSpPr>
        <p:spPr>
          <a:xfrm>
            <a:off x="2501900" y="3149600"/>
            <a:ext cx="21005800" cy="92964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Eden-Lassonde-13.jpeg"/>
          <p:cNvSpPr>
            <a:spLocks noGrp="1"/>
          </p:cNvSpPr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Title Text"/>
          <p:cNvSpPr txBox="1">
            <a:spLocks noGrp="1"/>
          </p:cNvSpPr>
          <p:nvPr>
            <p:ph type="title"/>
          </p:nvPr>
        </p:nvSpPr>
        <p:spPr>
          <a:xfrm>
            <a:off x="2133600" y="3556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21463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3022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95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3022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8-0742 Ruth Presentation.jpg" descr="18-0742 Ruth Presentation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48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MSBA Capstone Presentation</a:t>
            </a:r>
            <a:endParaRPr dirty="0"/>
          </a:p>
        </p:txBody>
      </p:sp>
      <p:sp>
        <p:nvSpPr>
          <p:cNvPr id="113" name="Body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Pablo Zarate &amp; </a:t>
            </a:r>
            <a:r>
              <a:rPr lang="en-US" dirty="0" err="1"/>
              <a:t>Biva</a:t>
            </a:r>
            <a:r>
              <a:rPr lang="en-US" dirty="0"/>
              <a:t> </a:t>
            </a:r>
            <a:r>
              <a:rPr lang="en-US" dirty="0" err="1"/>
              <a:t>Sherchan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"/>
          <p:cNvSpPr txBox="1">
            <a:spLocks noGrp="1"/>
          </p:cNvSpPr>
          <p:nvPr>
            <p:ph type="title"/>
          </p:nvPr>
        </p:nvSpPr>
        <p:spPr>
          <a:xfrm>
            <a:off x="1968500" y="697484"/>
            <a:ext cx="10223500" cy="1384300"/>
          </a:xfrm>
        </p:spPr>
        <p:txBody>
          <a:bodyPr anchor="b">
            <a:normAutofit/>
          </a:bodyPr>
          <a:lstStyle/>
          <a:p>
            <a:r>
              <a:rPr lang="en-US" dirty="0"/>
              <a:t>Team Introduction</a:t>
            </a:r>
            <a:endParaRPr dirty="0"/>
          </a:p>
        </p:txBody>
      </p:sp>
      <p:sp>
        <p:nvSpPr>
          <p:cNvPr id="129" name="Text Placeholder 3">
            <a:extLst>
              <a:ext uri="{FF2B5EF4-FFF2-40B4-BE49-F238E27FC236}">
                <a16:creationId xmlns:a16="http://schemas.microsoft.com/office/drawing/2014/main" id="{A89A2E6A-5275-D9DF-F1B9-F4050DEBD88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0771632" y="2667762"/>
            <a:ext cx="7104126" cy="1721358"/>
          </a:xfrm>
        </p:spPr>
        <p:txBody>
          <a:bodyPr>
            <a:normAutofit/>
          </a:bodyPr>
          <a:lstStyle/>
          <a:p>
            <a:r>
              <a:rPr lang="en-US" sz="4000" dirty="0"/>
              <a:t>Pablo Zarate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Senior Analyst in WFM Analytics at E-Trade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Formerly in Consumer Banking FP&amp;A for Goldman Sachs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Well-versed in financial markets and macro-economy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1" name="Picture 10" descr="A person in a suit smiling&#10;&#10;Description automatically generated with low confidence">
            <a:extLst>
              <a:ext uri="{FF2B5EF4-FFF2-40B4-BE49-F238E27FC236}">
                <a16:creationId xmlns:a16="http://schemas.microsoft.com/office/drawing/2014/main" id="{2396C42B-E31C-E08E-ECBF-8FFE677F480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0" t="13750" r="5211" b="8379"/>
          <a:stretch/>
        </p:blipFill>
        <p:spPr>
          <a:xfrm>
            <a:off x="18021299" y="697484"/>
            <a:ext cx="5048251" cy="6675439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20E66C0-0001-E280-96C8-E175FF0FEA6A}"/>
              </a:ext>
            </a:extLst>
          </p:cNvPr>
          <p:cNvSpPr txBox="1">
            <a:spLocks/>
          </p:cNvSpPr>
          <p:nvPr/>
        </p:nvSpPr>
        <p:spPr>
          <a:xfrm>
            <a:off x="5803392" y="8087106"/>
            <a:ext cx="7104126" cy="17213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4000" dirty="0" err="1"/>
              <a:t>Biva</a:t>
            </a:r>
            <a:r>
              <a:rPr lang="en-US" sz="4000" dirty="0"/>
              <a:t> </a:t>
            </a:r>
            <a:r>
              <a:rPr lang="en-US" sz="4000" dirty="0" err="1"/>
              <a:t>Sherchan</a:t>
            </a:r>
            <a:endParaRPr lang="en-US" sz="4000" dirty="0"/>
          </a:p>
          <a:p>
            <a:pPr marL="342900" indent="-342900" algn="l" hangingPunct="1">
              <a:buFont typeface="Arial" panose="020B0604020202020204" pitchFamily="34" charset="0"/>
              <a:buChar char="•"/>
            </a:pPr>
            <a:r>
              <a:rPr lang="en-US" sz="2000" dirty="0"/>
              <a:t>Vice President in xxx at Morgan Stanley</a:t>
            </a:r>
          </a:p>
          <a:p>
            <a:pPr marL="342900" indent="-342900" algn="l" hangingPunct="1">
              <a:buFont typeface="Arial" panose="020B0604020202020204" pitchFamily="34" charset="0"/>
              <a:buChar char="•"/>
            </a:pPr>
            <a:r>
              <a:rPr lang="en-US" sz="2000" dirty="0"/>
              <a:t>Formerly in Asset Management for Goldman Sachs</a:t>
            </a:r>
          </a:p>
          <a:p>
            <a:pPr marL="342900" indent="-342900" algn="l" hangingPunct="1">
              <a:buFont typeface="Arial" panose="020B0604020202020204" pitchFamily="34" charset="0"/>
              <a:buChar char="•"/>
            </a:pPr>
            <a:r>
              <a:rPr lang="en-US" sz="2000" dirty="0" err="1"/>
              <a:t>xxxx</a:t>
            </a:r>
            <a:endParaRPr lang="en-US" sz="2000" dirty="0"/>
          </a:p>
          <a:p>
            <a:pPr marL="342900" indent="-342900" algn="l" hangingPunct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EA96885-1329-619D-8F17-124A5266FAA4}"/>
              </a:ext>
            </a:extLst>
          </p:cNvPr>
          <p:cNvSpPr txBox="1">
            <a:spLocks/>
          </p:cNvSpPr>
          <p:nvPr/>
        </p:nvSpPr>
        <p:spPr>
          <a:xfrm>
            <a:off x="3657600" y="4389120"/>
            <a:ext cx="5048251" cy="31120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 fontScale="77500" lnSpcReduction="20000"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3200" dirty="0">
                <a:solidFill>
                  <a:schemeClr val="accent5"/>
                </a:solidFill>
              </a:rPr>
              <a:t>Hi </a:t>
            </a:r>
            <a:r>
              <a:rPr lang="en-US" sz="3200" dirty="0" err="1">
                <a:solidFill>
                  <a:schemeClr val="accent5"/>
                </a:solidFill>
              </a:rPr>
              <a:t>Biva</a:t>
            </a:r>
            <a:r>
              <a:rPr lang="en-US" sz="3200" dirty="0">
                <a:solidFill>
                  <a:schemeClr val="accent5"/>
                </a:solidFill>
              </a:rPr>
              <a:t>! Thought a quick team introduction slide would be useful. My design idea would be image to the upper right and one on the lower left with some blurbs about us.</a:t>
            </a:r>
          </a:p>
          <a:p>
            <a:pPr hangingPunct="1"/>
            <a:endParaRPr lang="en-US" sz="3200" dirty="0">
              <a:solidFill>
                <a:schemeClr val="accent5"/>
              </a:solidFill>
            </a:endParaRPr>
          </a:p>
          <a:p>
            <a:pPr hangingPunct="1"/>
            <a:r>
              <a:rPr lang="en-US" sz="3200" dirty="0">
                <a:solidFill>
                  <a:schemeClr val="accent5"/>
                </a:solidFill>
              </a:rPr>
              <a:t>Happy to change if you want a different design choice as well </a:t>
            </a:r>
            <a:r>
              <a:rPr lang="en-US" sz="3200" dirty="0">
                <a:solidFill>
                  <a:schemeClr val="accent5"/>
                </a:solidFill>
                <a:sym typeface="Wingdings" panose="05000000000000000000" pitchFamily="2" charset="2"/>
              </a:rPr>
              <a:t></a:t>
            </a:r>
            <a:endParaRPr lang="en-US" sz="16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C234F4-576C-A953-049E-F03B6BE0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768" y="825500"/>
            <a:ext cx="15655544" cy="1222756"/>
          </a:xfrm>
        </p:spPr>
        <p:txBody>
          <a:bodyPr>
            <a:normAutofit fontScale="90000"/>
          </a:bodyPr>
          <a:lstStyle/>
          <a:p>
            <a:r>
              <a:rPr lang="en-US" dirty="0"/>
              <a:t>Home Credit – Business Problem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9E268-96FD-B761-0917-BED45FF063E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4721585" y="2105884"/>
            <a:ext cx="7278116" cy="4447126"/>
          </a:xfrm>
        </p:spPr>
        <p:txBody>
          <a:bodyPr/>
          <a:lstStyle/>
          <a:p>
            <a:pPr algn="l"/>
            <a:r>
              <a:rPr lang="en-US" sz="3200" dirty="0">
                <a:latin typeface="+mn-lt"/>
              </a:rPr>
              <a:t>Presentation</a:t>
            </a:r>
            <a:r>
              <a:rPr lang="en-US" sz="3200" dirty="0"/>
              <a:t> Overview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Business Problem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Exploratory Data Analysis</a:t>
            </a:r>
          </a:p>
          <a:p>
            <a:pPr marL="685800" lvl="2" indent="-6858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Logistic Regression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Random Forest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GBM</a:t>
            </a:r>
          </a:p>
          <a:p>
            <a:pPr algn="l"/>
            <a:endParaRPr lang="en-US" dirty="0"/>
          </a:p>
          <a:p>
            <a:pPr marL="685800" lvl="3" indent="-6858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02788C9-56FB-26D1-5F70-FC05D31E6D0E}"/>
              </a:ext>
            </a:extLst>
          </p:cNvPr>
          <p:cNvSpPr txBox="1">
            <a:spLocks/>
          </p:cNvSpPr>
          <p:nvPr/>
        </p:nvSpPr>
        <p:spPr>
          <a:xfrm>
            <a:off x="2201164" y="2602992"/>
            <a:ext cx="10399267" cy="9381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685800" indent="-685800" algn="l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Credit Lender for customers with bad or no credit history</a:t>
            </a: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  <a:p>
            <a:pPr algn="l" hangingPunct="1"/>
            <a:endParaRPr lang="en-US" sz="32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Business Problem: </a:t>
            </a:r>
            <a:r>
              <a:rPr lang="en-US" sz="3200" b="1" dirty="0">
                <a:latin typeface="+mn-lt"/>
              </a:rPr>
              <a:t>Can we predict customers who will have difficulty paying back their loans?</a:t>
            </a:r>
          </a:p>
          <a:p>
            <a:pPr algn="l" hangingPunct="1"/>
            <a:endParaRPr lang="en-US" dirty="0"/>
          </a:p>
          <a:p>
            <a:pPr marL="685800" lvl="3" indent="-685800" algn="l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9B9A2E-BEC5-B101-F1CD-88E8C85F2A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84" b="4437"/>
          <a:stretch/>
        </p:blipFill>
        <p:spPr>
          <a:xfrm>
            <a:off x="2777298" y="3840575"/>
            <a:ext cx="9246997" cy="6034850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777D84A-7569-9B85-5C21-AE88152F0559}"/>
              </a:ext>
            </a:extLst>
          </p:cNvPr>
          <p:cNvSpPr txBox="1">
            <a:spLocks/>
          </p:cNvSpPr>
          <p:nvPr/>
        </p:nvSpPr>
        <p:spPr>
          <a:xfrm>
            <a:off x="12600429" y="6245636"/>
            <a:ext cx="11791950" cy="5364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hangingPunct="1"/>
            <a:r>
              <a:rPr lang="en-US" sz="3200" dirty="0">
                <a:solidFill>
                  <a:schemeClr val="accent5"/>
                </a:solidFill>
              </a:rPr>
              <a:t>Seeing as the Practice Presentation rubric wants us to get quickly to the analytical insights, I only had two ideas for a ‘Business Problem’ slide:</a:t>
            </a:r>
          </a:p>
          <a:p>
            <a:pPr algn="l" hangingPunct="1"/>
            <a:endParaRPr lang="en-US" sz="3200" dirty="0">
              <a:solidFill>
                <a:schemeClr val="accent5"/>
              </a:solidFill>
            </a:endParaRPr>
          </a:p>
          <a:p>
            <a:pPr marL="514350" indent="-514350" algn="l" hangingPunct="1">
              <a:buAutoNum type="arabicPeriod"/>
            </a:pPr>
            <a:r>
              <a:rPr lang="en-US" sz="3200" dirty="0">
                <a:solidFill>
                  <a:schemeClr val="accent5"/>
                </a:solidFill>
              </a:rPr>
              <a:t>State business problem</a:t>
            </a:r>
          </a:p>
          <a:p>
            <a:pPr marL="514350" indent="-514350" algn="l" hangingPunct="1">
              <a:buAutoNum type="arabicPeriod"/>
            </a:pPr>
            <a:r>
              <a:rPr lang="en-US" sz="3200" dirty="0">
                <a:solidFill>
                  <a:schemeClr val="accent5"/>
                </a:solidFill>
              </a:rPr>
              <a:t> Give overview of presentation layout</a:t>
            </a:r>
          </a:p>
          <a:p>
            <a:pPr hangingPunct="1"/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798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C234F4-576C-A953-049E-F03B6BE0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768" y="825500"/>
            <a:ext cx="15655544" cy="1222756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9E268-96FD-B761-0917-BED45FF063E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3587984" y="2147396"/>
            <a:ext cx="10496604" cy="875385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+mn-lt"/>
              </a:rPr>
              <a:t>Proportion of NA values with a ‘1’ target value</a:t>
            </a: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endParaRPr lang="en-US" sz="2800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The ‘</a:t>
            </a:r>
            <a:r>
              <a:rPr lang="en-US" sz="2800" dirty="0" err="1">
                <a:latin typeface="+mn-lt"/>
              </a:rPr>
              <a:t>own_car_age</a:t>
            </a:r>
            <a:r>
              <a:rPr lang="en-US" sz="2800" dirty="0">
                <a:latin typeface="+mn-lt"/>
              </a:rPr>
              <a:t>’ and ‘</a:t>
            </a:r>
            <a:r>
              <a:rPr lang="en-US" sz="2800" dirty="0" err="1">
                <a:latin typeface="+mn-lt"/>
              </a:rPr>
              <a:t>occupation_type</a:t>
            </a:r>
            <a:r>
              <a:rPr lang="en-US" sz="2800" dirty="0">
                <a:latin typeface="+mn-lt"/>
              </a:rPr>
              <a:t>’ NA values have a higher proportion of ‘1’ target values  - </a:t>
            </a:r>
            <a:r>
              <a:rPr lang="en-US" sz="2800" b="1" i="1" dirty="0">
                <a:latin typeface="+mn-lt"/>
              </a:rPr>
              <a:t>5% and 2% respectively</a:t>
            </a: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+mn-lt"/>
              </a:rPr>
              <a:t>This indicates predictive power</a:t>
            </a: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r>
              <a:rPr lang="en-US" sz="2800" b="1" i="1" dirty="0">
                <a:latin typeface="+mn-lt"/>
              </a:rPr>
              <a:t>Modeling Challenge – how will we address NA values in our modeling?</a:t>
            </a:r>
            <a:endParaRPr lang="en-US" b="1" i="1" dirty="0"/>
          </a:p>
          <a:p>
            <a:pPr marL="685800" lvl="3" indent="-6858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02788C9-56FB-26D1-5F70-FC05D31E6D0E}"/>
              </a:ext>
            </a:extLst>
          </p:cNvPr>
          <p:cNvSpPr txBox="1">
            <a:spLocks/>
          </p:cNvSpPr>
          <p:nvPr/>
        </p:nvSpPr>
        <p:spPr>
          <a:xfrm>
            <a:off x="2201163" y="2359151"/>
            <a:ext cx="11386820" cy="87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hangingPunct="1"/>
            <a:r>
              <a:rPr lang="en-US" sz="3200" b="1" dirty="0">
                <a:latin typeface="+mn-lt"/>
              </a:rPr>
              <a:t>Dataset - </a:t>
            </a:r>
            <a:r>
              <a:rPr lang="en-US" sz="3200" b="1" dirty="0" err="1">
                <a:latin typeface="+mn-lt"/>
              </a:rPr>
              <a:t>application_train</a:t>
            </a:r>
            <a:endParaRPr lang="en-US" sz="3200" b="1" dirty="0">
              <a:latin typeface="+mn-lt"/>
            </a:endParaRP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Information of customer’s credit application</a:t>
            </a: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Binary ‘target’ variable with ‘1’ or ‘0’ values</a:t>
            </a: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1 = Has issues paying back loan</a:t>
            </a: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0 = No issues paying back loan</a:t>
            </a:r>
          </a:p>
          <a:p>
            <a:pPr algn="l" hangingPunct="1"/>
            <a:endParaRPr lang="en-US" sz="3200" dirty="0">
              <a:latin typeface="+mn-lt"/>
            </a:endParaRPr>
          </a:p>
          <a:p>
            <a:pPr lvl="1" algn="l" hangingPunct="1"/>
            <a:r>
              <a:rPr lang="en-US" sz="3200" b="1" dirty="0">
                <a:latin typeface="+mn-lt"/>
              </a:rPr>
              <a:t>Cleaning the Data</a:t>
            </a: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Converted 23 integer/character variables to categorical</a:t>
            </a: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Deleted normalized housing information due to high number of NA values</a:t>
            </a:r>
          </a:p>
          <a:p>
            <a:pPr algn="l" hangingPunct="1"/>
            <a:endParaRPr lang="en-US" sz="3200" dirty="0">
              <a:latin typeface="+mn-lt"/>
            </a:endParaRPr>
          </a:p>
          <a:p>
            <a:pPr algn="l" hangingPunct="1"/>
            <a:r>
              <a:rPr lang="en-US" sz="3200" b="1" dirty="0">
                <a:latin typeface="+mn-lt"/>
              </a:rPr>
              <a:t>Count of NA values by variable</a:t>
            </a:r>
            <a:endParaRPr lang="en-US" sz="3200" dirty="0">
              <a:latin typeface="+mn-lt"/>
            </a:endParaRPr>
          </a:p>
          <a:p>
            <a:pPr marL="685800" lvl="3" indent="-685800" algn="l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6DCE9F-5032-DA04-2764-D0E496991A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93" r="2690" b="3898"/>
          <a:stretch/>
        </p:blipFill>
        <p:spPr>
          <a:xfrm>
            <a:off x="14356688" y="2924648"/>
            <a:ext cx="8959195" cy="42237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B0D2E0-8C5E-4C0B-5718-78867DE6A4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62" t="11723" b="41106"/>
          <a:stretch/>
        </p:blipFill>
        <p:spPr>
          <a:xfrm>
            <a:off x="2845279" y="8357263"/>
            <a:ext cx="7161803" cy="5087977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A3B9ECF-C86A-6FE7-6CB6-E39AACB2F24E}"/>
              </a:ext>
            </a:extLst>
          </p:cNvPr>
          <p:cNvSpPr txBox="1">
            <a:spLocks/>
          </p:cNvSpPr>
          <p:nvPr/>
        </p:nvSpPr>
        <p:spPr>
          <a:xfrm>
            <a:off x="12546183" y="10019793"/>
            <a:ext cx="7161804" cy="44595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hangingPunct="1"/>
            <a:r>
              <a:rPr lang="en-US" sz="3200" dirty="0">
                <a:solidFill>
                  <a:schemeClr val="accent5"/>
                </a:solidFill>
              </a:rPr>
              <a:t>Main points I highlighted for my EDA – happy to fix anything here.</a:t>
            </a:r>
          </a:p>
          <a:p>
            <a:pPr hangingPunct="1"/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2829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219D87-0BB0-0BEB-3BBD-E9F11E04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07" y="825500"/>
            <a:ext cx="20931097" cy="1094740"/>
          </a:xfrm>
        </p:spPr>
        <p:txBody>
          <a:bodyPr>
            <a:normAutofit/>
          </a:bodyPr>
          <a:lstStyle/>
          <a:p>
            <a:r>
              <a:rPr lang="en-US" sz="6000" dirty="0"/>
              <a:t>Exploratory Data Analysis – Car Ownership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7D0FB5-DF87-17F3-8D0A-473CB8B0D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416" y="2426659"/>
            <a:ext cx="10694084" cy="7520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731037-1A29-1BEA-7109-DD70DC64C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5492" y="2426658"/>
            <a:ext cx="10694084" cy="7520255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11BEC80-89FF-D288-6DCF-1CFB1C0D45BA}"/>
              </a:ext>
            </a:extLst>
          </p:cNvPr>
          <p:cNvSpPr txBox="1">
            <a:spLocks/>
          </p:cNvSpPr>
          <p:nvPr/>
        </p:nvSpPr>
        <p:spPr>
          <a:xfrm>
            <a:off x="7122082" y="10743056"/>
            <a:ext cx="11386820" cy="739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hangingPunct="1"/>
            <a:r>
              <a:rPr lang="en-US" sz="3200" dirty="0">
                <a:latin typeface="+mn-lt"/>
              </a:rPr>
              <a:t>Nearly 70% of clients in the target variable do not own a car.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7E33C3C-2513-2625-FE46-49A4244667EE}"/>
              </a:ext>
            </a:extLst>
          </p:cNvPr>
          <p:cNvSpPr txBox="1">
            <a:spLocks/>
          </p:cNvSpPr>
          <p:nvPr/>
        </p:nvSpPr>
        <p:spPr>
          <a:xfrm>
            <a:off x="2285929" y="11821160"/>
            <a:ext cx="9672305" cy="185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hangingPunct="1"/>
            <a:r>
              <a:rPr lang="en-US" sz="3200" dirty="0">
                <a:solidFill>
                  <a:schemeClr val="accent5"/>
                </a:solidFill>
              </a:rPr>
              <a:t>Thought to give one of my EDA examples here</a:t>
            </a:r>
          </a:p>
          <a:p>
            <a:pPr hangingPunct="1"/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651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219D87-0BB0-0BEB-3BBD-E9F11E04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1408" y="825500"/>
            <a:ext cx="20065202" cy="1094740"/>
          </a:xfrm>
        </p:spPr>
        <p:txBody>
          <a:bodyPr>
            <a:normAutofit/>
          </a:bodyPr>
          <a:lstStyle/>
          <a:p>
            <a:r>
              <a:rPr lang="en-US" sz="6000" dirty="0"/>
              <a:t>Exploratory Data Analysis – Summary Statistics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7D6FD3-E815-1FF0-155A-937DB3C6B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612" y="5167101"/>
            <a:ext cx="12586178" cy="2980937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3FDE2CA8-CA80-4304-13C3-070F70009798}"/>
              </a:ext>
            </a:extLst>
          </p:cNvPr>
          <p:cNvSpPr txBox="1">
            <a:spLocks/>
          </p:cNvSpPr>
          <p:nvPr/>
        </p:nvSpPr>
        <p:spPr>
          <a:xfrm>
            <a:off x="4217358" y="9047975"/>
            <a:ext cx="16838286" cy="144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3200" dirty="0"/>
              <a:t>Half of this dataset has an annual income of between $100,000 and $200,000 </a:t>
            </a:r>
            <a:r>
              <a:rPr lang="en-US" sz="3200" b="1" i="1" dirty="0"/>
              <a:t>at 50%</a:t>
            </a:r>
            <a:endParaRPr lang="en-US" sz="3200" dirty="0"/>
          </a:p>
          <a:p>
            <a:pPr hangingPunct="1"/>
            <a:r>
              <a:rPr lang="en-US" sz="3200" dirty="0"/>
              <a:t>Majority of ‘1’ target variable makes between $100,000 and $200,000</a:t>
            </a:r>
            <a:endParaRPr lang="en-US" sz="1600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5C20F5C-BCA8-E4BE-9577-6C16FB4E6ABF}"/>
              </a:ext>
            </a:extLst>
          </p:cNvPr>
          <p:cNvSpPr txBox="1">
            <a:spLocks/>
          </p:cNvSpPr>
          <p:nvPr/>
        </p:nvSpPr>
        <p:spPr>
          <a:xfrm>
            <a:off x="3912558" y="4357554"/>
            <a:ext cx="16838286" cy="809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3200" b="1" i="1" dirty="0"/>
              <a:t>Proportion of annual income by target variable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CAD42F9-D4C2-3399-3B72-3CE754891531}"/>
              </a:ext>
            </a:extLst>
          </p:cNvPr>
          <p:cNvSpPr txBox="1">
            <a:spLocks/>
          </p:cNvSpPr>
          <p:nvPr/>
        </p:nvSpPr>
        <p:spPr>
          <a:xfrm>
            <a:off x="2731458" y="3061921"/>
            <a:ext cx="16838286" cy="1443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3200" dirty="0">
                <a:solidFill>
                  <a:schemeClr val="accent5"/>
                </a:solidFill>
              </a:rPr>
              <a:t>Will create dispersion chart here</a:t>
            </a:r>
            <a:endParaRPr lang="en-US" sz="1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38207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C234F4-576C-A953-049E-F03B6BE0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768" y="825500"/>
            <a:ext cx="15655544" cy="122275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– Logistic Regression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9E268-96FD-B761-0917-BED45FF063E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3587984" y="2147396"/>
            <a:ext cx="10496604" cy="875385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+mn-lt"/>
              </a:rPr>
              <a:t>Text</a:t>
            </a:r>
            <a:endParaRPr lang="en-US" b="1" i="1" dirty="0"/>
          </a:p>
          <a:p>
            <a:pPr marL="685800" lvl="3" indent="-6858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02788C9-56FB-26D1-5F70-FC05D31E6D0E}"/>
              </a:ext>
            </a:extLst>
          </p:cNvPr>
          <p:cNvSpPr txBox="1">
            <a:spLocks/>
          </p:cNvSpPr>
          <p:nvPr/>
        </p:nvSpPr>
        <p:spPr>
          <a:xfrm>
            <a:off x="2201163" y="2359151"/>
            <a:ext cx="11386820" cy="87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hangingPunct="1"/>
            <a:r>
              <a:rPr lang="en-US" sz="3200" b="1" dirty="0">
                <a:latin typeface="+mn-lt"/>
              </a:rPr>
              <a:t>Issues</a:t>
            </a:r>
          </a:p>
          <a:p>
            <a:pPr marL="685800" indent="-685800" algn="l" hangingPunct="1"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Cannot read NA or numerical values </a:t>
            </a:r>
            <a:r>
              <a:rPr lang="en-US" sz="3200" dirty="0" err="1">
                <a:latin typeface="+mn-lt"/>
              </a:rPr>
              <a:t>values</a:t>
            </a:r>
            <a:endParaRPr lang="en-US" sz="3200" dirty="0">
              <a:latin typeface="+mn-lt"/>
            </a:endParaRPr>
          </a:p>
          <a:p>
            <a:pPr algn="l" hangingPunct="1"/>
            <a:endParaRPr lang="en-US" sz="3200" dirty="0">
              <a:latin typeface="+mn-lt"/>
            </a:endParaRPr>
          </a:p>
          <a:p>
            <a:pPr marL="685800" lvl="3" indent="-685800" algn="l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497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C234F4-576C-A953-049E-F03B6BE0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768" y="825500"/>
            <a:ext cx="15655544" cy="1222756"/>
          </a:xfrm>
        </p:spPr>
        <p:txBody>
          <a:bodyPr>
            <a:normAutofit fontScale="90000"/>
          </a:bodyPr>
          <a:lstStyle/>
          <a:p>
            <a:r>
              <a:rPr lang="en-US" dirty="0"/>
              <a:t>Modeling – Random Forest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9E268-96FD-B761-0917-BED45FF063E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3587984" y="2147396"/>
            <a:ext cx="10496604" cy="875385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+mn-lt"/>
              </a:rPr>
              <a:t>Final ROC/AUC Comparison</a:t>
            </a:r>
            <a:endParaRPr lang="en-US" b="1" i="1" dirty="0"/>
          </a:p>
          <a:p>
            <a:pPr marL="685800" lvl="3" indent="-6858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02788C9-56FB-26D1-5F70-FC05D31E6D0E}"/>
              </a:ext>
            </a:extLst>
          </p:cNvPr>
          <p:cNvSpPr txBox="1">
            <a:spLocks/>
          </p:cNvSpPr>
          <p:nvPr/>
        </p:nvSpPr>
        <p:spPr>
          <a:xfrm>
            <a:off x="2201163" y="2359151"/>
            <a:ext cx="9343137" cy="8753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hangingPunct="1"/>
            <a:r>
              <a:rPr lang="en-US" sz="3200" dirty="0">
                <a:latin typeface="+mn-lt"/>
              </a:rPr>
              <a:t>Using </a:t>
            </a:r>
            <a:r>
              <a:rPr lang="en-US" sz="3200" dirty="0" err="1">
                <a:latin typeface="+mn-lt"/>
              </a:rPr>
              <a:t>name_education_type</a:t>
            </a:r>
            <a:r>
              <a:rPr lang="en-US" sz="3200" dirty="0">
                <a:latin typeface="+mn-lt"/>
              </a:rPr>
              <a:t>, _</a:t>
            </a:r>
            <a:r>
              <a:rPr lang="en-US" sz="3200" dirty="0" err="1">
                <a:latin typeface="+mn-lt"/>
              </a:rPr>
              <a:t>amt_credit</a:t>
            </a:r>
            <a:r>
              <a:rPr lang="en-US" sz="3200" dirty="0">
                <a:latin typeface="+mn-lt"/>
              </a:rPr>
              <a:t>, </a:t>
            </a:r>
            <a:r>
              <a:rPr lang="en-US" sz="3200" dirty="0" err="1">
                <a:latin typeface="+mn-lt"/>
              </a:rPr>
              <a:t>flag_own_car</a:t>
            </a:r>
            <a:r>
              <a:rPr lang="en-US" sz="3200" dirty="0">
                <a:latin typeface="+mn-lt"/>
              </a:rPr>
              <a:t> and </a:t>
            </a:r>
            <a:r>
              <a:rPr lang="en-US" sz="3200" dirty="0" err="1">
                <a:latin typeface="+mn-lt"/>
              </a:rPr>
              <a:t>amt_income</a:t>
            </a:r>
            <a:r>
              <a:rPr lang="en-US" sz="3200" dirty="0">
                <a:latin typeface="+mn-lt"/>
              </a:rPr>
              <a:t> variables</a:t>
            </a:r>
          </a:p>
          <a:p>
            <a:pPr algn="l" hangingPunct="1"/>
            <a:endParaRPr lang="en-US" sz="3200" dirty="0">
              <a:latin typeface="+mn-lt"/>
            </a:endParaRPr>
          </a:p>
          <a:p>
            <a:pPr algn="l" hangingPunct="1"/>
            <a:r>
              <a:rPr lang="en-US" sz="3200" b="1" dirty="0">
                <a:latin typeface="+mn-lt"/>
              </a:rPr>
              <a:t>Initial ROC/AUC Comparisons</a:t>
            </a:r>
          </a:p>
          <a:p>
            <a:pPr algn="l" hangingPunct="1"/>
            <a:endParaRPr lang="en-US" sz="3200" b="1" dirty="0">
              <a:latin typeface="+mn-lt"/>
            </a:endParaRPr>
          </a:p>
          <a:p>
            <a:pPr algn="l" hangingPunct="1"/>
            <a:r>
              <a:rPr lang="en-US" sz="3200" b="1" dirty="0">
                <a:latin typeface="+mn-lt"/>
              </a:rPr>
              <a:t>Cross Validation</a:t>
            </a:r>
          </a:p>
          <a:p>
            <a:pPr algn="l" hangingPunct="1"/>
            <a:endParaRPr lang="en-US" sz="3200" b="1" dirty="0">
              <a:latin typeface="+mn-lt"/>
            </a:endParaRPr>
          </a:p>
          <a:p>
            <a:pPr algn="l" hangingPunct="1"/>
            <a:r>
              <a:rPr lang="en-US" sz="3200" b="1" dirty="0">
                <a:latin typeface="+mn-lt"/>
              </a:rPr>
              <a:t>Model Tuning</a:t>
            </a:r>
          </a:p>
          <a:p>
            <a:pPr algn="l" hangingPunct="1"/>
            <a:endParaRPr lang="en-US" sz="3200" dirty="0">
              <a:latin typeface="+mn-lt"/>
            </a:endParaRPr>
          </a:p>
          <a:p>
            <a:pPr algn="l" hangingPunct="1"/>
            <a:endParaRPr lang="en-US" sz="3200" dirty="0">
              <a:latin typeface="+mn-lt"/>
            </a:endParaRPr>
          </a:p>
          <a:p>
            <a:pPr marL="685800" lvl="3" indent="-685800" algn="l" hangingPunct="1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C0AA6BA-FB47-35F3-EC08-690AB06D3F2B}"/>
              </a:ext>
            </a:extLst>
          </p:cNvPr>
          <p:cNvSpPr txBox="1">
            <a:spLocks/>
          </p:cNvSpPr>
          <p:nvPr/>
        </p:nvSpPr>
        <p:spPr>
          <a:xfrm>
            <a:off x="12600429" y="6245636"/>
            <a:ext cx="11791950" cy="5364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l" hangingPunct="1"/>
            <a:r>
              <a:rPr lang="en-US" sz="3200" dirty="0">
                <a:solidFill>
                  <a:schemeClr val="accent5"/>
                </a:solidFill>
              </a:rPr>
              <a:t>Will create visualizations for ROC/AUC</a:t>
            </a:r>
          </a:p>
          <a:p>
            <a:pPr hangingPunct="1"/>
            <a:endParaRPr lang="en-US" sz="32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6653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555</Words>
  <Application>Microsoft Office PowerPoint</Application>
  <PresentationFormat>Custom</PresentationFormat>
  <Paragraphs>94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Helvetica Neue</vt:lpstr>
      <vt:lpstr>Helvetica Neue Light</vt:lpstr>
      <vt:lpstr>Helvetica Neue Medium</vt:lpstr>
      <vt:lpstr>White</vt:lpstr>
      <vt:lpstr>MSBA Capstone Presentation</vt:lpstr>
      <vt:lpstr>Team Introduction</vt:lpstr>
      <vt:lpstr>Home Credit – Business Problem</vt:lpstr>
      <vt:lpstr>Exploratory Data Analysis</vt:lpstr>
      <vt:lpstr>Exploratory Data Analysis – Car Ownership</vt:lpstr>
      <vt:lpstr>Exploratory Data Analysis – Summary Statistics</vt:lpstr>
      <vt:lpstr>Modeling – Logistic Regression</vt:lpstr>
      <vt:lpstr>Modeling – Random Forest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MSBA Capstone Presentation</dc:title>
  <dc:creator>Zarate-Servan, Pablo</dc:creator>
  <cp:lastModifiedBy>Zarate-Servan, Pablo</cp:lastModifiedBy>
  <cp:revision>1</cp:revision>
  <dcterms:modified xsi:type="dcterms:W3CDTF">2023-04-08T23:34:34Z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bb3a603-d387-4e54-b9ce-81453c3d3542_Enabled">
    <vt:lpwstr>true</vt:lpwstr>
  </property>
  <property fmtid="{D5CDD505-2E9C-101B-9397-08002B2CF9AE}" pid="3" name="MSIP_Label_9bb3a603-d387-4e54-b9ce-81453c3d3542_SetDate">
    <vt:lpwstr>2023-04-08T18:30:54Z</vt:lpwstr>
  </property>
  <property fmtid="{D5CDD505-2E9C-101B-9397-08002B2CF9AE}" pid="4" name="MSIP_Label_9bb3a603-d387-4e54-b9ce-81453c3d3542_Method">
    <vt:lpwstr>Standard</vt:lpwstr>
  </property>
  <property fmtid="{D5CDD505-2E9C-101B-9397-08002B2CF9AE}" pid="5" name="MSIP_Label_9bb3a603-d387-4e54-b9ce-81453c3d3542_Name">
    <vt:lpwstr>Internal Use Only - Not Visible</vt:lpwstr>
  </property>
  <property fmtid="{D5CDD505-2E9C-101B-9397-08002B2CF9AE}" pid="6" name="MSIP_Label_9bb3a603-d387-4e54-b9ce-81453c3d3542_SiteId">
    <vt:lpwstr>95aed523-6b95-4d2e-bf63-baa549c8e805</vt:lpwstr>
  </property>
  <property fmtid="{D5CDD505-2E9C-101B-9397-08002B2CF9AE}" pid="7" name="MSIP_Label_9bb3a603-d387-4e54-b9ce-81453c3d3542_ActionId">
    <vt:lpwstr>b575caff-6fcc-4944-bd42-2f590483968e</vt:lpwstr>
  </property>
  <property fmtid="{D5CDD505-2E9C-101B-9397-08002B2CF9AE}" pid="8" name="MSIP_Label_9bb3a603-d387-4e54-b9ce-81453c3d3542_ContentBits">
    <vt:lpwstr>0</vt:lpwstr>
  </property>
</Properties>
</file>