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1" r:id="rId2"/>
    <p:sldId id="262" r:id="rId3"/>
    <p:sldId id="263" r:id="rId4"/>
    <p:sldId id="264" r:id="rId5"/>
    <p:sldId id="266" r:id="rId6"/>
    <p:sldId id="267" r:id="rId7"/>
    <p:sldId id="268" r:id="rId8"/>
    <p:sldId id="265" r:id="rId9"/>
    <p:sldId id="274" r:id="rId10"/>
    <p:sldId id="275" r:id="rId11"/>
    <p:sldId id="276" r:id="rId12"/>
    <p:sldId id="277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3BC4"/>
    <a:srgbClr val="CE484A"/>
    <a:srgbClr val="0F9A8A"/>
    <a:srgbClr val="6DA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019" autoAdjust="0"/>
  </p:normalViewPr>
  <p:slideViewPr>
    <p:cSldViewPr snapToGrid="0">
      <p:cViewPr varScale="1">
        <p:scale>
          <a:sx n="84" d="100"/>
          <a:sy n="84" d="100"/>
        </p:scale>
        <p:origin x="375" y="6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3" d="100"/>
        <a:sy n="153" d="100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472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81B9D-DC2E-4D1A-BC5C-A6D4D7457AB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021D4-3490-4606-8150-FA4F4B877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37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021D4-3490-4606-8150-FA4F4B877C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43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이어서 앱스토어 발표하겠습니다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feature</a:t>
            </a:r>
            <a:r>
              <a:rPr lang="ko-KR" altLang="en-US" dirty="0"/>
              <a:t>는 플레이 스토어와 크게 다르지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카테고리</a:t>
            </a:r>
            <a:r>
              <a:rPr lang="en-US" altLang="ko-KR" dirty="0"/>
              <a:t>, </a:t>
            </a:r>
            <a:r>
              <a:rPr lang="ko-KR" altLang="en-US" dirty="0"/>
              <a:t>이용연령대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무료 여부</a:t>
            </a:r>
            <a:r>
              <a:rPr lang="en-US" altLang="ko-KR" dirty="0"/>
              <a:t>, </a:t>
            </a:r>
            <a:r>
              <a:rPr lang="ko-KR" altLang="en-US" dirty="0"/>
              <a:t>리뷰 </a:t>
            </a:r>
            <a:r>
              <a:rPr lang="ko-KR" altLang="en-US" dirty="0" err="1"/>
              <a:t>갯수</a:t>
            </a:r>
            <a:r>
              <a:rPr lang="en-US" altLang="ko-KR" dirty="0"/>
              <a:t>, </a:t>
            </a:r>
            <a:r>
              <a:rPr lang="ko-KR" altLang="en-US" dirty="0"/>
              <a:t>앱의 크기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유일한 범주형 데이터인 카테고리는 원 핫 인코딩을 적용하였습니다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Feature</a:t>
            </a:r>
            <a:r>
              <a:rPr lang="ko-KR" altLang="en-US" dirty="0"/>
              <a:t>간 상관관계를 보아</a:t>
            </a:r>
            <a:r>
              <a:rPr lang="en-US" altLang="ko-KR" dirty="0"/>
              <a:t> Free</a:t>
            </a:r>
            <a:r>
              <a:rPr lang="ko-KR" altLang="en-US" dirty="0"/>
              <a:t>와 </a:t>
            </a:r>
            <a:r>
              <a:rPr lang="en-US" altLang="ko-KR" dirty="0"/>
              <a:t>Price</a:t>
            </a:r>
            <a:r>
              <a:rPr lang="ko-KR" altLang="en-US" dirty="0"/>
              <a:t>가 음의 상관관계를 보였습니다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무료일 때 </a:t>
            </a:r>
            <a:r>
              <a:rPr lang="en-US" altLang="ko-KR" dirty="0"/>
              <a:t>“1”</a:t>
            </a:r>
            <a:r>
              <a:rPr lang="ko-KR" altLang="en-US" dirty="0"/>
              <a:t>로 표현되고 </a:t>
            </a:r>
            <a:r>
              <a:rPr lang="en-US" altLang="ko-KR" dirty="0"/>
              <a:t>Price</a:t>
            </a:r>
            <a:r>
              <a:rPr lang="ko-KR" altLang="en-US" dirty="0"/>
              <a:t>는 자연스럽게 </a:t>
            </a:r>
            <a:r>
              <a:rPr lang="en-US" altLang="ko-KR" dirty="0"/>
              <a:t>0</a:t>
            </a:r>
            <a:r>
              <a:rPr lang="ko-KR" altLang="en-US" dirty="0"/>
              <a:t>이 되는 것이 이유입니다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Free</a:t>
            </a:r>
            <a:r>
              <a:rPr lang="ko-KR" altLang="en-US" dirty="0"/>
              <a:t>의 데이터 타입을 정수화 하였고 무료일 때 </a:t>
            </a:r>
            <a:r>
              <a:rPr lang="en-US" altLang="ko-KR" dirty="0"/>
              <a:t>“0” </a:t>
            </a:r>
            <a:r>
              <a:rPr lang="ko-KR" altLang="en-US" dirty="0"/>
              <a:t>유료일 때 </a:t>
            </a:r>
            <a:r>
              <a:rPr lang="en-US" altLang="ko-KR" dirty="0"/>
              <a:t>“1”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021D4-3490-4606-8150-FA4F4B877C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968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앱스토어의 데이터는 여러 특성데이터가 심한 비대칭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다음은 </a:t>
            </a:r>
            <a:r>
              <a:rPr lang="en-US" altLang="ko-KR" dirty="0"/>
              <a:t>log</a:t>
            </a:r>
            <a:r>
              <a:rPr lang="ko-KR" altLang="en-US" dirty="0"/>
              <a:t>변환을 해준 특성들의 분포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특히 리뷰 개수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이용연령대에서 특정 클래스에 </a:t>
            </a:r>
            <a:r>
              <a:rPr lang="ko-KR" altLang="en-US" dirty="0" err="1"/>
              <a:t>쏠려있는</a:t>
            </a:r>
            <a:r>
              <a:rPr lang="ko-KR" altLang="en-US" dirty="0"/>
              <a:t> 것을 볼 수 있습니다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ko-KR" altLang="en-US" dirty="0"/>
              <a:t>가격은 </a:t>
            </a:r>
            <a:r>
              <a:rPr lang="en-US" altLang="ko-KR" dirty="0"/>
              <a:t>2$</a:t>
            </a:r>
            <a:r>
              <a:rPr lang="ko-KR" altLang="en-US" dirty="0"/>
              <a:t>이하가 </a:t>
            </a:r>
            <a:r>
              <a:rPr lang="en-US" altLang="ko-KR" dirty="0"/>
              <a:t>95%, </a:t>
            </a:r>
            <a:r>
              <a:rPr lang="ko-KR" altLang="en-US" dirty="0"/>
              <a:t>리뷰 개수는 </a:t>
            </a:r>
            <a:r>
              <a:rPr lang="en-US" altLang="ko-KR" dirty="0"/>
              <a:t>2</a:t>
            </a:r>
            <a:r>
              <a:rPr lang="ko-KR" altLang="en-US" dirty="0"/>
              <a:t>개 이하가 </a:t>
            </a:r>
            <a:r>
              <a:rPr lang="en-US" altLang="ko-KR" dirty="0"/>
              <a:t>40%</a:t>
            </a:r>
            <a:r>
              <a:rPr lang="ko-KR" altLang="en-US" dirty="0"/>
              <a:t>를 차지합니다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이유로 </a:t>
            </a:r>
            <a:r>
              <a:rPr lang="ko-KR" altLang="en-US" dirty="0" err="1"/>
              <a:t>모델피팅에</a:t>
            </a:r>
            <a:r>
              <a:rPr lang="ko-KR" altLang="en-US" dirty="0"/>
              <a:t> 어려움이 있을 수 있고</a:t>
            </a:r>
            <a:r>
              <a:rPr lang="en-US" altLang="ko-KR" dirty="0"/>
              <a:t>, </a:t>
            </a:r>
            <a:r>
              <a:rPr lang="ko-KR" altLang="en-US" dirty="0"/>
              <a:t>예측능력이 저하됨을 염려하여</a:t>
            </a:r>
            <a:r>
              <a:rPr lang="en-US" altLang="ko-KR" dirty="0"/>
              <a:t> IQR</a:t>
            </a:r>
            <a:r>
              <a:rPr lang="ko-KR" altLang="en-US" dirty="0"/>
              <a:t>방식에 의한 이상치 제거</a:t>
            </a:r>
            <a:r>
              <a:rPr lang="en-US" altLang="ko-KR" dirty="0"/>
              <a:t>, log</a:t>
            </a:r>
            <a:r>
              <a:rPr lang="ko-KR" altLang="en-US" dirty="0"/>
              <a:t>변환을 통한 데이터 범위 축소로 </a:t>
            </a:r>
            <a:r>
              <a:rPr lang="ko-KR" altLang="en-US" dirty="0" err="1"/>
              <a:t>나누워</a:t>
            </a:r>
            <a:r>
              <a:rPr lang="ko-KR" altLang="en-US" dirty="0"/>
              <a:t> 진행해보았습니다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021D4-3490-4606-8150-FA4F4B877C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59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스케일러는</a:t>
            </a:r>
            <a:r>
              <a:rPr lang="ko-KR" altLang="en-US" dirty="0"/>
              <a:t> 박스의 범위가 안정되고 이상치가 많음을 고려해서 </a:t>
            </a:r>
            <a:r>
              <a:rPr lang="en-US" altLang="ko-KR" dirty="0"/>
              <a:t>robust scaler</a:t>
            </a:r>
            <a:r>
              <a:rPr lang="ko-KR" altLang="en-US"/>
              <a:t>로 진행하였습니다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021D4-3490-4606-8150-FA4F4B877C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550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모델 선택입니다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모델은 선형회귀</a:t>
            </a:r>
            <a:r>
              <a:rPr lang="en-US" altLang="ko-KR" dirty="0"/>
              <a:t>, </a:t>
            </a:r>
            <a:r>
              <a:rPr lang="en-US" altLang="ko-KR" dirty="0" err="1"/>
              <a:t>DecisionTree</a:t>
            </a:r>
            <a:r>
              <a:rPr lang="en-US" altLang="ko-KR" dirty="0"/>
              <a:t>, </a:t>
            </a:r>
            <a:r>
              <a:rPr lang="en-US" altLang="ko-KR" dirty="0" err="1"/>
              <a:t>RandomForest</a:t>
            </a:r>
            <a:r>
              <a:rPr lang="en-US" altLang="ko-KR" dirty="0"/>
              <a:t>, </a:t>
            </a:r>
            <a:r>
              <a:rPr lang="en-US" altLang="ko-KR" dirty="0" err="1"/>
              <a:t>XGBoost</a:t>
            </a:r>
            <a:r>
              <a:rPr lang="en-US" altLang="ko-KR" dirty="0"/>
              <a:t>, </a:t>
            </a:r>
            <a:r>
              <a:rPr lang="en-US" altLang="ko-KR" dirty="0" err="1"/>
              <a:t>LightGBM</a:t>
            </a:r>
            <a:r>
              <a:rPr lang="en-US" altLang="ko-KR" dirty="0"/>
              <a:t>, Gradient Boosting</a:t>
            </a:r>
            <a:r>
              <a:rPr lang="ko-KR" altLang="en-US" dirty="0"/>
              <a:t>을 써보았고 </a:t>
            </a:r>
            <a:r>
              <a:rPr lang="en-US" altLang="ko-KR" dirty="0" err="1"/>
              <a:t>XGBoost</a:t>
            </a:r>
            <a:r>
              <a:rPr lang="en-US" altLang="ko-KR" dirty="0"/>
              <a:t>, </a:t>
            </a:r>
            <a:r>
              <a:rPr lang="en-US" altLang="ko-KR" dirty="0" err="1"/>
              <a:t>LightGBM</a:t>
            </a:r>
            <a:r>
              <a:rPr lang="en-US" altLang="ko-KR" dirty="0"/>
              <a:t> </a:t>
            </a:r>
            <a:r>
              <a:rPr lang="ko-KR" altLang="en-US" dirty="0"/>
              <a:t>모델이 오차가 가장 적었습니다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 번 </a:t>
            </a:r>
            <a:r>
              <a:rPr lang="ko-KR" altLang="en-US" dirty="0" err="1"/>
              <a:t>써본결과</a:t>
            </a:r>
            <a:r>
              <a:rPr lang="en-US" altLang="ko-KR" dirty="0"/>
              <a:t>, </a:t>
            </a:r>
            <a:r>
              <a:rPr lang="ko-KR" altLang="en-US" dirty="0"/>
              <a:t>오차가 가장 적었던 빈도는 </a:t>
            </a:r>
            <a:r>
              <a:rPr lang="en-US" altLang="ko-KR" dirty="0" err="1"/>
              <a:t>XGBoost</a:t>
            </a:r>
            <a:r>
              <a:rPr lang="ko-KR" altLang="en-US" dirty="0"/>
              <a:t> 모델이 많았고</a:t>
            </a:r>
            <a:r>
              <a:rPr lang="en-US" altLang="ko-KR" dirty="0"/>
              <a:t>, </a:t>
            </a:r>
            <a:r>
              <a:rPr lang="en-US" altLang="ko-KR" dirty="0" err="1"/>
              <a:t>XGBoost</a:t>
            </a:r>
            <a:r>
              <a:rPr lang="en-US" altLang="ko-KR" dirty="0"/>
              <a:t> </a:t>
            </a:r>
            <a:r>
              <a:rPr lang="ko-KR" altLang="en-US" dirty="0"/>
              <a:t>를 선택했습니다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021D4-3490-4606-8150-FA4F4B877C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10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검증입니다</a:t>
            </a:r>
            <a:r>
              <a:rPr lang="en-US" altLang="ko-KR" dirty="0"/>
              <a:t>. K Fold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써서 교차검증을 진행했습니다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점수가 일관되게 나오는 것을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이상치를 제거한 데이터의 </a:t>
            </a:r>
            <a:r>
              <a:rPr lang="en-US" altLang="ko-KR" dirty="0"/>
              <a:t>MSE</a:t>
            </a:r>
            <a:r>
              <a:rPr lang="ko-KR" altLang="en-US" dirty="0"/>
              <a:t>값은 </a:t>
            </a:r>
            <a:r>
              <a:rPr lang="en-US" altLang="ko-KR" dirty="0"/>
              <a:t>MAE</a:t>
            </a:r>
            <a:r>
              <a:rPr lang="ko-KR" altLang="en-US" dirty="0"/>
              <a:t>보다 상대적으로 높은 </a:t>
            </a:r>
            <a:r>
              <a:rPr lang="ko-KR" altLang="en-US" dirty="0" err="1"/>
              <a:t>값을가지고</a:t>
            </a:r>
            <a:r>
              <a:rPr lang="ko-KR" altLang="en-US" dirty="0"/>
              <a:t> 있고 </a:t>
            </a:r>
            <a:r>
              <a:rPr lang="ko-KR" altLang="en-US" dirty="0" err="1"/>
              <a:t>극단값으로</a:t>
            </a:r>
            <a:r>
              <a:rPr lang="ko-KR" altLang="en-US" dirty="0"/>
              <a:t> 인해 차이가 난다고 보았습니다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Log</a:t>
            </a:r>
            <a:r>
              <a:rPr lang="ko-KR" altLang="en-US" dirty="0"/>
              <a:t>변환을 한 데이터의 </a:t>
            </a:r>
            <a:r>
              <a:rPr lang="en-US" altLang="ko-KR" dirty="0"/>
              <a:t>MSE</a:t>
            </a:r>
            <a:r>
              <a:rPr lang="ko-KR" altLang="en-US" dirty="0"/>
              <a:t>값은 </a:t>
            </a:r>
            <a:r>
              <a:rPr lang="en-US" altLang="ko-KR" dirty="0"/>
              <a:t>MAE</a:t>
            </a:r>
            <a:r>
              <a:rPr lang="ko-KR" altLang="en-US" dirty="0"/>
              <a:t>보다 작은데</a:t>
            </a:r>
            <a:r>
              <a:rPr lang="en-US" altLang="ko-KR" dirty="0"/>
              <a:t>, </a:t>
            </a:r>
            <a:r>
              <a:rPr lang="ko-KR" altLang="en-US" dirty="0"/>
              <a:t>흔한 경우는 아니지만</a:t>
            </a:r>
            <a:r>
              <a:rPr lang="en-US" altLang="ko-KR" dirty="0"/>
              <a:t>, </a:t>
            </a:r>
            <a:r>
              <a:rPr lang="ko-KR" altLang="en-US" dirty="0"/>
              <a:t>오차가 작은 경우에는 </a:t>
            </a:r>
            <a:r>
              <a:rPr lang="en-US" altLang="ko-KR" dirty="0"/>
              <a:t>MSE</a:t>
            </a:r>
            <a:r>
              <a:rPr lang="ko-KR" altLang="en-US" dirty="0"/>
              <a:t>값이 더 작을 수도 있음을 확인했습니다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021D4-3490-4606-8150-FA4F4B877C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392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hyper parameter </a:t>
            </a:r>
            <a:r>
              <a:rPr lang="ko-KR" altLang="en-US" dirty="0"/>
              <a:t>조정입니다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데이터가 </a:t>
            </a:r>
            <a:r>
              <a:rPr lang="ko-KR" altLang="en-US" dirty="0" err="1"/>
              <a:t>많다보니</a:t>
            </a:r>
            <a:r>
              <a:rPr lang="ko-KR" altLang="en-US" dirty="0"/>
              <a:t> </a:t>
            </a:r>
            <a:r>
              <a:rPr lang="en-US" altLang="ko-KR" dirty="0" err="1"/>
              <a:t>GridSearch</a:t>
            </a:r>
            <a:r>
              <a:rPr lang="ko-KR" altLang="en-US" dirty="0"/>
              <a:t>보다 효율이 좋은 </a:t>
            </a:r>
            <a:r>
              <a:rPr lang="en-US" altLang="ko-KR" dirty="0" err="1"/>
              <a:t>RandomSearch</a:t>
            </a:r>
            <a:r>
              <a:rPr lang="ko-KR" altLang="en-US" dirty="0"/>
              <a:t>를 썼습니다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XGBoost</a:t>
            </a:r>
            <a:r>
              <a:rPr lang="ko-KR" altLang="en-US" dirty="0"/>
              <a:t>의 </a:t>
            </a:r>
            <a:r>
              <a:rPr lang="en-US" altLang="ko-KR" dirty="0" err="1"/>
              <a:t>n_estimators</a:t>
            </a:r>
            <a:r>
              <a:rPr lang="en-US" altLang="ko-KR" dirty="0"/>
              <a:t>, </a:t>
            </a:r>
            <a:r>
              <a:rPr lang="en-US" altLang="ko-KR" dirty="0" err="1"/>
              <a:t>max_depth</a:t>
            </a:r>
            <a:r>
              <a:rPr lang="en-US" altLang="ko-KR" dirty="0"/>
              <a:t>, </a:t>
            </a:r>
            <a:r>
              <a:rPr lang="en-US" altLang="ko-KR" dirty="0" err="1"/>
              <a:t>learning_rate</a:t>
            </a:r>
            <a:r>
              <a:rPr lang="en-US" altLang="ko-KR" dirty="0"/>
              <a:t>, </a:t>
            </a:r>
            <a:r>
              <a:rPr lang="ko-KR" altLang="en-US" dirty="0"/>
              <a:t>세가지 </a:t>
            </a:r>
            <a:r>
              <a:rPr lang="en-US" altLang="ko-KR" dirty="0"/>
              <a:t>parameter</a:t>
            </a:r>
            <a:r>
              <a:rPr lang="ko-KR" altLang="en-US" dirty="0"/>
              <a:t>를 조정해보았고 각각의 </a:t>
            </a:r>
            <a:r>
              <a:rPr lang="en-US" altLang="ko-KR" dirty="0"/>
              <a:t>default </a:t>
            </a:r>
            <a:r>
              <a:rPr lang="ko-KR" altLang="en-US" dirty="0"/>
              <a:t>값은 </a:t>
            </a:r>
            <a:r>
              <a:rPr lang="en-US" altLang="ko-KR" dirty="0"/>
              <a:t>300, 6, 0.3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파라미터의 범위를 </a:t>
            </a:r>
            <a:r>
              <a:rPr lang="en-US" altLang="ko-KR" dirty="0"/>
              <a:t>default</a:t>
            </a:r>
            <a:r>
              <a:rPr lang="ko-KR" altLang="en-US" dirty="0"/>
              <a:t>값의 앞뒤로 범위를 잡고 </a:t>
            </a:r>
            <a:r>
              <a:rPr lang="en-US" altLang="ko-KR" dirty="0"/>
              <a:t>cv</a:t>
            </a:r>
            <a:r>
              <a:rPr lang="ko-KR" altLang="en-US" dirty="0"/>
              <a:t>값은 </a:t>
            </a:r>
            <a:r>
              <a:rPr lang="en-US" altLang="ko-KR" dirty="0"/>
              <a:t>5, </a:t>
            </a:r>
            <a:r>
              <a:rPr lang="ko-KR" altLang="en-US" dirty="0"/>
              <a:t>그리고 </a:t>
            </a:r>
            <a:r>
              <a:rPr lang="en-US" altLang="ko-KR" dirty="0"/>
              <a:t>10</a:t>
            </a:r>
            <a:r>
              <a:rPr lang="ko-KR" altLang="en-US" dirty="0"/>
              <a:t>번의 파라미터를 랜덤하게 </a:t>
            </a:r>
            <a:r>
              <a:rPr lang="en-US" altLang="ko-KR" dirty="0"/>
              <a:t>sampling</a:t>
            </a:r>
            <a:r>
              <a:rPr lang="ko-KR" altLang="en-US" dirty="0"/>
              <a:t>을 하여</a:t>
            </a:r>
            <a:r>
              <a:rPr lang="en-US" altLang="ko-KR" dirty="0"/>
              <a:t>, </a:t>
            </a:r>
            <a:r>
              <a:rPr lang="ko-KR" altLang="en-US" dirty="0"/>
              <a:t>각각 </a:t>
            </a:r>
            <a:r>
              <a:rPr lang="en-US" altLang="ko-KR" dirty="0"/>
              <a:t>50</a:t>
            </a:r>
            <a:r>
              <a:rPr lang="ko-KR" altLang="en-US" dirty="0"/>
              <a:t>번의 피팅을 진행하였습니다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얻은 </a:t>
            </a:r>
            <a:r>
              <a:rPr lang="en-US" altLang="ko-KR" dirty="0"/>
              <a:t>best parameter</a:t>
            </a:r>
            <a:r>
              <a:rPr lang="ko-KR" altLang="en-US" dirty="0"/>
              <a:t>와 </a:t>
            </a:r>
            <a:r>
              <a:rPr lang="en-US" altLang="ko-KR" dirty="0"/>
              <a:t>best score</a:t>
            </a:r>
            <a:r>
              <a:rPr lang="ko-KR" altLang="en-US" dirty="0"/>
              <a:t>는 아래와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021D4-3490-4606-8150-FA4F4B877C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894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튜닝</a:t>
            </a:r>
            <a:r>
              <a:rPr lang="en-US" altLang="ko-KR" dirty="0"/>
              <a:t> </a:t>
            </a:r>
            <a:r>
              <a:rPr lang="ko-KR" altLang="en-US" dirty="0"/>
              <a:t>후의 결과입니다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아쉽게도 성능에 대한 개선은 이루어지지 않았습니다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개선되지 않은 이유에 대해 세가지 정도로 예상해보았습니다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첫번째로 모델이 </a:t>
            </a:r>
            <a:r>
              <a:rPr lang="ko-KR" altLang="en-US" dirty="0" err="1"/>
              <a:t>복잡해졌거나</a:t>
            </a:r>
            <a:r>
              <a:rPr lang="en-US" altLang="ko-KR" dirty="0"/>
              <a:t>,</a:t>
            </a:r>
            <a:r>
              <a:rPr lang="ko-KR" altLang="en-US" dirty="0"/>
              <a:t> 오히려 </a:t>
            </a:r>
            <a:r>
              <a:rPr lang="ko-KR" altLang="en-US" dirty="0" err="1"/>
              <a:t>단순해져</a:t>
            </a:r>
            <a:r>
              <a:rPr lang="ko-KR" altLang="en-US" dirty="0"/>
              <a:t> </a:t>
            </a:r>
            <a:r>
              <a:rPr lang="en-US" altLang="ko-KR" dirty="0"/>
              <a:t>overfitting, underfitting</a:t>
            </a:r>
            <a:r>
              <a:rPr lang="ko-KR" altLang="en-US" dirty="0"/>
              <a:t>이 이루어 졌을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두번째로는 </a:t>
            </a:r>
            <a:r>
              <a:rPr lang="en-US" altLang="ko-KR" dirty="0"/>
              <a:t>hyper parameter</a:t>
            </a:r>
            <a:r>
              <a:rPr lang="ko-KR" altLang="en-US" dirty="0"/>
              <a:t>를 </a:t>
            </a:r>
            <a:r>
              <a:rPr lang="en-US" altLang="ko-KR" dirty="0"/>
              <a:t>random</a:t>
            </a:r>
            <a:r>
              <a:rPr lang="ko-KR" altLang="en-US" dirty="0"/>
              <a:t>하게 </a:t>
            </a:r>
            <a:r>
              <a:rPr lang="ko-KR" altLang="en-US" dirty="0" err="1"/>
              <a:t>추출하다보니</a:t>
            </a:r>
            <a:r>
              <a:rPr lang="ko-KR" altLang="en-US" dirty="0"/>
              <a:t> 최적의 값을 놓쳤을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세번째로는 이상치를 제거한 데이터의 튜닝 전후의 값을 보았을 때</a:t>
            </a:r>
            <a:r>
              <a:rPr lang="en-US" altLang="ko-KR" dirty="0"/>
              <a:t>, MSE</a:t>
            </a:r>
            <a:r>
              <a:rPr lang="ko-KR" altLang="en-US" dirty="0"/>
              <a:t>가 높아진 것을 보아 이상치에 영향을 받았을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그림은 중요 </a:t>
            </a:r>
            <a:r>
              <a:rPr lang="en-US" altLang="ko-KR" dirty="0"/>
              <a:t>feature</a:t>
            </a:r>
            <a:r>
              <a:rPr lang="ko-KR" altLang="en-US" dirty="0"/>
              <a:t>의 </a:t>
            </a:r>
            <a:r>
              <a:rPr lang="en-US" altLang="ko-KR" dirty="0"/>
              <a:t>bar </a:t>
            </a:r>
            <a:r>
              <a:rPr lang="ko-KR" altLang="en-US" dirty="0"/>
              <a:t>차트 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무료 여부가 중요한 </a:t>
            </a:r>
            <a:r>
              <a:rPr lang="en-US" altLang="ko-KR" dirty="0"/>
              <a:t>feature</a:t>
            </a:r>
            <a:r>
              <a:rPr lang="ko-KR" altLang="en-US" dirty="0"/>
              <a:t>로 나왔습니다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021D4-3490-4606-8150-FA4F4B877C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486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한계점과 </a:t>
            </a:r>
            <a:r>
              <a:rPr lang="ko-KR" altLang="en-US" dirty="0" err="1"/>
              <a:t>느낀점입니다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한계로는 데이터가 특정 클래스에 </a:t>
            </a:r>
            <a:r>
              <a:rPr lang="ko-KR" altLang="en-US" dirty="0" err="1"/>
              <a:t>쏠려있다보니</a:t>
            </a:r>
            <a:r>
              <a:rPr lang="ko-KR" altLang="en-US" dirty="0"/>
              <a:t> 다양한 데이터를 반영하지 못할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앱이 업데이트 될 시에 개발자의 재량으로 평점이 </a:t>
            </a:r>
            <a:r>
              <a:rPr lang="en-US" altLang="ko-KR" dirty="0"/>
              <a:t>reset</a:t>
            </a:r>
            <a:r>
              <a:rPr lang="ko-KR" altLang="en-US" dirty="0"/>
              <a:t>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세번째로는 </a:t>
            </a:r>
            <a:r>
              <a:rPr lang="en-US" altLang="ko-KR" dirty="0"/>
              <a:t>Rating Count</a:t>
            </a:r>
            <a:r>
              <a:rPr lang="ko-KR" altLang="en-US" dirty="0"/>
              <a:t>와 같은 평가를 소수로 받은 데이터들을 삭제하고 싶었지만 추가할 데이터가 없었습니다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느낀점으로는</a:t>
            </a:r>
            <a:r>
              <a:rPr lang="ko-KR" altLang="en-US" dirty="0"/>
              <a:t> 데이터에 대한 이해가 필요하다고 느꼈습니다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고민없이 데이터를 써보았다가</a:t>
            </a:r>
            <a:r>
              <a:rPr lang="en-US" altLang="ko-KR" dirty="0"/>
              <a:t>, </a:t>
            </a:r>
            <a:r>
              <a:rPr lang="ko-KR" altLang="en-US" dirty="0"/>
              <a:t>평가받지 못한 앱들의 데이터까지 포함하여 모델링을 진행하였습니다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두번째로는 첫번째와 비슷하지만</a:t>
            </a:r>
            <a:r>
              <a:rPr lang="en-US" altLang="ko-KR" dirty="0"/>
              <a:t>, </a:t>
            </a:r>
            <a:r>
              <a:rPr lang="ko-KR" altLang="en-US" dirty="0"/>
              <a:t>모델링도 조정이 필요하지만 </a:t>
            </a:r>
            <a:r>
              <a:rPr lang="en-US" altLang="ko-KR" dirty="0"/>
              <a:t>feature</a:t>
            </a:r>
            <a:r>
              <a:rPr lang="ko-KR" altLang="en-US" dirty="0"/>
              <a:t>에 대한 조정도 많이 중요하다고 느꼈습니다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다음은 다른 데이터에서 파생되는 새로운 </a:t>
            </a:r>
            <a:r>
              <a:rPr lang="en-US" altLang="ko-KR" dirty="0"/>
              <a:t>feature</a:t>
            </a:r>
            <a:r>
              <a:rPr lang="ko-KR" altLang="en-US" dirty="0"/>
              <a:t>를 활용해보지 못했다는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프로젝트를 하며 웹에서 다양한 통계기법을 보았지만 적용해보지 못했습니다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이상 </a:t>
            </a:r>
            <a:r>
              <a:rPr lang="en-US" altLang="ko-KR" dirty="0"/>
              <a:t>2</a:t>
            </a:r>
            <a:r>
              <a:rPr lang="ko-KR" altLang="en-US" dirty="0"/>
              <a:t>조 발표 마치겠습니다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021D4-3490-4606-8150-FA4F4B877C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67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1DBE8-32A2-4446-9AEB-811A34D2F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1CF57D-EEAC-4083-AD24-F16FBFB15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7245D-E709-4386-BE51-D3ED40DE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8C1D-CA7F-4927-8B55-C82A14E332A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29F468-4D73-408D-9A56-644827C6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C1927A-722F-4BB2-89F7-4DF9E41A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59EE-F903-4BB0-AC3B-4266E1041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61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E1C46-FF23-44B1-84C9-17D41663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9C6DE4-1175-4D5B-82C0-26DA9DA8E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BAF15-9606-4C84-A447-08567CF3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8C1D-CA7F-4927-8B55-C82A14E332A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01F84-477D-4DEC-9A28-46144420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E6EE3-299A-46CF-8FB0-40DCD96B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59EE-F903-4BB0-AC3B-4266E1041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38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46CA3C-3D9C-4265-8365-0087D671B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250B93-0D6E-4674-8933-7BB495BB7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C9CA2-24F2-4164-9612-A76F744A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8C1D-CA7F-4927-8B55-C82A14E332A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4957D-F433-4275-8F1B-7003881B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FCFA6-6AD6-416A-9569-46C11464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59EE-F903-4BB0-AC3B-4266E1041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31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FF65B-C659-49EA-ABAA-89384213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5BFA9-255F-444A-99B1-61D899F26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8C0C6-AC11-4C8A-8D5B-53E41021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8C1D-CA7F-4927-8B55-C82A14E332A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7050E-77A1-4C4C-9096-C9847B64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37A50-2894-43F3-819D-1E84347D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59EE-F903-4BB0-AC3B-4266E1041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24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7EFCC-9ED2-472F-89D0-9961A671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2F740D-8378-4B8C-A905-27F69922D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58C51-DF73-4B86-A220-014E0F8E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8C1D-CA7F-4927-8B55-C82A14E332A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F9160-F220-4D2C-88EB-B2B147A2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59BBE-50E7-426D-89FD-296D608E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59EE-F903-4BB0-AC3B-4266E1041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5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84F1D-7F72-4C76-873F-2970F059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B9C92-A43D-4F3E-ADD8-A7869476F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542A3F-FC22-4B41-BB99-46117BE14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63966E-E0B2-4B7F-BC1D-440CC596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8C1D-CA7F-4927-8B55-C82A14E332A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8CAFF4-651F-4F21-968E-5998E233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74BC5-AB7C-4524-BF70-5FBFDF0E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59EE-F903-4BB0-AC3B-4266E1041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4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3F7DB-05B1-4A32-AA22-35FB047E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EFF1C-AF15-4DC4-B5D6-9255A82F4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44BC46-617B-4CEA-B17A-B028350AD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A561B1-2CC0-4FC8-982F-77E1D27E1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9D2D3B-C2BE-483F-8E78-1F7270C49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2C4EE7-D246-4EFC-BE40-08405B51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8C1D-CA7F-4927-8B55-C82A14E332A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E9B0AA-5856-4FB9-8E22-CF3A47AB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AFDA7A-8AFE-4994-8967-57D985A9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59EE-F903-4BB0-AC3B-4266E1041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27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D099E-5135-46A6-8F73-169F0A12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9A0D04-0760-46E1-8A2F-0E3BBC73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8C1D-CA7F-4927-8B55-C82A14E332A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6F256-AADD-4716-A84B-58DEBBD2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400A55-BADF-4991-B296-8A0E8933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59EE-F903-4BB0-AC3B-4266E1041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97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E8B980-F00D-4395-A963-60C99D17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8C1D-CA7F-4927-8B55-C82A14E332A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D4ED15-BA5B-48D1-B301-54D5C21A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ABDC68-936D-4D0C-86CD-7C19E107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59EE-F903-4BB0-AC3B-4266E1041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4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459E0-ADFF-43C2-B1CE-CF0AE7FD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97DB3-2D4B-4A4A-BB4D-9BA9DE17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28BEA4-252A-49A3-A89E-4209343AE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664439-8C17-450B-AA78-DF512CB4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8C1D-CA7F-4927-8B55-C82A14E332A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A92F84-AFB9-4358-A573-36EE37E9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C2C54E-A942-45D5-AAA0-9ECEB00C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59EE-F903-4BB0-AC3B-4266E1041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49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225E5-A768-4259-AACB-6BA7DDD2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E6201F-0130-49FD-BBEC-114D7D721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9B6DB1-F50C-445D-B2C2-B7692147C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E4E094-DEB5-455D-8CDB-916C7066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8C1D-CA7F-4927-8B55-C82A14E332A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29ABA-DCED-4D67-A40A-52801D85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43A41-38FB-4E8E-81DE-4BFEFA83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59EE-F903-4BB0-AC3B-4266E1041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25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018A29-0D38-4F95-83C2-C7783FE7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987FF-CEC4-4C3D-9CF7-222E3CB49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A8EB8-E7B0-4452-95E1-3B43FD763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B8C1D-CA7F-4927-8B55-C82A14E332A1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6C76A-158B-46FE-AF26-359A6B22F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B211D-8E17-46A9-93FE-2B442EAE5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559EE-F903-4BB0-AC3B-4266E1041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91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" descr="C:\Users\ss\Desktop\프레젠테이션1-2.jpg">
            <a:extLst>
              <a:ext uri="{FF2B5EF4-FFF2-40B4-BE49-F238E27FC236}">
                <a16:creationId xmlns:a16="http://schemas.microsoft.com/office/drawing/2014/main" id="{05923B32-D295-B548-8195-4D11F15B7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15" y="29390"/>
            <a:ext cx="12189648" cy="685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A38925AE-93C8-8A45-9D88-738960AE738B}"/>
              </a:ext>
            </a:extLst>
          </p:cNvPr>
          <p:cNvSpPr/>
          <p:nvPr/>
        </p:nvSpPr>
        <p:spPr>
          <a:xfrm>
            <a:off x="824007" y="1599156"/>
            <a:ext cx="10146731" cy="1551293"/>
          </a:xfrm>
          <a:prstGeom prst="roundRect">
            <a:avLst>
              <a:gd name="adj" fmla="val 63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8E14FF4-DA2F-C24B-8EEC-36E869DF7F14}"/>
              </a:ext>
            </a:extLst>
          </p:cNvPr>
          <p:cNvSpPr txBox="1">
            <a:spLocks/>
          </p:cNvSpPr>
          <p:nvPr/>
        </p:nvSpPr>
        <p:spPr>
          <a:xfrm>
            <a:off x="1197863" y="1923040"/>
            <a:ext cx="4599432" cy="933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ko-KR" altLang="en-US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낮은 평점으로 인한 앱 다운로드 감소</a:t>
            </a:r>
            <a:endParaRPr lang="en-US" altLang="ko-KR" sz="16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RixMGo B" panose="02020603020101020101" pitchFamily="18" charset="-127"/>
              <a:ea typeface="RixMGo B" panose="02020603020101020101" pitchFamily="18" charset="-127"/>
            </a:endParaRPr>
          </a:p>
          <a:p>
            <a:pPr>
              <a:spcBef>
                <a:spcPts val="800"/>
              </a:spcBef>
            </a:pPr>
            <a:r>
              <a:rPr lang="ko-KR" altLang="en-US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시장에서의 경쟁력 저하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81162-0DB5-E343-80AD-C5D39B8D08B3}"/>
              </a:ext>
            </a:extLst>
          </p:cNvPr>
          <p:cNvSpPr txBox="1"/>
          <p:nvPr/>
        </p:nvSpPr>
        <p:spPr>
          <a:xfrm>
            <a:off x="6773191" y="2007525"/>
            <a:ext cx="4076160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어떤 특성을 지닌 앱이 평점이 높을까</a:t>
            </a:r>
            <a:r>
              <a:rPr lang="en-US" altLang="ko-KR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?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앱 개발자와 기업에게 특정 특성을 가진 앱을 개발할 것을 추천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C0653-C8D2-834F-BD11-42B7CF6B86CF}"/>
              </a:ext>
            </a:extLst>
          </p:cNvPr>
          <p:cNvSpPr txBox="1"/>
          <p:nvPr/>
        </p:nvSpPr>
        <p:spPr>
          <a:xfrm>
            <a:off x="891759" y="300745"/>
            <a:ext cx="2605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lang="ko-KR" altLang="en-US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프로젝트 개요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4D2017E-87EE-154A-AAC8-D694DB16B411}"/>
              </a:ext>
            </a:extLst>
          </p:cNvPr>
          <p:cNvGrpSpPr/>
          <p:nvPr/>
        </p:nvGrpSpPr>
        <p:grpSpPr>
          <a:xfrm>
            <a:off x="251815" y="235746"/>
            <a:ext cx="717781" cy="434331"/>
            <a:chOff x="137514" y="170431"/>
            <a:chExt cx="717781" cy="43433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7069BAE-3130-0744-804D-416014FB9126}"/>
                </a:ext>
              </a:extLst>
            </p:cNvPr>
            <p:cNvGrpSpPr/>
            <p:nvPr/>
          </p:nvGrpSpPr>
          <p:grpSpPr>
            <a:xfrm>
              <a:off x="218556" y="170431"/>
              <a:ext cx="555698" cy="422412"/>
              <a:chOff x="309716" y="582684"/>
              <a:chExt cx="1610524" cy="132736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20325EF-F33F-1B49-9B82-E58C6048A1AE}"/>
                  </a:ext>
                </a:extLst>
              </p:cNvPr>
              <p:cNvSpPr/>
              <p:nvPr/>
            </p:nvSpPr>
            <p:spPr>
              <a:xfrm>
                <a:off x="309716" y="582684"/>
                <a:ext cx="1610524" cy="132736"/>
              </a:xfrm>
              <a:prstGeom prst="rect">
                <a:avLst/>
              </a:prstGeom>
              <a:solidFill>
                <a:srgbClr val="0F9A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각 삼각형[R] 12">
                <a:extLst>
                  <a:ext uri="{FF2B5EF4-FFF2-40B4-BE49-F238E27FC236}">
                    <a16:creationId xmlns:a16="http://schemas.microsoft.com/office/drawing/2014/main" id="{78B0BFD8-4CA2-AF4A-92FB-D60A5DF1F42D}"/>
                  </a:ext>
                </a:extLst>
              </p:cNvPr>
              <p:cNvSpPr/>
              <p:nvPr/>
            </p:nvSpPr>
            <p:spPr>
              <a:xfrm rot="10800000" flipV="1">
                <a:off x="316431" y="582684"/>
                <a:ext cx="1603809" cy="132736"/>
              </a:xfrm>
              <a:prstGeom prst="rtTriangle">
                <a:avLst/>
              </a:prstGeom>
              <a:solidFill>
                <a:srgbClr val="58AF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551427-BF04-324C-A096-CBF163A4754C}"/>
                </a:ext>
              </a:extLst>
            </p:cNvPr>
            <p:cNvSpPr txBox="1"/>
            <p:nvPr/>
          </p:nvSpPr>
          <p:spPr>
            <a:xfrm>
              <a:off x="137514" y="204652"/>
              <a:ext cx="717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altLang="ko-KR" sz="20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DX방탄고딕" panose="02020600000000000000" pitchFamily="18" charset="-127"/>
                  <a:ea typeface="DX방탄고딕" panose="02020600000000000000" pitchFamily="18" charset="-127"/>
                </a:rPr>
                <a:t>01</a:t>
              </a:r>
              <a:endPara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DX방탄고딕" panose="02020600000000000000" pitchFamily="18" charset="-127"/>
                <a:ea typeface="DX방탄고딕" panose="02020600000000000000" pitchFamily="18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028C5E73-2A2C-F641-8DDA-A6AE35480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79" y="1922165"/>
            <a:ext cx="2385746" cy="858089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3056B15A-A711-994F-8201-ADE1E0710016}"/>
              </a:ext>
            </a:extLst>
          </p:cNvPr>
          <p:cNvSpPr txBox="1">
            <a:spLocks/>
          </p:cNvSpPr>
          <p:nvPr/>
        </p:nvSpPr>
        <p:spPr>
          <a:xfrm>
            <a:off x="979199" y="775309"/>
            <a:ext cx="9073135" cy="51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</a:pPr>
            <a:r>
              <a: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MyeongjoOTF" panose="02020603020101020101" pitchFamily="18" charset="-127"/>
                <a:ea typeface="NanumMyeongjoOTF" panose="02020603020101020101" pitchFamily="18" charset="-127"/>
                <a:cs typeface="+mn-cs"/>
              </a:rPr>
              <a:t>앱 평점 예측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DD087F4-BF6F-C245-A821-E01A0340CC44}"/>
              </a:ext>
            </a:extLst>
          </p:cNvPr>
          <p:cNvGrpSpPr/>
          <p:nvPr/>
        </p:nvGrpSpPr>
        <p:grpSpPr>
          <a:xfrm>
            <a:off x="982010" y="1449624"/>
            <a:ext cx="1353312" cy="347513"/>
            <a:chOff x="834767" y="1481898"/>
            <a:chExt cx="1353312" cy="347513"/>
          </a:xfrm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F3B94212-0E43-0E47-969A-4EBD3AE6ED7C}"/>
                </a:ext>
              </a:extLst>
            </p:cNvPr>
            <p:cNvSpPr/>
            <p:nvPr/>
          </p:nvSpPr>
          <p:spPr>
            <a:xfrm>
              <a:off x="979199" y="1481898"/>
              <a:ext cx="1058426" cy="347513"/>
            </a:xfrm>
            <a:prstGeom prst="roundRect">
              <a:avLst>
                <a:gd name="adj" fmla="val 50000"/>
              </a:avLst>
            </a:prstGeom>
            <a:solidFill>
              <a:srgbClr val="58A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2D0EB3-749E-2B42-A45A-A5E06246EAC9}"/>
                </a:ext>
              </a:extLst>
            </p:cNvPr>
            <p:cNvSpPr txBox="1"/>
            <p:nvPr/>
          </p:nvSpPr>
          <p:spPr>
            <a:xfrm>
              <a:off x="834767" y="1502433"/>
              <a:ext cx="1353312" cy="314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r>
                <a:rPr lang="ko-KR" altLang="en-US" sz="16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MGo B" panose="02020603020101020101" pitchFamily="18" charset="-127"/>
                  <a:ea typeface="RixMGo B" panose="02020603020101020101" pitchFamily="18" charset="-127"/>
                </a:rPr>
                <a:t>문제 정의</a:t>
              </a:r>
            </a:p>
          </p:txBody>
        </p:sp>
      </p:grp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6D652CD3-72A1-9049-9773-04D219EAEC72}"/>
              </a:ext>
            </a:extLst>
          </p:cNvPr>
          <p:cNvCxnSpPr/>
          <p:nvPr/>
        </p:nvCxnSpPr>
        <p:spPr>
          <a:xfrm>
            <a:off x="979199" y="1280631"/>
            <a:ext cx="3100432" cy="0"/>
          </a:xfrm>
          <a:prstGeom prst="line">
            <a:avLst/>
          </a:prstGeom>
          <a:ln>
            <a:solidFill>
              <a:srgbClr val="0F9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C06A0792-0DDE-C14E-B40F-3AE1E9CA8F16}"/>
              </a:ext>
            </a:extLst>
          </p:cNvPr>
          <p:cNvCxnSpPr>
            <a:cxnSpLocks/>
          </p:cNvCxnSpPr>
          <p:nvPr/>
        </p:nvCxnSpPr>
        <p:spPr>
          <a:xfrm flipH="1" flipV="1">
            <a:off x="979199" y="1031342"/>
            <a:ext cx="2886" cy="248888"/>
          </a:xfrm>
          <a:prstGeom prst="line">
            <a:avLst/>
          </a:prstGeom>
          <a:ln>
            <a:solidFill>
              <a:srgbClr val="0F9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12EE0BE7-4D70-8340-9265-C5664A4C2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328773"/>
              </p:ext>
            </p:extLst>
          </p:nvPr>
        </p:nvGraphicFramePr>
        <p:xfrm>
          <a:off x="1497553" y="3327645"/>
          <a:ext cx="2872738" cy="1286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738">
                  <a:extLst>
                    <a:ext uri="{9D8B030D-6E8A-4147-A177-3AD203B41FA5}">
                      <a16:colId xmlns:a16="http://schemas.microsoft.com/office/drawing/2014/main" val="1865827171"/>
                    </a:ext>
                  </a:extLst>
                </a:gridCol>
              </a:tblGrid>
              <a:tr h="44960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kern="1200" dirty="0">
                          <a:solidFill>
                            <a:schemeClr val="lt1"/>
                          </a:solidFill>
                          <a:latin typeface="RixMGo B" panose="02020603020101020101" pitchFamily="18" charset="-127"/>
                          <a:ea typeface="RixMGo B" panose="02020603020101020101" pitchFamily="18" charset="-127"/>
                          <a:cs typeface="+mn-cs"/>
                        </a:rPr>
                        <a:t>features</a:t>
                      </a:r>
                      <a:endParaRPr kumimoji="1" lang="ko-KR" altLang="en-US" sz="1800" kern="1200" dirty="0">
                        <a:solidFill>
                          <a:schemeClr val="lt1"/>
                        </a:solidFill>
                        <a:latin typeface="RixMGo B" panose="02020603020101020101" pitchFamily="18" charset="-127"/>
                        <a:ea typeface="RixMGo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D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D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AEBE">
                        <a:alpha val="8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351782"/>
                  </a:ext>
                </a:extLst>
              </a:tr>
              <a:tr h="837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MGo M" panose="02020603020101020101" pitchFamily="18" charset="-127"/>
                          <a:ea typeface="RixMGo M" panose="02020603020101020101" pitchFamily="18" charset="-127"/>
                          <a:cs typeface="+mn-cs"/>
                        </a:rPr>
                        <a:t>Genres, Category,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MGo M" panose="02020603020101020101" pitchFamily="18" charset="-127"/>
                          <a:ea typeface="RixMGo M" panose="02020603020101020101" pitchFamily="18" charset="-127"/>
                          <a:cs typeface="+mn-cs"/>
                        </a:rPr>
                        <a:t>Reviews, Installs, Free, Price, </a:t>
                      </a:r>
                      <a:r>
                        <a:rPr lang="en-US" altLang="ko-KR" sz="1600" kern="1200" spc="-1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MGo M" panose="02020603020101020101" pitchFamily="18" charset="-127"/>
                          <a:ea typeface="RixMGo M" panose="02020603020101020101" pitchFamily="18" charset="-127"/>
                          <a:cs typeface="+mn-cs"/>
                        </a:rPr>
                        <a:t>Available_age</a:t>
                      </a:r>
                      <a:endParaRPr lang="ko-KR" altLang="en-US" sz="1600" kern="1200" spc="-1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MGo M" panose="02020603020101020101" pitchFamily="18" charset="-127"/>
                        <a:ea typeface="RixMGo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D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D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45719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2B2682BC-296C-8041-9B9F-A1EFC80F7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827880"/>
              </p:ext>
            </p:extLst>
          </p:nvPr>
        </p:nvGraphicFramePr>
        <p:xfrm>
          <a:off x="6980903" y="3327645"/>
          <a:ext cx="2872738" cy="1286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738">
                  <a:extLst>
                    <a:ext uri="{9D8B030D-6E8A-4147-A177-3AD203B41FA5}">
                      <a16:colId xmlns:a16="http://schemas.microsoft.com/office/drawing/2014/main" val="1865827171"/>
                    </a:ext>
                  </a:extLst>
                </a:gridCol>
              </a:tblGrid>
              <a:tr h="44960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800" kern="1200" dirty="0">
                          <a:solidFill>
                            <a:schemeClr val="lt1"/>
                          </a:solidFill>
                          <a:latin typeface="RixMGo B" panose="02020603020101020101" pitchFamily="18" charset="-127"/>
                          <a:ea typeface="RixMGo B" panose="02020603020101020101" pitchFamily="18" charset="-127"/>
                          <a:cs typeface="+mn-cs"/>
                        </a:rPr>
                        <a:t>label</a:t>
                      </a:r>
                      <a:endParaRPr kumimoji="1" lang="ko-KR" altLang="en-US" sz="1800" kern="1200" dirty="0">
                        <a:solidFill>
                          <a:schemeClr val="lt1"/>
                        </a:solidFill>
                        <a:latin typeface="RixMGo B" panose="02020603020101020101" pitchFamily="18" charset="-127"/>
                        <a:ea typeface="RixMGo B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D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D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AEBE">
                        <a:alpha val="8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351782"/>
                  </a:ext>
                </a:extLst>
              </a:tr>
              <a:tr h="8373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RixMGo M" panose="02020603020101020101" pitchFamily="18" charset="-127"/>
                          <a:ea typeface="RixMGo M" panose="02020603020101020101" pitchFamily="18" charset="-127"/>
                        </a:rPr>
                        <a:t>앱의 평점 </a:t>
                      </a:r>
                      <a:r>
                        <a:rPr lang="en-US" altLang="ko-KR" sz="1600" dirty="0">
                          <a:latin typeface="RixMGo M" panose="02020603020101020101" pitchFamily="18" charset="-127"/>
                          <a:ea typeface="RixMGo M" panose="02020603020101020101" pitchFamily="18" charset="-127"/>
                        </a:rPr>
                        <a:t>(1</a:t>
                      </a:r>
                      <a:r>
                        <a:rPr lang="ko-KR" altLang="en-US" sz="1600" dirty="0">
                          <a:latin typeface="RixMGo M" panose="02020603020101020101" pitchFamily="18" charset="-127"/>
                          <a:ea typeface="RixMGo M" panose="02020603020101020101" pitchFamily="18" charset="-127"/>
                        </a:rPr>
                        <a:t> </a:t>
                      </a:r>
                      <a:r>
                        <a:rPr lang="en-US" altLang="ko-KR" sz="1600" dirty="0">
                          <a:latin typeface="RixMGo M" panose="02020603020101020101" pitchFamily="18" charset="-127"/>
                          <a:ea typeface="RixMGo M" panose="02020603020101020101" pitchFamily="18" charset="-127"/>
                        </a:rPr>
                        <a:t>~</a:t>
                      </a:r>
                      <a:r>
                        <a:rPr lang="ko-KR" altLang="en-US" sz="1600" dirty="0">
                          <a:latin typeface="RixMGo M" panose="02020603020101020101" pitchFamily="18" charset="-127"/>
                          <a:ea typeface="RixMGo M" panose="02020603020101020101" pitchFamily="18" charset="-127"/>
                        </a:rPr>
                        <a:t> </a:t>
                      </a:r>
                      <a:r>
                        <a:rPr lang="en-US" altLang="ko-KR" sz="1600" dirty="0">
                          <a:latin typeface="RixMGo M" panose="02020603020101020101" pitchFamily="18" charset="-127"/>
                          <a:ea typeface="RixMGo M" panose="02020603020101020101" pitchFamily="18" charset="-127"/>
                        </a:rPr>
                        <a:t>5</a:t>
                      </a:r>
                      <a:r>
                        <a:rPr lang="ko-KR" altLang="en-US" sz="1600" dirty="0">
                          <a:latin typeface="RixMGo M" panose="02020603020101020101" pitchFamily="18" charset="-127"/>
                          <a:ea typeface="RixMGo M" panose="02020603020101020101" pitchFamily="18" charset="-127"/>
                        </a:rPr>
                        <a:t>점</a:t>
                      </a:r>
                      <a:r>
                        <a:rPr lang="en-US" altLang="ko-KR" sz="1600" dirty="0">
                          <a:latin typeface="RixMGo M" panose="02020603020101020101" pitchFamily="18" charset="-127"/>
                          <a:ea typeface="RixMGo M" panose="02020603020101020101" pitchFamily="18" charset="-127"/>
                        </a:rPr>
                        <a:t>)</a:t>
                      </a:r>
                    </a:p>
                    <a:p>
                      <a:pPr algn="ctr"/>
                      <a:r>
                        <a:rPr lang="en-US" altLang="ko-KR" sz="1400" dirty="0">
                          <a:latin typeface="RixMGo M" panose="02020603020101020101" pitchFamily="18" charset="-127"/>
                          <a:ea typeface="RixMGo M" panose="0202060302010102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RixMGo M" panose="02020603020101020101" pitchFamily="18" charset="-127"/>
                          <a:ea typeface="RixMGo M" panose="02020603020101020101" pitchFamily="18" charset="-127"/>
                        </a:rPr>
                        <a:t>연속적인 값 </a:t>
                      </a:r>
                      <a:r>
                        <a:rPr lang="en-US" altLang="ko-KR" sz="1400" dirty="0">
                          <a:latin typeface="RixMGo M" panose="02020603020101020101" pitchFamily="18" charset="-127"/>
                          <a:ea typeface="RixMGo M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RixMGo M" panose="02020603020101020101" pitchFamily="18" charset="-127"/>
                          <a:ea typeface="RixMGo M" panose="02020603020101020101" pitchFamily="18" charset="-127"/>
                        </a:rPr>
                        <a:t>회귀</a:t>
                      </a:r>
                      <a:r>
                        <a:rPr lang="en-US" altLang="ko-KR" sz="1400" dirty="0">
                          <a:latin typeface="RixMGo M" panose="02020603020101020101" pitchFamily="18" charset="-127"/>
                          <a:ea typeface="RixMGo M" panose="02020603020101020101" pitchFamily="18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D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D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DA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45719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1888BE7-4960-1A43-9E0D-FEA28FCEBC4C}"/>
              </a:ext>
            </a:extLst>
          </p:cNvPr>
          <p:cNvCxnSpPr/>
          <p:nvPr/>
        </p:nvCxnSpPr>
        <p:spPr>
          <a:xfrm>
            <a:off x="4512023" y="4111161"/>
            <a:ext cx="232714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EE1A01-3F27-D148-9F94-30382A99B2C1}"/>
              </a:ext>
            </a:extLst>
          </p:cNvPr>
          <p:cNvSpPr txBox="1"/>
          <p:nvPr/>
        </p:nvSpPr>
        <p:spPr>
          <a:xfrm>
            <a:off x="4838921" y="3700359"/>
            <a:ext cx="1673352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en-US" altLang="ko-KR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MyeongjoOTF" panose="02020603020101020101" pitchFamily="18" charset="-127"/>
                <a:ea typeface="NanumMyeongjoOTF" panose="02020603020101020101" pitchFamily="18" charset="-127"/>
              </a:rPr>
              <a:t>ML modeling</a:t>
            </a:r>
            <a:endParaRPr lang="ko-KR" altLang="en-US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anumMyeongjoOTF" panose="02020603020101020101" pitchFamily="18" charset="-127"/>
              <a:ea typeface="NanumMyeongjoOTF" panose="02020603020101020101" pitchFamily="18" charset="-127"/>
            </a:endParaRPr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02080A8D-3E43-D147-82C9-43643A684AEE}"/>
              </a:ext>
            </a:extLst>
          </p:cNvPr>
          <p:cNvCxnSpPr>
            <a:cxnSpLocks/>
          </p:cNvCxnSpPr>
          <p:nvPr/>
        </p:nvCxnSpPr>
        <p:spPr>
          <a:xfrm>
            <a:off x="8787384" y="3848779"/>
            <a:ext cx="1427266" cy="0"/>
          </a:xfrm>
          <a:prstGeom prst="line">
            <a:avLst/>
          </a:prstGeom>
          <a:ln>
            <a:solidFill>
              <a:srgbClr val="0F9A8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D2894CDD-E906-CF44-A9ED-CCFA14EB9452}"/>
              </a:ext>
            </a:extLst>
          </p:cNvPr>
          <p:cNvCxnSpPr>
            <a:cxnSpLocks/>
          </p:cNvCxnSpPr>
          <p:nvPr/>
        </p:nvCxnSpPr>
        <p:spPr>
          <a:xfrm flipV="1">
            <a:off x="8787384" y="3848780"/>
            <a:ext cx="0" cy="110572"/>
          </a:xfrm>
          <a:prstGeom prst="line">
            <a:avLst/>
          </a:prstGeom>
          <a:ln>
            <a:solidFill>
              <a:srgbClr val="0F9A8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AFA1BF5-B921-DC47-B669-EB90751A23EA}"/>
              </a:ext>
            </a:extLst>
          </p:cNvPr>
          <p:cNvGrpSpPr/>
          <p:nvPr/>
        </p:nvGrpSpPr>
        <p:grpSpPr>
          <a:xfrm>
            <a:off x="9937808" y="3458787"/>
            <a:ext cx="1592493" cy="1486860"/>
            <a:chOff x="7530999" y="1632271"/>
            <a:chExt cx="3889458" cy="3897905"/>
          </a:xfrm>
        </p:grpSpPr>
        <p:pic>
          <p:nvPicPr>
            <p:cNvPr id="34" name="Picture 7" descr="C:\Users\ss\Desktop\15424-NQ3JT2.png">
              <a:extLst>
                <a:ext uri="{FF2B5EF4-FFF2-40B4-BE49-F238E27FC236}">
                  <a16:creationId xmlns:a16="http://schemas.microsoft.com/office/drawing/2014/main" id="{D50A5312-E062-4148-A1C1-4C47552EB1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015" b="34100"/>
            <a:stretch/>
          </p:blipFill>
          <p:spPr bwMode="auto">
            <a:xfrm>
              <a:off x="7530999" y="1632271"/>
              <a:ext cx="3889458" cy="3897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D6077B0-72CC-2A40-9D5A-DE4D905161C2}"/>
                </a:ext>
              </a:extLst>
            </p:cNvPr>
            <p:cNvSpPr/>
            <p:nvPr/>
          </p:nvSpPr>
          <p:spPr>
            <a:xfrm>
              <a:off x="7850705" y="1936097"/>
              <a:ext cx="3414614" cy="3505915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3D055FE-157E-7545-872A-9C8C73513BFF}"/>
              </a:ext>
            </a:extLst>
          </p:cNvPr>
          <p:cNvSpPr txBox="1"/>
          <p:nvPr/>
        </p:nvSpPr>
        <p:spPr>
          <a:xfrm>
            <a:off x="10163872" y="3693974"/>
            <a:ext cx="1302910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ko-KR" sz="1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0</a:t>
            </a:r>
            <a:r>
              <a:rPr lang="ko-KR" altLang="en-US" sz="1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점은 없을까</a:t>
            </a:r>
            <a:r>
              <a:rPr lang="en-US" altLang="ko-KR" sz="1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?</a:t>
            </a:r>
          </a:p>
          <a:p>
            <a:pPr>
              <a:spcBef>
                <a:spcPts val="400"/>
              </a:spcBef>
            </a:pPr>
            <a:r>
              <a:rPr lang="en-US" altLang="ko-KR" sz="1200" dirty="0">
                <a:latin typeface="RixMGo M" panose="02020603020101020101" pitchFamily="18" charset="-127"/>
                <a:ea typeface="RixMGo M" panose="02020603020101020101" pitchFamily="18" charset="-127"/>
              </a:rPr>
              <a:t>0</a:t>
            </a:r>
            <a:r>
              <a:rPr lang="ko-KR" altLang="en-US" sz="1200" dirty="0">
                <a:latin typeface="RixMGo M" panose="02020603020101020101" pitchFamily="18" charset="-127"/>
                <a:ea typeface="RixMGo M" panose="02020603020101020101" pitchFamily="18" charset="-127"/>
              </a:rPr>
              <a:t>점은 사용자가 평점을 누르지 않은 것으로 판단하여 제외함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5E6DE81B-2365-EC41-8E9F-E0778FF19D2D}"/>
              </a:ext>
            </a:extLst>
          </p:cNvPr>
          <p:cNvSpPr/>
          <p:nvPr/>
        </p:nvSpPr>
        <p:spPr>
          <a:xfrm>
            <a:off x="995892" y="5069859"/>
            <a:ext cx="4736660" cy="1354840"/>
          </a:xfrm>
          <a:prstGeom prst="roundRect">
            <a:avLst>
              <a:gd name="adj" fmla="val 646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ED8FC098-D6CD-F54E-AF1D-6E36022EF76B}"/>
              </a:ext>
            </a:extLst>
          </p:cNvPr>
          <p:cNvSpPr/>
          <p:nvPr/>
        </p:nvSpPr>
        <p:spPr>
          <a:xfrm>
            <a:off x="1369567" y="4960552"/>
            <a:ext cx="605340" cy="367823"/>
          </a:xfrm>
          <a:prstGeom prst="roundRect">
            <a:avLst>
              <a:gd name="adj" fmla="val 50000"/>
            </a:avLst>
          </a:prstGeom>
          <a:solidFill>
            <a:srgbClr val="58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F45174-B149-1B42-985C-3093B4512F72}"/>
              </a:ext>
            </a:extLst>
          </p:cNvPr>
          <p:cNvSpPr txBox="1"/>
          <p:nvPr/>
        </p:nvSpPr>
        <p:spPr>
          <a:xfrm>
            <a:off x="1317586" y="4992349"/>
            <a:ext cx="682161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ko-KR" altLang="en-US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역할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85AF21-1525-D54E-9A49-9BF31E6B33B8}"/>
              </a:ext>
            </a:extLst>
          </p:cNvPr>
          <p:cNvSpPr txBox="1"/>
          <p:nvPr/>
        </p:nvSpPr>
        <p:spPr>
          <a:xfrm>
            <a:off x="1398626" y="5367273"/>
            <a:ext cx="3813453" cy="68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lang="en-US" altLang="ko-KR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•</a:t>
            </a:r>
            <a:r>
              <a:rPr lang="ko-KR" altLang="en-US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 데이터 수집 및 </a:t>
            </a:r>
            <a:r>
              <a:rPr lang="ko-KR" altLang="en-US" sz="1600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전처리</a:t>
            </a:r>
            <a:r>
              <a:rPr lang="ko-KR" altLang="en-US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 </a:t>
            </a:r>
            <a:r>
              <a:rPr lang="en-US" altLang="ko-KR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(</a:t>
            </a:r>
            <a:r>
              <a:rPr lang="ko-KR" altLang="en-US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윤세아</a:t>
            </a:r>
            <a:r>
              <a:rPr lang="en-US" altLang="ko-KR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, </a:t>
            </a:r>
            <a:r>
              <a:rPr lang="ko-KR" altLang="en-US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홍민규</a:t>
            </a:r>
            <a:r>
              <a:rPr lang="en-US" altLang="ko-KR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, </a:t>
            </a:r>
            <a:r>
              <a:rPr lang="ko-KR" altLang="en-US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김주미</a:t>
            </a:r>
            <a:r>
              <a:rPr lang="en-US" altLang="ko-KR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)</a:t>
            </a:r>
          </a:p>
          <a:p>
            <a:pPr>
              <a:spcBef>
                <a:spcPts val="800"/>
              </a:spcBef>
            </a:pPr>
            <a:r>
              <a:rPr lang="en-US" altLang="ko-KR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•</a:t>
            </a:r>
            <a:r>
              <a:rPr lang="ko-KR" altLang="en-US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 데이터 분석 </a:t>
            </a:r>
            <a:r>
              <a:rPr lang="en-US" altLang="ko-KR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(</a:t>
            </a:r>
            <a:r>
              <a:rPr lang="ko-KR" altLang="en-US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김준현</a:t>
            </a:r>
            <a:r>
              <a:rPr lang="en-US" altLang="ko-KR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, </a:t>
            </a:r>
            <a:r>
              <a:rPr lang="ko-KR" altLang="en-US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정영훈</a:t>
            </a:r>
            <a:r>
              <a:rPr lang="en-US" altLang="ko-KR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)</a:t>
            </a:r>
            <a:endParaRPr lang="ko-KR" altLang="en-US" sz="16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B" panose="02020603020101020101" pitchFamily="18" charset="-127"/>
              <a:ea typeface="RixMGo B" panose="02020603020101020101" pitchFamily="18" charset="-127"/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8CCED500-75EA-4F4B-8065-EBE2B059B5A1}"/>
              </a:ext>
            </a:extLst>
          </p:cNvPr>
          <p:cNvSpPr/>
          <p:nvPr/>
        </p:nvSpPr>
        <p:spPr>
          <a:xfrm>
            <a:off x="6220268" y="5069858"/>
            <a:ext cx="4736660" cy="1354841"/>
          </a:xfrm>
          <a:prstGeom prst="roundRect">
            <a:avLst>
              <a:gd name="adj" fmla="val 646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A7B27F01-8C93-064E-94F0-BAD51A7C51C4}"/>
              </a:ext>
            </a:extLst>
          </p:cNvPr>
          <p:cNvSpPr/>
          <p:nvPr/>
        </p:nvSpPr>
        <p:spPr>
          <a:xfrm>
            <a:off x="6593943" y="4960552"/>
            <a:ext cx="1185245" cy="367823"/>
          </a:xfrm>
          <a:prstGeom prst="roundRect">
            <a:avLst>
              <a:gd name="adj" fmla="val 50000"/>
            </a:avLst>
          </a:prstGeom>
          <a:solidFill>
            <a:srgbClr val="58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E709B5-72E4-EA46-B5BC-A291576B17AB}"/>
              </a:ext>
            </a:extLst>
          </p:cNvPr>
          <p:cNvSpPr txBox="1"/>
          <p:nvPr/>
        </p:nvSpPr>
        <p:spPr>
          <a:xfrm>
            <a:off x="6541962" y="4992349"/>
            <a:ext cx="1237226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r>
              <a:rPr lang="ko-KR" altLang="en-US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데이터 수집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C41EE3-DD06-9542-A4F6-7B3787F67B81}"/>
              </a:ext>
            </a:extLst>
          </p:cNvPr>
          <p:cNvSpPr txBox="1"/>
          <p:nvPr/>
        </p:nvSpPr>
        <p:spPr>
          <a:xfrm>
            <a:off x="6567026" y="5367273"/>
            <a:ext cx="4226348" cy="68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lang="en-US" altLang="ko-KR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• Kaggle appleAppData.csv</a:t>
            </a:r>
          </a:p>
          <a:p>
            <a:pPr>
              <a:spcBef>
                <a:spcPts val="800"/>
              </a:spcBef>
            </a:pPr>
            <a:r>
              <a:rPr lang="en-US" altLang="ko-KR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•</a:t>
            </a:r>
            <a:r>
              <a:rPr lang="ko-KR" altLang="en-US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 </a:t>
            </a:r>
            <a:r>
              <a:rPr lang="en-US" altLang="ko-KR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Kaggle googleplaystore.csv</a:t>
            </a:r>
          </a:p>
        </p:txBody>
      </p:sp>
      <p:cxnSp>
        <p:nvCxnSpPr>
          <p:cNvPr id="51" name="직선 연결선 5">
            <a:extLst>
              <a:ext uri="{FF2B5EF4-FFF2-40B4-BE49-F238E27FC236}">
                <a16:creationId xmlns:a16="http://schemas.microsoft.com/office/drawing/2014/main" id="{6347450A-37AD-E447-B8F0-1F53C6856585}"/>
              </a:ext>
            </a:extLst>
          </p:cNvPr>
          <p:cNvCxnSpPr>
            <a:cxnSpLocks/>
          </p:cNvCxnSpPr>
          <p:nvPr/>
        </p:nvCxnSpPr>
        <p:spPr>
          <a:xfrm>
            <a:off x="2184868" y="470022"/>
            <a:ext cx="88793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D5BAEC1-6DE1-A344-B90C-2ACEB2A6C079}"/>
              </a:ext>
            </a:extLst>
          </p:cNvPr>
          <p:cNvSpPr txBox="1"/>
          <p:nvPr/>
        </p:nvSpPr>
        <p:spPr>
          <a:xfrm>
            <a:off x="7115758" y="323233"/>
            <a:ext cx="4741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RixMGo L" panose="02020603020101020101" pitchFamily="18" charset="-127"/>
                <a:ea typeface="RixMGo L" panose="02020603020101020101" pitchFamily="18" charset="-127"/>
              </a:rPr>
              <a:t>앱 평점 예측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B5794B1-C74F-46DB-9FB0-214094B75648}"/>
              </a:ext>
            </a:extLst>
          </p:cNvPr>
          <p:cNvSpPr/>
          <p:nvPr/>
        </p:nvSpPr>
        <p:spPr>
          <a:xfrm>
            <a:off x="7480650" y="4261104"/>
            <a:ext cx="217100" cy="131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4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>
            <a:extLst>
              <a:ext uri="{FF2B5EF4-FFF2-40B4-BE49-F238E27FC236}">
                <a16:creationId xmlns:a16="http://schemas.microsoft.com/office/drawing/2014/main" id="{75347BA1-5C61-69D5-1142-1CC700E3C57D}"/>
              </a:ext>
            </a:extLst>
          </p:cNvPr>
          <p:cNvSpPr/>
          <p:nvPr/>
        </p:nvSpPr>
        <p:spPr>
          <a:xfrm>
            <a:off x="8204662" y="2775576"/>
            <a:ext cx="1479665" cy="46166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3" name="Picture 3" descr="C:\Users\ss\Desktop\프레젠테이션1-2.jpg">
            <a:extLst>
              <a:ext uri="{FF2B5EF4-FFF2-40B4-BE49-F238E27FC236}">
                <a16:creationId xmlns:a16="http://schemas.microsoft.com/office/drawing/2014/main" id="{1771D730-6F6E-ED41-8502-65DFB7E01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4"/>
            <a:ext cx="12189648" cy="685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DC57E7E3-C817-C746-B7F2-3BE268E62E9A}"/>
              </a:ext>
            </a:extLst>
          </p:cNvPr>
          <p:cNvGrpSpPr/>
          <p:nvPr/>
        </p:nvGrpSpPr>
        <p:grpSpPr>
          <a:xfrm>
            <a:off x="251815" y="235746"/>
            <a:ext cx="717781" cy="434331"/>
            <a:chOff x="137514" y="170431"/>
            <a:chExt cx="717781" cy="43433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424BF2F-7956-4A4C-BAD7-05CFDB0EEC87}"/>
                </a:ext>
              </a:extLst>
            </p:cNvPr>
            <p:cNvGrpSpPr/>
            <p:nvPr/>
          </p:nvGrpSpPr>
          <p:grpSpPr>
            <a:xfrm>
              <a:off x="218556" y="170431"/>
              <a:ext cx="555698" cy="422412"/>
              <a:chOff x="309716" y="582684"/>
              <a:chExt cx="1610524" cy="13273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C3D1D45-309A-1D48-8F60-73E28499219E}"/>
                  </a:ext>
                </a:extLst>
              </p:cNvPr>
              <p:cNvSpPr/>
              <p:nvPr/>
            </p:nvSpPr>
            <p:spPr>
              <a:xfrm>
                <a:off x="309716" y="582684"/>
                <a:ext cx="1610524" cy="132736"/>
              </a:xfrm>
              <a:prstGeom prst="rect">
                <a:avLst/>
              </a:prstGeom>
              <a:solidFill>
                <a:srgbClr val="0F9A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[R] 7">
                <a:extLst>
                  <a:ext uri="{FF2B5EF4-FFF2-40B4-BE49-F238E27FC236}">
                    <a16:creationId xmlns:a16="http://schemas.microsoft.com/office/drawing/2014/main" id="{79BB68C4-08A6-4D40-8D3F-4F23A1ED0C3A}"/>
                  </a:ext>
                </a:extLst>
              </p:cNvPr>
              <p:cNvSpPr/>
              <p:nvPr/>
            </p:nvSpPr>
            <p:spPr>
              <a:xfrm rot="10800000" flipV="1">
                <a:off x="316431" y="582684"/>
                <a:ext cx="1603809" cy="132736"/>
              </a:xfrm>
              <a:prstGeom prst="rtTriangle">
                <a:avLst/>
              </a:prstGeom>
              <a:solidFill>
                <a:srgbClr val="58AF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F5AEC-DC64-9440-BB26-CD75EDBB53F9}"/>
                </a:ext>
              </a:extLst>
            </p:cNvPr>
            <p:cNvSpPr txBox="1"/>
            <p:nvPr/>
          </p:nvSpPr>
          <p:spPr>
            <a:xfrm>
              <a:off x="137514" y="204652"/>
              <a:ext cx="717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altLang="ko-KR" sz="20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DX방탄고딕" panose="02020600000000000000" pitchFamily="18" charset="-127"/>
                  <a:ea typeface="DX방탄고딕" panose="02020600000000000000" pitchFamily="18" charset="-127"/>
                </a:rPr>
                <a:t>03</a:t>
              </a:r>
              <a:endPara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DX방탄고딕" panose="02020600000000000000" pitchFamily="18" charset="-127"/>
                <a:ea typeface="DX방탄고딕" panose="02020600000000000000" pitchFamily="18" charset="-127"/>
              </a:endParaRPr>
            </a:p>
          </p:txBody>
        </p:sp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67252C11-1B1E-6445-97CB-64F3461B8DAC}"/>
              </a:ext>
            </a:extLst>
          </p:cNvPr>
          <p:cNvSpPr txBox="1">
            <a:spLocks/>
          </p:cNvSpPr>
          <p:nvPr/>
        </p:nvSpPr>
        <p:spPr>
          <a:xfrm>
            <a:off x="979199" y="567547"/>
            <a:ext cx="9073135" cy="51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</a:pPr>
            <a:endParaRPr lang="ko-KR" altLang="en-US" sz="20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anumMyeongjoOTF" panose="02020603020101020101" pitchFamily="18" charset="-127"/>
              <a:ea typeface="NanumMyeongjoOTF" panose="02020603020101020101" pitchFamily="18" charset="-127"/>
              <a:cs typeface="+mn-cs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AC3BEA8-8B74-2F47-8FF0-ACEE5CC5D721}"/>
              </a:ext>
            </a:extLst>
          </p:cNvPr>
          <p:cNvCxnSpPr>
            <a:cxnSpLocks/>
          </p:cNvCxnSpPr>
          <p:nvPr/>
        </p:nvCxnSpPr>
        <p:spPr>
          <a:xfrm>
            <a:off x="979199" y="1072869"/>
            <a:ext cx="1710213" cy="0"/>
          </a:xfrm>
          <a:prstGeom prst="line">
            <a:avLst/>
          </a:prstGeom>
          <a:ln>
            <a:solidFill>
              <a:srgbClr val="0F9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6446946-EAB3-CD40-9ED7-822BFC521D19}"/>
              </a:ext>
            </a:extLst>
          </p:cNvPr>
          <p:cNvCxnSpPr>
            <a:cxnSpLocks/>
          </p:cNvCxnSpPr>
          <p:nvPr/>
        </p:nvCxnSpPr>
        <p:spPr>
          <a:xfrm flipH="1" flipV="1">
            <a:off x="979199" y="823580"/>
            <a:ext cx="2886" cy="248888"/>
          </a:xfrm>
          <a:prstGeom prst="line">
            <a:avLst/>
          </a:prstGeom>
          <a:ln>
            <a:solidFill>
              <a:srgbClr val="0F9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F8EF0-4C1A-2046-BA6F-BB86D8BD962C}"/>
              </a:ext>
            </a:extLst>
          </p:cNvPr>
          <p:cNvSpPr txBox="1"/>
          <p:nvPr/>
        </p:nvSpPr>
        <p:spPr>
          <a:xfrm>
            <a:off x="1654232" y="1647953"/>
            <a:ext cx="625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ko-KR" sz="2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Robust Scaler</a:t>
            </a:r>
            <a:r>
              <a:rPr lang="ko-KR" altLang="en-US" sz="2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 적용</a:t>
            </a:r>
            <a:r>
              <a:rPr lang="en-US" altLang="ko-KR" sz="2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 - </a:t>
            </a:r>
            <a:r>
              <a:rPr lang="ko-KR" altLang="en-US" sz="2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이상치에 적합한 </a:t>
            </a:r>
            <a:r>
              <a:rPr lang="en-US" altLang="ko-KR" sz="2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scaler </a:t>
            </a:r>
            <a:r>
              <a:rPr lang="ko-KR" altLang="en-US" sz="2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 </a:t>
            </a:r>
            <a:endParaRPr lang="en-US" altLang="ko-KR" sz="14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M" panose="02020603020101020101" pitchFamily="18" charset="-127"/>
              <a:ea typeface="RixMGo M" panose="020206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E65675D-288C-D048-9843-17513D5991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523" r="50000"/>
          <a:stretch/>
        </p:blipFill>
        <p:spPr>
          <a:xfrm>
            <a:off x="6298579" y="4974700"/>
            <a:ext cx="367960" cy="338554"/>
          </a:xfrm>
          <a:prstGeom prst="rect">
            <a:avLst/>
          </a:prstGeom>
        </p:spPr>
      </p:pic>
      <p:sp>
        <p:nvSpPr>
          <p:cNvPr id="28" name="제목 1">
            <a:extLst>
              <a:ext uri="{FF2B5EF4-FFF2-40B4-BE49-F238E27FC236}">
                <a16:creationId xmlns:a16="http://schemas.microsoft.com/office/drawing/2014/main" id="{0A1C4BD5-DE8C-4B4C-8B92-EAD360C55FE4}"/>
              </a:ext>
            </a:extLst>
          </p:cNvPr>
          <p:cNvSpPr txBox="1">
            <a:spLocks/>
          </p:cNvSpPr>
          <p:nvPr/>
        </p:nvSpPr>
        <p:spPr>
          <a:xfrm>
            <a:off x="6623337" y="4877186"/>
            <a:ext cx="2543496" cy="51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</a:pPr>
            <a:endParaRPr lang="ko-KR" altLang="en-US" sz="20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E484A"/>
              </a:solidFill>
              <a:latin typeface="NanumMyeongjoOTF" panose="02020603020101020101" pitchFamily="18" charset="-127"/>
              <a:ea typeface="NanumMyeongjoOTF" panose="02020603020101020101" pitchFamily="18" charset="-127"/>
              <a:cs typeface="+mn-cs"/>
            </a:endParaRPr>
          </a:p>
        </p:txBody>
      </p:sp>
      <p:cxnSp>
        <p:nvCxnSpPr>
          <p:cNvPr id="33" name="직선 연결선 5">
            <a:extLst>
              <a:ext uri="{FF2B5EF4-FFF2-40B4-BE49-F238E27FC236}">
                <a16:creationId xmlns:a16="http://schemas.microsoft.com/office/drawing/2014/main" id="{C1AB7B0B-96F7-4B98-BA3C-687EE0835C5D}"/>
              </a:ext>
            </a:extLst>
          </p:cNvPr>
          <p:cNvCxnSpPr>
            <a:cxnSpLocks/>
          </p:cNvCxnSpPr>
          <p:nvPr/>
        </p:nvCxnSpPr>
        <p:spPr>
          <a:xfrm>
            <a:off x="992768" y="470022"/>
            <a:ext cx="10071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9137500-96D4-4BC8-8AA1-537AF9B75CDF}"/>
              </a:ext>
            </a:extLst>
          </p:cNvPr>
          <p:cNvSpPr txBox="1"/>
          <p:nvPr/>
        </p:nvSpPr>
        <p:spPr>
          <a:xfrm>
            <a:off x="7115758" y="323233"/>
            <a:ext cx="4741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RixMGo L" panose="02020603020101020101" pitchFamily="18" charset="-127"/>
                <a:ea typeface="RixMGo L" panose="02020603020101020101" pitchFamily="18" charset="-127"/>
              </a:rPr>
              <a:t>앱 평점 예측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DB3421-3D55-2056-92C5-DEF71C85B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4232" y="2531687"/>
            <a:ext cx="8575011" cy="3212492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EB2879E8-6DFD-0C6D-50C8-3B7A2F73C688}"/>
              </a:ext>
            </a:extLst>
          </p:cNvPr>
          <p:cNvSpPr txBox="1">
            <a:spLocks/>
          </p:cNvSpPr>
          <p:nvPr/>
        </p:nvSpPr>
        <p:spPr>
          <a:xfrm>
            <a:off x="979199" y="689245"/>
            <a:ext cx="9073135" cy="51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</a:pPr>
            <a:r>
              <a: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MyeongjoOTF" panose="02020603020101020101" pitchFamily="18" charset="-127"/>
                <a:ea typeface="NanumMyeongjoOTF" panose="02020603020101020101" pitchFamily="18" charset="-127"/>
                <a:cs typeface="+mn-cs"/>
              </a:rPr>
              <a:t>데이터 </a:t>
            </a:r>
            <a:r>
              <a:rPr lang="ko-KR" altLang="en-US" sz="2000" b="1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MyeongjoOTF" panose="02020603020101020101" pitchFamily="18" charset="-127"/>
                <a:ea typeface="NanumMyeongjoOTF" panose="02020603020101020101" pitchFamily="18" charset="-127"/>
                <a:cs typeface="+mn-cs"/>
              </a:rPr>
              <a:t>전처리</a:t>
            </a:r>
            <a:r>
              <a: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MyeongjoOTF" panose="02020603020101020101" pitchFamily="18" charset="-127"/>
                <a:ea typeface="NanumMyeongjoOTF" panose="02020603020101020101" pitchFamily="18" charset="-127"/>
                <a:cs typeface="+mn-cs"/>
              </a:rPr>
              <a:t> </a:t>
            </a:r>
            <a:r>
              <a:rPr lang="en-US" altLang="ko-KR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MyeongjoOTF" panose="02020603020101020101" pitchFamily="18" charset="-127"/>
                <a:ea typeface="NanumMyeongjoOTF" panose="02020603020101020101" pitchFamily="18" charset="-127"/>
                <a:cs typeface="+mn-cs"/>
              </a:rPr>
              <a:t>(App store)</a:t>
            </a:r>
            <a:endParaRPr lang="ko-KR" altLang="en-US" sz="20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anumMyeongjoOTF" panose="02020603020101020101" pitchFamily="18" charset="-127"/>
              <a:ea typeface="NanumMyeongjoOTF" panose="02020603020101020101" pitchFamily="18" charset="-127"/>
              <a:cs typeface="+mn-cs"/>
            </a:endParaRPr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5FC1B3A4-E3FE-B4B3-0215-650EDCC3CC1C}"/>
              </a:ext>
            </a:extLst>
          </p:cNvPr>
          <p:cNvSpPr/>
          <p:nvPr/>
        </p:nvSpPr>
        <p:spPr>
          <a:xfrm>
            <a:off x="7418247" y="4137933"/>
            <a:ext cx="3238670" cy="1414380"/>
          </a:xfrm>
          <a:prstGeom prst="donut">
            <a:avLst>
              <a:gd name="adj" fmla="val 2725"/>
            </a:avLst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5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3" descr="C:\Users\ss\Desktop\프레젠테이션1-2.jpg">
            <a:extLst>
              <a:ext uri="{FF2B5EF4-FFF2-40B4-BE49-F238E27FC236}">
                <a16:creationId xmlns:a16="http://schemas.microsoft.com/office/drawing/2014/main" id="{1771D730-6F6E-ED41-8502-65DFB7E01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009"/>
            <a:ext cx="12189648" cy="685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DC57E7E3-C817-C746-B7F2-3BE268E62E9A}"/>
              </a:ext>
            </a:extLst>
          </p:cNvPr>
          <p:cNvGrpSpPr/>
          <p:nvPr/>
        </p:nvGrpSpPr>
        <p:grpSpPr>
          <a:xfrm>
            <a:off x="251815" y="235746"/>
            <a:ext cx="717781" cy="434331"/>
            <a:chOff x="137514" y="170431"/>
            <a:chExt cx="717781" cy="43433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424BF2F-7956-4A4C-BAD7-05CFDB0EEC87}"/>
                </a:ext>
              </a:extLst>
            </p:cNvPr>
            <p:cNvGrpSpPr/>
            <p:nvPr/>
          </p:nvGrpSpPr>
          <p:grpSpPr>
            <a:xfrm>
              <a:off x="218556" y="170431"/>
              <a:ext cx="555698" cy="422412"/>
              <a:chOff x="309716" y="582684"/>
              <a:chExt cx="1610524" cy="13273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C3D1D45-309A-1D48-8F60-73E28499219E}"/>
                  </a:ext>
                </a:extLst>
              </p:cNvPr>
              <p:cNvSpPr/>
              <p:nvPr/>
            </p:nvSpPr>
            <p:spPr>
              <a:xfrm>
                <a:off x="309716" y="582684"/>
                <a:ext cx="1610524" cy="132736"/>
              </a:xfrm>
              <a:prstGeom prst="rect">
                <a:avLst/>
              </a:prstGeom>
              <a:solidFill>
                <a:srgbClr val="0F9A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[R] 7">
                <a:extLst>
                  <a:ext uri="{FF2B5EF4-FFF2-40B4-BE49-F238E27FC236}">
                    <a16:creationId xmlns:a16="http://schemas.microsoft.com/office/drawing/2014/main" id="{79BB68C4-08A6-4D40-8D3F-4F23A1ED0C3A}"/>
                  </a:ext>
                </a:extLst>
              </p:cNvPr>
              <p:cNvSpPr/>
              <p:nvPr/>
            </p:nvSpPr>
            <p:spPr>
              <a:xfrm rot="10800000" flipV="1">
                <a:off x="316431" y="582684"/>
                <a:ext cx="1603809" cy="132736"/>
              </a:xfrm>
              <a:prstGeom prst="rtTriangle">
                <a:avLst/>
              </a:prstGeom>
              <a:solidFill>
                <a:srgbClr val="58AF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F5AEC-DC64-9440-BB26-CD75EDBB53F9}"/>
                </a:ext>
              </a:extLst>
            </p:cNvPr>
            <p:cNvSpPr txBox="1"/>
            <p:nvPr/>
          </p:nvSpPr>
          <p:spPr>
            <a:xfrm>
              <a:off x="137514" y="204652"/>
              <a:ext cx="717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altLang="ko-KR" sz="20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DX방탄고딕" panose="02020600000000000000" pitchFamily="18" charset="-127"/>
                  <a:ea typeface="DX방탄고딕" panose="02020600000000000000" pitchFamily="18" charset="-127"/>
                </a:rPr>
                <a:t>03</a:t>
              </a:r>
              <a:endPara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DX방탄고딕" panose="02020600000000000000" pitchFamily="18" charset="-127"/>
                <a:ea typeface="DX방탄고딕" panose="02020600000000000000" pitchFamily="18" charset="-127"/>
              </a:endParaRPr>
            </a:p>
          </p:txBody>
        </p:sp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67252C11-1B1E-6445-97CB-64F3461B8DAC}"/>
              </a:ext>
            </a:extLst>
          </p:cNvPr>
          <p:cNvSpPr txBox="1">
            <a:spLocks/>
          </p:cNvSpPr>
          <p:nvPr/>
        </p:nvSpPr>
        <p:spPr>
          <a:xfrm>
            <a:off x="979199" y="567547"/>
            <a:ext cx="9073135" cy="51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</a:pPr>
            <a:endParaRPr lang="ko-KR" altLang="en-US" sz="20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anumMyeongjoOTF" panose="02020603020101020101" pitchFamily="18" charset="-127"/>
              <a:ea typeface="NanumMyeongjoOTF" panose="02020603020101020101" pitchFamily="18" charset="-127"/>
              <a:cs typeface="+mn-cs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AC3BEA8-8B74-2F47-8FF0-ACEE5CC5D721}"/>
              </a:ext>
            </a:extLst>
          </p:cNvPr>
          <p:cNvCxnSpPr>
            <a:cxnSpLocks/>
          </p:cNvCxnSpPr>
          <p:nvPr/>
        </p:nvCxnSpPr>
        <p:spPr>
          <a:xfrm>
            <a:off x="979199" y="1072869"/>
            <a:ext cx="1710213" cy="0"/>
          </a:xfrm>
          <a:prstGeom prst="line">
            <a:avLst/>
          </a:prstGeom>
          <a:ln>
            <a:solidFill>
              <a:srgbClr val="0F9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6446946-EAB3-CD40-9ED7-822BFC521D19}"/>
              </a:ext>
            </a:extLst>
          </p:cNvPr>
          <p:cNvCxnSpPr>
            <a:cxnSpLocks/>
          </p:cNvCxnSpPr>
          <p:nvPr/>
        </p:nvCxnSpPr>
        <p:spPr>
          <a:xfrm flipH="1" flipV="1">
            <a:off x="979199" y="823580"/>
            <a:ext cx="2886" cy="248888"/>
          </a:xfrm>
          <a:prstGeom prst="line">
            <a:avLst/>
          </a:prstGeom>
          <a:ln>
            <a:solidFill>
              <a:srgbClr val="0F9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0A1C4BD5-DE8C-4B4C-8B92-EAD360C55FE4}"/>
              </a:ext>
            </a:extLst>
          </p:cNvPr>
          <p:cNvSpPr txBox="1">
            <a:spLocks/>
          </p:cNvSpPr>
          <p:nvPr/>
        </p:nvSpPr>
        <p:spPr>
          <a:xfrm>
            <a:off x="6623337" y="4877186"/>
            <a:ext cx="2543496" cy="51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</a:pPr>
            <a:endParaRPr lang="ko-KR" altLang="en-US" sz="20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E484A"/>
              </a:solidFill>
              <a:latin typeface="NanumMyeongjoOTF" panose="02020603020101020101" pitchFamily="18" charset="-127"/>
              <a:ea typeface="NanumMyeongjoOTF" panose="02020603020101020101" pitchFamily="18" charset="-127"/>
              <a:cs typeface="+mn-cs"/>
            </a:endParaRPr>
          </a:p>
        </p:txBody>
      </p:sp>
      <p:cxnSp>
        <p:nvCxnSpPr>
          <p:cNvPr id="33" name="직선 연결선 5">
            <a:extLst>
              <a:ext uri="{FF2B5EF4-FFF2-40B4-BE49-F238E27FC236}">
                <a16:creationId xmlns:a16="http://schemas.microsoft.com/office/drawing/2014/main" id="{C1AB7B0B-96F7-4B98-BA3C-687EE0835C5D}"/>
              </a:ext>
            </a:extLst>
          </p:cNvPr>
          <p:cNvCxnSpPr>
            <a:cxnSpLocks/>
          </p:cNvCxnSpPr>
          <p:nvPr/>
        </p:nvCxnSpPr>
        <p:spPr>
          <a:xfrm>
            <a:off x="992768" y="470022"/>
            <a:ext cx="10071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9137500-96D4-4BC8-8AA1-537AF9B75CDF}"/>
              </a:ext>
            </a:extLst>
          </p:cNvPr>
          <p:cNvSpPr txBox="1"/>
          <p:nvPr/>
        </p:nvSpPr>
        <p:spPr>
          <a:xfrm>
            <a:off x="7115758" y="323233"/>
            <a:ext cx="4741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RixMGo L" panose="02020603020101020101" pitchFamily="18" charset="-127"/>
                <a:ea typeface="RixMGo L" panose="02020603020101020101" pitchFamily="18" charset="-127"/>
              </a:rPr>
              <a:t>앱 평점 예측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315402C-4E50-6F53-13C7-66FC488B527D}"/>
              </a:ext>
            </a:extLst>
          </p:cNvPr>
          <p:cNvSpPr txBox="1">
            <a:spLocks/>
          </p:cNvSpPr>
          <p:nvPr/>
        </p:nvSpPr>
        <p:spPr>
          <a:xfrm>
            <a:off x="979199" y="689245"/>
            <a:ext cx="9073135" cy="51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</a:pPr>
            <a:r>
              <a: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MyeongjoOTF" panose="02020603020101020101" pitchFamily="18" charset="-127"/>
                <a:ea typeface="NanumMyeongjoOTF" panose="02020603020101020101" pitchFamily="18" charset="-127"/>
                <a:cs typeface="+mn-cs"/>
              </a:rPr>
              <a:t>모델 선택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37F2767-CCA7-2D11-8EB2-F8B24EAE008B}"/>
              </a:ext>
            </a:extLst>
          </p:cNvPr>
          <p:cNvSpPr/>
          <p:nvPr/>
        </p:nvSpPr>
        <p:spPr>
          <a:xfrm>
            <a:off x="2627022" y="2809788"/>
            <a:ext cx="1611804" cy="3903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DecisionTree</a:t>
            </a:r>
            <a:endParaRPr lang="ko-KR" altLang="en-US" sz="16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8F1182-C245-9ED5-CB5A-7F2CE35AB82B}"/>
              </a:ext>
            </a:extLst>
          </p:cNvPr>
          <p:cNvSpPr/>
          <p:nvPr/>
        </p:nvSpPr>
        <p:spPr>
          <a:xfrm>
            <a:off x="2627022" y="2084159"/>
            <a:ext cx="1611803" cy="3903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Linear</a:t>
            </a:r>
            <a:endParaRPr lang="ko-KR" altLang="en-US" sz="16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D2BF57A-676A-E337-9CB3-642AC4C2A8C8}"/>
              </a:ext>
            </a:extLst>
          </p:cNvPr>
          <p:cNvSpPr/>
          <p:nvPr/>
        </p:nvSpPr>
        <p:spPr>
          <a:xfrm>
            <a:off x="2627021" y="4182005"/>
            <a:ext cx="1611801" cy="4315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XGBoost</a:t>
            </a:r>
            <a:endParaRPr lang="ko-KR" altLang="en-US" sz="16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B2CDB8F-8311-A0BE-B765-294C9E4DE93A}"/>
              </a:ext>
            </a:extLst>
          </p:cNvPr>
          <p:cNvSpPr/>
          <p:nvPr/>
        </p:nvSpPr>
        <p:spPr>
          <a:xfrm>
            <a:off x="2610196" y="5573123"/>
            <a:ext cx="1628624" cy="6341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Gradient</a:t>
            </a:r>
          </a:p>
          <a:p>
            <a:pPr algn="ctr"/>
            <a:r>
              <a:rPr lang="en-US" altLang="ko-KR" sz="1600" dirty="0"/>
              <a:t>Boosting</a:t>
            </a:r>
            <a:endParaRPr lang="ko-KR" altLang="en-US" sz="16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6714766-054C-C243-66FB-EBD192539032}"/>
              </a:ext>
            </a:extLst>
          </p:cNvPr>
          <p:cNvSpPr/>
          <p:nvPr/>
        </p:nvSpPr>
        <p:spPr>
          <a:xfrm>
            <a:off x="2627021" y="4877186"/>
            <a:ext cx="1611801" cy="4315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LightGBM</a:t>
            </a:r>
            <a:endParaRPr lang="ko-KR" altLang="en-US" sz="16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91E3356-95A5-5E2C-71C3-6509D48782B9}"/>
              </a:ext>
            </a:extLst>
          </p:cNvPr>
          <p:cNvSpPr/>
          <p:nvPr/>
        </p:nvSpPr>
        <p:spPr>
          <a:xfrm>
            <a:off x="2627021" y="3467045"/>
            <a:ext cx="1611802" cy="4315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RandomForest</a:t>
            </a:r>
            <a:endParaRPr lang="ko-KR" altLang="en-US" sz="16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CF8CE46-EF45-1F9F-B1D9-FA074CA595BB}"/>
              </a:ext>
            </a:extLst>
          </p:cNvPr>
          <p:cNvSpPr/>
          <p:nvPr/>
        </p:nvSpPr>
        <p:spPr>
          <a:xfrm>
            <a:off x="986407" y="1641256"/>
            <a:ext cx="1216466" cy="603177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31B4AC5-702F-C997-0DDF-359FB3FA510D}"/>
              </a:ext>
            </a:extLst>
          </p:cNvPr>
          <p:cNvCxnSpPr/>
          <p:nvPr/>
        </p:nvCxnSpPr>
        <p:spPr>
          <a:xfrm>
            <a:off x="2035952" y="2244433"/>
            <a:ext cx="574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876F4DB-2510-A7E3-32AD-CDA1E389E782}"/>
              </a:ext>
            </a:extLst>
          </p:cNvPr>
          <p:cNvCxnSpPr/>
          <p:nvPr/>
        </p:nvCxnSpPr>
        <p:spPr>
          <a:xfrm>
            <a:off x="2039775" y="5844826"/>
            <a:ext cx="574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97F9CAA-42AC-935F-A02B-34671E015C90}"/>
              </a:ext>
            </a:extLst>
          </p:cNvPr>
          <p:cNvCxnSpPr/>
          <p:nvPr/>
        </p:nvCxnSpPr>
        <p:spPr>
          <a:xfrm>
            <a:off x="2035952" y="5092967"/>
            <a:ext cx="574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907C293-3619-F669-5006-32866CD58AAE}"/>
              </a:ext>
            </a:extLst>
          </p:cNvPr>
          <p:cNvCxnSpPr/>
          <p:nvPr/>
        </p:nvCxnSpPr>
        <p:spPr>
          <a:xfrm>
            <a:off x="2035952" y="4374231"/>
            <a:ext cx="574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B123CEC-5068-0DFD-5C07-0EAF6DAD93E9}"/>
              </a:ext>
            </a:extLst>
          </p:cNvPr>
          <p:cNvCxnSpPr/>
          <p:nvPr/>
        </p:nvCxnSpPr>
        <p:spPr>
          <a:xfrm>
            <a:off x="2041272" y="3676406"/>
            <a:ext cx="574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09B9D79-440D-0ED6-DCEB-44F81BFB1B86}"/>
              </a:ext>
            </a:extLst>
          </p:cNvPr>
          <p:cNvCxnSpPr/>
          <p:nvPr/>
        </p:nvCxnSpPr>
        <p:spPr>
          <a:xfrm>
            <a:off x="2035952" y="3004949"/>
            <a:ext cx="574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EB0DF3F-5DBE-8A0D-97AF-180652B26BF6}"/>
              </a:ext>
            </a:extLst>
          </p:cNvPr>
          <p:cNvCxnSpPr/>
          <p:nvPr/>
        </p:nvCxnSpPr>
        <p:spPr>
          <a:xfrm>
            <a:off x="2035952" y="2244433"/>
            <a:ext cx="0" cy="3600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FBBB187-7E16-27E8-1C55-AD8A3CF60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162" y="596106"/>
            <a:ext cx="6647728" cy="3307077"/>
          </a:xfrm>
          <a:prstGeom prst="rect">
            <a:avLst/>
          </a:prstGeom>
        </p:spPr>
      </p:pic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52FEB87B-EA97-D019-25C9-D3D9800E6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559279"/>
              </p:ext>
            </p:extLst>
          </p:nvPr>
        </p:nvGraphicFramePr>
        <p:xfrm>
          <a:off x="4971204" y="4024881"/>
          <a:ext cx="5527771" cy="23038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30500">
                  <a:extLst>
                    <a:ext uri="{9D8B030D-6E8A-4147-A177-3AD203B41FA5}">
                      <a16:colId xmlns:a16="http://schemas.microsoft.com/office/drawing/2014/main" val="97022862"/>
                    </a:ext>
                  </a:extLst>
                </a:gridCol>
                <a:gridCol w="975136">
                  <a:extLst>
                    <a:ext uri="{9D8B030D-6E8A-4147-A177-3AD203B41FA5}">
                      <a16:colId xmlns:a16="http://schemas.microsoft.com/office/drawing/2014/main" val="1498369425"/>
                    </a:ext>
                  </a:extLst>
                </a:gridCol>
                <a:gridCol w="1024303">
                  <a:extLst>
                    <a:ext uri="{9D8B030D-6E8A-4147-A177-3AD203B41FA5}">
                      <a16:colId xmlns:a16="http://schemas.microsoft.com/office/drawing/2014/main" val="1331325095"/>
                    </a:ext>
                  </a:extLst>
                </a:gridCol>
                <a:gridCol w="950553">
                  <a:extLst>
                    <a:ext uri="{9D8B030D-6E8A-4147-A177-3AD203B41FA5}">
                      <a16:colId xmlns:a16="http://schemas.microsoft.com/office/drawing/2014/main" val="2837395745"/>
                    </a:ext>
                  </a:extLst>
                </a:gridCol>
                <a:gridCol w="947279">
                  <a:extLst>
                    <a:ext uri="{9D8B030D-6E8A-4147-A177-3AD203B41FA5}">
                      <a16:colId xmlns:a16="http://schemas.microsoft.com/office/drawing/2014/main" val="1302060636"/>
                    </a:ext>
                  </a:extLst>
                </a:gridCol>
              </a:tblGrid>
              <a:tr h="26447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이상치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제거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Log</a:t>
                      </a:r>
                      <a:r>
                        <a:rPr lang="ko-KR" altLang="en-US" sz="1400" dirty="0"/>
                        <a:t> 변환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3831825"/>
                  </a:ext>
                </a:extLst>
              </a:tr>
              <a:tr h="26447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MSE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MSE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6631626"/>
                  </a:ext>
                </a:extLst>
              </a:tr>
              <a:tr h="24501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Linear</a:t>
                      </a:r>
                    </a:p>
                  </a:txBody>
                  <a:tcPr marL="69011" marR="69011" marT="34506" marB="34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1.009</a:t>
                      </a:r>
                    </a:p>
                  </a:txBody>
                  <a:tcPr marL="69011" marR="69011" marT="34506" marB="34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1.535</a:t>
                      </a:r>
                    </a:p>
                  </a:txBody>
                  <a:tcPr marL="69011" marR="69011" marT="34506" marB="3450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0.296</a:t>
                      </a:r>
                    </a:p>
                  </a:txBody>
                  <a:tcPr marL="69011" marR="69011" marT="34506" marB="345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0.175</a:t>
                      </a:r>
                    </a:p>
                  </a:txBody>
                  <a:tcPr marL="69011" marR="69011" marT="34506" marB="345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5442585"/>
                  </a:ext>
                </a:extLst>
              </a:tr>
              <a:tr h="24501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Random Forest</a:t>
                      </a:r>
                    </a:p>
                  </a:txBody>
                  <a:tcPr marL="69011" marR="69011" marT="34506" marB="34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1.024</a:t>
                      </a:r>
                    </a:p>
                  </a:txBody>
                  <a:tcPr marL="69011" marR="69011" marT="34506" marB="34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1.689</a:t>
                      </a:r>
                    </a:p>
                  </a:txBody>
                  <a:tcPr marL="69011" marR="69011" marT="34506" marB="3450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0.295</a:t>
                      </a:r>
                    </a:p>
                  </a:txBody>
                  <a:tcPr marL="69011" marR="69011" marT="34506" marB="345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0.174</a:t>
                      </a:r>
                    </a:p>
                  </a:txBody>
                  <a:tcPr marL="69011" marR="69011" marT="34506" marB="345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13635236"/>
                  </a:ext>
                </a:extLst>
              </a:tr>
              <a:tr h="24501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Decision Tree</a:t>
                      </a:r>
                    </a:p>
                  </a:txBody>
                  <a:tcPr marL="69011" marR="69011" marT="34506" marB="34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1.065</a:t>
                      </a:r>
                    </a:p>
                  </a:txBody>
                  <a:tcPr marL="69011" marR="69011" marT="34506" marB="34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1.878</a:t>
                      </a:r>
                    </a:p>
                  </a:txBody>
                  <a:tcPr marL="69011" marR="69011" marT="34506" marB="3450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0.295</a:t>
                      </a:r>
                    </a:p>
                  </a:txBody>
                  <a:tcPr marL="69011" marR="69011" marT="34506" marB="345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0.174</a:t>
                      </a:r>
                    </a:p>
                  </a:txBody>
                  <a:tcPr marL="69011" marR="69011" marT="34506" marB="345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96124707"/>
                  </a:ext>
                </a:extLst>
              </a:tr>
              <a:tr h="24501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>
                          <a:effectLst/>
                        </a:rPr>
                        <a:t>Gradient Boosting</a:t>
                      </a:r>
                    </a:p>
                  </a:txBody>
                  <a:tcPr marL="69011" marR="69011" marT="34506" marB="34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0.999</a:t>
                      </a:r>
                    </a:p>
                  </a:txBody>
                  <a:tcPr marL="69011" marR="69011" marT="34506" marB="34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1.514</a:t>
                      </a:r>
                    </a:p>
                  </a:txBody>
                  <a:tcPr marL="69011" marR="69011" marT="34506" marB="3450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0.296</a:t>
                      </a:r>
                    </a:p>
                  </a:txBody>
                  <a:tcPr marL="69011" marR="69011" marT="34506" marB="345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0.175</a:t>
                      </a:r>
                    </a:p>
                  </a:txBody>
                  <a:tcPr marL="69011" marR="69011" marT="34506" marB="345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013874"/>
                  </a:ext>
                </a:extLst>
              </a:tr>
              <a:tr h="24501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 err="1">
                          <a:solidFill>
                            <a:srgbClr val="FF0000"/>
                          </a:solidFill>
                          <a:effectLst/>
                        </a:rPr>
                        <a:t>XGBoost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9011" marR="69011" marT="34506" marB="34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rgbClr val="FF0000"/>
                          </a:solidFill>
                          <a:effectLst/>
                        </a:rPr>
                        <a:t>0.987</a:t>
                      </a:r>
                    </a:p>
                  </a:txBody>
                  <a:tcPr marL="69011" marR="69011" marT="34506" marB="34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rgbClr val="FF0000"/>
                          </a:solidFill>
                          <a:effectLst/>
                        </a:rPr>
                        <a:t>1.505</a:t>
                      </a:r>
                    </a:p>
                  </a:txBody>
                  <a:tcPr marL="69011" marR="69011" marT="34506" marB="3450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rgbClr val="FF0000"/>
                          </a:solidFill>
                          <a:effectLst/>
                        </a:rPr>
                        <a:t>0.295</a:t>
                      </a:r>
                    </a:p>
                  </a:txBody>
                  <a:tcPr marL="69011" marR="69011" marT="34506" marB="345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rgbClr val="FF0000"/>
                          </a:solidFill>
                          <a:effectLst/>
                        </a:rPr>
                        <a:t>0.173</a:t>
                      </a:r>
                    </a:p>
                  </a:txBody>
                  <a:tcPr marL="69011" marR="69011" marT="34506" marB="345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9359767"/>
                  </a:ext>
                </a:extLst>
              </a:tr>
              <a:tr h="24501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dirty="0" err="1">
                          <a:solidFill>
                            <a:srgbClr val="FF0000"/>
                          </a:solidFill>
                          <a:effectLst/>
                        </a:rPr>
                        <a:t>LightGBM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9011" marR="69011" marT="34506" marB="34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rgbClr val="FF0000"/>
                          </a:solidFill>
                          <a:effectLst/>
                        </a:rPr>
                        <a:t>0.990</a:t>
                      </a:r>
                    </a:p>
                  </a:txBody>
                  <a:tcPr marL="69011" marR="69011" marT="34506" marB="34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rgbClr val="FF0000"/>
                          </a:solidFill>
                          <a:effectLst/>
                        </a:rPr>
                        <a:t>1.502</a:t>
                      </a:r>
                    </a:p>
                  </a:txBody>
                  <a:tcPr marL="69011" marR="69011" marT="34506" marB="3450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rgbClr val="FF0000"/>
                          </a:solidFill>
                          <a:effectLst/>
                        </a:rPr>
                        <a:t>0.295</a:t>
                      </a:r>
                    </a:p>
                  </a:txBody>
                  <a:tcPr marL="69011" marR="69011" marT="34506" marB="345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rgbClr val="FF0000"/>
                          </a:solidFill>
                          <a:effectLst/>
                        </a:rPr>
                        <a:t>0.174</a:t>
                      </a:r>
                    </a:p>
                  </a:txBody>
                  <a:tcPr marL="69011" marR="69011" marT="34506" marB="3450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442997"/>
                  </a:ext>
                </a:extLst>
              </a:tr>
            </a:tbl>
          </a:graphicData>
        </a:graphic>
      </p:graphicFrame>
      <p:sp>
        <p:nvSpPr>
          <p:cNvPr id="55" name="원형: 비어 있음 54">
            <a:extLst>
              <a:ext uri="{FF2B5EF4-FFF2-40B4-BE49-F238E27FC236}">
                <a16:creationId xmlns:a16="http://schemas.microsoft.com/office/drawing/2014/main" id="{AD0582A7-ACD5-E4D4-8CBF-8BD8EEF2A44D}"/>
              </a:ext>
            </a:extLst>
          </p:cNvPr>
          <p:cNvSpPr/>
          <p:nvPr/>
        </p:nvSpPr>
        <p:spPr>
          <a:xfrm>
            <a:off x="7113244" y="2809788"/>
            <a:ext cx="1072340" cy="512065"/>
          </a:xfrm>
          <a:prstGeom prst="donut">
            <a:avLst>
              <a:gd name="adj" fmla="val 3492"/>
            </a:avLst>
          </a:prstGeom>
          <a:solidFill>
            <a:srgbClr val="FF0000"/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원형: 비어 있음 56">
            <a:extLst>
              <a:ext uri="{FF2B5EF4-FFF2-40B4-BE49-F238E27FC236}">
                <a16:creationId xmlns:a16="http://schemas.microsoft.com/office/drawing/2014/main" id="{23DC2C81-966E-0653-A568-37C7FAB6C539}"/>
              </a:ext>
            </a:extLst>
          </p:cNvPr>
          <p:cNvSpPr/>
          <p:nvPr/>
        </p:nvSpPr>
        <p:spPr>
          <a:xfrm>
            <a:off x="10705272" y="2809787"/>
            <a:ext cx="1072340" cy="512065"/>
          </a:xfrm>
          <a:prstGeom prst="donut">
            <a:avLst>
              <a:gd name="adj" fmla="val 3492"/>
            </a:avLst>
          </a:prstGeom>
          <a:solidFill>
            <a:srgbClr val="FF0000"/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7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3" descr="C:\Users\ss\Desktop\프레젠테이션1-2.jpg">
            <a:extLst>
              <a:ext uri="{FF2B5EF4-FFF2-40B4-BE49-F238E27FC236}">
                <a16:creationId xmlns:a16="http://schemas.microsoft.com/office/drawing/2014/main" id="{1771D730-6F6E-ED41-8502-65DFB7E01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4"/>
            <a:ext cx="12189648" cy="685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DC57E7E3-C817-C746-B7F2-3BE268E62E9A}"/>
              </a:ext>
            </a:extLst>
          </p:cNvPr>
          <p:cNvGrpSpPr/>
          <p:nvPr/>
        </p:nvGrpSpPr>
        <p:grpSpPr>
          <a:xfrm>
            <a:off x="251815" y="235746"/>
            <a:ext cx="717781" cy="434331"/>
            <a:chOff x="137514" y="170431"/>
            <a:chExt cx="717781" cy="43433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424BF2F-7956-4A4C-BAD7-05CFDB0EEC87}"/>
                </a:ext>
              </a:extLst>
            </p:cNvPr>
            <p:cNvGrpSpPr/>
            <p:nvPr/>
          </p:nvGrpSpPr>
          <p:grpSpPr>
            <a:xfrm>
              <a:off x="218556" y="170431"/>
              <a:ext cx="555698" cy="422412"/>
              <a:chOff x="309716" y="582684"/>
              <a:chExt cx="1610524" cy="13273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C3D1D45-309A-1D48-8F60-73E28499219E}"/>
                  </a:ext>
                </a:extLst>
              </p:cNvPr>
              <p:cNvSpPr/>
              <p:nvPr/>
            </p:nvSpPr>
            <p:spPr>
              <a:xfrm>
                <a:off x="309716" y="582684"/>
                <a:ext cx="1610524" cy="132736"/>
              </a:xfrm>
              <a:prstGeom prst="rect">
                <a:avLst/>
              </a:prstGeom>
              <a:solidFill>
                <a:srgbClr val="0F9A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[R] 7">
                <a:extLst>
                  <a:ext uri="{FF2B5EF4-FFF2-40B4-BE49-F238E27FC236}">
                    <a16:creationId xmlns:a16="http://schemas.microsoft.com/office/drawing/2014/main" id="{79BB68C4-08A6-4D40-8D3F-4F23A1ED0C3A}"/>
                  </a:ext>
                </a:extLst>
              </p:cNvPr>
              <p:cNvSpPr/>
              <p:nvPr/>
            </p:nvSpPr>
            <p:spPr>
              <a:xfrm rot="10800000" flipV="1">
                <a:off x="316431" y="582684"/>
                <a:ext cx="1603809" cy="132736"/>
              </a:xfrm>
              <a:prstGeom prst="rtTriangle">
                <a:avLst/>
              </a:prstGeom>
              <a:solidFill>
                <a:srgbClr val="58AF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F5AEC-DC64-9440-BB26-CD75EDBB53F9}"/>
                </a:ext>
              </a:extLst>
            </p:cNvPr>
            <p:cNvSpPr txBox="1"/>
            <p:nvPr/>
          </p:nvSpPr>
          <p:spPr>
            <a:xfrm>
              <a:off x="137514" y="204652"/>
              <a:ext cx="717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altLang="ko-KR" sz="20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DX방탄고딕" panose="02020600000000000000" pitchFamily="18" charset="-127"/>
                  <a:ea typeface="DX방탄고딕" panose="02020600000000000000" pitchFamily="18" charset="-127"/>
                </a:rPr>
                <a:t>03</a:t>
              </a:r>
              <a:endPara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DX방탄고딕" panose="02020600000000000000" pitchFamily="18" charset="-127"/>
                <a:ea typeface="DX방탄고딕" panose="02020600000000000000" pitchFamily="18" charset="-127"/>
              </a:endParaRPr>
            </a:p>
          </p:txBody>
        </p:sp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67252C11-1B1E-6445-97CB-64F3461B8DAC}"/>
              </a:ext>
            </a:extLst>
          </p:cNvPr>
          <p:cNvSpPr txBox="1">
            <a:spLocks/>
          </p:cNvSpPr>
          <p:nvPr/>
        </p:nvSpPr>
        <p:spPr>
          <a:xfrm>
            <a:off x="979199" y="567547"/>
            <a:ext cx="9073135" cy="51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</a:pPr>
            <a:endParaRPr lang="ko-KR" altLang="en-US" sz="20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anumMyeongjoOTF" panose="02020603020101020101" pitchFamily="18" charset="-127"/>
              <a:ea typeface="NanumMyeongjoOTF" panose="02020603020101020101" pitchFamily="18" charset="-127"/>
              <a:cs typeface="+mn-cs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AC3BEA8-8B74-2F47-8FF0-ACEE5CC5D721}"/>
              </a:ext>
            </a:extLst>
          </p:cNvPr>
          <p:cNvCxnSpPr>
            <a:cxnSpLocks/>
          </p:cNvCxnSpPr>
          <p:nvPr/>
        </p:nvCxnSpPr>
        <p:spPr>
          <a:xfrm>
            <a:off x="979199" y="1072869"/>
            <a:ext cx="1710213" cy="0"/>
          </a:xfrm>
          <a:prstGeom prst="line">
            <a:avLst/>
          </a:prstGeom>
          <a:ln>
            <a:solidFill>
              <a:srgbClr val="0F9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6446946-EAB3-CD40-9ED7-822BFC521D19}"/>
              </a:ext>
            </a:extLst>
          </p:cNvPr>
          <p:cNvCxnSpPr>
            <a:cxnSpLocks/>
          </p:cNvCxnSpPr>
          <p:nvPr/>
        </p:nvCxnSpPr>
        <p:spPr>
          <a:xfrm flipH="1" flipV="1">
            <a:off x="979199" y="823580"/>
            <a:ext cx="2886" cy="248888"/>
          </a:xfrm>
          <a:prstGeom prst="line">
            <a:avLst/>
          </a:prstGeom>
          <a:ln>
            <a:solidFill>
              <a:srgbClr val="0F9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0A1C4BD5-DE8C-4B4C-8B92-EAD360C55FE4}"/>
              </a:ext>
            </a:extLst>
          </p:cNvPr>
          <p:cNvSpPr txBox="1">
            <a:spLocks/>
          </p:cNvSpPr>
          <p:nvPr/>
        </p:nvSpPr>
        <p:spPr>
          <a:xfrm>
            <a:off x="6623337" y="4877186"/>
            <a:ext cx="2543496" cy="51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</a:pPr>
            <a:endParaRPr lang="ko-KR" altLang="en-US" sz="20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E484A"/>
              </a:solidFill>
              <a:latin typeface="NanumMyeongjoOTF" panose="02020603020101020101" pitchFamily="18" charset="-127"/>
              <a:ea typeface="NanumMyeongjoOTF" panose="02020603020101020101" pitchFamily="18" charset="-127"/>
              <a:cs typeface="+mn-cs"/>
            </a:endParaRPr>
          </a:p>
        </p:txBody>
      </p:sp>
      <p:cxnSp>
        <p:nvCxnSpPr>
          <p:cNvPr id="33" name="직선 연결선 5">
            <a:extLst>
              <a:ext uri="{FF2B5EF4-FFF2-40B4-BE49-F238E27FC236}">
                <a16:creationId xmlns:a16="http://schemas.microsoft.com/office/drawing/2014/main" id="{C1AB7B0B-96F7-4B98-BA3C-687EE0835C5D}"/>
              </a:ext>
            </a:extLst>
          </p:cNvPr>
          <p:cNvCxnSpPr>
            <a:cxnSpLocks/>
          </p:cNvCxnSpPr>
          <p:nvPr/>
        </p:nvCxnSpPr>
        <p:spPr>
          <a:xfrm>
            <a:off x="992768" y="470022"/>
            <a:ext cx="10071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9137500-96D4-4BC8-8AA1-537AF9B75CDF}"/>
              </a:ext>
            </a:extLst>
          </p:cNvPr>
          <p:cNvSpPr txBox="1"/>
          <p:nvPr/>
        </p:nvSpPr>
        <p:spPr>
          <a:xfrm>
            <a:off x="7115758" y="323233"/>
            <a:ext cx="4741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RixMGo L" panose="02020603020101020101" pitchFamily="18" charset="-127"/>
                <a:ea typeface="RixMGo L" panose="02020603020101020101" pitchFamily="18" charset="-127"/>
              </a:rPr>
              <a:t>앱 평점 예측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87F55D-1A7B-794C-BE1C-2E83F915C95E}"/>
              </a:ext>
            </a:extLst>
          </p:cNvPr>
          <p:cNvSpPr txBox="1">
            <a:spLocks/>
          </p:cNvSpPr>
          <p:nvPr/>
        </p:nvSpPr>
        <p:spPr>
          <a:xfrm>
            <a:off x="979199" y="689245"/>
            <a:ext cx="9073135" cy="51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</a:pPr>
            <a:r>
              <a: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MyeongjoOTF" panose="02020603020101020101" pitchFamily="18" charset="-127"/>
                <a:ea typeface="NanumMyeongjoOTF" panose="02020603020101020101" pitchFamily="18" charset="-127"/>
                <a:cs typeface="+mn-cs"/>
              </a:rPr>
              <a:t>모델 훈련</a:t>
            </a:r>
            <a:r>
              <a:rPr lang="en-US" altLang="ko-KR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MyeongjoOTF" panose="02020603020101020101" pitchFamily="18" charset="-127"/>
                <a:ea typeface="NanumMyeongjoOTF" panose="02020603020101020101" pitchFamily="18" charset="-127"/>
                <a:cs typeface="+mn-cs"/>
              </a:rPr>
              <a:t> / </a:t>
            </a:r>
            <a:r>
              <a: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MyeongjoOTF" panose="02020603020101020101" pitchFamily="18" charset="-127"/>
                <a:ea typeface="NanumMyeongjoOTF" panose="02020603020101020101" pitchFamily="18" charset="-127"/>
                <a:cs typeface="+mn-cs"/>
              </a:rPr>
              <a:t>검증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DA971B-34E7-6CA0-0FE5-76DE2F583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654758"/>
              </p:ext>
            </p:extLst>
          </p:nvPr>
        </p:nvGraphicFramePr>
        <p:xfrm>
          <a:off x="4372494" y="1830464"/>
          <a:ext cx="6051665" cy="3183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0673">
                  <a:extLst>
                    <a:ext uri="{9D8B030D-6E8A-4147-A177-3AD203B41FA5}">
                      <a16:colId xmlns:a16="http://schemas.microsoft.com/office/drawing/2014/main" val="1982645570"/>
                    </a:ext>
                  </a:extLst>
                </a:gridCol>
                <a:gridCol w="1264276">
                  <a:extLst>
                    <a:ext uri="{9D8B030D-6E8A-4147-A177-3AD203B41FA5}">
                      <a16:colId xmlns:a16="http://schemas.microsoft.com/office/drawing/2014/main" val="2476578598"/>
                    </a:ext>
                  </a:extLst>
                </a:gridCol>
                <a:gridCol w="1325572">
                  <a:extLst>
                    <a:ext uri="{9D8B030D-6E8A-4147-A177-3AD203B41FA5}">
                      <a16:colId xmlns:a16="http://schemas.microsoft.com/office/drawing/2014/main" val="4093243524"/>
                    </a:ext>
                  </a:extLst>
                </a:gridCol>
                <a:gridCol w="1325572">
                  <a:extLst>
                    <a:ext uri="{9D8B030D-6E8A-4147-A177-3AD203B41FA5}">
                      <a16:colId xmlns:a16="http://schemas.microsoft.com/office/drawing/2014/main" val="3328312471"/>
                    </a:ext>
                  </a:extLst>
                </a:gridCol>
                <a:gridCol w="1325572">
                  <a:extLst>
                    <a:ext uri="{9D8B030D-6E8A-4147-A177-3AD203B41FA5}">
                      <a16:colId xmlns:a16="http://schemas.microsoft.com/office/drawing/2014/main" val="2504639309"/>
                    </a:ext>
                  </a:extLst>
                </a:gridCol>
              </a:tblGrid>
              <a:tr h="39797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이상치 제거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</a:t>
                      </a:r>
                      <a:r>
                        <a:rPr lang="ko-KR" altLang="en-US" dirty="0"/>
                        <a:t> 변환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02904"/>
                  </a:ext>
                </a:extLst>
              </a:tr>
              <a:tr h="39797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MAE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MSE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MSE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698810"/>
                  </a:ext>
                </a:extLst>
              </a:tr>
              <a:tr h="39797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1.505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0.296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0.175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322375"/>
                  </a:ext>
                </a:extLst>
              </a:tr>
              <a:tr h="39797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1.496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0.295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0.174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512166"/>
                  </a:ext>
                </a:extLst>
              </a:tr>
              <a:tr h="39797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1.533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0.295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0.174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46585"/>
                  </a:ext>
                </a:extLst>
              </a:tr>
              <a:tr h="39797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1.509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0.296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0.175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772262"/>
                  </a:ext>
                </a:extLst>
              </a:tr>
              <a:tr h="39797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1.517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0.295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0.173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33340"/>
                  </a:ext>
                </a:extLst>
              </a:tr>
              <a:tr h="39797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DB3BC4"/>
                          </a:solidFill>
                        </a:rPr>
                        <a:t>AVG</a:t>
                      </a:r>
                      <a:endParaRPr lang="ko-KR" altLang="en-US" dirty="0">
                        <a:solidFill>
                          <a:srgbClr val="DB3BC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DB3BC4"/>
                          </a:solidFill>
                        </a:rPr>
                        <a:t>0.989</a:t>
                      </a:r>
                      <a:endParaRPr lang="ko-KR" altLang="en-US" dirty="0">
                        <a:solidFill>
                          <a:srgbClr val="DB3BC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DB3BC4"/>
                          </a:solidFill>
                        </a:rPr>
                        <a:t>1.512</a:t>
                      </a:r>
                      <a:endParaRPr lang="ko-KR" altLang="en-US" dirty="0">
                        <a:solidFill>
                          <a:srgbClr val="DB3BC4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DB3BC4"/>
                          </a:solidFill>
                        </a:rPr>
                        <a:t>0.295</a:t>
                      </a:r>
                      <a:endParaRPr lang="ko-KR" altLang="en-US" dirty="0">
                        <a:solidFill>
                          <a:srgbClr val="DB3BC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DB3BC4"/>
                          </a:solidFill>
                        </a:rPr>
                        <a:t>0.174</a:t>
                      </a:r>
                      <a:endParaRPr lang="ko-KR" altLang="en-US" dirty="0">
                        <a:solidFill>
                          <a:srgbClr val="DB3BC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96323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481AC67-56AD-C025-0409-FF834355F9FC}"/>
              </a:ext>
            </a:extLst>
          </p:cNvPr>
          <p:cNvSpPr txBox="1"/>
          <p:nvPr/>
        </p:nvSpPr>
        <p:spPr>
          <a:xfrm>
            <a:off x="1637606" y="1830464"/>
            <a:ext cx="37241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K Fold</a:t>
            </a:r>
          </a:p>
          <a:p>
            <a:endParaRPr lang="en-US" altLang="ko-KR" sz="2800" dirty="0"/>
          </a:p>
          <a:p>
            <a:r>
              <a:rPr lang="en-US" altLang="ko-KR" sz="2800" dirty="0"/>
              <a:t>  </a:t>
            </a:r>
            <a:r>
              <a:rPr lang="en-US" altLang="ko-KR" sz="2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• </a:t>
            </a:r>
            <a:r>
              <a:rPr lang="en-US" altLang="ko-KR" sz="2800" dirty="0"/>
              <a:t>cv</a:t>
            </a:r>
            <a:r>
              <a:rPr lang="ko-KR" altLang="en-US" sz="2800" dirty="0"/>
              <a:t> </a:t>
            </a:r>
            <a:r>
              <a:rPr lang="en-US" altLang="ko-KR" sz="2800" dirty="0"/>
              <a:t>=</a:t>
            </a:r>
            <a:r>
              <a:rPr lang="ko-KR" altLang="en-US" sz="2800" dirty="0"/>
              <a:t> </a:t>
            </a:r>
            <a:r>
              <a:rPr lang="en-US" altLang="ko-KR" sz="2800" dirty="0"/>
              <a:t>5(set)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8BC9B5-ED02-8B65-557B-6FCC4FABDC6D}"/>
              </a:ext>
            </a:extLst>
          </p:cNvPr>
          <p:cNvSpPr txBox="1"/>
          <p:nvPr/>
        </p:nvSpPr>
        <p:spPr>
          <a:xfrm>
            <a:off x="1255221" y="5328283"/>
            <a:ext cx="614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오류가 </a:t>
            </a:r>
            <a:r>
              <a:rPr lang="en-US" altLang="ko-KR" sz="1800" dirty="0"/>
              <a:t>1</a:t>
            </a:r>
            <a:r>
              <a:rPr lang="ko-KR" altLang="en-US" sz="1800" dirty="0"/>
              <a:t>보다 작을 때 </a:t>
            </a:r>
            <a:r>
              <a:rPr lang="en-US" altLang="ko-KR" sz="1800" dirty="0"/>
              <a:t>MSE</a:t>
            </a:r>
            <a:r>
              <a:rPr lang="ko-KR" altLang="en-US" sz="1800" dirty="0"/>
              <a:t>가 더 작아지는 경우도 있다</a:t>
            </a:r>
            <a:r>
              <a:rPr lang="en-US" altLang="ko-KR" sz="1800" dirty="0"/>
              <a:t>.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5EBC065-A874-4C6E-862D-9600C84E61A1}"/>
              </a:ext>
            </a:extLst>
          </p:cNvPr>
          <p:cNvCxnSpPr/>
          <p:nvPr/>
        </p:nvCxnSpPr>
        <p:spPr>
          <a:xfrm>
            <a:off x="9767455" y="5022098"/>
            <a:ext cx="0" cy="490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BD8F14F-4F94-EF14-46AA-38B6AE2A4859}"/>
              </a:ext>
            </a:extLst>
          </p:cNvPr>
          <p:cNvCxnSpPr>
            <a:cxnSpLocks/>
          </p:cNvCxnSpPr>
          <p:nvPr/>
        </p:nvCxnSpPr>
        <p:spPr>
          <a:xfrm flipH="1">
            <a:off x="7265325" y="5512949"/>
            <a:ext cx="2502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47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3" descr="C:\Users\ss\Desktop\프레젠테이션1-2.jpg">
            <a:extLst>
              <a:ext uri="{FF2B5EF4-FFF2-40B4-BE49-F238E27FC236}">
                <a16:creationId xmlns:a16="http://schemas.microsoft.com/office/drawing/2014/main" id="{1771D730-6F6E-ED41-8502-65DFB7E01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4" y="0"/>
            <a:ext cx="12189648" cy="685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DC57E7E3-C817-C746-B7F2-3BE268E62E9A}"/>
              </a:ext>
            </a:extLst>
          </p:cNvPr>
          <p:cNvGrpSpPr/>
          <p:nvPr/>
        </p:nvGrpSpPr>
        <p:grpSpPr>
          <a:xfrm>
            <a:off x="251815" y="235746"/>
            <a:ext cx="717781" cy="434331"/>
            <a:chOff x="137514" y="170431"/>
            <a:chExt cx="717781" cy="43433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424BF2F-7956-4A4C-BAD7-05CFDB0EEC87}"/>
                </a:ext>
              </a:extLst>
            </p:cNvPr>
            <p:cNvGrpSpPr/>
            <p:nvPr/>
          </p:nvGrpSpPr>
          <p:grpSpPr>
            <a:xfrm>
              <a:off x="218556" y="170431"/>
              <a:ext cx="555698" cy="422412"/>
              <a:chOff x="309716" y="582684"/>
              <a:chExt cx="1610524" cy="13273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C3D1D45-309A-1D48-8F60-73E28499219E}"/>
                  </a:ext>
                </a:extLst>
              </p:cNvPr>
              <p:cNvSpPr/>
              <p:nvPr/>
            </p:nvSpPr>
            <p:spPr>
              <a:xfrm>
                <a:off x="309716" y="582684"/>
                <a:ext cx="1610524" cy="132736"/>
              </a:xfrm>
              <a:prstGeom prst="rect">
                <a:avLst/>
              </a:prstGeom>
              <a:solidFill>
                <a:srgbClr val="0F9A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[R] 7">
                <a:extLst>
                  <a:ext uri="{FF2B5EF4-FFF2-40B4-BE49-F238E27FC236}">
                    <a16:creationId xmlns:a16="http://schemas.microsoft.com/office/drawing/2014/main" id="{79BB68C4-08A6-4D40-8D3F-4F23A1ED0C3A}"/>
                  </a:ext>
                </a:extLst>
              </p:cNvPr>
              <p:cNvSpPr/>
              <p:nvPr/>
            </p:nvSpPr>
            <p:spPr>
              <a:xfrm rot="10800000" flipV="1">
                <a:off x="316431" y="582684"/>
                <a:ext cx="1603809" cy="132736"/>
              </a:xfrm>
              <a:prstGeom prst="rtTriangle">
                <a:avLst/>
              </a:prstGeom>
              <a:solidFill>
                <a:srgbClr val="58AF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F5AEC-DC64-9440-BB26-CD75EDBB53F9}"/>
                </a:ext>
              </a:extLst>
            </p:cNvPr>
            <p:cNvSpPr txBox="1"/>
            <p:nvPr/>
          </p:nvSpPr>
          <p:spPr>
            <a:xfrm>
              <a:off x="137514" y="204652"/>
              <a:ext cx="717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altLang="ko-KR" sz="20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DX방탄고딕" panose="02020600000000000000" pitchFamily="18" charset="-127"/>
                  <a:ea typeface="DX방탄고딕" panose="02020600000000000000" pitchFamily="18" charset="-127"/>
                </a:rPr>
                <a:t>03</a:t>
              </a:r>
              <a:endPara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DX방탄고딕" panose="02020600000000000000" pitchFamily="18" charset="-127"/>
                <a:ea typeface="DX방탄고딕" panose="02020600000000000000" pitchFamily="18" charset="-127"/>
              </a:endParaRPr>
            </a:p>
          </p:txBody>
        </p:sp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67252C11-1B1E-6445-97CB-64F3461B8DAC}"/>
              </a:ext>
            </a:extLst>
          </p:cNvPr>
          <p:cNvSpPr txBox="1">
            <a:spLocks/>
          </p:cNvSpPr>
          <p:nvPr/>
        </p:nvSpPr>
        <p:spPr>
          <a:xfrm>
            <a:off x="979199" y="567547"/>
            <a:ext cx="9073135" cy="51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</a:pPr>
            <a:endParaRPr lang="ko-KR" altLang="en-US" sz="20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anumMyeongjoOTF" panose="02020603020101020101" pitchFamily="18" charset="-127"/>
              <a:ea typeface="NanumMyeongjoOTF" panose="02020603020101020101" pitchFamily="18" charset="-127"/>
              <a:cs typeface="+mn-cs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AC3BEA8-8B74-2F47-8FF0-ACEE5CC5D721}"/>
              </a:ext>
            </a:extLst>
          </p:cNvPr>
          <p:cNvCxnSpPr>
            <a:cxnSpLocks/>
          </p:cNvCxnSpPr>
          <p:nvPr/>
        </p:nvCxnSpPr>
        <p:spPr>
          <a:xfrm>
            <a:off x="979199" y="1072869"/>
            <a:ext cx="1710213" cy="0"/>
          </a:xfrm>
          <a:prstGeom prst="line">
            <a:avLst/>
          </a:prstGeom>
          <a:ln>
            <a:solidFill>
              <a:srgbClr val="0F9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6446946-EAB3-CD40-9ED7-822BFC521D19}"/>
              </a:ext>
            </a:extLst>
          </p:cNvPr>
          <p:cNvCxnSpPr>
            <a:cxnSpLocks/>
          </p:cNvCxnSpPr>
          <p:nvPr/>
        </p:nvCxnSpPr>
        <p:spPr>
          <a:xfrm flipH="1" flipV="1">
            <a:off x="979199" y="823580"/>
            <a:ext cx="2886" cy="248888"/>
          </a:xfrm>
          <a:prstGeom prst="line">
            <a:avLst/>
          </a:prstGeom>
          <a:ln>
            <a:solidFill>
              <a:srgbClr val="0F9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0A1C4BD5-DE8C-4B4C-8B92-EAD360C55FE4}"/>
              </a:ext>
            </a:extLst>
          </p:cNvPr>
          <p:cNvSpPr txBox="1">
            <a:spLocks/>
          </p:cNvSpPr>
          <p:nvPr/>
        </p:nvSpPr>
        <p:spPr>
          <a:xfrm>
            <a:off x="6623337" y="4877186"/>
            <a:ext cx="2543496" cy="51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</a:pPr>
            <a:endParaRPr lang="ko-KR" altLang="en-US" sz="20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E484A"/>
              </a:solidFill>
              <a:latin typeface="NanumMyeongjoOTF" panose="02020603020101020101" pitchFamily="18" charset="-127"/>
              <a:ea typeface="NanumMyeongjoOTF" panose="02020603020101020101" pitchFamily="18" charset="-127"/>
              <a:cs typeface="+mn-cs"/>
            </a:endParaRPr>
          </a:p>
        </p:txBody>
      </p:sp>
      <p:cxnSp>
        <p:nvCxnSpPr>
          <p:cNvPr id="33" name="직선 연결선 5">
            <a:extLst>
              <a:ext uri="{FF2B5EF4-FFF2-40B4-BE49-F238E27FC236}">
                <a16:creationId xmlns:a16="http://schemas.microsoft.com/office/drawing/2014/main" id="{C1AB7B0B-96F7-4B98-BA3C-687EE0835C5D}"/>
              </a:ext>
            </a:extLst>
          </p:cNvPr>
          <p:cNvCxnSpPr>
            <a:cxnSpLocks/>
          </p:cNvCxnSpPr>
          <p:nvPr/>
        </p:nvCxnSpPr>
        <p:spPr>
          <a:xfrm>
            <a:off x="992768" y="470022"/>
            <a:ext cx="10071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9137500-96D4-4BC8-8AA1-537AF9B75CDF}"/>
              </a:ext>
            </a:extLst>
          </p:cNvPr>
          <p:cNvSpPr txBox="1"/>
          <p:nvPr/>
        </p:nvSpPr>
        <p:spPr>
          <a:xfrm>
            <a:off x="7115758" y="323233"/>
            <a:ext cx="4741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RixMGo L" panose="02020603020101020101" pitchFamily="18" charset="-127"/>
                <a:ea typeface="RixMGo L" panose="02020603020101020101" pitchFamily="18" charset="-127"/>
              </a:rPr>
              <a:t>앱 평점 예측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AF8006B-A709-0072-F2E5-760E53E8D296}"/>
              </a:ext>
            </a:extLst>
          </p:cNvPr>
          <p:cNvSpPr txBox="1">
            <a:spLocks/>
          </p:cNvSpPr>
          <p:nvPr/>
        </p:nvSpPr>
        <p:spPr>
          <a:xfrm>
            <a:off x="979199" y="689245"/>
            <a:ext cx="9073135" cy="51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</a:pPr>
            <a:r>
              <a: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MyeongjoOTF" panose="02020603020101020101" pitchFamily="18" charset="-127"/>
                <a:ea typeface="NanumMyeongjoOTF" panose="02020603020101020101" pitchFamily="18" charset="-127"/>
                <a:cs typeface="+mn-cs"/>
              </a:rPr>
              <a:t>모델 </a:t>
            </a:r>
            <a:r>
              <a:rPr lang="en-US" altLang="ko-KR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MyeongjoOTF" panose="02020603020101020101" pitchFamily="18" charset="-127"/>
                <a:ea typeface="NanumMyeongjoOTF" panose="02020603020101020101" pitchFamily="18" charset="-127"/>
                <a:cs typeface="+mn-cs"/>
              </a:rPr>
              <a:t>Hyper Parameter </a:t>
            </a:r>
            <a:r>
              <a: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MyeongjoOTF" panose="02020603020101020101" pitchFamily="18" charset="-127"/>
                <a:ea typeface="NanumMyeongjoOTF" panose="02020603020101020101" pitchFamily="18" charset="-127"/>
                <a:cs typeface="+mn-cs"/>
              </a:rPr>
              <a:t>최적화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92EAC6-7AFC-B4E8-0667-7E670325CF16}"/>
              </a:ext>
            </a:extLst>
          </p:cNvPr>
          <p:cNvSpPr txBox="1"/>
          <p:nvPr/>
        </p:nvSpPr>
        <p:spPr>
          <a:xfrm>
            <a:off x="1084208" y="1830861"/>
            <a:ext cx="3911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RandomSearchCV</a:t>
            </a:r>
            <a:r>
              <a:rPr lang="en-US" altLang="ko-KR" sz="2400" dirty="0"/>
              <a:t>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dirty="0"/>
              <a:t>     </a:t>
            </a:r>
            <a:r>
              <a:rPr lang="en-US" altLang="ko-KR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•</a:t>
            </a:r>
            <a:r>
              <a:rPr lang="en-US" altLang="ko-KR" dirty="0"/>
              <a:t> </a:t>
            </a: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빠르게 찾아낸다</a:t>
            </a:r>
            <a:endParaRPr lang="en-US" altLang="ko-KR" dirty="0"/>
          </a:p>
          <a:p>
            <a:r>
              <a:rPr lang="ko-KR" altLang="en-US" dirty="0"/>
              <a:t>     </a:t>
            </a:r>
            <a:r>
              <a:rPr lang="en-US" altLang="ko-KR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•</a:t>
            </a:r>
            <a:r>
              <a:rPr lang="en-US" altLang="ko-KR" dirty="0"/>
              <a:t> </a:t>
            </a: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정확하지 않을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146A94-D53F-5EF8-BD4A-E382361ED4E8}"/>
              </a:ext>
            </a:extLst>
          </p:cNvPr>
          <p:cNvSpPr txBox="1"/>
          <p:nvPr/>
        </p:nvSpPr>
        <p:spPr>
          <a:xfrm>
            <a:off x="6312933" y="1261047"/>
            <a:ext cx="3355572" cy="1867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ko-KR" sz="2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Parameter Range</a:t>
            </a:r>
          </a:p>
          <a:p>
            <a:pPr>
              <a:spcBef>
                <a:spcPts val="400"/>
              </a:spcBef>
            </a:pPr>
            <a:r>
              <a:rPr lang="en-US" altLang="ko-KR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•</a:t>
            </a:r>
            <a:r>
              <a:rPr lang="en-US" altLang="ko-KR" sz="2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 </a:t>
            </a:r>
            <a:r>
              <a:rPr lang="en-US" altLang="ko-KR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model : </a:t>
            </a:r>
            <a:r>
              <a:rPr lang="en-US" altLang="ko-KR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XGBoost</a:t>
            </a:r>
            <a:r>
              <a:rPr lang="en-US" altLang="ko-KR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 Reg</a:t>
            </a:r>
            <a:endParaRPr lang="en-US" altLang="ko-KR" sz="20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M" panose="02020603020101020101" pitchFamily="18" charset="-127"/>
              <a:ea typeface="RixMGo M" panose="02020603020101020101" pitchFamily="18" charset="-127"/>
            </a:endParaRPr>
          </a:p>
          <a:p>
            <a:pPr>
              <a:spcBef>
                <a:spcPts val="400"/>
              </a:spcBef>
            </a:pPr>
            <a:r>
              <a:rPr lang="en-US" altLang="ko-KR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• </a:t>
            </a:r>
            <a:r>
              <a:rPr lang="en-US" altLang="ko-KR" sz="1800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n_estimators</a:t>
            </a:r>
            <a:r>
              <a:rPr lang="en-US" altLang="ko-KR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 : 100 ~ 500</a:t>
            </a:r>
          </a:p>
          <a:p>
            <a:pPr>
              <a:spcBef>
                <a:spcPts val="400"/>
              </a:spcBef>
            </a:pPr>
            <a:r>
              <a:rPr lang="en-US" altLang="ko-KR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• </a:t>
            </a:r>
            <a:r>
              <a:rPr lang="en-US" altLang="ko-KR" sz="1800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max_depth</a:t>
            </a:r>
            <a:r>
              <a:rPr lang="en-US" altLang="ko-KR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 : 3 ~ 10</a:t>
            </a:r>
          </a:p>
          <a:p>
            <a:pPr>
              <a:spcBef>
                <a:spcPts val="400"/>
              </a:spcBef>
            </a:pPr>
            <a:r>
              <a:rPr lang="en-US" altLang="ko-KR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•</a:t>
            </a:r>
            <a:r>
              <a:rPr lang="en-US" altLang="ko-KR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 </a:t>
            </a:r>
            <a:r>
              <a:rPr lang="en-US" altLang="ko-KR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learning_rate</a:t>
            </a:r>
            <a:r>
              <a:rPr lang="en-US" altLang="ko-KR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 : 0.01 ~ 0.5</a:t>
            </a:r>
            <a:endParaRPr lang="en-US" altLang="ko-KR" sz="18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M" panose="02020603020101020101" pitchFamily="18" charset="-127"/>
              <a:ea typeface="RixMGo M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400753-FFB4-CA5A-B1D6-976D387787D8}"/>
              </a:ext>
            </a:extLst>
          </p:cNvPr>
          <p:cNvSpPr txBox="1"/>
          <p:nvPr/>
        </p:nvSpPr>
        <p:spPr>
          <a:xfrm>
            <a:off x="4691149" y="3546895"/>
            <a:ext cx="254349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ko-KR" sz="12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(</a:t>
            </a:r>
            <a:r>
              <a:rPr lang="ko-KR" altLang="en-US" sz="12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이상치 제거</a:t>
            </a:r>
            <a:r>
              <a:rPr lang="en-US" altLang="ko-KR" sz="12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)</a:t>
            </a:r>
            <a:endParaRPr lang="en-US" altLang="ko-KR" sz="16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M" panose="02020603020101020101" pitchFamily="18" charset="-127"/>
              <a:ea typeface="RixMGo M" panose="02020603020101020101" pitchFamily="18" charset="-127"/>
            </a:endParaRPr>
          </a:p>
          <a:p>
            <a:pPr>
              <a:spcBef>
                <a:spcPts val="400"/>
              </a:spcBef>
            </a:pPr>
            <a:r>
              <a:rPr lang="en-US" altLang="ko-KR" sz="2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Best Parameter</a:t>
            </a:r>
            <a:endParaRPr lang="en-US" altLang="ko-KR" sz="20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M" panose="02020603020101020101" pitchFamily="18" charset="-127"/>
              <a:ea typeface="RixMGo M" panose="02020603020101020101" pitchFamily="18" charset="-127"/>
            </a:endParaRPr>
          </a:p>
          <a:p>
            <a:pPr>
              <a:spcBef>
                <a:spcPts val="400"/>
              </a:spcBef>
            </a:pPr>
            <a:r>
              <a:rPr lang="en-US" altLang="ko-KR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• </a:t>
            </a:r>
            <a:r>
              <a:rPr lang="en-US" altLang="ko-KR" sz="1800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n_estimators</a:t>
            </a:r>
            <a:r>
              <a:rPr lang="en-US" altLang="ko-KR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 : 314</a:t>
            </a:r>
          </a:p>
          <a:p>
            <a:pPr>
              <a:spcBef>
                <a:spcPts val="400"/>
              </a:spcBef>
            </a:pPr>
            <a:r>
              <a:rPr lang="en-US" altLang="ko-KR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• </a:t>
            </a:r>
            <a:r>
              <a:rPr lang="en-US" altLang="ko-KR" sz="1800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max_depth</a:t>
            </a:r>
            <a:r>
              <a:rPr lang="en-US" altLang="ko-KR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 : 5</a:t>
            </a:r>
          </a:p>
          <a:p>
            <a:pPr>
              <a:spcBef>
                <a:spcPts val="400"/>
              </a:spcBef>
            </a:pPr>
            <a:r>
              <a:rPr lang="en-US" altLang="ko-KR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•</a:t>
            </a:r>
            <a:r>
              <a:rPr lang="en-US" altLang="ko-KR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 </a:t>
            </a:r>
            <a:r>
              <a:rPr lang="en-US" altLang="ko-KR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learning_rate</a:t>
            </a:r>
            <a:r>
              <a:rPr lang="en-US" altLang="ko-KR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 : 0.0880</a:t>
            </a:r>
          </a:p>
          <a:p>
            <a:pPr>
              <a:spcBef>
                <a:spcPts val="400"/>
              </a:spcBef>
            </a:pPr>
            <a:r>
              <a:rPr lang="en-US" altLang="ko-KR" sz="2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Best Score</a:t>
            </a:r>
          </a:p>
          <a:p>
            <a:pPr>
              <a:spcBef>
                <a:spcPts val="400"/>
              </a:spcBef>
            </a:pPr>
            <a:r>
              <a:rPr lang="en-US" altLang="ko-KR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• MAE : 0.998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6283D8-B7B2-5DC5-4E3B-DB8E26A516AE}"/>
              </a:ext>
            </a:extLst>
          </p:cNvPr>
          <p:cNvSpPr txBox="1"/>
          <p:nvPr/>
        </p:nvSpPr>
        <p:spPr>
          <a:xfrm>
            <a:off x="8396757" y="3546895"/>
            <a:ext cx="254349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ko-KR" sz="12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(Log </a:t>
            </a:r>
            <a:r>
              <a:rPr lang="ko-KR" altLang="en-US" sz="12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변환</a:t>
            </a:r>
            <a:r>
              <a:rPr lang="en-US" altLang="ko-KR" sz="12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)</a:t>
            </a:r>
            <a:endParaRPr lang="en-US" altLang="ko-KR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M" panose="02020603020101020101" pitchFamily="18" charset="-127"/>
              <a:ea typeface="RixMGo M" panose="02020603020101020101" pitchFamily="18" charset="-127"/>
            </a:endParaRPr>
          </a:p>
          <a:p>
            <a:pPr>
              <a:spcBef>
                <a:spcPts val="400"/>
              </a:spcBef>
            </a:pPr>
            <a:r>
              <a:rPr lang="en-US" altLang="ko-KR" sz="2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Best Parameter</a:t>
            </a:r>
            <a:endParaRPr lang="en-US" altLang="ko-KR" sz="20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M" panose="02020603020101020101" pitchFamily="18" charset="-127"/>
              <a:ea typeface="RixMGo M" panose="02020603020101020101" pitchFamily="18" charset="-127"/>
            </a:endParaRPr>
          </a:p>
          <a:p>
            <a:pPr>
              <a:spcBef>
                <a:spcPts val="400"/>
              </a:spcBef>
            </a:pPr>
            <a:r>
              <a:rPr lang="en-US" altLang="ko-KR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• </a:t>
            </a:r>
            <a:r>
              <a:rPr lang="en-US" altLang="ko-KR" sz="1800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n_estimators</a:t>
            </a:r>
            <a:r>
              <a:rPr lang="en-US" altLang="ko-KR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 : 393</a:t>
            </a:r>
          </a:p>
          <a:p>
            <a:pPr>
              <a:spcBef>
                <a:spcPts val="400"/>
              </a:spcBef>
            </a:pPr>
            <a:r>
              <a:rPr lang="en-US" altLang="ko-KR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• </a:t>
            </a:r>
            <a:r>
              <a:rPr lang="en-US" altLang="ko-KR" sz="1800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max_depth</a:t>
            </a:r>
            <a:r>
              <a:rPr lang="en-US" altLang="ko-KR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 : 6</a:t>
            </a:r>
          </a:p>
          <a:p>
            <a:pPr>
              <a:spcBef>
                <a:spcPts val="400"/>
              </a:spcBef>
            </a:pPr>
            <a:r>
              <a:rPr lang="en-US" altLang="ko-KR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•</a:t>
            </a:r>
            <a:r>
              <a:rPr lang="en-US" altLang="ko-KR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 </a:t>
            </a:r>
            <a:r>
              <a:rPr lang="en-US" altLang="ko-KR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learning_rate</a:t>
            </a:r>
            <a:r>
              <a:rPr lang="en-US" altLang="ko-KR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 : 0.0382</a:t>
            </a:r>
          </a:p>
          <a:p>
            <a:pPr>
              <a:spcBef>
                <a:spcPts val="400"/>
              </a:spcBef>
            </a:pPr>
            <a:r>
              <a:rPr lang="en-US" altLang="ko-KR" sz="2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Best Score</a:t>
            </a:r>
          </a:p>
          <a:p>
            <a:pPr>
              <a:spcBef>
                <a:spcPts val="400"/>
              </a:spcBef>
            </a:pPr>
            <a:r>
              <a:rPr lang="en-US" altLang="ko-KR" sz="18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• MAE : 0.298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B8265A3-59AA-4E3A-DC33-CCCE8A17899D}"/>
              </a:ext>
            </a:extLst>
          </p:cNvPr>
          <p:cNvCxnSpPr/>
          <p:nvPr/>
        </p:nvCxnSpPr>
        <p:spPr>
          <a:xfrm flipH="1">
            <a:off x="6312933" y="3215856"/>
            <a:ext cx="511816" cy="51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6957671-61F9-2A46-0017-F7474966906B}"/>
              </a:ext>
            </a:extLst>
          </p:cNvPr>
          <p:cNvCxnSpPr/>
          <p:nvPr/>
        </p:nvCxnSpPr>
        <p:spPr>
          <a:xfrm>
            <a:off x="7797338" y="3215856"/>
            <a:ext cx="567954" cy="52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211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3" descr="C:\Users\ss\Desktop\프레젠테이션1-2.jpg">
            <a:extLst>
              <a:ext uri="{FF2B5EF4-FFF2-40B4-BE49-F238E27FC236}">
                <a16:creationId xmlns:a16="http://schemas.microsoft.com/office/drawing/2014/main" id="{1771D730-6F6E-ED41-8502-65DFB7E01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9648" cy="685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DC57E7E3-C817-C746-B7F2-3BE268E62E9A}"/>
              </a:ext>
            </a:extLst>
          </p:cNvPr>
          <p:cNvGrpSpPr/>
          <p:nvPr/>
        </p:nvGrpSpPr>
        <p:grpSpPr>
          <a:xfrm>
            <a:off x="251815" y="235746"/>
            <a:ext cx="717781" cy="434331"/>
            <a:chOff x="137514" y="170431"/>
            <a:chExt cx="717781" cy="43433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424BF2F-7956-4A4C-BAD7-05CFDB0EEC87}"/>
                </a:ext>
              </a:extLst>
            </p:cNvPr>
            <p:cNvGrpSpPr/>
            <p:nvPr/>
          </p:nvGrpSpPr>
          <p:grpSpPr>
            <a:xfrm>
              <a:off x="218556" y="170431"/>
              <a:ext cx="555698" cy="422412"/>
              <a:chOff x="309716" y="582684"/>
              <a:chExt cx="1610524" cy="13273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C3D1D45-309A-1D48-8F60-73E28499219E}"/>
                  </a:ext>
                </a:extLst>
              </p:cNvPr>
              <p:cNvSpPr/>
              <p:nvPr/>
            </p:nvSpPr>
            <p:spPr>
              <a:xfrm>
                <a:off x="309716" y="582684"/>
                <a:ext cx="1610524" cy="132736"/>
              </a:xfrm>
              <a:prstGeom prst="rect">
                <a:avLst/>
              </a:prstGeom>
              <a:solidFill>
                <a:srgbClr val="0F9A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[R] 7">
                <a:extLst>
                  <a:ext uri="{FF2B5EF4-FFF2-40B4-BE49-F238E27FC236}">
                    <a16:creationId xmlns:a16="http://schemas.microsoft.com/office/drawing/2014/main" id="{79BB68C4-08A6-4D40-8D3F-4F23A1ED0C3A}"/>
                  </a:ext>
                </a:extLst>
              </p:cNvPr>
              <p:cNvSpPr/>
              <p:nvPr/>
            </p:nvSpPr>
            <p:spPr>
              <a:xfrm rot="10800000" flipV="1">
                <a:off x="316431" y="582684"/>
                <a:ext cx="1603809" cy="132736"/>
              </a:xfrm>
              <a:prstGeom prst="rtTriangle">
                <a:avLst/>
              </a:prstGeom>
              <a:solidFill>
                <a:srgbClr val="58AF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F5AEC-DC64-9440-BB26-CD75EDBB53F9}"/>
                </a:ext>
              </a:extLst>
            </p:cNvPr>
            <p:cNvSpPr txBox="1"/>
            <p:nvPr/>
          </p:nvSpPr>
          <p:spPr>
            <a:xfrm>
              <a:off x="137514" y="204652"/>
              <a:ext cx="717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altLang="ko-KR" sz="20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DX방탄고딕" panose="02020600000000000000" pitchFamily="18" charset="-127"/>
                  <a:ea typeface="DX방탄고딕" panose="02020600000000000000" pitchFamily="18" charset="-127"/>
                </a:rPr>
                <a:t>03</a:t>
              </a:r>
              <a:endPara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DX방탄고딕" panose="02020600000000000000" pitchFamily="18" charset="-127"/>
                <a:ea typeface="DX방탄고딕" panose="02020600000000000000" pitchFamily="18" charset="-127"/>
              </a:endParaRPr>
            </a:p>
          </p:txBody>
        </p:sp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67252C11-1B1E-6445-97CB-64F3461B8DAC}"/>
              </a:ext>
            </a:extLst>
          </p:cNvPr>
          <p:cNvSpPr txBox="1">
            <a:spLocks/>
          </p:cNvSpPr>
          <p:nvPr/>
        </p:nvSpPr>
        <p:spPr>
          <a:xfrm>
            <a:off x="979199" y="567547"/>
            <a:ext cx="9073135" cy="51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</a:pPr>
            <a:endParaRPr lang="ko-KR" altLang="en-US" sz="20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anumMyeongjoOTF" panose="02020603020101020101" pitchFamily="18" charset="-127"/>
              <a:ea typeface="NanumMyeongjoOTF" panose="02020603020101020101" pitchFamily="18" charset="-127"/>
              <a:cs typeface="+mn-cs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AC3BEA8-8B74-2F47-8FF0-ACEE5CC5D721}"/>
              </a:ext>
            </a:extLst>
          </p:cNvPr>
          <p:cNvCxnSpPr>
            <a:cxnSpLocks/>
          </p:cNvCxnSpPr>
          <p:nvPr/>
        </p:nvCxnSpPr>
        <p:spPr>
          <a:xfrm>
            <a:off x="979199" y="1072869"/>
            <a:ext cx="1710213" cy="0"/>
          </a:xfrm>
          <a:prstGeom prst="line">
            <a:avLst/>
          </a:prstGeom>
          <a:ln>
            <a:solidFill>
              <a:srgbClr val="0F9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6446946-EAB3-CD40-9ED7-822BFC521D19}"/>
              </a:ext>
            </a:extLst>
          </p:cNvPr>
          <p:cNvCxnSpPr>
            <a:cxnSpLocks/>
          </p:cNvCxnSpPr>
          <p:nvPr/>
        </p:nvCxnSpPr>
        <p:spPr>
          <a:xfrm flipH="1" flipV="1">
            <a:off x="979199" y="823580"/>
            <a:ext cx="2886" cy="248888"/>
          </a:xfrm>
          <a:prstGeom prst="line">
            <a:avLst/>
          </a:prstGeom>
          <a:ln>
            <a:solidFill>
              <a:srgbClr val="0F9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F8EF0-4C1A-2046-BA6F-BB86D8BD962C}"/>
              </a:ext>
            </a:extLst>
          </p:cNvPr>
          <p:cNvSpPr txBox="1"/>
          <p:nvPr/>
        </p:nvSpPr>
        <p:spPr>
          <a:xfrm>
            <a:off x="1822081" y="1838071"/>
            <a:ext cx="2804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2400" spc="-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RixMGo M" panose="02020603020101020101" pitchFamily="18" charset="-127"/>
                <a:ea typeface="RixMGo M" panose="02020603020101020101" pitchFamily="18" charset="-127"/>
              </a:rPr>
              <a:t>튜닝 후 결과 비교</a:t>
            </a:r>
            <a:endParaRPr lang="en-US" altLang="ko-KR" sz="2400" spc="-100" dirty="0">
              <a:ln>
                <a:solidFill>
                  <a:schemeClr val="bg1">
                    <a:alpha val="0"/>
                  </a:schemeClr>
                </a:solidFill>
              </a:ln>
              <a:latin typeface="RixMGo M" panose="02020603020101020101" pitchFamily="18" charset="-127"/>
              <a:ea typeface="RixMGo M" panose="02020603020101020101" pitchFamily="18" charset="-127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0A1C4BD5-DE8C-4B4C-8B92-EAD360C55FE4}"/>
              </a:ext>
            </a:extLst>
          </p:cNvPr>
          <p:cNvSpPr txBox="1">
            <a:spLocks/>
          </p:cNvSpPr>
          <p:nvPr/>
        </p:nvSpPr>
        <p:spPr>
          <a:xfrm>
            <a:off x="6623337" y="4877186"/>
            <a:ext cx="2543496" cy="51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</a:pPr>
            <a:endParaRPr lang="ko-KR" altLang="en-US" sz="20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E484A"/>
              </a:solidFill>
              <a:latin typeface="NanumMyeongjoOTF" panose="02020603020101020101" pitchFamily="18" charset="-127"/>
              <a:ea typeface="NanumMyeongjoOTF" panose="02020603020101020101" pitchFamily="18" charset="-127"/>
              <a:cs typeface="+mn-cs"/>
            </a:endParaRPr>
          </a:p>
        </p:txBody>
      </p:sp>
      <p:cxnSp>
        <p:nvCxnSpPr>
          <p:cNvPr id="33" name="직선 연결선 5">
            <a:extLst>
              <a:ext uri="{FF2B5EF4-FFF2-40B4-BE49-F238E27FC236}">
                <a16:creationId xmlns:a16="http://schemas.microsoft.com/office/drawing/2014/main" id="{C1AB7B0B-96F7-4B98-BA3C-687EE0835C5D}"/>
              </a:ext>
            </a:extLst>
          </p:cNvPr>
          <p:cNvCxnSpPr>
            <a:cxnSpLocks/>
          </p:cNvCxnSpPr>
          <p:nvPr/>
        </p:nvCxnSpPr>
        <p:spPr>
          <a:xfrm>
            <a:off x="992768" y="470022"/>
            <a:ext cx="10071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9137500-96D4-4BC8-8AA1-537AF9B75CDF}"/>
              </a:ext>
            </a:extLst>
          </p:cNvPr>
          <p:cNvSpPr txBox="1"/>
          <p:nvPr/>
        </p:nvSpPr>
        <p:spPr>
          <a:xfrm>
            <a:off x="7115758" y="323233"/>
            <a:ext cx="4741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RixMGo L" panose="02020603020101020101" pitchFamily="18" charset="-127"/>
                <a:ea typeface="RixMGo L" panose="02020603020101020101" pitchFamily="18" charset="-127"/>
              </a:rPr>
              <a:t>앱 평점 예측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90974CB-2A90-5781-7529-31F5AD3AC80F}"/>
              </a:ext>
            </a:extLst>
          </p:cNvPr>
          <p:cNvSpPr txBox="1">
            <a:spLocks/>
          </p:cNvSpPr>
          <p:nvPr/>
        </p:nvSpPr>
        <p:spPr>
          <a:xfrm>
            <a:off x="979199" y="689245"/>
            <a:ext cx="9073135" cy="51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</a:pPr>
            <a:r>
              <a: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MyeongjoOTF" panose="02020603020101020101" pitchFamily="18" charset="-127"/>
                <a:ea typeface="NanumMyeongjoOTF" panose="02020603020101020101" pitchFamily="18" charset="-127"/>
                <a:cs typeface="+mn-cs"/>
              </a:rPr>
              <a:t>모델 해석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7D71A3-E7C7-0447-A109-3DE4066A854D}"/>
              </a:ext>
            </a:extLst>
          </p:cNvPr>
          <p:cNvSpPr txBox="1"/>
          <p:nvPr/>
        </p:nvSpPr>
        <p:spPr>
          <a:xfrm>
            <a:off x="5737867" y="1444728"/>
            <a:ext cx="50271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성능 개선이 이루어지지 않은 이유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모델이 </a:t>
            </a:r>
            <a:r>
              <a:rPr lang="ko-KR" altLang="en-US" dirty="0" err="1"/>
              <a:t>복잡해졌거나</a:t>
            </a:r>
            <a:r>
              <a:rPr lang="en-US" altLang="ko-KR" dirty="0"/>
              <a:t>(</a:t>
            </a:r>
            <a:r>
              <a:rPr lang="ko-KR" altLang="en-US" dirty="0" err="1"/>
              <a:t>과적합</a:t>
            </a:r>
            <a:r>
              <a:rPr lang="en-US" altLang="ko-KR" dirty="0"/>
              <a:t>), </a:t>
            </a:r>
            <a:r>
              <a:rPr lang="ko-KR" altLang="en-US" dirty="0" err="1"/>
              <a:t>단순해졌다</a:t>
            </a:r>
            <a:r>
              <a:rPr lang="en-US" altLang="ko-KR" dirty="0"/>
              <a:t>.(</a:t>
            </a:r>
            <a:r>
              <a:rPr lang="ko-KR" altLang="en-US" dirty="0"/>
              <a:t>과소적합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Hyper Parameter</a:t>
            </a:r>
            <a:r>
              <a:rPr lang="ko-KR" altLang="en-US" dirty="0"/>
              <a:t>의 무작위 </a:t>
            </a:r>
            <a:r>
              <a:rPr lang="en-US" altLang="ko-KR" dirty="0"/>
              <a:t>sample</a:t>
            </a:r>
            <a:r>
              <a:rPr lang="ko-KR" altLang="en-US" dirty="0"/>
              <a:t>이 최적의 값이 아니었다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후에도 이상치들의 영향이 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C37A5256-9766-B965-05C0-C258A0326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483547"/>
              </p:ext>
            </p:extLst>
          </p:nvPr>
        </p:nvGraphicFramePr>
        <p:xfrm>
          <a:off x="1581011" y="4393483"/>
          <a:ext cx="3286582" cy="12350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4286">
                  <a:extLst>
                    <a:ext uri="{9D8B030D-6E8A-4147-A177-3AD203B41FA5}">
                      <a16:colId xmlns:a16="http://schemas.microsoft.com/office/drawing/2014/main" val="3342483284"/>
                    </a:ext>
                  </a:extLst>
                </a:gridCol>
                <a:gridCol w="1246138">
                  <a:extLst>
                    <a:ext uri="{9D8B030D-6E8A-4147-A177-3AD203B41FA5}">
                      <a16:colId xmlns:a16="http://schemas.microsoft.com/office/drawing/2014/main" val="2652827972"/>
                    </a:ext>
                  </a:extLst>
                </a:gridCol>
                <a:gridCol w="1266158">
                  <a:extLst>
                    <a:ext uri="{9D8B030D-6E8A-4147-A177-3AD203B41FA5}">
                      <a16:colId xmlns:a16="http://schemas.microsoft.com/office/drawing/2014/main" val="3151497311"/>
                    </a:ext>
                  </a:extLst>
                </a:gridCol>
              </a:tblGrid>
              <a:tr h="41169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Tuned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52436"/>
                  </a:ext>
                </a:extLst>
              </a:tr>
              <a:tr h="4116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MAE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0.337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427652"/>
                  </a:ext>
                </a:extLst>
              </a:tr>
              <a:tr h="4116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MSE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0.177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16423"/>
                  </a:ext>
                </a:extLst>
              </a:tr>
            </a:tbl>
          </a:graphicData>
        </a:graphic>
      </p:graphicFrame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BE0D309-1862-C672-3A8E-629D8B3BBBB0}"/>
              </a:ext>
            </a:extLst>
          </p:cNvPr>
          <p:cNvCxnSpPr/>
          <p:nvPr/>
        </p:nvCxnSpPr>
        <p:spPr>
          <a:xfrm>
            <a:off x="3385367" y="5011028"/>
            <a:ext cx="465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4559910-12CC-F321-A0BC-3F9A4F242D71}"/>
              </a:ext>
            </a:extLst>
          </p:cNvPr>
          <p:cNvCxnSpPr/>
          <p:nvPr/>
        </p:nvCxnSpPr>
        <p:spPr>
          <a:xfrm>
            <a:off x="3385367" y="5398950"/>
            <a:ext cx="465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F42ED9F3-8DEF-638C-A6F1-2EF022FAA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375917"/>
              </p:ext>
            </p:extLst>
          </p:nvPr>
        </p:nvGraphicFramePr>
        <p:xfrm>
          <a:off x="1581011" y="2681219"/>
          <a:ext cx="3286582" cy="12350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4286">
                  <a:extLst>
                    <a:ext uri="{9D8B030D-6E8A-4147-A177-3AD203B41FA5}">
                      <a16:colId xmlns:a16="http://schemas.microsoft.com/office/drawing/2014/main" val="3342483284"/>
                    </a:ext>
                  </a:extLst>
                </a:gridCol>
                <a:gridCol w="1246138">
                  <a:extLst>
                    <a:ext uri="{9D8B030D-6E8A-4147-A177-3AD203B41FA5}">
                      <a16:colId xmlns:a16="http://schemas.microsoft.com/office/drawing/2014/main" val="2652827972"/>
                    </a:ext>
                  </a:extLst>
                </a:gridCol>
                <a:gridCol w="1266158">
                  <a:extLst>
                    <a:ext uri="{9D8B030D-6E8A-4147-A177-3AD203B41FA5}">
                      <a16:colId xmlns:a16="http://schemas.microsoft.com/office/drawing/2014/main" val="3151497311"/>
                    </a:ext>
                  </a:extLst>
                </a:gridCol>
              </a:tblGrid>
              <a:tr h="41169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Tuned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52436"/>
                  </a:ext>
                </a:extLst>
              </a:tr>
              <a:tr h="4116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MAE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427652"/>
                  </a:ext>
                </a:extLst>
              </a:tr>
              <a:tr h="41169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MSE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16423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A132DFC-3E50-B532-5EEA-6D419B218A74}"/>
              </a:ext>
            </a:extLst>
          </p:cNvPr>
          <p:cNvCxnSpPr/>
          <p:nvPr/>
        </p:nvCxnSpPr>
        <p:spPr>
          <a:xfrm>
            <a:off x="3377054" y="3298764"/>
            <a:ext cx="465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10992A4-0BA0-3E2D-31C0-24B9ED15BC3D}"/>
              </a:ext>
            </a:extLst>
          </p:cNvPr>
          <p:cNvCxnSpPr/>
          <p:nvPr/>
        </p:nvCxnSpPr>
        <p:spPr>
          <a:xfrm>
            <a:off x="3385367" y="3687080"/>
            <a:ext cx="465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0A0EA738-8E2E-327F-03CD-BFA225D9D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867" y="4003566"/>
            <a:ext cx="4541093" cy="243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19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3" descr="C:\Users\ss\Desktop\프레젠테이션1-2.jpg">
            <a:extLst>
              <a:ext uri="{FF2B5EF4-FFF2-40B4-BE49-F238E27FC236}">
                <a16:creationId xmlns:a16="http://schemas.microsoft.com/office/drawing/2014/main" id="{1771D730-6F6E-ED41-8502-65DFB7E01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4"/>
            <a:ext cx="12189648" cy="685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DC57E7E3-C817-C746-B7F2-3BE268E62E9A}"/>
              </a:ext>
            </a:extLst>
          </p:cNvPr>
          <p:cNvGrpSpPr/>
          <p:nvPr/>
        </p:nvGrpSpPr>
        <p:grpSpPr>
          <a:xfrm>
            <a:off x="251815" y="235746"/>
            <a:ext cx="717781" cy="434331"/>
            <a:chOff x="137514" y="170431"/>
            <a:chExt cx="717781" cy="43433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424BF2F-7956-4A4C-BAD7-05CFDB0EEC87}"/>
                </a:ext>
              </a:extLst>
            </p:cNvPr>
            <p:cNvGrpSpPr/>
            <p:nvPr/>
          </p:nvGrpSpPr>
          <p:grpSpPr>
            <a:xfrm>
              <a:off x="218556" y="170431"/>
              <a:ext cx="555698" cy="422412"/>
              <a:chOff x="309716" y="582684"/>
              <a:chExt cx="1610524" cy="13273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C3D1D45-309A-1D48-8F60-73E28499219E}"/>
                  </a:ext>
                </a:extLst>
              </p:cNvPr>
              <p:cNvSpPr/>
              <p:nvPr/>
            </p:nvSpPr>
            <p:spPr>
              <a:xfrm>
                <a:off x="309716" y="582684"/>
                <a:ext cx="1610524" cy="132736"/>
              </a:xfrm>
              <a:prstGeom prst="rect">
                <a:avLst/>
              </a:prstGeom>
              <a:solidFill>
                <a:srgbClr val="0F9A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[R] 7">
                <a:extLst>
                  <a:ext uri="{FF2B5EF4-FFF2-40B4-BE49-F238E27FC236}">
                    <a16:creationId xmlns:a16="http://schemas.microsoft.com/office/drawing/2014/main" id="{79BB68C4-08A6-4D40-8D3F-4F23A1ED0C3A}"/>
                  </a:ext>
                </a:extLst>
              </p:cNvPr>
              <p:cNvSpPr/>
              <p:nvPr/>
            </p:nvSpPr>
            <p:spPr>
              <a:xfrm rot="10800000" flipV="1">
                <a:off x="316431" y="582684"/>
                <a:ext cx="1603809" cy="132736"/>
              </a:xfrm>
              <a:prstGeom prst="rtTriangle">
                <a:avLst/>
              </a:prstGeom>
              <a:solidFill>
                <a:srgbClr val="58AF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F5AEC-DC64-9440-BB26-CD75EDBB53F9}"/>
                </a:ext>
              </a:extLst>
            </p:cNvPr>
            <p:cNvSpPr txBox="1"/>
            <p:nvPr/>
          </p:nvSpPr>
          <p:spPr>
            <a:xfrm>
              <a:off x="137514" y="204652"/>
              <a:ext cx="717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altLang="ko-KR" sz="20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DX방탄고딕" panose="02020600000000000000" pitchFamily="18" charset="-127"/>
                  <a:ea typeface="DX방탄고딕" panose="02020600000000000000" pitchFamily="18" charset="-127"/>
                </a:rPr>
                <a:t>03</a:t>
              </a:r>
              <a:endPara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DX방탄고딕" panose="02020600000000000000" pitchFamily="18" charset="-127"/>
                <a:ea typeface="DX방탄고딕" panose="02020600000000000000" pitchFamily="18" charset="-127"/>
              </a:endParaRPr>
            </a:p>
          </p:txBody>
        </p:sp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67252C11-1B1E-6445-97CB-64F3461B8DAC}"/>
              </a:ext>
            </a:extLst>
          </p:cNvPr>
          <p:cNvSpPr txBox="1">
            <a:spLocks/>
          </p:cNvSpPr>
          <p:nvPr/>
        </p:nvSpPr>
        <p:spPr>
          <a:xfrm>
            <a:off x="979199" y="567547"/>
            <a:ext cx="9073135" cy="51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</a:pPr>
            <a:endParaRPr lang="ko-KR" altLang="en-US" sz="20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anumMyeongjoOTF" panose="02020603020101020101" pitchFamily="18" charset="-127"/>
              <a:ea typeface="NanumMyeongjoOTF" panose="02020603020101020101" pitchFamily="18" charset="-127"/>
              <a:cs typeface="+mn-cs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AC3BEA8-8B74-2F47-8FF0-ACEE5CC5D721}"/>
              </a:ext>
            </a:extLst>
          </p:cNvPr>
          <p:cNvCxnSpPr>
            <a:cxnSpLocks/>
          </p:cNvCxnSpPr>
          <p:nvPr/>
        </p:nvCxnSpPr>
        <p:spPr>
          <a:xfrm>
            <a:off x="979199" y="1072869"/>
            <a:ext cx="1710213" cy="0"/>
          </a:xfrm>
          <a:prstGeom prst="line">
            <a:avLst/>
          </a:prstGeom>
          <a:ln>
            <a:solidFill>
              <a:srgbClr val="0F9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6446946-EAB3-CD40-9ED7-822BFC521D19}"/>
              </a:ext>
            </a:extLst>
          </p:cNvPr>
          <p:cNvCxnSpPr>
            <a:cxnSpLocks/>
          </p:cNvCxnSpPr>
          <p:nvPr/>
        </p:nvCxnSpPr>
        <p:spPr>
          <a:xfrm flipH="1" flipV="1">
            <a:off x="979199" y="823580"/>
            <a:ext cx="2886" cy="248888"/>
          </a:xfrm>
          <a:prstGeom prst="line">
            <a:avLst/>
          </a:prstGeom>
          <a:ln>
            <a:solidFill>
              <a:srgbClr val="0F9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0A1C4BD5-DE8C-4B4C-8B92-EAD360C55FE4}"/>
              </a:ext>
            </a:extLst>
          </p:cNvPr>
          <p:cNvSpPr txBox="1">
            <a:spLocks/>
          </p:cNvSpPr>
          <p:nvPr/>
        </p:nvSpPr>
        <p:spPr>
          <a:xfrm>
            <a:off x="6623337" y="4877186"/>
            <a:ext cx="2543496" cy="51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</a:pPr>
            <a:endParaRPr lang="ko-KR" altLang="en-US" sz="20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E484A"/>
              </a:solidFill>
              <a:latin typeface="NanumMyeongjoOTF" panose="02020603020101020101" pitchFamily="18" charset="-127"/>
              <a:ea typeface="NanumMyeongjoOTF" panose="02020603020101020101" pitchFamily="18" charset="-127"/>
              <a:cs typeface="+mn-cs"/>
            </a:endParaRPr>
          </a:p>
        </p:txBody>
      </p:sp>
      <p:cxnSp>
        <p:nvCxnSpPr>
          <p:cNvPr id="33" name="직선 연결선 5">
            <a:extLst>
              <a:ext uri="{FF2B5EF4-FFF2-40B4-BE49-F238E27FC236}">
                <a16:creationId xmlns:a16="http://schemas.microsoft.com/office/drawing/2014/main" id="{C1AB7B0B-96F7-4B98-BA3C-687EE0835C5D}"/>
              </a:ext>
            </a:extLst>
          </p:cNvPr>
          <p:cNvCxnSpPr>
            <a:cxnSpLocks/>
          </p:cNvCxnSpPr>
          <p:nvPr/>
        </p:nvCxnSpPr>
        <p:spPr>
          <a:xfrm>
            <a:off x="992768" y="470022"/>
            <a:ext cx="10071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9137500-96D4-4BC8-8AA1-537AF9B75CDF}"/>
              </a:ext>
            </a:extLst>
          </p:cNvPr>
          <p:cNvSpPr txBox="1"/>
          <p:nvPr/>
        </p:nvSpPr>
        <p:spPr>
          <a:xfrm>
            <a:off x="7115758" y="323233"/>
            <a:ext cx="4741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RixMGo L" panose="02020603020101020101" pitchFamily="18" charset="-127"/>
                <a:ea typeface="RixMGo L" panose="02020603020101020101" pitchFamily="18" charset="-127"/>
              </a:rPr>
              <a:t>앱 평점 예측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79EB3E4-6D51-C47B-1C41-F279B1758677}"/>
              </a:ext>
            </a:extLst>
          </p:cNvPr>
          <p:cNvSpPr txBox="1">
            <a:spLocks/>
          </p:cNvSpPr>
          <p:nvPr/>
        </p:nvSpPr>
        <p:spPr>
          <a:xfrm>
            <a:off x="979199" y="689245"/>
            <a:ext cx="9073135" cy="51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</a:pPr>
            <a:r>
              <a: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MyeongjoOTF" panose="02020603020101020101" pitchFamily="18" charset="-127"/>
                <a:ea typeface="NanumMyeongjoOTF" panose="02020603020101020101" pitchFamily="18" charset="-127"/>
                <a:cs typeface="+mn-cs"/>
              </a:rPr>
              <a:t>프로젝트를 마치며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1CF94D7-5020-489B-5DAD-7F06CC7F6413}"/>
              </a:ext>
            </a:extLst>
          </p:cNvPr>
          <p:cNvSpPr/>
          <p:nvPr/>
        </p:nvSpPr>
        <p:spPr>
          <a:xfrm>
            <a:off x="1487979" y="1647953"/>
            <a:ext cx="1313410" cy="6151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한계점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DD35297-D7F0-4488-01D8-EABED78B45AC}"/>
              </a:ext>
            </a:extLst>
          </p:cNvPr>
          <p:cNvSpPr/>
          <p:nvPr/>
        </p:nvSpPr>
        <p:spPr>
          <a:xfrm>
            <a:off x="1487979" y="3626301"/>
            <a:ext cx="1313410" cy="6151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느낀점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7B7BFC-5E82-DA62-FD1F-E408FA86F824}"/>
              </a:ext>
            </a:extLst>
          </p:cNvPr>
          <p:cNvSpPr txBox="1"/>
          <p:nvPr/>
        </p:nvSpPr>
        <p:spPr>
          <a:xfrm>
            <a:off x="2626822" y="2336426"/>
            <a:ext cx="8271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Extremely Skewed Data - </a:t>
            </a:r>
            <a:r>
              <a:rPr lang="ko-KR" altLang="en-US" dirty="0"/>
              <a:t>다양한 데이터를 반영하지 못한다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앱의 업데이트 시 </a:t>
            </a:r>
            <a:r>
              <a:rPr lang="en-US" altLang="ko-KR" dirty="0"/>
              <a:t>Rating Reset Option</a:t>
            </a:r>
            <a:r>
              <a:rPr lang="ko-KR" altLang="en-US" dirty="0"/>
              <a:t>에 따른 변동성을 대처하지 못한다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정확한 데이터를 위해 합쳐 볼 만한 다른 </a:t>
            </a:r>
            <a:r>
              <a:rPr lang="en-US" altLang="ko-KR" dirty="0"/>
              <a:t>Dataset</a:t>
            </a:r>
            <a:r>
              <a:rPr lang="ko-KR" altLang="en-US" dirty="0"/>
              <a:t>을 찾을 수 없었다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BF01E2-DB07-9F62-D587-4D6CD591D5B4}"/>
              </a:ext>
            </a:extLst>
          </p:cNvPr>
          <p:cNvSpPr txBox="1"/>
          <p:nvPr/>
        </p:nvSpPr>
        <p:spPr>
          <a:xfrm>
            <a:off x="2626822" y="4349391"/>
            <a:ext cx="8595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데이터에 대한 이해도가 없으면</a:t>
            </a:r>
            <a:r>
              <a:rPr lang="en-US" altLang="ko-KR" dirty="0"/>
              <a:t>,</a:t>
            </a:r>
            <a:r>
              <a:rPr lang="ko-KR" altLang="en-US" dirty="0"/>
              <a:t> 잘못된 값들로 모델링을 진행하게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모델링의 조정이 </a:t>
            </a:r>
            <a:r>
              <a:rPr lang="ko-KR" altLang="en-US" dirty="0" err="1"/>
              <a:t>끝났다고해서</a:t>
            </a:r>
            <a:r>
              <a:rPr lang="ko-KR" altLang="en-US" dirty="0"/>
              <a:t> 전처리가 끝난 것이 아니다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IOS_Version</a:t>
            </a:r>
            <a:r>
              <a:rPr lang="en-US" altLang="ko-KR" dirty="0"/>
              <a:t>, </a:t>
            </a:r>
            <a:r>
              <a:rPr lang="en-US" altLang="ko-KR" dirty="0" err="1"/>
              <a:t>Updated_Date</a:t>
            </a:r>
            <a:r>
              <a:rPr lang="ko-KR" altLang="en-US" dirty="0"/>
              <a:t>를 활용한 </a:t>
            </a:r>
            <a:r>
              <a:rPr lang="en-US" altLang="ko-KR" dirty="0"/>
              <a:t>feature</a:t>
            </a:r>
            <a:r>
              <a:rPr lang="ko-KR" altLang="en-US" dirty="0"/>
              <a:t>를 파생</a:t>
            </a:r>
            <a:r>
              <a:rPr lang="en-US" altLang="ko-KR" dirty="0"/>
              <a:t>, </a:t>
            </a:r>
            <a:r>
              <a:rPr lang="ko-KR" altLang="en-US" dirty="0"/>
              <a:t>변환하지 못해 아쉬웠다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더 많은 통계적 기법을 시도해보지 못해서 아쉬웠다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endParaRPr lang="ko-KR" altLang="en-US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78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" descr="C:\Users\ss\Desktop\프레젠테이션1-2.jpg">
            <a:extLst>
              <a:ext uri="{FF2B5EF4-FFF2-40B4-BE49-F238E27FC236}">
                <a16:creationId xmlns:a16="http://schemas.microsoft.com/office/drawing/2014/main" id="{76DCEFB0-01C8-C849-BA8E-2F0CC0A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" y="0"/>
            <a:ext cx="12189648" cy="685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7EA4C14-4769-6D4A-A50C-47A6B065C87D}"/>
              </a:ext>
            </a:extLst>
          </p:cNvPr>
          <p:cNvGrpSpPr/>
          <p:nvPr/>
        </p:nvGrpSpPr>
        <p:grpSpPr>
          <a:xfrm>
            <a:off x="251815" y="235746"/>
            <a:ext cx="717781" cy="434331"/>
            <a:chOff x="137514" y="170431"/>
            <a:chExt cx="717781" cy="43433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2BE36A5-0A70-244D-A641-AE5C6A7F8EFA}"/>
                </a:ext>
              </a:extLst>
            </p:cNvPr>
            <p:cNvGrpSpPr/>
            <p:nvPr/>
          </p:nvGrpSpPr>
          <p:grpSpPr>
            <a:xfrm>
              <a:off x="218556" y="170431"/>
              <a:ext cx="555698" cy="422412"/>
              <a:chOff x="309716" y="582684"/>
              <a:chExt cx="1610524" cy="132736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1D3A1B5-B479-8945-8BDE-E6BC6A860807}"/>
                  </a:ext>
                </a:extLst>
              </p:cNvPr>
              <p:cNvSpPr/>
              <p:nvPr/>
            </p:nvSpPr>
            <p:spPr>
              <a:xfrm>
                <a:off x="309716" y="582684"/>
                <a:ext cx="1610524" cy="132736"/>
              </a:xfrm>
              <a:prstGeom prst="rect">
                <a:avLst/>
              </a:prstGeom>
              <a:solidFill>
                <a:srgbClr val="0F9A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각 삼각형[R] 8">
                <a:extLst>
                  <a:ext uri="{FF2B5EF4-FFF2-40B4-BE49-F238E27FC236}">
                    <a16:creationId xmlns:a16="http://schemas.microsoft.com/office/drawing/2014/main" id="{ED7A9BE0-3C23-494D-9A18-123246E28EC9}"/>
                  </a:ext>
                </a:extLst>
              </p:cNvPr>
              <p:cNvSpPr/>
              <p:nvPr/>
            </p:nvSpPr>
            <p:spPr>
              <a:xfrm rot="10800000" flipV="1">
                <a:off x="316431" y="582684"/>
                <a:ext cx="1603809" cy="132736"/>
              </a:xfrm>
              <a:prstGeom prst="rtTriangle">
                <a:avLst/>
              </a:prstGeom>
              <a:solidFill>
                <a:srgbClr val="58AF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FB3DC6-C2F4-D94E-A890-A3807141FFB0}"/>
                </a:ext>
              </a:extLst>
            </p:cNvPr>
            <p:cNvSpPr txBox="1"/>
            <p:nvPr/>
          </p:nvSpPr>
          <p:spPr>
            <a:xfrm>
              <a:off x="137514" y="204652"/>
              <a:ext cx="717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altLang="ko-KR" sz="20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DX방탄고딕" panose="02020600000000000000" pitchFamily="18" charset="-127"/>
                  <a:ea typeface="DX방탄고딕" panose="02020600000000000000" pitchFamily="18" charset="-127"/>
                </a:rPr>
                <a:t>02</a:t>
              </a:r>
              <a:endPara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DX방탄고딕" panose="02020600000000000000" pitchFamily="18" charset="-127"/>
                <a:ea typeface="DX방탄고딕" panose="02020600000000000000" pitchFamily="18" charset="-127"/>
              </a:endParaRPr>
            </a:p>
          </p:txBody>
        </p:sp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0313E42D-23F9-B241-B999-42E82A58AC74}"/>
              </a:ext>
            </a:extLst>
          </p:cNvPr>
          <p:cNvSpPr txBox="1">
            <a:spLocks/>
          </p:cNvSpPr>
          <p:nvPr/>
        </p:nvSpPr>
        <p:spPr>
          <a:xfrm>
            <a:off x="979199" y="689245"/>
            <a:ext cx="9073135" cy="51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</a:pPr>
            <a:r>
              <a: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MyeongjoOTF" panose="02020603020101020101" pitchFamily="18" charset="-127"/>
                <a:ea typeface="NanumMyeongjoOTF" panose="02020603020101020101" pitchFamily="18" charset="-127"/>
                <a:cs typeface="+mn-cs"/>
              </a:rPr>
              <a:t>데이터 전처리</a:t>
            </a: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92DE8B1C-FAE5-804C-B3B9-9C7CEEF40AEE}"/>
              </a:ext>
            </a:extLst>
          </p:cNvPr>
          <p:cNvCxnSpPr>
            <a:cxnSpLocks/>
          </p:cNvCxnSpPr>
          <p:nvPr/>
        </p:nvCxnSpPr>
        <p:spPr>
          <a:xfrm>
            <a:off x="979199" y="1194567"/>
            <a:ext cx="1720970" cy="0"/>
          </a:xfrm>
          <a:prstGeom prst="line">
            <a:avLst/>
          </a:prstGeom>
          <a:ln>
            <a:solidFill>
              <a:srgbClr val="0F9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A5DD3731-4C96-1941-A61B-D19CCE6F6C3E}"/>
              </a:ext>
            </a:extLst>
          </p:cNvPr>
          <p:cNvCxnSpPr>
            <a:cxnSpLocks/>
          </p:cNvCxnSpPr>
          <p:nvPr/>
        </p:nvCxnSpPr>
        <p:spPr>
          <a:xfrm flipH="1" flipV="1">
            <a:off x="979199" y="945278"/>
            <a:ext cx="2886" cy="248888"/>
          </a:xfrm>
          <a:prstGeom prst="line">
            <a:avLst/>
          </a:prstGeom>
          <a:ln>
            <a:solidFill>
              <a:srgbClr val="0F9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633D780-46A4-C840-879A-004BA8CB1D05}"/>
              </a:ext>
            </a:extLst>
          </p:cNvPr>
          <p:cNvGrpSpPr/>
          <p:nvPr/>
        </p:nvGrpSpPr>
        <p:grpSpPr>
          <a:xfrm>
            <a:off x="992768" y="3627380"/>
            <a:ext cx="2363618" cy="347513"/>
            <a:chOff x="845525" y="1481898"/>
            <a:chExt cx="2363618" cy="347513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D9F4A58F-9F43-AA46-BFBC-10DB66093488}"/>
                </a:ext>
              </a:extLst>
            </p:cNvPr>
            <p:cNvSpPr/>
            <p:nvPr/>
          </p:nvSpPr>
          <p:spPr>
            <a:xfrm>
              <a:off x="979199" y="1481898"/>
              <a:ext cx="2133126" cy="347513"/>
            </a:xfrm>
            <a:prstGeom prst="roundRect">
              <a:avLst>
                <a:gd name="adj" fmla="val 50000"/>
              </a:avLst>
            </a:prstGeom>
            <a:solidFill>
              <a:srgbClr val="58A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C0BFE6-1B91-724C-ACD6-525A6AD5E6A3}"/>
                </a:ext>
              </a:extLst>
            </p:cNvPr>
            <p:cNvSpPr txBox="1"/>
            <p:nvPr/>
          </p:nvSpPr>
          <p:spPr>
            <a:xfrm>
              <a:off x="845525" y="1513190"/>
              <a:ext cx="2363618" cy="315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r>
                <a:rPr lang="ko-KR" altLang="en-US" sz="16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MGo B" panose="02020603020101020101" pitchFamily="18" charset="-127"/>
                  <a:ea typeface="RixMGo B" panose="02020603020101020101" pitchFamily="18" charset="-127"/>
                </a:rPr>
                <a:t>특성 데이터 </a:t>
              </a:r>
              <a:r>
                <a:rPr lang="ko-KR" altLang="en-US" sz="1600" spc="-1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MGo B" panose="02020603020101020101" pitchFamily="18" charset="-127"/>
                  <a:ea typeface="RixMGo B" panose="02020603020101020101" pitchFamily="18" charset="-127"/>
                </a:rPr>
                <a:t>전처리</a:t>
              </a:r>
              <a:endParaRPr lang="ko-KR" altLang="en-US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MGo B" panose="02020603020101020101" pitchFamily="18" charset="-127"/>
                <a:ea typeface="RixMGo B" panose="0202060302010102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3C832B9-9054-1E4A-AFB1-1D6256057573}"/>
              </a:ext>
            </a:extLst>
          </p:cNvPr>
          <p:cNvGrpSpPr/>
          <p:nvPr/>
        </p:nvGrpSpPr>
        <p:grpSpPr>
          <a:xfrm>
            <a:off x="1126442" y="1533767"/>
            <a:ext cx="1772206" cy="347513"/>
            <a:chOff x="979199" y="1481898"/>
            <a:chExt cx="1584485" cy="347513"/>
          </a:xfrm>
        </p:grpSpPr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AD88F1F7-9203-5848-9278-1DF3E398D5B7}"/>
                </a:ext>
              </a:extLst>
            </p:cNvPr>
            <p:cNvSpPr/>
            <p:nvPr/>
          </p:nvSpPr>
          <p:spPr>
            <a:xfrm>
              <a:off x="979199" y="1481898"/>
              <a:ext cx="1380090" cy="347513"/>
            </a:xfrm>
            <a:prstGeom prst="roundRect">
              <a:avLst>
                <a:gd name="adj" fmla="val 50000"/>
              </a:avLst>
            </a:prstGeom>
            <a:solidFill>
              <a:srgbClr val="58A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BC916E-D6BB-574F-A39F-B344D6B60D0C}"/>
                </a:ext>
              </a:extLst>
            </p:cNvPr>
            <p:cNvSpPr txBox="1"/>
            <p:nvPr/>
          </p:nvSpPr>
          <p:spPr>
            <a:xfrm>
              <a:off x="1028407" y="1513190"/>
              <a:ext cx="1535277" cy="315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altLang="ko-KR" sz="16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MGo B" panose="02020603020101020101" pitchFamily="18" charset="-127"/>
                  <a:ea typeface="RixMGo B" panose="02020603020101020101" pitchFamily="18" charset="-127"/>
                </a:rPr>
                <a:t>Rating </a:t>
              </a:r>
              <a:r>
                <a:rPr lang="ko-KR" altLang="en-US" sz="16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MGo B" panose="02020603020101020101" pitchFamily="18" charset="-127"/>
                  <a:ea typeface="RixMGo B" panose="02020603020101020101" pitchFamily="18" charset="-127"/>
                </a:rPr>
                <a:t> </a:t>
              </a:r>
              <a:r>
                <a:rPr lang="en-US" altLang="ko-KR" sz="16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MGo B" panose="02020603020101020101" pitchFamily="18" charset="-127"/>
                  <a:ea typeface="RixMGo B" panose="02020603020101020101" pitchFamily="18" charset="-127"/>
                </a:rPr>
                <a:t>(</a:t>
              </a:r>
              <a:r>
                <a:rPr lang="ko-KR" altLang="en-US" sz="1600" spc="-1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MGo B" panose="02020603020101020101" pitchFamily="18" charset="-127"/>
                  <a:ea typeface="RixMGo B" panose="02020603020101020101" pitchFamily="18" charset="-127"/>
                </a:rPr>
                <a:t>라벨값</a:t>
              </a:r>
              <a:r>
                <a:rPr lang="en-US" altLang="ko-KR" sz="16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MGo B" panose="02020603020101020101" pitchFamily="18" charset="-127"/>
                  <a:ea typeface="RixMGo B" panose="02020603020101020101" pitchFamily="18" charset="-127"/>
                </a:rPr>
                <a:t>)</a:t>
              </a:r>
              <a:endParaRPr lang="ko-KR" altLang="en-US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MGo B" panose="02020603020101020101" pitchFamily="18" charset="-127"/>
                <a:ea typeface="RixMGo B" panose="02020603020101020101" pitchFamily="18" charset="-127"/>
              </a:endParaRPr>
            </a:p>
          </p:txBody>
        </p:sp>
      </p:grpSp>
      <p:cxnSp>
        <p:nvCxnSpPr>
          <p:cNvPr id="39" name="직선 연결선 5">
            <a:extLst>
              <a:ext uri="{FF2B5EF4-FFF2-40B4-BE49-F238E27FC236}">
                <a16:creationId xmlns:a16="http://schemas.microsoft.com/office/drawing/2014/main" id="{A1D99EBA-E1B5-4430-8DEB-DAB24327AA9C}"/>
              </a:ext>
            </a:extLst>
          </p:cNvPr>
          <p:cNvCxnSpPr>
            <a:cxnSpLocks/>
          </p:cNvCxnSpPr>
          <p:nvPr/>
        </p:nvCxnSpPr>
        <p:spPr>
          <a:xfrm>
            <a:off x="992768" y="470022"/>
            <a:ext cx="10071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9A3594A-D276-4EA2-9E62-AC1812219697}"/>
              </a:ext>
            </a:extLst>
          </p:cNvPr>
          <p:cNvSpPr txBox="1"/>
          <p:nvPr/>
        </p:nvSpPr>
        <p:spPr>
          <a:xfrm>
            <a:off x="7115758" y="323233"/>
            <a:ext cx="4741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RixMGo L" panose="02020603020101020101" pitchFamily="18" charset="-127"/>
                <a:ea typeface="RixMGo L" panose="02020603020101020101" pitchFamily="18" charset="-127"/>
              </a:rPr>
              <a:t>앱 평점 예측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38CEF-CBB1-4F89-9B10-31E17BEEEB3B}"/>
              </a:ext>
            </a:extLst>
          </p:cNvPr>
          <p:cNvSpPr txBox="1"/>
          <p:nvPr/>
        </p:nvSpPr>
        <p:spPr>
          <a:xfrm>
            <a:off x="1126442" y="4063151"/>
            <a:ext cx="106601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App :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숫자로 변환 불가능하여 삭제</a:t>
            </a:r>
            <a:endParaRPr lang="en-US" altLang="ko-KR" b="0" i="0" dirty="0">
              <a:solidFill>
                <a:srgbClr val="1D1C1D"/>
              </a:solidFill>
              <a:effectLst/>
              <a:latin typeface="NotoSansKR"/>
            </a:endParaRPr>
          </a:p>
          <a:p>
            <a:endParaRPr lang="en-US" altLang="ko-KR" b="0" i="0" dirty="0">
              <a:solidFill>
                <a:srgbClr val="1D1C1D"/>
              </a:solidFill>
              <a:effectLst/>
              <a:latin typeface="NotoSans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Category, Genres 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: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범주형 데이터 숫자로 변환 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[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binary , 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integer,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 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Dummy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 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encoding]</a:t>
            </a:r>
            <a:endParaRPr lang="en-US" altLang="ko-KR" b="0" i="0" dirty="0">
              <a:solidFill>
                <a:srgbClr val="1D1C1D"/>
              </a:solidFill>
              <a:effectLst/>
              <a:latin typeface="NotoSansKR"/>
            </a:endParaRPr>
          </a:p>
          <a:p>
            <a:r>
              <a:rPr lang="en-US" altLang="ko-KR" sz="1400" dirty="0">
                <a:solidFill>
                  <a:srgbClr val="1D1C1D"/>
                </a:solidFill>
                <a:latin typeface="NotoSansKR"/>
              </a:rPr>
              <a:t>	=&gt; </a:t>
            </a:r>
            <a:r>
              <a:rPr lang="ko-KR" altLang="en-US" sz="1400" b="0" i="0" dirty="0">
                <a:solidFill>
                  <a:srgbClr val="1D1C1D"/>
                </a:solidFill>
                <a:effectLst/>
                <a:latin typeface="NotoSansKR"/>
              </a:rPr>
              <a:t>장르 포함 또는 제외 </a:t>
            </a:r>
            <a:r>
              <a:rPr lang="en-US" altLang="ko-KR" sz="1400" b="0" i="0" dirty="0">
                <a:solidFill>
                  <a:srgbClr val="1D1C1D"/>
                </a:solidFill>
                <a:effectLst/>
                <a:latin typeface="NotoSansKR"/>
              </a:rPr>
              <a:t>(Dummy</a:t>
            </a:r>
            <a:r>
              <a:rPr lang="ko-KR" altLang="en-US" sz="1400" b="0" i="0" dirty="0">
                <a:solidFill>
                  <a:srgbClr val="1D1C1D"/>
                </a:solidFill>
                <a:effectLst/>
                <a:latin typeface="NotoSansKR"/>
              </a:rPr>
              <a:t>의 경우 차원이 커져서 성능이 떨어지기 때문에 제외</a:t>
            </a:r>
            <a:r>
              <a:rPr lang="en-US" altLang="ko-KR" sz="1400" b="0" i="0" dirty="0">
                <a:solidFill>
                  <a:srgbClr val="1D1C1D"/>
                </a:solidFill>
                <a:effectLst/>
                <a:latin typeface="NotoSansKR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Type =&gt;  Free 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로 칼럼 이름 변경 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[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SansKR"/>
              </a:rPr>
              <a:t>0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: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무료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SansKR"/>
              </a:rPr>
              <a:t>1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: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유료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]</a:t>
            </a:r>
          </a:p>
          <a:p>
            <a:endParaRPr lang="en-US" altLang="ko-KR" b="0" i="0" dirty="0">
              <a:solidFill>
                <a:srgbClr val="1D1C1D"/>
              </a:solidFill>
              <a:effectLst/>
              <a:latin typeface="NotoSans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Content Rating =&gt; </a:t>
            </a:r>
            <a:r>
              <a:rPr lang="en-US" altLang="ko-KR" b="0" i="0" dirty="0" err="1">
                <a:solidFill>
                  <a:srgbClr val="1D1C1D"/>
                </a:solidFill>
                <a:effectLst/>
                <a:latin typeface="NotoSansKR"/>
              </a:rPr>
              <a:t>Available_age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  [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SansKR"/>
              </a:rPr>
              <a:t>0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: </a:t>
            </a:r>
            <a:r>
              <a:rPr lang="ko-KR" altLang="en-US" b="0" i="0" dirty="0" err="1">
                <a:solidFill>
                  <a:srgbClr val="1D1C1D"/>
                </a:solidFill>
                <a:effectLst/>
                <a:latin typeface="NotoSansKR"/>
              </a:rPr>
              <a:t>전체이용가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, 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SansKR"/>
              </a:rPr>
              <a:t>1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: 10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대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, 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SansKR"/>
              </a:rPr>
              <a:t>2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: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성인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]</a:t>
            </a:r>
          </a:p>
          <a:p>
            <a:endParaRPr lang="en-US" altLang="ko-KR" dirty="0">
              <a:solidFill>
                <a:srgbClr val="1D1C1D"/>
              </a:solidFill>
              <a:latin typeface="NotoSans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Last Updated, Current Ver, Android Ver  =&gt; 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숫자로 변환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 불가능하여 삭제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B5459E-03E0-49EA-B577-2C1178E7A081}"/>
              </a:ext>
            </a:extLst>
          </p:cNvPr>
          <p:cNvSpPr txBox="1"/>
          <p:nvPr/>
        </p:nvSpPr>
        <p:spPr>
          <a:xfrm>
            <a:off x="1126443" y="1993392"/>
            <a:ext cx="3220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앱 평점의 경우 구글과 애플 앱스토어 모두 </a:t>
            </a:r>
            <a:r>
              <a:rPr lang="en-US" altLang="ko-KR" sz="1200" b="1" dirty="0"/>
              <a:t>1 ~ 5</a:t>
            </a:r>
            <a:r>
              <a:rPr lang="ko-KR" altLang="en-US" sz="1200" b="1" dirty="0"/>
              <a:t>점 사이의 값만 존재한다</a:t>
            </a:r>
            <a:r>
              <a:rPr lang="en-US" altLang="ko-KR" sz="1200" b="1" dirty="0"/>
              <a:t>.</a:t>
            </a:r>
          </a:p>
          <a:p>
            <a:endParaRPr lang="en-US" altLang="ko-KR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평점이 </a:t>
            </a:r>
            <a:r>
              <a:rPr lang="en-US" altLang="ko-KR" sz="1200" b="1" dirty="0"/>
              <a:t>0</a:t>
            </a:r>
            <a:r>
              <a:rPr lang="ko-KR" altLang="en-US" sz="1200" b="1" dirty="0"/>
              <a:t>점인 것은 누락으로 처리하여 제외시켰다</a:t>
            </a:r>
            <a:r>
              <a:rPr lang="en-US" altLang="ko-KR" sz="1200" b="1" dirty="0"/>
              <a:t>.</a:t>
            </a:r>
          </a:p>
        </p:txBody>
      </p:sp>
      <p:sp>
        <p:nvSpPr>
          <p:cNvPr id="45" name="모서리가 둥근 직사각형 40">
            <a:extLst>
              <a:ext uri="{FF2B5EF4-FFF2-40B4-BE49-F238E27FC236}">
                <a16:creationId xmlns:a16="http://schemas.microsoft.com/office/drawing/2014/main" id="{EC2EFF7D-F8E6-4FF0-839F-91B0C29843CA}"/>
              </a:ext>
            </a:extLst>
          </p:cNvPr>
          <p:cNvSpPr/>
          <p:nvPr/>
        </p:nvSpPr>
        <p:spPr>
          <a:xfrm>
            <a:off x="4450178" y="1689266"/>
            <a:ext cx="7741822" cy="1460618"/>
          </a:xfrm>
          <a:prstGeom prst="roundRect">
            <a:avLst>
              <a:gd name="adj" fmla="val 2184"/>
            </a:avLst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6A4E340-2659-4E3D-9336-49A6C5304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089" y="1756619"/>
            <a:ext cx="4393533" cy="132591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2EC1CE0-00D5-4304-9813-6FAF38AB1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533" y="1756619"/>
            <a:ext cx="3122835" cy="132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4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3" descr="C:\Users\ss\Desktop\프레젠테이션1-2.jpg">
            <a:extLst>
              <a:ext uri="{FF2B5EF4-FFF2-40B4-BE49-F238E27FC236}">
                <a16:creationId xmlns:a16="http://schemas.microsoft.com/office/drawing/2014/main" id="{66D6B148-78EA-A94B-ABB5-9A0E6D963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" y="-794"/>
            <a:ext cx="12189648" cy="685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AA8E7A1B-8971-2947-810D-6DE54FDC1AB5}"/>
              </a:ext>
            </a:extLst>
          </p:cNvPr>
          <p:cNvGrpSpPr/>
          <p:nvPr/>
        </p:nvGrpSpPr>
        <p:grpSpPr>
          <a:xfrm>
            <a:off x="251815" y="235746"/>
            <a:ext cx="717781" cy="434331"/>
            <a:chOff x="137514" y="170431"/>
            <a:chExt cx="717781" cy="43433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D24A73C-BE3C-0340-99DA-6FD7E7A2007A}"/>
                </a:ext>
              </a:extLst>
            </p:cNvPr>
            <p:cNvGrpSpPr/>
            <p:nvPr/>
          </p:nvGrpSpPr>
          <p:grpSpPr>
            <a:xfrm>
              <a:off x="218556" y="170431"/>
              <a:ext cx="555698" cy="422412"/>
              <a:chOff x="309716" y="582684"/>
              <a:chExt cx="1610524" cy="13273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A612594-1B9D-D14C-8805-BF947F8A96E5}"/>
                  </a:ext>
                </a:extLst>
              </p:cNvPr>
              <p:cNvSpPr/>
              <p:nvPr/>
            </p:nvSpPr>
            <p:spPr>
              <a:xfrm>
                <a:off x="309716" y="582684"/>
                <a:ext cx="1610524" cy="132736"/>
              </a:xfrm>
              <a:prstGeom prst="rect">
                <a:avLst/>
              </a:prstGeom>
              <a:solidFill>
                <a:srgbClr val="0F9A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[R] 7">
                <a:extLst>
                  <a:ext uri="{FF2B5EF4-FFF2-40B4-BE49-F238E27FC236}">
                    <a16:creationId xmlns:a16="http://schemas.microsoft.com/office/drawing/2014/main" id="{CE0F126E-3D76-EC41-97BE-6D55FBE9FB71}"/>
                  </a:ext>
                </a:extLst>
              </p:cNvPr>
              <p:cNvSpPr/>
              <p:nvPr/>
            </p:nvSpPr>
            <p:spPr>
              <a:xfrm rot="10800000" flipV="1">
                <a:off x="316431" y="582684"/>
                <a:ext cx="1603809" cy="132736"/>
              </a:xfrm>
              <a:prstGeom prst="rtTriangle">
                <a:avLst/>
              </a:prstGeom>
              <a:solidFill>
                <a:srgbClr val="58AF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7B833E-2BF1-554F-8494-6EBB9166FAD6}"/>
                </a:ext>
              </a:extLst>
            </p:cNvPr>
            <p:cNvSpPr txBox="1"/>
            <p:nvPr/>
          </p:nvSpPr>
          <p:spPr>
            <a:xfrm>
              <a:off x="137514" y="204652"/>
              <a:ext cx="717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altLang="ko-KR" sz="20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DX방탄고딕" panose="02020600000000000000" pitchFamily="18" charset="-127"/>
                  <a:ea typeface="DX방탄고딕" panose="02020600000000000000" pitchFamily="18" charset="-127"/>
                </a:rPr>
                <a:t>03</a:t>
              </a:r>
              <a:endPara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DX방탄고딕" panose="02020600000000000000" pitchFamily="18" charset="-127"/>
                <a:ea typeface="DX방탄고딕" panose="02020600000000000000" pitchFamily="18" charset="-127"/>
              </a:endParaRPr>
            </a:p>
          </p:txBody>
        </p:sp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F21CB4EA-9D68-334B-9E09-B6C374A15EA5}"/>
              </a:ext>
            </a:extLst>
          </p:cNvPr>
          <p:cNvSpPr txBox="1">
            <a:spLocks/>
          </p:cNvSpPr>
          <p:nvPr/>
        </p:nvSpPr>
        <p:spPr>
          <a:xfrm>
            <a:off x="979199" y="689245"/>
            <a:ext cx="9073135" cy="51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</a:pPr>
            <a:r>
              <a: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MyeongjoOTF" panose="02020603020101020101" pitchFamily="18" charset="-127"/>
                <a:ea typeface="NanumMyeongjoOTF" panose="02020603020101020101" pitchFamily="18" charset="-127"/>
                <a:cs typeface="+mn-cs"/>
              </a:rPr>
              <a:t>데이터 분석</a:t>
            </a: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9337CE6-98E4-CD4D-9A80-2F978CF66281}"/>
              </a:ext>
            </a:extLst>
          </p:cNvPr>
          <p:cNvCxnSpPr>
            <a:cxnSpLocks/>
          </p:cNvCxnSpPr>
          <p:nvPr/>
        </p:nvCxnSpPr>
        <p:spPr>
          <a:xfrm>
            <a:off x="979199" y="1194567"/>
            <a:ext cx="1720970" cy="0"/>
          </a:xfrm>
          <a:prstGeom prst="line">
            <a:avLst/>
          </a:prstGeom>
          <a:ln>
            <a:solidFill>
              <a:srgbClr val="0F9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FAC777FB-AB73-9847-B07A-193F830E19BD}"/>
              </a:ext>
            </a:extLst>
          </p:cNvPr>
          <p:cNvCxnSpPr>
            <a:cxnSpLocks/>
          </p:cNvCxnSpPr>
          <p:nvPr/>
        </p:nvCxnSpPr>
        <p:spPr>
          <a:xfrm flipH="1" flipV="1">
            <a:off x="979199" y="945278"/>
            <a:ext cx="2886" cy="248888"/>
          </a:xfrm>
          <a:prstGeom prst="line">
            <a:avLst/>
          </a:prstGeom>
          <a:ln>
            <a:solidFill>
              <a:srgbClr val="0F9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4A3E9B73-57E1-064E-9824-08ED8D08DD3E}"/>
              </a:ext>
            </a:extLst>
          </p:cNvPr>
          <p:cNvSpPr/>
          <p:nvPr/>
        </p:nvSpPr>
        <p:spPr>
          <a:xfrm>
            <a:off x="946766" y="1623380"/>
            <a:ext cx="5526452" cy="4231486"/>
          </a:xfrm>
          <a:prstGeom prst="roundRect">
            <a:avLst>
              <a:gd name="adj" fmla="val 230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B785DC-B079-B146-BEA5-4D2F9B35BA23}"/>
              </a:ext>
            </a:extLst>
          </p:cNvPr>
          <p:cNvGrpSpPr/>
          <p:nvPr/>
        </p:nvGrpSpPr>
        <p:grpSpPr>
          <a:xfrm>
            <a:off x="1115683" y="1449624"/>
            <a:ext cx="1381004" cy="347513"/>
            <a:chOff x="979198" y="1481898"/>
            <a:chExt cx="1381004" cy="347513"/>
          </a:xfrm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8633A0CB-417C-144C-9E31-6430722C75E8}"/>
                </a:ext>
              </a:extLst>
            </p:cNvPr>
            <p:cNvSpPr/>
            <p:nvPr/>
          </p:nvSpPr>
          <p:spPr>
            <a:xfrm>
              <a:off x="979198" y="1481898"/>
              <a:ext cx="1381003" cy="347513"/>
            </a:xfrm>
            <a:prstGeom prst="roundRect">
              <a:avLst>
                <a:gd name="adj" fmla="val 50000"/>
              </a:avLst>
            </a:prstGeom>
            <a:solidFill>
              <a:srgbClr val="58A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3EF085-61CD-1441-9246-28D54343F41F}"/>
                </a:ext>
              </a:extLst>
            </p:cNvPr>
            <p:cNvSpPr txBox="1"/>
            <p:nvPr/>
          </p:nvSpPr>
          <p:spPr>
            <a:xfrm>
              <a:off x="1006890" y="1513191"/>
              <a:ext cx="1353312" cy="314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ko-KR" altLang="en-US" sz="16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MGo B" panose="02020603020101020101" pitchFamily="18" charset="-127"/>
                  <a:ea typeface="RixMGo B" panose="02020603020101020101" pitchFamily="18" charset="-127"/>
                </a:rPr>
                <a:t>모델 기본 설계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565D1-F6AE-1742-B7F5-CAFB94895ACB}"/>
              </a:ext>
            </a:extLst>
          </p:cNvPr>
          <p:cNvSpPr/>
          <p:nvPr/>
        </p:nvSpPr>
        <p:spPr>
          <a:xfrm>
            <a:off x="1143375" y="2086961"/>
            <a:ext cx="903644" cy="363236"/>
          </a:xfrm>
          <a:prstGeom prst="rect">
            <a:avLst/>
          </a:prstGeom>
          <a:noFill/>
          <a:ln>
            <a:solidFill>
              <a:srgbClr val="6DA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F9A8A"/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Scaler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F9A8A"/>
              </a:solidFill>
              <a:latin typeface="RixMGo B" panose="02020603020101020101" pitchFamily="18" charset="-127"/>
              <a:ea typeface="RixMGo B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AC5910-F6B8-4F4C-8A36-9C848F3B655B}"/>
              </a:ext>
            </a:extLst>
          </p:cNvPr>
          <p:cNvSpPr/>
          <p:nvPr/>
        </p:nvSpPr>
        <p:spPr>
          <a:xfrm>
            <a:off x="1143375" y="3273348"/>
            <a:ext cx="903644" cy="400641"/>
          </a:xfrm>
          <a:prstGeom prst="rect">
            <a:avLst/>
          </a:prstGeom>
          <a:noFill/>
          <a:ln>
            <a:solidFill>
              <a:srgbClr val="6DA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F9A8A"/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Clf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F9A8A"/>
              </a:solidFill>
              <a:latin typeface="RixMGo B" panose="02020603020101020101" pitchFamily="18" charset="-127"/>
              <a:ea typeface="RixMGo 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41D6AC-6306-C841-9FDC-78A01A4A89F5}"/>
              </a:ext>
            </a:extLst>
          </p:cNvPr>
          <p:cNvSpPr/>
          <p:nvPr/>
        </p:nvSpPr>
        <p:spPr>
          <a:xfrm>
            <a:off x="1143375" y="3874337"/>
            <a:ext cx="903644" cy="400641"/>
          </a:xfrm>
          <a:prstGeom prst="rect">
            <a:avLst/>
          </a:prstGeom>
          <a:noFill/>
          <a:ln>
            <a:solidFill>
              <a:srgbClr val="6DA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F9A8A"/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Target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F9A8A"/>
              </a:solidFill>
              <a:latin typeface="RixMGo B" panose="02020603020101020101" pitchFamily="18" charset="-127"/>
              <a:ea typeface="RixMGo B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3E1BAA-0132-5B4F-8060-5CA11F6D27EF}"/>
              </a:ext>
            </a:extLst>
          </p:cNvPr>
          <p:cNvSpPr/>
          <p:nvPr/>
        </p:nvSpPr>
        <p:spPr>
          <a:xfrm>
            <a:off x="1143375" y="4475326"/>
            <a:ext cx="903644" cy="400641"/>
          </a:xfrm>
          <a:prstGeom prst="rect">
            <a:avLst/>
          </a:prstGeom>
          <a:noFill/>
          <a:ln>
            <a:solidFill>
              <a:srgbClr val="6DA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F9A8A"/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Feature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F9A8A"/>
              </a:solidFill>
              <a:latin typeface="RixMGo B" panose="02020603020101020101" pitchFamily="18" charset="-127"/>
              <a:ea typeface="RixMGo B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A6F7DD-5304-D94E-8D9F-79EF8725ACDD}"/>
              </a:ext>
            </a:extLst>
          </p:cNvPr>
          <p:cNvSpPr/>
          <p:nvPr/>
        </p:nvSpPr>
        <p:spPr>
          <a:xfrm>
            <a:off x="1143375" y="5071966"/>
            <a:ext cx="903644" cy="400641"/>
          </a:xfrm>
          <a:prstGeom prst="rect">
            <a:avLst/>
          </a:prstGeom>
          <a:noFill/>
          <a:ln>
            <a:solidFill>
              <a:srgbClr val="6DA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F9A8A"/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Split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F9A8A"/>
              </a:solidFill>
              <a:latin typeface="RixMGo B" panose="02020603020101020101" pitchFamily="18" charset="-127"/>
              <a:ea typeface="RixMGo B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AA496CF-91BC-7745-ADEA-E97C8A9E295A}"/>
              </a:ext>
            </a:extLst>
          </p:cNvPr>
          <p:cNvSpPr/>
          <p:nvPr/>
        </p:nvSpPr>
        <p:spPr>
          <a:xfrm>
            <a:off x="1143375" y="2675359"/>
            <a:ext cx="903644" cy="400641"/>
          </a:xfrm>
          <a:prstGeom prst="rect">
            <a:avLst/>
          </a:prstGeom>
          <a:noFill/>
          <a:ln>
            <a:solidFill>
              <a:srgbClr val="6DA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F9A8A"/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CV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F9A8A"/>
              </a:solidFill>
              <a:latin typeface="RixMGo B" panose="02020603020101020101" pitchFamily="18" charset="-127"/>
              <a:ea typeface="RixMGo B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F28551-F8C1-B746-8CBD-1657DE32C7A2}"/>
              </a:ext>
            </a:extLst>
          </p:cNvPr>
          <p:cNvSpPr/>
          <p:nvPr/>
        </p:nvSpPr>
        <p:spPr>
          <a:xfrm>
            <a:off x="2068526" y="2086961"/>
            <a:ext cx="4195114" cy="363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Standard scaler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B" panose="02020603020101020101" pitchFamily="18" charset="-127"/>
              <a:ea typeface="RixMGo B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2E54D2A-9A29-264E-B609-6D38FC784C93}"/>
              </a:ext>
            </a:extLst>
          </p:cNvPr>
          <p:cNvSpPr/>
          <p:nvPr/>
        </p:nvSpPr>
        <p:spPr>
          <a:xfrm>
            <a:off x="2068526" y="2700014"/>
            <a:ext cx="3823073" cy="363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K-fold Cross-validation (5)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C1C3DC-8341-AC47-A6C2-B916A6F5FCB7}"/>
              </a:ext>
            </a:extLst>
          </p:cNvPr>
          <p:cNvSpPr/>
          <p:nvPr/>
        </p:nvSpPr>
        <p:spPr>
          <a:xfrm>
            <a:off x="2064938" y="3291973"/>
            <a:ext cx="4271853" cy="363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LinearRegression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/ </a:t>
            </a:r>
            <a:r>
              <a:rPr lang="en-US" altLang="ko-KR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RandomForestRegressor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 / SVR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09B31F-2C2F-7149-B86B-52A63BD8AE53}"/>
              </a:ext>
            </a:extLst>
          </p:cNvPr>
          <p:cNvSpPr/>
          <p:nvPr/>
        </p:nvSpPr>
        <p:spPr>
          <a:xfrm>
            <a:off x="2067454" y="3894246"/>
            <a:ext cx="2550266" cy="363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앱 평점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(Rating)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1E1358-2E02-204C-B213-9A6799A8C4BF}"/>
              </a:ext>
            </a:extLst>
          </p:cNvPr>
          <p:cNvSpPr/>
          <p:nvPr/>
        </p:nvSpPr>
        <p:spPr>
          <a:xfrm>
            <a:off x="2064939" y="4496519"/>
            <a:ext cx="4408279" cy="363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12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  <a:cs typeface="+mn-cs"/>
              </a:rPr>
              <a:t>Genres, Category, Reviews, Installs, Free, Price, </a:t>
            </a:r>
            <a:r>
              <a:rPr lang="en-US" altLang="ko-KR" sz="1400" b="1" kern="1200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  <a:cs typeface="+mn-cs"/>
              </a:rPr>
              <a:t>Available_age</a:t>
            </a:r>
            <a:endParaRPr lang="ko-KR" altLang="en-US" sz="1400" b="1" kern="12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M" panose="02020603020101020101" pitchFamily="18" charset="-127"/>
              <a:ea typeface="RixMGo M" panose="02020603020101020101" pitchFamily="18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2D0F08-4C25-2D4D-8C21-2B76970B4395}"/>
              </a:ext>
            </a:extLst>
          </p:cNvPr>
          <p:cNvSpPr/>
          <p:nvPr/>
        </p:nvSpPr>
        <p:spPr>
          <a:xfrm>
            <a:off x="2064938" y="5088478"/>
            <a:ext cx="3679724" cy="363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 Train : Validation : Test(%) = 64 : 16 : 20 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C364238-30F9-2249-A46F-E4849F3B9B16}"/>
              </a:ext>
            </a:extLst>
          </p:cNvPr>
          <p:cNvSpPr/>
          <p:nvPr/>
        </p:nvSpPr>
        <p:spPr>
          <a:xfrm>
            <a:off x="6822483" y="1817245"/>
            <a:ext cx="5090814" cy="3609103"/>
          </a:xfrm>
          <a:prstGeom prst="roundRect">
            <a:avLst>
              <a:gd name="adj" fmla="val 2184"/>
            </a:avLst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722B4A8-888F-BA46-94D8-47C5E874D0E3}"/>
              </a:ext>
            </a:extLst>
          </p:cNvPr>
          <p:cNvGrpSpPr/>
          <p:nvPr/>
        </p:nvGrpSpPr>
        <p:grpSpPr>
          <a:xfrm>
            <a:off x="6848432" y="1449624"/>
            <a:ext cx="1582335" cy="567402"/>
            <a:chOff x="979198" y="1481898"/>
            <a:chExt cx="1451726" cy="567402"/>
          </a:xfrm>
        </p:grpSpPr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D0D38EEC-0E07-9F4B-B961-AC8BFC64F22C}"/>
                </a:ext>
              </a:extLst>
            </p:cNvPr>
            <p:cNvSpPr/>
            <p:nvPr/>
          </p:nvSpPr>
          <p:spPr>
            <a:xfrm>
              <a:off x="979198" y="1481898"/>
              <a:ext cx="1381003" cy="347513"/>
            </a:xfrm>
            <a:prstGeom prst="roundRect">
              <a:avLst>
                <a:gd name="adj" fmla="val 50000"/>
              </a:avLst>
            </a:prstGeom>
            <a:solidFill>
              <a:srgbClr val="58A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28A71CA-AC28-A040-B0B3-DD75DB1AAB45}"/>
                </a:ext>
              </a:extLst>
            </p:cNvPr>
            <p:cNvSpPr txBox="1"/>
            <p:nvPr/>
          </p:nvSpPr>
          <p:spPr>
            <a:xfrm>
              <a:off x="1006890" y="1513191"/>
              <a:ext cx="1424034" cy="53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ko-KR" altLang="en-US" sz="16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MGo B" panose="02020603020101020101" pitchFamily="18" charset="-127"/>
                  <a:ea typeface="RixMGo B" panose="02020603020101020101" pitchFamily="18" charset="-127"/>
                </a:rPr>
                <a:t>특성 중요도 분석</a:t>
              </a: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31025F2-9931-0E46-A97B-3927C62B91C6}"/>
              </a:ext>
            </a:extLst>
          </p:cNvPr>
          <p:cNvSpPr/>
          <p:nvPr/>
        </p:nvSpPr>
        <p:spPr>
          <a:xfrm>
            <a:off x="8353681" y="1503039"/>
            <a:ext cx="219900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모델 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: Random Forest Regressor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C9C2969-F1A8-4641-9E77-6B557824FA74}"/>
              </a:ext>
            </a:extLst>
          </p:cNvPr>
          <p:cNvSpPr/>
          <p:nvPr/>
        </p:nvSpPr>
        <p:spPr>
          <a:xfrm>
            <a:off x="6787553" y="5547089"/>
            <a:ext cx="5020314" cy="51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2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Reviews</a:t>
            </a:r>
            <a:r>
              <a:rPr lang="ko-KR" altLang="en-US" sz="12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와 </a:t>
            </a:r>
            <a:r>
              <a:rPr lang="en-US" altLang="ko-KR" sz="12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Installs</a:t>
            </a:r>
            <a:r>
              <a:rPr lang="ko-KR" altLang="en-US" sz="12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가  앱 평점에 영향을 미치는 가장 중요한 요소로 판단됨</a:t>
            </a:r>
            <a:endParaRPr lang="en-US" altLang="ko-KR" sz="12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M" panose="02020603020101020101" pitchFamily="18" charset="-127"/>
              <a:ea typeface="RixMGo M" panose="02020603020101020101" pitchFamily="18" charset="-127"/>
            </a:endParaRP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2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Integer</a:t>
            </a:r>
            <a:r>
              <a:rPr lang="ko-KR" altLang="en-US" sz="12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 및 </a:t>
            </a:r>
            <a:r>
              <a:rPr lang="en-US" altLang="ko-KR" sz="12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Binary  </a:t>
            </a:r>
            <a:r>
              <a:rPr lang="ko-KR" altLang="en-US" sz="12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인코딩에서 모두 위와 같은 결과를 나타냄</a:t>
            </a:r>
            <a:endParaRPr lang="en-US" altLang="ko-KR" sz="14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M" panose="02020603020101020101" pitchFamily="18" charset="-127"/>
              <a:ea typeface="RixMGo M" panose="02020603020101020101" pitchFamily="18" charset="-127"/>
            </a:endParaRPr>
          </a:p>
        </p:txBody>
      </p:sp>
      <p:cxnSp>
        <p:nvCxnSpPr>
          <p:cNvPr id="42" name="직선 연결선 5">
            <a:extLst>
              <a:ext uri="{FF2B5EF4-FFF2-40B4-BE49-F238E27FC236}">
                <a16:creationId xmlns:a16="http://schemas.microsoft.com/office/drawing/2014/main" id="{BCA8B6C0-43AD-4AA7-8081-89EC6B0F5592}"/>
              </a:ext>
            </a:extLst>
          </p:cNvPr>
          <p:cNvCxnSpPr>
            <a:cxnSpLocks/>
          </p:cNvCxnSpPr>
          <p:nvPr/>
        </p:nvCxnSpPr>
        <p:spPr>
          <a:xfrm>
            <a:off x="992768" y="470022"/>
            <a:ext cx="10071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53924A-3DDC-4F75-9FC1-3DAA0B03A003}"/>
              </a:ext>
            </a:extLst>
          </p:cNvPr>
          <p:cNvSpPr txBox="1"/>
          <p:nvPr/>
        </p:nvSpPr>
        <p:spPr>
          <a:xfrm>
            <a:off x="7115758" y="323233"/>
            <a:ext cx="4741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RixMGo L" panose="02020603020101020101" pitchFamily="18" charset="-127"/>
                <a:ea typeface="RixMGo L" panose="02020603020101020101" pitchFamily="18" charset="-127"/>
              </a:rPr>
              <a:t>앱 평점 예측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2CCB0E5-2E66-4741-8DCB-11D4D2C71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913" y="1888028"/>
            <a:ext cx="4879954" cy="34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1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 descr="C:\Users\ss\Desktop\프레젠테이션1-2.jpg">
            <a:extLst>
              <a:ext uri="{FF2B5EF4-FFF2-40B4-BE49-F238E27FC236}">
                <a16:creationId xmlns:a16="http://schemas.microsoft.com/office/drawing/2014/main" id="{618A038D-495B-1C4A-ABFF-2F7A469D5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4"/>
            <a:ext cx="12189648" cy="685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8188101A-6E76-CD43-B8AE-8C8ABF721CF5}"/>
              </a:ext>
            </a:extLst>
          </p:cNvPr>
          <p:cNvGrpSpPr/>
          <p:nvPr/>
        </p:nvGrpSpPr>
        <p:grpSpPr>
          <a:xfrm>
            <a:off x="251815" y="235746"/>
            <a:ext cx="717781" cy="434331"/>
            <a:chOff x="137514" y="170431"/>
            <a:chExt cx="717781" cy="43433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EE3FEEF-2F74-9C4F-97D0-861BE4FED363}"/>
                </a:ext>
              </a:extLst>
            </p:cNvPr>
            <p:cNvGrpSpPr/>
            <p:nvPr/>
          </p:nvGrpSpPr>
          <p:grpSpPr>
            <a:xfrm>
              <a:off x="218556" y="170431"/>
              <a:ext cx="555698" cy="422412"/>
              <a:chOff x="309716" y="582684"/>
              <a:chExt cx="1610524" cy="13273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FAE162F-D89C-F44D-AE4D-2EAFA4045A92}"/>
                  </a:ext>
                </a:extLst>
              </p:cNvPr>
              <p:cNvSpPr/>
              <p:nvPr/>
            </p:nvSpPr>
            <p:spPr>
              <a:xfrm>
                <a:off x="309716" y="582684"/>
                <a:ext cx="1610524" cy="132736"/>
              </a:xfrm>
              <a:prstGeom prst="rect">
                <a:avLst/>
              </a:prstGeom>
              <a:solidFill>
                <a:srgbClr val="0F9A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[R] 7">
                <a:extLst>
                  <a:ext uri="{FF2B5EF4-FFF2-40B4-BE49-F238E27FC236}">
                    <a16:creationId xmlns:a16="http://schemas.microsoft.com/office/drawing/2014/main" id="{50063690-F2EF-5649-AE90-2C913B331521}"/>
                  </a:ext>
                </a:extLst>
              </p:cNvPr>
              <p:cNvSpPr/>
              <p:nvPr/>
            </p:nvSpPr>
            <p:spPr>
              <a:xfrm rot="10800000" flipV="1">
                <a:off x="316431" y="582684"/>
                <a:ext cx="1603809" cy="132736"/>
              </a:xfrm>
              <a:prstGeom prst="rtTriangle">
                <a:avLst/>
              </a:prstGeom>
              <a:solidFill>
                <a:srgbClr val="58AF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66282-AF6E-E147-AAAD-5CED3760AA1F}"/>
                </a:ext>
              </a:extLst>
            </p:cNvPr>
            <p:cNvSpPr txBox="1"/>
            <p:nvPr/>
          </p:nvSpPr>
          <p:spPr>
            <a:xfrm>
              <a:off x="137514" y="204652"/>
              <a:ext cx="717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altLang="ko-KR" sz="20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DX방탄고딕" panose="02020600000000000000" pitchFamily="18" charset="-127"/>
                  <a:ea typeface="DX방탄고딕" panose="02020600000000000000" pitchFamily="18" charset="-127"/>
                </a:rPr>
                <a:t>03</a:t>
              </a:r>
              <a:endPara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DX방탄고딕" panose="02020600000000000000" pitchFamily="18" charset="-127"/>
                <a:ea typeface="DX방탄고딕" panose="02020600000000000000" pitchFamily="18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F340CD-E116-EB4F-9007-4B54603631A2}"/>
              </a:ext>
            </a:extLst>
          </p:cNvPr>
          <p:cNvSpPr/>
          <p:nvPr/>
        </p:nvSpPr>
        <p:spPr>
          <a:xfrm>
            <a:off x="979199" y="1849591"/>
            <a:ext cx="493011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모델 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: Random Forest Regressor / SVR / Linear Regressor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인코딩 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:  Integer/ Binary/ Dummy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성능 지표 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: MSE / MAE / MSLE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각각의 성능지표 중 성능이 상대적으로 좋은 모델만 보자</a:t>
            </a:r>
            <a:endParaRPr lang="en-US" altLang="ko-KR" sz="13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B" panose="02020603020101020101" pitchFamily="18" charset="-127"/>
              <a:ea typeface="RixMGo B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18C0CD9-DA62-6E4F-87F2-39E8DA1FB054}"/>
              </a:ext>
            </a:extLst>
          </p:cNvPr>
          <p:cNvGrpSpPr/>
          <p:nvPr/>
        </p:nvGrpSpPr>
        <p:grpSpPr>
          <a:xfrm>
            <a:off x="888555" y="1420532"/>
            <a:ext cx="2621739" cy="347513"/>
            <a:chOff x="863904" y="1481898"/>
            <a:chExt cx="1911797" cy="347513"/>
          </a:xfrm>
        </p:grpSpPr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709F02AB-128E-5E4D-AFE1-38197CBFB3E5}"/>
                </a:ext>
              </a:extLst>
            </p:cNvPr>
            <p:cNvSpPr/>
            <p:nvPr/>
          </p:nvSpPr>
          <p:spPr>
            <a:xfrm>
              <a:off x="979199" y="1481898"/>
              <a:ext cx="1724336" cy="347513"/>
            </a:xfrm>
            <a:prstGeom prst="roundRect">
              <a:avLst>
                <a:gd name="adj" fmla="val 50000"/>
              </a:avLst>
            </a:prstGeom>
            <a:solidFill>
              <a:srgbClr val="58A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6D14C0-F9C1-0B41-8786-F96813C3FAC4}"/>
                </a:ext>
              </a:extLst>
            </p:cNvPr>
            <p:cNvSpPr txBox="1"/>
            <p:nvPr/>
          </p:nvSpPr>
          <p:spPr>
            <a:xfrm>
              <a:off x="863904" y="1488318"/>
              <a:ext cx="1911797" cy="314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r>
                <a:rPr lang="ko-KR" altLang="en-US" sz="16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MGo B" panose="02020603020101020101" pitchFamily="18" charset="-127"/>
                  <a:ea typeface="RixMGo B" panose="02020603020101020101" pitchFamily="18" charset="-127"/>
                </a:rPr>
                <a:t>모든 특성 선택 </a:t>
              </a:r>
              <a:r>
                <a:rPr lang="en-US" altLang="ko-KR" sz="16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MGo B" panose="02020603020101020101" pitchFamily="18" charset="-127"/>
                  <a:ea typeface="RixMGo B" panose="02020603020101020101" pitchFamily="18" charset="-127"/>
                </a:rPr>
                <a:t>(</a:t>
              </a:r>
              <a:r>
                <a:rPr lang="ko-KR" altLang="en-US" sz="16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MGo B" panose="02020603020101020101" pitchFamily="18" charset="-127"/>
                  <a:ea typeface="RixMGo B" panose="02020603020101020101" pitchFamily="18" charset="-127"/>
                </a:rPr>
                <a:t>장르 유</a:t>
              </a:r>
              <a:r>
                <a:rPr lang="en-US" altLang="ko-KR" sz="16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MGo B" panose="02020603020101020101" pitchFamily="18" charset="-127"/>
                  <a:ea typeface="RixMGo B" panose="02020603020101020101" pitchFamily="18" charset="-127"/>
                </a:rPr>
                <a:t>/</a:t>
              </a:r>
              <a:r>
                <a:rPr lang="ko-KR" altLang="en-US" sz="16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MGo B" panose="02020603020101020101" pitchFamily="18" charset="-127"/>
                  <a:ea typeface="RixMGo B" panose="02020603020101020101" pitchFamily="18" charset="-127"/>
                </a:rPr>
                <a:t>무</a:t>
              </a:r>
              <a:r>
                <a:rPr lang="en-US" altLang="ko-KR" sz="16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MGo B" panose="02020603020101020101" pitchFamily="18" charset="-127"/>
                  <a:ea typeface="RixMGo B" panose="02020603020101020101" pitchFamily="18" charset="-127"/>
                </a:rPr>
                <a:t>)</a:t>
              </a:r>
              <a:endParaRPr lang="ko-KR" altLang="en-US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MGo B" panose="02020603020101020101" pitchFamily="18" charset="-127"/>
                <a:ea typeface="RixMGo B" panose="02020603020101020101" pitchFamily="18" charset="-127"/>
              </a:endParaRPr>
            </a:p>
          </p:txBody>
        </p:sp>
      </p:grpSp>
      <p:cxnSp>
        <p:nvCxnSpPr>
          <p:cNvPr id="32" name="직선 연결선 5">
            <a:extLst>
              <a:ext uri="{FF2B5EF4-FFF2-40B4-BE49-F238E27FC236}">
                <a16:creationId xmlns:a16="http://schemas.microsoft.com/office/drawing/2014/main" id="{69DE36DC-4BD1-461B-BD0A-787FE86E9CED}"/>
              </a:ext>
            </a:extLst>
          </p:cNvPr>
          <p:cNvCxnSpPr>
            <a:cxnSpLocks/>
          </p:cNvCxnSpPr>
          <p:nvPr/>
        </p:nvCxnSpPr>
        <p:spPr>
          <a:xfrm>
            <a:off x="992768" y="470022"/>
            <a:ext cx="10071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422F675-0CEA-4230-8D72-626704C86CC4}"/>
              </a:ext>
            </a:extLst>
          </p:cNvPr>
          <p:cNvSpPr txBox="1"/>
          <p:nvPr/>
        </p:nvSpPr>
        <p:spPr>
          <a:xfrm>
            <a:off x="7115758" y="323233"/>
            <a:ext cx="4741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RixMGo L" panose="02020603020101020101" pitchFamily="18" charset="-127"/>
                <a:ea typeface="RixMGo L" panose="02020603020101020101" pitchFamily="18" charset="-127"/>
              </a:rPr>
              <a:t>앱 평점 예측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6B3205E3-21A9-421C-97CA-E75050DFF491}"/>
              </a:ext>
            </a:extLst>
          </p:cNvPr>
          <p:cNvSpPr txBox="1">
            <a:spLocks/>
          </p:cNvSpPr>
          <p:nvPr/>
        </p:nvSpPr>
        <p:spPr>
          <a:xfrm>
            <a:off x="979199" y="689245"/>
            <a:ext cx="9073135" cy="51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</a:pPr>
            <a:r>
              <a: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MyeongjoOTF" panose="02020603020101020101" pitchFamily="18" charset="-127"/>
                <a:ea typeface="NanumMyeongjoOTF" panose="02020603020101020101" pitchFamily="18" charset="-127"/>
                <a:cs typeface="+mn-cs"/>
              </a:rPr>
              <a:t>모델 성능 평가</a:t>
            </a:r>
          </a:p>
        </p:txBody>
      </p:sp>
      <p:cxnSp>
        <p:nvCxnSpPr>
          <p:cNvPr id="35" name="직선 연결선[R] 9">
            <a:extLst>
              <a:ext uri="{FF2B5EF4-FFF2-40B4-BE49-F238E27FC236}">
                <a16:creationId xmlns:a16="http://schemas.microsoft.com/office/drawing/2014/main" id="{03C1389B-956F-4BB5-BA9C-E9306103947C}"/>
              </a:ext>
            </a:extLst>
          </p:cNvPr>
          <p:cNvCxnSpPr>
            <a:cxnSpLocks/>
          </p:cNvCxnSpPr>
          <p:nvPr/>
        </p:nvCxnSpPr>
        <p:spPr>
          <a:xfrm>
            <a:off x="979199" y="1194567"/>
            <a:ext cx="1720970" cy="0"/>
          </a:xfrm>
          <a:prstGeom prst="line">
            <a:avLst/>
          </a:prstGeom>
          <a:ln>
            <a:solidFill>
              <a:srgbClr val="0F9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10">
            <a:extLst>
              <a:ext uri="{FF2B5EF4-FFF2-40B4-BE49-F238E27FC236}">
                <a16:creationId xmlns:a16="http://schemas.microsoft.com/office/drawing/2014/main" id="{3078E05D-F3BC-4DCA-8CFA-FC660B1BE777}"/>
              </a:ext>
            </a:extLst>
          </p:cNvPr>
          <p:cNvCxnSpPr>
            <a:cxnSpLocks/>
          </p:cNvCxnSpPr>
          <p:nvPr/>
        </p:nvCxnSpPr>
        <p:spPr>
          <a:xfrm flipH="1" flipV="1">
            <a:off x="979199" y="945278"/>
            <a:ext cx="2886" cy="248888"/>
          </a:xfrm>
          <a:prstGeom prst="line">
            <a:avLst/>
          </a:prstGeom>
          <a:ln>
            <a:solidFill>
              <a:srgbClr val="0F9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7">
            <a:extLst>
              <a:ext uri="{FF2B5EF4-FFF2-40B4-BE49-F238E27FC236}">
                <a16:creationId xmlns:a16="http://schemas.microsoft.com/office/drawing/2014/main" id="{AA49B693-A6E9-4B62-A54E-112AD7D11DBE}"/>
              </a:ext>
            </a:extLst>
          </p:cNvPr>
          <p:cNvSpPr/>
          <p:nvPr/>
        </p:nvSpPr>
        <p:spPr>
          <a:xfrm>
            <a:off x="979199" y="2798408"/>
            <a:ext cx="5090814" cy="3922431"/>
          </a:xfrm>
          <a:prstGeom prst="roundRect">
            <a:avLst>
              <a:gd name="adj" fmla="val 2184"/>
            </a:avLst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3B1ED84A-7F36-4F58-85EF-8CFEA713E1D1}"/>
              </a:ext>
            </a:extLst>
          </p:cNvPr>
          <p:cNvSpPr/>
          <p:nvPr/>
        </p:nvSpPr>
        <p:spPr>
          <a:xfrm>
            <a:off x="6167115" y="804065"/>
            <a:ext cx="5686826" cy="5916774"/>
          </a:xfrm>
          <a:prstGeom prst="roundRect">
            <a:avLst>
              <a:gd name="adj" fmla="val 2184"/>
            </a:avLst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9304F34-B168-4681-A376-C714CB124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64" y="2897861"/>
            <a:ext cx="4957572" cy="372352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E6755A70-0CBA-4A0C-A193-FB7F56731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310" y="940840"/>
            <a:ext cx="5488730" cy="5680546"/>
          </a:xfrm>
          <a:prstGeom prst="rect">
            <a:avLst/>
          </a:prstGeom>
        </p:spPr>
      </p:pic>
      <p:sp>
        <p:nvSpPr>
          <p:cNvPr id="44" name="원형: 비어 있음 43">
            <a:extLst>
              <a:ext uri="{FF2B5EF4-FFF2-40B4-BE49-F238E27FC236}">
                <a16:creationId xmlns:a16="http://schemas.microsoft.com/office/drawing/2014/main" id="{1D3B63EA-10BA-43B2-97B8-23248CBE1ACA}"/>
              </a:ext>
            </a:extLst>
          </p:cNvPr>
          <p:cNvSpPr/>
          <p:nvPr/>
        </p:nvSpPr>
        <p:spPr>
          <a:xfrm>
            <a:off x="10341493" y="940839"/>
            <a:ext cx="779497" cy="822960"/>
          </a:xfrm>
          <a:prstGeom prst="donut">
            <a:avLst>
              <a:gd name="adj" fmla="val 975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원형: 비어 있음 44">
            <a:extLst>
              <a:ext uri="{FF2B5EF4-FFF2-40B4-BE49-F238E27FC236}">
                <a16:creationId xmlns:a16="http://schemas.microsoft.com/office/drawing/2014/main" id="{C338B070-5A64-4DA5-8D1D-1FC27F4EF3F2}"/>
              </a:ext>
            </a:extLst>
          </p:cNvPr>
          <p:cNvSpPr/>
          <p:nvPr/>
        </p:nvSpPr>
        <p:spPr>
          <a:xfrm>
            <a:off x="10674650" y="2839083"/>
            <a:ext cx="779497" cy="822960"/>
          </a:xfrm>
          <a:prstGeom prst="donut">
            <a:avLst>
              <a:gd name="adj" fmla="val 975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원형: 비어 있음 45">
            <a:extLst>
              <a:ext uri="{FF2B5EF4-FFF2-40B4-BE49-F238E27FC236}">
                <a16:creationId xmlns:a16="http://schemas.microsoft.com/office/drawing/2014/main" id="{63769212-84A7-4605-84F5-D6D2357FC3BC}"/>
              </a:ext>
            </a:extLst>
          </p:cNvPr>
          <p:cNvSpPr/>
          <p:nvPr/>
        </p:nvSpPr>
        <p:spPr>
          <a:xfrm>
            <a:off x="10420345" y="4743477"/>
            <a:ext cx="779497" cy="822960"/>
          </a:xfrm>
          <a:prstGeom prst="donut">
            <a:avLst>
              <a:gd name="adj" fmla="val 975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062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 descr="C:\Users\ss\Desktop\프레젠테이션1-2.jpg">
            <a:extLst>
              <a:ext uri="{FF2B5EF4-FFF2-40B4-BE49-F238E27FC236}">
                <a16:creationId xmlns:a16="http://schemas.microsoft.com/office/drawing/2014/main" id="{618A038D-495B-1C4A-ABFF-2F7A469D5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811" y="37650"/>
            <a:ext cx="12189648" cy="685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8188101A-6E76-CD43-B8AE-8C8ABF721CF5}"/>
              </a:ext>
            </a:extLst>
          </p:cNvPr>
          <p:cNvGrpSpPr/>
          <p:nvPr/>
        </p:nvGrpSpPr>
        <p:grpSpPr>
          <a:xfrm>
            <a:off x="251815" y="235746"/>
            <a:ext cx="717781" cy="434331"/>
            <a:chOff x="137514" y="170431"/>
            <a:chExt cx="717781" cy="43433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EE3FEEF-2F74-9C4F-97D0-861BE4FED363}"/>
                </a:ext>
              </a:extLst>
            </p:cNvPr>
            <p:cNvGrpSpPr/>
            <p:nvPr/>
          </p:nvGrpSpPr>
          <p:grpSpPr>
            <a:xfrm>
              <a:off x="218556" y="170431"/>
              <a:ext cx="555698" cy="422412"/>
              <a:chOff x="309716" y="582684"/>
              <a:chExt cx="1610524" cy="13273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FAE162F-D89C-F44D-AE4D-2EAFA4045A92}"/>
                  </a:ext>
                </a:extLst>
              </p:cNvPr>
              <p:cNvSpPr/>
              <p:nvPr/>
            </p:nvSpPr>
            <p:spPr>
              <a:xfrm>
                <a:off x="309716" y="582684"/>
                <a:ext cx="1610524" cy="132736"/>
              </a:xfrm>
              <a:prstGeom prst="rect">
                <a:avLst/>
              </a:prstGeom>
              <a:solidFill>
                <a:srgbClr val="0F9A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[R] 7">
                <a:extLst>
                  <a:ext uri="{FF2B5EF4-FFF2-40B4-BE49-F238E27FC236}">
                    <a16:creationId xmlns:a16="http://schemas.microsoft.com/office/drawing/2014/main" id="{50063690-F2EF-5649-AE90-2C913B331521}"/>
                  </a:ext>
                </a:extLst>
              </p:cNvPr>
              <p:cNvSpPr/>
              <p:nvPr/>
            </p:nvSpPr>
            <p:spPr>
              <a:xfrm rot="10800000" flipV="1">
                <a:off x="316431" y="582684"/>
                <a:ext cx="1603809" cy="132736"/>
              </a:xfrm>
              <a:prstGeom prst="rtTriangle">
                <a:avLst/>
              </a:prstGeom>
              <a:solidFill>
                <a:srgbClr val="58AF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66282-AF6E-E147-AAAD-5CED3760AA1F}"/>
                </a:ext>
              </a:extLst>
            </p:cNvPr>
            <p:cNvSpPr txBox="1"/>
            <p:nvPr/>
          </p:nvSpPr>
          <p:spPr>
            <a:xfrm>
              <a:off x="137514" y="204652"/>
              <a:ext cx="717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altLang="ko-KR" sz="20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DX방탄고딕" panose="02020600000000000000" pitchFamily="18" charset="-127"/>
                  <a:ea typeface="DX방탄고딕" panose="02020600000000000000" pitchFamily="18" charset="-127"/>
                </a:rPr>
                <a:t>03</a:t>
              </a:r>
              <a:endPara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DX방탄고딕" panose="02020600000000000000" pitchFamily="18" charset="-127"/>
                <a:ea typeface="DX방탄고딕" panose="02020600000000000000" pitchFamily="18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F340CD-E116-EB4F-9007-4B54603631A2}"/>
              </a:ext>
            </a:extLst>
          </p:cNvPr>
          <p:cNvSpPr/>
          <p:nvPr/>
        </p:nvSpPr>
        <p:spPr>
          <a:xfrm>
            <a:off x="969596" y="1974331"/>
            <a:ext cx="493011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Random Forest Regressor</a:t>
            </a: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의 성능이 가장 좋고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, SVR</a:t>
            </a: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은 평균적으로 성능이 가장 떨어지는 것을 볼 수 있다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B" panose="02020603020101020101" pitchFamily="18" charset="-127"/>
              <a:ea typeface="RixMGo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 Random Forest Regressor </a:t>
            </a: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중에서는 성능이 거의 차이가 없지만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, </a:t>
            </a: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에러가 상대적으로 가장 작은 것은 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RFR (</a:t>
            </a: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장르 포함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)- Binary </a:t>
            </a: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모델이다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B" panose="02020603020101020101" pitchFamily="18" charset="-127"/>
              <a:ea typeface="RixMGo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B" panose="02020603020101020101" pitchFamily="18" charset="-127"/>
              <a:ea typeface="RixMGo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모든 특성을 선택해 모델링할 경우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, </a:t>
            </a: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성능이 가장 좋은 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RFR (</a:t>
            </a: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장르 포함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)- Binary </a:t>
            </a: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모델의 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Mean Squared Error</a:t>
            </a: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는 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0.242151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, Mean Absolute Error</a:t>
            </a: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는 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0.33363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, Mean </a:t>
            </a:r>
            <a:r>
              <a:rPr lang="en-US" altLang="ko-KR" sz="1300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Squeared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 Log Error</a:t>
            </a: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는 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0.012062</a:t>
            </a: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이다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.</a:t>
            </a: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 </a:t>
            </a:r>
            <a:endParaRPr lang="en-US" altLang="ko-KR" sz="13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B" panose="02020603020101020101" pitchFamily="18" charset="-127"/>
              <a:ea typeface="RixMGo B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18C0CD9-DA62-6E4F-87F2-39E8DA1FB054}"/>
              </a:ext>
            </a:extLst>
          </p:cNvPr>
          <p:cNvGrpSpPr/>
          <p:nvPr/>
        </p:nvGrpSpPr>
        <p:grpSpPr>
          <a:xfrm>
            <a:off x="883785" y="1431179"/>
            <a:ext cx="2621739" cy="347513"/>
            <a:chOff x="860426" y="1481898"/>
            <a:chExt cx="1911797" cy="347513"/>
          </a:xfrm>
        </p:grpSpPr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709F02AB-128E-5E4D-AFE1-38197CBFB3E5}"/>
                </a:ext>
              </a:extLst>
            </p:cNvPr>
            <p:cNvSpPr/>
            <p:nvPr/>
          </p:nvSpPr>
          <p:spPr>
            <a:xfrm>
              <a:off x="979199" y="1481898"/>
              <a:ext cx="1724336" cy="347513"/>
            </a:xfrm>
            <a:prstGeom prst="roundRect">
              <a:avLst>
                <a:gd name="adj" fmla="val 50000"/>
              </a:avLst>
            </a:prstGeom>
            <a:solidFill>
              <a:srgbClr val="58A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6D14C0-F9C1-0B41-8786-F96813C3FAC4}"/>
                </a:ext>
              </a:extLst>
            </p:cNvPr>
            <p:cNvSpPr txBox="1"/>
            <p:nvPr/>
          </p:nvSpPr>
          <p:spPr>
            <a:xfrm>
              <a:off x="860426" y="1504573"/>
              <a:ext cx="1911797" cy="314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r>
                <a:rPr lang="ko-KR" altLang="en-US" sz="16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MGo B" panose="02020603020101020101" pitchFamily="18" charset="-127"/>
                  <a:ea typeface="RixMGo B" panose="02020603020101020101" pitchFamily="18" charset="-127"/>
                </a:rPr>
                <a:t>모든 특성 선택 </a:t>
              </a:r>
              <a:r>
                <a:rPr lang="en-US" altLang="ko-KR" sz="16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MGo B" panose="02020603020101020101" pitchFamily="18" charset="-127"/>
                  <a:ea typeface="RixMGo B" panose="02020603020101020101" pitchFamily="18" charset="-127"/>
                </a:rPr>
                <a:t>(</a:t>
              </a:r>
              <a:r>
                <a:rPr lang="ko-KR" altLang="en-US" sz="16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MGo B" panose="02020603020101020101" pitchFamily="18" charset="-127"/>
                  <a:ea typeface="RixMGo B" panose="02020603020101020101" pitchFamily="18" charset="-127"/>
                </a:rPr>
                <a:t>장르 유</a:t>
              </a:r>
              <a:r>
                <a:rPr lang="en-US" altLang="ko-KR" sz="16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MGo B" panose="02020603020101020101" pitchFamily="18" charset="-127"/>
                  <a:ea typeface="RixMGo B" panose="02020603020101020101" pitchFamily="18" charset="-127"/>
                </a:rPr>
                <a:t>/</a:t>
              </a:r>
              <a:r>
                <a:rPr lang="ko-KR" altLang="en-US" sz="16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MGo B" panose="02020603020101020101" pitchFamily="18" charset="-127"/>
                  <a:ea typeface="RixMGo B" panose="02020603020101020101" pitchFamily="18" charset="-127"/>
                </a:rPr>
                <a:t>무</a:t>
              </a:r>
              <a:r>
                <a:rPr lang="en-US" altLang="ko-KR" sz="16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MGo B" panose="02020603020101020101" pitchFamily="18" charset="-127"/>
                  <a:ea typeface="RixMGo B" panose="02020603020101020101" pitchFamily="18" charset="-127"/>
                </a:rPr>
                <a:t>)</a:t>
              </a:r>
              <a:endParaRPr lang="ko-KR" altLang="en-US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MGo B" panose="02020603020101020101" pitchFamily="18" charset="-127"/>
                <a:ea typeface="RixMGo B" panose="02020603020101020101" pitchFamily="18" charset="-127"/>
              </a:endParaRPr>
            </a:p>
          </p:txBody>
        </p:sp>
      </p:grpSp>
      <p:cxnSp>
        <p:nvCxnSpPr>
          <p:cNvPr id="32" name="직선 연결선 5">
            <a:extLst>
              <a:ext uri="{FF2B5EF4-FFF2-40B4-BE49-F238E27FC236}">
                <a16:creationId xmlns:a16="http://schemas.microsoft.com/office/drawing/2014/main" id="{69DE36DC-4BD1-461B-BD0A-787FE86E9CED}"/>
              </a:ext>
            </a:extLst>
          </p:cNvPr>
          <p:cNvCxnSpPr>
            <a:cxnSpLocks/>
          </p:cNvCxnSpPr>
          <p:nvPr/>
        </p:nvCxnSpPr>
        <p:spPr>
          <a:xfrm>
            <a:off x="992768" y="470022"/>
            <a:ext cx="10071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422F675-0CEA-4230-8D72-626704C86CC4}"/>
              </a:ext>
            </a:extLst>
          </p:cNvPr>
          <p:cNvSpPr txBox="1"/>
          <p:nvPr/>
        </p:nvSpPr>
        <p:spPr>
          <a:xfrm>
            <a:off x="7115758" y="323233"/>
            <a:ext cx="4741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RixMGo L" panose="02020603020101020101" pitchFamily="18" charset="-127"/>
                <a:ea typeface="RixMGo L" panose="02020603020101020101" pitchFamily="18" charset="-127"/>
              </a:rPr>
              <a:t>앱 평점 예측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6B3205E3-21A9-421C-97CA-E75050DFF491}"/>
              </a:ext>
            </a:extLst>
          </p:cNvPr>
          <p:cNvSpPr txBox="1">
            <a:spLocks/>
          </p:cNvSpPr>
          <p:nvPr/>
        </p:nvSpPr>
        <p:spPr>
          <a:xfrm>
            <a:off x="979199" y="689245"/>
            <a:ext cx="9073135" cy="51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</a:pPr>
            <a:r>
              <a: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MyeongjoOTF" panose="02020603020101020101" pitchFamily="18" charset="-127"/>
                <a:ea typeface="NanumMyeongjoOTF" panose="02020603020101020101" pitchFamily="18" charset="-127"/>
                <a:cs typeface="+mn-cs"/>
              </a:rPr>
              <a:t>모델 성능 평가</a:t>
            </a:r>
          </a:p>
        </p:txBody>
      </p:sp>
      <p:cxnSp>
        <p:nvCxnSpPr>
          <p:cNvPr id="35" name="직선 연결선[R] 9">
            <a:extLst>
              <a:ext uri="{FF2B5EF4-FFF2-40B4-BE49-F238E27FC236}">
                <a16:creationId xmlns:a16="http://schemas.microsoft.com/office/drawing/2014/main" id="{03C1389B-956F-4BB5-BA9C-E9306103947C}"/>
              </a:ext>
            </a:extLst>
          </p:cNvPr>
          <p:cNvCxnSpPr>
            <a:cxnSpLocks/>
          </p:cNvCxnSpPr>
          <p:nvPr/>
        </p:nvCxnSpPr>
        <p:spPr>
          <a:xfrm>
            <a:off x="979199" y="1194567"/>
            <a:ext cx="1720970" cy="0"/>
          </a:xfrm>
          <a:prstGeom prst="line">
            <a:avLst/>
          </a:prstGeom>
          <a:ln>
            <a:solidFill>
              <a:srgbClr val="0F9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10">
            <a:extLst>
              <a:ext uri="{FF2B5EF4-FFF2-40B4-BE49-F238E27FC236}">
                <a16:creationId xmlns:a16="http://schemas.microsoft.com/office/drawing/2014/main" id="{3078E05D-F3BC-4DCA-8CFA-FC660B1BE777}"/>
              </a:ext>
            </a:extLst>
          </p:cNvPr>
          <p:cNvCxnSpPr>
            <a:cxnSpLocks/>
          </p:cNvCxnSpPr>
          <p:nvPr/>
        </p:nvCxnSpPr>
        <p:spPr>
          <a:xfrm flipH="1" flipV="1">
            <a:off x="979199" y="945278"/>
            <a:ext cx="2886" cy="248888"/>
          </a:xfrm>
          <a:prstGeom prst="line">
            <a:avLst/>
          </a:prstGeom>
          <a:ln>
            <a:solidFill>
              <a:srgbClr val="0F9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7">
            <a:extLst>
              <a:ext uri="{FF2B5EF4-FFF2-40B4-BE49-F238E27FC236}">
                <a16:creationId xmlns:a16="http://schemas.microsoft.com/office/drawing/2014/main" id="{AA49B693-A6E9-4B62-A54E-112AD7D11DBE}"/>
              </a:ext>
            </a:extLst>
          </p:cNvPr>
          <p:cNvSpPr/>
          <p:nvPr/>
        </p:nvSpPr>
        <p:spPr>
          <a:xfrm>
            <a:off x="871812" y="4324832"/>
            <a:ext cx="5224188" cy="1338601"/>
          </a:xfrm>
          <a:prstGeom prst="roundRect">
            <a:avLst>
              <a:gd name="adj" fmla="val 2184"/>
            </a:avLst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3B1ED84A-7F36-4F58-85EF-8CFEA713E1D1}"/>
              </a:ext>
            </a:extLst>
          </p:cNvPr>
          <p:cNvSpPr/>
          <p:nvPr/>
        </p:nvSpPr>
        <p:spPr>
          <a:xfrm>
            <a:off x="6179674" y="1039354"/>
            <a:ext cx="5575977" cy="4624079"/>
          </a:xfrm>
          <a:prstGeom prst="roundRect">
            <a:avLst>
              <a:gd name="adj" fmla="val 2184"/>
            </a:avLst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633BA6F-D56C-4205-BAFF-7BD05EEE0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085" y="1117953"/>
            <a:ext cx="5440688" cy="446252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146831C-339D-410F-B518-ECA3A6CC1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690" y="4388840"/>
            <a:ext cx="5090814" cy="120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4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 descr="C:\Users\ss\Desktop\프레젠테이션1-2.jpg">
            <a:extLst>
              <a:ext uri="{FF2B5EF4-FFF2-40B4-BE49-F238E27FC236}">
                <a16:creationId xmlns:a16="http://schemas.microsoft.com/office/drawing/2014/main" id="{618A038D-495B-1C4A-ABFF-2F7A469D5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4"/>
            <a:ext cx="12189648" cy="685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8188101A-6E76-CD43-B8AE-8C8ABF721CF5}"/>
              </a:ext>
            </a:extLst>
          </p:cNvPr>
          <p:cNvGrpSpPr/>
          <p:nvPr/>
        </p:nvGrpSpPr>
        <p:grpSpPr>
          <a:xfrm>
            <a:off x="251815" y="235746"/>
            <a:ext cx="717781" cy="434331"/>
            <a:chOff x="137514" y="170431"/>
            <a:chExt cx="717781" cy="43433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EE3FEEF-2F74-9C4F-97D0-861BE4FED363}"/>
                </a:ext>
              </a:extLst>
            </p:cNvPr>
            <p:cNvGrpSpPr/>
            <p:nvPr/>
          </p:nvGrpSpPr>
          <p:grpSpPr>
            <a:xfrm>
              <a:off x="218556" y="170431"/>
              <a:ext cx="555698" cy="422412"/>
              <a:chOff x="309716" y="582684"/>
              <a:chExt cx="1610524" cy="13273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FAE162F-D89C-F44D-AE4D-2EAFA4045A92}"/>
                  </a:ext>
                </a:extLst>
              </p:cNvPr>
              <p:cNvSpPr/>
              <p:nvPr/>
            </p:nvSpPr>
            <p:spPr>
              <a:xfrm>
                <a:off x="309716" y="582684"/>
                <a:ext cx="1610524" cy="132736"/>
              </a:xfrm>
              <a:prstGeom prst="rect">
                <a:avLst/>
              </a:prstGeom>
              <a:solidFill>
                <a:srgbClr val="0F9A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[R] 7">
                <a:extLst>
                  <a:ext uri="{FF2B5EF4-FFF2-40B4-BE49-F238E27FC236}">
                    <a16:creationId xmlns:a16="http://schemas.microsoft.com/office/drawing/2014/main" id="{50063690-F2EF-5649-AE90-2C913B331521}"/>
                  </a:ext>
                </a:extLst>
              </p:cNvPr>
              <p:cNvSpPr/>
              <p:nvPr/>
            </p:nvSpPr>
            <p:spPr>
              <a:xfrm rot="10800000" flipV="1">
                <a:off x="316431" y="582684"/>
                <a:ext cx="1603809" cy="132736"/>
              </a:xfrm>
              <a:prstGeom prst="rtTriangle">
                <a:avLst/>
              </a:prstGeom>
              <a:solidFill>
                <a:srgbClr val="58AF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66282-AF6E-E147-AAAD-5CED3760AA1F}"/>
                </a:ext>
              </a:extLst>
            </p:cNvPr>
            <p:cNvSpPr txBox="1"/>
            <p:nvPr/>
          </p:nvSpPr>
          <p:spPr>
            <a:xfrm>
              <a:off x="137514" y="204652"/>
              <a:ext cx="717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altLang="ko-KR" sz="20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DX방탄고딕" panose="02020600000000000000" pitchFamily="18" charset="-127"/>
                  <a:ea typeface="DX방탄고딕" panose="02020600000000000000" pitchFamily="18" charset="-127"/>
                </a:rPr>
                <a:t>03</a:t>
              </a:r>
              <a:endPara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DX방탄고딕" panose="02020600000000000000" pitchFamily="18" charset="-127"/>
                <a:ea typeface="DX방탄고딕" panose="02020600000000000000" pitchFamily="18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F340CD-E116-EB4F-9007-4B54603631A2}"/>
              </a:ext>
            </a:extLst>
          </p:cNvPr>
          <p:cNvSpPr/>
          <p:nvPr/>
        </p:nvSpPr>
        <p:spPr>
          <a:xfrm>
            <a:off x="979199" y="1705801"/>
            <a:ext cx="493011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Random Forest Regressor</a:t>
            </a: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에서의 특성 중요도에 따라 두개의 가장 중요한 특성인 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Reviews, Installs</a:t>
            </a: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만 보기 때문에 장르는 존재 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B" panose="02020603020101020101" pitchFamily="18" charset="-127"/>
              <a:ea typeface="RixMGo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모델 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: Random Forest Regressor / SVR / Linear Regressor</a:t>
            </a:r>
          </a:p>
          <a:p>
            <a:endParaRPr lang="en-US" altLang="ko-KR" sz="13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B" panose="02020603020101020101" pitchFamily="18" charset="-127"/>
              <a:ea typeface="RixMGo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인코딩 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:  Integer/ Binary/ Dummy</a:t>
            </a:r>
          </a:p>
          <a:p>
            <a:endParaRPr lang="en-US" altLang="ko-KR" sz="13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B" panose="02020603020101020101" pitchFamily="18" charset="-127"/>
              <a:ea typeface="RixMGo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성능 지표 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: MSE / MAE / MSLE</a:t>
            </a:r>
          </a:p>
          <a:p>
            <a:endParaRPr lang="en-US" altLang="ko-KR" sz="13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B" panose="02020603020101020101" pitchFamily="18" charset="-127"/>
              <a:ea typeface="RixMGo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각각의 성능지표 중 성능이 상대적으로 좋은 모델만 보자</a:t>
            </a:r>
            <a:endParaRPr lang="en-US" altLang="ko-KR" sz="13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B" panose="02020603020101020101" pitchFamily="18" charset="-127"/>
              <a:ea typeface="RixMGo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B" panose="02020603020101020101" pitchFamily="18" charset="-127"/>
              <a:ea typeface="RixMGo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B" panose="02020603020101020101" pitchFamily="18" charset="-127"/>
              <a:ea typeface="RixMGo B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18C0CD9-DA62-6E4F-87F2-39E8DA1FB054}"/>
              </a:ext>
            </a:extLst>
          </p:cNvPr>
          <p:cNvGrpSpPr/>
          <p:nvPr/>
        </p:nvGrpSpPr>
        <p:grpSpPr>
          <a:xfrm>
            <a:off x="883785" y="1311938"/>
            <a:ext cx="2621739" cy="347513"/>
            <a:chOff x="860426" y="1481898"/>
            <a:chExt cx="1911797" cy="347513"/>
          </a:xfrm>
        </p:grpSpPr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709F02AB-128E-5E4D-AFE1-38197CBFB3E5}"/>
                </a:ext>
              </a:extLst>
            </p:cNvPr>
            <p:cNvSpPr/>
            <p:nvPr/>
          </p:nvSpPr>
          <p:spPr>
            <a:xfrm>
              <a:off x="979199" y="1481898"/>
              <a:ext cx="1724336" cy="347513"/>
            </a:xfrm>
            <a:prstGeom prst="roundRect">
              <a:avLst>
                <a:gd name="adj" fmla="val 50000"/>
              </a:avLst>
            </a:prstGeom>
            <a:solidFill>
              <a:srgbClr val="58A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6D14C0-F9C1-0B41-8786-F96813C3FAC4}"/>
                </a:ext>
              </a:extLst>
            </p:cNvPr>
            <p:cNvSpPr txBox="1"/>
            <p:nvPr/>
          </p:nvSpPr>
          <p:spPr>
            <a:xfrm>
              <a:off x="860426" y="1495462"/>
              <a:ext cx="1911797" cy="314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r>
                <a:rPr lang="en-US" altLang="ko-KR" sz="16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MGo B" panose="02020603020101020101" pitchFamily="18" charset="-127"/>
                  <a:ea typeface="RixMGo B" panose="02020603020101020101" pitchFamily="18" charset="-127"/>
                </a:rPr>
                <a:t>Reviews, Installs </a:t>
              </a:r>
              <a:r>
                <a:rPr lang="ko-KR" altLang="en-US" sz="16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MGo B" panose="02020603020101020101" pitchFamily="18" charset="-127"/>
                  <a:ea typeface="RixMGo B" panose="02020603020101020101" pitchFamily="18" charset="-127"/>
                </a:rPr>
                <a:t>특성 선택</a:t>
              </a:r>
            </a:p>
          </p:txBody>
        </p:sp>
      </p:grpSp>
      <p:cxnSp>
        <p:nvCxnSpPr>
          <p:cNvPr id="32" name="직선 연결선 5">
            <a:extLst>
              <a:ext uri="{FF2B5EF4-FFF2-40B4-BE49-F238E27FC236}">
                <a16:creationId xmlns:a16="http://schemas.microsoft.com/office/drawing/2014/main" id="{69DE36DC-4BD1-461B-BD0A-787FE86E9CED}"/>
              </a:ext>
            </a:extLst>
          </p:cNvPr>
          <p:cNvCxnSpPr>
            <a:cxnSpLocks/>
          </p:cNvCxnSpPr>
          <p:nvPr/>
        </p:nvCxnSpPr>
        <p:spPr>
          <a:xfrm>
            <a:off x="992768" y="470022"/>
            <a:ext cx="10071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422F675-0CEA-4230-8D72-626704C86CC4}"/>
              </a:ext>
            </a:extLst>
          </p:cNvPr>
          <p:cNvSpPr txBox="1"/>
          <p:nvPr/>
        </p:nvSpPr>
        <p:spPr>
          <a:xfrm>
            <a:off x="7115758" y="323233"/>
            <a:ext cx="4741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RixMGo L" panose="02020603020101020101" pitchFamily="18" charset="-127"/>
                <a:ea typeface="RixMGo L" panose="02020603020101020101" pitchFamily="18" charset="-127"/>
              </a:rPr>
              <a:t>앱 평점 예측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6B3205E3-21A9-421C-97CA-E75050DFF491}"/>
              </a:ext>
            </a:extLst>
          </p:cNvPr>
          <p:cNvSpPr txBox="1">
            <a:spLocks/>
          </p:cNvSpPr>
          <p:nvPr/>
        </p:nvSpPr>
        <p:spPr>
          <a:xfrm>
            <a:off x="979199" y="689245"/>
            <a:ext cx="9073135" cy="51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</a:pPr>
            <a:r>
              <a: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MyeongjoOTF" panose="02020603020101020101" pitchFamily="18" charset="-127"/>
                <a:ea typeface="NanumMyeongjoOTF" panose="02020603020101020101" pitchFamily="18" charset="-127"/>
                <a:cs typeface="+mn-cs"/>
              </a:rPr>
              <a:t>모델 성능 평가</a:t>
            </a:r>
          </a:p>
        </p:txBody>
      </p:sp>
      <p:cxnSp>
        <p:nvCxnSpPr>
          <p:cNvPr id="35" name="직선 연결선[R] 9">
            <a:extLst>
              <a:ext uri="{FF2B5EF4-FFF2-40B4-BE49-F238E27FC236}">
                <a16:creationId xmlns:a16="http://schemas.microsoft.com/office/drawing/2014/main" id="{03C1389B-956F-4BB5-BA9C-E9306103947C}"/>
              </a:ext>
            </a:extLst>
          </p:cNvPr>
          <p:cNvCxnSpPr>
            <a:cxnSpLocks/>
          </p:cNvCxnSpPr>
          <p:nvPr/>
        </p:nvCxnSpPr>
        <p:spPr>
          <a:xfrm>
            <a:off x="979199" y="1194567"/>
            <a:ext cx="1720970" cy="0"/>
          </a:xfrm>
          <a:prstGeom prst="line">
            <a:avLst/>
          </a:prstGeom>
          <a:ln>
            <a:solidFill>
              <a:srgbClr val="0F9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10">
            <a:extLst>
              <a:ext uri="{FF2B5EF4-FFF2-40B4-BE49-F238E27FC236}">
                <a16:creationId xmlns:a16="http://schemas.microsoft.com/office/drawing/2014/main" id="{3078E05D-F3BC-4DCA-8CFA-FC660B1BE777}"/>
              </a:ext>
            </a:extLst>
          </p:cNvPr>
          <p:cNvCxnSpPr>
            <a:cxnSpLocks/>
          </p:cNvCxnSpPr>
          <p:nvPr/>
        </p:nvCxnSpPr>
        <p:spPr>
          <a:xfrm flipH="1" flipV="1">
            <a:off x="979199" y="945278"/>
            <a:ext cx="2886" cy="248888"/>
          </a:xfrm>
          <a:prstGeom prst="line">
            <a:avLst/>
          </a:prstGeom>
          <a:ln>
            <a:solidFill>
              <a:srgbClr val="0F9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7">
            <a:extLst>
              <a:ext uri="{FF2B5EF4-FFF2-40B4-BE49-F238E27FC236}">
                <a16:creationId xmlns:a16="http://schemas.microsoft.com/office/drawing/2014/main" id="{AA49B693-A6E9-4B62-A54E-112AD7D11DBE}"/>
              </a:ext>
            </a:extLst>
          </p:cNvPr>
          <p:cNvSpPr/>
          <p:nvPr/>
        </p:nvSpPr>
        <p:spPr>
          <a:xfrm>
            <a:off x="979198" y="4032504"/>
            <a:ext cx="5116801" cy="2688335"/>
          </a:xfrm>
          <a:prstGeom prst="roundRect">
            <a:avLst>
              <a:gd name="adj" fmla="val 2184"/>
            </a:avLst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3B1ED84A-7F36-4F58-85EF-8CFEA713E1D1}"/>
              </a:ext>
            </a:extLst>
          </p:cNvPr>
          <p:cNvSpPr/>
          <p:nvPr/>
        </p:nvSpPr>
        <p:spPr>
          <a:xfrm>
            <a:off x="6167115" y="804065"/>
            <a:ext cx="5686826" cy="5916774"/>
          </a:xfrm>
          <a:prstGeom prst="roundRect">
            <a:avLst>
              <a:gd name="adj" fmla="val 2184"/>
            </a:avLst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33A8EB-9822-4BEB-919A-4EA7D29F7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189" y="4098947"/>
            <a:ext cx="4990315" cy="25224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E9CAC0-5A1C-4010-8C0C-D135D48C0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488" y="857859"/>
            <a:ext cx="5507954" cy="5809185"/>
          </a:xfrm>
          <a:prstGeom prst="rect">
            <a:avLst/>
          </a:prstGeom>
        </p:spPr>
      </p:pic>
      <p:sp>
        <p:nvSpPr>
          <p:cNvPr id="25" name="원형: 비어 있음 24">
            <a:extLst>
              <a:ext uri="{FF2B5EF4-FFF2-40B4-BE49-F238E27FC236}">
                <a16:creationId xmlns:a16="http://schemas.microsoft.com/office/drawing/2014/main" id="{F7AA9A8F-3A77-4967-8F74-1CB6629B59C6}"/>
              </a:ext>
            </a:extLst>
          </p:cNvPr>
          <p:cNvSpPr/>
          <p:nvPr/>
        </p:nvSpPr>
        <p:spPr>
          <a:xfrm>
            <a:off x="10310138" y="882841"/>
            <a:ext cx="779497" cy="822960"/>
          </a:xfrm>
          <a:prstGeom prst="donut">
            <a:avLst>
              <a:gd name="adj" fmla="val 975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원형: 비어 있음 25">
            <a:extLst>
              <a:ext uri="{FF2B5EF4-FFF2-40B4-BE49-F238E27FC236}">
                <a16:creationId xmlns:a16="http://schemas.microsoft.com/office/drawing/2014/main" id="{50BBCBF3-C073-4436-BDD2-CC4760705498}"/>
              </a:ext>
            </a:extLst>
          </p:cNvPr>
          <p:cNvSpPr/>
          <p:nvPr/>
        </p:nvSpPr>
        <p:spPr>
          <a:xfrm>
            <a:off x="10655561" y="2806215"/>
            <a:ext cx="779497" cy="822960"/>
          </a:xfrm>
          <a:prstGeom prst="donut">
            <a:avLst>
              <a:gd name="adj" fmla="val 975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원형: 비어 있음 26">
            <a:extLst>
              <a:ext uri="{FF2B5EF4-FFF2-40B4-BE49-F238E27FC236}">
                <a16:creationId xmlns:a16="http://schemas.microsoft.com/office/drawing/2014/main" id="{17DDEA38-96B5-479F-92EA-F64F48DBAFDD}"/>
              </a:ext>
            </a:extLst>
          </p:cNvPr>
          <p:cNvSpPr/>
          <p:nvPr/>
        </p:nvSpPr>
        <p:spPr>
          <a:xfrm>
            <a:off x="10290770" y="4758958"/>
            <a:ext cx="779497" cy="822960"/>
          </a:xfrm>
          <a:prstGeom prst="donut">
            <a:avLst>
              <a:gd name="adj" fmla="val 975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298ECDB-A3C3-4AED-97D0-62A994AD4D58}"/>
              </a:ext>
            </a:extLst>
          </p:cNvPr>
          <p:cNvSpPr/>
          <p:nvPr/>
        </p:nvSpPr>
        <p:spPr>
          <a:xfrm>
            <a:off x="3411329" y="1361188"/>
            <a:ext cx="265021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주요 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features</a:t>
            </a: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만 모델링해 성능 개선 도모</a:t>
            </a:r>
            <a:endParaRPr lang="en-US" altLang="ko-KR" sz="13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RixMGo B" panose="02020603020101020101" pitchFamily="18" charset="-127"/>
              <a:ea typeface="RixMGo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941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 descr="C:\Users\ss\Desktop\프레젠테이션1-2.jpg">
            <a:extLst>
              <a:ext uri="{FF2B5EF4-FFF2-40B4-BE49-F238E27FC236}">
                <a16:creationId xmlns:a16="http://schemas.microsoft.com/office/drawing/2014/main" id="{618A038D-495B-1C4A-ABFF-2F7A469D5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811" y="119946"/>
            <a:ext cx="12189648" cy="685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8188101A-6E76-CD43-B8AE-8C8ABF721CF5}"/>
              </a:ext>
            </a:extLst>
          </p:cNvPr>
          <p:cNvGrpSpPr/>
          <p:nvPr/>
        </p:nvGrpSpPr>
        <p:grpSpPr>
          <a:xfrm>
            <a:off x="251815" y="235746"/>
            <a:ext cx="717781" cy="434331"/>
            <a:chOff x="137514" y="170431"/>
            <a:chExt cx="717781" cy="43433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EE3FEEF-2F74-9C4F-97D0-861BE4FED363}"/>
                </a:ext>
              </a:extLst>
            </p:cNvPr>
            <p:cNvGrpSpPr/>
            <p:nvPr/>
          </p:nvGrpSpPr>
          <p:grpSpPr>
            <a:xfrm>
              <a:off x="218556" y="170431"/>
              <a:ext cx="555698" cy="422412"/>
              <a:chOff x="309716" y="582684"/>
              <a:chExt cx="1610524" cy="13273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FAE162F-D89C-F44D-AE4D-2EAFA4045A92}"/>
                  </a:ext>
                </a:extLst>
              </p:cNvPr>
              <p:cNvSpPr/>
              <p:nvPr/>
            </p:nvSpPr>
            <p:spPr>
              <a:xfrm>
                <a:off x="309716" y="582684"/>
                <a:ext cx="1610524" cy="132736"/>
              </a:xfrm>
              <a:prstGeom prst="rect">
                <a:avLst/>
              </a:prstGeom>
              <a:solidFill>
                <a:srgbClr val="0F9A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[R] 7">
                <a:extLst>
                  <a:ext uri="{FF2B5EF4-FFF2-40B4-BE49-F238E27FC236}">
                    <a16:creationId xmlns:a16="http://schemas.microsoft.com/office/drawing/2014/main" id="{50063690-F2EF-5649-AE90-2C913B331521}"/>
                  </a:ext>
                </a:extLst>
              </p:cNvPr>
              <p:cNvSpPr/>
              <p:nvPr/>
            </p:nvSpPr>
            <p:spPr>
              <a:xfrm rot="10800000" flipV="1">
                <a:off x="316431" y="582684"/>
                <a:ext cx="1603809" cy="132736"/>
              </a:xfrm>
              <a:prstGeom prst="rtTriangle">
                <a:avLst/>
              </a:prstGeom>
              <a:solidFill>
                <a:srgbClr val="58AF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66282-AF6E-E147-AAAD-5CED3760AA1F}"/>
                </a:ext>
              </a:extLst>
            </p:cNvPr>
            <p:cNvSpPr txBox="1"/>
            <p:nvPr/>
          </p:nvSpPr>
          <p:spPr>
            <a:xfrm>
              <a:off x="137514" y="204652"/>
              <a:ext cx="717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altLang="ko-KR" sz="20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DX방탄고딕" panose="02020600000000000000" pitchFamily="18" charset="-127"/>
                  <a:ea typeface="DX방탄고딕" panose="02020600000000000000" pitchFamily="18" charset="-127"/>
                </a:rPr>
                <a:t>03</a:t>
              </a:r>
              <a:endPara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DX방탄고딕" panose="02020600000000000000" pitchFamily="18" charset="-127"/>
                <a:ea typeface="DX방탄고딕" panose="02020600000000000000" pitchFamily="18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F340CD-E116-EB4F-9007-4B54603631A2}"/>
              </a:ext>
            </a:extLst>
          </p:cNvPr>
          <p:cNvSpPr/>
          <p:nvPr/>
        </p:nvSpPr>
        <p:spPr>
          <a:xfrm>
            <a:off x="969596" y="1900862"/>
            <a:ext cx="4930112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Random Forest Regressor</a:t>
            </a: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의 성능이 가장 좋고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, SVR</a:t>
            </a: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은 평균적으로 성능이 가장 떨어지는 것을 볼 수 있다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B" panose="02020603020101020101" pitchFamily="18" charset="-127"/>
              <a:ea typeface="RixMGo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 Random Forest Regressor </a:t>
            </a: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중에서는 성능의 차이가 없다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.</a:t>
            </a:r>
          </a:p>
          <a:p>
            <a:endParaRPr lang="en-US" altLang="ko-KR" sz="13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B" panose="02020603020101020101" pitchFamily="18" charset="-127"/>
              <a:ea typeface="RixMGo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Reviews, Installs</a:t>
            </a: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 특성을 선택해 모델링할 경우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, </a:t>
            </a: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성능이 가장 좋은 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Random Forest Regressor </a:t>
            </a: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모델의 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Mean Squared Error</a:t>
            </a: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는 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0.248373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, Mean Absolute Error</a:t>
            </a: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는 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0.336681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, Mean </a:t>
            </a:r>
            <a:r>
              <a:rPr lang="en-US" altLang="ko-KR" sz="1300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Squeared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 Log Error</a:t>
            </a: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는 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0.012366</a:t>
            </a:r>
            <a:endParaRPr lang="en-US" altLang="ko-KR" sz="13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B" panose="02020603020101020101" pitchFamily="18" charset="-127"/>
              <a:ea typeface="RixMGo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B" panose="02020603020101020101" pitchFamily="18" charset="-127"/>
              <a:ea typeface="RixMGo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모든 특성을 선택했을 때와 비교해서 차이가 매우 작지만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, </a:t>
            </a: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오히려 떨어지는 것을 볼 수 있다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B" panose="02020603020101020101" pitchFamily="18" charset="-127"/>
              <a:ea typeface="RixMGo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하지만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, </a:t>
            </a: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성능 차이는 아주 작기 때문에 나중에 대용량 데이터에 적용할 것을 고려하여 소요시간을 우선시해야 한다고 판단했다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B" panose="02020603020101020101" pitchFamily="18" charset="-127"/>
              <a:ea typeface="RixMGo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따라서 소요시간이 모든 특성에 비해 대략 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1.5</a:t>
            </a: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배 빠른  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Reviews, Installs </a:t>
            </a: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특성 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[RFR - Binary] </a:t>
            </a:r>
            <a:r>
              <a:rPr lang="ko-KR" altLang="en-US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를 최종 모델로 선정하였다</a:t>
            </a:r>
            <a:r>
              <a:rPr lang="en-US" altLang="ko-KR" sz="13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B" panose="02020603020101020101" pitchFamily="18" charset="-127"/>
                <a:ea typeface="RixMGo B" panose="02020603020101020101" pitchFamily="18" charset="-127"/>
              </a:rPr>
              <a:t>.</a:t>
            </a:r>
          </a:p>
        </p:txBody>
      </p:sp>
      <p:cxnSp>
        <p:nvCxnSpPr>
          <p:cNvPr id="32" name="직선 연결선 5">
            <a:extLst>
              <a:ext uri="{FF2B5EF4-FFF2-40B4-BE49-F238E27FC236}">
                <a16:creationId xmlns:a16="http://schemas.microsoft.com/office/drawing/2014/main" id="{69DE36DC-4BD1-461B-BD0A-787FE86E9CED}"/>
              </a:ext>
            </a:extLst>
          </p:cNvPr>
          <p:cNvCxnSpPr>
            <a:cxnSpLocks/>
          </p:cNvCxnSpPr>
          <p:nvPr/>
        </p:nvCxnSpPr>
        <p:spPr>
          <a:xfrm>
            <a:off x="992768" y="470022"/>
            <a:ext cx="10071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422F675-0CEA-4230-8D72-626704C86CC4}"/>
              </a:ext>
            </a:extLst>
          </p:cNvPr>
          <p:cNvSpPr txBox="1"/>
          <p:nvPr/>
        </p:nvSpPr>
        <p:spPr>
          <a:xfrm>
            <a:off x="7115758" y="323233"/>
            <a:ext cx="4741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RixMGo L" panose="02020603020101020101" pitchFamily="18" charset="-127"/>
                <a:ea typeface="RixMGo L" panose="02020603020101020101" pitchFamily="18" charset="-127"/>
              </a:rPr>
              <a:t>앱 평점 예측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6B3205E3-21A9-421C-97CA-E75050DFF491}"/>
              </a:ext>
            </a:extLst>
          </p:cNvPr>
          <p:cNvSpPr txBox="1">
            <a:spLocks/>
          </p:cNvSpPr>
          <p:nvPr/>
        </p:nvSpPr>
        <p:spPr>
          <a:xfrm>
            <a:off x="979199" y="689245"/>
            <a:ext cx="9073135" cy="51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</a:pPr>
            <a:r>
              <a: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MyeongjoOTF" panose="02020603020101020101" pitchFamily="18" charset="-127"/>
                <a:ea typeface="NanumMyeongjoOTF" panose="02020603020101020101" pitchFamily="18" charset="-127"/>
                <a:cs typeface="+mn-cs"/>
              </a:rPr>
              <a:t>최종 모델 선정</a:t>
            </a:r>
          </a:p>
        </p:txBody>
      </p:sp>
      <p:cxnSp>
        <p:nvCxnSpPr>
          <p:cNvPr id="35" name="직선 연결선[R] 9">
            <a:extLst>
              <a:ext uri="{FF2B5EF4-FFF2-40B4-BE49-F238E27FC236}">
                <a16:creationId xmlns:a16="http://schemas.microsoft.com/office/drawing/2014/main" id="{03C1389B-956F-4BB5-BA9C-E9306103947C}"/>
              </a:ext>
            </a:extLst>
          </p:cNvPr>
          <p:cNvCxnSpPr>
            <a:cxnSpLocks/>
          </p:cNvCxnSpPr>
          <p:nvPr/>
        </p:nvCxnSpPr>
        <p:spPr>
          <a:xfrm>
            <a:off x="979199" y="1194567"/>
            <a:ext cx="1720970" cy="0"/>
          </a:xfrm>
          <a:prstGeom prst="line">
            <a:avLst/>
          </a:prstGeom>
          <a:ln>
            <a:solidFill>
              <a:srgbClr val="0F9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10">
            <a:extLst>
              <a:ext uri="{FF2B5EF4-FFF2-40B4-BE49-F238E27FC236}">
                <a16:creationId xmlns:a16="http://schemas.microsoft.com/office/drawing/2014/main" id="{3078E05D-F3BC-4DCA-8CFA-FC660B1BE777}"/>
              </a:ext>
            </a:extLst>
          </p:cNvPr>
          <p:cNvCxnSpPr>
            <a:cxnSpLocks/>
          </p:cNvCxnSpPr>
          <p:nvPr/>
        </p:nvCxnSpPr>
        <p:spPr>
          <a:xfrm flipH="1" flipV="1">
            <a:off x="979199" y="945278"/>
            <a:ext cx="2886" cy="248888"/>
          </a:xfrm>
          <a:prstGeom prst="line">
            <a:avLst/>
          </a:prstGeom>
          <a:ln>
            <a:solidFill>
              <a:srgbClr val="0F9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7">
            <a:extLst>
              <a:ext uri="{FF2B5EF4-FFF2-40B4-BE49-F238E27FC236}">
                <a16:creationId xmlns:a16="http://schemas.microsoft.com/office/drawing/2014/main" id="{AA49B693-A6E9-4B62-A54E-112AD7D11DBE}"/>
              </a:ext>
            </a:extLst>
          </p:cNvPr>
          <p:cNvSpPr/>
          <p:nvPr/>
        </p:nvSpPr>
        <p:spPr>
          <a:xfrm>
            <a:off x="871812" y="5399453"/>
            <a:ext cx="5224188" cy="1338601"/>
          </a:xfrm>
          <a:prstGeom prst="roundRect">
            <a:avLst>
              <a:gd name="adj" fmla="val 2184"/>
            </a:avLst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3B1ED84A-7F36-4F58-85EF-8CFEA713E1D1}"/>
              </a:ext>
            </a:extLst>
          </p:cNvPr>
          <p:cNvSpPr/>
          <p:nvPr/>
        </p:nvSpPr>
        <p:spPr>
          <a:xfrm>
            <a:off x="6213090" y="1420533"/>
            <a:ext cx="5575977" cy="5317522"/>
          </a:xfrm>
          <a:prstGeom prst="roundRect">
            <a:avLst>
              <a:gd name="adj" fmla="val 2184"/>
            </a:avLst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80488E-D529-461B-ABEB-9CDE9A2A7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294" y="1499617"/>
            <a:ext cx="5408865" cy="517553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E20B1F7D-46CA-426A-95FA-9F80BED46FF2}"/>
              </a:ext>
            </a:extLst>
          </p:cNvPr>
          <p:cNvGrpSpPr/>
          <p:nvPr/>
        </p:nvGrpSpPr>
        <p:grpSpPr>
          <a:xfrm>
            <a:off x="883785" y="1394234"/>
            <a:ext cx="2621739" cy="347513"/>
            <a:chOff x="860426" y="1481898"/>
            <a:chExt cx="1911797" cy="347513"/>
          </a:xfrm>
        </p:grpSpPr>
        <p:sp>
          <p:nvSpPr>
            <p:cNvPr id="28" name="모서리가 둥근 직사각형 20">
              <a:extLst>
                <a:ext uri="{FF2B5EF4-FFF2-40B4-BE49-F238E27FC236}">
                  <a16:creationId xmlns:a16="http://schemas.microsoft.com/office/drawing/2014/main" id="{E8059764-A762-4690-A2DA-9C7C3B05B647}"/>
                </a:ext>
              </a:extLst>
            </p:cNvPr>
            <p:cNvSpPr/>
            <p:nvPr/>
          </p:nvSpPr>
          <p:spPr>
            <a:xfrm>
              <a:off x="979199" y="1481898"/>
              <a:ext cx="1724336" cy="347513"/>
            </a:xfrm>
            <a:prstGeom prst="roundRect">
              <a:avLst>
                <a:gd name="adj" fmla="val 50000"/>
              </a:avLst>
            </a:prstGeom>
            <a:solidFill>
              <a:srgbClr val="58A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D3E03F-BD4D-47A2-B711-88013F645DF7}"/>
                </a:ext>
              </a:extLst>
            </p:cNvPr>
            <p:cNvSpPr txBox="1"/>
            <p:nvPr/>
          </p:nvSpPr>
          <p:spPr>
            <a:xfrm>
              <a:off x="860426" y="1495462"/>
              <a:ext cx="1911797" cy="314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r>
                <a:rPr lang="en-US" altLang="ko-KR" sz="16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MGo B" panose="02020603020101020101" pitchFamily="18" charset="-127"/>
                  <a:ea typeface="RixMGo B" panose="02020603020101020101" pitchFamily="18" charset="-127"/>
                </a:rPr>
                <a:t>Reviews, Installs </a:t>
              </a:r>
              <a:r>
                <a:rPr lang="ko-KR" altLang="en-US" sz="16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MGo B" panose="02020603020101020101" pitchFamily="18" charset="-127"/>
                  <a:ea typeface="RixMGo B" panose="02020603020101020101" pitchFamily="18" charset="-127"/>
                </a:rPr>
                <a:t>특성 선택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DF32536-9CBA-44C9-BCE0-B15E62E40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559" y="5476767"/>
            <a:ext cx="5110693" cy="118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3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3" descr="C:\Users\ss\Desktop\프레젠테이션1-2.jpg">
            <a:extLst>
              <a:ext uri="{FF2B5EF4-FFF2-40B4-BE49-F238E27FC236}">
                <a16:creationId xmlns:a16="http://schemas.microsoft.com/office/drawing/2014/main" id="{1771D730-6F6E-ED41-8502-65DFB7E01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" y="-39936"/>
            <a:ext cx="12189648" cy="685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DC57E7E3-C817-C746-B7F2-3BE268E62E9A}"/>
              </a:ext>
            </a:extLst>
          </p:cNvPr>
          <p:cNvGrpSpPr/>
          <p:nvPr/>
        </p:nvGrpSpPr>
        <p:grpSpPr>
          <a:xfrm>
            <a:off x="251815" y="235746"/>
            <a:ext cx="717781" cy="434331"/>
            <a:chOff x="137514" y="170431"/>
            <a:chExt cx="717781" cy="43433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424BF2F-7956-4A4C-BAD7-05CFDB0EEC87}"/>
                </a:ext>
              </a:extLst>
            </p:cNvPr>
            <p:cNvGrpSpPr/>
            <p:nvPr/>
          </p:nvGrpSpPr>
          <p:grpSpPr>
            <a:xfrm>
              <a:off x="218556" y="170431"/>
              <a:ext cx="555698" cy="422412"/>
              <a:chOff x="309716" y="582684"/>
              <a:chExt cx="1610524" cy="13273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C3D1D45-309A-1D48-8F60-73E28499219E}"/>
                  </a:ext>
                </a:extLst>
              </p:cNvPr>
              <p:cNvSpPr/>
              <p:nvPr/>
            </p:nvSpPr>
            <p:spPr>
              <a:xfrm>
                <a:off x="309716" y="582684"/>
                <a:ext cx="1610524" cy="132736"/>
              </a:xfrm>
              <a:prstGeom prst="rect">
                <a:avLst/>
              </a:prstGeom>
              <a:solidFill>
                <a:srgbClr val="0F9A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[R] 7">
                <a:extLst>
                  <a:ext uri="{FF2B5EF4-FFF2-40B4-BE49-F238E27FC236}">
                    <a16:creationId xmlns:a16="http://schemas.microsoft.com/office/drawing/2014/main" id="{79BB68C4-08A6-4D40-8D3F-4F23A1ED0C3A}"/>
                  </a:ext>
                </a:extLst>
              </p:cNvPr>
              <p:cNvSpPr/>
              <p:nvPr/>
            </p:nvSpPr>
            <p:spPr>
              <a:xfrm rot="10800000" flipV="1">
                <a:off x="316431" y="582684"/>
                <a:ext cx="1603809" cy="132736"/>
              </a:xfrm>
              <a:prstGeom prst="rtTriangle">
                <a:avLst/>
              </a:prstGeom>
              <a:solidFill>
                <a:srgbClr val="58AF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F5AEC-DC64-9440-BB26-CD75EDBB53F9}"/>
                </a:ext>
              </a:extLst>
            </p:cNvPr>
            <p:cNvSpPr txBox="1"/>
            <p:nvPr/>
          </p:nvSpPr>
          <p:spPr>
            <a:xfrm>
              <a:off x="137514" y="204652"/>
              <a:ext cx="717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altLang="ko-KR" sz="20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DX방탄고딕" panose="02020600000000000000" pitchFamily="18" charset="-127"/>
                  <a:ea typeface="DX방탄고딕" panose="02020600000000000000" pitchFamily="18" charset="-127"/>
                </a:rPr>
                <a:t>03</a:t>
              </a:r>
              <a:endPara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DX방탄고딕" panose="02020600000000000000" pitchFamily="18" charset="-127"/>
                <a:ea typeface="DX방탄고딕" panose="02020600000000000000" pitchFamily="18" charset="-127"/>
              </a:endParaRPr>
            </a:p>
          </p:txBody>
        </p:sp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67252C11-1B1E-6445-97CB-64F3461B8DAC}"/>
              </a:ext>
            </a:extLst>
          </p:cNvPr>
          <p:cNvSpPr txBox="1">
            <a:spLocks/>
          </p:cNvSpPr>
          <p:nvPr/>
        </p:nvSpPr>
        <p:spPr>
          <a:xfrm>
            <a:off x="979199" y="567547"/>
            <a:ext cx="9073135" cy="51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</a:pPr>
            <a:endParaRPr lang="ko-KR" altLang="en-US" sz="20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anumMyeongjoOTF" panose="02020603020101020101" pitchFamily="18" charset="-127"/>
              <a:ea typeface="NanumMyeongjoOTF" panose="02020603020101020101" pitchFamily="18" charset="-127"/>
              <a:cs typeface="+mn-cs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AC3BEA8-8B74-2F47-8FF0-ACEE5CC5D721}"/>
              </a:ext>
            </a:extLst>
          </p:cNvPr>
          <p:cNvCxnSpPr>
            <a:cxnSpLocks/>
          </p:cNvCxnSpPr>
          <p:nvPr/>
        </p:nvCxnSpPr>
        <p:spPr>
          <a:xfrm>
            <a:off x="979199" y="1072869"/>
            <a:ext cx="1710213" cy="0"/>
          </a:xfrm>
          <a:prstGeom prst="line">
            <a:avLst/>
          </a:prstGeom>
          <a:ln>
            <a:solidFill>
              <a:srgbClr val="0F9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6446946-EAB3-CD40-9ED7-822BFC521D19}"/>
              </a:ext>
            </a:extLst>
          </p:cNvPr>
          <p:cNvCxnSpPr>
            <a:cxnSpLocks/>
          </p:cNvCxnSpPr>
          <p:nvPr/>
        </p:nvCxnSpPr>
        <p:spPr>
          <a:xfrm flipH="1" flipV="1">
            <a:off x="979199" y="823580"/>
            <a:ext cx="2886" cy="248888"/>
          </a:xfrm>
          <a:prstGeom prst="line">
            <a:avLst/>
          </a:prstGeom>
          <a:ln>
            <a:solidFill>
              <a:srgbClr val="0F9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F8EF0-4C1A-2046-BA6F-BB86D8BD962C}"/>
              </a:ext>
            </a:extLst>
          </p:cNvPr>
          <p:cNvSpPr txBox="1"/>
          <p:nvPr/>
        </p:nvSpPr>
        <p:spPr>
          <a:xfrm>
            <a:off x="1658829" y="2792928"/>
            <a:ext cx="3719822" cy="63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ko-KR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• Category – </a:t>
            </a:r>
            <a:r>
              <a:rPr lang="ko-KR" altLang="en-US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범주형 </a:t>
            </a:r>
            <a:r>
              <a:rPr lang="en-US" altLang="ko-KR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(28</a:t>
            </a:r>
            <a:r>
              <a:rPr lang="ko-KR" altLang="en-US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가지</a:t>
            </a:r>
            <a:r>
              <a:rPr lang="en-US" altLang="ko-KR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)</a:t>
            </a:r>
          </a:p>
          <a:p>
            <a:pPr>
              <a:spcBef>
                <a:spcPts val="400"/>
              </a:spcBef>
            </a:pPr>
            <a:r>
              <a:rPr lang="en-US" altLang="ko-KR" sz="1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	</a:t>
            </a:r>
            <a:r>
              <a:rPr lang="en-US" altLang="ko-KR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(</a:t>
            </a:r>
            <a:r>
              <a:rPr lang="en-US" altLang="ko-KR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50"/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’</a:t>
            </a:r>
            <a:r>
              <a:rPr lang="en-US" altLang="ko-KR" sz="1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50"/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Shopping’, ‘Game’, ‘Health’…</a:t>
            </a:r>
            <a:r>
              <a:rPr lang="en-US" altLang="ko-KR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)</a:t>
            </a:r>
            <a:endParaRPr lang="en-US" altLang="ko-KR" sz="14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M" panose="02020603020101020101" pitchFamily="18" charset="-127"/>
              <a:ea typeface="RixMGo M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0895F59-B7C4-4E46-BACB-731F2666DA4A}"/>
              </a:ext>
            </a:extLst>
          </p:cNvPr>
          <p:cNvGrpSpPr/>
          <p:nvPr/>
        </p:nvGrpSpPr>
        <p:grpSpPr>
          <a:xfrm>
            <a:off x="888555" y="1463236"/>
            <a:ext cx="1704441" cy="347513"/>
            <a:chOff x="979199" y="1481898"/>
            <a:chExt cx="2064992" cy="347513"/>
          </a:xfrm>
        </p:grpSpPr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A923DD3C-E34D-874A-B7E4-C6DEDE2B75BF}"/>
                </a:ext>
              </a:extLst>
            </p:cNvPr>
            <p:cNvSpPr/>
            <p:nvPr/>
          </p:nvSpPr>
          <p:spPr>
            <a:xfrm>
              <a:off x="979199" y="1481898"/>
              <a:ext cx="2064992" cy="347513"/>
            </a:xfrm>
            <a:prstGeom prst="roundRect">
              <a:avLst>
                <a:gd name="adj" fmla="val 50000"/>
              </a:avLst>
            </a:prstGeom>
            <a:solidFill>
              <a:srgbClr val="58A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57A308-F17B-BA48-80F5-263112CBF17D}"/>
                </a:ext>
              </a:extLst>
            </p:cNvPr>
            <p:cNvSpPr txBox="1"/>
            <p:nvPr/>
          </p:nvSpPr>
          <p:spPr>
            <a:xfrm>
              <a:off x="993043" y="1504962"/>
              <a:ext cx="2037301" cy="314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r>
                <a:rPr lang="ko-KR" altLang="en-US" sz="16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MGo B" panose="02020603020101020101" pitchFamily="18" charset="-127"/>
                  <a:ea typeface="RixMGo B" panose="02020603020101020101" pitchFamily="18" charset="-127"/>
                </a:rPr>
                <a:t>데이터 소개</a:t>
              </a:r>
            </a:p>
          </p:txBody>
        </p:sp>
      </p:grpSp>
      <p:sp>
        <p:nvSpPr>
          <p:cNvPr id="28" name="제목 1">
            <a:extLst>
              <a:ext uri="{FF2B5EF4-FFF2-40B4-BE49-F238E27FC236}">
                <a16:creationId xmlns:a16="http://schemas.microsoft.com/office/drawing/2014/main" id="{0A1C4BD5-DE8C-4B4C-8B92-EAD360C55FE4}"/>
              </a:ext>
            </a:extLst>
          </p:cNvPr>
          <p:cNvSpPr txBox="1">
            <a:spLocks/>
          </p:cNvSpPr>
          <p:nvPr/>
        </p:nvSpPr>
        <p:spPr>
          <a:xfrm>
            <a:off x="6623337" y="4877186"/>
            <a:ext cx="2543496" cy="51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</a:pPr>
            <a:endParaRPr lang="ko-KR" altLang="en-US" sz="20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E484A"/>
              </a:solidFill>
              <a:latin typeface="NanumMyeongjoOTF" panose="02020603020101020101" pitchFamily="18" charset="-127"/>
              <a:ea typeface="NanumMyeongjoOTF" panose="02020603020101020101" pitchFamily="18" charset="-127"/>
              <a:cs typeface="+mn-cs"/>
            </a:endParaRPr>
          </a:p>
        </p:txBody>
      </p:sp>
      <p:cxnSp>
        <p:nvCxnSpPr>
          <p:cNvPr id="33" name="직선 연결선 5">
            <a:extLst>
              <a:ext uri="{FF2B5EF4-FFF2-40B4-BE49-F238E27FC236}">
                <a16:creationId xmlns:a16="http://schemas.microsoft.com/office/drawing/2014/main" id="{C1AB7B0B-96F7-4B98-BA3C-687EE0835C5D}"/>
              </a:ext>
            </a:extLst>
          </p:cNvPr>
          <p:cNvCxnSpPr>
            <a:cxnSpLocks/>
          </p:cNvCxnSpPr>
          <p:nvPr/>
        </p:nvCxnSpPr>
        <p:spPr>
          <a:xfrm>
            <a:off x="992768" y="470022"/>
            <a:ext cx="10071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9137500-96D4-4BC8-8AA1-537AF9B75CDF}"/>
              </a:ext>
            </a:extLst>
          </p:cNvPr>
          <p:cNvSpPr txBox="1"/>
          <p:nvPr/>
        </p:nvSpPr>
        <p:spPr>
          <a:xfrm>
            <a:off x="7115758" y="323233"/>
            <a:ext cx="4741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RixMGo L" panose="02020603020101020101" pitchFamily="18" charset="-127"/>
                <a:ea typeface="RixMGo L" panose="02020603020101020101" pitchFamily="18" charset="-127"/>
              </a:rPr>
              <a:t>앱 평점 예측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82AFB5-B4AC-DC43-2774-89C70B7EE84C}"/>
              </a:ext>
            </a:extLst>
          </p:cNvPr>
          <p:cNvSpPr txBox="1">
            <a:spLocks/>
          </p:cNvSpPr>
          <p:nvPr/>
        </p:nvSpPr>
        <p:spPr>
          <a:xfrm>
            <a:off x="979199" y="689245"/>
            <a:ext cx="9073135" cy="51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</a:pPr>
            <a:r>
              <a: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MyeongjoOTF" panose="02020603020101020101" pitchFamily="18" charset="-127"/>
                <a:ea typeface="NanumMyeongjoOTF" panose="02020603020101020101" pitchFamily="18" charset="-127"/>
                <a:cs typeface="+mn-cs"/>
              </a:rPr>
              <a:t>데이터 </a:t>
            </a:r>
            <a:r>
              <a:rPr lang="ko-KR" altLang="en-US" sz="2000" b="1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MyeongjoOTF" panose="02020603020101020101" pitchFamily="18" charset="-127"/>
                <a:ea typeface="NanumMyeongjoOTF" panose="02020603020101020101" pitchFamily="18" charset="-127"/>
                <a:cs typeface="+mn-cs"/>
              </a:rPr>
              <a:t>전처리</a:t>
            </a:r>
            <a:r>
              <a: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MyeongjoOTF" panose="02020603020101020101" pitchFamily="18" charset="-127"/>
                <a:ea typeface="NanumMyeongjoOTF" panose="02020603020101020101" pitchFamily="18" charset="-127"/>
                <a:cs typeface="+mn-cs"/>
              </a:rPr>
              <a:t> </a:t>
            </a:r>
            <a:r>
              <a:rPr lang="en-US" altLang="ko-KR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MyeongjoOTF" panose="02020603020101020101" pitchFamily="18" charset="-127"/>
                <a:ea typeface="NanumMyeongjoOTF" panose="02020603020101020101" pitchFamily="18" charset="-127"/>
                <a:cs typeface="+mn-cs"/>
              </a:rPr>
              <a:t>(App store)</a:t>
            </a:r>
            <a:endParaRPr lang="ko-KR" altLang="en-US" sz="20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anumMyeongjoOTF" panose="02020603020101020101" pitchFamily="18" charset="-127"/>
              <a:ea typeface="NanumMyeongjoOTF" panose="02020603020101020101" pitchFamily="18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0D855E-2E73-39E3-4B53-F4F6A05A9178}"/>
              </a:ext>
            </a:extLst>
          </p:cNvPr>
          <p:cNvSpPr txBox="1"/>
          <p:nvPr/>
        </p:nvSpPr>
        <p:spPr>
          <a:xfrm>
            <a:off x="1658829" y="3402367"/>
            <a:ext cx="3719822" cy="63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ko-KR" sz="1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• </a:t>
            </a:r>
            <a:r>
              <a:rPr lang="en-US" altLang="ko-KR" sz="1600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Available_Age</a:t>
            </a:r>
            <a:r>
              <a:rPr lang="en-US" altLang="ko-KR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 – </a:t>
            </a:r>
            <a:r>
              <a:rPr lang="ko-KR" altLang="en-US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정수형</a:t>
            </a:r>
            <a:endParaRPr lang="en-US" altLang="ko-KR" sz="14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M" panose="02020603020101020101" pitchFamily="18" charset="-127"/>
              <a:ea typeface="RixMGo M" panose="02020603020101020101" pitchFamily="18" charset="-127"/>
            </a:endParaRPr>
          </a:p>
          <a:p>
            <a:pPr>
              <a:spcBef>
                <a:spcPts val="400"/>
              </a:spcBef>
            </a:pPr>
            <a:r>
              <a:rPr lang="en-US" altLang="ko-KR" sz="1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	</a:t>
            </a:r>
            <a:r>
              <a:rPr lang="en-US" altLang="ko-KR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(</a:t>
            </a:r>
            <a:r>
              <a:rPr lang="en-US" altLang="ko-KR" sz="1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50"/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0</a:t>
            </a:r>
            <a:r>
              <a:rPr lang="en-US" altLang="ko-KR" sz="1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 : </a:t>
            </a:r>
            <a:r>
              <a:rPr lang="ko-KR" altLang="en-US" sz="1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전체</a:t>
            </a:r>
            <a:r>
              <a:rPr lang="en-US" altLang="ko-KR" sz="1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, </a:t>
            </a:r>
            <a:r>
              <a:rPr lang="en-US" altLang="ko-KR" sz="1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50"/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1</a:t>
            </a:r>
            <a:r>
              <a:rPr lang="en-US" altLang="ko-KR" sz="1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 : 4</a:t>
            </a:r>
            <a:r>
              <a:rPr lang="ko-KR" altLang="en-US" sz="1400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세이상</a:t>
            </a:r>
            <a:r>
              <a:rPr lang="en-US" altLang="ko-KR" sz="1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, </a:t>
            </a:r>
            <a:r>
              <a:rPr lang="en-US" altLang="ko-KR" sz="1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50"/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2</a:t>
            </a:r>
            <a:r>
              <a:rPr lang="en-US" altLang="ko-KR" sz="1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 : 10</a:t>
            </a:r>
            <a:r>
              <a:rPr lang="ko-KR" altLang="en-US" sz="1400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세이상</a:t>
            </a:r>
            <a:r>
              <a:rPr lang="en-US" altLang="ko-KR" sz="1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…</a:t>
            </a:r>
            <a:r>
              <a:rPr lang="en-US" altLang="ko-KR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)</a:t>
            </a:r>
            <a:r>
              <a:rPr lang="en-US" altLang="ko-KR" sz="1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3F1E8-629F-8FFA-F4DE-9BC34372152B}"/>
              </a:ext>
            </a:extLst>
          </p:cNvPr>
          <p:cNvSpPr txBox="1"/>
          <p:nvPr/>
        </p:nvSpPr>
        <p:spPr>
          <a:xfrm>
            <a:off x="1658829" y="4023740"/>
            <a:ext cx="3719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ko-KR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• Price - </a:t>
            </a:r>
            <a:r>
              <a:rPr lang="ko-KR" altLang="en-US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정수형</a:t>
            </a:r>
            <a:endParaRPr lang="en-US" altLang="ko-KR" sz="16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M" panose="02020603020101020101" pitchFamily="18" charset="-127"/>
              <a:ea typeface="RixMGo M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CCBECC-DFB7-AA17-966D-75320C0A972F}"/>
              </a:ext>
            </a:extLst>
          </p:cNvPr>
          <p:cNvSpPr txBox="1"/>
          <p:nvPr/>
        </p:nvSpPr>
        <p:spPr>
          <a:xfrm>
            <a:off x="1658829" y="4391765"/>
            <a:ext cx="3719822" cy="63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ko-KR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• Free – </a:t>
            </a:r>
            <a:r>
              <a:rPr lang="ko-KR" altLang="en-US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정수형</a:t>
            </a:r>
            <a:endParaRPr lang="en-US" altLang="ko-KR" sz="16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M" panose="02020603020101020101" pitchFamily="18" charset="-127"/>
              <a:ea typeface="RixMGo M" panose="02020603020101020101" pitchFamily="18" charset="-127"/>
            </a:endParaRPr>
          </a:p>
          <a:p>
            <a:pPr>
              <a:spcBef>
                <a:spcPts val="400"/>
              </a:spcBef>
            </a:pPr>
            <a:r>
              <a:rPr lang="en-US" altLang="ko-KR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	(</a:t>
            </a:r>
            <a:r>
              <a:rPr lang="en-US" altLang="ko-KR" sz="1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True : </a:t>
            </a:r>
            <a:r>
              <a:rPr lang="en-US" altLang="ko-KR" sz="1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50"/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0</a:t>
            </a:r>
            <a:r>
              <a:rPr lang="en-US" altLang="ko-KR" sz="1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, False : </a:t>
            </a:r>
            <a:r>
              <a:rPr lang="en-US" altLang="ko-KR" sz="1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50"/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1</a:t>
            </a:r>
            <a:r>
              <a:rPr lang="en-US" altLang="ko-KR" sz="14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)</a:t>
            </a:r>
            <a:endParaRPr lang="en-US" altLang="ko-KR" sz="16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M" panose="02020603020101020101" pitchFamily="18" charset="-127"/>
              <a:ea typeface="RixMGo M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B60FA8-A9E8-DEBC-CBF8-D867F8EA86C5}"/>
              </a:ext>
            </a:extLst>
          </p:cNvPr>
          <p:cNvSpPr txBox="1"/>
          <p:nvPr/>
        </p:nvSpPr>
        <p:spPr>
          <a:xfrm>
            <a:off x="1658829" y="4963941"/>
            <a:ext cx="3719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ko-KR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• Reviews - </a:t>
            </a:r>
            <a:r>
              <a:rPr lang="ko-KR" altLang="en-US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정수형</a:t>
            </a:r>
            <a:endParaRPr lang="en-US" altLang="ko-KR" sz="16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MGo M" panose="02020603020101020101" pitchFamily="18" charset="-127"/>
              <a:ea typeface="RixMGo M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32789B-5863-A2DE-4FF2-A65105D0A0BB}"/>
              </a:ext>
            </a:extLst>
          </p:cNvPr>
          <p:cNvSpPr txBox="1"/>
          <p:nvPr/>
        </p:nvSpPr>
        <p:spPr>
          <a:xfrm>
            <a:off x="1658829" y="5389251"/>
            <a:ext cx="3719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ko-KR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• Size – </a:t>
            </a:r>
            <a:r>
              <a:rPr lang="ko-KR" altLang="en-US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정수형 </a:t>
            </a:r>
            <a:r>
              <a:rPr lang="en-US" altLang="ko-KR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(</a:t>
            </a:r>
            <a:r>
              <a:rPr lang="ko-KR" altLang="en-US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단위 </a:t>
            </a:r>
            <a:r>
              <a:rPr lang="en-US" altLang="ko-KR" sz="16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MGo M" panose="02020603020101020101" pitchFamily="18" charset="-127"/>
                <a:ea typeface="RixMGo M" panose="02020603020101020101" pitchFamily="18" charset="-127"/>
              </a:rPr>
              <a:t>: MB)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BD9DCD-F162-5151-4C31-DDC90F554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840" y="1389672"/>
            <a:ext cx="5258515" cy="439598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981315A-6DC2-CB70-A701-E5439FB77152}"/>
              </a:ext>
            </a:extLst>
          </p:cNvPr>
          <p:cNvSpPr txBox="1"/>
          <p:nvPr/>
        </p:nvSpPr>
        <p:spPr>
          <a:xfrm>
            <a:off x="1184645" y="1914706"/>
            <a:ext cx="203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Label : “Rating”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6F1FF3-E859-DFF1-D358-00AF719B02EA}"/>
              </a:ext>
            </a:extLst>
          </p:cNvPr>
          <p:cNvSpPr txBox="1"/>
          <p:nvPr/>
        </p:nvSpPr>
        <p:spPr>
          <a:xfrm>
            <a:off x="1184645" y="2401344"/>
            <a:ext cx="203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Feature 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35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3" descr="C:\Users\ss\Desktop\프레젠테이션1-2.jpg">
            <a:extLst>
              <a:ext uri="{FF2B5EF4-FFF2-40B4-BE49-F238E27FC236}">
                <a16:creationId xmlns:a16="http://schemas.microsoft.com/office/drawing/2014/main" id="{1771D730-6F6E-ED41-8502-65DFB7E01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" y="0"/>
            <a:ext cx="12189648" cy="685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DC57E7E3-C817-C746-B7F2-3BE268E62E9A}"/>
              </a:ext>
            </a:extLst>
          </p:cNvPr>
          <p:cNvGrpSpPr/>
          <p:nvPr/>
        </p:nvGrpSpPr>
        <p:grpSpPr>
          <a:xfrm>
            <a:off x="251815" y="235746"/>
            <a:ext cx="717781" cy="434331"/>
            <a:chOff x="137514" y="170431"/>
            <a:chExt cx="717781" cy="43433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424BF2F-7956-4A4C-BAD7-05CFDB0EEC87}"/>
                </a:ext>
              </a:extLst>
            </p:cNvPr>
            <p:cNvGrpSpPr/>
            <p:nvPr/>
          </p:nvGrpSpPr>
          <p:grpSpPr>
            <a:xfrm>
              <a:off x="218556" y="170431"/>
              <a:ext cx="555698" cy="422412"/>
              <a:chOff x="309716" y="582684"/>
              <a:chExt cx="1610524" cy="13273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C3D1D45-309A-1D48-8F60-73E28499219E}"/>
                  </a:ext>
                </a:extLst>
              </p:cNvPr>
              <p:cNvSpPr/>
              <p:nvPr/>
            </p:nvSpPr>
            <p:spPr>
              <a:xfrm>
                <a:off x="309716" y="582684"/>
                <a:ext cx="1610524" cy="132736"/>
              </a:xfrm>
              <a:prstGeom prst="rect">
                <a:avLst/>
              </a:prstGeom>
              <a:solidFill>
                <a:srgbClr val="0F9A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각 삼각형[R] 7">
                <a:extLst>
                  <a:ext uri="{FF2B5EF4-FFF2-40B4-BE49-F238E27FC236}">
                    <a16:creationId xmlns:a16="http://schemas.microsoft.com/office/drawing/2014/main" id="{79BB68C4-08A6-4D40-8D3F-4F23A1ED0C3A}"/>
                  </a:ext>
                </a:extLst>
              </p:cNvPr>
              <p:cNvSpPr/>
              <p:nvPr/>
            </p:nvSpPr>
            <p:spPr>
              <a:xfrm rot="10800000" flipV="1">
                <a:off x="316431" y="582684"/>
                <a:ext cx="1603809" cy="132736"/>
              </a:xfrm>
              <a:prstGeom prst="rtTriangle">
                <a:avLst/>
              </a:prstGeom>
              <a:solidFill>
                <a:srgbClr val="58AF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F5AEC-DC64-9440-BB26-CD75EDBB53F9}"/>
                </a:ext>
              </a:extLst>
            </p:cNvPr>
            <p:cNvSpPr txBox="1"/>
            <p:nvPr/>
          </p:nvSpPr>
          <p:spPr>
            <a:xfrm>
              <a:off x="137514" y="204652"/>
              <a:ext cx="717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altLang="ko-KR" sz="20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DX방탄고딕" panose="02020600000000000000" pitchFamily="18" charset="-127"/>
                  <a:ea typeface="DX방탄고딕" panose="02020600000000000000" pitchFamily="18" charset="-127"/>
                </a:rPr>
                <a:t>03</a:t>
              </a:r>
              <a:endPara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DX방탄고딕" panose="02020600000000000000" pitchFamily="18" charset="-127"/>
                <a:ea typeface="DX방탄고딕" panose="02020600000000000000" pitchFamily="18" charset="-127"/>
              </a:endParaRPr>
            </a:p>
          </p:txBody>
        </p:sp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67252C11-1B1E-6445-97CB-64F3461B8DAC}"/>
              </a:ext>
            </a:extLst>
          </p:cNvPr>
          <p:cNvSpPr txBox="1">
            <a:spLocks/>
          </p:cNvSpPr>
          <p:nvPr/>
        </p:nvSpPr>
        <p:spPr>
          <a:xfrm>
            <a:off x="979199" y="567547"/>
            <a:ext cx="9073135" cy="51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</a:pPr>
            <a:endParaRPr lang="ko-KR" altLang="en-US" sz="20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anumMyeongjoOTF" panose="02020603020101020101" pitchFamily="18" charset="-127"/>
              <a:ea typeface="NanumMyeongjoOTF" panose="02020603020101020101" pitchFamily="18" charset="-127"/>
              <a:cs typeface="+mn-cs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AC3BEA8-8B74-2F47-8FF0-ACEE5CC5D721}"/>
              </a:ext>
            </a:extLst>
          </p:cNvPr>
          <p:cNvCxnSpPr>
            <a:cxnSpLocks/>
          </p:cNvCxnSpPr>
          <p:nvPr/>
        </p:nvCxnSpPr>
        <p:spPr>
          <a:xfrm>
            <a:off x="979199" y="1072869"/>
            <a:ext cx="1710213" cy="0"/>
          </a:xfrm>
          <a:prstGeom prst="line">
            <a:avLst/>
          </a:prstGeom>
          <a:ln>
            <a:solidFill>
              <a:srgbClr val="0F9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6446946-EAB3-CD40-9ED7-822BFC521D19}"/>
              </a:ext>
            </a:extLst>
          </p:cNvPr>
          <p:cNvCxnSpPr>
            <a:cxnSpLocks/>
          </p:cNvCxnSpPr>
          <p:nvPr/>
        </p:nvCxnSpPr>
        <p:spPr>
          <a:xfrm flipH="1" flipV="1">
            <a:off x="979199" y="823580"/>
            <a:ext cx="2886" cy="248888"/>
          </a:xfrm>
          <a:prstGeom prst="line">
            <a:avLst/>
          </a:prstGeom>
          <a:ln>
            <a:solidFill>
              <a:srgbClr val="0F9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0895F59-B7C4-4E46-BACB-731F2666DA4A}"/>
              </a:ext>
            </a:extLst>
          </p:cNvPr>
          <p:cNvGrpSpPr/>
          <p:nvPr/>
        </p:nvGrpSpPr>
        <p:grpSpPr>
          <a:xfrm>
            <a:off x="969596" y="1277109"/>
            <a:ext cx="2064992" cy="347513"/>
            <a:chOff x="979199" y="1481898"/>
            <a:chExt cx="2064992" cy="347513"/>
          </a:xfrm>
        </p:grpSpPr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A923DD3C-E34D-874A-B7E4-C6DEDE2B75BF}"/>
                </a:ext>
              </a:extLst>
            </p:cNvPr>
            <p:cNvSpPr/>
            <p:nvPr/>
          </p:nvSpPr>
          <p:spPr>
            <a:xfrm>
              <a:off x="979199" y="1481898"/>
              <a:ext cx="2064992" cy="347513"/>
            </a:xfrm>
            <a:prstGeom prst="roundRect">
              <a:avLst>
                <a:gd name="adj" fmla="val 50000"/>
              </a:avLst>
            </a:prstGeom>
            <a:solidFill>
              <a:srgbClr val="58A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57A308-F17B-BA48-80F5-263112CBF17D}"/>
                </a:ext>
              </a:extLst>
            </p:cNvPr>
            <p:cNvSpPr txBox="1"/>
            <p:nvPr/>
          </p:nvSpPr>
          <p:spPr>
            <a:xfrm>
              <a:off x="1006890" y="1513191"/>
              <a:ext cx="2037301" cy="314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r>
                <a:rPr lang="ko-KR" altLang="en-US" sz="1600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MGo B" panose="02020603020101020101" pitchFamily="18" charset="-127"/>
                  <a:ea typeface="RixMGo B" panose="02020603020101020101" pitchFamily="18" charset="-127"/>
                </a:rPr>
                <a:t>데이터 분포</a:t>
              </a:r>
            </a:p>
          </p:txBody>
        </p:sp>
      </p:grpSp>
      <p:sp>
        <p:nvSpPr>
          <p:cNvPr id="28" name="제목 1">
            <a:extLst>
              <a:ext uri="{FF2B5EF4-FFF2-40B4-BE49-F238E27FC236}">
                <a16:creationId xmlns:a16="http://schemas.microsoft.com/office/drawing/2014/main" id="{0A1C4BD5-DE8C-4B4C-8B92-EAD360C55FE4}"/>
              </a:ext>
            </a:extLst>
          </p:cNvPr>
          <p:cNvSpPr txBox="1">
            <a:spLocks/>
          </p:cNvSpPr>
          <p:nvPr/>
        </p:nvSpPr>
        <p:spPr>
          <a:xfrm>
            <a:off x="6623337" y="4877186"/>
            <a:ext cx="2543496" cy="51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</a:pPr>
            <a:endParaRPr lang="ko-KR" altLang="en-US" sz="20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E484A"/>
              </a:solidFill>
              <a:latin typeface="NanumMyeongjoOTF" panose="02020603020101020101" pitchFamily="18" charset="-127"/>
              <a:ea typeface="NanumMyeongjoOTF" panose="02020603020101020101" pitchFamily="18" charset="-127"/>
              <a:cs typeface="+mn-cs"/>
            </a:endParaRPr>
          </a:p>
        </p:txBody>
      </p:sp>
      <p:cxnSp>
        <p:nvCxnSpPr>
          <p:cNvPr id="33" name="직선 연결선 5">
            <a:extLst>
              <a:ext uri="{FF2B5EF4-FFF2-40B4-BE49-F238E27FC236}">
                <a16:creationId xmlns:a16="http://schemas.microsoft.com/office/drawing/2014/main" id="{C1AB7B0B-96F7-4B98-BA3C-687EE0835C5D}"/>
              </a:ext>
            </a:extLst>
          </p:cNvPr>
          <p:cNvCxnSpPr>
            <a:cxnSpLocks/>
          </p:cNvCxnSpPr>
          <p:nvPr/>
        </p:nvCxnSpPr>
        <p:spPr>
          <a:xfrm>
            <a:off x="992768" y="470022"/>
            <a:ext cx="10071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9137500-96D4-4BC8-8AA1-537AF9B75CDF}"/>
              </a:ext>
            </a:extLst>
          </p:cNvPr>
          <p:cNvSpPr txBox="1"/>
          <p:nvPr/>
        </p:nvSpPr>
        <p:spPr>
          <a:xfrm>
            <a:off x="7115758" y="323233"/>
            <a:ext cx="4741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RixMGo L" panose="02020603020101020101" pitchFamily="18" charset="-127"/>
                <a:ea typeface="RixMGo L" panose="02020603020101020101" pitchFamily="18" charset="-127"/>
              </a:rPr>
              <a:t>앱 평점 예측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EBBB4E-4542-BEE9-7DB0-3142F24FB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642" y="1772712"/>
            <a:ext cx="3380263" cy="229772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CE0211D9-E156-3BBA-8F20-662696B29398}"/>
              </a:ext>
            </a:extLst>
          </p:cNvPr>
          <p:cNvSpPr txBox="1">
            <a:spLocks/>
          </p:cNvSpPr>
          <p:nvPr/>
        </p:nvSpPr>
        <p:spPr>
          <a:xfrm>
            <a:off x="979199" y="689245"/>
            <a:ext cx="9073135" cy="51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800"/>
              </a:spcBef>
            </a:pPr>
            <a:r>
              <a: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MyeongjoOTF" panose="02020603020101020101" pitchFamily="18" charset="-127"/>
                <a:ea typeface="NanumMyeongjoOTF" panose="02020603020101020101" pitchFamily="18" charset="-127"/>
                <a:cs typeface="+mn-cs"/>
              </a:rPr>
              <a:t>데이터 </a:t>
            </a:r>
            <a:r>
              <a:rPr lang="ko-KR" altLang="en-US" sz="2000" b="1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MyeongjoOTF" panose="02020603020101020101" pitchFamily="18" charset="-127"/>
                <a:ea typeface="NanumMyeongjoOTF" panose="02020603020101020101" pitchFamily="18" charset="-127"/>
                <a:cs typeface="+mn-cs"/>
              </a:rPr>
              <a:t>전처리</a:t>
            </a:r>
            <a:r>
              <a:rPr lang="ko-KR" altLang="en-US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MyeongjoOTF" panose="02020603020101020101" pitchFamily="18" charset="-127"/>
                <a:ea typeface="NanumMyeongjoOTF" panose="02020603020101020101" pitchFamily="18" charset="-127"/>
                <a:cs typeface="+mn-cs"/>
              </a:rPr>
              <a:t> </a:t>
            </a:r>
            <a:r>
              <a:rPr lang="en-US" altLang="ko-KR" sz="2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MyeongjoOTF" panose="02020603020101020101" pitchFamily="18" charset="-127"/>
                <a:ea typeface="NanumMyeongjoOTF" panose="02020603020101020101" pitchFamily="18" charset="-127"/>
                <a:cs typeface="+mn-cs"/>
              </a:rPr>
              <a:t>(App store)</a:t>
            </a:r>
            <a:endParaRPr lang="ko-KR" altLang="en-US" sz="20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anumMyeongjoOTF" panose="02020603020101020101" pitchFamily="18" charset="-127"/>
              <a:ea typeface="NanumMyeongjoOTF" panose="02020603020101020101" pitchFamily="18" charset="-127"/>
              <a:cs typeface="+mn-cs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3771F9B-A410-CEB7-E992-DF97CA218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642" y="4168920"/>
            <a:ext cx="3448505" cy="212153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41C1E49-FBC0-948B-62E6-07D583C5DD7E}"/>
              </a:ext>
            </a:extLst>
          </p:cNvPr>
          <p:cNvSpPr txBox="1"/>
          <p:nvPr/>
        </p:nvSpPr>
        <p:spPr>
          <a:xfrm>
            <a:off x="6769408" y="4629521"/>
            <a:ext cx="4229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IQR</a:t>
            </a:r>
            <a:r>
              <a:rPr lang="ko-KR" altLang="en-US" dirty="0"/>
              <a:t> 방식에 의한 </a:t>
            </a:r>
            <a:r>
              <a:rPr lang="ko-KR" altLang="en-US" dirty="0">
                <a:solidFill>
                  <a:srgbClr val="FFC000"/>
                </a:solidFill>
              </a:rPr>
              <a:t>이상치 제거</a:t>
            </a:r>
            <a:endParaRPr lang="en-US" altLang="ko-KR" dirty="0">
              <a:solidFill>
                <a:srgbClr val="FFC00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Log </a:t>
            </a:r>
            <a:r>
              <a:rPr lang="ko-KR" altLang="en-US" dirty="0"/>
              <a:t>변환을 통해 </a:t>
            </a:r>
            <a:r>
              <a:rPr lang="ko-KR" altLang="en-US" dirty="0">
                <a:solidFill>
                  <a:srgbClr val="FFC000"/>
                </a:solidFill>
              </a:rPr>
              <a:t>범위를 축소</a:t>
            </a:r>
            <a:endParaRPr lang="en-US" altLang="ko-KR" dirty="0">
              <a:solidFill>
                <a:srgbClr val="FFC000"/>
              </a:solidFill>
            </a:endParaRPr>
          </a:p>
          <a:p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F763A588-DED1-A914-068E-6196778FAB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3927" y="1526094"/>
            <a:ext cx="3722011" cy="2377952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0056D7D-B318-2CE3-1C83-DFFA705D8510}"/>
              </a:ext>
            </a:extLst>
          </p:cNvPr>
          <p:cNvCxnSpPr>
            <a:cxnSpLocks/>
          </p:cNvCxnSpPr>
          <p:nvPr/>
        </p:nvCxnSpPr>
        <p:spPr>
          <a:xfrm>
            <a:off x="5678155" y="3812262"/>
            <a:ext cx="814845" cy="51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6D90F42-AE31-3F86-01AB-A9F22EE39251}"/>
              </a:ext>
            </a:extLst>
          </p:cNvPr>
          <p:cNvCxnSpPr/>
          <p:nvPr/>
        </p:nvCxnSpPr>
        <p:spPr>
          <a:xfrm>
            <a:off x="5744095" y="5062451"/>
            <a:ext cx="739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AA4A853-B334-B5C7-C30D-ADD3DD44A8ED}"/>
              </a:ext>
            </a:extLst>
          </p:cNvPr>
          <p:cNvCxnSpPr/>
          <p:nvPr/>
        </p:nvCxnSpPr>
        <p:spPr>
          <a:xfrm>
            <a:off x="8420793" y="4070432"/>
            <a:ext cx="0" cy="38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1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4187</TotalTime>
  <Words>1734</Words>
  <Application>Microsoft Office PowerPoint</Application>
  <PresentationFormat>와이드스크린</PresentationFormat>
  <Paragraphs>346</Paragraphs>
  <Slides>15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DX방탄고딕</vt:lpstr>
      <vt:lpstr>NanumMyeongjoOTF</vt:lpstr>
      <vt:lpstr>NotoSansKR</vt:lpstr>
      <vt:lpstr>RixMGo B</vt:lpstr>
      <vt:lpstr>RixMGo L</vt:lpstr>
      <vt:lpstr>RixMGo 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하천의 홍수 위험률 예측</dc:title>
  <dc:creator>정 영훈</dc:creator>
  <cp:lastModifiedBy>jake kim</cp:lastModifiedBy>
  <cp:revision>171</cp:revision>
  <dcterms:created xsi:type="dcterms:W3CDTF">2023-11-12T06:20:14Z</dcterms:created>
  <dcterms:modified xsi:type="dcterms:W3CDTF">2023-11-22T11:23:01Z</dcterms:modified>
</cp:coreProperties>
</file>