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300" r:id="rId2"/>
    <p:sldId id="305" r:id="rId3"/>
    <p:sldId id="309" r:id="rId4"/>
    <p:sldId id="306" r:id="rId5"/>
    <p:sldId id="307" r:id="rId6"/>
    <p:sldId id="304" r:id="rId7"/>
    <p:sldId id="301" r:id="rId8"/>
    <p:sldId id="302" r:id="rId9"/>
    <p:sldId id="308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35EB35"/>
    <a:srgbClr val="DF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83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A858D-B76A-4B78-AAE6-09E04C3989FD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821C5C-C4D7-490D-ADCD-FB7B9F641D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188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2E72-5CC6-44FB-9400-130241532A30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D7D2-E25E-4E1A-91A0-3A335AF795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10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2E72-5CC6-44FB-9400-130241532A30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D7D2-E25E-4E1A-91A0-3A335AF795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8219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2E72-5CC6-44FB-9400-130241532A30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D7D2-E25E-4E1A-91A0-3A335AF795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041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2E72-5CC6-44FB-9400-130241532A30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D7D2-E25E-4E1A-91A0-3A335AF795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711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2E72-5CC6-44FB-9400-130241532A30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D7D2-E25E-4E1A-91A0-3A335AF795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338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2E72-5CC6-44FB-9400-130241532A30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D7D2-E25E-4E1A-91A0-3A335AF795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965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2E72-5CC6-44FB-9400-130241532A30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D7D2-E25E-4E1A-91A0-3A335AF795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5358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2E72-5CC6-44FB-9400-130241532A30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D7D2-E25E-4E1A-91A0-3A335AF795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028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2E72-5CC6-44FB-9400-130241532A30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D7D2-E25E-4E1A-91A0-3A335AF795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0447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2E72-5CC6-44FB-9400-130241532A30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D7D2-E25E-4E1A-91A0-3A335AF795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332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2E72-5CC6-44FB-9400-130241532A30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D7D2-E25E-4E1A-91A0-3A335AF795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161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D2E72-5CC6-44FB-9400-130241532A30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2D7D2-E25E-4E1A-91A0-3A335AF795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315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9144000" cy="1325563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b="1" dirty="0"/>
              <a:t>SARS-CoV-2 omicron variant modelling 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313121" y="1733830"/>
            <a:ext cx="651775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/>
              <a:t>Interim Progress Report </a:t>
            </a:r>
            <a:r>
              <a:rPr lang="en-GB" sz="3200" b="1" dirty="0" smtClean="0"/>
              <a:t>14</a:t>
            </a:r>
            <a:r>
              <a:rPr lang="en-GB" sz="3200" b="1" dirty="0" smtClean="0"/>
              <a:t>/12/21</a:t>
            </a:r>
            <a:endParaRPr lang="en-GB" sz="3200" b="1" dirty="0"/>
          </a:p>
          <a:p>
            <a:pPr algn="ctr"/>
            <a:r>
              <a:rPr lang="en-GB" sz="2800" dirty="0"/>
              <a:t>University of </a:t>
            </a:r>
            <a:r>
              <a:rPr lang="en-GB" sz="2800" dirty="0" smtClean="0"/>
              <a:t>Edinburgh</a:t>
            </a:r>
          </a:p>
          <a:p>
            <a:pPr algn="ctr"/>
            <a:endParaRPr lang="en-GB" sz="2800" dirty="0" smtClean="0"/>
          </a:p>
          <a:p>
            <a:pPr algn="ctr"/>
            <a:r>
              <a:rPr lang="en-GB" sz="2800" dirty="0" smtClean="0"/>
              <a:t>Bram van Bunnik</a:t>
            </a:r>
          </a:p>
          <a:p>
            <a:pPr algn="ctr"/>
            <a:r>
              <a:rPr lang="en-GB" sz="2800" dirty="0" smtClean="0"/>
              <a:t>Alex Morgan</a:t>
            </a:r>
          </a:p>
          <a:p>
            <a:pPr algn="ctr"/>
            <a:r>
              <a:rPr lang="en-GB" sz="2800" dirty="0" smtClean="0"/>
              <a:t>Mark Woolhouse</a:t>
            </a:r>
          </a:p>
          <a:p>
            <a:pPr algn="ctr"/>
            <a:endParaRPr lang="en-GB" sz="2800" dirty="0"/>
          </a:p>
          <a:p>
            <a:pPr algn="ctr"/>
            <a:endParaRPr lang="en-GB" sz="2800" dirty="0" smtClean="0"/>
          </a:p>
          <a:p>
            <a:pPr algn="ctr"/>
            <a:r>
              <a:rPr lang="en-GB" sz="2400" i="1" dirty="0" smtClean="0"/>
              <a:t>Follows draft briefing </a:t>
            </a:r>
            <a:r>
              <a:rPr lang="en-GB" sz="2400" i="1" dirty="0" smtClean="0"/>
              <a:t>notes 01/12/21 and 08/12/21</a:t>
            </a:r>
            <a:endParaRPr lang="en-GB" sz="2400" i="1" dirty="0"/>
          </a:p>
          <a:p>
            <a:pPr algn="ctr"/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98758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10" y="1393371"/>
            <a:ext cx="6270949" cy="50167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9144000" cy="1325563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Baseline scenario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431804" y="4378362"/>
            <a:ext cx="1003348" cy="1282210"/>
          </a:xfrm>
          <a:prstGeom prst="rect">
            <a:avLst/>
          </a:prstGeom>
          <a:noFill/>
          <a:ln w="349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4677749" y="5299789"/>
            <a:ext cx="35767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Dt = 3 days + only difference between variants is 1.6x higher omicron transmissibility (</a:t>
            </a:r>
            <a:r>
              <a:rPr lang="en-GB" sz="1400" dirty="0" err="1" smtClean="0"/>
              <a:t>R_delta</a:t>
            </a:r>
            <a:r>
              <a:rPr lang="en-GB" sz="1400" dirty="0" smtClean="0"/>
              <a:t>=0.99)</a:t>
            </a:r>
          </a:p>
          <a:p>
            <a:r>
              <a:rPr lang="en-GB" sz="1400" dirty="0" smtClean="0"/>
              <a:t>Boosters give near complete protection against hospitalisation.</a:t>
            </a:r>
            <a:endParaRPr lang="en-GB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3431804" y="5194041"/>
            <a:ext cx="1003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>
                <a:solidFill>
                  <a:schemeClr val="accent2"/>
                </a:solidFill>
              </a:rPr>
              <a:t>Peak H </a:t>
            </a:r>
          </a:p>
          <a:p>
            <a:pPr algn="ctr"/>
            <a:r>
              <a:rPr lang="en-GB" sz="1000" b="1" dirty="0" smtClean="0">
                <a:solidFill>
                  <a:schemeClr val="accent2"/>
                </a:solidFill>
              </a:rPr>
              <a:t>&gt;7x higher</a:t>
            </a:r>
            <a:endParaRPr lang="en-GB" sz="1000" b="1" dirty="0">
              <a:solidFill>
                <a:schemeClr val="accent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26448" y="4381477"/>
            <a:ext cx="1728034" cy="874768"/>
          </a:xfrm>
          <a:prstGeom prst="rect">
            <a:avLst/>
          </a:prstGeom>
          <a:noFill/>
          <a:ln w="349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7445830" y="4418751"/>
            <a:ext cx="8086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>
                <a:solidFill>
                  <a:schemeClr val="accent2"/>
                </a:solidFill>
              </a:rPr>
              <a:t>Peak I </a:t>
            </a:r>
          </a:p>
          <a:p>
            <a:pPr algn="ctr"/>
            <a:r>
              <a:rPr lang="en-GB" sz="1000" b="1" dirty="0" smtClean="0">
                <a:solidFill>
                  <a:schemeClr val="accent2"/>
                </a:solidFill>
              </a:rPr>
              <a:t>15-20%</a:t>
            </a:r>
          </a:p>
          <a:p>
            <a:pPr algn="ctr"/>
            <a:r>
              <a:rPr lang="en-GB" sz="1000" b="1" dirty="0" smtClean="0">
                <a:solidFill>
                  <a:schemeClr val="accent2"/>
                </a:solidFill>
              </a:rPr>
              <a:t>Attack rate &gt;80%</a:t>
            </a:r>
            <a:endParaRPr lang="en-GB" sz="1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78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9144000" cy="1325563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Univariate sensitivity analysis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93" y="1757266"/>
            <a:ext cx="6102220" cy="457666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657602" y="1757266"/>
            <a:ext cx="1511559" cy="1452465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625156" y="3319366"/>
            <a:ext cx="1511559" cy="1452465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3657601" y="3319365"/>
            <a:ext cx="1511559" cy="1452465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5246916" y="3321696"/>
            <a:ext cx="1511559" cy="1452465"/>
          </a:xfrm>
          <a:prstGeom prst="rect">
            <a:avLst/>
          </a:prstGeom>
          <a:noFill/>
          <a:ln w="349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2149160" y="4864346"/>
            <a:ext cx="1511559" cy="1452465"/>
          </a:xfrm>
          <a:prstGeom prst="rect">
            <a:avLst/>
          </a:prstGeom>
          <a:noFill/>
          <a:ln w="349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618941" y="1754163"/>
            <a:ext cx="1511559" cy="1452465"/>
          </a:xfrm>
          <a:prstGeom prst="rect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7184574" y="3076101"/>
            <a:ext cx="16670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Parameters setting omicron transmission rates</a:t>
            </a:r>
          </a:p>
          <a:p>
            <a:endParaRPr lang="en-GB" sz="1200" dirty="0"/>
          </a:p>
          <a:p>
            <a:r>
              <a:rPr lang="en-GB" sz="1200" dirty="0" smtClean="0">
                <a:solidFill>
                  <a:schemeClr val="accent2"/>
                </a:solidFill>
              </a:rPr>
              <a:t>Parameters setting omicron pathogenicity</a:t>
            </a:r>
          </a:p>
          <a:p>
            <a:endParaRPr lang="en-GB" sz="1200" dirty="0"/>
          </a:p>
          <a:p>
            <a:r>
              <a:rPr lang="en-GB" sz="1200" dirty="0" smtClean="0">
                <a:solidFill>
                  <a:srgbClr val="00B050"/>
                </a:solidFill>
              </a:rPr>
              <a:t>Parameter setting vaccine roll-out rate</a:t>
            </a:r>
          </a:p>
          <a:p>
            <a:endParaRPr lang="en-GB" sz="1200" dirty="0" smtClean="0"/>
          </a:p>
        </p:txBody>
      </p:sp>
    </p:spTree>
    <p:extLst>
      <p:ext uri="{BB962C8B-B14F-4D97-AF65-F5344CB8AC3E}">
        <p14:creationId xmlns:p14="http://schemas.microsoft.com/office/powerpoint/2010/main" val="276304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64" y="1859811"/>
            <a:ext cx="5523843" cy="44872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9144000" cy="1325563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Impact of transmission reduction on peak </a:t>
            </a:r>
            <a:r>
              <a:rPr lang="en-US" b="1" dirty="0" err="1" smtClean="0"/>
              <a:t>hospitalisations</a:t>
            </a:r>
            <a:endParaRPr lang="en-GB" dirty="0"/>
          </a:p>
        </p:txBody>
      </p:sp>
      <p:grpSp>
        <p:nvGrpSpPr>
          <p:cNvPr id="22" name="Group 21"/>
          <p:cNvGrpSpPr/>
          <p:nvPr/>
        </p:nvGrpSpPr>
        <p:grpSpPr>
          <a:xfrm>
            <a:off x="614268" y="2027849"/>
            <a:ext cx="0" cy="4089918"/>
            <a:chOff x="1242526" y="1828800"/>
            <a:chExt cx="0" cy="4089918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1242526" y="1828800"/>
              <a:ext cx="0" cy="5971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242526" y="2527352"/>
              <a:ext cx="0" cy="5971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1242526" y="3225904"/>
              <a:ext cx="0" cy="5971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1242526" y="3924456"/>
              <a:ext cx="0" cy="5971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1242526" y="4623008"/>
              <a:ext cx="0" cy="5971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1242526" y="5321559"/>
              <a:ext cx="0" cy="5971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 rot="16200000">
            <a:off x="-580951" y="3954524"/>
            <a:ext cx="1772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/>
                </a:solidFill>
              </a:rPr>
              <a:t>Omicron less pathogenic</a:t>
            </a:r>
            <a:endParaRPr lang="en-GB" sz="1200" dirty="0">
              <a:solidFill>
                <a:schemeClr val="accent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489446" y="2052730"/>
            <a:ext cx="17107" cy="4065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16200000">
            <a:off x="5628867" y="3705747"/>
            <a:ext cx="2299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chemeClr val="accent1"/>
                </a:solidFill>
              </a:rPr>
              <a:t>Boosters more protective against omicron  hospitalisation</a:t>
            </a:r>
            <a:endParaRPr lang="en-GB" sz="1200" dirty="0">
              <a:solidFill>
                <a:schemeClr val="accent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93644" y="6522935"/>
            <a:ext cx="3900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/>
                </a:solidFill>
              </a:rPr>
              <a:t>Decreasing transmission = increasing control effort</a:t>
            </a:r>
            <a:endParaRPr lang="en-GB" sz="1200" dirty="0">
              <a:solidFill>
                <a:schemeClr val="accent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rot="5400000">
            <a:off x="5725501" y="1452397"/>
            <a:ext cx="0" cy="597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>
            <a:off x="4913036" y="1453984"/>
            <a:ext cx="0" cy="597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4100573" y="1453984"/>
            <a:ext cx="0" cy="597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>
            <a:off x="3288110" y="1453984"/>
            <a:ext cx="0" cy="597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>
            <a:off x="2475647" y="1453984"/>
            <a:ext cx="0" cy="597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>
            <a:off x="1663184" y="1452397"/>
            <a:ext cx="0" cy="597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488164" y="1431546"/>
            <a:ext cx="3900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/>
                </a:solidFill>
              </a:rPr>
              <a:t>Increasing effect of booster on transmission</a:t>
            </a:r>
            <a:endParaRPr lang="en-GB" sz="1200" dirty="0">
              <a:solidFill>
                <a:schemeClr val="accent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1312509" y="6431902"/>
            <a:ext cx="4802155" cy="6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1439248" y="3125631"/>
            <a:ext cx="1088574" cy="1200329"/>
            <a:chOff x="7582675" y="3151004"/>
            <a:chExt cx="1138335" cy="1200329"/>
          </a:xfrm>
        </p:grpSpPr>
        <p:sp>
          <p:nvSpPr>
            <p:cNvPr id="34" name="TextBox 33"/>
            <p:cNvSpPr txBox="1"/>
            <p:nvPr/>
          </p:nvSpPr>
          <p:spPr>
            <a:xfrm>
              <a:off x="7582675" y="3151004"/>
              <a:ext cx="1138335" cy="120032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 </a:t>
              </a:r>
              <a:r>
                <a:rPr lang="en-GB" sz="1200" dirty="0" smtClean="0">
                  <a:solidFill>
                    <a:schemeClr val="bg1"/>
                  </a:solidFill>
                </a:rPr>
                <a:t>    </a:t>
              </a:r>
              <a:r>
                <a:rPr lang="en-GB" sz="1200" dirty="0" smtClean="0"/>
                <a:t> </a:t>
              </a:r>
              <a:r>
                <a:rPr lang="en-GB" sz="1200" dirty="0" smtClean="0"/>
                <a:t>= above previous peak</a:t>
              </a:r>
            </a:p>
            <a:p>
              <a:r>
                <a:rPr lang="en-GB" sz="1200" dirty="0">
                  <a:solidFill>
                    <a:schemeClr val="bg1"/>
                  </a:solidFill>
                </a:rPr>
                <a:t> </a:t>
              </a:r>
              <a:r>
                <a:rPr lang="en-GB" sz="1200" dirty="0" smtClean="0">
                  <a:solidFill>
                    <a:schemeClr val="bg1"/>
                  </a:solidFill>
                </a:rPr>
                <a:t>    </a:t>
              </a:r>
              <a:r>
                <a:rPr lang="en-GB" sz="1200" dirty="0" smtClean="0"/>
                <a:t> </a:t>
              </a:r>
              <a:r>
                <a:rPr lang="en-GB" sz="1200" dirty="0" smtClean="0"/>
                <a:t>= above </a:t>
              </a:r>
              <a:r>
                <a:rPr lang="en-GB" sz="1200" dirty="0" smtClean="0"/>
                <a:t>01/12</a:t>
              </a:r>
              <a:r>
                <a:rPr lang="en-GB" sz="1200" dirty="0" smtClean="0"/>
                <a:t> </a:t>
              </a:r>
              <a:r>
                <a:rPr lang="en-GB" sz="1200" dirty="0" smtClean="0"/>
                <a:t>value</a:t>
              </a:r>
            </a:p>
            <a:p>
              <a:r>
                <a:rPr lang="en-GB" sz="1200" dirty="0">
                  <a:solidFill>
                    <a:schemeClr val="bg1"/>
                  </a:solidFill>
                </a:rPr>
                <a:t> </a:t>
              </a:r>
              <a:r>
                <a:rPr lang="en-GB" sz="1200" dirty="0" smtClean="0">
                  <a:solidFill>
                    <a:schemeClr val="bg1"/>
                  </a:solidFill>
                </a:rPr>
                <a:t>    </a:t>
              </a:r>
              <a:r>
                <a:rPr lang="en-GB" sz="1200" dirty="0" smtClean="0"/>
                <a:t> </a:t>
              </a:r>
              <a:r>
                <a:rPr lang="en-GB" sz="1200" dirty="0" smtClean="0"/>
                <a:t>= below current value</a:t>
              </a:r>
              <a:endParaRPr lang="en-GB" sz="12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707084" y="3206615"/>
              <a:ext cx="136849" cy="15550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707083" y="3593724"/>
              <a:ext cx="136849" cy="15550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707085" y="3959054"/>
              <a:ext cx="136849" cy="155506"/>
            </a:xfrm>
            <a:prstGeom prst="rect">
              <a:avLst/>
            </a:prstGeom>
            <a:solidFill>
              <a:srgbClr val="35EB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9" name="TextBox 38"/>
          <p:cNvSpPr txBox="1"/>
          <p:nvPr/>
        </p:nvSpPr>
        <p:spPr>
          <a:xfrm rot="19319611">
            <a:off x="499974" y="4479187"/>
            <a:ext cx="43608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>
                <a:solidFill>
                  <a:schemeClr val="bg1">
                    <a:lumMod val="75000"/>
                  </a:schemeClr>
                </a:solidFill>
              </a:rPr>
              <a:t>ILLUSTRATION</a:t>
            </a:r>
          </a:p>
          <a:p>
            <a:pPr algn="ctr"/>
            <a:r>
              <a:rPr lang="en-GB" sz="4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GB" sz="4000" dirty="0" smtClean="0">
                <a:solidFill>
                  <a:schemeClr val="bg1">
                    <a:lumMod val="75000"/>
                  </a:schemeClr>
                </a:solidFill>
              </a:rPr>
              <a:t>ONLY</a:t>
            </a:r>
            <a:endParaRPr lang="en-GB" sz="4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34337" y="2180491"/>
            <a:ext cx="166706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Impact of booster on transmission rates has big effect (50% reduction enough)</a:t>
            </a:r>
          </a:p>
          <a:p>
            <a:endParaRPr lang="en-GB" sz="1200" dirty="0"/>
          </a:p>
          <a:p>
            <a:r>
              <a:rPr lang="en-GB" sz="1200" dirty="0" smtClean="0"/>
              <a:t>Reducing overall transmission rate has big impact (50% reduction enough)</a:t>
            </a:r>
          </a:p>
          <a:p>
            <a:endParaRPr lang="en-GB" sz="1200" dirty="0"/>
          </a:p>
          <a:p>
            <a:r>
              <a:rPr lang="en-GB" sz="1200" dirty="0" smtClean="0"/>
              <a:t>Small changes in transmission rates can be highly significant</a:t>
            </a:r>
          </a:p>
          <a:p>
            <a:endParaRPr lang="en-GB" sz="1200" dirty="0" smtClean="0"/>
          </a:p>
          <a:p>
            <a:r>
              <a:rPr lang="en-GB" sz="1200" dirty="0" smtClean="0"/>
              <a:t>Lower omicron pathogenicity and higher booster protection against hospitalisation have much less impact</a:t>
            </a:r>
          </a:p>
        </p:txBody>
      </p:sp>
    </p:spTree>
    <p:extLst>
      <p:ext uri="{BB962C8B-B14F-4D97-AF65-F5344CB8AC3E}">
        <p14:creationId xmlns:p14="http://schemas.microsoft.com/office/powerpoint/2010/main" val="340922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9144000" cy="1325563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Impact of </a:t>
            </a:r>
            <a:r>
              <a:rPr lang="en-US" b="1" dirty="0" smtClean="0"/>
              <a:t>booster roll-out rate on </a:t>
            </a:r>
            <a:br>
              <a:rPr lang="en-US" b="1" dirty="0" smtClean="0"/>
            </a:br>
            <a:r>
              <a:rPr lang="en-US" b="1" dirty="0" smtClean="0"/>
              <a:t>peak </a:t>
            </a:r>
            <a:r>
              <a:rPr lang="en-US" b="1" dirty="0" err="1" smtClean="0"/>
              <a:t>hospitalisations</a:t>
            </a:r>
            <a:endParaRPr lang="en-GB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226" y="2824070"/>
            <a:ext cx="2935554" cy="238468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8" y="2824070"/>
            <a:ext cx="2935554" cy="2384689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145" y="2824070"/>
            <a:ext cx="2935554" cy="23846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76734" y="2326433"/>
            <a:ext cx="1803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CURRENT RATE</a:t>
            </a:r>
            <a:endParaRPr lang="en-GB" dirty="0"/>
          </a:p>
        </p:txBody>
      </p:sp>
      <p:sp>
        <p:nvSpPr>
          <p:cNvPr id="41" name="TextBox 40"/>
          <p:cNvSpPr txBox="1"/>
          <p:nvPr/>
        </p:nvSpPr>
        <p:spPr>
          <a:xfrm>
            <a:off x="6114662" y="2323329"/>
            <a:ext cx="2662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2x CURRENT RATE</a:t>
            </a:r>
            <a:endParaRPr lang="en-GB" dirty="0"/>
          </a:p>
        </p:txBody>
      </p:sp>
      <p:sp>
        <p:nvSpPr>
          <p:cNvPr id="42" name="TextBox 41"/>
          <p:cNvSpPr txBox="1"/>
          <p:nvPr/>
        </p:nvSpPr>
        <p:spPr>
          <a:xfrm>
            <a:off x="289276" y="2326443"/>
            <a:ext cx="2662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0.5x CURRENT RATE</a:t>
            </a:r>
            <a:endParaRPr lang="en-GB" dirty="0"/>
          </a:p>
        </p:txBody>
      </p:sp>
      <p:grpSp>
        <p:nvGrpSpPr>
          <p:cNvPr id="6" name="Group 5"/>
          <p:cNvGrpSpPr/>
          <p:nvPr/>
        </p:nvGrpSpPr>
        <p:grpSpPr>
          <a:xfrm>
            <a:off x="2161615" y="5337054"/>
            <a:ext cx="5856491" cy="276999"/>
            <a:chOff x="1844374" y="5349168"/>
            <a:chExt cx="5856491" cy="276999"/>
          </a:xfrm>
        </p:grpSpPr>
        <p:sp>
          <p:nvSpPr>
            <p:cNvPr id="44" name="TextBox 43"/>
            <p:cNvSpPr txBox="1"/>
            <p:nvPr/>
          </p:nvSpPr>
          <p:spPr>
            <a:xfrm>
              <a:off x="1844374" y="5349168"/>
              <a:ext cx="585649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 </a:t>
              </a:r>
              <a:r>
                <a:rPr lang="en-GB" sz="1200" dirty="0" smtClean="0">
                  <a:solidFill>
                    <a:schemeClr val="bg1"/>
                  </a:solidFill>
                </a:rPr>
                <a:t>    </a:t>
              </a:r>
              <a:r>
                <a:rPr lang="en-GB" sz="1200" dirty="0" smtClean="0"/>
                <a:t> </a:t>
              </a:r>
              <a:r>
                <a:rPr lang="en-GB" sz="1200" dirty="0" smtClean="0"/>
                <a:t>= above previous </a:t>
              </a:r>
              <a:r>
                <a:rPr lang="en-GB" sz="1200" dirty="0" smtClean="0"/>
                <a:t>peak</a:t>
              </a:r>
              <a:r>
                <a:rPr lang="en-GB" sz="1200" dirty="0" smtClean="0">
                  <a:solidFill>
                    <a:schemeClr val="bg1"/>
                  </a:solidFill>
                </a:rPr>
                <a:t>     </a:t>
              </a:r>
              <a:r>
                <a:rPr lang="en-GB" sz="1200" dirty="0" smtClean="0"/>
                <a:t> </a:t>
              </a:r>
              <a:r>
                <a:rPr lang="en-GB" sz="1200" dirty="0" smtClean="0"/>
                <a:t>= above </a:t>
              </a:r>
              <a:r>
                <a:rPr lang="en-GB" sz="1200" dirty="0" smtClean="0"/>
                <a:t>01/12</a:t>
              </a:r>
              <a:r>
                <a:rPr lang="en-GB" sz="1200" dirty="0" smtClean="0"/>
                <a:t> value</a:t>
              </a:r>
              <a:r>
                <a:rPr lang="en-GB" sz="1200" dirty="0" smtClean="0">
                  <a:solidFill>
                    <a:schemeClr val="bg1"/>
                  </a:solidFill>
                </a:rPr>
                <a:t>     </a:t>
              </a:r>
              <a:r>
                <a:rPr lang="en-GB" sz="1200" dirty="0" smtClean="0"/>
                <a:t> </a:t>
              </a:r>
              <a:r>
                <a:rPr lang="en-GB" sz="1200" dirty="0" smtClean="0"/>
                <a:t>= below current value</a:t>
              </a:r>
              <a:endParaRPr lang="en-GB" sz="12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982007" y="5416772"/>
              <a:ext cx="130867" cy="15550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576734" y="5411858"/>
              <a:ext cx="130867" cy="15550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040594" y="5409914"/>
              <a:ext cx="130867" cy="155506"/>
            </a:xfrm>
            <a:prstGeom prst="rect">
              <a:avLst/>
            </a:prstGeom>
            <a:solidFill>
              <a:srgbClr val="35EB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8647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9144000" cy="1325563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Discussion points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17242" y="1567542"/>
            <a:ext cx="80367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en-GB" sz="1600" dirty="0"/>
              <a:t>There is still huge </a:t>
            </a:r>
            <a:r>
              <a:rPr lang="en-GB" sz="1600" b="1" dirty="0"/>
              <a:t>uncertainty</a:t>
            </a:r>
            <a:r>
              <a:rPr lang="en-GB" sz="1600" dirty="0"/>
              <a:t> regarding the expected scale and impact of an omicron wave in </a:t>
            </a:r>
            <a:r>
              <a:rPr lang="en-GB" sz="1600" dirty="0" smtClean="0"/>
              <a:t>Scotland/UK – have robust estimates for only 5/18 model parameters</a:t>
            </a:r>
            <a:endParaRPr lang="en-GB" sz="1600" dirty="0"/>
          </a:p>
          <a:p>
            <a:pPr marL="285750" lvl="0" indent="-285750"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en-GB" sz="1600" dirty="0"/>
              <a:t>S</a:t>
            </a:r>
            <a:r>
              <a:rPr lang="en-GB" sz="1600" dirty="0" smtClean="0"/>
              <a:t>cenarios </a:t>
            </a:r>
            <a:r>
              <a:rPr lang="en-GB" sz="1600" dirty="0"/>
              <a:t>presented </a:t>
            </a:r>
            <a:r>
              <a:rPr lang="en-GB" sz="1600" dirty="0" smtClean="0"/>
              <a:t>are </a:t>
            </a:r>
            <a:r>
              <a:rPr lang="en-GB" sz="1600" b="1" u="sng" dirty="0"/>
              <a:t>not</a:t>
            </a:r>
            <a:r>
              <a:rPr lang="en-GB" sz="1600" b="1" dirty="0"/>
              <a:t> predictions</a:t>
            </a:r>
            <a:r>
              <a:rPr lang="en-GB" sz="1600" dirty="0"/>
              <a:t>. It is inconceivable that a major omicron wave would not precipitate significant behaviour change plus a government response – both of which would affect the course of the wave</a:t>
            </a:r>
          </a:p>
          <a:p>
            <a:pPr marL="285750" lvl="0" indent="-285750"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en-GB" sz="1600" dirty="0" smtClean="0"/>
              <a:t>Broad agreement with range of scenarios generated by other models</a:t>
            </a:r>
          </a:p>
          <a:p>
            <a:pPr marL="285750" lvl="0" indent="-285750"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en-GB" sz="1600" dirty="0" smtClean="0"/>
              <a:t>Note that there remain plausible combinations of parameters that </a:t>
            </a:r>
            <a:r>
              <a:rPr lang="en-GB" sz="1600" b="1" dirty="0" smtClean="0"/>
              <a:t>do not generate a major omicron wave </a:t>
            </a:r>
            <a:r>
              <a:rPr lang="en-GB" sz="1600" dirty="0" smtClean="0"/>
              <a:t>(especially if significant </a:t>
            </a:r>
            <a:r>
              <a:rPr lang="en-GB" sz="1600" dirty="0" smtClean="0"/>
              <a:t>impact of booster vaccination </a:t>
            </a:r>
            <a:r>
              <a:rPr lang="en-GB" sz="1600" dirty="0" smtClean="0"/>
              <a:t>on </a:t>
            </a:r>
            <a:r>
              <a:rPr lang="en-GB" sz="1600" dirty="0" smtClean="0"/>
              <a:t>transmission of both </a:t>
            </a:r>
            <a:r>
              <a:rPr lang="en-GB" sz="1600" dirty="0" smtClean="0"/>
              <a:t>variants and/or some cross-protection from exposure to delta)</a:t>
            </a:r>
            <a:endParaRPr lang="en-GB" sz="1600" dirty="0" smtClean="0"/>
          </a:p>
          <a:p>
            <a:pPr marL="285750" lvl="0" indent="-285750"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en-GB" sz="1600" dirty="0" smtClean="0"/>
              <a:t>Baseline scenario generates huge wave of </a:t>
            </a:r>
            <a:r>
              <a:rPr lang="en-GB" sz="1600" b="1" dirty="0" smtClean="0"/>
              <a:t>infections</a:t>
            </a:r>
            <a:r>
              <a:rPr lang="en-GB" sz="1600" dirty="0" smtClean="0"/>
              <a:t> which would be enormously </a:t>
            </a:r>
            <a:r>
              <a:rPr lang="en-GB" sz="1600" b="1" dirty="0" smtClean="0"/>
              <a:t>disruptive</a:t>
            </a:r>
            <a:r>
              <a:rPr lang="en-GB" sz="1600" dirty="0" smtClean="0"/>
              <a:t> in its own right, given current self-isolation </a:t>
            </a:r>
            <a:r>
              <a:rPr lang="en-GB" sz="1600" dirty="0" smtClean="0"/>
              <a:t>requirements – this can happen even if hospitalisations do not rise dramatically</a:t>
            </a:r>
            <a:endParaRPr lang="en-GB" sz="1600" dirty="0" smtClean="0"/>
          </a:p>
          <a:p>
            <a:pPr marL="285750" lvl="0" indent="-285750"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en-GB" sz="1600" dirty="0" smtClean="0"/>
              <a:t>Large regions </a:t>
            </a:r>
            <a:r>
              <a:rPr lang="en-GB" sz="1600" dirty="0" smtClean="0"/>
              <a:t>of parameter space where interventions to suppress </a:t>
            </a:r>
            <a:r>
              <a:rPr lang="en-GB" sz="1600" dirty="0" smtClean="0"/>
              <a:t>transmission (by 50% or less) </a:t>
            </a:r>
            <a:r>
              <a:rPr lang="en-GB" sz="1600" dirty="0" smtClean="0"/>
              <a:t>are </a:t>
            </a:r>
            <a:r>
              <a:rPr lang="en-GB" sz="1600" dirty="0" smtClean="0"/>
              <a:t>highly effective</a:t>
            </a:r>
          </a:p>
          <a:p>
            <a:pPr marL="285750" lvl="0" indent="-285750"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en-GB" sz="1600" dirty="0" smtClean="0"/>
              <a:t>Outcome is </a:t>
            </a:r>
            <a:r>
              <a:rPr lang="en-GB" sz="1600" b="1" dirty="0" smtClean="0"/>
              <a:t>‘fragile’</a:t>
            </a:r>
            <a:r>
              <a:rPr lang="en-GB" sz="1600" dirty="0" smtClean="0"/>
              <a:t>:</a:t>
            </a:r>
            <a:r>
              <a:rPr lang="en-GB" sz="1600" b="1" dirty="0" smtClean="0"/>
              <a:t> </a:t>
            </a:r>
            <a:r>
              <a:rPr lang="en-GB" sz="1600" dirty="0" smtClean="0"/>
              <a:t>very small changes in parameter values associated with big shifts between favourable and unfavourable outcomes </a:t>
            </a:r>
            <a:r>
              <a:rPr lang="en-GB" sz="1600" dirty="0" smtClean="0">
                <a:sym typeface="Wingdings" panose="05000000000000000000" pitchFamily="2" charset="2"/>
              </a:rPr>
              <a:t> high uncertainty</a:t>
            </a:r>
            <a:endParaRPr lang="en-GB" sz="1600" dirty="0" smtClean="0"/>
          </a:p>
          <a:p>
            <a:pPr marL="285750" lvl="0" indent="-285750">
              <a:buClr>
                <a:srgbClr val="7030A0"/>
              </a:buClr>
              <a:buFont typeface="Arial" panose="020B0604020202020204" pitchFamily="34" charset="0"/>
              <a:buChar char="•"/>
            </a:pPr>
            <a:endParaRPr lang="en-GB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51748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9144000" cy="1325563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Model structure</a:t>
            </a:r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687" y="2031813"/>
            <a:ext cx="6016625" cy="36334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9440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9144000" cy="1325563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Model inputs</a:t>
            </a:r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35003"/>
              </p:ext>
            </p:extLst>
          </p:nvPr>
        </p:nvGraphicFramePr>
        <p:xfrm>
          <a:off x="658507" y="1718465"/>
          <a:ext cx="3373622" cy="4381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694">
                  <a:extLst>
                    <a:ext uri="{9D8B030D-6E8A-4147-A177-3AD203B41FA5}">
                      <a16:colId xmlns:a16="http://schemas.microsoft.com/office/drawing/2014/main" val="3626520368"/>
                    </a:ext>
                  </a:extLst>
                </a:gridCol>
                <a:gridCol w="2165928">
                  <a:extLst>
                    <a:ext uri="{9D8B030D-6E8A-4147-A177-3AD203B41FA5}">
                      <a16:colId xmlns:a16="http://schemas.microsoft.com/office/drawing/2014/main" val="1221906544"/>
                    </a:ext>
                  </a:extLst>
                </a:gridCol>
              </a:tblGrid>
              <a:tr h="147553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Comp</a:t>
                      </a:r>
                      <a:endParaRPr lang="en-GB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Initial Value</a:t>
                      </a:r>
                      <a:endParaRPr lang="en-GB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000" marR="0" marT="0" marB="0" anchor="ctr"/>
                </a:tc>
                <a:extLst>
                  <a:ext uri="{0D108BD9-81ED-4DB2-BD59-A6C34878D82A}">
                    <a16:rowId xmlns:a16="http://schemas.microsoft.com/office/drawing/2014/main" val="596972536"/>
                  </a:ext>
                </a:extLst>
              </a:tr>
              <a:tr h="24547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V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 smtClean="0">
                          <a:effectLst/>
                        </a:rPr>
                        <a:t>(0.455 - 0.01130435 - 1.028696e-05)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000" marR="0" marT="0" marB="0" anchor="ctr"/>
                </a:tc>
                <a:extLst>
                  <a:ext uri="{0D108BD9-81ED-4DB2-BD59-A6C34878D82A}">
                    <a16:rowId xmlns:a16="http://schemas.microsoft.com/office/drawing/2014/main" val="4041559204"/>
                  </a:ext>
                </a:extLst>
              </a:tr>
              <a:tr h="24547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B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 smtClean="0">
                          <a:effectLst/>
                        </a:rPr>
                        <a:t>(0.245-0.008695652 - 7.913043e-06)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000" marR="0" marT="0" marB="0" anchor="ctr"/>
                </a:tc>
                <a:extLst>
                  <a:ext uri="{0D108BD9-81ED-4DB2-BD59-A6C34878D82A}">
                    <a16:rowId xmlns:a16="http://schemas.microsoft.com/office/drawing/2014/main" val="2810274163"/>
                  </a:ext>
                </a:extLst>
              </a:tr>
              <a:tr h="24547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 smtClean="0">
                          <a:effectLst/>
                        </a:rPr>
                        <a:t>I1V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0.01130435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000" marR="0" marT="0" marB="0" anchor="ctr"/>
                </a:tc>
                <a:extLst>
                  <a:ext uri="{0D108BD9-81ED-4DB2-BD59-A6C34878D82A}">
                    <a16:rowId xmlns:a16="http://schemas.microsoft.com/office/drawing/2014/main" val="3000273050"/>
                  </a:ext>
                </a:extLst>
              </a:tr>
              <a:tr h="24547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 smtClean="0">
                          <a:effectLst/>
                        </a:rPr>
                        <a:t>I2V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 smtClean="0">
                          <a:effectLst/>
                        </a:rPr>
                        <a:t>1.028696e-05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000" marR="0" marT="0" marB="0" anchor="ctr"/>
                </a:tc>
                <a:extLst>
                  <a:ext uri="{0D108BD9-81ED-4DB2-BD59-A6C34878D82A}">
                    <a16:rowId xmlns:a16="http://schemas.microsoft.com/office/drawing/2014/main" val="2076186997"/>
                  </a:ext>
                </a:extLst>
              </a:tr>
              <a:tr h="24547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 smtClean="0">
                          <a:effectLst/>
                        </a:rPr>
                        <a:t>I1B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 smtClean="0">
                          <a:effectLst/>
                        </a:rPr>
                        <a:t>0.008695652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000" marR="0" marT="0" marB="0" anchor="ctr"/>
                </a:tc>
                <a:extLst>
                  <a:ext uri="{0D108BD9-81ED-4DB2-BD59-A6C34878D82A}">
                    <a16:rowId xmlns:a16="http://schemas.microsoft.com/office/drawing/2014/main" val="2591664637"/>
                  </a:ext>
                </a:extLst>
              </a:tr>
              <a:tr h="24547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 smtClean="0">
                          <a:effectLst/>
                        </a:rPr>
                        <a:t>I2B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7.913043e-06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000" marR="0" marT="0" marB="0" anchor="ctr"/>
                </a:tc>
                <a:extLst>
                  <a:ext uri="{0D108BD9-81ED-4DB2-BD59-A6C34878D82A}">
                    <a16:rowId xmlns:a16="http://schemas.microsoft.com/office/drawing/2014/main" val="23495433"/>
                  </a:ext>
                </a:extLst>
              </a:tr>
              <a:tr h="24547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R1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0.3-0.105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000" marR="0" marT="0" marB="0" anchor="ctr"/>
                </a:tc>
                <a:extLst>
                  <a:ext uri="{0D108BD9-81ED-4DB2-BD59-A6C34878D82A}">
                    <a16:rowId xmlns:a16="http://schemas.microsoft.com/office/drawing/2014/main" val="2109028798"/>
                  </a:ext>
                </a:extLst>
              </a:tr>
              <a:tr h="24547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R2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000" marR="0" marT="0" marB="0" anchor="ctr"/>
                </a:tc>
                <a:extLst>
                  <a:ext uri="{0D108BD9-81ED-4DB2-BD59-A6C34878D82A}">
                    <a16:rowId xmlns:a16="http://schemas.microsoft.com/office/drawing/2014/main" val="219518588"/>
                  </a:ext>
                </a:extLst>
              </a:tr>
              <a:tr h="24547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I2R1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000" marR="0" marT="0" marB="0" anchor="ctr"/>
                </a:tc>
                <a:extLst>
                  <a:ext uri="{0D108BD9-81ED-4DB2-BD59-A6C34878D82A}">
                    <a16:rowId xmlns:a16="http://schemas.microsoft.com/office/drawing/2014/main" val="3861360670"/>
                  </a:ext>
                </a:extLst>
              </a:tr>
              <a:tr h="24547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I1R2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000" marR="0" marT="0" marB="0" anchor="ctr"/>
                </a:tc>
                <a:extLst>
                  <a:ext uri="{0D108BD9-81ED-4DB2-BD59-A6C34878D82A}">
                    <a16:rowId xmlns:a16="http://schemas.microsoft.com/office/drawing/2014/main" val="2279389255"/>
                  </a:ext>
                </a:extLst>
              </a:tr>
              <a:tr h="24547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R1(B)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000" marR="0" marT="0" marB="0" anchor="ctr"/>
                </a:tc>
                <a:extLst>
                  <a:ext uri="{0D108BD9-81ED-4DB2-BD59-A6C34878D82A}">
                    <a16:rowId xmlns:a16="http://schemas.microsoft.com/office/drawing/2014/main" val="479367600"/>
                  </a:ext>
                </a:extLst>
              </a:tr>
              <a:tr h="24547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R2(B)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000" marR="0" marT="0" marB="0" anchor="ctr"/>
                </a:tc>
                <a:extLst>
                  <a:ext uri="{0D108BD9-81ED-4DB2-BD59-A6C34878D82A}">
                    <a16:rowId xmlns:a16="http://schemas.microsoft.com/office/drawing/2014/main" val="998004531"/>
                  </a:ext>
                </a:extLst>
              </a:tr>
              <a:tr h="24547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I1R2B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000" marR="0" marT="0" marB="0" anchor="ctr"/>
                </a:tc>
                <a:extLst>
                  <a:ext uri="{0D108BD9-81ED-4DB2-BD59-A6C34878D82A}">
                    <a16:rowId xmlns:a16="http://schemas.microsoft.com/office/drawing/2014/main" val="380352235"/>
                  </a:ext>
                </a:extLst>
              </a:tr>
              <a:tr h="24547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I2R1B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000" marR="0" marT="0" marB="0" anchor="ctr"/>
                </a:tc>
                <a:extLst>
                  <a:ext uri="{0D108BD9-81ED-4DB2-BD59-A6C34878D82A}">
                    <a16:rowId xmlns:a16="http://schemas.microsoft.com/office/drawing/2014/main" val="1624305634"/>
                  </a:ext>
                </a:extLst>
              </a:tr>
              <a:tr h="24547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R1R2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000" marR="0" marT="0" marB="0" anchor="ctr"/>
                </a:tc>
                <a:extLst>
                  <a:ext uri="{0D108BD9-81ED-4DB2-BD59-A6C34878D82A}">
                    <a16:rowId xmlns:a16="http://schemas.microsoft.com/office/drawing/2014/main" val="1116960960"/>
                  </a:ext>
                </a:extLst>
              </a:tr>
              <a:tr h="24547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Rall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000" marR="0" marT="0" marB="0" anchor="ctr"/>
                </a:tc>
                <a:extLst>
                  <a:ext uri="{0D108BD9-81ED-4DB2-BD59-A6C34878D82A}">
                    <a16:rowId xmlns:a16="http://schemas.microsoft.com/office/drawing/2014/main" val="107608861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8507" y="1441414"/>
            <a:ext cx="1417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Initial values: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281" y="1669003"/>
            <a:ext cx="2840982" cy="450533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20218" y="1432085"/>
            <a:ext cx="3350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Optimistic parameter values: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409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9144000" cy="1325563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Model </a:t>
            </a:r>
            <a:r>
              <a:rPr lang="en-US" b="1" dirty="0" smtClean="0"/>
              <a:t>calibration and implementation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46449" y="1667069"/>
            <a:ext cx="805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TBD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972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7826</TotalTime>
  <Words>457</Words>
  <Application>Microsoft Office PowerPoint</Application>
  <PresentationFormat>On-screen Show (4:3)</PresentationFormat>
  <Paragraphs>94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SARS-CoV-2 omicron variant modelling </vt:lpstr>
      <vt:lpstr>Baseline scenario</vt:lpstr>
      <vt:lpstr>Univariate sensitivity analysis</vt:lpstr>
      <vt:lpstr>Impact of transmission reduction on peak hospitalisations</vt:lpstr>
      <vt:lpstr>Impact of booster roll-out rate on  peak hospitalisations</vt:lpstr>
      <vt:lpstr>Discussion points</vt:lpstr>
      <vt:lpstr>Model structure</vt:lpstr>
      <vt:lpstr>Model inputs</vt:lpstr>
      <vt:lpstr>Model calibration and implementation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WOOLHOUSE Mark</dc:creator>
  <cp:lastModifiedBy>WOOLHOUSE Mark</cp:lastModifiedBy>
  <cp:revision>227</cp:revision>
  <dcterms:created xsi:type="dcterms:W3CDTF">2020-06-04T18:26:04Z</dcterms:created>
  <dcterms:modified xsi:type="dcterms:W3CDTF">2021-12-14T15:39:02Z</dcterms:modified>
</cp:coreProperties>
</file>