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0" r:id="rId2"/>
    <p:sldId id="311" r:id="rId3"/>
    <p:sldId id="305" r:id="rId4"/>
    <p:sldId id="309" r:id="rId5"/>
    <p:sldId id="306" r:id="rId6"/>
    <p:sldId id="307" r:id="rId7"/>
    <p:sldId id="310" r:id="rId8"/>
    <p:sldId id="312" r:id="rId9"/>
    <p:sldId id="304" r:id="rId10"/>
    <p:sldId id="301" r:id="rId11"/>
    <p:sldId id="302" r:id="rId12"/>
    <p:sldId id="308" r:id="rId13"/>
    <p:sldId id="313" r:id="rId14"/>
    <p:sldId id="31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5EB35"/>
    <a:srgbClr val="DF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1224" y="44"/>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A858D-B76A-4B78-AAE6-09E04C3989FD}" type="datetimeFigureOut">
              <a:rPr lang="en-GB" smtClean="0"/>
              <a:t>21/12/2021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21C5C-C4D7-490D-ADCD-FB7B9F641D65}" type="slidenum">
              <a:rPr lang="en-GB" smtClean="0"/>
              <a:t>‹#›</a:t>
            </a:fld>
            <a:endParaRPr lang="en-GB"/>
          </a:p>
        </p:txBody>
      </p:sp>
    </p:spTree>
    <p:extLst>
      <p:ext uri="{BB962C8B-B14F-4D97-AF65-F5344CB8AC3E}">
        <p14:creationId xmlns:p14="http://schemas.microsoft.com/office/powerpoint/2010/main" val="204018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D2E72-5CC6-44FB-9400-130241532A30}"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23031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D2E72-5CC6-44FB-9400-130241532A30}"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192821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D2E72-5CC6-44FB-9400-130241532A30}"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250104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D2E72-5CC6-44FB-9400-130241532A30}"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41571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AD2E72-5CC6-44FB-9400-130241532A30}"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198533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D2E72-5CC6-44FB-9400-130241532A30}"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326596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D2E72-5CC6-44FB-9400-130241532A30}" type="datetimeFigureOut">
              <a:rPr lang="en-GB" smtClean="0"/>
              <a:t>21/12/2021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188535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D2E72-5CC6-44FB-9400-130241532A30}" type="datetimeFigureOut">
              <a:rPr lang="en-GB" smtClean="0"/>
              <a:t>21/12/2021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149002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D2E72-5CC6-44FB-9400-130241532A30}" type="datetimeFigureOut">
              <a:rPr lang="en-GB" smtClean="0"/>
              <a:t>21/12/2021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366044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AD2E72-5CC6-44FB-9400-130241532A30}"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9093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AD2E72-5CC6-44FB-9400-130241532A30}"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2D7D2-E25E-4E1A-91A0-3A335AF79598}" type="slidenum">
              <a:rPr lang="en-GB" smtClean="0"/>
              <a:t>‹#›</a:t>
            </a:fld>
            <a:endParaRPr lang="en-GB"/>
          </a:p>
        </p:txBody>
      </p:sp>
    </p:spTree>
    <p:extLst>
      <p:ext uri="{BB962C8B-B14F-4D97-AF65-F5344CB8AC3E}">
        <p14:creationId xmlns:p14="http://schemas.microsoft.com/office/powerpoint/2010/main" val="347716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D2E72-5CC6-44FB-9400-130241532A30}" type="datetimeFigureOut">
              <a:rPr lang="en-GB" smtClean="0"/>
              <a:t>21/12/2021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2D7D2-E25E-4E1A-91A0-3A335AF79598}" type="slidenum">
              <a:rPr lang="en-GB" smtClean="0"/>
              <a:t>‹#›</a:t>
            </a:fld>
            <a:endParaRPr lang="en-GB"/>
          </a:p>
        </p:txBody>
      </p:sp>
    </p:spTree>
    <p:extLst>
      <p:ext uri="{BB962C8B-B14F-4D97-AF65-F5344CB8AC3E}">
        <p14:creationId xmlns:p14="http://schemas.microsoft.com/office/powerpoint/2010/main" val="525315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a:t>SARS-CoV-2 omicron variant modelling </a:t>
            </a:r>
            <a:endParaRPr lang="en-GB" dirty="0"/>
          </a:p>
        </p:txBody>
      </p:sp>
      <p:sp>
        <p:nvSpPr>
          <p:cNvPr id="6" name="TextBox 5"/>
          <p:cNvSpPr txBox="1"/>
          <p:nvPr/>
        </p:nvSpPr>
        <p:spPr>
          <a:xfrm>
            <a:off x="1313121" y="1733830"/>
            <a:ext cx="6517758" cy="4401205"/>
          </a:xfrm>
          <a:prstGeom prst="rect">
            <a:avLst/>
          </a:prstGeom>
          <a:noFill/>
        </p:spPr>
        <p:txBody>
          <a:bodyPr wrap="square" rtlCol="0">
            <a:spAutoFit/>
          </a:bodyPr>
          <a:lstStyle/>
          <a:p>
            <a:pPr algn="ctr"/>
            <a:r>
              <a:rPr lang="en-GB" sz="3200" b="1" dirty="0" smtClean="0"/>
              <a:t>Final Report </a:t>
            </a:r>
            <a:r>
              <a:rPr lang="en-GB" sz="3200" b="1" dirty="0" smtClean="0"/>
              <a:t>21</a:t>
            </a:r>
            <a:r>
              <a:rPr lang="en-GB" sz="3200" b="1" dirty="0" smtClean="0"/>
              <a:t>/12/21</a:t>
            </a:r>
            <a:endParaRPr lang="en-GB" sz="3200" b="1" dirty="0"/>
          </a:p>
          <a:p>
            <a:pPr algn="ctr"/>
            <a:r>
              <a:rPr lang="en-GB" sz="2800" dirty="0"/>
              <a:t>University of </a:t>
            </a:r>
            <a:r>
              <a:rPr lang="en-GB" sz="2800" dirty="0" smtClean="0"/>
              <a:t>Edinburgh</a:t>
            </a:r>
          </a:p>
          <a:p>
            <a:pPr algn="ctr"/>
            <a:endParaRPr lang="en-GB" sz="2800" dirty="0" smtClean="0"/>
          </a:p>
          <a:p>
            <a:pPr algn="ctr"/>
            <a:r>
              <a:rPr lang="en-GB" sz="2800" dirty="0" smtClean="0"/>
              <a:t>Bram van Bunnik</a:t>
            </a:r>
          </a:p>
          <a:p>
            <a:pPr algn="ctr"/>
            <a:r>
              <a:rPr lang="en-GB" sz="2800" dirty="0" smtClean="0"/>
              <a:t>Alex Morgan</a:t>
            </a:r>
          </a:p>
          <a:p>
            <a:pPr algn="ctr"/>
            <a:r>
              <a:rPr lang="en-GB" sz="2800" dirty="0" smtClean="0"/>
              <a:t>Mark Woolhouse</a:t>
            </a:r>
          </a:p>
          <a:p>
            <a:pPr algn="ctr"/>
            <a:endParaRPr lang="en-GB" sz="2800" dirty="0"/>
          </a:p>
          <a:p>
            <a:pPr algn="ctr"/>
            <a:endParaRPr lang="en-GB" sz="2800" dirty="0" smtClean="0"/>
          </a:p>
          <a:p>
            <a:pPr algn="ctr"/>
            <a:r>
              <a:rPr lang="en-GB" sz="2400" i="1" dirty="0" smtClean="0"/>
              <a:t>Supplementary material added to Report 17/12/21</a:t>
            </a:r>
            <a:endParaRPr lang="en-GB" sz="2400" i="1" dirty="0"/>
          </a:p>
          <a:p>
            <a:pPr algn="ctr"/>
            <a:endParaRPr lang="en-GB" sz="2800" dirty="0"/>
          </a:p>
        </p:txBody>
      </p:sp>
    </p:spTree>
    <p:extLst>
      <p:ext uri="{BB962C8B-B14F-4D97-AF65-F5344CB8AC3E}">
        <p14:creationId xmlns:p14="http://schemas.microsoft.com/office/powerpoint/2010/main" val="1987587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Model structure</a:t>
            </a:r>
            <a:endParaRPr lang="en-GB" dirty="0"/>
          </a:p>
        </p:txBody>
      </p:sp>
      <p:pic>
        <p:nvPicPr>
          <p:cNvPr id="3" name="Picture 2"/>
          <p:cNvPicPr>
            <a:picLocks noChangeAspect="1"/>
          </p:cNvPicPr>
          <p:nvPr/>
        </p:nvPicPr>
        <p:blipFill>
          <a:blip r:embed="rId2"/>
          <a:stretch>
            <a:fillRect/>
          </a:stretch>
        </p:blipFill>
        <p:spPr>
          <a:xfrm>
            <a:off x="602070" y="1724632"/>
            <a:ext cx="7890612" cy="4755297"/>
          </a:xfrm>
          <a:prstGeom prst="rect">
            <a:avLst/>
          </a:prstGeom>
        </p:spPr>
      </p:pic>
    </p:spTree>
    <p:extLst>
      <p:ext uri="{BB962C8B-B14F-4D97-AF65-F5344CB8AC3E}">
        <p14:creationId xmlns:p14="http://schemas.microsoft.com/office/powerpoint/2010/main" val="399440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Model inputs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599090543"/>
              </p:ext>
            </p:extLst>
          </p:nvPr>
        </p:nvGraphicFramePr>
        <p:xfrm>
          <a:off x="658507" y="1718465"/>
          <a:ext cx="3373622" cy="4140960"/>
        </p:xfrm>
        <a:graphic>
          <a:graphicData uri="http://schemas.openxmlformats.org/drawingml/2006/table">
            <a:tbl>
              <a:tblPr firstRow="1" bandRow="1">
                <a:tableStyleId>{5C22544A-7EE6-4342-B048-85BDC9FD1C3A}</a:tableStyleId>
              </a:tblPr>
              <a:tblGrid>
                <a:gridCol w="1207694">
                  <a:extLst>
                    <a:ext uri="{9D8B030D-6E8A-4147-A177-3AD203B41FA5}">
                      <a16:colId xmlns:a16="http://schemas.microsoft.com/office/drawing/2014/main" val="3626520368"/>
                    </a:ext>
                  </a:extLst>
                </a:gridCol>
                <a:gridCol w="2165928">
                  <a:extLst>
                    <a:ext uri="{9D8B030D-6E8A-4147-A177-3AD203B41FA5}">
                      <a16:colId xmlns:a16="http://schemas.microsoft.com/office/drawing/2014/main" val="1221906544"/>
                    </a:ext>
                  </a:extLst>
                </a:gridCol>
              </a:tblGrid>
              <a:tr h="147553">
                <a:tc>
                  <a:txBody>
                    <a:bodyPr/>
                    <a:lstStyle/>
                    <a:p>
                      <a:pPr algn="l" fontAlgn="b"/>
                      <a:r>
                        <a:rPr lang="en-GB" sz="1400" b="1" i="0" u="none" strike="noStrike" dirty="0" smtClean="0">
                          <a:solidFill>
                            <a:schemeClr val="bg1"/>
                          </a:solidFill>
                          <a:effectLst/>
                          <a:latin typeface="Calibri" panose="020F0502020204030204" pitchFamily="34" charset="0"/>
                        </a:rPr>
                        <a:t>Comp</a:t>
                      </a:r>
                      <a:endParaRPr lang="en-GB" sz="1400" b="1" i="0" u="none" strike="noStrike" dirty="0">
                        <a:solidFill>
                          <a:schemeClr val="bg1"/>
                        </a:solidFill>
                        <a:effectLst/>
                        <a:latin typeface="Calibri" panose="020F0502020204030204" pitchFamily="34" charset="0"/>
                      </a:endParaRPr>
                    </a:p>
                  </a:txBody>
                  <a:tcPr marL="108000" marR="0" marT="0" marB="0" anchor="ctr"/>
                </a:tc>
                <a:tc>
                  <a:txBody>
                    <a:bodyPr/>
                    <a:lstStyle/>
                    <a:p>
                      <a:pPr algn="l" fontAlgn="b"/>
                      <a:r>
                        <a:rPr lang="en-GB" sz="1400" b="1" i="0" u="none" strike="noStrike" dirty="0" smtClean="0">
                          <a:solidFill>
                            <a:schemeClr val="bg1"/>
                          </a:solidFill>
                          <a:effectLst/>
                          <a:latin typeface="Calibri" panose="020F0502020204030204" pitchFamily="34" charset="0"/>
                        </a:rPr>
                        <a:t>Initial Value</a:t>
                      </a:r>
                      <a:endParaRPr lang="en-GB" sz="1400" b="1" i="0" u="none" strike="noStrike" dirty="0">
                        <a:solidFill>
                          <a:schemeClr val="bg1"/>
                        </a:solidFill>
                        <a:effectLst/>
                        <a:latin typeface="Calibri" panose="020F0502020204030204" pitchFamily="34" charset="0"/>
                      </a:endParaRPr>
                    </a:p>
                  </a:txBody>
                  <a:tcPr marL="108000" marR="0" marT="0" marB="0" anchor="ctr"/>
                </a:tc>
                <a:extLst>
                  <a:ext uri="{0D108BD9-81ED-4DB2-BD59-A6C34878D82A}">
                    <a16:rowId xmlns:a16="http://schemas.microsoft.com/office/drawing/2014/main" val="596972536"/>
                  </a:ext>
                </a:extLst>
              </a:tr>
              <a:tr h="245475">
                <a:tc>
                  <a:txBody>
                    <a:bodyPr/>
                    <a:lstStyle/>
                    <a:p>
                      <a:pPr algn="l" fontAlgn="b"/>
                      <a:r>
                        <a:rPr lang="en-GB" sz="1400" b="0" i="0" u="none" strike="noStrike" dirty="0">
                          <a:solidFill>
                            <a:srgbClr val="000000"/>
                          </a:solidFill>
                          <a:effectLst/>
                          <a:latin typeface="Calibri" panose="020F0502020204030204" pitchFamily="34" charset="0"/>
                        </a:rPr>
                        <a:t>V</a:t>
                      </a:r>
                    </a:p>
                  </a:txBody>
                  <a:tcPr marL="45720" marR="45720" marT="0" marB="0" anchor="b"/>
                </a:tc>
                <a:tc>
                  <a:txBody>
                    <a:bodyPr/>
                    <a:lstStyle/>
                    <a:p>
                      <a:pPr algn="l" fontAlgn="b"/>
                      <a:r>
                        <a:rPr lang="en-GB" sz="1400" b="0" i="0" u="none" strike="noStrike">
                          <a:solidFill>
                            <a:srgbClr val="000000"/>
                          </a:solidFill>
                          <a:effectLst/>
                          <a:latin typeface="Calibri" panose="020F0502020204030204" pitchFamily="34" charset="0"/>
                        </a:rPr>
                        <a:t>0.44934</a:t>
                      </a:r>
                    </a:p>
                  </a:txBody>
                  <a:tcPr marL="45720" marR="45720" marT="0" marB="0" anchor="b"/>
                </a:tc>
                <a:extLst>
                  <a:ext uri="{0D108BD9-81ED-4DB2-BD59-A6C34878D82A}">
                    <a16:rowId xmlns:a16="http://schemas.microsoft.com/office/drawing/2014/main" val="4041559204"/>
                  </a:ext>
                </a:extLst>
              </a:tr>
              <a:tr h="245475">
                <a:tc>
                  <a:txBody>
                    <a:bodyPr/>
                    <a:lstStyle/>
                    <a:p>
                      <a:pPr algn="l" fontAlgn="b"/>
                      <a:r>
                        <a:rPr lang="en-GB" sz="1400" b="0" i="0" u="none" strike="noStrike" dirty="0">
                          <a:solidFill>
                            <a:srgbClr val="000000"/>
                          </a:solidFill>
                          <a:effectLst/>
                          <a:latin typeface="Calibri" panose="020F0502020204030204" pitchFamily="34" charset="0"/>
                        </a:rPr>
                        <a:t>B</a:t>
                      </a:r>
                    </a:p>
                  </a:txBody>
                  <a:tcPr marL="45720" marR="45720" marT="0" marB="0" anchor="b"/>
                </a:tc>
                <a:tc>
                  <a:txBody>
                    <a:bodyPr/>
                    <a:lstStyle/>
                    <a:p>
                      <a:pPr algn="l" fontAlgn="b"/>
                      <a:r>
                        <a:rPr lang="en-GB" sz="1400" b="0" i="0" u="none" strike="noStrike">
                          <a:solidFill>
                            <a:srgbClr val="000000"/>
                          </a:solidFill>
                          <a:effectLst/>
                          <a:latin typeface="Calibri" panose="020F0502020204030204" pitchFamily="34" charset="0"/>
                        </a:rPr>
                        <a:t>0.240646</a:t>
                      </a:r>
                    </a:p>
                  </a:txBody>
                  <a:tcPr marL="45720" marR="45720" marT="0" marB="0" anchor="b"/>
                </a:tc>
                <a:extLst>
                  <a:ext uri="{0D108BD9-81ED-4DB2-BD59-A6C34878D82A}">
                    <a16:rowId xmlns:a16="http://schemas.microsoft.com/office/drawing/2014/main" val="2810274163"/>
                  </a:ext>
                </a:extLst>
              </a:tr>
              <a:tr h="245475">
                <a:tc>
                  <a:txBody>
                    <a:bodyPr/>
                    <a:lstStyle/>
                    <a:p>
                      <a:pPr algn="l" fontAlgn="b"/>
                      <a:r>
                        <a:rPr lang="en-GB" sz="1400" b="0" i="0" u="none" strike="noStrike" dirty="0">
                          <a:solidFill>
                            <a:srgbClr val="000000"/>
                          </a:solidFill>
                          <a:effectLst/>
                          <a:latin typeface="Calibri" panose="020F0502020204030204" pitchFamily="34" charset="0"/>
                        </a:rPr>
                        <a:t>I1V</a:t>
                      </a:r>
                    </a:p>
                  </a:txBody>
                  <a:tcPr marL="45720" marR="45720" marT="0" marB="0" anchor="b"/>
                </a:tc>
                <a:tc>
                  <a:txBody>
                    <a:bodyPr/>
                    <a:lstStyle/>
                    <a:p>
                      <a:pPr algn="l" fontAlgn="b"/>
                      <a:r>
                        <a:rPr lang="en-GB" sz="1400" b="0" i="0" u="none" strike="noStrike">
                          <a:solidFill>
                            <a:srgbClr val="000000"/>
                          </a:solidFill>
                          <a:effectLst/>
                          <a:latin typeface="Calibri" panose="020F0502020204030204" pitchFamily="34" charset="0"/>
                        </a:rPr>
                        <a:t>5.65E-03</a:t>
                      </a:r>
                    </a:p>
                  </a:txBody>
                  <a:tcPr marL="45720" marR="45720" marT="0" marB="0" anchor="b"/>
                </a:tc>
                <a:extLst>
                  <a:ext uri="{0D108BD9-81ED-4DB2-BD59-A6C34878D82A}">
                    <a16:rowId xmlns:a16="http://schemas.microsoft.com/office/drawing/2014/main" val="3000273050"/>
                  </a:ext>
                </a:extLst>
              </a:tr>
              <a:tr h="245475">
                <a:tc>
                  <a:txBody>
                    <a:bodyPr/>
                    <a:lstStyle/>
                    <a:p>
                      <a:pPr algn="l" fontAlgn="b"/>
                      <a:r>
                        <a:rPr lang="en-GB" sz="1400" b="0" i="0" u="none" strike="noStrike" dirty="0">
                          <a:solidFill>
                            <a:srgbClr val="000000"/>
                          </a:solidFill>
                          <a:effectLst/>
                          <a:latin typeface="Calibri" panose="020F0502020204030204" pitchFamily="34" charset="0"/>
                        </a:rPr>
                        <a:t>I2V</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7.49E-06</a:t>
                      </a:r>
                    </a:p>
                  </a:txBody>
                  <a:tcPr marL="45720" marR="45720" marT="0" marB="0" anchor="b"/>
                </a:tc>
                <a:extLst>
                  <a:ext uri="{0D108BD9-81ED-4DB2-BD59-A6C34878D82A}">
                    <a16:rowId xmlns:a16="http://schemas.microsoft.com/office/drawing/2014/main" val="2076186997"/>
                  </a:ext>
                </a:extLst>
              </a:tr>
              <a:tr h="245475">
                <a:tc>
                  <a:txBody>
                    <a:bodyPr/>
                    <a:lstStyle/>
                    <a:p>
                      <a:pPr algn="l" fontAlgn="b"/>
                      <a:r>
                        <a:rPr lang="en-GB" sz="1400" b="0" i="0" u="none" strike="noStrike" dirty="0">
                          <a:solidFill>
                            <a:srgbClr val="000000"/>
                          </a:solidFill>
                          <a:effectLst/>
                          <a:latin typeface="Calibri" panose="020F0502020204030204" pitchFamily="34" charset="0"/>
                        </a:rPr>
                        <a:t>I1B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4.35E-03</a:t>
                      </a:r>
                    </a:p>
                  </a:txBody>
                  <a:tcPr marL="45720" marR="45720" marT="0" marB="0" anchor="b"/>
                </a:tc>
                <a:extLst>
                  <a:ext uri="{0D108BD9-81ED-4DB2-BD59-A6C34878D82A}">
                    <a16:rowId xmlns:a16="http://schemas.microsoft.com/office/drawing/2014/main" val="2591664637"/>
                  </a:ext>
                </a:extLst>
              </a:tr>
              <a:tr h="245475">
                <a:tc>
                  <a:txBody>
                    <a:bodyPr/>
                    <a:lstStyle/>
                    <a:p>
                      <a:pPr algn="l" fontAlgn="b"/>
                      <a:r>
                        <a:rPr lang="en-GB" sz="1400" b="0" i="0" u="none" strike="noStrike">
                          <a:solidFill>
                            <a:srgbClr val="000000"/>
                          </a:solidFill>
                          <a:effectLst/>
                          <a:latin typeface="Calibri" panose="020F0502020204030204" pitchFamily="34" charset="0"/>
                        </a:rPr>
                        <a:t>I2B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5.76E-06</a:t>
                      </a:r>
                    </a:p>
                  </a:txBody>
                  <a:tcPr marL="45720" marR="45720" marT="0" marB="0" anchor="b"/>
                </a:tc>
                <a:extLst>
                  <a:ext uri="{0D108BD9-81ED-4DB2-BD59-A6C34878D82A}">
                    <a16:rowId xmlns:a16="http://schemas.microsoft.com/office/drawing/2014/main" val="23495433"/>
                  </a:ext>
                </a:extLst>
              </a:tr>
              <a:tr h="245475">
                <a:tc>
                  <a:txBody>
                    <a:bodyPr/>
                    <a:lstStyle/>
                    <a:p>
                      <a:pPr algn="l" fontAlgn="b"/>
                      <a:r>
                        <a:rPr lang="en-GB" sz="1400" b="0" i="0" u="none" strike="noStrike">
                          <a:solidFill>
                            <a:srgbClr val="000000"/>
                          </a:solidFill>
                          <a:effectLst/>
                          <a:latin typeface="Calibri" panose="020F0502020204030204" pitchFamily="34" charset="0"/>
                        </a:rPr>
                        <a:t>R1</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0.194995</a:t>
                      </a:r>
                    </a:p>
                  </a:txBody>
                  <a:tcPr marL="45720" marR="45720" marT="0" marB="0" anchor="b"/>
                </a:tc>
                <a:extLst>
                  <a:ext uri="{0D108BD9-81ED-4DB2-BD59-A6C34878D82A}">
                    <a16:rowId xmlns:a16="http://schemas.microsoft.com/office/drawing/2014/main" val="2109028798"/>
                  </a:ext>
                </a:extLst>
              </a:tr>
              <a:tr h="245475">
                <a:tc>
                  <a:txBody>
                    <a:bodyPr/>
                    <a:lstStyle/>
                    <a:p>
                      <a:pPr algn="l" fontAlgn="b"/>
                      <a:r>
                        <a:rPr lang="en-GB" sz="1400" b="0" i="0" u="none" strike="noStrike">
                          <a:solidFill>
                            <a:srgbClr val="000000"/>
                          </a:solidFill>
                          <a:effectLst/>
                          <a:latin typeface="Calibri" panose="020F0502020204030204" pitchFamily="34" charset="0"/>
                        </a:rPr>
                        <a:t>R2</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219518588"/>
                  </a:ext>
                </a:extLst>
              </a:tr>
              <a:tr h="245475">
                <a:tc>
                  <a:txBody>
                    <a:bodyPr/>
                    <a:lstStyle/>
                    <a:p>
                      <a:pPr algn="l" fontAlgn="b"/>
                      <a:r>
                        <a:rPr lang="en-GB" sz="1400" b="0" i="0" u="none" strike="noStrike">
                          <a:solidFill>
                            <a:srgbClr val="000000"/>
                          </a:solidFill>
                          <a:effectLst/>
                          <a:latin typeface="Calibri" panose="020F0502020204030204" pitchFamily="34" charset="0"/>
                        </a:rPr>
                        <a:t>I2R1</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4.94E-06</a:t>
                      </a:r>
                    </a:p>
                  </a:txBody>
                  <a:tcPr marL="45720" marR="45720" marT="0" marB="0" anchor="b"/>
                </a:tc>
                <a:extLst>
                  <a:ext uri="{0D108BD9-81ED-4DB2-BD59-A6C34878D82A}">
                    <a16:rowId xmlns:a16="http://schemas.microsoft.com/office/drawing/2014/main" val="3861360670"/>
                  </a:ext>
                </a:extLst>
              </a:tr>
              <a:tr h="245475">
                <a:tc>
                  <a:txBody>
                    <a:bodyPr/>
                    <a:lstStyle/>
                    <a:p>
                      <a:pPr algn="l" fontAlgn="b"/>
                      <a:r>
                        <a:rPr lang="en-GB" sz="1400" b="0" i="0" u="none" strike="noStrike">
                          <a:solidFill>
                            <a:srgbClr val="000000"/>
                          </a:solidFill>
                          <a:effectLst/>
                          <a:latin typeface="Calibri" panose="020F0502020204030204" pitchFamily="34" charset="0"/>
                        </a:rPr>
                        <a:t>I1R2</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2279389255"/>
                  </a:ext>
                </a:extLst>
              </a:tr>
              <a:tr h="245475">
                <a:tc>
                  <a:txBody>
                    <a:bodyPr/>
                    <a:lstStyle/>
                    <a:p>
                      <a:pPr algn="l" fontAlgn="b"/>
                      <a:r>
                        <a:rPr lang="en-GB" sz="1400" b="0" i="0" u="none" strike="noStrike">
                          <a:solidFill>
                            <a:srgbClr val="000000"/>
                          </a:solidFill>
                          <a:effectLst/>
                          <a:latin typeface="Calibri" panose="020F0502020204030204" pitchFamily="34" charset="0"/>
                        </a:rPr>
                        <a:t>R1B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0.105</a:t>
                      </a:r>
                    </a:p>
                  </a:txBody>
                  <a:tcPr marL="45720" marR="45720" marT="0" marB="0" anchor="b"/>
                </a:tc>
                <a:extLst>
                  <a:ext uri="{0D108BD9-81ED-4DB2-BD59-A6C34878D82A}">
                    <a16:rowId xmlns:a16="http://schemas.microsoft.com/office/drawing/2014/main" val="479367600"/>
                  </a:ext>
                </a:extLst>
              </a:tr>
              <a:tr h="245475">
                <a:tc>
                  <a:txBody>
                    <a:bodyPr/>
                    <a:lstStyle/>
                    <a:p>
                      <a:pPr algn="l" fontAlgn="b"/>
                      <a:r>
                        <a:rPr lang="en-GB" sz="1400" b="0" i="0" u="none" strike="noStrike">
                          <a:solidFill>
                            <a:srgbClr val="000000"/>
                          </a:solidFill>
                          <a:effectLst/>
                          <a:latin typeface="Calibri" panose="020F0502020204030204" pitchFamily="34" charset="0"/>
                        </a:rPr>
                        <a:t>R2B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998004531"/>
                  </a:ext>
                </a:extLst>
              </a:tr>
              <a:tr h="245475">
                <a:tc>
                  <a:txBody>
                    <a:bodyPr/>
                    <a:lstStyle/>
                    <a:p>
                      <a:pPr algn="l" fontAlgn="b"/>
                      <a:r>
                        <a:rPr lang="en-GB" sz="1400" b="0" i="0" u="none" strike="noStrike">
                          <a:solidFill>
                            <a:srgbClr val="000000"/>
                          </a:solidFill>
                          <a:effectLst/>
                          <a:latin typeface="Calibri" panose="020F0502020204030204" pitchFamily="34" charset="0"/>
                        </a:rPr>
                        <a:t>I1R2B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380352235"/>
                  </a:ext>
                </a:extLst>
              </a:tr>
              <a:tr h="245475">
                <a:tc>
                  <a:txBody>
                    <a:bodyPr/>
                    <a:lstStyle/>
                    <a:p>
                      <a:pPr algn="l" fontAlgn="b"/>
                      <a:r>
                        <a:rPr lang="en-GB" sz="1400" b="0" i="0" u="none" strike="noStrike">
                          <a:solidFill>
                            <a:srgbClr val="000000"/>
                          </a:solidFill>
                          <a:effectLst/>
                          <a:latin typeface="Calibri" panose="020F0502020204030204" pitchFamily="34" charset="0"/>
                        </a:rPr>
                        <a:t>I2R1B</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1624305634"/>
                  </a:ext>
                </a:extLst>
              </a:tr>
              <a:tr h="245475">
                <a:tc>
                  <a:txBody>
                    <a:bodyPr/>
                    <a:lstStyle/>
                    <a:p>
                      <a:pPr algn="l" fontAlgn="b"/>
                      <a:r>
                        <a:rPr lang="en-GB" sz="1400" b="0" i="0" u="none" strike="noStrike">
                          <a:solidFill>
                            <a:srgbClr val="000000"/>
                          </a:solidFill>
                          <a:effectLst/>
                          <a:latin typeface="Calibri" panose="020F0502020204030204" pitchFamily="34" charset="0"/>
                        </a:rPr>
                        <a:t>R1R2</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1116960960"/>
                  </a:ext>
                </a:extLst>
              </a:tr>
              <a:tr h="245475">
                <a:tc>
                  <a:txBody>
                    <a:bodyPr/>
                    <a:lstStyle/>
                    <a:p>
                      <a:pPr algn="l" fontAlgn="b"/>
                      <a:r>
                        <a:rPr lang="en-GB" sz="1400" b="0" i="0" u="none" strike="noStrike">
                          <a:solidFill>
                            <a:srgbClr val="000000"/>
                          </a:solidFill>
                          <a:effectLst/>
                          <a:latin typeface="Calibri" panose="020F0502020204030204" pitchFamily="34" charset="0"/>
                        </a:rPr>
                        <a:t>Rall</a:t>
                      </a:r>
                    </a:p>
                  </a:txBody>
                  <a:tcPr marL="45720" marR="45720" marT="0" marB="0" anchor="b"/>
                </a:tc>
                <a:tc>
                  <a:txBody>
                    <a:bodyPr/>
                    <a:lstStyle/>
                    <a:p>
                      <a:pPr algn="l" fontAlgn="b"/>
                      <a:r>
                        <a:rPr lang="en-GB" sz="1400" b="0" i="0" u="none" strike="noStrike" dirty="0">
                          <a:solidFill>
                            <a:srgbClr val="000000"/>
                          </a:solidFill>
                          <a:effectLst/>
                          <a:latin typeface="Calibri" panose="020F0502020204030204" pitchFamily="34" charset="0"/>
                        </a:rPr>
                        <a:t>0</a:t>
                      </a:r>
                    </a:p>
                  </a:txBody>
                  <a:tcPr marL="45720" marR="45720" marT="0" marB="0" anchor="b"/>
                </a:tc>
                <a:extLst>
                  <a:ext uri="{0D108BD9-81ED-4DB2-BD59-A6C34878D82A}">
                    <a16:rowId xmlns:a16="http://schemas.microsoft.com/office/drawing/2014/main" val="1076088612"/>
                  </a:ext>
                </a:extLst>
              </a:tr>
            </a:tbl>
          </a:graphicData>
        </a:graphic>
      </p:graphicFrame>
      <p:sp>
        <p:nvSpPr>
          <p:cNvPr id="7" name="TextBox 6"/>
          <p:cNvSpPr txBox="1"/>
          <p:nvPr/>
        </p:nvSpPr>
        <p:spPr>
          <a:xfrm>
            <a:off x="658507" y="1349133"/>
            <a:ext cx="1417183" cy="369332"/>
          </a:xfrm>
          <a:prstGeom prst="rect">
            <a:avLst/>
          </a:prstGeom>
          <a:noFill/>
        </p:spPr>
        <p:txBody>
          <a:bodyPr wrap="none" rtlCol="0">
            <a:spAutoFit/>
          </a:bodyPr>
          <a:lstStyle/>
          <a:p>
            <a:r>
              <a:rPr lang="en-GB" dirty="0" smtClean="0"/>
              <a:t>Initial values:</a:t>
            </a:r>
            <a:endParaRPr lang="en-GB" dirty="0"/>
          </a:p>
        </p:txBody>
      </p:sp>
      <p:sp>
        <p:nvSpPr>
          <p:cNvPr id="9" name="TextBox 8"/>
          <p:cNvSpPr txBox="1"/>
          <p:nvPr/>
        </p:nvSpPr>
        <p:spPr>
          <a:xfrm>
            <a:off x="5024563" y="1349133"/>
            <a:ext cx="3987551" cy="369332"/>
          </a:xfrm>
          <a:prstGeom prst="rect">
            <a:avLst/>
          </a:prstGeom>
          <a:noFill/>
        </p:spPr>
        <p:txBody>
          <a:bodyPr wrap="square" rtlCol="0">
            <a:spAutoFit/>
          </a:bodyPr>
          <a:lstStyle/>
          <a:p>
            <a:r>
              <a:rPr lang="en-GB" dirty="0" smtClean="0"/>
              <a:t>Baseline parameter (range sensitivity):</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104704791"/>
              </p:ext>
            </p:extLst>
          </p:nvPr>
        </p:nvGraphicFramePr>
        <p:xfrm>
          <a:off x="5024563" y="1718465"/>
          <a:ext cx="3373622" cy="4813929"/>
        </p:xfrm>
        <a:graphic>
          <a:graphicData uri="http://schemas.openxmlformats.org/drawingml/2006/table">
            <a:tbl>
              <a:tblPr firstRow="1" bandRow="1">
                <a:tableStyleId>{5C22544A-7EE6-4342-B048-85BDC9FD1C3A}</a:tableStyleId>
              </a:tblPr>
              <a:tblGrid>
                <a:gridCol w="1199765">
                  <a:extLst>
                    <a:ext uri="{9D8B030D-6E8A-4147-A177-3AD203B41FA5}">
                      <a16:colId xmlns:a16="http://schemas.microsoft.com/office/drawing/2014/main" val="4066615005"/>
                    </a:ext>
                  </a:extLst>
                </a:gridCol>
                <a:gridCol w="2173857">
                  <a:extLst>
                    <a:ext uri="{9D8B030D-6E8A-4147-A177-3AD203B41FA5}">
                      <a16:colId xmlns:a16="http://schemas.microsoft.com/office/drawing/2014/main" val="1325423612"/>
                    </a:ext>
                  </a:extLst>
                </a:gridCol>
              </a:tblGrid>
              <a:tr h="255966">
                <a:tc>
                  <a:txBody>
                    <a:bodyPr/>
                    <a:lstStyle/>
                    <a:p>
                      <a:r>
                        <a:rPr lang="en-GB" sz="1400" dirty="0" smtClean="0"/>
                        <a:t>Parameter</a:t>
                      </a:r>
                      <a:endParaRPr lang="en-GB" sz="1400" dirty="0"/>
                    </a:p>
                  </a:txBody>
                  <a:tcPr marL="108000" marR="0" marT="0" marB="0" anchor="ctr"/>
                </a:tc>
                <a:tc>
                  <a:txBody>
                    <a:bodyPr/>
                    <a:lstStyle/>
                    <a:p>
                      <a:r>
                        <a:rPr lang="en-GB" sz="1400" dirty="0" smtClean="0"/>
                        <a:t>Value</a:t>
                      </a:r>
                      <a:endParaRPr lang="en-GB" sz="1400" dirty="0"/>
                    </a:p>
                  </a:txBody>
                  <a:tcPr marL="108000" marR="0" marT="0" marB="0" anchor="ctr"/>
                </a:tc>
                <a:extLst>
                  <a:ext uri="{0D108BD9-81ED-4DB2-BD59-A6C34878D82A}">
                    <a16:rowId xmlns:a16="http://schemas.microsoft.com/office/drawing/2014/main" val="2480607340"/>
                  </a:ext>
                </a:extLst>
              </a:tr>
              <a:tr h="111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γ</a:t>
                      </a:r>
                    </a:p>
                  </a:txBody>
                  <a:tcPr marL="108000" marR="0" marT="0" marB="0" anchor="ctr"/>
                </a:tc>
                <a:tc>
                  <a:txBody>
                    <a:bodyPr/>
                    <a:lstStyle/>
                    <a:p>
                      <a:pPr algn="l" fontAlgn="b"/>
                      <a:r>
                        <a:rPr lang="en-GB" sz="1400" b="0" i="0" u="none" strike="noStrike" dirty="0">
                          <a:solidFill>
                            <a:srgbClr val="000000"/>
                          </a:solidFill>
                          <a:effectLst/>
                          <a:latin typeface="Calibri" panose="020F0502020204030204" pitchFamily="34" charset="0"/>
                        </a:rPr>
                        <a:t>0.2</a:t>
                      </a:r>
                    </a:p>
                  </a:txBody>
                  <a:tcPr marL="72000" marR="9525" marT="9525" marB="0" anchor="b"/>
                </a:tc>
                <a:extLst>
                  <a:ext uri="{0D108BD9-81ED-4DB2-BD59-A6C34878D82A}">
                    <a16:rowId xmlns:a16="http://schemas.microsoft.com/office/drawing/2014/main" val="2577145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smtClean="0"/>
                        <a:t>vr</a:t>
                      </a:r>
                      <a:endParaRPr lang="en-GB" sz="1400" dirty="0" smtClean="0"/>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0.02 (0.01 – 0.04)</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2301097415"/>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smtClean="0"/>
                        <a:t>β</a:t>
                      </a:r>
                      <a:r>
                        <a:rPr lang="en-GB" sz="1400" baseline="-25000" dirty="0" smtClean="0"/>
                        <a:t>VI1</a:t>
                      </a:r>
                      <a:endParaRPr lang="en-GB" sz="1400" dirty="0" smtClean="0"/>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0.224 (0.112 – 0.448)</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3284066662"/>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smtClean="0"/>
                        <a:t>β</a:t>
                      </a:r>
                      <a:r>
                        <a:rPr lang="en-GB" sz="1400" baseline="-25000" dirty="0" smtClean="0"/>
                        <a:t>VI2</a:t>
                      </a:r>
                      <a:endParaRPr lang="en-GB" sz="1400" dirty="0" smtClean="0"/>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0.448 (0.224 – 0.896)</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3914944105"/>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eff1</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3701580415"/>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eff2</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855900462"/>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eff3</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2265137556"/>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eff4</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2212371307"/>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eff5</a:t>
                      </a:r>
                    </a:p>
                  </a:txBody>
                  <a:tcPr marL="108000" marR="0" marT="0" marB="0" anchor="ctr"/>
                </a:tc>
                <a:tc>
                  <a:txBody>
                    <a:bodyPr/>
                    <a:lstStyle/>
                    <a:p>
                      <a:pPr algn="l"/>
                      <a:r>
                        <a:rPr lang="en-GB" sz="1400" dirty="0" smtClean="0"/>
                        <a:t>0</a:t>
                      </a:r>
                      <a:r>
                        <a:rPr lang="en-GB" sz="1400" b="0" i="0" u="none" strike="noStrike" dirty="0" smtClean="0">
                          <a:solidFill>
                            <a:srgbClr val="000000"/>
                          </a:solidFill>
                          <a:effectLst/>
                          <a:latin typeface="Calibri" panose="020F0502020204030204" pitchFamily="34" charset="0"/>
                        </a:rPr>
                        <a:t> (0 – 1)</a:t>
                      </a:r>
                      <a:endParaRPr lang="en-GB" sz="1400" dirty="0"/>
                    </a:p>
                  </a:txBody>
                  <a:tcPr marL="72000" marR="9525" marT="9525" marB="0" anchor="b"/>
                </a:tc>
                <a:extLst>
                  <a:ext uri="{0D108BD9-81ED-4DB2-BD59-A6C34878D82A}">
                    <a16:rowId xmlns:a16="http://schemas.microsoft.com/office/drawing/2014/main" val="447315978"/>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eff6</a:t>
                      </a:r>
                    </a:p>
                  </a:txBody>
                  <a:tcPr marL="108000" marR="0" marT="0" marB="0" anchor="ctr"/>
                </a:tc>
                <a:tc>
                  <a:txBody>
                    <a:bodyPr/>
                    <a:lstStyle/>
                    <a:p>
                      <a:pPr algn="l"/>
                      <a:r>
                        <a:rPr lang="en-GB" sz="1400" dirty="0" smtClean="0"/>
                        <a:t>0</a:t>
                      </a:r>
                      <a:r>
                        <a:rPr lang="en-GB" sz="1400" b="0" i="0" u="none" strike="noStrike" dirty="0" smtClean="0">
                          <a:solidFill>
                            <a:srgbClr val="000000"/>
                          </a:solidFill>
                          <a:effectLst/>
                          <a:latin typeface="Calibri" panose="020F0502020204030204" pitchFamily="34" charset="0"/>
                        </a:rPr>
                        <a:t> (0 – 1)</a:t>
                      </a:r>
                      <a:endParaRPr lang="en-GB" sz="1400" dirty="0"/>
                    </a:p>
                  </a:txBody>
                  <a:tcPr marL="72000" marR="9525" marT="9525" marB="0" anchor="b"/>
                </a:tc>
                <a:extLst>
                  <a:ext uri="{0D108BD9-81ED-4DB2-BD59-A6C34878D82A}">
                    <a16:rowId xmlns:a16="http://schemas.microsoft.com/office/drawing/2014/main" val="2993528627"/>
                  </a:ext>
                </a:extLst>
              </a:tr>
              <a:tr h="272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IHR1</a:t>
                      </a:r>
                    </a:p>
                  </a:txBody>
                  <a:tcPr marL="108000" marR="0" marT="0" marB="0" anchor="ctr"/>
                </a:tc>
                <a:tc>
                  <a:txBody>
                    <a:bodyPr/>
                    <a:lstStyle/>
                    <a:p>
                      <a:pPr algn="l" fontAlgn="b"/>
                      <a:r>
                        <a:rPr lang="en-GB" sz="1400" b="0" i="0" u="none" strike="noStrike" dirty="0">
                          <a:solidFill>
                            <a:srgbClr val="000000"/>
                          </a:solidFill>
                          <a:effectLst/>
                          <a:latin typeface="Calibri" panose="020F0502020204030204" pitchFamily="34" charset="0"/>
                        </a:rPr>
                        <a:t>0.0024</a:t>
                      </a:r>
                    </a:p>
                  </a:txBody>
                  <a:tcPr marL="72000" marR="9525" marT="9525" marB="0" anchor="b"/>
                </a:tc>
                <a:extLst>
                  <a:ext uri="{0D108BD9-81ED-4DB2-BD59-A6C34878D82A}">
                    <a16:rowId xmlns:a16="http://schemas.microsoft.com/office/drawing/2014/main" val="739044229"/>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IHR2</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0.0024 (0.0012 – 0.0048)</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483095674"/>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he1</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0.99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3300276997"/>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he2</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0.99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4071771862"/>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he3</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1310492928"/>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he4</a:t>
                      </a:r>
                    </a:p>
                  </a:txBody>
                  <a:tcPr marL="108000" marR="0" marT="0" marB="0" anchor="ctr"/>
                </a:tc>
                <a:tc>
                  <a:txBody>
                    <a:bodyPr/>
                    <a:lstStyle/>
                    <a:p>
                      <a:pPr algn="l" fontAlgn="b"/>
                      <a:r>
                        <a:rPr lang="en-GB" sz="1400" b="0" i="0" u="none" strike="noStrike" dirty="0" smtClean="0">
                          <a:solidFill>
                            <a:srgbClr val="000000"/>
                          </a:solidFill>
                          <a:effectLst/>
                          <a:latin typeface="Calibri" panose="020F0502020204030204" pitchFamily="34" charset="0"/>
                        </a:rPr>
                        <a:t>0 (0 – 1)</a:t>
                      </a:r>
                      <a:endParaRPr lang="en-GB" sz="1400" b="0" i="0" u="none" strike="noStrike" dirty="0">
                        <a:solidFill>
                          <a:srgbClr val="000000"/>
                        </a:solidFill>
                        <a:effectLst/>
                        <a:latin typeface="Calibri" panose="020F0502020204030204" pitchFamily="34" charset="0"/>
                      </a:endParaRPr>
                    </a:p>
                  </a:txBody>
                  <a:tcPr marL="72000" marR="9525" marT="9525" marB="0" anchor="b"/>
                </a:tc>
                <a:extLst>
                  <a:ext uri="{0D108BD9-81ED-4DB2-BD59-A6C34878D82A}">
                    <a16:rowId xmlns:a16="http://schemas.microsoft.com/office/drawing/2014/main" val="1290595755"/>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he5</a:t>
                      </a:r>
                    </a:p>
                  </a:txBody>
                  <a:tcPr marL="108000" marR="0" marT="0" marB="0" anchor="ctr"/>
                </a:tc>
                <a:tc>
                  <a:txBody>
                    <a:bodyPr/>
                    <a:lstStyle/>
                    <a:p>
                      <a:pPr algn="l"/>
                      <a:r>
                        <a:rPr lang="en-GB" sz="1400" dirty="0" smtClean="0"/>
                        <a:t>0.99 </a:t>
                      </a:r>
                      <a:r>
                        <a:rPr lang="en-GB" sz="1400" b="0" i="0" u="none" strike="noStrike" dirty="0" smtClean="0">
                          <a:solidFill>
                            <a:srgbClr val="000000"/>
                          </a:solidFill>
                          <a:effectLst/>
                          <a:latin typeface="Calibri" panose="020F0502020204030204" pitchFamily="34" charset="0"/>
                        </a:rPr>
                        <a:t>(0 – 1)</a:t>
                      </a:r>
                      <a:endParaRPr lang="en-GB" sz="1400" dirty="0"/>
                    </a:p>
                  </a:txBody>
                  <a:tcPr marL="72000" marR="0" marT="0" marB="0" anchor="ctr"/>
                </a:tc>
                <a:extLst>
                  <a:ext uri="{0D108BD9-81ED-4DB2-BD59-A6C34878D82A}">
                    <a16:rowId xmlns:a16="http://schemas.microsoft.com/office/drawing/2014/main" val="1726843535"/>
                  </a:ext>
                </a:extLst>
              </a:tr>
              <a:tr h="255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he6</a:t>
                      </a:r>
                    </a:p>
                  </a:txBody>
                  <a:tcPr marL="108000" marR="0" marT="0" marB="0" anchor="ctr"/>
                </a:tc>
                <a:tc>
                  <a:txBody>
                    <a:bodyPr/>
                    <a:lstStyle/>
                    <a:p>
                      <a:pPr algn="l"/>
                      <a:r>
                        <a:rPr lang="en-GB" sz="1400" dirty="0" smtClean="0"/>
                        <a:t>0.99</a:t>
                      </a:r>
                      <a:r>
                        <a:rPr lang="en-GB" sz="1400" b="0" i="0" u="none" strike="noStrike" dirty="0" smtClean="0">
                          <a:solidFill>
                            <a:srgbClr val="000000"/>
                          </a:solidFill>
                          <a:effectLst/>
                          <a:latin typeface="Calibri" panose="020F0502020204030204" pitchFamily="34" charset="0"/>
                        </a:rPr>
                        <a:t> (0 – 1)</a:t>
                      </a:r>
                      <a:endParaRPr lang="en-GB" sz="1400" dirty="0"/>
                    </a:p>
                  </a:txBody>
                  <a:tcPr marL="72000" marR="0" marT="0" marB="0" anchor="ctr"/>
                </a:tc>
                <a:extLst>
                  <a:ext uri="{0D108BD9-81ED-4DB2-BD59-A6C34878D82A}">
                    <a16:rowId xmlns:a16="http://schemas.microsoft.com/office/drawing/2014/main" val="1552827474"/>
                  </a:ext>
                </a:extLst>
              </a:tr>
            </a:tbl>
          </a:graphicData>
        </a:graphic>
      </p:graphicFrame>
    </p:spTree>
    <p:extLst>
      <p:ext uri="{BB962C8B-B14F-4D97-AF65-F5344CB8AC3E}">
        <p14:creationId xmlns:p14="http://schemas.microsoft.com/office/powerpoint/2010/main" val="303409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Model calibration and implementation</a:t>
            </a:r>
            <a:endParaRPr lang="en-GB" dirty="0"/>
          </a:p>
        </p:txBody>
      </p:sp>
      <p:sp>
        <p:nvSpPr>
          <p:cNvPr id="4" name="TextBox 3"/>
          <p:cNvSpPr txBox="1"/>
          <p:nvPr/>
        </p:nvSpPr>
        <p:spPr>
          <a:xfrm>
            <a:off x="746449" y="1408454"/>
            <a:ext cx="8055429" cy="5262979"/>
          </a:xfrm>
          <a:prstGeom prst="rect">
            <a:avLst/>
          </a:prstGeom>
          <a:noFill/>
        </p:spPr>
        <p:txBody>
          <a:bodyPr wrap="square" rtlCol="0">
            <a:spAutoFit/>
          </a:bodyPr>
          <a:lstStyle/>
          <a:p>
            <a:r>
              <a:rPr lang="en-US" sz="1600" dirty="0" smtClean="0"/>
              <a:t>We use a highly simplified compartment model designed to explore some of the key factors likely to determine the course of the current omicron wave. The outputs illustrate general and – we believe – robust patterns but are not intended to be, and should not be interpreted as, precise predictions. R code is available on request.</a:t>
            </a: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Two strain “SIR”-model with constant booster-vaccination rate</a:t>
            </a:r>
          </a:p>
          <a:p>
            <a:pPr marL="285750" indent="-285750">
              <a:buFont typeface="Arial" panose="020B0604020202020204" pitchFamily="34" charset="0"/>
              <a:buChar char="•"/>
            </a:pPr>
            <a:r>
              <a:rPr lang="en-GB" sz="1600" dirty="0" smtClean="0"/>
              <a:t>Immune history taken into account (in a simplified way)</a:t>
            </a:r>
          </a:p>
          <a:p>
            <a:pPr marL="285750" indent="-285750">
              <a:buFont typeface="Arial" panose="020B0604020202020204" pitchFamily="34" charset="0"/>
              <a:buChar char="•"/>
            </a:pPr>
            <a:r>
              <a:rPr lang="en-GB" sz="1600" dirty="0" smtClean="0"/>
              <a:t>Population </a:t>
            </a:r>
            <a:r>
              <a:rPr lang="en-GB" sz="1600" dirty="0"/>
              <a:t>of interest is all aged 18+ in </a:t>
            </a:r>
            <a:r>
              <a:rPr lang="en-GB" sz="1600" dirty="0" smtClean="0"/>
              <a:t>Scotland</a:t>
            </a:r>
            <a:endParaRPr lang="en-GB" sz="1600" dirty="0"/>
          </a:p>
          <a:p>
            <a:pPr marL="285750" indent="-285750">
              <a:buFont typeface="Arial" panose="020B0604020202020204" pitchFamily="34" charset="0"/>
              <a:buChar char="•"/>
            </a:pPr>
            <a:r>
              <a:rPr lang="en-GB" sz="1600" dirty="0" smtClean="0"/>
              <a:t>Population </a:t>
            </a:r>
            <a:r>
              <a:rPr lang="en-GB" sz="1600" dirty="0"/>
              <a:t>assumed to be mostly vaccinated with 88.5% eligible for booster by t=60 [SG data]. Of these, assume 95% </a:t>
            </a:r>
            <a:r>
              <a:rPr lang="en-GB" sz="1600" dirty="0" smtClean="0"/>
              <a:t>take-up</a:t>
            </a:r>
            <a:endParaRPr lang="en-GB" sz="1600" dirty="0"/>
          </a:p>
          <a:p>
            <a:pPr marL="285750" indent="-285750">
              <a:buFont typeface="Arial" panose="020B0604020202020204" pitchFamily="34" charset="0"/>
              <a:buChar char="•"/>
            </a:pPr>
            <a:r>
              <a:rPr lang="en-GB" sz="1600" dirty="0"/>
              <a:t>Booster vaccination </a:t>
            </a:r>
            <a:r>
              <a:rPr lang="en-GB" sz="1600" dirty="0" smtClean="0"/>
              <a:t>modelled as </a:t>
            </a:r>
            <a:r>
              <a:rPr lang="en-GB" sz="1600" dirty="0"/>
              <a:t>a </a:t>
            </a:r>
            <a:r>
              <a:rPr lang="en-GB" sz="1600" dirty="0" smtClean="0"/>
              <a:t>constant, divided pro rata over eligible compartments.</a:t>
            </a:r>
          </a:p>
          <a:p>
            <a:pPr marL="285750" indent="-285750">
              <a:buFont typeface="Arial" panose="020B0604020202020204" pitchFamily="34" charset="0"/>
              <a:buChar char="•"/>
            </a:pPr>
            <a:r>
              <a:rPr lang="en-GB" sz="1600" dirty="0" smtClean="0"/>
              <a:t>100 initial cases of omicron variant in Scotland [</a:t>
            </a:r>
            <a:r>
              <a:rPr lang="en-GB" sz="1600" dirty="0"/>
              <a:t>SGTF data</a:t>
            </a:r>
            <a:r>
              <a:rPr lang="en-GB" sz="1600" dirty="0" smtClean="0"/>
              <a:t>]</a:t>
            </a:r>
          </a:p>
          <a:p>
            <a:pPr marL="285750" indent="-285750">
              <a:buFont typeface="Arial" panose="020B0604020202020204" pitchFamily="34" charset="0"/>
              <a:buChar char="•"/>
            </a:pPr>
            <a:r>
              <a:rPr lang="en-GB" sz="1600" dirty="0" smtClean="0"/>
              <a:t>Examine approximately one million different parameter combinations</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Calibrations:</a:t>
            </a:r>
          </a:p>
          <a:p>
            <a:pPr marL="742950" lvl="1" indent="-285750">
              <a:buFont typeface="Calibri" panose="020F0502020204030204" pitchFamily="34" charset="0"/>
              <a:buChar char="­"/>
            </a:pPr>
            <a:r>
              <a:rPr lang="en-GB" sz="1600" dirty="0" err="1" smtClean="0"/>
              <a:t>R_delta</a:t>
            </a:r>
            <a:r>
              <a:rPr lang="en-GB" sz="1600" dirty="0" smtClean="0"/>
              <a:t> at t=0 = 0.99</a:t>
            </a:r>
          </a:p>
          <a:p>
            <a:pPr marL="742950" lvl="1" indent="-285750">
              <a:buFont typeface="Calibri" panose="020F0502020204030204" pitchFamily="34" charset="0"/>
              <a:buChar char="­"/>
            </a:pPr>
            <a:r>
              <a:rPr lang="en-GB" sz="1600" dirty="0" smtClean="0"/>
              <a:t>Admissions at t=0 ≈ 60 cases per day, 40% reduction at t=18 [SPI-M, SG]</a:t>
            </a:r>
          </a:p>
          <a:p>
            <a:pPr marL="742950" lvl="1" indent="-285750">
              <a:buFont typeface="Calibri" panose="020F0502020204030204" pitchFamily="34" charset="0"/>
              <a:buChar char="­"/>
            </a:pPr>
            <a:r>
              <a:rPr lang="en-GB" sz="1600" dirty="0" smtClean="0"/>
              <a:t>Doubling time omicron = 3 days </a:t>
            </a:r>
          </a:p>
          <a:p>
            <a:pPr marL="742950" lvl="1" indent="-285750">
              <a:buFont typeface="Calibri" panose="020F0502020204030204" pitchFamily="34" charset="0"/>
              <a:buChar char="­"/>
            </a:pPr>
            <a:r>
              <a:rPr lang="en-GB" sz="1600" dirty="0" smtClean="0"/>
              <a:t>Initial number of infections ≈ 6000 cases</a:t>
            </a:r>
          </a:p>
          <a:p>
            <a:pPr marL="742950" lvl="1" indent="-285750">
              <a:buFont typeface="Calibri" panose="020F0502020204030204" pitchFamily="34" charset="0"/>
              <a:buChar char="­"/>
            </a:pPr>
            <a:endParaRPr lang="en-GB" sz="1600" dirty="0"/>
          </a:p>
          <a:p>
            <a:endParaRPr lang="en-GB" sz="1600" dirty="0" smtClean="0"/>
          </a:p>
        </p:txBody>
      </p:sp>
    </p:spTree>
    <p:extLst>
      <p:ext uri="{BB962C8B-B14F-4D97-AF65-F5344CB8AC3E}">
        <p14:creationId xmlns:p14="http://schemas.microsoft.com/office/powerpoint/2010/main" val="157972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Key assumptions</a:t>
            </a:r>
            <a:endParaRPr lang="en-GB" dirty="0"/>
          </a:p>
        </p:txBody>
      </p:sp>
      <p:pic>
        <p:nvPicPr>
          <p:cNvPr id="3" name="Picture 2"/>
          <p:cNvPicPr>
            <a:picLocks noChangeAspect="1"/>
          </p:cNvPicPr>
          <p:nvPr/>
        </p:nvPicPr>
        <p:blipFill rotWithShape="1">
          <a:blip r:embed="rId2"/>
          <a:srcRect l="17089" t="21273" r="20686" b="9432"/>
          <a:stretch/>
        </p:blipFill>
        <p:spPr>
          <a:xfrm>
            <a:off x="482240" y="1325564"/>
            <a:ext cx="8578629" cy="5373427"/>
          </a:xfrm>
          <a:prstGeom prst="rect">
            <a:avLst/>
          </a:prstGeom>
        </p:spPr>
      </p:pic>
    </p:spTree>
    <p:extLst>
      <p:ext uri="{BB962C8B-B14F-4D97-AF65-F5344CB8AC3E}">
        <p14:creationId xmlns:p14="http://schemas.microsoft.com/office/powerpoint/2010/main" val="1632496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Key assumptions (cont.)</a:t>
            </a:r>
            <a:endParaRPr lang="en-GB" dirty="0"/>
          </a:p>
        </p:txBody>
      </p:sp>
      <p:pic>
        <p:nvPicPr>
          <p:cNvPr id="3" name="Picture 2"/>
          <p:cNvPicPr>
            <a:picLocks noChangeAspect="1"/>
          </p:cNvPicPr>
          <p:nvPr/>
        </p:nvPicPr>
        <p:blipFill rotWithShape="1">
          <a:blip r:embed="rId2"/>
          <a:srcRect l="18335" t="27522" r="19742" b="6802"/>
          <a:stretch/>
        </p:blipFill>
        <p:spPr>
          <a:xfrm>
            <a:off x="507333" y="1490998"/>
            <a:ext cx="8338137" cy="4974457"/>
          </a:xfrm>
          <a:prstGeom prst="rect">
            <a:avLst/>
          </a:prstGeom>
        </p:spPr>
      </p:pic>
    </p:spTree>
    <p:extLst>
      <p:ext uri="{BB962C8B-B14F-4D97-AF65-F5344CB8AC3E}">
        <p14:creationId xmlns:p14="http://schemas.microsoft.com/office/powerpoint/2010/main" val="3778305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Summary</a:t>
            </a:r>
            <a:endParaRPr lang="en-GB" dirty="0"/>
          </a:p>
        </p:txBody>
      </p:sp>
      <p:sp>
        <p:nvSpPr>
          <p:cNvPr id="4" name="TextBox 3"/>
          <p:cNvSpPr txBox="1"/>
          <p:nvPr/>
        </p:nvSpPr>
        <p:spPr>
          <a:xfrm>
            <a:off x="317242" y="1539834"/>
            <a:ext cx="8364940" cy="5262979"/>
          </a:xfrm>
          <a:prstGeom prst="rect">
            <a:avLst/>
          </a:prstGeom>
          <a:noFill/>
        </p:spPr>
        <p:txBody>
          <a:bodyPr wrap="square" rtlCol="0">
            <a:spAutoFit/>
          </a:bodyPr>
          <a:lstStyle/>
          <a:p>
            <a:pPr marL="285750" lvl="0" indent="-285750">
              <a:buClr>
                <a:srgbClr val="7030A0"/>
              </a:buClr>
              <a:buFont typeface="Arial" panose="020B0604020202020204" pitchFamily="34" charset="0"/>
              <a:buChar char="•"/>
            </a:pPr>
            <a:r>
              <a:rPr lang="en-GB" sz="1600" dirty="0" smtClean="0"/>
              <a:t>The course of the omicron wave in Scotland remains </a:t>
            </a:r>
            <a:r>
              <a:rPr lang="en-GB" sz="1600" dirty="0" smtClean="0"/>
              <a:t>difficult </a:t>
            </a:r>
            <a:r>
              <a:rPr lang="en-GB" sz="1600" dirty="0" smtClean="0"/>
              <a:t>to predict but a very large and hugely disruptive wave of cases appears inevitable and an unmanageably large wave of hospitalisations is possible (Figure 1)</a:t>
            </a:r>
          </a:p>
          <a:p>
            <a:pPr marL="285750" lvl="0" indent="-285750">
              <a:buClr>
                <a:srgbClr val="7030A0"/>
              </a:buClr>
              <a:buFont typeface="Arial" panose="020B0604020202020204" pitchFamily="34" charset="0"/>
              <a:buChar char="•"/>
            </a:pPr>
            <a:r>
              <a:rPr lang="en-US" sz="1600" dirty="0" smtClean="0"/>
              <a:t>The expected size of the wave is very sensitive both to parameters with still unknown values and to parameters that we can control (booster roll-out rate) or partly control (transmission rate) (Figure 2)</a:t>
            </a:r>
          </a:p>
          <a:p>
            <a:pPr marL="285750" lvl="0" indent="-285750">
              <a:buClr>
                <a:srgbClr val="7030A0"/>
              </a:buClr>
              <a:buFont typeface="Arial" panose="020B0604020202020204" pitchFamily="34" charset="0"/>
              <a:buChar char="•"/>
            </a:pPr>
            <a:r>
              <a:rPr lang="en-US" sz="1600" dirty="0" smtClean="0"/>
              <a:t>Peak </a:t>
            </a:r>
            <a:r>
              <a:rPr lang="en-US" sz="1600" dirty="0" err="1" smtClean="0"/>
              <a:t>hospitalisations</a:t>
            </a:r>
            <a:r>
              <a:rPr lang="en-US" sz="1600" dirty="0" smtClean="0"/>
              <a:t> is most sensitive to the transmissibility of omicron in a fully boosted population. For some plausible parameter combinations small differences in overall transmission rates have a big impact on the outcome (Figure 3)</a:t>
            </a:r>
          </a:p>
          <a:p>
            <a:pPr marL="285750" lvl="0" indent="-285750">
              <a:buClr>
                <a:srgbClr val="7030A0"/>
              </a:buClr>
              <a:buFont typeface="Arial" panose="020B0604020202020204" pitchFamily="34" charset="0"/>
              <a:buChar char="•"/>
            </a:pPr>
            <a:r>
              <a:rPr lang="en-US" sz="1600" dirty="0" smtClean="0"/>
              <a:t>Increased booster roll-out rate has a big impact with more </a:t>
            </a:r>
            <a:r>
              <a:rPr lang="en-US" sz="1600" dirty="0" err="1" smtClean="0"/>
              <a:t>favourable</a:t>
            </a:r>
            <a:r>
              <a:rPr lang="en-US" sz="1600" dirty="0" smtClean="0"/>
              <a:t> parameter combinations but little impact with less </a:t>
            </a:r>
            <a:r>
              <a:rPr lang="en-US" sz="1600" dirty="0" err="1" smtClean="0"/>
              <a:t>favourable</a:t>
            </a:r>
            <a:r>
              <a:rPr lang="en-US" sz="1600" dirty="0" smtClean="0"/>
              <a:t> combinations (Figure 4)</a:t>
            </a:r>
          </a:p>
          <a:p>
            <a:pPr marL="285750" lvl="0" indent="-285750">
              <a:buClr>
                <a:srgbClr val="7030A0"/>
              </a:buClr>
              <a:buFont typeface="Arial" panose="020B0604020202020204" pitchFamily="34" charset="0"/>
              <a:buChar char="•"/>
            </a:pPr>
            <a:r>
              <a:rPr lang="en-US" sz="1600" dirty="0" smtClean="0"/>
              <a:t>Earlier interventions can be less drastic interventions but if interventions are delayed too long then it may not be possible to avert </a:t>
            </a:r>
            <a:r>
              <a:rPr lang="en-GB" sz="1600" dirty="0"/>
              <a:t>an unmanageably large wave of </a:t>
            </a:r>
            <a:r>
              <a:rPr lang="en-GB" sz="1600" dirty="0" smtClean="0"/>
              <a:t>hospitalisations with any intervention (Figure 5</a:t>
            </a:r>
            <a:r>
              <a:rPr lang="en-GB" sz="1600" dirty="0" smtClean="0"/>
              <a:t>)</a:t>
            </a:r>
          </a:p>
          <a:p>
            <a:pPr marL="285750" lvl="0" indent="-285750">
              <a:buClr>
                <a:srgbClr val="7030A0"/>
              </a:buClr>
              <a:buFont typeface="Arial" panose="020B0604020202020204" pitchFamily="34" charset="0"/>
              <a:buChar char="•"/>
            </a:pPr>
            <a:r>
              <a:rPr lang="en-GB" sz="1600" dirty="0" smtClean="0"/>
              <a:t>Controlling the omicron wave is appreciably easier if generation time is shorter than for delta (Figure 6)</a:t>
            </a:r>
            <a:endParaRPr lang="en-GB" sz="1600" dirty="0" smtClean="0"/>
          </a:p>
          <a:p>
            <a:pPr marL="285750" lvl="0" indent="-285750">
              <a:buClr>
                <a:srgbClr val="7030A0"/>
              </a:buClr>
              <a:buFont typeface="Arial" panose="020B0604020202020204" pitchFamily="34" charset="0"/>
              <a:buChar char="•"/>
            </a:pPr>
            <a:endParaRPr lang="en-GB" sz="1600" dirty="0"/>
          </a:p>
          <a:p>
            <a:pPr marL="285750" lvl="0" indent="-285750">
              <a:buClr>
                <a:srgbClr val="7030A0"/>
              </a:buClr>
              <a:buFont typeface="Wingdings" panose="05000000000000000000" pitchFamily="2" charset="2"/>
              <a:buChar char="Ø"/>
            </a:pPr>
            <a:r>
              <a:rPr lang="en-US" sz="1600" dirty="0" smtClean="0"/>
              <a:t> Conclusion: measures taken </a:t>
            </a:r>
            <a:r>
              <a:rPr lang="en-US" sz="1600" b="1" dirty="0" smtClean="0"/>
              <a:t>immediately</a:t>
            </a:r>
            <a:r>
              <a:rPr lang="en-US" sz="1600" dirty="0" smtClean="0"/>
              <a:t> that significantly reduce transmission rates will have the greatest impact. If measures are delayed then the likelihood of overwhelming the NHS rises substantially and rapidly. The higher the doubling time the greater the urgency.</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031242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810" y="1393371"/>
            <a:ext cx="6270949" cy="5016759"/>
          </a:xfrm>
          <a:prstGeom prst="rect">
            <a:avLst/>
          </a:prstGeom>
        </p:spPr>
      </p:pic>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1. Baseline scenario</a:t>
            </a:r>
            <a:endParaRPr lang="en-GB" dirty="0"/>
          </a:p>
        </p:txBody>
      </p:sp>
      <p:sp>
        <p:nvSpPr>
          <p:cNvPr id="5" name="Rectangle 4"/>
          <p:cNvSpPr/>
          <p:nvPr/>
        </p:nvSpPr>
        <p:spPr>
          <a:xfrm>
            <a:off x="3431804" y="4378362"/>
            <a:ext cx="1003348" cy="128221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677749" y="5299789"/>
            <a:ext cx="3576733" cy="1169551"/>
          </a:xfrm>
          <a:prstGeom prst="rect">
            <a:avLst/>
          </a:prstGeom>
          <a:noFill/>
        </p:spPr>
        <p:txBody>
          <a:bodyPr wrap="square" rtlCol="0">
            <a:spAutoFit/>
          </a:bodyPr>
          <a:lstStyle/>
          <a:p>
            <a:r>
              <a:rPr lang="en-GB" sz="1400" dirty="0" smtClean="0"/>
              <a:t>Dt = 3 days + only difference between variants is 1.6x higher omicron transmissibility (</a:t>
            </a:r>
            <a:r>
              <a:rPr lang="en-GB" sz="1400" dirty="0" err="1" smtClean="0"/>
              <a:t>R_delta</a:t>
            </a:r>
            <a:r>
              <a:rPr lang="en-GB" sz="1400" dirty="0" smtClean="0"/>
              <a:t>=0.99)</a:t>
            </a:r>
          </a:p>
          <a:p>
            <a:r>
              <a:rPr lang="en-GB" sz="1400" dirty="0" smtClean="0"/>
              <a:t>Boosters give near complete protection against hospitalisation.</a:t>
            </a:r>
            <a:endParaRPr lang="en-GB" sz="1400" dirty="0"/>
          </a:p>
        </p:txBody>
      </p:sp>
      <p:sp>
        <p:nvSpPr>
          <p:cNvPr id="7" name="TextBox 6"/>
          <p:cNvSpPr txBox="1"/>
          <p:nvPr/>
        </p:nvSpPr>
        <p:spPr>
          <a:xfrm>
            <a:off x="3431804" y="5194041"/>
            <a:ext cx="1003348" cy="400110"/>
          </a:xfrm>
          <a:prstGeom prst="rect">
            <a:avLst/>
          </a:prstGeom>
          <a:noFill/>
        </p:spPr>
        <p:txBody>
          <a:bodyPr wrap="square" rtlCol="0">
            <a:spAutoFit/>
          </a:bodyPr>
          <a:lstStyle/>
          <a:p>
            <a:pPr algn="ctr"/>
            <a:r>
              <a:rPr lang="en-GB" sz="1000" b="1" dirty="0" smtClean="0">
                <a:solidFill>
                  <a:schemeClr val="accent2"/>
                </a:solidFill>
              </a:rPr>
              <a:t>Peak H </a:t>
            </a:r>
          </a:p>
          <a:p>
            <a:pPr algn="ctr"/>
            <a:r>
              <a:rPr lang="en-GB" sz="1000" b="1" dirty="0" smtClean="0">
                <a:solidFill>
                  <a:schemeClr val="accent2"/>
                </a:solidFill>
              </a:rPr>
              <a:t>&gt;7x higher</a:t>
            </a:r>
            <a:endParaRPr lang="en-GB" sz="1000" b="1" dirty="0">
              <a:solidFill>
                <a:schemeClr val="accent2"/>
              </a:solidFill>
            </a:endParaRPr>
          </a:p>
        </p:txBody>
      </p:sp>
      <p:sp>
        <p:nvSpPr>
          <p:cNvPr id="8" name="Rectangle 7"/>
          <p:cNvSpPr/>
          <p:nvPr/>
        </p:nvSpPr>
        <p:spPr>
          <a:xfrm>
            <a:off x="6526448" y="4381477"/>
            <a:ext cx="1728034" cy="87476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445830" y="4418751"/>
            <a:ext cx="808652" cy="707886"/>
          </a:xfrm>
          <a:prstGeom prst="rect">
            <a:avLst/>
          </a:prstGeom>
          <a:noFill/>
        </p:spPr>
        <p:txBody>
          <a:bodyPr wrap="square" rtlCol="0">
            <a:spAutoFit/>
          </a:bodyPr>
          <a:lstStyle/>
          <a:p>
            <a:pPr algn="ctr"/>
            <a:r>
              <a:rPr lang="en-GB" sz="1000" b="1" dirty="0" smtClean="0">
                <a:solidFill>
                  <a:schemeClr val="accent2"/>
                </a:solidFill>
              </a:rPr>
              <a:t>Peak I </a:t>
            </a:r>
          </a:p>
          <a:p>
            <a:pPr algn="ctr"/>
            <a:r>
              <a:rPr lang="en-GB" sz="1000" b="1" dirty="0" smtClean="0">
                <a:solidFill>
                  <a:schemeClr val="accent2"/>
                </a:solidFill>
              </a:rPr>
              <a:t>15-20%</a:t>
            </a:r>
          </a:p>
          <a:p>
            <a:pPr algn="ctr"/>
            <a:r>
              <a:rPr lang="en-GB" sz="1000" b="1" dirty="0" smtClean="0">
                <a:solidFill>
                  <a:schemeClr val="accent2"/>
                </a:solidFill>
              </a:rPr>
              <a:t>Attack rate &gt;80%</a:t>
            </a:r>
            <a:endParaRPr lang="en-GB" sz="1000" b="1" dirty="0">
              <a:solidFill>
                <a:schemeClr val="accent2"/>
              </a:solidFill>
            </a:endParaRPr>
          </a:p>
        </p:txBody>
      </p:sp>
    </p:spTree>
    <p:extLst>
      <p:ext uri="{BB962C8B-B14F-4D97-AF65-F5344CB8AC3E}">
        <p14:creationId xmlns:p14="http://schemas.microsoft.com/office/powerpoint/2010/main" val="198278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2.Univariate sensitivity analysis</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493" y="1757266"/>
            <a:ext cx="6102220" cy="4576666"/>
          </a:xfrm>
          <a:prstGeom prst="rect">
            <a:avLst/>
          </a:prstGeom>
        </p:spPr>
      </p:pic>
      <p:sp>
        <p:nvSpPr>
          <p:cNvPr id="11" name="Rectangle 10"/>
          <p:cNvSpPr/>
          <p:nvPr/>
        </p:nvSpPr>
        <p:spPr>
          <a:xfrm>
            <a:off x="3657602" y="1757266"/>
            <a:ext cx="1511559" cy="1452465"/>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25156" y="3319366"/>
            <a:ext cx="1511559" cy="1452465"/>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657601" y="3319365"/>
            <a:ext cx="1511559" cy="1452465"/>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246916" y="3321696"/>
            <a:ext cx="1511559" cy="14524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149160" y="4864346"/>
            <a:ext cx="1511559" cy="14524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18941" y="1754163"/>
            <a:ext cx="1511559" cy="1452465"/>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184574" y="3076101"/>
            <a:ext cx="1667069" cy="1938992"/>
          </a:xfrm>
          <a:prstGeom prst="rect">
            <a:avLst/>
          </a:prstGeom>
          <a:noFill/>
        </p:spPr>
        <p:txBody>
          <a:bodyPr wrap="square" rtlCol="0">
            <a:spAutoFit/>
          </a:bodyPr>
          <a:lstStyle/>
          <a:p>
            <a:r>
              <a:rPr lang="en-GB" sz="1200" dirty="0" smtClean="0">
                <a:solidFill>
                  <a:srgbClr val="FF0000"/>
                </a:solidFill>
              </a:rPr>
              <a:t>Parameters setting omicron transmission rates</a:t>
            </a:r>
          </a:p>
          <a:p>
            <a:endParaRPr lang="en-GB" sz="1200" dirty="0"/>
          </a:p>
          <a:p>
            <a:r>
              <a:rPr lang="en-GB" sz="1200" dirty="0" smtClean="0">
                <a:solidFill>
                  <a:schemeClr val="accent2"/>
                </a:solidFill>
              </a:rPr>
              <a:t>Parameters setting omicron pathogenicity</a:t>
            </a:r>
          </a:p>
          <a:p>
            <a:endParaRPr lang="en-GB" sz="1200" dirty="0"/>
          </a:p>
          <a:p>
            <a:r>
              <a:rPr lang="en-GB" sz="1200" dirty="0" smtClean="0">
                <a:solidFill>
                  <a:srgbClr val="00B050"/>
                </a:solidFill>
              </a:rPr>
              <a:t>Parameter setting vaccine roll-out rate</a:t>
            </a:r>
          </a:p>
          <a:p>
            <a:endParaRPr lang="en-GB" sz="1200" dirty="0" smtClean="0"/>
          </a:p>
        </p:txBody>
      </p:sp>
    </p:spTree>
    <p:extLst>
      <p:ext uri="{BB962C8B-B14F-4D97-AF65-F5344CB8AC3E}">
        <p14:creationId xmlns:p14="http://schemas.microsoft.com/office/powerpoint/2010/main" val="276304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264" y="1859811"/>
            <a:ext cx="5523843" cy="4487278"/>
          </a:xfrm>
          <a:prstGeom prst="rect">
            <a:avLst/>
          </a:prstGeom>
        </p:spPr>
      </p:pic>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3. Impact of transmission reduction on peak </a:t>
            </a:r>
            <a:r>
              <a:rPr lang="en-US" b="1" dirty="0" err="1" smtClean="0"/>
              <a:t>hospitalisations</a:t>
            </a:r>
            <a:endParaRPr lang="en-GB" dirty="0"/>
          </a:p>
        </p:txBody>
      </p:sp>
      <p:grpSp>
        <p:nvGrpSpPr>
          <p:cNvPr id="22" name="Group 21"/>
          <p:cNvGrpSpPr/>
          <p:nvPr/>
        </p:nvGrpSpPr>
        <p:grpSpPr>
          <a:xfrm>
            <a:off x="614268" y="2027849"/>
            <a:ext cx="0" cy="4089918"/>
            <a:chOff x="1242526" y="1828800"/>
            <a:chExt cx="0" cy="4089918"/>
          </a:xfrm>
        </p:grpSpPr>
        <p:cxnSp>
          <p:nvCxnSpPr>
            <p:cNvPr id="8" name="Straight Arrow Connector 7"/>
            <p:cNvCxnSpPr/>
            <p:nvPr/>
          </p:nvCxnSpPr>
          <p:spPr>
            <a:xfrm>
              <a:off x="1242526" y="1828800"/>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42526" y="2527352"/>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242526" y="3225904"/>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42526" y="3924456"/>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42526" y="4623008"/>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42526" y="5321559"/>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rot="16200000">
            <a:off x="-580951" y="3954524"/>
            <a:ext cx="1772816" cy="276999"/>
          </a:xfrm>
          <a:prstGeom prst="rect">
            <a:avLst/>
          </a:prstGeom>
          <a:noFill/>
        </p:spPr>
        <p:txBody>
          <a:bodyPr wrap="square" rtlCol="0">
            <a:spAutoFit/>
          </a:bodyPr>
          <a:lstStyle/>
          <a:p>
            <a:r>
              <a:rPr lang="en-GB" sz="1200" dirty="0" smtClean="0">
                <a:solidFill>
                  <a:schemeClr val="accent1"/>
                </a:solidFill>
              </a:rPr>
              <a:t>Omicron less pathogenic</a:t>
            </a:r>
            <a:endParaRPr lang="en-GB" sz="1200" dirty="0">
              <a:solidFill>
                <a:schemeClr val="accent1"/>
              </a:solidFill>
            </a:endParaRPr>
          </a:p>
        </p:txBody>
      </p:sp>
      <p:cxnSp>
        <p:nvCxnSpPr>
          <p:cNvPr id="15" name="Straight Arrow Connector 14"/>
          <p:cNvCxnSpPr/>
          <p:nvPr/>
        </p:nvCxnSpPr>
        <p:spPr>
          <a:xfrm>
            <a:off x="6489446" y="2052730"/>
            <a:ext cx="17107" cy="4065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5628867" y="3705747"/>
            <a:ext cx="2299686" cy="461665"/>
          </a:xfrm>
          <a:prstGeom prst="rect">
            <a:avLst/>
          </a:prstGeom>
          <a:noFill/>
        </p:spPr>
        <p:txBody>
          <a:bodyPr wrap="square" rtlCol="0">
            <a:spAutoFit/>
          </a:bodyPr>
          <a:lstStyle/>
          <a:p>
            <a:pPr algn="ctr"/>
            <a:r>
              <a:rPr lang="en-GB" sz="1200" dirty="0" smtClean="0">
                <a:solidFill>
                  <a:schemeClr val="accent1"/>
                </a:solidFill>
              </a:rPr>
              <a:t>Boosters more protective against omicron  hospitalisation</a:t>
            </a:r>
            <a:endParaRPr lang="en-GB" sz="1200" dirty="0">
              <a:solidFill>
                <a:schemeClr val="accent1"/>
              </a:solidFill>
            </a:endParaRPr>
          </a:p>
        </p:txBody>
      </p:sp>
      <p:sp>
        <p:nvSpPr>
          <p:cNvPr id="20" name="TextBox 19"/>
          <p:cNvSpPr txBox="1"/>
          <p:nvPr/>
        </p:nvSpPr>
        <p:spPr>
          <a:xfrm>
            <a:off x="1993644" y="6522935"/>
            <a:ext cx="3900196" cy="276999"/>
          </a:xfrm>
          <a:prstGeom prst="rect">
            <a:avLst/>
          </a:prstGeom>
          <a:noFill/>
        </p:spPr>
        <p:txBody>
          <a:bodyPr wrap="square" rtlCol="0">
            <a:spAutoFit/>
          </a:bodyPr>
          <a:lstStyle/>
          <a:p>
            <a:r>
              <a:rPr lang="en-GB" sz="1200" dirty="0" smtClean="0">
                <a:solidFill>
                  <a:schemeClr val="accent1"/>
                </a:solidFill>
              </a:rPr>
              <a:t>Decreasing transmission = increasing control effort</a:t>
            </a:r>
            <a:endParaRPr lang="en-GB" sz="1200" dirty="0">
              <a:solidFill>
                <a:schemeClr val="accent1"/>
              </a:solidFill>
            </a:endParaRPr>
          </a:p>
        </p:txBody>
      </p:sp>
      <p:cxnSp>
        <p:nvCxnSpPr>
          <p:cNvPr id="24" name="Straight Arrow Connector 23"/>
          <p:cNvCxnSpPr/>
          <p:nvPr/>
        </p:nvCxnSpPr>
        <p:spPr>
          <a:xfrm rot="5400000">
            <a:off x="5725501" y="1452397"/>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913036" y="1453984"/>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100573" y="1453984"/>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288110" y="1453984"/>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475647" y="1453984"/>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663184" y="1452397"/>
            <a:ext cx="0" cy="59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88164" y="1431546"/>
            <a:ext cx="3900196" cy="276999"/>
          </a:xfrm>
          <a:prstGeom prst="rect">
            <a:avLst/>
          </a:prstGeom>
          <a:noFill/>
        </p:spPr>
        <p:txBody>
          <a:bodyPr wrap="square" rtlCol="0">
            <a:spAutoFit/>
          </a:bodyPr>
          <a:lstStyle/>
          <a:p>
            <a:r>
              <a:rPr lang="en-GB" sz="1200" dirty="0" smtClean="0">
                <a:solidFill>
                  <a:schemeClr val="accent1"/>
                </a:solidFill>
              </a:rPr>
              <a:t>Increasing effect of booster on transmission</a:t>
            </a:r>
            <a:endParaRPr lang="en-GB" sz="1200" dirty="0">
              <a:solidFill>
                <a:schemeClr val="accent1"/>
              </a:solidFill>
            </a:endParaRPr>
          </a:p>
        </p:txBody>
      </p:sp>
      <p:cxnSp>
        <p:nvCxnSpPr>
          <p:cNvPr id="32" name="Straight Arrow Connector 31"/>
          <p:cNvCxnSpPr/>
          <p:nvPr/>
        </p:nvCxnSpPr>
        <p:spPr>
          <a:xfrm flipH="1">
            <a:off x="1312509" y="6431902"/>
            <a:ext cx="4802155" cy="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439248" y="3125631"/>
            <a:ext cx="1088574" cy="1200329"/>
            <a:chOff x="7582675" y="3151004"/>
            <a:chExt cx="1138335" cy="1200329"/>
          </a:xfrm>
        </p:grpSpPr>
        <p:sp>
          <p:nvSpPr>
            <p:cNvPr id="34" name="TextBox 33"/>
            <p:cNvSpPr txBox="1"/>
            <p:nvPr/>
          </p:nvSpPr>
          <p:spPr>
            <a:xfrm>
              <a:off x="7582675" y="3151004"/>
              <a:ext cx="1138335" cy="1200329"/>
            </a:xfrm>
            <a:prstGeom prst="rect">
              <a:avLst/>
            </a:prstGeom>
            <a:solidFill>
              <a:schemeClr val="bg1"/>
            </a:solidFill>
          </p:spPr>
          <p:txBody>
            <a:bodyPr wrap="square" rtlCol="0">
              <a:spAutoFit/>
            </a:bodyPr>
            <a:lstStyle/>
            <a:p>
              <a:r>
                <a:rPr lang="en-GB" sz="1200" dirty="0">
                  <a:solidFill>
                    <a:schemeClr val="bg1"/>
                  </a:solidFill>
                </a:rPr>
                <a:t> </a:t>
              </a:r>
              <a:r>
                <a:rPr lang="en-GB" sz="1200" dirty="0" smtClean="0">
                  <a:solidFill>
                    <a:schemeClr val="bg1"/>
                  </a:solidFill>
                </a:rPr>
                <a:t>    </a:t>
              </a:r>
              <a:r>
                <a:rPr lang="en-GB" sz="1200" dirty="0" smtClean="0"/>
                <a:t> = above previous peak</a:t>
              </a:r>
            </a:p>
            <a:p>
              <a:r>
                <a:rPr lang="en-GB" sz="1200" dirty="0">
                  <a:solidFill>
                    <a:schemeClr val="bg1"/>
                  </a:solidFill>
                </a:rPr>
                <a:t> </a:t>
              </a:r>
              <a:r>
                <a:rPr lang="en-GB" sz="1200" dirty="0" smtClean="0">
                  <a:solidFill>
                    <a:schemeClr val="bg1"/>
                  </a:solidFill>
                </a:rPr>
                <a:t>    </a:t>
              </a:r>
              <a:r>
                <a:rPr lang="en-GB" sz="1200" dirty="0" smtClean="0"/>
                <a:t> = above 01/12 value</a:t>
              </a:r>
            </a:p>
            <a:p>
              <a:r>
                <a:rPr lang="en-GB" sz="1200" dirty="0">
                  <a:solidFill>
                    <a:schemeClr val="bg1"/>
                  </a:solidFill>
                </a:rPr>
                <a:t> </a:t>
              </a:r>
              <a:r>
                <a:rPr lang="en-GB" sz="1200" dirty="0" smtClean="0">
                  <a:solidFill>
                    <a:schemeClr val="bg1"/>
                  </a:solidFill>
                </a:rPr>
                <a:t>    </a:t>
              </a:r>
              <a:r>
                <a:rPr lang="en-GB" sz="1200" dirty="0" smtClean="0"/>
                <a:t> = below current value</a:t>
              </a:r>
              <a:endParaRPr lang="en-GB" sz="1200" dirty="0"/>
            </a:p>
          </p:txBody>
        </p:sp>
        <p:sp>
          <p:nvSpPr>
            <p:cNvPr id="35" name="Rectangle 34"/>
            <p:cNvSpPr/>
            <p:nvPr/>
          </p:nvSpPr>
          <p:spPr>
            <a:xfrm>
              <a:off x="7707084" y="3206615"/>
              <a:ext cx="136849" cy="1555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7707083" y="3593724"/>
              <a:ext cx="136849" cy="155506"/>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7707085" y="3959054"/>
              <a:ext cx="136849" cy="155506"/>
            </a:xfrm>
            <a:prstGeom prst="rect">
              <a:avLst/>
            </a:prstGeom>
            <a:solidFill>
              <a:srgbClr val="35E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TextBox 38"/>
          <p:cNvSpPr txBox="1"/>
          <p:nvPr/>
        </p:nvSpPr>
        <p:spPr>
          <a:xfrm rot="19319611">
            <a:off x="499974" y="4479187"/>
            <a:ext cx="4360897" cy="1323439"/>
          </a:xfrm>
          <a:prstGeom prst="rect">
            <a:avLst/>
          </a:prstGeom>
          <a:noFill/>
        </p:spPr>
        <p:txBody>
          <a:bodyPr wrap="square" rtlCol="0">
            <a:spAutoFit/>
          </a:bodyPr>
          <a:lstStyle/>
          <a:p>
            <a:pPr algn="ctr"/>
            <a:r>
              <a:rPr lang="en-GB" sz="4000" dirty="0" smtClean="0">
                <a:solidFill>
                  <a:schemeClr val="bg1">
                    <a:lumMod val="75000"/>
                  </a:schemeClr>
                </a:solidFill>
              </a:rPr>
              <a:t>ILLUSTRATION</a:t>
            </a:r>
          </a:p>
          <a:p>
            <a:pPr algn="ctr"/>
            <a:r>
              <a:rPr lang="en-GB" sz="4000" dirty="0" smtClean="0">
                <a:solidFill>
                  <a:schemeClr val="bg1">
                    <a:lumMod val="75000"/>
                  </a:schemeClr>
                </a:solidFill>
              </a:rPr>
              <a:t> ONLY</a:t>
            </a:r>
            <a:endParaRPr lang="en-GB" sz="4000" dirty="0">
              <a:solidFill>
                <a:schemeClr val="bg1">
                  <a:lumMod val="75000"/>
                </a:schemeClr>
              </a:solidFill>
            </a:endParaRPr>
          </a:p>
        </p:txBody>
      </p:sp>
      <p:sp>
        <p:nvSpPr>
          <p:cNvPr id="4" name="TextBox 3"/>
          <p:cNvSpPr txBox="1"/>
          <p:nvPr/>
        </p:nvSpPr>
        <p:spPr>
          <a:xfrm>
            <a:off x="7234337" y="2180491"/>
            <a:ext cx="1667069" cy="3785652"/>
          </a:xfrm>
          <a:prstGeom prst="rect">
            <a:avLst/>
          </a:prstGeom>
          <a:noFill/>
        </p:spPr>
        <p:txBody>
          <a:bodyPr wrap="square" rtlCol="0">
            <a:spAutoFit/>
          </a:bodyPr>
          <a:lstStyle/>
          <a:p>
            <a:r>
              <a:rPr lang="en-GB" sz="1200" dirty="0" smtClean="0"/>
              <a:t>Impact of booster on transmission rates has big effect (50% reduction enough)</a:t>
            </a:r>
          </a:p>
          <a:p>
            <a:endParaRPr lang="en-GB" sz="1200" dirty="0"/>
          </a:p>
          <a:p>
            <a:r>
              <a:rPr lang="en-GB" sz="1200" dirty="0" smtClean="0"/>
              <a:t>Reducing overall transmission rate has big impact (50% reduction enough)</a:t>
            </a:r>
          </a:p>
          <a:p>
            <a:endParaRPr lang="en-GB" sz="1200" dirty="0"/>
          </a:p>
          <a:p>
            <a:r>
              <a:rPr lang="en-GB" sz="1200" dirty="0" smtClean="0"/>
              <a:t>Small changes in transmission rates can have big effects</a:t>
            </a:r>
          </a:p>
          <a:p>
            <a:endParaRPr lang="en-GB" sz="1200" dirty="0" smtClean="0"/>
          </a:p>
          <a:p>
            <a:r>
              <a:rPr lang="en-GB" sz="1200" dirty="0" smtClean="0"/>
              <a:t>Lower omicron pathogenicity and higher booster protection against hospitalisation have less impact</a:t>
            </a:r>
          </a:p>
        </p:txBody>
      </p:sp>
    </p:spTree>
    <p:extLst>
      <p:ext uri="{BB962C8B-B14F-4D97-AF65-F5344CB8AC3E}">
        <p14:creationId xmlns:p14="http://schemas.microsoft.com/office/powerpoint/2010/main" val="3409220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4. Impact of booster roll-out rate on </a:t>
            </a:r>
            <a:br>
              <a:rPr lang="en-US" b="1" dirty="0" smtClean="0"/>
            </a:br>
            <a:r>
              <a:rPr lang="en-US" b="1" dirty="0" smtClean="0"/>
              <a:t>peak </a:t>
            </a:r>
            <a:r>
              <a:rPr lang="en-US" b="1" dirty="0" err="1" smtClean="0"/>
              <a:t>hospitalisations</a:t>
            </a:r>
            <a:endParaRPr lang="en-GB" dirty="0"/>
          </a:p>
        </p:txBody>
      </p:sp>
      <p:sp>
        <p:nvSpPr>
          <p:cNvPr id="5" name="TextBox 4"/>
          <p:cNvSpPr txBox="1"/>
          <p:nvPr/>
        </p:nvSpPr>
        <p:spPr>
          <a:xfrm>
            <a:off x="3576734" y="1759505"/>
            <a:ext cx="1803919" cy="369332"/>
          </a:xfrm>
          <a:prstGeom prst="rect">
            <a:avLst/>
          </a:prstGeom>
          <a:noFill/>
        </p:spPr>
        <p:txBody>
          <a:bodyPr wrap="square" rtlCol="0">
            <a:spAutoFit/>
          </a:bodyPr>
          <a:lstStyle/>
          <a:p>
            <a:pPr algn="ctr"/>
            <a:r>
              <a:rPr lang="en-GB" dirty="0" smtClean="0"/>
              <a:t>CURRENT RATE</a:t>
            </a:r>
            <a:endParaRPr lang="en-GB" dirty="0"/>
          </a:p>
        </p:txBody>
      </p:sp>
      <p:sp>
        <p:nvSpPr>
          <p:cNvPr id="41" name="TextBox 40"/>
          <p:cNvSpPr txBox="1"/>
          <p:nvPr/>
        </p:nvSpPr>
        <p:spPr>
          <a:xfrm>
            <a:off x="6114662" y="1756401"/>
            <a:ext cx="2662334" cy="369332"/>
          </a:xfrm>
          <a:prstGeom prst="rect">
            <a:avLst/>
          </a:prstGeom>
          <a:noFill/>
        </p:spPr>
        <p:txBody>
          <a:bodyPr wrap="square" rtlCol="0">
            <a:spAutoFit/>
          </a:bodyPr>
          <a:lstStyle/>
          <a:p>
            <a:pPr algn="ctr"/>
            <a:r>
              <a:rPr lang="en-GB" dirty="0" smtClean="0"/>
              <a:t>2x CURRENT RATE</a:t>
            </a:r>
            <a:endParaRPr lang="en-GB" dirty="0"/>
          </a:p>
        </p:txBody>
      </p:sp>
      <p:sp>
        <p:nvSpPr>
          <p:cNvPr id="42" name="TextBox 41"/>
          <p:cNvSpPr txBox="1"/>
          <p:nvPr/>
        </p:nvSpPr>
        <p:spPr>
          <a:xfrm>
            <a:off x="289276" y="1759515"/>
            <a:ext cx="2662334" cy="369332"/>
          </a:xfrm>
          <a:prstGeom prst="rect">
            <a:avLst/>
          </a:prstGeom>
          <a:noFill/>
        </p:spPr>
        <p:txBody>
          <a:bodyPr wrap="square" rtlCol="0">
            <a:spAutoFit/>
          </a:bodyPr>
          <a:lstStyle/>
          <a:p>
            <a:pPr algn="ctr"/>
            <a:r>
              <a:rPr lang="en-GB" dirty="0" smtClean="0"/>
              <a:t>0.5x CURRENT RATE</a:t>
            </a:r>
            <a:endParaRPr lang="en-GB" dirty="0"/>
          </a:p>
        </p:txBody>
      </p:sp>
      <p:grpSp>
        <p:nvGrpSpPr>
          <p:cNvPr id="6" name="Group 5"/>
          <p:cNvGrpSpPr/>
          <p:nvPr/>
        </p:nvGrpSpPr>
        <p:grpSpPr>
          <a:xfrm>
            <a:off x="2161615" y="4770126"/>
            <a:ext cx="5856491" cy="276999"/>
            <a:chOff x="1844374" y="5349168"/>
            <a:chExt cx="5856491" cy="276999"/>
          </a:xfrm>
        </p:grpSpPr>
        <p:sp>
          <p:nvSpPr>
            <p:cNvPr id="44" name="TextBox 43"/>
            <p:cNvSpPr txBox="1"/>
            <p:nvPr/>
          </p:nvSpPr>
          <p:spPr>
            <a:xfrm>
              <a:off x="1844374" y="5349168"/>
              <a:ext cx="5856491" cy="276999"/>
            </a:xfrm>
            <a:prstGeom prst="rect">
              <a:avLst/>
            </a:prstGeom>
            <a:solidFill>
              <a:schemeClr val="bg1"/>
            </a:solidFill>
          </p:spPr>
          <p:txBody>
            <a:bodyPr wrap="square" rtlCol="0">
              <a:spAutoFit/>
            </a:bodyPr>
            <a:lstStyle/>
            <a:p>
              <a:r>
                <a:rPr lang="en-GB" sz="1200" dirty="0">
                  <a:solidFill>
                    <a:schemeClr val="bg1"/>
                  </a:solidFill>
                </a:rPr>
                <a:t> </a:t>
              </a:r>
              <a:r>
                <a:rPr lang="en-GB" sz="1200" dirty="0" smtClean="0">
                  <a:solidFill>
                    <a:schemeClr val="bg1"/>
                  </a:solidFill>
                </a:rPr>
                <a:t>    </a:t>
              </a:r>
              <a:r>
                <a:rPr lang="en-GB" sz="1200" dirty="0" smtClean="0"/>
                <a:t> = above previous peak</a:t>
              </a:r>
              <a:r>
                <a:rPr lang="en-GB" sz="1200" dirty="0" smtClean="0">
                  <a:solidFill>
                    <a:schemeClr val="bg1"/>
                  </a:solidFill>
                </a:rPr>
                <a:t>     </a:t>
              </a:r>
              <a:r>
                <a:rPr lang="en-GB" sz="1200" dirty="0" smtClean="0"/>
                <a:t> = above 01/12 value</a:t>
              </a:r>
              <a:r>
                <a:rPr lang="en-GB" sz="1200" dirty="0" smtClean="0">
                  <a:solidFill>
                    <a:schemeClr val="bg1"/>
                  </a:solidFill>
                </a:rPr>
                <a:t>     </a:t>
              </a:r>
              <a:r>
                <a:rPr lang="en-GB" sz="1200" dirty="0" smtClean="0"/>
                <a:t> = below current value</a:t>
              </a:r>
              <a:endParaRPr lang="en-GB" sz="1200" dirty="0"/>
            </a:p>
          </p:txBody>
        </p:sp>
        <p:sp>
          <p:nvSpPr>
            <p:cNvPr id="45" name="Rectangle 44"/>
            <p:cNvSpPr/>
            <p:nvPr/>
          </p:nvSpPr>
          <p:spPr>
            <a:xfrm>
              <a:off x="1982007" y="5416772"/>
              <a:ext cx="130867" cy="1555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576734" y="5411858"/>
              <a:ext cx="130867" cy="155506"/>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5040594" y="5409914"/>
              <a:ext cx="130867" cy="155506"/>
            </a:xfrm>
            <a:prstGeom prst="rect">
              <a:avLst/>
            </a:prstGeom>
            <a:solidFill>
              <a:srgbClr val="35E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562" y="2256307"/>
            <a:ext cx="8703105" cy="2176936"/>
          </a:xfrm>
          <a:prstGeom prst="rect">
            <a:avLst/>
          </a:prstGeom>
        </p:spPr>
      </p:pic>
      <p:sp>
        <p:nvSpPr>
          <p:cNvPr id="12" name="TextBox 11"/>
          <p:cNvSpPr txBox="1"/>
          <p:nvPr/>
        </p:nvSpPr>
        <p:spPr>
          <a:xfrm>
            <a:off x="393405" y="5403144"/>
            <a:ext cx="8426274" cy="1077218"/>
          </a:xfrm>
          <a:prstGeom prst="rect">
            <a:avLst/>
          </a:prstGeom>
          <a:noFill/>
        </p:spPr>
        <p:txBody>
          <a:bodyPr wrap="square" rtlCol="0">
            <a:spAutoFit/>
          </a:bodyPr>
          <a:lstStyle/>
          <a:p>
            <a:pPr algn="ctr"/>
            <a:r>
              <a:rPr lang="en-GB" sz="1600" dirty="0" smtClean="0"/>
              <a:t>These simulations compare the previous output (current rate) for lower (0.5x) and higher (2x) vaccine roll-out rates. Changing roll-out rate does not greatly impact the outcome for less favourable parameter combinations (towards top and right) but does at more favourable combinations (towards bottom and left)</a:t>
            </a:r>
            <a:endParaRPr lang="en-US" sz="1600" dirty="0">
              <a:solidFill>
                <a:srgbClr val="7030A0"/>
              </a:solidFill>
            </a:endParaRPr>
          </a:p>
        </p:txBody>
      </p:sp>
    </p:spTree>
    <p:extLst>
      <p:ext uri="{BB962C8B-B14F-4D97-AF65-F5344CB8AC3E}">
        <p14:creationId xmlns:p14="http://schemas.microsoft.com/office/powerpoint/2010/main" val="3386478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1" y="1712766"/>
            <a:ext cx="4247678" cy="318745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123" y="1753745"/>
            <a:ext cx="4193069" cy="3146479"/>
          </a:xfrm>
          <a:prstGeom prst="rect">
            <a:avLst/>
          </a:prstGeom>
        </p:spPr>
      </p:pic>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5. Intervention timing and strength</a:t>
            </a:r>
            <a:endParaRPr lang="en-GB" dirty="0"/>
          </a:p>
        </p:txBody>
      </p:sp>
      <p:sp>
        <p:nvSpPr>
          <p:cNvPr id="14" name="TextBox 13"/>
          <p:cNvSpPr txBox="1"/>
          <p:nvPr/>
        </p:nvSpPr>
        <p:spPr>
          <a:xfrm>
            <a:off x="2667905" y="5082066"/>
            <a:ext cx="3900196" cy="276999"/>
          </a:xfrm>
          <a:prstGeom prst="rect">
            <a:avLst/>
          </a:prstGeom>
          <a:noFill/>
        </p:spPr>
        <p:txBody>
          <a:bodyPr wrap="square" rtlCol="0">
            <a:spAutoFit/>
          </a:bodyPr>
          <a:lstStyle/>
          <a:p>
            <a:pPr algn="ctr"/>
            <a:r>
              <a:rPr lang="en-GB" sz="1200" b="1" dirty="0" smtClean="0">
                <a:solidFill>
                  <a:schemeClr val="accent1"/>
                </a:solidFill>
              </a:rPr>
              <a:t>Time (days from 01/12/21)</a:t>
            </a:r>
            <a:endParaRPr lang="en-GB" sz="1200" b="1" dirty="0">
              <a:solidFill>
                <a:schemeClr val="accent1"/>
              </a:solidFill>
            </a:endParaRPr>
          </a:p>
        </p:txBody>
      </p:sp>
      <p:cxnSp>
        <p:nvCxnSpPr>
          <p:cNvPr id="15" name="Straight Arrow Connector 14"/>
          <p:cNvCxnSpPr/>
          <p:nvPr/>
        </p:nvCxnSpPr>
        <p:spPr>
          <a:xfrm>
            <a:off x="3177307" y="4978406"/>
            <a:ext cx="2955637"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2646" y="1782624"/>
            <a:ext cx="1" cy="29094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781173" y="3188486"/>
            <a:ext cx="2299686" cy="276999"/>
          </a:xfrm>
          <a:prstGeom prst="rect">
            <a:avLst/>
          </a:prstGeom>
          <a:noFill/>
        </p:spPr>
        <p:txBody>
          <a:bodyPr wrap="square" rtlCol="0">
            <a:spAutoFit/>
          </a:bodyPr>
          <a:lstStyle/>
          <a:p>
            <a:pPr algn="ctr"/>
            <a:r>
              <a:rPr lang="en-US" sz="1200" b="1" dirty="0" smtClean="0">
                <a:solidFill>
                  <a:schemeClr val="accent1"/>
                </a:solidFill>
              </a:rPr>
              <a:t>Intensity of control</a:t>
            </a:r>
            <a:endParaRPr lang="en-GB" sz="1200" b="1" dirty="0">
              <a:solidFill>
                <a:schemeClr val="accent1"/>
              </a:solidFill>
            </a:endParaRPr>
          </a:p>
        </p:txBody>
      </p:sp>
      <p:sp>
        <p:nvSpPr>
          <p:cNvPr id="24" name="TextBox 23"/>
          <p:cNvSpPr txBox="1"/>
          <p:nvPr/>
        </p:nvSpPr>
        <p:spPr>
          <a:xfrm>
            <a:off x="1016469" y="1442081"/>
            <a:ext cx="2992113" cy="369332"/>
          </a:xfrm>
          <a:prstGeom prst="rect">
            <a:avLst/>
          </a:prstGeom>
          <a:noFill/>
        </p:spPr>
        <p:txBody>
          <a:bodyPr wrap="square" rtlCol="0">
            <a:spAutoFit/>
          </a:bodyPr>
          <a:lstStyle/>
          <a:p>
            <a:pPr algn="ctr"/>
            <a:r>
              <a:rPr lang="en-GB" dirty="0" smtClean="0"/>
              <a:t>PEAK HOSPITAL ADMISSIONS</a:t>
            </a:r>
            <a:endParaRPr lang="en-GB" dirty="0"/>
          </a:p>
        </p:txBody>
      </p:sp>
      <p:sp>
        <p:nvSpPr>
          <p:cNvPr id="25" name="TextBox 24"/>
          <p:cNvSpPr txBox="1"/>
          <p:nvPr/>
        </p:nvSpPr>
        <p:spPr>
          <a:xfrm>
            <a:off x="5533053" y="1442081"/>
            <a:ext cx="1957638" cy="369332"/>
          </a:xfrm>
          <a:prstGeom prst="rect">
            <a:avLst/>
          </a:prstGeom>
          <a:noFill/>
        </p:spPr>
        <p:txBody>
          <a:bodyPr wrap="square" rtlCol="0">
            <a:spAutoFit/>
          </a:bodyPr>
          <a:lstStyle/>
          <a:p>
            <a:pPr algn="ctr"/>
            <a:r>
              <a:rPr lang="en-GB" dirty="0" smtClean="0"/>
              <a:t>PEAK INFECTIONS</a:t>
            </a:r>
            <a:endParaRPr lang="en-GB" dirty="0"/>
          </a:p>
        </p:txBody>
      </p:sp>
      <p:sp>
        <p:nvSpPr>
          <p:cNvPr id="23" name="TextBox 22"/>
          <p:cNvSpPr txBox="1"/>
          <p:nvPr/>
        </p:nvSpPr>
        <p:spPr>
          <a:xfrm>
            <a:off x="393405" y="5403144"/>
            <a:ext cx="8426274" cy="1323439"/>
          </a:xfrm>
          <a:prstGeom prst="rect">
            <a:avLst/>
          </a:prstGeom>
          <a:noFill/>
        </p:spPr>
        <p:txBody>
          <a:bodyPr wrap="square" rtlCol="0">
            <a:spAutoFit/>
          </a:bodyPr>
          <a:lstStyle/>
          <a:p>
            <a:pPr algn="ctr"/>
            <a:r>
              <a:rPr lang="en-US" sz="1600" dirty="0" smtClean="0"/>
              <a:t>ILLUSTRATIVE RESULTS FOR THE BASELINE SCENARIO (with </a:t>
            </a:r>
            <a:r>
              <a:rPr lang="en-US" sz="1600" dirty="0" smtClean="0">
                <a:solidFill>
                  <a:srgbClr val="7030A0"/>
                </a:solidFill>
              </a:rPr>
              <a:t>Dt=3 days</a:t>
            </a:r>
            <a:r>
              <a:rPr lang="en-US" sz="1600" dirty="0" smtClean="0"/>
              <a:t>)</a:t>
            </a:r>
            <a:r>
              <a:rPr lang="en-US" sz="1600" dirty="0"/>
              <a:t>:</a:t>
            </a:r>
            <a:r>
              <a:rPr lang="en-US" sz="1600" dirty="0" smtClean="0"/>
              <a:t> BEST/WORST CASES GENERATE LOWER/HIGHER VALUES</a:t>
            </a:r>
          </a:p>
          <a:p>
            <a:pPr algn="ctr"/>
            <a:r>
              <a:rPr lang="en-GB" sz="1600" dirty="0" smtClean="0"/>
              <a:t>In this example, if policy objective is to keep peak admissions below 100 per day this requires a 20% reduction in overall transmission at day 1, 29% at day 17, 42% at day 29 and is not achievable thereafter, with this cut-off falling to 23 days for </a:t>
            </a:r>
            <a:r>
              <a:rPr lang="en-GB" sz="1600" dirty="0" smtClean="0">
                <a:solidFill>
                  <a:srgbClr val="7030A0"/>
                </a:solidFill>
              </a:rPr>
              <a:t>Dt=2 days </a:t>
            </a:r>
            <a:endParaRPr lang="en-US" sz="1600" dirty="0">
              <a:solidFill>
                <a:srgbClr val="7030A0"/>
              </a:solidFill>
            </a:endParaRPr>
          </a:p>
        </p:txBody>
      </p:sp>
      <p:sp>
        <p:nvSpPr>
          <p:cNvPr id="5" name="Oval 4"/>
          <p:cNvSpPr/>
          <p:nvPr/>
        </p:nvSpPr>
        <p:spPr>
          <a:xfrm>
            <a:off x="1784034" y="2618407"/>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962589" y="2420096"/>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2374574" y="3024137"/>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285921" y="3080763"/>
            <a:ext cx="535374" cy="246221"/>
          </a:xfrm>
          <a:prstGeom prst="rect">
            <a:avLst/>
          </a:prstGeom>
          <a:noFill/>
        </p:spPr>
        <p:txBody>
          <a:bodyPr wrap="square" rtlCol="0">
            <a:spAutoFit/>
          </a:bodyPr>
          <a:lstStyle/>
          <a:p>
            <a:pPr algn="ctr"/>
            <a:r>
              <a:rPr lang="en-GB" sz="1000" b="1" dirty="0" smtClean="0"/>
              <a:t>29</a:t>
            </a:r>
            <a:endParaRPr lang="en-GB" sz="1000" b="1" dirty="0"/>
          </a:p>
        </p:txBody>
      </p:sp>
      <p:sp>
        <p:nvSpPr>
          <p:cNvPr id="35" name="TextBox 34"/>
          <p:cNvSpPr txBox="1"/>
          <p:nvPr/>
        </p:nvSpPr>
        <p:spPr>
          <a:xfrm>
            <a:off x="1715309" y="2478239"/>
            <a:ext cx="535374" cy="246221"/>
          </a:xfrm>
          <a:prstGeom prst="rect">
            <a:avLst/>
          </a:prstGeom>
          <a:noFill/>
        </p:spPr>
        <p:txBody>
          <a:bodyPr wrap="square" rtlCol="0">
            <a:spAutoFit/>
          </a:bodyPr>
          <a:lstStyle/>
          <a:p>
            <a:pPr algn="ctr"/>
            <a:r>
              <a:rPr lang="en-GB" sz="1000" b="1" dirty="0" smtClean="0"/>
              <a:t>17</a:t>
            </a:r>
            <a:endParaRPr lang="en-GB" sz="1000" b="1" dirty="0"/>
          </a:p>
        </p:txBody>
      </p:sp>
      <p:sp>
        <p:nvSpPr>
          <p:cNvPr id="36" name="TextBox 35"/>
          <p:cNvSpPr txBox="1"/>
          <p:nvPr/>
        </p:nvSpPr>
        <p:spPr>
          <a:xfrm>
            <a:off x="864704" y="2474705"/>
            <a:ext cx="535374" cy="246221"/>
          </a:xfrm>
          <a:prstGeom prst="rect">
            <a:avLst/>
          </a:prstGeom>
          <a:noFill/>
        </p:spPr>
        <p:txBody>
          <a:bodyPr wrap="square" rtlCol="0">
            <a:spAutoFit/>
          </a:bodyPr>
          <a:lstStyle/>
          <a:p>
            <a:pPr algn="ctr"/>
            <a:r>
              <a:rPr lang="en-GB" sz="1000" b="1" dirty="0"/>
              <a:t>1</a:t>
            </a:r>
          </a:p>
        </p:txBody>
      </p:sp>
    </p:spTree>
    <p:extLst>
      <p:ext uri="{BB962C8B-B14F-4D97-AF65-F5344CB8AC3E}">
        <p14:creationId xmlns:p14="http://schemas.microsoft.com/office/powerpoint/2010/main" val="4149598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a:t>6</a:t>
            </a:r>
            <a:r>
              <a:rPr lang="en-US" b="1" dirty="0" smtClean="0"/>
              <a:t>. </a:t>
            </a:r>
            <a:r>
              <a:rPr lang="en-US" b="1" dirty="0" smtClean="0"/>
              <a:t>Impact of </a:t>
            </a:r>
            <a:r>
              <a:rPr lang="en-US" b="1" dirty="0" smtClean="0"/>
              <a:t>generation time on </a:t>
            </a:r>
            <a:r>
              <a:rPr lang="en-US" b="1" dirty="0" smtClean="0"/>
              <a:t/>
            </a:r>
            <a:br>
              <a:rPr lang="en-US" b="1" dirty="0" smtClean="0"/>
            </a:br>
            <a:r>
              <a:rPr lang="en-US" b="1" dirty="0" smtClean="0"/>
              <a:t>peak </a:t>
            </a:r>
            <a:r>
              <a:rPr lang="en-US" b="1" dirty="0" err="1" smtClean="0"/>
              <a:t>hospitalisations</a:t>
            </a:r>
            <a:endParaRPr lang="en-GB" dirty="0"/>
          </a:p>
        </p:txBody>
      </p:sp>
      <p:sp>
        <p:nvSpPr>
          <p:cNvPr id="5" name="TextBox 4"/>
          <p:cNvSpPr txBox="1"/>
          <p:nvPr/>
        </p:nvSpPr>
        <p:spPr>
          <a:xfrm>
            <a:off x="3576734" y="1759505"/>
            <a:ext cx="1803919" cy="369332"/>
          </a:xfrm>
          <a:prstGeom prst="rect">
            <a:avLst/>
          </a:prstGeom>
          <a:noFill/>
        </p:spPr>
        <p:txBody>
          <a:bodyPr wrap="square" rtlCol="0">
            <a:spAutoFit/>
          </a:bodyPr>
          <a:lstStyle/>
          <a:p>
            <a:pPr algn="ctr"/>
            <a:r>
              <a:rPr lang="en-GB" dirty="0" smtClean="0"/>
              <a:t>Gt = 4 days</a:t>
            </a:r>
            <a:endParaRPr lang="en-GB" dirty="0"/>
          </a:p>
        </p:txBody>
      </p:sp>
      <p:sp>
        <p:nvSpPr>
          <p:cNvPr id="41" name="TextBox 40"/>
          <p:cNvSpPr txBox="1"/>
          <p:nvPr/>
        </p:nvSpPr>
        <p:spPr>
          <a:xfrm>
            <a:off x="6114662" y="1756401"/>
            <a:ext cx="2662334" cy="369332"/>
          </a:xfrm>
          <a:prstGeom prst="rect">
            <a:avLst/>
          </a:prstGeom>
          <a:noFill/>
        </p:spPr>
        <p:txBody>
          <a:bodyPr wrap="square" rtlCol="0">
            <a:spAutoFit/>
          </a:bodyPr>
          <a:lstStyle/>
          <a:p>
            <a:pPr algn="ctr"/>
            <a:r>
              <a:rPr lang="en-GB" dirty="0" smtClean="0"/>
              <a:t>Gt = 3 days</a:t>
            </a:r>
            <a:endParaRPr lang="en-GB" dirty="0"/>
          </a:p>
        </p:txBody>
      </p:sp>
      <p:sp>
        <p:nvSpPr>
          <p:cNvPr id="42" name="TextBox 41"/>
          <p:cNvSpPr txBox="1"/>
          <p:nvPr/>
        </p:nvSpPr>
        <p:spPr>
          <a:xfrm>
            <a:off x="289276" y="1759515"/>
            <a:ext cx="2662334" cy="369332"/>
          </a:xfrm>
          <a:prstGeom prst="rect">
            <a:avLst/>
          </a:prstGeom>
          <a:noFill/>
        </p:spPr>
        <p:txBody>
          <a:bodyPr wrap="square" rtlCol="0">
            <a:spAutoFit/>
          </a:bodyPr>
          <a:lstStyle/>
          <a:p>
            <a:pPr algn="ctr"/>
            <a:r>
              <a:rPr lang="en-GB" dirty="0" smtClean="0"/>
              <a:t>Gt = 5 days</a:t>
            </a:r>
            <a:endParaRPr lang="en-GB" dirty="0"/>
          </a:p>
        </p:txBody>
      </p:sp>
      <p:grpSp>
        <p:nvGrpSpPr>
          <p:cNvPr id="6" name="Group 5"/>
          <p:cNvGrpSpPr/>
          <p:nvPr/>
        </p:nvGrpSpPr>
        <p:grpSpPr>
          <a:xfrm>
            <a:off x="2161615" y="4770126"/>
            <a:ext cx="5856491" cy="276999"/>
            <a:chOff x="1844374" y="5349168"/>
            <a:chExt cx="5856491" cy="276999"/>
          </a:xfrm>
        </p:grpSpPr>
        <p:sp>
          <p:nvSpPr>
            <p:cNvPr id="44" name="TextBox 43"/>
            <p:cNvSpPr txBox="1"/>
            <p:nvPr/>
          </p:nvSpPr>
          <p:spPr>
            <a:xfrm>
              <a:off x="1844374" y="5349168"/>
              <a:ext cx="5856491" cy="276999"/>
            </a:xfrm>
            <a:prstGeom prst="rect">
              <a:avLst/>
            </a:prstGeom>
            <a:solidFill>
              <a:schemeClr val="bg1"/>
            </a:solidFill>
          </p:spPr>
          <p:txBody>
            <a:bodyPr wrap="square" rtlCol="0">
              <a:spAutoFit/>
            </a:bodyPr>
            <a:lstStyle/>
            <a:p>
              <a:r>
                <a:rPr lang="en-GB" sz="1200" dirty="0">
                  <a:solidFill>
                    <a:schemeClr val="bg1"/>
                  </a:solidFill>
                </a:rPr>
                <a:t> </a:t>
              </a:r>
              <a:r>
                <a:rPr lang="en-GB" sz="1200" dirty="0" smtClean="0">
                  <a:solidFill>
                    <a:schemeClr val="bg1"/>
                  </a:solidFill>
                </a:rPr>
                <a:t>    </a:t>
              </a:r>
              <a:r>
                <a:rPr lang="en-GB" sz="1200" dirty="0" smtClean="0"/>
                <a:t> = above previous peak</a:t>
              </a:r>
              <a:r>
                <a:rPr lang="en-GB" sz="1200" dirty="0" smtClean="0">
                  <a:solidFill>
                    <a:schemeClr val="bg1"/>
                  </a:solidFill>
                </a:rPr>
                <a:t>     </a:t>
              </a:r>
              <a:r>
                <a:rPr lang="en-GB" sz="1200" dirty="0" smtClean="0"/>
                <a:t> = above 01/12 value</a:t>
              </a:r>
              <a:r>
                <a:rPr lang="en-GB" sz="1200" dirty="0" smtClean="0">
                  <a:solidFill>
                    <a:schemeClr val="bg1"/>
                  </a:solidFill>
                </a:rPr>
                <a:t>     </a:t>
              </a:r>
              <a:r>
                <a:rPr lang="en-GB" sz="1200" dirty="0" smtClean="0"/>
                <a:t> = below current value</a:t>
              </a:r>
              <a:endParaRPr lang="en-GB" sz="1200" dirty="0"/>
            </a:p>
          </p:txBody>
        </p:sp>
        <p:sp>
          <p:nvSpPr>
            <p:cNvPr id="45" name="Rectangle 44"/>
            <p:cNvSpPr/>
            <p:nvPr/>
          </p:nvSpPr>
          <p:spPr>
            <a:xfrm>
              <a:off x="1982007" y="5416772"/>
              <a:ext cx="130867" cy="1555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576734" y="5411858"/>
              <a:ext cx="130867" cy="155506"/>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5040594" y="5409914"/>
              <a:ext cx="130867" cy="155506"/>
            </a:xfrm>
            <a:prstGeom prst="rect">
              <a:avLst/>
            </a:prstGeom>
            <a:solidFill>
              <a:srgbClr val="35E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11"/>
          <p:cNvSpPr txBox="1"/>
          <p:nvPr/>
        </p:nvSpPr>
        <p:spPr>
          <a:xfrm>
            <a:off x="393405" y="5403144"/>
            <a:ext cx="8426274" cy="830997"/>
          </a:xfrm>
          <a:prstGeom prst="rect">
            <a:avLst/>
          </a:prstGeom>
          <a:noFill/>
        </p:spPr>
        <p:txBody>
          <a:bodyPr wrap="square" rtlCol="0">
            <a:spAutoFit/>
          </a:bodyPr>
          <a:lstStyle/>
          <a:p>
            <a:pPr algn="ctr"/>
            <a:r>
              <a:rPr lang="en-GB" sz="1600" dirty="0" smtClean="0"/>
              <a:t>These simulations compare the previous output </a:t>
            </a:r>
            <a:r>
              <a:rPr lang="en-GB" sz="1600" dirty="0" smtClean="0"/>
              <a:t>(Gt = 5d) </a:t>
            </a:r>
            <a:r>
              <a:rPr lang="en-GB" sz="1600" dirty="0" smtClean="0"/>
              <a:t>for </a:t>
            </a:r>
            <a:r>
              <a:rPr lang="en-GB" sz="1600" dirty="0" smtClean="0"/>
              <a:t>shorter (Gt = 4d, 3d) generation times. Shorter generation times (linked to lower transmission rates to recover the same doubling time) make it easier to avoid unfavourable outcomes by reducing transmission. </a:t>
            </a:r>
            <a:endParaRPr lang="en-US" sz="1600" dirty="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970" y="2247025"/>
            <a:ext cx="8663709" cy="2167082"/>
          </a:xfrm>
          <a:prstGeom prst="rect">
            <a:avLst/>
          </a:prstGeom>
        </p:spPr>
      </p:pic>
    </p:spTree>
    <p:extLst>
      <p:ext uri="{BB962C8B-B14F-4D97-AF65-F5344CB8AC3E}">
        <p14:creationId xmlns:p14="http://schemas.microsoft.com/office/powerpoint/2010/main" val="103582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325563"/>
          </a:xfrm>
          <a:solidFill>
            <a:schemeClr val="accent1">
              <a:lumMod val="75000"/>
            </a:schemeClr>
          </a:solidFill>
        </p:spPr>
        <p:txBody>
          <a:bodyPr>
            <a:normAutofit/>
          </a:bodyPr>
          <a:lstStyle/>
          <a:p>
            <a:pPr algn="ctr"/>
            <a:r>
              <a:rPr lang="en-US" b="1" dirty="0" smtClean="0"/>
              <a:t>Discussion points</a:t>
            </a:r>
            <a:endParaRPr lang="en-GB" dirty="0"/>
          </a:p>
        </p:txBody>
      </p:sp>
      <p:sp>
        <p:nvSpPr>
          <p:cNvPr id="4" name="TextBox 3"/>
          <p:cNvSpPr txBox="1"/>
          <p:nvPr/>
        </p:nvSpPr>
        <p:spPr>
          <a:xfrm>
            <a:off x="317241" y="1724558"/>
            <a:ext cx="8494249" cy="5047536"/>
          </a:xfrm>
          <a:prstGeom prst="rect">
            <a:avLst/>
          </a:prstGeom>
          <a:noFill/>
        </p:spPr>
        <p:txBody>
          <a:bodyPr wrap="square" rtlCol="0">
            <a:spAutoFit/>
          </a:bodyPr>
          <a:lstStyle/>
          <a:p>
            <a:pPr marL="285750" lvl="0" indent="-285750">
              <a:buClr>
                <a:srgbClr val="7030A0"/>
              </a:buClr>
              <a:buFont typeface="Arial" panose="020B0604020202020204" pitchFamily="34" charset="0"/>
              <a:buChar char="•"/>
            </a:pPr>
            <a:r>
              <a:rPr lang="en-GB" sz="1400" dirty="0"/>
              <a:t>There is still </a:t>
            </a:r>
            <a:r>
              <a:rPr lang="en-GB" sz="1400" dirty="0" smtClean="0"/>
              <a:t>considerable </a:t>
            </a:r>
            <a:r>
              <a:rPr lang="en-GB" sz="1400" dirty="0"/>
              <a:t>uncertainty regarding the expected scale and impact of an omicron wave in </a:t>
            </a:r>
            <a:r>
              <a:rPr lang="en-GB" sz="1400" dirty="0" smtClean="0"/>
              <a:t>Scotland/UK for three reasons:</a:t>
            </a:r>
          </a:p>
          <a:p>
            <a:pPr marL="742950" lvl="1" indent="-285750">
              <a:buClr>
                <a:srgbClr val="7030A0"/>
              </a:buClr>
              <a:buFont typeface="Arial" panose="020B0604020202020204" pitchFamily="34" charset="0"/>
              <a:buChar char="•"/>
            </a:pPr>
            <a:r>
              <a:rPr lang="en-US" sz="1400" dirty="0"/>
              <a:t>Uncertainly about key parameters, especially for the pathogenicity of omicron and the effectiveness of boosters for reducing omicron pathogenicity and </a:t>
            </a:r>
            <a:r>
              <a:rPr lang="en-US" sz="1400" dirty="0" smtClean="0"/>
              <a:t>transmissibility (</a:t>
            </a:r>
            <a:r>
              <a:rPr lang="en-GB" sz="1400" dirty="0"/>
              <a:t>we have robust estimates for only 5/18 model parameters</a:t>
            </a:r>
            <a:r>
              <a:rPr lang="en-US" sz="1400" dirty="0" smtClean="0"/>
              <a:t>)</a:t>
            </a:r>
            <a:endParaRPr lang="en-US" sz="1400" dirty="0"/>
          </a:p>
          <a:p>
            <a:pPr marL="742950" lvl="1" indent="-285750">
              <a:buClr>
                <a:srgbClr val="7030A0"/>
              </a:buClr>
              <a:buFont typeface="Arial" panose="020B0604020202020204" pitchFamily="34" charset="0"/>
              <a:buChar char="•"/>
            </a:pPr>
            <a:r>
              <a:rPr lang="en-US" sz="1400" dirty="0"/>
              <a:t>The dynamics of the ‘race’ between omicron and booster vaccination, such that small differences in parameters have large impact (Figure 3)</a:t>
            </a:r>
          </a:p>
          <a:p>
            <a:pPr marL="742950" lvl="1" indent="-285750">
              <a:buClr>
                <a:srgbClr val="7030A0"/>
              </a:buClr>
              <a:buFont typeface="Arial" panose="020B0604020202020204" pitchFamily="34" charset="0"/>
              <a:buChar char="•"/>
            </a:pPr>
            <a:r>
              <a:rPr lang="en-US" sz="1400" dirty="0"/>
              <a:t>Uncertainty about the </a:t>
            </a:r>
            <a:r>
              <a:rPr lang="en-US" sz="1400" dirty="0" err="1"/>
              <a:t>behavioural</a:t>
            </a:r>
            <a:r>
              <a:rPr lang="en-US" sz="1400" dirty="0"/>
              <a:t> response to the wave, both in reaction to and independent of government </a:t>
            </a:r>
            <a:r>
              <a:rPr lang="en-US" sz="1400" dirty="0" smtClean="0"/>
              <a:t>advice</a:t>
            </a:r>
            <a:endParaRPr lang="en-GB" sz="1400" dirty="0"/>
          </a:p>
          <a:p>
            <a:pPr marL="285750" lvl="0" indent="-285750">
              <a:buClr>
                <a:srgbClr val="7030A0"/>
              </a:buClr>
              <a:buFont typeface="Arial" panose="020B0604020202020204" pitchFamily="34" charset="0"/>
              <a:buChar char="•"/>
            </a:pPr>
            <a:r>
              <a:rPr lang="en-GB" sz="1400" dirty="0"/>
              <a:t>S</a:t>
            </a:r>
            <a:r>
              <a:rPr lang="en-GB" sz="1400" dirty="0" smtClean="0"/>
              <a:t>cenarios </a:t>
            </a:r>
            <a:r>
              <a:rPr lang="en-GB" sz="1400" dirty="0"/>
              <a:t>presented </a:t>
            </a:r>
            <a:r>
              <a:rPr lang="en-GB" sz="1400" dirty="0" smtClean="0"/>
              <a:t>are </a:t>
            </a:r>
            <a:r>
              <a:rPr lang="en-GB" sz="1400" u="sng" dirty="0"/>
              <a:t>not</a:t>
            </a:r>
            <a:r>
              <a:rPr lang="en-GB" sz="1400" dirty="0"/>
              <a:t> predictions. It is inconceivable that a major omicron wave would not precipitate significant behaviour change plus a government response – both of which would affect the course of the wave</a:t>
            </a:r>
          </a:p>
          <a:p>
            <a:pPr marL="285750" lvl="0" indent="-285750">
              <a:buClr>
                <a:srgbClr val="7030A0"/>
              </a:buClr>
              <a:buFont typeface="Arial" panose="020B0604020202020204" pitchFamily="34" charset="0"/>
              <a:buChar char="•"/>
            </a:pPr>
            <a:r>
              <a:rPr lang="en-GB" sz="1400" dirty="0" smtClean="0"/>
              <a:t>Broad agreement with range of scenarios generated by other models</a:t>
            </a:r>
          </a:p>
          <a:p>
            <a:pPr marL="285750" lvl="0" indent="-285750">
              <a:buClr>
                <a:srgbClr val="7030A0"/>
              </a:buClr>
              <a:buFont typeface="Arial" panose="020B0604020202020204" pitchFamily="34" charset="0"/>
              <a:buChar char="•"/>
            </a:pPr>
            <a:r>
              <a:rPr lang="en-GB" sz="1400" dirty="0" smtClean="0"/>
              <a:t>Note that there remain plausible combinations of parameters that do not generate a </a:t>
            </a:r>
            <a:r>
              <a:rPr lang="en-GB" sz="1400" smtClean="0"/>
              <a:t>major </a:t>
            </a:r>
            <a:r>
              <a:rPr lang="en-GB" sz="1400" smtClean="0"/>
              <a:t>wave </a:t>
            </a:r>
            <a:r>
              <a:rPr lang="en-GB" sz="1400" dirty="0" smtClean="0"/>
              <a:t>of omicron hospitalisations (especially </a:t>
            </a:r>
            <a:r>
              <a:rPr lang="en-GB" sz="1400" dirty="0" smtClean="0"/>
              <a:t>if significant impact of booster vaccination on transmission of both variants and/or some cross-protection from exposure to delta)</a:t>
            </a:r>
          </a:p>
          <a:p>
            <a:pPr marL="285750" lvl="0" indent="-285750">
              <a:buClr>
                <a:srgbClr val="7030A0"/>
              </a:buClr>
              <a:buFont typeface="Arial" panose="020B0604020202020204" pitchFamily="34" charset="0"/>
              <a:buChar char="•"/>
            </a:pPr>
            <a:r>
              <a:rPr lang="en-GB" sz="1400" dirty="0" smtClean="0"/>
              <a:t>Baseline scenario generates huge wave of infections which would be enormously disruptive in its own right, given current self-isolation requirements – this can happen even if hospitalisations do not rise dramatically</a:t>
            </a:r>
          </a:p>
          <a:p>
            <a:pPr marL="285750" lvl="0" indent="-285750">
              <a:buClr>
                <a:srgbClr val="7030A0"/>
              </a:buClr>
              <a:buFont typeface="Arial" panose="020B0604020202020204" pitchFamily="34" charset="0"/>
              <a:buChar char="•"/>
            </a:pPr>
            <a:r>
              <a:rPr lang="en-GB" sz="1400" dirty="0" smtClean="0"/>
              <a:t>Large regions of parameter space where interventions to suppress transmission (by 50% or less) are highly effective</a:t>
            </a:r>
          </a:p>
          <a:p>
            <a:pPr marL="285750" lvl="0" indent="-285750">
              <a:buClr>
                <a:srgbClr val="7030A0"/>
              </a:buClr>
              <a:buFont typeface="Arial" panose="020B0604020202020204" pitchFamily="34" charset="0"/>
              <a:buChar char="•"/>
            </a:pPr>
            <a:r>
              <a:rPr lang="en-GB" sz="1400" dirty="0" smtClean="0"/>
              <a:t>Outcome is ‘fragile’: very small changes in parameter values associated with big shifts between favourable and unfavourable outcomes </a:t>
            </a:r>
            <a:r>
              <a:rPr lang="en-GB" sz="1400" dirty="0" smtClean="0">
                <a:sym typeface="Wingdings" panose="05000000000000000000" pitchFamily="2" charset="2"/>
              </a:rPr>
              <a:t> high uncertainty</a:t>
            </a:r>
            <a:endParaRPr lang="en-GB" sz="1400" dirty="0" smtClean="0"/>
          </a:p>
          <a:p>
            <a:pPr marL="285750" lvl="0" indent="-285750">
              <a:buClr>
                <a:srgbClr val="7030A0"/>
              </a:buClr>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3517489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8518</TotalTime>
  <Words>1305</Words>
  <Application>Microsoft Office PowerPoint</Application>
  <PresentationFormat>On-screen Show (4:3)</PresentationFormat>
  <Paragraphs>177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SARS-CoV-2 omicron variant modelling </vt:lpstr>
      <vt:lpstr>Summary</vt:lpstr>
      <vt:lpstr>1. Baseline scenario</vt:lpstr>
      <vt:lpstr>2.Univariate sensitivity analysis</vt:lpstr>
      <vt:lpstr>3. Impact of transmission reduction on peak hospitalisations</vt:lpstr>
      <vt:lpstr>4. Impact of booster roll-out rate on  peak hospitalisations</vt:lpstr>
      <vt:lpstr>5. Intervention timing and strength</vt:lpstr>
      <vt:lpstr>6. Impact of generation time on  peak hospitalisations</vt:lpstr>
      <vt:lpstr>Discussion points</vt:lpstr>
      <vt:lpstr>Model structure</vt:lpstr>
      <vt:lpstr>Model inputs</vt:lpstr>
      <vt:lpstr>Model calibration and implementation</vt:lpstr>
      <vt:lpstr>Key assumptions</vt:lpstr>
      <vt:lpstr>Key assumptions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WOOLHOUSE Mark</dc:creator>
  <cp:lastModifiedBy>WOOLHOUSE Mark</cp:lastModifiedBy>
  <cp:revision>277</cp:revision>
  <dcterms:created xsi:type="dcterms:W3CDTF">2020-06-04T18:26:04Z</dcterms:created>
  <dcterms:modified xsi:type="dcterms:W3CDTF">2021-12-21T15:31:07Z</dcterms:modified>
</cp:coreProperties>
</file>