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9" r:id="rId3"/>
    <p:sldId id="257" r:id="rId4"/>
    <p:sldId id="258" r:id="rId5"/>
    <p:sldId id="260" r:id="rId6"/>
    <p:sldId id="261" r:id="rId7"/>
    <p:sldId id="262" r:id="rId8"/>
    <p:sldId id="263" r:id="rId9"/>
    <p:sldId id="265" r:id="rId10"/>
    <p:sldId id="264" r:id="rId11"/>
    <p:sldId id="266" r:id="rId12"/>
  </p:sldIdLst>
  <p:sldSz cx="12192000" cy="6858000"/>
  <p:notesSz cx="6858000" cy="9144000"/>
  <p:defaultTextStyle>
    <a:defPPr>
      <a:defRPr lang="tr-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40"/>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5/22/24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72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5/22/24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19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6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5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03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19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5/22/24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0765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92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5/22/24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4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5/22/24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066659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umanlı soyut arka plan">
            <a:extLst>
              <a:ext uri="{FF2B5EF4-FFF2-40B4-BE49-F238E27FC236}">
                <a16:creationId xmlns:a16="http://schemas.microsoft.com/office/drawing/2014/main" id="{C9D65E6B-474F-4D62-FC13-A1AEBF071ED8}"/>
              </a:ext>
            </a:extLst>
          </p:cNvPr>
          <p:cNvPicPr>
            <a:picLocks noChangeAspect="1"/>
          </p:cNvPicPr>
          <p:nvPr/>
        </p:nvPicPr>
        <p:blipFill rotWithShape="1">
          <a:blip r:embed="rId2"/>
          <a:srcRect t="6543" b="8870"/>
          <a:stretch/>
        </p:blipFill>
        <p:spPr>
          <a:xfrm>
            <a:off x="-2" y="-2"/>
            <a:ext cx="12191980" cy="6857999"/>
          </a:xfrm>
          <a:prstGeom prst="rect">
            <a:avLst/>
          </a:prstGeom>
        </p:spPr>
      </p:pic>
      <p:sp>
        <p:nvSpPr>
          <p:cNvPr id="29"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Başlık 1">
            <a:extLst>
              <a:ext uri="{FF2B5EF4-FFF2-40B4-BE49-F238E27FC236}">
                <a16:creationId xmlns:a16="http://schemas.microsoft.com/office/drawing/2014/main" id="{30BC3B0E-C546-EBF8-DE43-58F59CB10901}"/>
              </a:ext>
            </a:extLst>
          </p:cNvPr>
          <p:cNvSpPr>
            <a:spLocks noGrp="1"/>
          </p:cNvSpPr>
          <p:nvPr>
            <p:ph type="ctrTitle"/>
          </p:nvPr>
        </p:nvSpPr>
        <p:spPr>
          <a:xfrm>
            <a:off x="565150" y="768334"/>
            <a:ext cx="6969505" cy="2866405"/>
          </a:xfrm>
        </p:spPr>
        <p:txBody>
          <a:bodyPr>
            <a:normAutofit/>
          </a:bodyPr>
          <a:lstStyle/>
          <a:p>
            <a:r>
              <a:rPr lang="tr-LV" sz="6600"/>
              <a:t>OOP COURSE PROJECT</a:t>
            </a:r>
          </a:p>
        </p:txBody>
      </p:sp>
      <p:sp>
        <p:nvSpPr>
          <p:cNvPr id="3" name="Alt Başlık 2">
            <a:extLst>
              <a:ext uri="{FF2B5EF4-FFF2-40B4-BE49-F238E27FC236}">
                <a16:creationId xmlns:a16="http://schemas.microsoft.com/office/drawing/2014/main" id="{495CF038-9E1F-FF02-5D3B-C9EB21208636}"/>
              </a:ext>
            </a:extLst>
          </p:cNvPr>
          <p:cNvSpPr>
            <a:spLocks noGrp="1"/>
          </p:cNvSpPr>
          <p:nvPr>
            <p:ph type="subTitle" idx="1"/>
          </p:nvPr>
        </p:nvSpPr>
        <p:spPr>
          <a:xfrm>
            <a:off x="565150" y="4487789"/>
            <a:ext cx="6969505" cy="1270627"/>
          </a:xfrm>
        </p:spPr>
        <p:txBody>
          <a:bodyPr>
            <a:normAutofit/>
          </a:bodyPr>
          <a:lstStyle/>
          <a:p>
            <a:r>
              <a:rPr lang="tr-LV"/>
              <a:t>Betul Vera Cengiz</a:t>
            </a:r>
          </a:p>
          <a:p>
            <a:r>
              <a:rPr lang="tr-LV"/>
              <a:t>EDIfuc-23</a:t>
            </a:r>
          </a:p>
          <a:p>
            <a:r>
              <a:rPr lang="tr-LV"/>
              <a:t>20232212</a:t>
            </a:r>
          </a:p>
        </p:txBody>
      </p:sp>
      <p:cxnSp>
        <p:nvCxnSpPr>
          <p:cNvPr id="31" name="Straight Connector 30">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053021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B00D0D1-643B-1582-7BB6-5ADF42855AB7}"/>
              </a:ext>
            </a:extLst>
          </p:cNvPr>
          <p:cNvSpPr>
            <a:spLocks noGrp="1"/>
          </p:cNvSpPr>
          <p:nvPr>
            <p:ph idx="1"/>
          </p:nvPr>
        </p:nvSpPr>
        <p:spPr>
          <a:xfrm>
            <a:off x="190006" y="237506"/>
            <a:ext cx="10105900" cy="5949538"/>
          </a:xfrm>
        </p:spPr>
        <p:txBody>
          <a:bodyPr>
            <a:normAutofit/>
          </a:bodyPr>
          <a:lstStyle/>
          <a:p>
            <a:pPr marL="0" indent="0">
              <a:buNone/>
            </a:pPr>
            <a:r>
              <a:rPr lang="tr-TR">
                <a:solidFill>
                  <a:schemeClr val="accent5"/>
                </a:solidFill>
              </a:rPr>
              <a:t>2- Singleton Pattern</a:t>
            </a:r>
          </a:p>
          <a:p>
            <a:pPr marL="0" indent="0">
              <a:buNone/>
            </a:pPr>
            <a:endParaRPr lang="tr-TR">
              <a:solidFill>
                <a:schemeClr val="accent5"/>
              </a:solidFill>
            </a:endParaRPr>
          </a:p>
          <a:p>
            <a:r>
              <a:rPr lang="tr-TR" sz="2000"/>
              <a:t>The Singleton Pattern ensures that a class has only one instance and provides a single point of access to it.</a:t>
            </a:r>
          </a:p>
          <a:p>
            <a:r>
              <a:rPr lang="tr-TR" sz="2000"/>
              <a:t>The Game class can be implemented as a singleton to ensure there is only one game state being managed at any given time.</a:t>
            </a:r>
          </a:p>
          <a:p>
            <a:r>
              <a:rPr lang="tr-TR" sz="2000" b="0" i="0">
                <a:solidFill>
                  <a:srgbClr val="2E95D3"/>
                </a:solidFill>
                <a:effectLst/>
                <a:highlight>
                  <a:srgbClr val="0D0D0D"/>
                </a:highlight>
                <a:latin typeface="Söhne Mono"/>
              </a:rPr>
              <a:t>class</a:t>
            </a:r>
            <a:r>
              <a:rPr lang="tr-TR" sz="2000" b="0" i="0">
                <a:solidFill>
                  <a:srgbClr val="FFFFFF"/>
                </a:solidFill>
                <a:effectLst/>
                <a:highlight>
                  <a:srgbClr val="0D0D0D"/>
                </a:highlight>
                <a:latin typeface="Söhne Mono"/>
              </a:rPr>
              <a:t> </a:t>
            </a:r>
            <a:r>
              <a:rPr lang="tr-TR" sz="2000" b="0" i="0">
                <a:solidFill>
                  <a:srgbClr val="F22C3D"/>
                </a:solidFill>
                <a:effectLst/>
                <a:highlight>
                  <a:srgbClr val="0D0D0D"/>
                </a:highlight>
                <a:latin typeface="Söhne Mono"/>
              </a:rPr>
              <a:t>Game</a:t>
            </a:r>
            <a:r>
              <a:rPr lang="tr-TR" sz="2000"/>
              <a:t> is a whole example for singleton pattern.</a:t>
            </a:r>
          </a:p>
          <a:p>
            <a:pPr marL="0" indent="0">
              <a:buNone/>
            </a:pPr>
            <a:endParaRPr lang="tr-TR" sz="2000"/>
          </a:p>
          <a:p>
            <a:r>
              <a:rPr lang="tr-TR" sz="2000"/>
              <a:t>The Singleton Pattern is suitable here to ensure there is only one game state, preventing conflicts and inconsistencies in the game logic.</a:t>
            </a:r>
          </a:p>
        </p:txBody>
      </p:sp>
    </p:spTree>
    <p:extLst>
      <p:ext uri="{BB962C8B-B14F-4D97-AF65-F5344CB8AC3E}">
        <p14:creationId xmlns:p14="http://schemas.microsoft.com/office/powerpoint/2010/main" val="28619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4E3B65-5857-CA37-0083-C0CBB81CF924}"/>
              </a:ext>
            </a:extLst>
          </p:cNvPr>
          <p:cNvSpPr>
            <a:spLocks noGrp="1"/>
          </p:cNvSpPr>
          <p:nvPr>
            <p:ph type="title"/>
          </p:nvPr>
        </p:nvSpPr>
        <p:spPr>
          <a:xfrm>
            <a:off x="1668737" y="119248"/>
            <a:ext cx="7335835" cy="1268984"/>
          </a:xfrm>
        </p:spPr>
        <p:txBody>
          <a:bodyPr>
            <a:normAutofit fontScale="90000"/>
          </a:bodyPr>
          <a:lstStyle/>
          <a:p>
            <a:r>
              <a:rPr lang="tr-TR" sz="4000">
                <a:solidFill>
                  <a:schemeClr val="accent1"/>
                </a:solidFill>
              </a:rPr>
              <a:t>3- Results and Summary</a:t>
            </a:r>
            <a:br>
              <a:rPr lang="tr-TR" sz="4000"/>
            </a:br>
            <a:endParaRPr lang="tr-LV"/>
          </a:p>
        </p:txBody>
      </p:sp>
      <p:sp>
        <p:nvSpPr>
          <p:cNvPr id="3" name="İçerik Yer Tutucusu 2">
            <a:extLst>
              <a:ext uri="{FF2B5EF4-FFF2-40B4-BE49-F238E27FC236}">
                <a16:creationId xmlns:a16="http://schemas.microsoft.com/office/drawing/2014/main" id="{78BAC720-1903-47EA-BD26-F15E74DBADE4}"/>
              </a:ext>
            </a:extLst>
          </p:cNvPr>
          <p:cNvSpPr>
            <a:spLocks noGrp="1"/>
          </p:cNvSpPr>
          <p:nvPr>
            <p:ph idx="1"/>
          </p:nvPr>
        </p:nvSpPr>
        <p:spPr>
          <a:xfrm>
            <a:off x="283780" y="1051034"/>
            <a:ext cx="10016358" cy="5034456"/>
          </a:xfrm>
        </p:spPr>
        <p:txBody>
          <a:bodyPr>
            <a:normAutofit/>
          </a:bodyPr>
          <a:lstStyle/>
          <a:p>
            <a:pPr marL="0" indent="0">
              <a:buNone/>
            </a:pPr>
            <a:r>
              <a:rPr lang="tr-TR" sz="2000">
                <a:solidFill>
                  <a:schemeClr val="accent5"/>
                </a:solidFill>
              </a:rPr>
              <a:t>To see “Results” functional requirement: </a:t>
            </a:r>
          </a:p>
          <a:p>
            <a:pPr marL="0" indent="0">
              <a:buNone/>
            </a:pPr>
            <a:r>
              <a:rPr lang="tr-TR" sz="2000"/>
              <a:t>I could evaluate the performance of your game based on various metrics such as user engagement, gameplay statistics, and user feedback.</a:t>
            </a:r>
          </a:p>
          <a:p>
            <a:pPr marL="0" indent="0">
              <a:buNone/>
            </a:pPr>
            <a:r>
              <a:rPr lang="tr-TR" sz="2000"/>
              <a:t> Analyzing how well the game meets its objectives and whether it provides an enjoyable gaming experience. Additionally, consider any bugs or issues encountered during testing and how they were resolved.</a:t>
            </a:r>
          </a:p>
          <a:p>
            <a:pPr marL="0" indent="0">
              <a:buNone/>
            </a:pPr>
            <a:br>
              <a:rPr lang="tr-TR" sz="2000"/>
            </a:br>
            <a:r>
              <a:rPr lang="tr-TR" sz="2000">
                <a:solidFill>
                  <a:schemeClr val="accent5"/>
                </a:solidFill>
              </a:rPr>
              <a:t>How it would be possible to extend my application?</a:t>
            </a:r>
          </a:p>
          <a:p>
            <a:pPr marL="0" indent="0">
              <a:buNone/>
            </a:pPr>
            <a:r>
              <a:rPr lang="tr-TR" sz="2000">
                <a:solidFill>
                  <a:schemeClr val="accent5"/>
                </a:solidFill>
              </a:rPr>
              <a:t> </a:t>
            </a:r>
            <a:r>
              <a:rPr lang="tr-TR" sz="2000"/>
              <a:t>I could add Additional Features like different game mode. Improved Graphics and Sound, Customization Options to each player. </a:t>
            </a:r>
            <a:endParaRPr lang="tr-TR" sz="2000">
              <a:solidFill>
                <a:schemeClr val="accent5"/>
              </a:solidFill>
            </a:endParaRPr>
          </a:p>
          <a:p>
            <a:pPr marL="0" indent="0">
              <a:buNone/>
            </a:pPr>
            <a:endParaRPr lang="tr-LV" sz="2000"/>
          </a:p>
        </p:txBody>
      </p:sp>
    </p:spTree>
    <p:extLst>
      <p:ext uri="{BB962C8B-B14F-4D97-AF65-F5344CB8AC3E}">
        <p14:creationId xmlns:p14="http://schemas.microsoft.com/office/powerpoint/2010/main" val="8223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E8CB-BE9A-441F-6DAA-3F6DC60AFCE8}"/>
              </a:ext>
            </a:extLst>
          </p:cNvPr>
          <p:cNvSpPr>
            <a:spLocks noGrp="1"/>
          </p:cNvSpPr>
          <p:nvPr>
            <p:ph type="title"/>
          </p:nvPr>
        </p:nvSpPr>
        <p:spPr>
          <a:xfrm>
            <a:off x="2129255" y="462280"/>
            <a:ext cx="7335835" cy="1268984"/>
          </a:xfrm>
        </p:spPr>
        <p:txBody>
          <a:bodyPr>
            <a:normAutofit/>
          </a:bodyPr>
          <a:lstStyle/>
          <a:p>
            <a:r>
              <a:rPr lang="tr-LV" sz="4400">
                <a:solidFill>
                  <a:schemeClr val="accent1"/>
                </a:solidFill>
              </a:rPr>
              <a:t>CONTEXT PAGE</a:t>
            </a:r>
          </a:p>
        </p:txBody>
      </p:sp>
      <p:sp>
        <p:nvSpPr>
          <p:cNvPr id="3" name="İçerik Yer Tutucusu 2">
            <a:extLst>
              <a:ext uri="{FF2B5EF4-FFF2-40B4-BE49-F238E27FC236}">
                <a16:creationId xmlns:a16="http://schemas.microsoft.com/office/drawing/2014/main" id="{68FBB62D-A8C3-3EBD-D095-09814DE6223C}"/>
              </a:ext>
            </a:extLst>
          </p:cNvPr>
          <p:cNvSpPr>
            <a:spLocks noGrp="1"/>
          </p:cNvSpPr>
          <p:nvPr>
            <p:ph idx="1"/>
          </p:nvPr>
        </p:nvSpPr>
        <p:spPr>
          <a:xfrm>
            <a:off x="553118" y="1731264"/>
            <a:ext cx="7335835" cy="3601212"/>
          </a:xfrm>
        </p:spPr>
        <p:txBody>
          <a:bodyPr>
            <a:normAutofit/>
          </a:bodyPr>
          <a:lstStyle/>
          <a:p>
            <a:pPr marL="0" indent="0">
              <a:buNone/>
            </a:pPr>
            <a:r>
              <a:rPr lang="tr-TR" sz="3200"/>
              <a:t>1- Introduction</a:t>
            </a:r>
          </a:p>
          <a:p>
            <a:pPr marL="0" indent="0">
              <a:buNone/>
            </a:pPr>
            <a:r>
              <a:rPr lang="tr-TR" sz="3200"/>
              <a:t>2- Body/Analysis</a:t>
            </a:r>
          </a:p>
          <a:p>
            <a:pPr marL="0" indent="0">
              <a:buNone/>
            </a:pPr>
            <a:r>
              <a:rPr lang="tr-TR" sz="3200"/>
              <a:t>3- Results and Summary</a:t>
            </a:r>
          </a:p>
        </p:txBody>
      </p:sp>
    </p:spTree>
    <p:extLst>
      <p:ext uri="{BB962C8B-B14F-4D97-AF65-F5344CB8AC3E}">
        <p14:creationId xmlns:p14="http://schemas.microsoft.com/office/powerpoint/2010/main" val="389968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80889E-BF19-8ACD-AE7D-E6BE148D1A4A}"/>
              </a:ext>
            </a:extLst>
          </p:cNvPr>
          <p:cNvSpPr>
            <a:spLocks noGrp="1"/>
          </p:cNvSpPr>
          <p:nvPr>
            <p:ph type="title"/>
          </p:nvPr>
        </p:nvSpPr>
        <p:spPr>
          <a:xfrm>
            <a:off x="3067718" y="132347"/>
            <a:ext cx="7335835" cy="1268984"/>
          </a:xfrm>
        </p:spPr>
        <p:txBody>
          <a:bodyPr>
            <a:normAutofit/>
          </a:bodyPr>
          <a:lstStyle/>
          <a:p>
            <a:pPr marL="0" indent="0">
              <a:buNone/>
            </a:pPr>
            <a:r>
              <a:rPr lang="tr-TR" sz="4400">
                <a:solidFill>
                  <a:schemeClr val="accent1"/>
                </a:solidFill>
              </a:rPr>
              <a:t>1- Introduction</a:t>
            </a:r>
          </a:p>
        </p:txBody>
      </p:sp>
      <p:sp>
        <p:nvSpPr>
          <p:cNvPr id="3" name="İçerik Yer Tutucusu 2">
            <a:extLst>
              <a:ext uri="{FF2B5EF4-FFF2-40B4-BE49-F238E27FC236}">
                <a16:creationId xmlns:a16="http://schemas.microsoft.com/office/drawing/2014/main" id="{364069CC-0C30-3F49-F97D-752BB8075F12}"/>
              </a:ext>
            </a:extLst>
          </p:cNvPr>
          <p:cNvSpPr>
            <a:spLocks noGrp="1"/>
          </p:cNvSpPr>
          <p:nvPr>
            <p:ph idx="1"/>
          </p:nvPr>
        </p:nvSpPr>
        <p:spPr>
          <a:xfrm>
            <a:off x="396707" y="1268983"/>
            <a:ext cx="9733881" cy="4867122"/>
          </a:xfrm>
        </p:spPr>
        <p:txBody>
          <a:bodyPr>
            <a:normAutofit/>
          </a:bodyPr>
          <a:lstStyle/>
          <a:p>
            <a:pPr marL="0" indent="0">
              <a:buNone/>
            </a:pPr>
            <a:r>
              <a:rPr lang="tr-TR" sz="3200" b="0">
                <a:solidFill>
                  <a:schemeClr val="accent5">
                    <a:lumMod val="75000"/>
                  </a:schemeClr>
                </a:solidFill>
                <a:latin typeface="Söhne"/>
              </a:rPr>
              <a:t>a) What is my application and description?</a:t>
            </a:r>
            <a:endParaRPr lang="tr-TR" sz="3200"/>
          </a:p>
          <a:p>
            <a:pPr marL="0" indent="0">
              <a:buNone/>
            </a:pPr>
            <a:endParaRPr lang="tr-TR"/>
          </a:p>
          <a:p>
            <a:pPr marL="0" indent="0">
              <a:buNone/>
            </a:pPr>
            <a:r>
              <a:rPr lang="tr-TR"/>
              <a:t>  My application is a Snake Game implemented using Python and Pygame. It features classic snake gameplay where the player controls a snake to collect food, grow in size, and avoid collisions with walls and itself.</a:t>
            </a:r>
          </a:p>
          <a:p>
            <a:pPr marL="0" indent="0">
              <a:buNone/>
            </a:pPr>
            <a:r>
              <a:rPr lang="tr-TR"/>
              <a:t> The topic covers game development, specifically focusing on the implementation of the classic Snake Game and enhancing it with modern features such as saving and loading game states.</a:t>
            </a:r>
          </a:p>
          <a:p>
            <a:pPr marL="0" indent="0">
              <a:buNone/>
            </a:pPr>
            <a:endParaRPr lang="tr-LV"/>
          </a:p>
        </p:txBody>
      </p:sp>
    </p:spTree>
    <p:extLst>
      <p:ext uri="{BB962C8B-B14F-4D97-AF65-F5344CB8AC3E}">
        <p14:creationId xmlns:p14="http://schemas.microsoft.com/office/powerpoint/2010/main" val="417627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614E73-B6DD-A16C-6329-E69AE20114BC}"/>
              </a:ext>
            </a:extLst>
          </p:cNvPr>
          <p:cNvSpPr>
            <a:spLocks noGrp="1"/>
          </p:cNvSpPr>
          <p:nvPr>
            <p:ph idx="1"/>
          </p:nvPr>
        </p:nvSpPr>
        <p:spPr>
          <a:xfrm>
            <a:off x="468897" y="439499"/>
            <a:ext cx="9421061" cy="6274122"/>
          </a:xfrm>
        </p:spPr>
        <p:txBody>
          <a:bodyPr>
            <a:normAutofit/>
          </a:bodyPr>
          <a:lstStyle/>
          <a:p>
            <a:pPr marL="0" indent="0">
              <a:buNone/>
            </a:pPr>
            <a:r>
              <a:rPr lang="tr-TR" sz="2800">
                <a:solidFill>
                  <a:schemeClr val="accent5"/>
                </a:solidFill>
              </a:rPr>
              <a:t>b) How to run the program?</a:t>
            </a:r>
          </a:p>
          <a:p>
            <a:pPr algn="l">
              <a:buFont typeface="Arial" panose="020B0604020202020204" pitchFamily="34" charset="0"/>
              <a:buChar char="•"/>
            </a:pPr>
            <a:r>
              <a:rPr lang="tr-TR" sz="2300" b="0" i="0">
                <a:effectLst/>
                <a:latin typeface="Söhne"/>
              </a:rPr>
              <a:t>To run the program, ensure you have Python and Pygame installed on your system.</a:t>
            </a:r>
          </a:p>
          <a:p>
            <a:pPr algn="l">
              <a:buFont typeface="Arial" panose="020B0604020202020204" pitchFamily="34" charset="0"/>
              <a:buChar char="•"/>
            </a:pPr>
            <a:r>
              <a:rPr lang="tr-TR" sz="2300" b="0" i="0">
                <a:effectLst/>
                <a:latin typeface="Söhne"/>
              </a:rPr>
              <a:t>Execute the snake_game.py file by running the command python snake_game.py in your terminal or command prompt.</a:t>
            </a:r>
          </a:p>
          <a:p>
            <a:pPr marL="0" indent="0">
              <a:buNone/>
            </a:pPr>
            <a:endParaRPr lang="tr-LV" sz="2800">
              <a:solidFill>
                <a:srgbClr val="002060"/>
              </a:solidFill>
            </a:endParaRPr>
          </a:p>
          <a:p>
            <a:pPr marL="0" indent="0">
              <a:buNone/>
            </a:pPr>
            <a:r>
              <a:rPr lang="tr-TR" sz="2800">
                <a:solidFill>
                  <a:schemeClr val="accent5"/>
                </a:solidFill>
              </a:rPr>
              <a:t>c. How to use the program?</a:t>
            </a:r>
          </a:p>
          <a:p>
            <a:r>
              <a:rPr lang="tr-TR" sz="2100"/>
              <a:t>Use the arrow keys on your keyboard to control the direction of the snake.</a:t>
            </a:r>
          </a:p>
          <a:p>
            <a:r>
              <a:rPr lang="tr-TR" sz="2100"/>
              <a:t>Avoid colliding with the walls and the snake's own body to keep playing and increase your score by collecting food.</a:t>
            </a:r>
            <a:endParaRPr lang="tr-TR" sz="2800">
              <a:solidFill>
                <a:srgbClr val="002060"/>
              </a:solidFill>
            </a:endParaRPr>
          </a:p>
          <a:p>
            <a:pPr marL="0" indent="0">
              <a:buNone/>
            </a:pPr>
            <a:endParaRPr lang="tr-LV" sz="2800">
              <a:solidFill>
                <a:srgbClr val="002060"/>
              </a:solidFill>
            </a:endParaRPr>
          </a:p>
          <a:p>
            <a:pPr marL="0" indent="0">
              <a:buNone/>
            </a:pPr>
            <a:endParaRPr lang="tr-LV" sz="2800">
              <a:solidFill>
                <a:srgbClr val="002060"/>
              </a:solidFill>
            </a:endParaRPr>
          </a:p>
        </p:txBody>
      </p:sp>
    </p:spTree>
    <p:extLst>
      <p:ext uri="{BB962C8B-B14F-4D97-AF65-F5344CB8AC3E}">
        <p14:creationId xmlns:p14="http://schemas.microsoft.com/office/powerpoint/2010/main" val="403546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7CB056-8312-DE02-C8F3-C1303408F38F}"/>
              </a:ext>
            </a:extLst>
          </p:cNvPr>
          <p:cNvSpPr>
            <a:spLocks noGrp="1"/>
          </p:cNvSpPr>
          <p:nvPr>
            <p:ph type="title"/>
          </p:nvPr>
        </p:nvSpPr>
        <p:spPr>
          <a:xfrm>
            <a:off x="1474795" y="0"/>
            <a:ext cx="8620569" cy="1155889"/>
          </a:xfrm>
        </p:spPr>
        <p:txBody>
          <a:bodyPr>
            <a:normAutofit fontScale="90000"/>
          </a:bodyPr>
          <a:lstStyle/>
          <a:p>
            <a:pPr algn="ctr"/>
            <a:r>
              <a:rPr lang="tr-TR" sz="4400">
                <a:solidFill>
                  <a:schemeClr val="accent1"/>
                </a:solidFill>
              </a:rPr>
              <a:t>2- Body/Analysis: Object-Oriented Programming Pillars</a:t>
            </a:r>
            <a:br>
              <a:rPr lang="tr-TR" sz="4400">
                <a:solidFill>
                  <a:schemeClr val="accent1"/>
                </a:solidFill>
              </a:rPr>
            </a:br>
            <a:endParaRPr lang="tr-LV" sz="4400">
              <a:solidFill>
                <a:schemeClr val="accent1"/>
              </a:solidFill>
            </a:endParaRPr>
          </a:p>
        </p:txBody>
      </p:sp>
      <p:sp>
        <p:nvSpPr>
          <p:cNvPr id="3" name="İçerik Yer Tutucusu 2">
            <a:extLst>
              <a:ext uri="{FF2B5EF4-FFF2-40B4-BE49-F238E27FC236}">
                <a16:creationId xmlns:a16="http://schemas.microsoft.com/office/drawing/2014/main" id="{0EC5DC7B-7878-DF76-3015-6C75C727108F}"/>
              </a:ext>
            </a:extLst>
          </p:cNvPr>
          <p:cNvSpPr>
            <a:spLocks noGrp="1"/>
          </p:cNvSpPr>
          <p:nvPr>
            <p:ph idx="1"/>
          </p:nvPr>
        </p:nvSpPr>
        <p:spPr>
          <a:xfrm>
            <a:off x="276725" y="1301051"/>
            <a:ext cx="11016708" cy="5788518"/>
          </a:xfrm>
        </p:spPr>
        <p:txBody>
          <a:bodyPr/>
          <a:lstStyle/>
          <a:p>
            <a:pPr marL="0" indent="0">
              <a:buNone/>
            </a:pPr>
            <a:r>
              <a:rPr lang="tr-LV">
                <a:solidFill>
                  <a:schemeClr val="accent5"/>
                </a:solidFill>
              </a:rPr>
              <a:t>a) Polymorphism</a:t>
            </a:r>
          </a:p>
          <a:p>
            <a:r>
              <a:rPr lang="tr-TR" sz="2000"/>
              <a:t>Polymorphism  refers to the use of the same function name, but with different versions, for multiple types.</a:t>
            </a:r>
          </a:p>
          <a:p>
            <a:r>
              <a:rPr lang="tr-TR" sz="2000"/>
              <a:t>Polymorphism is obvious in my game where different game objects (Snake, Food) implement the same methods defined in their abstract superclass.</a:t>
            </a:r>
          </a:p>
          <a:p>
            <a:pPr marL="0" indent="0">
              <a:buNone/>
            </a:pPr>
            <a:endParaRPr lang="tr-TR" sz="2000"/>
          </a:p>
          <a:p>
            <a:pPr marL="0" indent="0">
              <a:buNone/>
            </a:pPr>
            <a:endParaRPr lang="tr-TR" sz="2000"/>
          </a:p>
          <a:p>
            <a:pPr marL="0" indent="0">
              <a:buNone/>
            </a:pPr>
            <a:endParaRPr lang="tr-TR" sz="2000"/>
          </a:p>
          <a:p>
            <a:pPr marL="0" indent="0">
              <a:buNone/>
            </a:pPr>
            <a:endParaRPr lang="tr-TR" sz="200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6B8F4F29-EFB2-24D6-D4FB-7B8C546F3A3E}"/>
              </a:ext>
            </a:extLst>
          </p:cNvPr>
          <p:cNvPicPr>
            <a:picLocks noChangeAspect="1"/>
          </p:cNvPicPr>
          <p:nvPr/>
        </p:nvPicPr>
        <p:blipFill>
          <a:blip r:embed="rId2"/>
          <a:stretch>
            <a:fillRect/>
          </a:stretch>
        </p:blipFill>
        <p:spPr>
          <a:xfrm>
            <a:off x="498585" y="3510206"/>
            <a:ext cx="5965278" cy="2771200"/>
          </a:xfrm>
          <a:prstGeom prst="rect">
            <a:avLst/>
          </a:prstGeom>
        </p:spPr>
      </p:pic>
    </p:spTree>
    <p:extLst>
      <p:ext uri="{BB962C8B-B14F-4D97-AF65-F5344CB8AC3E}">
        <p14:creationId xmlns:p14="http://schemas.microsoft.com/office/powerpoint/2010/main" val="208660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FAF9DDDC-8131-2C0E-23FF-F13EF56E4436}"/>
              </a:ext>
            </a:extLst>
          </p:cNvPr>
          <p:cNvSpPr>
            <a:spLocks noGrp="1"/>
          </p:cNvSpPr>
          <p:nvPr>
            <p:ph idx="1"/>
          </p:nvPr>
        </p:nvSpPr>
        <p:spPr>
          <a:xfrm>
            <a:off x="368136" y="213755"/>
            <a:ext cx="9939646" cy="6483927"/>
          </a:xfrm>
        </p:spPr>
        <p:txBody>
          <a:bodyPr>
            <a:normAutofit/>
          </a:bodyPr>
          <a:lstStyle/>
          <a:p>
            <a:pPr marL="0" indent="0">
              <a:buNone/>
            </a:pPr>
            <a:r>
              <a:rPr lang="tr-TR">
                <a:solidFill>
                  <a:schemeClr val="accent5"/>
                </a:solidFill>
              </a:rPr>
              <a:t>b) Inheritance</a:t>
            </a:r>
          </a:p>
          <a:p>
            <a:r>
              <a:rPr lang="tr-TR" sz="1800"/>
              <a:t>Inheritance is a mechanism where a new class is derived from an existing class. The new class, known as the child or subclass, inherits attributes and methods from the parent or superclass. Attributes and methots goes to the next class.</a:t>
            </a:r>
          </a:p>
          <a:p>
            <a:r>
              <a:rPr lang="tr-TR" sz="1800"/>
              <a:t>In my Snake Game, inheritance can be used to create different types of game objects by inheriting from a common base class.</a:t>
            </a:r>
          </a:p>
          <a:p>
            <a:pPr marL="0" indent="0">
              <a:buNone/>
            </a:pPr>
            <a:endParaRPr lang="tr-LV" sz="1800"/>
          </a:p>
        </p:txBody>
      </p:sp>
      <p:pic>
        <p:nvPicPr>
          <p:cNvPr id="7" name="Resim 6" descr="ekran görüntüsü, metin, yazı tipi içeren bir resim&#10;&#10;Açıklama otomatik olarak oluşturuldu">
            <a:extLst>
              <a:ext uri="{FF2B5EF4-FFF2-40B4-BE49-F238E27FC236}">
                <a16:creationId xmlns:a16="http://schemas.microsoft.com/office/drawing/2014/main" id="{F708D33D-5DD5-0B83-1C4D-CE2CD2D2286E}"/>
              </a:ext>
            </a:extLst>
          </p:cNvPr>
          <p:cNvPicPr>
            <a:picLocks noChangeAspect="1"/>
          </p:cNvPicPr>
          <p:nvPr/>
        </p:nvPicPr>
        <p:blipFill>
          <a:blip r:embed="rId2"/>
          <a:stretch>
            <a:fillRect/>
          </a:stretch>
        </p:blipFill>
        <p:spPr>
          <a:xfrm>
            <a:off x="368136" y="2911989"/>
            <a:ext cx="9123444" cy="1596949"/>
          </a:xfrm>
          <a:prstGeom prst="rect">
            <a:avLst/>
          </a:prstGeom>
        </p:spPr>
      </p:pic>
    </p:spTree>
    <p:extLst>
      <p:ext uri="{BB962C8B-B14F-4D97-AF65-F5344CB8AC3E}">
        <p14:creationId xmlns:p14="http://schemas.microsoft.com/office/powerpoint/2010/main" val="20189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07250B-BBE2-871E-269E-8F7AB9ADBF23}"/>
              </a:ext>
            </a:extLst>
          </p:cNvPr>
          <p:cNvSpPr>
            <a:spLocks noGrp="1"/>
          </p:cNvSpPr>
          <p:nvPr>
            <p:ph idx="1"/>
          </p:nvPr>
        </p:nvSpPr>
        <p:spPr>
          <a:xfrm>
            <a:off x="225632" y="201881"/>
            <a:ext cx="10141526" cy="6317672"/>
          </a:xfrm>
        </p:spPr>
        <p:txBody>
          <a:bodyPr/>
          <a:lstStyle/>
          <a:p>
            <a:pPr marL="0" indent="0">
              <a:buNone/>
            </a:pPr>
            <a:r>
              <a:rPr lang="tr-LV">
                <a:solidFill>
                  <a:schemeClr val="accent5"/>
                </a:solidFill>
              </a:rPr>
              <a:t>c)</a:t>
            </a:r>
            <a:r>
              <a:rPr lang="tr-TR">
                <a:solidFill>
                  <a:schemeClr val="accent5"/>
                </a:solidFill>
              </a:rPr>
              <a:t> Abstraction</a:t>
            </a:r>
          </a:p>
          <a:p>
            <a:r>
              <a:rPr lang="tr-TR" sz="1800"/>
              <a:t>Abstraction involves hiding the complex implementation details and showing only the necessary features of an object. It helps in reducing programming complexity and effort. Abstract class that hides the details of food creation and drawing, allowing subclasses to define specific behaviors.</a:t>
            </a:r>
          </a:p>
          <a:p>
            <a:pPr marL="0" indent="0">
              <a:buNone/>
            </a:pPr>
            <a:endParaRPr lang="tr-TR" sz="1800"/>
          </a:p>
          <a:p>
            <a:r>
              <a:rPr lang="tr-TR" sz="1800"/>
              <a:t>We have an abstract class Food that inherits from ABC (Abstract Base Class). This class contains an abstract method draw, declared using the @abstractmethod</a:t>
            </a:r>
          </a:p>
          <a:p>
            <a:pPr marL="0" indent="0">
              <a:buNone/>
            </a:pPr>
            <a:r>
              <a:rPr lang="tr-TR" sz="1400" b="0">
                <a:solidFill>
                  <a:srgbClr val="DCDCAA"/>
                </a:solidFill>
                <a:effectLst/>
                <a:highlight>
                  <a:srgbClr val="1E1E1E"/>
                </a:highlight>
                <a:latin typeface="Menlo" panose="020B0609030804020204" pitchFamily="49" charset="0"/>
              </a:rPr>
              <a:t>@abstractmethod</a:t>
            </a:r>
            <a:endParaRPr lang="tr-TR" sz="1400" b="0">
              <a:solidFill>
                <a:srgbClr val="D4D4D4"/>
              </a:solidFill>
              <a:effectLst/>
              <a:highlight>
                <a:srgbClr val="1E1E1E"/>
              </a:highlight>
              <a:latin typeface="Menlo" panose="020B0609030804020204" pitchFamily="49" charset="0"/>
            </a:endParaRPr>
          </a:p>
          <a:p>
            <a:pPr marL="0" indent="0">
              <a:buNone/>
            </a:pPr>
            <a:endParaRPr lang="tr-TR" sz="1800"/>
          </a:p>
          <a:p>
            <a:endParaRPr lang="tr-TR" sz="1800"/>
          </a:p>
          <a:p>
            <a:endParaRPr lang="tr-TR" sz="1800"/>
          </a:p>
          <a:p>
            <a:endParaRPr lang="tr-TR" sz="1800"/>
          </a:p>
          <a:p>
            <a:endParaRPr lang="tr-TR" sz="1800"/>
          </a:p>
          <a:p>
            <a:endParaRPr lang="tr-TR" sz="1800"/>
          </a:p>
          <a:p>
            <a:pPr marL="0" indent="0">
              <a:buNone/>
            </a:pPr>
            <a:endParaRPr lang="tr-TR" sz="1800"/>
          </a:p>
        </p:txBody>
      </p:sp>
      <p:pic>
        <p:nvPicPr>
          <p:cNvPr id="7" name="Resim 6" descr="metin, ekran görüntüsü, yazı tipi içeren bir resim&#10;&#10;Açıklama otomatik olarak oluşturuldu">
            <a:extLst>
              <a:ext uri="{FF2B5EF4-FFF2-40B4-BE49-F238E27FC236}">
                <a16:creationId xmlns:a16="http://schemas.microsoft.com/office/drawing/2014/main" id="{48BC462E-3283-E684-14BA-3816405027B1}"/>
              </a:ext>
            </a:extLst>
          </p:cNvPr>
          <p:cNvPicPr>
            <a:picLocks noChangeAspect="1"/>
          </p:cNvPicPr>
          <p:nvPr/>
        </p:nvPicPr>
        <p:blipFill>
          <a:blip r:embed="rId2"/>
          <a:stretch>
            <a:fillRect/>
          </a:stretch>
        </p:blipFill>
        <p:spPr>
          <a:xfrm>
            <a:off x="793190" y="3429000"/>
            <a:ext cx="6921402" cy="2067025"/>
          </a:xfrm>
          <a:prstGeom prst="rect">
            <a:avLst/>
          </a:prstGeom>
        </p:spPr>
      </p:pic>
    </p:spTree>
    <p:extLst>
      <p:ext uri="{BB962C8B-B14F-4D97-AF65-F5344CB8AC3E}">
        <p14:creationId xmlns:p14="http://schemas.microsoft.com/office/powerpoint/2010/main" val="369321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E29C8DB-E9F6-F3BA-D426-C64EF8C1CD75}"/>
              </a:ext>
            </a:extLst>
          </p:cNvPr>
          <p:cNvSpPr>
            <a:spLocks noGrp="1"/>
          </p:cNvSpPr>
          <p:nvPr>
            <p:ph idx="1"/>
          </p:nvPr>
        </p:nvSpPr>
        <p:spPr>
          <a:xfrm>
            <a:off x="190006" y="285008"/>
            <a:ext cx="10355282" cy="5807034"/>
          </a:xfrm>
        </p:spPr>
        <p:txBody>
          <a:bodyPr/>
          <a:lstStyle/>
          <a:p>
            <a:pPr marL="0" indent="0">
              <a:buNone/>
            </a:pPr>
            <a:r>
              <a:rPr lang="tr-LV">
                <a:solidFill>
                  <a:schemeClr val="accent5"/>
                </a:solidFill>
              </a:rPr>
              <a:t>d)</a:t>
            </a:r>
            <a:r>
              <a:rPr lang="tr-TR">
                <a:solidFill>
                  <a:schemeClr val="accent5"/>
                </a:solidFill>
              </a:rPr>
              <a:t> Encapsulation</a:t>
            </a:r>
          </a:p>
          <a:p>
            <a:r>
              <a:rPr lang="tr-TR" sz="1800"/>
              <a:t>Encapsulation allows you to define controlled access to data stored inside objects of your class. This allows you to write clean, readable, and efficient code and prevent accidental changes or deletion of your class data. </a:t>
            </a:r>
          </a:p>
          <a:p>
            <a:r>
              <a:rPr lang="tr-TR" sz="1800"/>
              <a:t>In my Snake Game, encapsulation is used to define the properties and behaviors of the Snake, Food, and Game classes. These classes encapsulate their respective attributes and methods.</a:t>
            </a:r>
          </a:p>
          <a:p>
            <a:endParaRPr lang="tr-TR" sz="1800"/>
          </a:p>
          <a:p>
            <a:endParaRPr lang="tr-TR" sz="1800"/>
          </a:p>
          <a:p>
            <a:endParaRPr lang="tr-TR" sz="1800"/>
          </a:p>
          <a:p>
            <a:endParaRPr lang="tr-TR" sz="1800"/>
          </a:p>
          <a:p>
            <a:pPr marL="0" indent="0">
              <a:buNone/>
            </a:pPr>
            <a:endParaRPr lang="tr-TR" sz="1800"/>
          </a:p>
        </p:txBody>
      </p:sp>
      <p:pic>
        <p:nvPicPr>
          <p:cNvPr id="5" name="Resim 4" descr="metin, ekran görüntüsü içeren bir resim&#10;&#10;Açıklama otomatik olarak oluşturuldu">
            <a:extLst>
              <a:ext uri="{FF2B5EF4-FFF2-40B4-BE49-F238E27FC236}">
                <a16:creationId xmlns:a16="http://schemas.microsoft.com/office/drawing/2014/main" id="{674066DF-6F79-2350-3F6D-25B38718A015}"/>
              </a:ext>
            </a:extLst>
          </p:cNvPr>
          <p:cNvPicPr>
            <a:picLocks noChangeAspect="1"/>
          </p:cNvPicPr>
          <p:nvPr/>
        </p:nvPicPr>
        <p:blipFill>
          <a:blip r:embed="rId2"/>
          <a:stretch>
            <a:fillRect/>
          </a:stretch>
        </p:blipFill>
        <p:spPr>
          <a:xfrm>
            <a:off x="2287843" y="2444953"/>
            <a:ext cx="4056256" cy="4271158"/>
          </a:xfrm>
          <a:prstGeom prst="rect">
            <a:avLst/>
          </a:prstGeom>
        </p:spPr>
      </p:pic>
    </p:spTree>
    <p:extLst>
      <p:ext uri="{BB962C8B-B14F-4D97-AF65-F5344CB8AC3E}">
        <p14:creationId xmlns:p14="http://schemas.microsoft.com/office/powerpoint/2010/main" val="211345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DF0FD46-6B99-B921-3833-628F9657C7C7}"/>
              </a:ext>
            </a:extLst>
          </p:cNvPr>
          <p:cNvSpPr>
            <a:spLocks noGrp="1"/>
          </p:cNvSpPr>
          <p:nvPr>
            <p:ph idx="1"/>
          </p:nvPr>
        </p:nvSpPr>
        <p:spPr>
          <a:xfrm>
            <a:off x="166256" y="225630"/>
            <a:ext cx="11305308" cy="6632369"/>
          </a:xfrm>
        </p:spPr>
        <p:txBody>
          <a:bodyPr>
            <a:normAutofit lnSpcReduction="10000"/>
          </a:bodyPr>
          <a:lstStyle/>
          <a:p>
            <a:pPr marL="0" indent="0">
              <a:buNone/>
            </a:pPr>
            <a:r>
              <a:rPr lang="tr-TR" sz="2400">
                <a:solidFill>
                  <a:schemeClr val="accent5"/>
                </a:solidFill>
              </a:rPr>
              <a:t>Design Patterns </a:t>
            </a:r>
          </a:p>
          <a:p>
            <a:pPr marL="0" indent="0">
              <a:buNone/>
            </a:pPr>
            <a:r>
              <a:rPr lang="tr-LV">
                <a:solidFill>
                  <a:schemeClr val="accent5"/>
                </a:solidFill>
              </a:rPr>
              <a:t>1- </a:t>
            </a:r>
            <a:r>
              <a:rPr lang="tr-TR">
                <a:solidFill>
                  <a:schemeClr val="accent5"/>
                </a:solidFill>
              </a:rPr>
              <a:t>Factory Method Pattern</a:t>
            </a:r>
          </a:p>
          <a:p>
            <a:r>
              <a:rPr lang="tr-TR" sz="1800"/>
              <a:t>The Factory Method Pattern defines an interface for creating an object, but lets subclasses alter the type of objects that will be created. Factory pattern allow the creation of objects without specifying the exact class of object that will be created, promoting loose coupling and scalability in code.</a:t>
            </a:r>
          </a:p>
          <a:p>
            <a:r>
              <a:rPr lang="tr-TR" sz="1800"/>
              <a:t>This pattern can be used to create different types of game objects without specifying the exact class of the object that will be created.</a:t>
            </a:r>
          </a:p>
          <a:p>
            <a:pPr marL="0" indent="0">
              <a:buNone/>
            </a:pPr>
            <a:r>
              <a:rPr lang="tr-TR" sz="1400" b="0">
                <a:solidFill>
                  <a:srgbClr val="DCDCAA"/>
                </a:solidFill>
                <a:effectLst/>
                <a:highlight>
                  <a:srgbClr val="1E1E1E"/>
                </a:highlight>
                <a:latin typeface="Menlo" panose="020B0609030804020204" pitchFamily="49" charset="0"/>
              </a:rPr>
              <a:t>@</a:t>
            </a:r>
            <a:r>
              <a:rPr lang="tr-TR" sz="1400" b="0">
                <a:solidFill>
                  <a:srgbClr val="4EC9B0"/>
                </a:solidFill>
                <a:effectLst/>
                <a:highlight>
                  <a:srgbClr val="1E1E1E"/>
                </a:highlight>
                <a:latin typeface="Menlo" panose="020B0609030804020204" pitchFamily="49" charset="0"/>
              </a:rPr>
              <a:t>staticmethod</a:t>
            </a:r>
            <a:endParaRPr lang="tr-TR" sz="1400" b="0">
              <a:solidFill>
                <a:srgbClr val="D4D4D4"/>
              </a:solidFill>
              <a:effectLst/>
              <a:highlight>
                <a:srgbClr val="1E1E1E"/>
              </a:highlight>
              <a:latin typeface="Menlo" panose="020B0609030804020204" pitchFamily="49" charset="0"/>
            </a:endParaRPr>
          </a:p>
          <a:p>
            <a:pPr marL="0" indent="0">
              <a:buNone/>
            </a:pPr>
            <a:endParaRPr lang="tr-TR" sz="1800"/>
          </a:p>
          <a:p>
            <a:endParaRPr lang="tr-TR" sz="1800"/>
          </a:p>
          <a:p>
            <a:endParaRPr lang="tr-TR" sz="1800"/>
          </a:p>
          <a:p>
            <a:endParaRPr lang="tr-TR" sz="1800"/>
          </a:p>
          <a:p>
            <a:endParaRPr lang="tr-TR" sz="1800"/>
          </a:p>
          <a:p>
            <a:endParaRPr lang="tr-TR" sz="1800"/>
          </a:p>
          <a:p>
            <a:pPr marL="0" indent="0">
              <a:buNone/>
            </a:pPr>
            <a:endParaRPr lang="tr-TR" sz="1800"/>
          </a:p>
          <a:p>
            <a:pPr marL="0" indent="0">
              <a:buNone/>
            </a:pPr>
            <a:endParaRPr lang="tr-TR" sz="1800"/>
          </a:p>
          <a:p>
            <a:r>
              <a:rPr lang="tr-TR" sz="1800"/>
              <a:t>The Factory Method Pattern allows the game to create different types of food dynamically based on the specified type. This approach is flexible and easy to extend, making it suitable for scenarios where different types of objects with varying behaviors are needed.</a:t>
            </a:r>
            <a:endParaRPr lang="tr-LV" sz="1800"/>
          </a:p>
        </p:txBody>
      </p:sp>
      <p:pic>
        <p:nvPicPr>
          <p:cNvPr id="5" name="Resim 4" descr="metin, ekran görüntüsü, yazı tipi içeren bir resim&#10;&#10;Açıklama otomatik olarak oluşturuldu">
            <a:extLst>
              <a:ext uri="{FF2B5EF4-FFF2-40B4-BE49-F238E27FC236}">
                <a16:creationId xmlns:a16="http://schemas.microsoft.com/office/drawing/2014/main" id="{FBD8420F-0B37-8CE8-D3AD-C8DB711995DA}"/>
              </a:ext>
            </a:extLst>
          </p:cNvPr>
          <p:cNvPicPr>
            <a:picLocks noChangeAspect="1"/>
          </p:cNvPicPr>
          <p:nvPr/>
        </p:nvPicPr>
        <p:blipFill>
          <a:blip r:embed="rId2"/>
          <a:stretch>
            <a:fillRect/>
          </a:stretch>
        </p:blipFill>
        <p:spPr>
          <a:xfrm>
            <a:off x="481566" y="3036396"/>
            <a:ext cx="5614434" cy="2082403"/>
          </a:xfrm>
          <a:prstGeom prst="rect">
            <a:avLst/>
          </a:prstGeom>
        </p:spPr>
      </p:pic>
    </p:spTree>
    <p:extLst>
      <p:ext uri="{BB962C8B-B14F-4D97-AF65-F5344CB8AC3E}">
        <p14:creationId xmlns:p14="http://schemas.microsoft.com/office/powerpoint/2010/main" val="701019896"/>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314</TotalTime>
  <Words>793</Words>
  <Application>Microsoft Macintosh PowerPoint</Application>
  <PresentationFormat>Geniş ekran</PresentationFormat>
  <Paragraphs>72</Paragraphs>
  <Slides>11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11</vt:i4>
      </vt:variant>
    </vt:vector>
  </HeadingPairs>
  <TitlesOfParts>
    <vt:vector size="18" baseType="lpstr">
      <vt:lpstr>Arial</vt:lpstr>
      <vt:lpstr>Avenir Next</vt:lpstr>
      <vt:lpstr>Menlo</vt:lpstr>
      <vt:lpstr>Neue Haas Grotesk Text Pro</vt:lpstr>
      <vt:lpstr>Söhne</vt:lpstr>
      <vt:lpstr>Söhne Mono</vt:lpstr>
      <vt:lpstr>PunchcardVTI</vt:lpstr>
      <vt:lpstr>OOP COURSE PROJECT</vt:lpstr>
      <vt:lpstr>CONTEXT PAGE</vt:lpstr>
      <vt:lpstr>1- Introduction</vt:lpstr>
      <vt:lpstr>PowerPoint Sunusu</vt:lpstr>
      <vt:lpstr>2- Body/Analysis: Object-Oriented Programming Pillars </vt:lpstr>
      <vt:lpstr>PowerPoint Sunusu</vt:lpstr>
      <vt:lpstr>PowerPoint Sunusu</vt:lpstr>
      <vt:lpstr>PowerPoint Sunusu</vt:lpstr>
      <vt:lpstr>PowerPoint Sunusu</vt:lpstr>
      <vt:lpstr>PowerPoint Sunusu</vt:lpstr>
      <vt:lpstr>3- Results and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Betul Vera Cengiz</dc:creator>
  <cp:lastModifiedBy>Betul Vera Cengiz</cp:lastModifiedBy>
  <cp:revision>1</cp:revision>
  <dcterms:created xsi:type="dcterms:W3CDTF">2024-05-22T03:04:24Z</dcterms:created>
  <dcterms:modified xsi:type="dcterms:W3CDTF">2024-05-22T08:19:17Z</dcterms:modified>
</cp:coreProperties>
</file>