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pt-BR"/>
              <a:t>Inicialmente lado do servidor e cliente era completamente separado (servidor - Java com Tomcat, cliente - JavaScript com jQuery), Java gerava a maior parte das coisas necessárias para a página e enviava como markup HTML</a:t>
            </a:r>
          </a:p>
          <a:p>
            <a:pPr lvl="0">
              <a:spcBef>
                <a:spcPts val="0"/>
              </a:spcBef>
              <a:buNone/>
            </a:pPr>
            <a:r>
              <a:rPr lang="pt-BR"/>
              <a:t>Após a mudança de arquitetura o servidor precisa de menos dados para entregar a resposta e passa menos tempo convertendo dados em elementos DOM -------------&gt;  tudo isso foi possivel com o JavaScript universal com Node e React</a:t>
            </a:r>
          </a:p>
          <a:p>
            <a:pPr lvl="0">
              <a:spcBef>
                <a:spcPts val="0"/>
              </a:spcBef>
              <a:buNone/>
            </a:pPr>
            <a:r>
              <a:rPr lang="pt-BR"/>
              <a:t>Tempo de inicio do app diminuiu em 70% após a migração pra Node //////// </a:t>
            </a:r>
            <a:r>
              <a:rPr lang="pt-BR" sz="1200">
                <a:solidFill>
                  <a:srgbClr val="333333"/>
                </a:solidFill>
                <a:highlight>
                  <a:srgbClr val="FFFFFF"/>
                </a:highlight>
              </a:rPr>
              <a:t>81 million subscribers worldwide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1200"/>
              </a:spcBef>
              <a:spcAft>
                <a:spcPts val="200"/>
              </a:spcAft>
              <a:buNone/>
            </a:pPr>
            <a:r>
              <a:rPr b="1" lang="pt-BR"/>
              <a:t>Orientado à eventos de I/O</a:t>
            </a:r>
          </a:p>
          <a:p>
            <a:pPr lvl="0" rtl="0">
              <a:lnSpc>
                <a:spcPct val="115000"/>
              </a:lnSpc>
              <a:spcBef>
                <a:spcPts val="0"/>
              </a:spcBef>
              <a:buNone/>
            </a:pPr>
            <a:r>
              <a:rPr lang="pt-BR"/>
              <a:t>Nativamente o Node.js vem acompanhado com diversos módulos que possibilitam trabalhar com recursos </a:t>
            </a:r>
            <a:r>
              <a:rPr b="1" lang="pt-BR"/>
              <a:t>I/O no servidor</a:t>
            </a:r>
            <a:r>
              <a:rPr lang="pt-BR"/>
              <a:t>, isso significa que existem bibliotecas para trabalhar com diversos protocolos, por exemplo: </a:t>
            </a:r>
            <a:r>
              <a:rPr b="1" lang="pt-BR"/>
              <a:t>HTTP, HTTPS, DNS, WebSockets (que permite conexão real-time) e outros, além de bibliotecas para manipular arquivos, processamento assíncronos, criptografias, manipulação de objetos JSON e muito mais.</a:t>
            </a:r>
          </a:p>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pt-BR"/>
              <a:t>1- manipula requisicoes IO através de um loop single-threaded não-bloqueante, importante para sistemas distribuidos que fazem muitas requisicoes</a:t>
            </a:r>
          </a:p>
          <a:p>
            <a:pPr lvl="0">
              <a:spcBef>
                <a:spcPts val="0"/>
              </a:spcBef>
              <a:buNone/>
            </a:pPr>
            <a:r>
              <a:rPr lang="pt-BR"/>
              <a:t>2- excelente para iterações rapidas; programas podem ser inspecionados e erros são encontrados e resolvidos de forma rapida sem precisar reiniciar tudo</a:t>
            </a:r>
          </a:p>
          <a:p>
            <a:pPr lvl="0">
              <a:spcBef>
                <a:spcPts val="0"/>
              </a:spcBef>
              <a:buNone/>
            </a:pPr>
            <a:r>
              <a:rPr lang="pt-BR"/>
              <a:t>3- comunidade ativa e open-source, otimiza continuamente ///////////////////////////// </a:t>
            </a:r>
            <a:r>
              <a:rPr lang="pt-BR">
                <a:solidFill>
                  <a:srgbClr val="333333"/>
                </a:solidFill>
                <a:highlight>
                  <a:srgbClr val="FFFFFF"/>
                </a:highlight>
              </a:rPr>
              <a:t>60 countries and 404 cities worldwide //////////////////////////////// one of the first companies that put Node.js into full production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pt-BR">
                <a:solidFill>
                  <a:srgbClr val="333333"/>
                </a:solidFill>
                <a:highlight>
                  <a:srgbClr val="FFFFFF"/>
                </a:highlight>
              </a:rPr>
              <a:t>184 million active customer accounts ////////////// </a:t>
            </a:r>
            <a:r>
              <a:rPr lang="pt-BR" sz="1200">
                <a:solidFill>
                  <a:srgbClr val="333333"/>
                </a:solidFill>
                <a:highlight>
                  <a:srgbClr val="FFFFFF"/>
                </a:highlight>
              </a:rPr>
              <a:t>built almost twice as fast with fewer people, in 33% fewer lines of code and 40% fewer files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pt-B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ct val="100000"/>
              <a:buChar char="●"/>
              <a:defRPr sz="1800">
                <a:solidFill>
                  <a:schemeClr val="lt2"/>
                </a:solidFill>
              </a:defRPr>
            </a:lvl1pPr>
            <a:lvl2pPr lvl="1">
              <a:lnSpc>
                <a:spcPct val="115000"/>
              </a:lnSpc>
              <a:spcBef>
                <a:spcPts val="0"/>
              </a:spcBef>
              <a:spcAft>
                <a:spcPts val="1600"/>
              </a:spcAft>
              <a:buClr>
                <a:schemeClr val="lt2"/>
              </a:buClr>
              <a:buChar char="○"/>
              <a:defRPr>
                <a:solidFill>
                  <a:schemeClr val="lt2"/>
                </a:solidFill>
              </a:defRPr>
            </a:lvl2pPr>
            <a:lvl3pPr lvl="2">
              <a:lnSpc>
                <a:spcPct val="115000"/>
              </a:lnSpc>
              <a:spcBef>
                <a:spcPts val="0"/>
              </a:spcBef>
              <a:spcAft>
                <a:spcPts val="1600"/>
              </a:spcAft>
              <a:buClr>
                <a:schemeClr val="lt2"/>
              </a:buClr>
              <a:buChar char="■"/>
              <a:defRPr>
                <a:solidFill>
                  <a:schemeClr val="lt2"/>
                </a:solidFill>
              </a:defRPr>
            </a:lvl3pPr>
            <a:lvl4pPr lvl="3">
              <a:lnSpc>
                <a:spcPct val="115000"/>
              </a:lnSpc>
              <a:spcBef>
                <a:spcPts val="0"/>
              </a:spcBef>
              <a:spcAft>
                <a:spcPts val="1600"/>
              </a:spcAft>
              <a:buClr>
                <a:schemeClr val="lt2"/>
              </a:buClr>
              <a:buChar char="●"/>
              <a:defRPr>
                <a:solidFill>
                  <a:schemeClr val="lt2"/>
                </a:solidFill>
              </a:defRPr>
            </a:lvl4pPr>
            <a:lvl5pPr lvl="4">
              <a:lnSpc>
                <a:spcPct val="115000"/>
              </a:lnSpc>
              <a:spcBef>
                <a:spcPts val="0"/>
              </a:spcBef>
              <a:spcAft>
                <a:spcPts val="1600"/>
              </a:spcAft>
              <a:buClr>
                <a:schemeClr val="lt2"/>
              </a:buClr>
              <a:buChar char="○"/>
              <a:defRPr>
                <a:solidFill>
                  <a:schemeClr val="lt2"/>
                </a:solidFill>
              </a:defRPr>
            </a:lvl5pPr>
            <a:lvl6pPr lvl="5">
              <a:lnSpc>
                <a:spcPct val="115000"/>
              </a:lnSpc>
              <a:spcBef>
                <a:spcPts val="0"/>
              </a:spcBef>
              <a:spcAft>
                <a:spcPts val="1600"/>
              </a:spcAft>
              <a:buClr>
                <a:schemeClr val="lt2"/>
              </a:buClr>
              <a:buChar char="■"/>
              <a:defRPr>
                <a:solidFill>
                  <a:schemeClr val="lt2"/>
                </a:solidFill>
              </a:defRPr>
            </a:lvl6pPr>
            <a:lvl7pPr lvl="6">
              <a:lnSpc>
                <a:spcPct val="115000"/>
              </a:lnSpc>
              <a:spcBef>
                <a:spcPts val="0"/>
              </a:spcBef>
              <a:spcAft>
                <a:spcPts val="1600"/>
              </a:spcAft>
              <a:buClr>
                <a:schemeClr val="lt2"/>
              </a:buClr>
              <a:buChar char="●"/>
              <a:defRPr>
                <a:solidFill>
                  <a:schemeClr val="lt2"/>
                </a:solidFill>
              </a:defRPr>
            </a:lvl7pPr>
            <a:lvl8pPr lvl="7">
              <a:lnSpc>
                <a:spcPct val="115000"/>
              </a:lnSpc>
              <a:spcBef>
                <a:spcPts val="0"/>
              </a:spcBef>
              <a:spcAft>
                <a:spcPts val="1600"/>
              </a:spcAft>
              <a:buClr>
                <a:schemeClr val="lt2"/>
              </a:buClr>
              <a:buChar char="○"/>
              <a:defRPr>
                <a:solidFill>
                  <a:schemeClr val="lt2"/>
                </a:solidFill>
              </a:defRPr>
            </a:lvl8pPr>
            <a:lvl9pPr lvl="8">
              <a:lnSpc>
                <a:spcPct val="115000"/>
              </a:lnSpc>
              <a:spcBef>
                <a:spcPts val="0"/>
              </a:spcBef>
              <a:spcAft>
                <a:spcPts val="1600"/>
              </a:spcAft>
              <a:buClr>
                <a:schemeClr val="lt2"/>
              </a:buClr>
              <a:buChar cha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pt-BR"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ocalhost:8080/?year=2017&amp;month=Jul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edium.com/netflix-techblog/making-netflix-com-faster-f95d15f2e972" TargetMode="External"/><Relationship Id="rId4" Type="http://schemas.openxmlformats.org/officeDocument/2006/relationships/hyperlink" Target="https://thenewstack.io/netflix-uses-node-js-power-user-interface/" TargetMode="External"/><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nodejs.org/static/documents/casestudies/Nodejs-at-Uber.pdf" TargetMode="Externa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paypal-engineering.com/2013/11/22/node-js-at-paypal/" TargetMode="Externa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homeadvisor.tech/real-time-data-visualization-mongodb-kafka-d3-no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pt-BR"/>
              <a:t>NodeJS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pt-BR" sz="1800"/>
              <a:t>Equipe: Bruno Vitorino, Caio Rocha, João Vasconcelos, Pedro Lins</a:t>
            </a:r>
          </a:p>
        </p:txBody>
      </p:sp>
      <p:pic>
        <p:nvPicPr>
          <p:cNvPr id="56" name="Shape 56"/>
          <p:cNvPicPr preferRelativeResize="0"/>
          <p:nvPr/>
        </p:nvPicPr>
        <p:blipFill>
          <a:blip r:embed="rId3">
            <a:alphaModFix/>
          </a:blip>
          <a:stretch>
            <a:fillRect/>
          </a:stretch>
        </p:blipFill>
        <p:spPr>
          <a:xfrm>
            <a:off x="3143250" y="889812"/>
            <a:ext cx="2857500" cy="1762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Hello World</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É possível rodar comandos básicos de JavaScript dentro do terminal do sistema operacional rodando o comando “node”.</a:t>
            </a:r>
          </a:p>
          <a:p>
            <a:pPr indent="-228600" lvl="1" marL="914400" rtl="0">
              <a:spcBef>
                <a:spcPts val="0"/>
              </a:spcBef>
              <a:buChar char="○"/>
            </a:pPr>
            <a:br>
              <a:rPr lang="pt-BR"/>
            </a:br>
            <a:br>
              <a:rPr lang="pt-BR"/>
            </a:br>
            <a:br>
              <a:rPr lang="pt-BR"/>
            </a:br>
          </a:p>
          <a:p>
            <a:pPr indent="-228600" lvl="0" marL="457200" rtl="0">
              <a:spcBef>
                <a:spcPts val="0"/>
              </a:spcBef>
              <a:buChar char="●"/>
            </a:pPr>
            <a:r>
              <a:rPr lang="pt-BR"/>
              <a:t>Também é possível rodar scripts .js no terminal utilizando o mesmo comando, só que adicionando o path para o script logo após.</a:t>
            </a:r>
          </a:p>
          <a:p>
            <a:pPr indent="-228600" lvl="1" marL="914400" rtl="0">
              <a:spcBef>
                <a:spcPts val="0"/>
              </a:spcBef>
              <a:buChar char="○"/>
            </a:pPr>
            <a:br>
              <a:rPr lang="pt-BR"/>
            </a:br>
          </a:p>
        </p:txBody>
      </p:sp>
      <p:pic>
        <p:nvPicPr>
          <p:cNvPr id="112" name="Shape 112"/>
          <p:cNvPicPr preferRelativeResize="0"/>
          <p:nvPr/>
        </p:nvPicPr>
        <p:blipFill>
          <a:blip r:embed="rId3">
            <a:alphaModFix/>
          </a:blip>
          <a:stretch>
            <a:fillRect/>
          </a:stretch>
        </p:blipFill>
        <p:spPr>
          <a:xfrm>
            <a:off x="1294500" y="1889850"/>
            <a:ext cx="3862400" cy="926600"/>
          </a:xfrm>
          <a:prstGeom prst="rect">
            <a:avLst/>
          </a:prstGeom>
          <a:noFill/>
          <a:ln>
            <a:noFill/>
          </a:ln>
        </p:spPr>
      </p:pic>
      <p:pic>
        <p:nvPicPr>
          <p:cNvPr id="113" name="Shape 113"/>
          <p:cNvPicPr preferRelativeResize="0"/>
          <p:nvPr/>
        </p:nvPicPr>
        <p:blipFill>
          <a:blip r:embed="rId4">
            <a:alphaModFix/>
          </a:blip>
          <a:stretch>
            <a:fillRect/>
          </a:stretch>
        </p:blipFill>
        <p:spPr>
          <a:xfrm>
            <a:off x="1294500" y="3569350"/>
            <a:ext cx="4944299"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Estrutura básica dos Scripts em Node</a:t>
            </a:r>
          </a:p>
        </p:txBody>
      </p:sp>
      <p:sp>
        <p:nvSpPr>
          <p:cNvPr id="119" name="Shape 119"/>
          <p:cNvSpPr txBox="1"/>
          <p:nvPr>
            <p:ph idx="1" type="body"/>
          </p:nvPr>
        </p:nvSpPr>
        <p:spPr>
          <a:xfrm>
            <a:off x="311700" y="14543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Normalmente, como em linguagens convencionais, importamos módulos nas primeiras linhas de código</a:t>
            </a:r>
          </a:p>
          <a:p>
            <a:pPr lvl="0">
              <a:spcBef>
                <a:spcPts val="0"/>
              </a:spcBef>
              <a:buNone/>
            </a:pPr>
            <a:r>
              <a:rPr lang="pt-BR"/>
              <a:t> </a:t>
            </a:r>
          </a:p>
          <a:p>
            <a:pPr lvl="0" rtl="0">
              <a:spcBef>
                <a:spcPts val="0"/>
              </a:spcBef>
              <a:buNone/>
            </a:pPr>
            <a:r>
              <a:t/>
            </a:r>
            <a:endParaRPr/>
          </a:p>
          <a:p>
            <a:pPr lvl="0">
              <a:spcBef>
                <a:spcPts val="0"/>
              </a:spcBef>
              <a:buNone/>
            </a:pPr>
            <a:r>
              <a:t/>
            </a:r>
            <a:endParaRPr/>
          </a:p>
        </p:txBody>
      </p:sp>
      <p:pic>
        <p:nvPicPr>
          <p:cNvPr id="120" name="Shape 120"/>
          <p:cNvPicPr preferRelativeResize="0"/>
          <p:nvPr/>
        </p:nvPicPr>
        <p:blipFill>
          <a:blip r:embed="rId3">
            <a:alphaModFix/>
          </a:blip>
          <a:stretch>
            <a:fillRect/>
          </a:stretch>
        </p:blipFill>
        <p:spPr>
          <a:xfrm>
            <a:off x="1851950" y="2573100"/>
            <a:ext cx="3783524" cy="734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Estrutura básica dos Scripts em Node</a:t>
            </a:r>
          </a:p>
          <a:p>
            <a:pPr lvl="0">
              <a:spcBef>
                <a:spcPts val="0"/>
              </a:spcBef>
              <a:buNone/>
            </a:pPr>
            <a:r>
              <a:t/>
            </a:r>
            <a:endParaRPr/>
          </a:p>
        </p:txBody>
      </p:sp>
      <p:sp>
        <p:nvSpPr>
          <p:cNvPr id="126" name="Shape 126"/>
          <p:cNvSpPr txBox="1"/>
          <p:nvPr>
            <p:ph idx="1" type="body"/>
          </p:nvPr>
        </p:nvSpPr>
        <p:spPr>
          <a:xfrm>
            <a:off x="311700" y="1309000"/>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As linhas de código seguintes normalmente servem para lidar com os eventos; O seguinte fragmento de código mostra um evento de requisição HTTP: </a:t>
            </a:r>
          </a:p>
          <a:p>
            <a:pPr indent="0" lvl="0" marL="2286000" rtl="0">
              <a:spcBef>
                <a:spcPts val="0"/>
              </a:spcBef>
              <a:buNone/>
            </a:pPr>
            <a:r>
              <a:t/>
            </a:r>
            <a:endParaRPr/>
          </a:p>
          <a:p>
            <a:pPr indent="0" lvl="0" marL="2286000" rtl="0">
              <a:spcBef>
                <a:spcPts val="0"/>
              </a:spcBef>
              <a:buNone/>
            </a:pPr>
            <a:r>
              <a:t/>
            </a:r>
            <a:endParaRPr/>
          </a:p>
          <a:p>
            <a:pPr indent="0" lvl="0" marL="2286000">
              <a:spcBef>
                <a:spcPts val="0"/>
              </a:spcBef>
              <a:buNone/>
            </a:pPr>
            <a:r>
              <a:t/>
            </a:r>
            <a:endParaRPr/>
          </a:p>
        </p:txBody>
      </p:sp>
      <p:pic>
        <p:nvPicPr>
          <p:cNvPr id="127" name="Shape 127"/>
          <p:cNvPicPr preferRelativeResize="0"/>
          <p:nvPr/>
        </p:nvPicPr>
        <p:blipFill>
          <a:blip r:embed="rId3">
            <a:alphaModFix/>
          </a:blip>
          <a:stretch>
            <a:fillRect/>
          </a:stretch>
        </p:blipFill>
        <p:spPr>
          <a:xfrm>
            <a:off x="1590250" y="2455800"/>
            <a:ext cx="5314950" cy="723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Exemplo</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pt-BR"/>
              <a:t>Utilize os códigos dos slides anteriores para escrever uma mensagem para qualquer request em seu servidor web. Para isso, use o método write, e escolha uma porta de sua preferência. Para verificar se está correto, rode o programa com node [nome do seu arquivo] e verifique no seu browser, no endereço localhost:[porta escolhida] que a mensagem está lá.</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pt-BR"/>
              <a:t>Módulos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Módulos </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Node possui uma boa quantidade de módulos para variadas funções</a:t>
            </a:r>
          </a:p>
          <a:p>
            <a:pPr indent="-228600" lvl="1" marL="914400" rtl="0">
              <a:spcBef>
                <a:spcPts val="0"/>
              </a:spcBef>
              <a:buChar char="○"/>
            </a:pPr>
            <a:r>
              <a:rPr lang="pt-BR"/>
              <a:t>Redes, I/O, criptografia, etc.</a:t>
            </a:r>
          </a:p>
          <a:p>
            <a:pPr indent="0" lvl="0" marL="0" rtl="0">
              <a:spcBef>
                <a:spcPts val="0"/>
              </a:spcBef>
              <a:buNone/>
            </a:pPr>
            <a:r>
              <a:t/>
            </a:r>
            <a:endParaRPr/>
          </a:p>
          <a:p>
            <a:pPr indent="-228600" lvl="0" marL="457200" rtl="0">
              <a:spcBef>
                <a:spcPts val="0"/>
              </a:spcBef>
              <a:buChar char="●"/>
            </a:pPr>
            <a:r>
              <a:rPr lang="pt-BR"/>
              <a:t> Também permite ao programador criar seus próprios módulos</a:t>
            </a:r>
          </a:p>
          <a:p>
            <a:pPr indent="-228600" lvl="1" marL="1371600" rtl="0">
              <a:spcBef>
                <a:spcPts val="0"/>
              </a:spcBef>
              <a:buChar char="○"/>
            </a:pPr>
            <a:r>
              <a:rPr lang="pt-BR"/>
              <a:t>Garante maior modularidade e organização</a:t>
            </a:r>
          </a:p>
        </p:txBody>
      </p:sp>
      <p:pic>
        <p:nvPicPr>
          <p:cNvPr id="145" name="Shape 145"/>
          <p:cNvPicPr preferRelativeResize="0"/>
          <p:nvPr/>
        </p:nvPicPr>
        <p:blipFill>
          <a:blip r:embed="rId3">
            <a:alphaModFix/>
          </a:blip>
          <a:stretch>
            <a:fillRect/>
          </a:stretch>
        </p:blipFill>
        <p:spPr>
          <a:xfrm>
            <a:off x="1711050" y="3067574"/>
            <a:ext cx="3159402" cy="572700"/>
          </a:xfrm>
          <a:prstGeom prst="rect">
            <a:avLst/>
          </a:prstGeom>
          <a:noFill/>
          <a:ln>
            <a:noFill/>
          </a:ln>
        </p:spPr>
      </p:pic>
      <p:pic>
        <p:nvPicPr>
          <p:cNvPr id="146" name="Shape 146"/>
          <p:cNvPicPr preferRelativeResize="0"/>
          <p:nvPr/>
        </p:nvPicPr>
        <p:blipFill>
          <a:blip r:embed="rId4">
            <a:alphaModFix/>
          </a:blip>
          <a:stretch>
            <a:fillRect/>
          </a:stretch>
        </p:blipFill>
        <p:spPr>
          <a:xfrm>
            <a:off x="1676400" y="3777425"/>
            <a:ext cx="5744449" cy="51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HTTP</a:t>
            </a: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O módulo mais usado para Node é o HTTP</a:t>
            </a:r>
          </a:p>
          <a:p>
            <a:pPr indent="-228600" lvl="1" marL="914400" rtl="0">
              <a:spcBef>
                <a:spcPts val="0"/>
              </a:spcBef>
              <a:buChar char="○"/>
            </a:pPr>
            <a:r>
              <a:rPr lang="pt-BR"/>
              <a:t>Para servidores, é lógico que funções de redes são essenciais.</a:t>
            </a:r>
          </a:p>
          <a:p>
            <a:pPr indent="-228600" lvl="1" marL="914400" rtl="0">
              <a:spcBef>
                <a:spcPts val="0"/>
              </a:spcBef>
              <a:buChar char="○"/>
            </a:pPr>
            <a:r>
              <a:rPr lang="pt-BR"/>
              <a:t>A função createServer cria um servidor HTTP com req &amp; res (requisition, response)</a:t>
            </a:r>
          </a:p>
          <a:p>
            <a:pPr indent="-228600" lvl="2" marL="1371600" rtl="0">
              <a:spcBef>
                <a:spcPts val="0"/>
              </a:spcBef>
              <a:buChar char="■"/>
            </a:pPr>
            <a:r>
              <a:rPr lang="pt-BR"/>
              <a:t>A response pode ter campos http de seu header especificados pela writeHead</a:t>
            </a:r>
          </a:p>
          <a:p>
            <a:pPr indent="-228600" lvl="2" marL="1371600" rtl="0">
              <a:spcBef>
                <a:spcPts val="0"/>
              </a:spcBef>
              <a:buChar char="■"/>
            </a:pPr>
            <a:r>
              <a:rPr lang="pt-BR"/>
              <a:t>A response também pode ser escrita com o método write e fechada com o método end</a:t>
            </a:r>
          </a:p>
          <a:p>
            <a:pPr indent="-228600" lvl="1" marL="914400" rtl="0">
              <a:spcBef>
                <a:spcPts val="0"/>
              </a:spcBef>
              <a:buChar char="○"/>
            </a:pPr>
            <a:r>
              <a:rPr lang="pt-BR"/>
              <a:t>Podemos usar outras bibliotecas para fazer o parsing da string da requisition</a:t>
            </a:r>
          </a:p>
          <a:p>
            <a:pPr indent="-228600" lvl="2" marL="1371600" rtl="0">
              <a:spcBef>
                <a:spcPts val="0"/>
              </a:spcBef>
              <a:buChar char="■"/>
            </a:pPr>
            <a:r>
              <a:rPr lang="pt-BR"/>
              <a:t>url, por exemplo, pode nos dar apenas o diretório especificado</a:t>
            </a:r>
          </a:p>
          <a:p>
            <a:pPr indent="-228600" lvl="1" marL="914400" rtl="0">
              <a:spcBef>
                <a:spcPts val="0"/>
              </a:spcBef>
              <a:buChar char="○"/>
            </a:pPr>
            <a:r>
              <a:rPr lang="pt-BR"/>
              <a:t>Resultados do tipo</a:t>
            </a:r>
          </a:p>
          <a:p>
            <a:pPr indent="-228600" lvl="2" marL="1371600">
              <a:spcBef>
                <a:spcPts val="0"/>
              </a:spcBef>
              <a:buChar char="■"/>
            </a:pPr>
            <a:r>
              <a:rPr lang="pt-BR" sz="1100" u="sng">
                <a:solidFill>
                  <a:schemeClr val="hlink"/>
                </a:solidFill>
                <a:hlinkClick r:id="rId3"/>
              </a:rPr>
              <a:t>http://localhost:8080/?year=2017&amp;month=July</a:t>
            </a:r>
            <a:r>
              <a:rPr lang="pt-BR"/>
              <a:t> =&gt; 2017 July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File System</a:t>
            </a: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Node permite a criação, acesso modificação e remoção de arquivos do sistema</a:t>
            </a:r>
          </a:p>
          <a:p>
            <a:pPr indent="-228600" lvl="1" marL="914400" rtl="0">
              <a:spcBef>
                <a:spcPts val="0"/>
              </a:spcBef>
              <a:buChar char="○"/>
            </a:pPr>
            <a:r>
              <a:rPr lang="pt-BR"/>
              <a:t>Para isso, temos um módulo chamado fs</a:t>
            </a:r>
          </a:p>
          <a:p>
            <a:pPr indent="-228600" lvl="1" marL="914400" rtl="0">
              <a:spcBef>
                <a:spcPts val="0"/>
              </a:spcBef>
              <a:buChar char="○"/>
            </a:pPr>
            <a:r>
              <a:rPr lang="pt-BR"/>
              <a:t>Métodos como readFile, appendFile, writeFile são bastante usados.</a:t>
            </a:r>
          </a:p>
          <a:p>
            <a:pPr indent="-228600" lvl="1" marL="914400" rtl="0">
              <a:spcBef>
                <a:spcPts val="0"/>
              </a:spcBef>
              <a:buChar char="○"/>
            </a:pPr>
            <a:r>
              <a:rPr lang="pt-BR"/>
              <a:t>Ex:</a:t>
            </a:r>
          </a:p>
          <a:p>
            <a:pPr indent="-228600" lvl="2" marL="1371600">
              <a:spcBef>
                <a:spcPts val="0"/>
              </a:spcBef>
              <a:buChar char="■"/>
            </a:pPr>
            <a:r>
              <a:t/>
            </a:r>
            <a:endParaRPr/>
          </a:p>
        </p:txBody>
      </p:sp>
      <p:pic>
        <p:nvPicPr>
          <p:cNvPr id="159" name="Shape 159"/>
          <p:cNvPicPr preferRelativeResize="0"/>
          <p:nvPr/>
        </p:nvPicPr>
        <p:blipFill>
          <a:blip r:embed="rId3">
            <a:alphaModFix/>
          </a:blip>
          <a:stretch>
            <a:fillRect/>
          </a:stretch>
        </p:blipFill>
        <p:spPr>
          <a:xfrm>
            <a:off x="1655187" y="2626300"/>
            <a:ext cx="4829175" cy="1466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2285400"/>
            <a:ext cx="8520600" cy="572700"/>
          </a:xfrm>
          <a:prstGeom prst="rect">
            <a:avLst/>
          </a:prstGeom>
        </p:spPr>
        <p:txBody>
          <a:bodyPr anchorCtr="0" anchor="t" bIns="91425" lIns="91425" rIns="91425" wrap="square" tIns="91425">
            <a:noAutofit/>
          </a:bodyPr>
          <a:lstStyle/>
          <a:p>
            <a:pPr lvl="0" algn="ctr">
              <a:spcBef>
                <a:spcPts val="0"/>
              </a:spcBef>
              <a:buNone/>
            </a:pPr>
            <a:r>
              <a:rPr lang="pt-BR" sz="3600"/>
              <a:t>Usuários conhecidos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Netflix</a:t>
            </a: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pt-BR"/>
              <a:t>UI construída usando Node;</a:t>
            </a:r>
          </a:p>
          <a:p>
            <a:pPr indent="-228600" lvl="1" marL="914400" rtl="0">
              <a:spcBef>
                <a:spcPts val="0"/>
              </a:spcBef>
            </a:pPr>
            <a:r>
              <a:rPr lang="pt-BR"/>
              <a:t>Leve, modular e rápida</a:t>
            </a:r>
          </a:p>
          <a:p>
            <a:pPr indent="-228600" lvl="0" marL="457200" rtl="0">
              <a:spcBef>
                <a:spcPts val="0"/>
              </a:spcBef>
            </a:pPr>
            <a:r>
              <a:rPr lang="pt-BR"/>
              <a:t>Migração de servidor em Java para Node (JavaScript universal)</a:t>
            </a:r>
          </a:p>
          <a:p>
            <a:pPr lvl="0" rtl="0">
              <a:spcBef>
                <a:spcPts val="0"/>
              </a:spcBef>
              <a:buNone/>
            </a:pPr>
            <a:r>
              <a:t/>
            </a:r>
            <a:endParaRPr/>
          </a:p>
          <a:p>
            <a:pPr lvl="0">
              <a:spcBef>
                <a:spcPts val="0"/>
              </a:spcBef>
              <a:buNone/>
            </a:pPr>
            <a:r>
              <a:t/>
            </a:r>
            <a:endParaRPr/>
          </a:p>
          <a:p>
            <a:pPr lvl="0" rtl="0">
              <a:spcBef>
                <a:spcPts val="0"/>
              </a:spcBef>
              <a:buNone/>
            </a:pPr>
            <a:r>
              <a:rPr lang="pt-BR" sz="1000" u="sng">
                <a:solidFill>
                  <a:schemeClr val="hlink"/>
                </a:solidFill>
                <a:hlinkClick r:id="rId3"/>
              </a:rPr>
              <a:t>https://medium.com/netflix-techblog/making-netflix-com-faster-f95d15f2e972</a:t>
            </a:r>
          </a:p>
          <a:p>
            <a:pPr lvl="0" rtl="0">
              <a:spcBef>
                <a:spcPts val="0"/>
              </a:spcBef>
              <a:buNone/>
            </a:pPr>
            <a:r>
              <a:rPr lang="pt-BR" sz="1000" u="sng">
                <a:solidFill>
                  <a:schemeClr val="hlink"/>
                </a:solidFill>
                <a:hlinkClick r:id="rId4"/>
              </a:rPr>
              <a:t>https://thenewstack.io/netflix-uses-node-js-power-user-interface/</a:t>
            </a:r>
          </a:p>
          <a:p>
            <a:pPr lvl="0" rtl="0">
              <a:spcBef>
                <a:spcPts val="0"/>
              </a:spcBef>
              <a:buNone/>
            </a:pPr>
            <a:r>
              <a:t/>
            </a:r>
            <a:endParaRPr sz="1000"/>
          </a:p>
        </p:txBody>
      </p:sp>
      <p:pic>
        <p:nvPicPr>
          <p:cNvPr id="171" name="Shape 171"/>
          <p:cNvPicPr preferRelativeResize="0"/>
          <p:nvPr/>
        </p:nvPicPr>
        <p:blipFill>
          <a:blip r:embed="rId5">
            <a:alphaModFix/>
          </a:blip>
          <a:stretch>
            <a:fillRect/>
          </a:stretch>
        </p:blipFill>
        <p:spPr>
          <a:xfrm>
            <a:off x="4791975" y="2417175"/>
            <a:ext cx="4270049" cy="2151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08850"/>
            <a:ext cx="8520600" cy="572700"/>
          </a:xfrm>
          <a:prstGeom prst="rect">
            <a:avLst/>
          </a:prstGeom>
        </p:spPr>
        <p:txBody>
          <a:bodyPr anchorCtr="0" anchor="t" bIns="91425" lIns="91425" rIns="91425" wrap="square" tIns="91425">
            <a:noAutofit/>
          </a:bodyPr>
          <a:lstStyle/>
          <a:p>
            <a:pPr lvl="0">
              <a:spcBef>
                <a:spcPts val="0"/>
              </a:spcBef>
              <a:buNone/>
            </a:pPr>
            <a:r>
              <a:rPr lang="pt-BR"/>
              <a:t>O que é Node?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Node é um interpretador </a:t>
            </a:r>
            <a:r>
              <a:rPr i="1" lang="pt-BR"/>
              <a:t>open source, </a:t>
            </a:r>
            <a:r>
              <a:rPr lang="pt-BR"/>
              <a:t>gratuito e multiplataforma para JavaScript no lado do servidor, podendo rodar em Windows, Linux, Mac OS X etc. </a:t>
            </a:r>
          </a:p>
          <a:p>
            <a:pPr indent="-228600" lvl="0" marL="457200" rtl="0">
              <a:spcBef>
                <a:spcPts val="0"/>
              </a:spcBef>
              <a:buChar char="●"/>
            </a:pPr>
            <a:r>
              <a:rPr lang="pt-BR"/>
              <a:t>Sua principal ideia é tirar a exclusividade dos browsers para usarem JavaScript, podendo rodá-lo no back-end usando NPM.</a:t>
            </a:r>
          </a:p>
          <a:p>
            <a:pPr indent="-228600" lvl="0" marL="457200">
              <a:spcBef>
                <a:spcPts val="0"/>
              </a:spcBef>
              <a:buChar char="●"/>
            </a:pPr>
            <a:r>
              <a:rPr lang="pt-BR"/>
              <a:t>Tem seu design parecido com a Event Machine, de Ruby e Twisted, de Python. Sua diferença consiste em não começar os eventos por uma chamada, e sim assim que o script de entrada é rodado.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Uber</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pt-BR"/>
              <a:t>Sistema de </a:t>
            </a:r>
            <a:r>
              <a:rPr i="1" lang="pt-BR"/>
              <a:t>matching</a:t>
            </a:r>
            <a:r>
              <a:rPr lang="pt-BR"/>
              <a:t>;</a:t>
            </a:r>
          </a:p>
          <a:p>
            <a:pPr indent="-228600" lvl="0" marL="457200" rtl="0">
              <a:spcBef>
                <a:spcPts val="0"/>
              </a:spcBef>
            </a:pPr>
            <a:r>
              <a:rPr lang="pt-BR"/>
              <a:t>“Processes lots of information quickly”;</a:t>
            </a:r>
          </a:p>
          <a:p>
            <a:pPr indent="-228600" lvl="0" marL="457200" rtl="0">
              <a:spcBef>
                <a:spcPts val="0"/>
              </a:spcBef>
            </a:pPr>
            <a:r>
              <a:rPr lang="pt-BR"/>
              <a:t>“Errors can be addressed on the fly”;</a:t>
            </a:r>
          </a:p>
          <a:p>
            <a:pPr indent="-228600" lvl="0" marL="457200" rtl="0">
              <a:spcBef>
                <a:spcPts val="0"/>
              </a:spcBef>
            </a:pPr>
            <a:r>
              <a:rPr lang="pt-BR"/>
              <a:t>“Gets better all the time”</a:t>
            </a:r>
          </a:p>
          <a:p>
            <a:pPr lvl="0" rtl="0">
              <a:spcBef>
                <a:spcPts val="0"/>
              </a:spcBef>
              <a:buNone/>
            </a:pPr>
            <a:r>
              <a:t/>
            </a:r>
            <a:endParaRPr/>
          </a:p>
          <a:p>
            <a:pPr lvl="0" rtl="0">
              <a:spcBef>
                <a:spcPts val="0"/>
              </a:spcBef>
              <a:buNone/>
            </a:pPr>
            <a:r>
              <a:t/>
            </a:r>
            <a:endParaRPr/>
          </a:p>
          <a:p>
            <a:pPr lvl="0" rtl="0">
              <a:spcBef>
                <a:spcPts val="0"/>
              </a:spcBef>
              <a:buNone/>
            </a:pPr>
            <a:r>
              <a:rPr lang="pt-BR" sz="1000" u="sng">
                <a:solidFill>
                  <a:schemeClr val="hlink"/>
                </a:solidFill>
                <a:hlinkClick r:id="rId3"/>
              </a:rPr>
              <a:t>https://nodejs.org/static/documents/casestudies/Nodejs-at-Uber.pdf</a:t>
            </a:r>
          </a:p>
          <a:p>
            <a:pPr lvl="0">
              <a:spcBef>
                <a:spcPts val="0"/>
              </a:spcBef>
              <a:buNone/>
            </a:pPr>
            <a:r>
              <a:t/>
            </a:r>
            <a:endParaRPr sz="1000"/>
          </a:p>
        </p:txBody>
      </p:sp>
      <p:pic>
        <p:nvPicPr>
          <p:cNvPr id="178" name="Shape 178"/>
          <p:cNvPicPr preferRelativeResize="0"/>
          <p:nvPr/>
        </p:nvPicPr>
        <p:blipFill>
          <a:blip r:embed="rId4">
            <a:alphaModFix/>
          </a:blip>
          <a:stretch>
            <a:fillRect/>
          </a:stretch>
        </p:blipFill>
        <p:spPr>
          <a:xfrm>
            <a:off x="4632900" y="2158500"/>
            <a:ext cx="4360824" cy="24103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Paypal</a:t>
            </a:r>
          </a:p>
        </p:txBody>
      </p:sp>
      <p:sp>
        <p:nvSpPr>
          <p:cNvPr id="184" name="Shape 18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pt-BR"/>
              <a:t>Lado do consumidor das aplicações web;</a:t>
            </a:r>
          </a:p>
          <a:p>
            <a:pPr indent="-228600" lvl="0" marL="457200" rtl="0">
              <a:spcBef>
                <a:spcPts val="0"/>
              </a:spcBef>
            </a:pPr>
            <a:r>
              <a:rPr lang="pt-BR"/>
              <a:t>“</a:t>
            </a:r>
            <a:r>
              <a:rPr lang="pt-BR" sz="1350">
                <a:solidFill>
                  <a:srgbClr val="333333"/>
                </a:solidFill>
                <a:highlight>
                  <a:srgbClr val="FFFFFF"/>
                </a:highlight>
              </a:rPr>
              <a:t>Node.js helps us solve this (boundary between the browser and server) by enabling both the browser and server applications to be written in JavaScript. It unifies our engineering specialties into one team which allows us to understand and react to our users’ needs at any level in the technology stack</a:t>
            </a:r>
            <a:r>
              <a:rPr lang="pt-BR"/>
              <a:t>”</a:t>
            </a: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rPr lang="pt-BR" sz="1000" u="sng">
                <a:solidFill>
                  <a:schemeClr val="hlink"/>
                </a:solidFill>
                <a:hlinkClick r:id="rId3"/>
              </a:rPr>
              <a:t>https://www.paypal-engineering.com/2013/11/22/node-js-at-paypal/</a:t>
            </a:r>
          </a:p>
          <a:p>
            <a:pPr lvl="0">
              <a:spcBef>
                <a:spcPts val="0"/>
              </a:spcBef>
              <a:buNone/>
            </a:pPr>
            <a:r>
              <a:t/>
            </a:r>
            <a:endParaRPr sz="1000"/>
          </a:p>
        </p:txBody>
      </p:sp>
      <p:pic>
        <p:nvPicPr>
          <p:cNvPr id="185" name="Shape 185"/>
          <p:cNvPicPr preferRelativeResize="0"/>
          <p:nvPr/>
        </p:nvPicPr>
        <p:blipFill>
          <a:blip r:embed="rId4">
            <a:alphaModFix/>
          </a:blip>
          <a:stretch>
            <a:fillRect/>
          </a:stretch>
        </p:blipFill>
        <p:spPr>
          <a:xfrm>
            <a:off x="4599550" y="2576996"/>
            <a:ext cx="4232750" cy="228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2285400"/>
            <a:ext cx="8520600" cy="572700"/>
          </a:xfrm>
          <a:prstGeom prst="rect">
            <a:avLst/>
          </a:prstGeom>
        </p:spPr>
        <p:txBody>
          <a:bodyPr anchorCtr="0" anchor="t" bIns="91425" lIns="91425" rIns="91425" wrap="square" tIns="91425">
            <a:noAutofit/>
          </a:bodyPr>
          <a:lstStyle/>
          <a:p>
            <a:pPr lvl="0" algn="ctr">
              <a:spcBef>
                <a:spcPts val="0"/>
              </a:spcBef>
              <a:buNone/>
            </a:pPr>
            <a:r>
              <a:rPr lang="pt-BR" sz="3600"/>
              <a:t>Visualização</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Por quê?</a:t>
            </a:r>
          </a:p>
        </p:txBody>
      </p:sp>
      <p:sp>
        <p:nvSpPr>
          <p:cNvPr id="196" name="Shape 19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pt-BR"/>
              <a:t>Dados complexos;</a:t>
            </a:r>
          </a:p>
          <a:p>
            <a:pPr indent="-228600" lvl="0" marL="457200" rtl="0">
              <a:spcBef>
                <a:spcPts val="0"/>
              </a:spcBef>
            </a:pPr>
            <a:r>
              <a:rPr lang="pt-BR"/>
              <a:t>Sistemas distribuídos;</a:t>
            </a:r>
          </a:p>
          <a:p>
            <a:pPr indent="-228600" lvl="0" marL="457200" rtl="0">
              <a:spcBef>
                <a:spcPts val="0"/>
              </a:spcBef>
            </a:pPr>
            <a:r>
              <a:rPr lang="pt-BR"/>
              <a:t>Necessidade de </a:t>
            </a:r>
            <a:r>
              <a:rPr i="1" lang="pt-BR"/>
              <a:t>real time</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Pipeline de visualização usando NodeJS</a:t>
            </a:r>
          </a:p>
        </p:txBody>
      </p:sp>
      <p:sp>
        <p:nvSpPr>
          <p:cNvPr id="202" name="Shape 2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pt-BR"/>
              <a:t>Identificar o que a análise vai fazer;</a:t>
            </a:r>
          </a:p>
          <a:p>
            <a:pPr indent="-228600" lvl="0" marL="457200" rtl="0">
              <a:spcBef>
                <a:spcPts val="0"/>
              </a:spcBef>
              <a:buAutoNum type="arabicPeriod"/>
            </a:pPr>
            <a:r>
              <a:rPr lang="pt-BR"/>
              <a:t>Obter os dados e armazenar em um banco de dados;</a:t>
            </a:r>
          </a:p>
          <a:p>
            <a:pPr indent="-228600" lvl="0" marL="457200" rtl="0">
              <a:spcBef>
                <a:spcPts val="0"/>
              </a:spcBef>
              <a:buAutoNum type="arabicPeriod"/>
            </a:pPr>
            <a:r>
              <a:rPr lang="pt-BR"/>
              <a:t>Criar um servidor Node.js para pegar os dados do banco e armazenar como api;</a:t>
            </a:r>
          </a:p>
          <a:p>
            <a:pPr indent="-228600" lvl="0" marL="457200">
              <a:spcBef>
                <a:spcPts val="0"/>
              </a:spcBef>
              <a:buAutoNum type="arabicPeriod"/>
            </a:pPr>
            <a:r>
              <a:rPr lang="pt-BR"/>
              <a:t>Criar a visualização com base nos dados obtidos através do servidor</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140225"/>
            <a:ext cx="8520600" cy="572700"/>
          </a:xfrm>
          <a:prstGeom prst="rect">
            <a:avLst/>
          </a:prstGeom>
        </p:spPr>
        <p:txBody>
          <a:bodyPr anchorCtr="0" anchor="t" bIns="91425" lIns="91425" rIns="91425" wrap="square" tIns="91425">
            <a:noAutofit/>
          </a:bodyPr>
          <a:lstStyle/>
          <a:p>
            <a:pPr lvl="0">
              <a:spcBef>
                <a:spcPts val="0"/>
              </a:spcBef>
              <a:buNone/>
            </a:pPr>
            <a:r>
              <a:rPr lang="pt-BR"/>
              <a:t>Exemplo de projeto</a:t>
            </a:r>
          </a:p>
        </p:txBody>
      </p:sp>
      <p:sp>
        <p:nvSpPr>
          <p:cNvPr id="208" name="Shape 20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pt-BR" sz="1400"/>
              <a:t>HomeAdvisor - Real Time Data Visualization </a:t>
            </a:r>
          </a:p>
          <a:p>
            <a:pPr lvl="0">
              <a:spcBef>
                <a:spcPts val="0"/>
              </a:spcBef>
              <a:buNone/>
            </a:pPr>
            <a:r>
              <a:rPr lang="pt-BR" sz="1000" u="sng">
                <a:solidFill>
                  <a:schemeClr val="hlink"/>
                </a:solidFill>
                <a:hlinkClick r:id="rId3"/>
              </a:rPr>
              <a:t>https://homeadvisor.tech/real-time-data-visualization-mongodb-kafka-d3-node/</a:t>
            </a:r>
          </a:p>
          <a:p>
            <a:pPr lvl="0">
              <a:spcBef>
                <a:spcPts val="0"/>
              </a:spcBef>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Por que Node.JS?</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pt-BR"/>
              <a:t>Comparando com servidores tradicionais:</a:t>
            </a:r>
          </a:p>
          <a:p>
            <a:pPr indent="-228600" lvl="0" marL="457200" rtl="0">
              <a:spcBef>
                <a:spcPts val="0"/>
              </a:spcBef>
              <a:buChar char="●"/>
            </a:pPr>
            <a:r>
              <a:rPr lang="pt-BR"/>
              <a:t>Lidar com múltiplas requisições</a:t>
            </a:r>
          </a:p>
          <a:p>
            <a:pPr indent="-228600" lvl="0" marL="457200" rtl="0">
              <a:spcBef>
                <a:spcPts val="0"/>
              </a:spcBef>
              <a:buChar char="●"/>
            </a:pPr>
            <a:r>
              <a:rPr lang="pt-BR"/>
              <a:t>I/O Calls</a:t>
            </a:r>
          </a:p>
        </p:txBody>
      </p:sp>
      <p:pic>
        <p:nvPicPr>
          <p:cNvPr descr="toptal-blog-1_B.png" id="69" name="Shape 69"/>
          <p:cNvPicPr preferRelativeResize="0"/>
          <p:nvPr/>
        </p:nvPicPr>
        <p:blipFill>
          <a:blip r:embed="rId3">
            <a:alphaModFix/>
          </a:blip>
          <a:stretch>
            <a:fillRect/>
          </a:stretch>
        </p:blipFill>
        <p:spPr>
          <a:xfrm>
            <a:off x="5140074" y="445025"/>
            <a:ext cx="3216629" cy="412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Por que Node.JS?</a:t>
            </a:r>
          </a:p>
        </p:txBody>
      </p:sp>
      <p:sp>
        <p:nvSpPr>
          <p:cNvPr id="75" name="Shape 7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pt-BR"/>
              <a:t>Pró:</a:t>
            </a:r>
          </a:p>
          <a:p>
            <a:pPr indent="-228600" lvl="0" marL="457200" rtl="0">
              <a:spcBef>
                <a:spcPts val="0"/>
              </a:spcBef>
              <a:buChar char="●"/>
            </a:pPr>
            <a:r>
              <a:rPr lang="pt-BR"/>
              <a:t>Comparando com outros servidores, Node.JS consegue escalar muito bem para vários usuários</a:t>
            </a:r>
          </a:p>
          <a:p>
            <a:pPr lvl="0" rtl="0">
              <a:spcBef>
                <a:spcPts val="0"/>
              </a:spcBef>
              <a:buNone/>
            </a:pPr>
            <a:r>
              <a:rPr lang="pt-BR"/>
              <a:t>Contra:</a:t>
            </a:r>
          </a:p>
          <a:p>
            <a:pPr indent="-228600" lvl="0" marL="457200" rtl="0">
              <a:spcBef>
                <a:spcPts val="0"/>
              </a:spcBef>
              <a:buChar char="●"/>
            </a:pPr>
            <a:r>
              <a:rPr lang="pt-BR"/>
              <a:t>Como Node funciona com uma single-thread, quanto mais usuários, mais complicações</a:t>
            </a:r>
          </a:p>
          <a:p>
            <a:pPr indent="-228600" lvl="1" marL="914400" rtl="0">
              <a:spcBef>
                <a:spcPts val="0"/>
              </a:spcBef>
              <a:buChar char="○"/>
            </a:pPr>
            <a:r>
              <a:rPr lang="pt-BR"/>
              <a:t>Processamento</a:t>
            </a:r>
          </a:p>
          <a:p>
            <a:pPr indent="-228600" lvl="1" marL="914400">
              <a:spcBef>
                <a:spcPts val="0"/>
              </a:spcBef>
              <a:buChar char="○"/>
            </a:pPr>
            <a:r>
              <a:rPr lang="pt-BR"/>
              <a:t>Exceptions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Por que Node.JS?</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rPr lang="pt-BR"/>
              <a:t>NPM (Node Package Manager):</a:t>
            </a:r>
          </a:p>
          <a:p>
            <a:pPr indent="-228600" lvl="0" marL="457200" rtl="0">
              <a:spcBef>
                <a:spcPts val="0"/>
              </a:spcBef>
              <a:buChar char="●"/>
            </a:pPr>
            <a:r>
              <a:rPr lang="pt-BR"/>
              <a:t>Vem por default em qualquer instalação de Node.JS</a:t>
            </a:r>
          </a:p>
          <a:p>
            <a:pPr indent="-228600" lvl="0" marL="457200" rtl="0">
              <a:spcBef>
                <a:spcPts val="0"/>
              </a:spcBef>
              <a:buChar char="●"/>
            </a:pPr>
            <a:r>
              <a:rPr lang="pt-BR"/>
              <a:t>Ideia similar às Ruby Gems</a:t>
            </a:r>
          </a:p>
          <a:p>
            <a:pPr indent="-228600" lvl="0" marL="457200" rtl="0">
              <a:spcBef>
                <a:spcPts val="0"/>
              </a:spcBef>
              <a:buChar char="●"/>
            </a:pPr>
            <a:r>
              <a:rPr lang="pt-BR"/>
              <a:t>Maior gerenciador de pacotes</a:t>
            </a:r>
          </a:p>
          <a:p>
            <a:pPr indent="-228600" lvl="0" marL="457200" rtl="0">
              <a:spcBef>
                <a:spcPts val="0"/>
              </a:spcBef>
              <a:buChar char="●"/>
            </a:pPr>
            <a:r>
              <a:rPr lang="pt-BR"/>
              <a:t>Examples:</a:t>
            </a:r>
          </a:p>
          <a:p>
            <a:pPr indent="-228600" lvl="1" marL="914400" rtl="0">
              <a:spcBef>
                <a:spcPts val="0"/>
              </a:spcBef>
              <a:buChar char="○"/>
            </a:pPr>
            <a:r>
              <a:rPr lang="pt-BR"/>
              <a:t>express: um framework baseado no Sinatra para desenvolvimento web.</a:t>
            </a:r>
          </a:p>
          <a:p>
            <a:pPr indent="-228600" lvl="1" marL="914400" rtl="0">
              <a:spcBef>
                <a:spcPts val="0"/>
              </a:spcBef>
              <a:buChar char="○"/>
            </a:pPr>
            <a:r>
              <a:rPr lang="pt-BR"/>
              <a:t>socket.io e socketjs: componente server-side que disponibiliza compontentes de websockets</a:t>
            </a:r>
          </a:p>
          <a:p>
            <a:pPr indent="-228600" lvl="1" marL="914400" rtl="0">
              <a:spcBef>
                <a:spcPts val="0"/>
              </a:spcBef>
              <a:buChar char="○"/>
            </a:pPr>
            <a:r>
              <a:rPr lang="pt-BR"/>
              <a:t>forever: garante a continuidade do servidor node mesmo sobre erros inesperados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Por que Node.JS?</a:t>
            </a:r>
          </a:p>
          <a:p>
            <a:pPr lvl="0">
              <a:spcBef>
                <a:spcPts val="0"/>
              </a:spcBef>
              <a:buNone/>
            </a:pPr>
            <a:r>
              <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pt-BR"/>
              <a:t>Então quando podemos usar node? </a:t>
            </a:r>
          </a:p>
          <a:p>
            <a:pPr indent="-228600" lvl="0" marL="457200" rtl="0">
              <a:spcBef>
                <a:spcPts val="0"/>
              </a:spcBef>
              <a:buChar char="●"/>
            </a:pPr>
            <a:r>
              <a:rPr lang="pt-BR"/>
              <a:t>Quando não necessitar de um processamento pesado,</a:t>
            </a:r>
          </a:p>
          <a:p>
            <a:pPr indent="-228600" lvl="0" marL="457200">
              <a:spcBef>
                <a:spcPts val="0"/>
              </a:spcBef>
              <a:buChar char="●"/>
            </a:pPr>
            <a:r>
              <a:rPr lang="pt-BR"/>
              <a:t>Não utilizar recursos que possam ser bloqueados.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Como funciona</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Node usa programação orientada a eventos para web servers</a:t>
            </a:r>
          </a:p>
          <a:p>
            <a:pPr indent="-228600" lvl="0" marL="457200" rtl="0">
              <a:spcBef>
                <a:spcPts val="0"/>
              </a:spcBef>
              <a:buChar char="●"/>
            </a:pPr>
            <a:r>
              <a:rPr lang="pt-BR"/>
              <a:t>Módulos </a:t>
            </a:r>
          </a:p>
          <a:p>
            <a:pPr indent="-228600" lvl="1" marL="914400" rtl="0">
              <a:spcBef>
                <a:spcPts val="0"/>
              </a:spcBef>
              <a:buChar char="○"/>
            </a:pPr>
            <a:r>
              <a:rPr lang="pt-BR"/>
              <a:t>Sistema de Arquivos (I/O)</a:t>
            </a:r>
          </a:p>
          <a:p>
            <a:pPr indent="-228600" lvl="1" marL="914400" rtl="0">
              <a:spcBef>
                <a:spcPts val="0"/>
              </a:spcBef>
              <a:buChar char="○"/>
            </a:pPr>
            <a:r>
              <a:rPr lang="pt-BR"/>
              <a:t>Redes (DNS, HTTP, TCP, etc)</a:t>
            </a:r>
          </a:p>
          <a:p>
            <a:pPr indent="-228600" lvl="1" marL="914400" rtl="0">
              <a:spcBef>
                <a:spcPts val="0"/>
              </a:spcBef>
              <a:buChar char="○"/>
            </a:pPr>
            <a:r>
              <a:rPr lang="pt-BR"/>
              <a:t>Buffers e outros dados binários</a:t>
            </a:r>
          </a:p>
          <a:p>
            <a:pPr indent="-228600" lvl="1" marL="914400" rtl="0">
              <a:spcBef>
                <a:spcPts val="0"/>
              </a:spcBef>
              <a:buChar char="○"/>
            </a:pPr>
            <a:r>
              <a:rPr lang="pt-BR"/>
              <a:t>Streams</a:t>
            </a:r>
          </a:p>
          <a:p>
            <a:pPr indent="-228600" lvl="1" marL="914400">
              <a:spcBef>
                <a:spcPts val="0"/>
              </a:spcBef>
              <a:buChar char="○"/>
            </a:pPr>
            <a:r>
              <a:rPr lang="pt-BR"/>
              <a:t>Outras funções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pt-BR"/>
              <a:t>Como funciona</a:t>
            </a:r>
          </a:p>
        </p:txBody>
      </p:sp>
      <p:sp>
        <p:nvSpPr>
          <p:cNvPr id="99" name="Shape 99"/>
          <p:cNvSpPr txBox="1"/>
          <p:nvPr>
            <p:ph idx="1" type="body"/>
          </p:nvPr>
        </p:nvSpPr>
        <p:spPr>
          <a:xfrm>
            <a:off x="311700" y="1098650"/>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pt-BR"/>
              <a:t>Node usa a mesma engine JS V8 que o Google Chrome usa.</a:t>
            </a:r>
          </a:p>
          <a:p>
            <a:pPr indent="-228600" lvl="0" marL="457200" rtl="0">
              <a:spcBef>
                <a:spcPts val="0"/>
              </a:spcBef>
              <a:buChar char="●"/>
            </a:pPr>
            <a:r>
              <a:rPr lang="pt-BR"/>
              <a:t>Biblioteca para sistemas de entrada e saída assíncronos : Libuv</a:t>
            </a:r>
          </a:p>
          <a:p>
            <a:pPr lvl="0" rtl="0">
              <a:spcBef>
                <a:spcPts val="0"/>
              </a:spcBef>
              <a:buNone/>
            </a:pPr>
            <a:r>
              <a:t/>
            </a:r>
            <a:endParaRPr/>
          </a:p>
          <a:p>
            <a:pPr lvl="0" rtl="0">
              <a:spcBef>
                <a:spcPts val="0"/>
              </a:spcBef>
              <a:buNone/>
            </a:pPr>
            <a:r>
              <a:t/>
            </a:r>
            <a:endParaRPr/>
          </a:p>
          <a:p>
            <a:pPr indent="-228600" lvl="0" marL="457200" rtl="0">
              <a:spcBef>
                <a:spcPts val="0"/>
              </a:spcBef>
              <a:buChar char="●"/>
            </a:pPr>
            <a:r>
              <a:rPr i="1" lang="pt-BR"/>
              <a:t>Single threaded</a:t>
            </a:r>
            <a:r>
              <a:rPr lang="pt-BR"/>
              <a:t> vendo por cima</a:t>
            </a:r>
          </a:p>
          <a:p>
            <a:pPr indent="-228600" lvl="0" marL="457200" rtl="0">
              <a:spcBef>
                <a:spcPts val="0"/>
              </a:spcBef>
              <a:buChar char="●"/>
            </a:pPr>
            <a:r>
              <a:rPr lang="pt-BR"/>
              <a:t>Porém, libuv utiliza eventos de arquivos de sistema, </a:t>
            </a:r>
            <a:r>
              <a:rPr i="1" lang="pt-BR"/>
              <a:t>thread pooling</a:t>
            </a:r>
          </a:p>
          <a:p>
            <a:pPr lvl="0">
              <a:spcBef>
                <a:spcPts val="0"/>
              </a:spcBef>
              <a:buNone/>
            </a:pPr>
            <a:r>
              <a:t/>
            </a:r>
            <a:endParaRPr/>
          </a:p>
        </p:txBody>
      </p:sp>
      <p:pic>
        <p:nvPicPr>
          <p:cNvPr id="100" name="Shape 100"/>
          <p:cNvPicPr preferRelativeResize="0"/>
          <p:nvPr/>
        </p:nvPicPr>
        <p:blipFill>
          <a:blip r:embed="rId3">
            <a:alphaModFix/>
          </a:blip>
          <a:stretch>
            <a:fillRect/>
          </a:stretch>
        </p:blipFill>
        <p:spPr>
          <a:xfrm>
            <a:off x="3143250" y="1921762"/>
            <a:ext cx="2857500" cy="107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2150850"/>
            <a:ext cx="8520600" cy="841800"/>
          </a:xfrm>
          <a:prstGeom prst="rect">
            <a:avLst/>
          </a:prstGeom>
        </p:spPr>
        <p:txBody>
          <a:bodyPr anchorCtr="0" anchor="ctr" bIns="91425" lIns="91425" rIns="91425" wrap="square" tIns="91425">
            <a:noAutofit/>
          </a:bodyPr>
          <a:lstStyle/>
          <a:p>
            <a:pPr lvl="0">
              <a:spcBef>
                <a:spcPts val="0"/>
              </a:spcBef>
              <a:buNone/>
            </a:pPr>
            <a:r>
              <a:rPr lang="pt-BR" sz="4800"/>
              <a:t>Código</a:t>
            </a: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