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46" r:id="rId4"/>
    <p:sldId id="347" r:id="rId5"/>
    <p:sldId id="348" r:id="rId6"/>
    <p:sldId id="349" r:id="rId7"/>
    <p:sldId id="350" r:id="rId8"/>
    <p:sldId id="351" r:id="rId9"/>
    <p:sldId id="309" r:id="rId10"/>
    <p:sldId id="306" r:id="rId11"/>
    <p:sldId id="353" r:id="rId12"/>
    <p:sldId id="307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25" r:id="rId21"/>
    <p:sldId id="326" r:id="rId22"/>
    <p:sldId id="327" r:id="rId23"/>
    <p:sldId id="328" r:id="rId24"/>
    <p:sldId id="258" r:id="rId25"/>
    <p:sldId id="260" r:id="rId26"/>
    <p:sldId id="334" r:id="rId27"/>
    <p:sldId id="330" r:id="rId28"/>
    <p:sldId id="331" r:id="rId29"/>
    <p:sldId id="332" r:id="rId30"/>
    <p:sldId id="333" r:id="rId31"/>
    <p:sldId id="262" r:id="rId32"/>
    <p:sldId id="263" r:id="rId33"/>
    <p:sldId id="264" r:id="rId34"/>
    <p:sldId id="265" r:id="rId35"/>
    <p:sldId id="266" r:id="rId36"/>
    <p:sldId id="335" r:id="rId37"/>
    <p:sldId id="336" r:id="rId38"/>
    <p:sldId id="337" r:id="rId39"/>
    <p:sldId id="338" r:id="rId40"/>
    <p:sldId id="267" r:id="rId41"/>
    <p:sldId id="268" r:id="rId42"/>
    <p:sldId id="269" r:id="rId43"/>
    <p:sldId id="270" r:id="rId44"/>
    <p:sldId id="339" r:id="rId45"/>
    <p:sldId id="340" r:id="rId46"/>
    <p:sldId id="341" r:id="rId47"/>
    <p:sldId id="271" r:id="rId48"/>
    <p:sldId id="272" r:id="rId49"/>
    <p:sldId id="275" r:id="rId50"/>
    <p:sldId id="342" r:id="rId51"/>
    <p:sldId id="343" r:id="rId52"/>
    <p:sldId id="344" r:id="rId53"/>
    <p:sldId id="345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315" r:id="rId6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343" y="271653"/>
            <a:ext cx="9383395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823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823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5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3892" y="6553199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5308" y="6553199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6088" y="6553199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1" y="0"/>
                </a:moveTo>
                <a:lnTo>
                  <a:pt x="0" y="0"/>
                </a:lnTo>
                <a:lnTo>
                  <a:pt x="0" y="45720"/>
                </a:lnTo>
                <a:lnTo>
                  <a:pt x="3105911" y="45720"/>
                </a:lnTo>
                <a:lnTo>
                  <a:pt x="3105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6908" y="1493519"/>
            <a:ext cx="10972800" cy="5364480"/>
          </a:xfrm>
          <a:custGeom>
            <a:avLst/>
            <a:gdLst/>
            <a:ahLst/>
            <a:cxnLst/>
            <a:rect l="l" t="t" r="r" b="b"/>
            <a:pathLst>
              <a:path w="10972800" h="5364480">
                <a:moveTo>
                  <a:pt x="0" y="5364480"/>
                </a:moveTo>
                <a:lnTo>
                  <a:pt x="10972800" y="5364480"/>
                </a:lnTo>
                <a:lnTo>
                  <a:pt x="10972800" y="0"/>
                </a:lnTo>
                <a:lnTo>
                  <a:pt x="0" y="0"/>
                </a:lnTo>
                <a:lnTo>
                  <a:pt x="0" y="5364480"/>
                </a:lnTo>
                <a:close/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823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823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3892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5308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6088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1" y="0"/>
                </a:moveTo>
                <a:lnTo>
                  <a:pt x="0" y="0"/>
                </a:lnTo>
                <a:lnTo>
                  <a:pt x="0" y="45720"/>
                </a:lnTo>
                <a:lnTo>
                  <a:pt x="3105911" y="45720"/>
                </a:lnTo>
                <a:lnTo>
                  <a:pt x="3105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823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416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38001" y="6639430"/>
            <a:ext cx="72262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5682" y="6652132"/>
            <a:ext cx="2692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2430"/>
            <a:ext cx="6428740" cy="4987925"/>
            <a:chOff x="0" y="942430"/>
            <a:chExt cx="6428740" cy="4987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942430"/>
              <a:ext cx="6425683" cy="49688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876544"/>
              <a:ext cx="3792220" cy="53340"/>
            </a:xfrm>
            <a:custGeom>
              <a:avLst/>
              <a:gdLst/>
              <a:ahLst/>
              <a:cxnLst/>
              <a:rect l="l" t="t" r="r" b="b"/>
              <a:pathLst>
                <a:path w="3792220" h="53339">
                  <a:moveTo>
                    <a:pt x="0" y="53339"/>
                  </a:moveTo>
                  <a:lnTo>
                    <a:pt x="3791712" y="53339"/>
                  </a:lnTo>
                  <a:lnTo>
                    <a:pt x="3791712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91711" y="5053584"/>
            <a:ext cx="8400415" cy="1440180"/>
            <a:chOff x="3791711" y="5053584"/>
            <a:chExt cx="8400415" cy="1440180"/>
          </a:xfrm>
        </p:grpSpPr>
        <p:sp>
          <p:nvSpPr>
            <p:cNvPr id="6" name="object 6"/>
            <p:cNvSpPr/>
            <p:nvPr/>
          </p:nvSpPr>
          <p:spPr>
            <a:xfrm>
              <a:off x="8400288" y="5876544"/>
              <a:ext cx="3792220" cy="53340"/>
            </a:xfrm>
            <a:custGeom>
              <a:avLst/>
              <a:gdLst/>
              <a:ahLst/>
              <a:cxnLst/>
              <a:rect l="l" t="t" r="r" b="b"/>
              <a:pathLst>
                <a:path w="3792220" h="53339">
                  <a:moveTo>
                    <a:pt x="0" y="53339"/>
                  </a:moveTo>
                  <a:lnTo>
                    <a:pt x="3791711" y="53339"/>
                  </a:lnTo>
                  <a:lnTo>
                    <a:pt x="3791711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1711" y="5876544"/>
              <a:ext cx="4608830" cy="53340"/>
            </a:xfrm>
            <a:custGeom>
              <a:avLst/>
              <a:gdLst/>
              <a:ahLst/>
              <a:cxnLst/>
              <a:rect l="l" t="t" r="r" b="b"/>
              <a:pathLst>
                <a:path w="4608830" h="53339">
                  <a:moveTo>
                    <a:pt x="460857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608576" y="53339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051" y="5053584"/>
              <a:ext cx="1440179" cy="144018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7679435" y="2510027"/>
            <a:ext cx="70485" cy="1301750"/>
          </a:xfrm>
          <a:custGeom>
            <a:avLst/>
            <a:gdLst/>
            <a:ahLst/>
            <a:cxnLst/>
            <a:rect l="l" t="t" r="r" b="b"/>
            <a:pathLst>
              <a:path w="70484" h="1301750">
                <a:moveTo>
                  <a:pt x="70103" y="0"/>
                </a:moveTo>
                <a:lnTo>
                  <a:pt x="0" y="0"/>
                </a:lnTo>
                <a:lnTo>
                  <a:pt x="0" y="1301496"/>
                </a:lnTo>
                <a:lnTo>
                  <a:pt x="70103" y="1301496"/>
                </a:lnTo>
                <a:lnTo>
                  <a:pt x="70103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99434" y="1206753"/>
            <a:ext cx="824039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ts val="2645"/>
              </a:lnSpc>
              <a:spcBef>
                <a:spcPts val="100"/>
              </a:spcBef>
            </a:pPr>
            <a:r>
              <a:rPr sz="2400" b="1" dirty="0">
                <a:solidFill>
                  <a:srgbClr val="201D6F"/>
                </a:solidFill>
                <a:latin typeface="Arial"/>
                <a:cs typeface="Arial"/>
              </a:rPr>
              <a:t>Introduction</a:t>
            </a:r>
            <a:r>
              <a:rPr sz="2400" b="1" spc="-65" dirty="0">
                <a:solidFill>
                  <a:srgbClr val="201D6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01D6F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4085"/>
              </a:lnSpc>
            </a:pPr>
            <a:r>
              <a:rPr b="1" dirty="0">
                <a:solidFill>
                  <a:srgbClr val="201D6F"/>
                </a:solidFill>
                <a:latin typeface="Arial"/>
                <a:cs typeface="Arial"/>
              </a:rPr>
              <a:t>Parallel</a:t>
            </a:r>
            <a:r>
              <a:rPr b="1" spc="-20" dirty="0">
                <a:solidFill>
                  <a:srgbClr val="201D6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201D6F"/>
                </a:solidFill>
                <a:latin typeface="Arial"/>
                <a:cs typeface="Arial"/>
              </a:rPr>
              <a:t>and</a:t>
            </a:r>
            <a:r>
              <a:rPr b="1" spc="-10" dirty="0">
                <a:solidFill>
                  <a:srgbClr val="201D6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201D6F"/>
                </a:solidFill>
                <a:latin typeface="Arial"/>
                <a:cs typeface="Arial"/>
              </a:rPr>
              <a:t>Distributed</a:t>
            </a:r>
            <a:r>
              <a:rPr b="1" spc="-5" dirty="0">
                <a:solidFill>
                  <a:srgbClr val="201D6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201D6F"/>
                </a:solidFill>
                <a:latin typeface="Arial"/>
                <a:cs typeface="Arial"/>
              </a:rPr>
              <a:t>Programming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77741" y="2832862"/>
            <a:ext cx="37401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60905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          </a:t>
            </a:r>
            <a:r>
              <a:rPr sz="2000" dirty="0">
                <a:latin typeface="Arial MT"/>
                <a:cs typeface="Arial MT"/>
              </a:rPr>
              <a:t>CS</a:t>
            </a:r>
            <a:r>
              <a:rPr lang="en-US" sz="2000" spc="-15" dirty="0">
                <a:latin typeface="Arial MT"/>
                <a:cs typeface="Arial MT"/>
              </a:rPr>
              <a:t> 1</a:t>
            </a:r>
            <a:r>
              <a:rPr sz="2000" spc="-25" dirty="0">
                <a:latin typeface="Arial MT"/>
                <a:cs typeface="Arial MT"/>
              </a:rPr>
              <a:t>2 </a:t>
            </a:r>
            <a:r>
              <a:rPr sz="2000" dirty="0">
                <a:latin typeface="Arial MT"/>
                <a:cs typeface="Arial MT"/>
              </a:rPr>
              <a:t>Massive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Multi-</a:t>
            </a:r>
            <a:r>
              <a:rPr sz="2000" dirty="0">
                <a:latin typeface="Arial MT"/>
                <a:cs typeface="Arial MT"/>
              </a:rPr>
              <a:t>core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Programming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659" y="5042915"/>
            <a:ext cx="668985" cy="72542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20608" y="3055365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 MT"/>
                <a:cs typeface="Arial MT"/>
              </a:rPr>
              <a:t>Sachin D N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7946" y="4857203"/>
            <a:ext cx="1249318" cy="9980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3507" y="5024628"/>
            <a:ext cx="2320927" cy="826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FD35-D830-D039-BDE8-7E3E24D8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46CF6-4D74-3747-CBD9-3B9460EF3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5E53C-0AE6-5B44-340C-E023C6FC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5" y="1247782"/>
            <a:ext cx="6320747" cy="4238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631C8-C564-B100-4A49-3A75247E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53" y="3367091"/>
            <a:ext cx="3953427" cy="217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BCD86-1C6B-49DA-5CB9-90D2B76A63E5}"/>
              </a:ext>
            </a:extLst>
          </p:cNvPr>
          <p:cNvSpPr txBox="1"/>
          <p:nvPr/>
        </p:nvSpPr>
        <p:spPr>
          <a:xfrm>
            <a:off x="7522192" y="1923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!apt install -y </a:t>
            </a:r>
            <a:r>
              <a:rPr lang="en-IN" dirty="0" err="1"/>
              <a:t>nvidia</a:t>
            </a:r>
            <a:r>
              <a:rPr lang="en-IN" dirty="0"/>
              <a:t>-</a:t>
            </a:r>
            <a:r>
              <a:rPr lang="en-IN" dirty="0" err="1"/>
              <a:t>cuda</a:t>
            </a:r>
            <a:r>
              <a:rPr lang="en-IN" dirty="0"/>
              <a:t>-toolkit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7821A-AD7C-D676-5499-C6B395EF9E06}"/>
              </a:ext>
            </a:extLst>
          </p:cNvPr>
          <p:cNvSpPr txBox="1"/>
          <p:nvPr/>
        </p:nvSpPr>
        <p:spPr>
          <a:xfrm>
            <a:off x="7569799" y="2243337"/>
            <a:ext cx="192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!</a:t>
            </a:r>
            <a:r>
              <a:rPr lang="en-IN" dirty="0" err="1"/>
              <a:t>nvcc</a:t>
            </a:r>
            <a:r>
              <a:rPr lang="en-IN" dirty="0"/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305057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8719" y="1735074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Hello</a:t>
            </a:r>
            <a:r>
              <a:rPr spc="-50" dirty="0"/>
              <a:t> </a:t>
            </a:r>
            <a:r>
              <a:rPr dirty="0"/>
              <a:t>World!</a:t>
            </a:r>
            <a:r>
              <a:rPr spc="-4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Device</a:t>
            </a:r>
            <a:r>
              <a:rPr spc="-60" dirty="0"/>
              <a:t> </a:t>
            </a:r>
            <a:r>
              <a:rPr spc="-20" dirty="0"/>
              <a:t>Code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9A305F-148D-4C8B-38C2-0B3569688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93" y="893824"/>
            <a:ext cx="7696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CUDA Concepts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__global__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a function that runs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GPU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called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CPU 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(host), but runs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thousands of GPU 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parallel.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8A8CAD-D8FE-0FB6-1190-5AB42DE4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89" y="3523328"/>
            <a:ext cx="70743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Kernel Launch: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&lt;&lt;&lt;blocks,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threadsPerBlock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HelloWorldGPU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&lt;&lt;&lt;1, 12&gt;&gt;&gt;();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launches: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 in that block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run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HelloWorldGPU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kernel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parallel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thread has a unique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 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inside its block: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threadIdx.x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0, 1, 2, ..., 11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D57D-1EAC-DEBE-0E9E-DD7299B5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B132-9B8A-2AD6-D192-B1A7126C2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38B47E-DBD0-63AC-664B-5CBFC1F3F8CD}"/>
              </a:ext>
            </a:extLst>
          </p:cNvPr>
          <p:cNvGraphicFramePr>
            <a:graphicFrameLocks noGrp="1"/>
          </p:cNvGraphicFramePr>
          <p:nvPr/>
        </p:nvGraphicFramePr>
        <p:xfrm>
          <a:off x="774293" y="1996881"/>
          <a:ext cx="5959096" cy="1828800"/>
        </p:xfrm>
        <a:graphic>
          <a:graphicData uri="http://schemas.openxmlformats.org/drawingml/2006/table">
            <a:tbl>
              <a:tblPr/>
              <a:tblGrid>
                <a:gridCol w="2979548">
                  <a:extLst>
                    <a:ext uri="{9D8B030D-6E8A-4147-A177-3AD203B41FA5}">
                      <a16:colId xmlns:a16="http://schemas.microsoft.com/office/drawing/2014/main" val="3912211179"/>
                    </a:ext>
                  </a:extLst>
                </a:gridCol>
                <a:gridCol w="2979548">
                  <a:extLst>
                    <a:ext uri="{9D8B030D-6E8A-4147-A177-3AD203B41FA5}">
                      <a16:colId xmlns:a16="http://schemas.microsoft.com/office/drawing/2014/main" val="2984023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0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threadIdx.x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Index of thread in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94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blockIdx.x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Index of block in grid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055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blockDim.x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Number of threads per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674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gridDim.x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number of blocks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59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0F607BB-3794-CCFD-27DA-A6D6B82E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42903"/>
            <a:ext cx="11303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Thread and Block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5B14C30-41D3-2614-4674-4B9B567A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348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&lt;&lt;&lt;2, 4&gt;&gt;&gt;</a:t>
            </a: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➡️ 2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each with 4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48B976-EC01-9E28-8E3E-34917E2D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80" y="2389564"/>
            <a:ext cx="395342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E209-728E-515B-B05E-217ABD4D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3" y="299973"/>
            <a:ext cx="8991600" cy="1107996"/>
          </a:xfrm>
        </p:spPr>
        <p:txBody>
          <a:bodyPr/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 Real-Time Use Case Comparison: Image Filtering (e.g., Blur)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52DFB-A439-6BBF-91E6-443B61273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48BC-FD24-12E9-D653-059786A5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3" y="1524000"/>
            <a:ext cx="11243777" cy="47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5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F33-CED2-FB50-5E5A-64D33DA4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1: What Is the Problem?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936A13-D426-4437-E4C3-FC9516E1D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343" y="1676206"/>
            <a:ext cx="1157239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want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blur an image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Blurring helps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 out the image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like softening sharp edges or reducing noise.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Goal: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this small 5x5 grayscale image: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10 20 30 40 50 60 70 80 90 100 110 120 130 140 150 160 170 180 190 200 210 220 230 240 250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want to apply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3x3 blur 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means: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pixel, we look at the 3x3 square around it.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 all 9 values,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by 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the original pixel value with that average.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the image look smoother.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F36E9-24ED-F53F-182B-43ACAE00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598456"/>
            <a:ext cx="3962400" cy="2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7A1D-2E77-7166-9B5D-9C61A458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2: Why Is the CPU Slow?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880E-F0E3-5740-1BC7-FC44040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480131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>
                <a:latin typeface="Arial Unicode MS"/>
              </a:rPr>
              <a:t>In a normal program (CPU-based), we go pixel-by-pixel, </a:t>
            </a:r>
            <a:r>
              <a:rPr lang="en-IN" b="1" dirty="0">
                <a:latin typeface="Arial Unicode MS"/>
              </a:rPr>
              <a:t>one at a time</a:t>
            </a:r>
            <a:r>
              <a:rPr lang="en-IN" dirty="0">
                <a:latin typeface="Arial Unicode MS"/>
              </a:rPr>
              <a:t>. For each: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Unicode MS"/>
              </a:rPr>
              <a:t>Read the surrounding pixels (up to 9).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Unicode MS"/>
              </a:rPr>
              <a:t>Add their values.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Unicode MS"/>
              </a:rPr>
              <a:t>Divide and store.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Unicode MS"/>
              </a:rPr>
              <a:t>For small images it’s fine. But real images have </a:t>
            </a:r>
            <a:r>
              <a:rPr lang="en-IN" b="1" dirty="0">
                <a:latin typeface="Arial Unicode MS"/>
              </a:rPr>
              <a:t>millions of pixels</a:t>
            </a:r>
            <a:r>
              <a:rPr lang="en-IN" dirty="0">
                <a:latin typeface="Arial Unicode MS"/>
              </a:rPr>
              <a:t> (e.g., 4K images have ~8 million). So doing this </a:t>
            </a:r>
            <a:r>
              <a:rPr lang="en-IN" b="1" dirty="0">
                <a:latin typeface="Arial Unicode MS"/>
              </a:rPr>
              <a:t>one-by-one</a:t>
            </a:r>
            <a:r>
              <a:rPr lang="en-IN" dirty="0">
                <a:latin typeface="Arial Unicode MS"/>
              </a:rPr>
              <a:t> is slow and takes a lot of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00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2220-6EEA-284A-CE37-64245D1B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3: Why Use GPU?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8B9AD-3710-257E-0B29-FFD76EA9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313932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>
                <a:latin typeface="Arial Unicode MS"/>
              </a:rPr>
              <a:t>GPU is good at doing </a:t>
            </a:r>
            <a:r>
              <a:rPr lang="en-IN" b="1" dirty="0">
                <a:latin typeface="Arial Unicode MS"/>
              </a:rPr>
              <a:t>many things at once</a:t>
            </a:r>
            <a:r>
              <a:rPr lang="en-IN" dirty="0">
                <a:latin typeface="Arial Unicode MS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Unicode MS"/>
              </a:rPr>
              <a:t>Instead of one-by-one, we give </a:t>
            </a:r>
            <a:r>
              <a:rPr lang="en-IN" b="1" dirty="0">
                <a:latin typeface="Arial Unicode MS"/>
              </a:rPr>
              <a:t>each pixel its own worker</a:t>
            </a:r>
            <a:r>
              <a:rPr lang="en-IN" dirty="0">
                <a:latin typeface="Arial Unicode MS"/>
              </a:rPr>
              <a:t> (called a </a:t>
            </a:r>
            <a:r>
              <a:rPr lang="en-IN" b="1" dirty="0">
                <a:latin typeface="Arial Unicode MS"/>
              </a:rPr>
              <a:t>thread</a:t>
            </a:r>
            <a:r>
              <a:rPr lang="en-IN" dirty="0">
                <a:latin typeface="Arial Unicode MS"/>
              </a:rPr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Unicode MS"/>
              </a:rPr>
              <a:t>Thousands of threads </a:t>
            </a:r>
            <a:r>
              <a:rPr lang="en-IN" b="1" dirty="0">
                <a:latin typeface="Arial Unicode MS"/>
              </a:rPr>
              <a:t>run at the same time</a:t>
            </a:r>
            <a:r>
              <a:rPr lang="en-IN" dirty="0">
                <a:latin typeface="Arial Unicode MS"/>
              </a:rPr>
              <a:t>, each doing the same blur operation.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Unicode MS"/>
              </a:rPr>
              <a:t>This makes it </a:t>
            </a:r>
            <a:r>
              <a:rPr lang="en-IN" b="1" dirty="0">
                <a:latin typeface="Arial Unicode MS"/>
              </a:rPr>
              <a:t>100× faster</a:t>
            </a:r>
            <a:r>
              <a:rPr lang="en-IN" dirty="0">
                <a:latin typeface="Arial Unicode MS"/>
              </a:rPr>
              <a:t> or more!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278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4D8-B702-B92F-3EBE-8D691443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4: What Are We Actually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A728-BE3F-0145-89D6-789B771F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369331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>
                <a:latin typeface="Arial Unicode MS"/>
              </a:rPr>
              <a:t>We will: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Unicode MS"/>
              </a:rPr>
              <a:t>Create a </a:t>
            </a:r>
            <a:r>
              <a:rPr lang="en-IN" b="1" dirty="0">
                <a:latin typeface="Arial Unicode MS"/>
              </a:rPr>
              <a:t>5×5 grayscale image</a:t>
            </a:r>
            <a:r>
              <a:rPr lang="en-IN" dirty="0">
                <a:latin typeface="Arial Unicode MS"/>
              </a:rPr>
              <a:t> (just numbers).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Unicode MS"/>
              </a:rPr>
              <a:t>Write a program that runs on GPU (called </a:t>
            </a:r>
            <a:r>
              <a:rPr lang="en-IN" b="1" dirty="0">
                <a:latin typeface="Arial Unicode MS"/>
              </a:rPr>
              <a:t>CUDA kernel</a:t>
            </a:r>
            <a:r>
              <a:rPr lang="en-IN" dirty="0">
                <a:latin typeface="Arial Unicode MS"/>
              </a:rPr>
              <a:t>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Unicode MS"/>
              </a:rPr>
              <a:t>Each </a:t>
            </a:r>
            <a:r>
              <a:rPr lang="en-IN" b="1" dirty="0">
                <a:latin typeface="Arial Unicode MS"/>
              </a:rPr>
              <a:t>pixel gets its own thread</a:t>
            </a:r>
            <a:r>
              <a:rPr lang="en-IN" dirty="0">
                <a:latin typeface="Arial Unicode MS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Unicode MS"/>
              </a:rPr>
              <a:t>Each thread finds the average of its 3x3 </a:t>
            </a:r>
            <a:r>
              <a:rPr lang="en-IN" dirty="0" err="1">
                <a:latin typeface="Arial Unicode MS"/>
              </a:rPr>
              <a:t>neighbors</a:t>
            </a:r>
            <a:r>
              <a:rPr lang="en-IN" dirty="0">
                <a:latin typeface="Arial Unicode MS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Unicode MS"/>
              </a:rPr>
              <a:t>Result is a </a:t>
            </a:r>
            <a:r>
              <a:rPr lang="en-IN" b="1" dirty="0">
                <a:latin typeface="Arial Unicode MS"/>
              </a:rPr>
              <a:t>blurred image</a:t>
            </a:r>
            <a:r>
              <a:rPr lang="en-IN" dirty="0">
                <a:latin typeface="Arial Unicode MS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54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B63E-0F95-5EAB-D293-1C8D4B11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5: CUDA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0B639-4C1F-077E-2E8F-17BEC758E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95583-A169-DC16-3BCC-BD9C6495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67932"/>
            <a:ext cx="6563066" cy="5324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449CCC-0BBB-FAD2-5682-B11680B330ED}"/>
              </a:ext>
            </a:extLst>
          </p:cNvPr>
          <p:cNvSpPr txBox="1"/>
          <p:nvPr/>
        </p:nvSpPr>
        <p:spPr>
          <a:xfrm>
            <a:off x="5890145" y="5096356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https://colab.research.google.com/drive/1UAixKWtIoxgIfZZIy74ty0HWJZ_BRGKL?usp=sharing</a:t>
            </a:r>
          </a:p>
        </p:txBody>
      </p:sp>
    </p:spTree>
    <p:extLst>
      <p:ext uri="{BB962C8B-B14F-4D97-AF65-F5344CB8AC3E}">
        <p14:creationId xmlns:p14="http://schemas.microsoft.com/office/powerpoint/2010/main" val="315348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5EC19-A04C-4821-67A5-D8815F8EF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2979-D1AD-CB6F-4138-AB42462E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5: CUDA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FBB30C-9D92-A1B5-333B-FECDE89D4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624A4-B3C8-3BDC-A483-BEF797B4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3" y="1438478"/>
            <a:ext cx="8072905" cy="51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1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Where</a:t>
            </a:r>
            <a:r>
              <a:rPr sz="2500" spc="-20" dirty="0"/>
              <a:t> </a:t>
            </a:r>
            <a:r>
              <a:rPr sz="2500" dirty="0"/>
              <a:t>data</a:t>
            </a:r>
            <a:r>
              <a:rPr sz="2500" spc="-40" dirty="0"/>
              <a:t> </a:t>
            </a:r>
            <a:r>
              <a:rPr sz="2500" dirty="0"/>
              <a:t>can</a:t>
            </a:r>
            <a:r>
              <a:rPr sz="2500" spc="-50" dirty="0"/>
              <a:t> </a:t>
            </a:r>
            <a:r>
              <a:rPr sz="2500" dirty="0"/>
              <a:t>be</a:t>
            </a:r>
            <a:r>
              <a:rPr sz="2500" spc="-30" dirty="0"/>
              <a:t> </a:t>
            </a:r>
            <a:r>
              <a:rPr sz="2500" spc="-10" dirty="0"/>
              <a:t>stored</a:t>
            </a:r>
            <a:endParaRPr sz="2500"/>
          </a:p>
          <a:p>
            <a:pPr marL="413384">
              <a:lnSpc>
                <a:spcPts val="2215"/>
              </a:lnSpc>
              <a:spcBef>
                <a:spcPts val="75"/>
              </a:spcBef>
            </a:pPr>
            <a:r>
              <a:rPr sz="1900" dirty="0"/>
              <a:t>And</a:t>
            </a:r>
            <a:r>
              <a:rPr sz="1900" spc="-35" dirty="0"/>
              <a:t> </a:t>
            </a:r>
            <a:r>
              <a:rPr sz="1900" dirty="0"/>
              <a:t>how</a:t>
            </a:r>
            <a:r>
              <a:rPr sz="1900" spc="-30" dirty="0"/>
              <a:t> </a:t>
            </a:r>
            <a:r>
              <a:rPr sz="1900" dirty="0"/>
              <a:t>to</a:t>
            </a:r>
            <a:r>
              <a:rPr sz="1900" spc="-30" dirty="0"/>
              <a:t> </a:t>
            </a:r>
            <a:r>
              <a:rPr sz="1900" dirty="0"/>
              <a:t>get</a:t>
            </a:r>
            <a:r>
              <a:rPr sz="1900" spc="-40" dirty="0"/>
              <a:t> </a:t>
            </a:r>
            <a:r>
              <a:rPr sz="1900" dirty="0"/>
              <a:t>it</a:t>
            </a:r>
            <a:r>
              <a:rPr sz="1900" spc="-35" dirty="0"/>
              <a:t> </a:t>
            </a:r>
            <a:r>
              <a:rPr sz="1900" spc="-10" dirty="0"/>
              <a:t>there</a:t>
            </a:r>
            <a:endParaRPr sz="1900"/>
          </a:p>
          <a:p>
            <a:pPr marL="12700">
              <a:lnSpc>
                <a:spcPts val="2930"/>
              </a:lnSpc>
            </a:pPr>
            <a:r>
              <a:rPr sz="2500" dirty="0"/>
              <a:t>Some</a:t>
            </a:r>
            <a:r>
              <a:rPr sz="2500" spc="-50" dirty="0"/>
              <a:t> </a:t>
            </a:r>
            <a:r>
              <a:rPr sz="2500" dirty="0"/>
              <a:t>guidelines</a:t>
            </a:r>
            <a:r>
              <a:rPr sz="2500" spc="-40" dirty="0"/>
              <a:t> </a:t>
            </a:r>
            <a:r>
              <a:rPr sz="2500" dirty="0"/>
              <a:t>for</a:t>
            </a:r>
            <a:r>
              <a:rPr sz="2500" spc="-50" dirty="0"/>
              <a:t> </a:t>
            </a:r>
            <a:r>
              <a:rPr sz="2500" dirty="0"/>
              <a:t>where</a:t>
            </a:r>
            <a:r>
              <a:rPr sz="2500" spc="-40" dirty="0"/>
              <a:t> </a:t>
            </a:r>
            <a:r>
              <a:rPr sz="2500" dirty="0"/>
              <a:t>to</a:t>
            </a:r>
            <a:r>
              <a:rPr sz="2500" spc="-70" dirty="0"/>
              <a:t> </a:t>
            </a:r>
            <a:r>
              <a:rPr sz="2500" dirty="0"/>
              <a:t>store</a:t>
            </a:r>
            <a:r>
              <a:rPr sz="2500" spc="-55" dirty="0"/>
              <a:t> </a:t>
            </a:r>
            <a:r>
              <a:rPr sz="2500" spc="-20" dirty="0"/>
              <a:t>data</a:t>
            </a:r>
            <a:endParaRPr sz="2500"/>
          </a:p>
          <a:p>
            <a:pPr marL="469265" marR="7023100">
              <a:lnSpc>
                <a:spcPct val="98900"/>
              </a:lnSpc>
              <a:spcBef>
                <a:spcPts val="25"/>
              </a:spcBef>
            </a:pPr>
            <a:r>
              <a:rPr sz="2200" dirty="0"/>
              <a:t>Who</a:t>
            </a:r>
            <a:r>
              <a:rPr sz="2200" spc="-20" dirty="0"/>
              <a:t> </a:t>
            </a:r>
            <a:r>
              <a:rPr sz="2200" dirty="0"/>
              <a:t>needs</a:t>
            </a:r>
            <a:r>
              <a:rPr sz="2200" spc="-30" dirty="0"/>
              <a:t> </a:t>
            </a:r>
            <a:r>
              <a:rPr sz="2200" dirty="0"/>
              <a:t>to</a:t>
            </a:r>
            <a:r>
              <a:rPr sz="2200" spc="-30" dirty="0"/>
              <a:t> </a:t>
            </a:r>
            <a:r>
              <a:rPr sz="2200" dirty="0"/>
              <a:t>access</a:t>
            </a:r>
            <a:r>
              <a:rPr sz="2200" spc="-25" dirty="0"/>
              <a:t> it? </a:t>
            </a:r>
            <a:r>
              <a:rPr sz="2200" dirty="0"/>
              <a:t>Read</a:t>
            </a:r>
            <a:r>
              <a:rPr sz="2200" spc="-45" dirty="0"/>
              <a:t> </a:t>
            </a:r>
            <a:r>
              <a:rPr sz="2200" dirty="0"/>
              <a:t>only</a:t>
            </a:r>
            <a:r>
              <a:rPr sz="2200" spc="-25" dirty="0"/>
              <a:t> </a:t>
            </a:r>
            <a:r>
              <a:rPr sz="2200" dirty="0"/>
              <a:t>vs.</a:t>
            </a:r>
            <a:r>
              <a:rPr sz="2200" spc="-35" dirty="0"/>
              <a:t> </a:t>
            </a:r>
            <a:r>
              <a:rPr sz="2200" spc="-10" dirty="0"/>
              <a:t>Read/Write </a:t>
            </a:r>
            <a:r>
              <a:rPr sz="2200" dirty="0"/>
              <a:t>Footprint</a:t>
            </a:r>
            <a:r>
              <a:rPr sz="2200" spc="-40" dirty="0"/>
              <a:t> </a:t>
            </a:r>
            <a:r>
              <a:rPr sz="2200" dirty="0"/>
              <a:t>of</a:t>
            </a:r>
            <a:r>
              <a:rPr sz="2200" spc="-85" dirty="0"/>
              <a:t> </a:t>
            </a:r>
            <a:r>
              <a:rPr sz="2200" spc="-20" dirty="0"/>
              <a:t>data</a:t>
            </a:r>
            <a:endParaRPr sz="2200"/>
          </a:p>
          <a:p>
            <a:pPr marL="12700" marR="827405">
              <a:lnSpc>
                <a:spcPts val="2400"/>
              </a:lnSpc>
              <a:spcBef>
                <a:spcPts val="470"/>
              </a:spcBef>
            </a:pPr>
            <a:r>
              <a:rPr sz="2500" dirty="0"/>
              <a:t>High</a:t>
            </a:r>
            <a:r>
              <a:rPr sz="2500" spc="-50" dirty="0"/>
              <a:t> </a:t>
            </a:r>
            <a:r>
              <a:rPr sz="2500" dirty="0"/>
              <a:t>level</a:t>
            </a:r>
            <a:r>
              <a:rPr sz="2500" spc="-30" dirty="0"/>
              <a:t> </a:t>
            </a:r>
            <a:r>
              <a:rPr sz="2500" dirty="0"/>
              <a:t>description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50" dirty="0"/>
              <a:t> </a:t>
            </a:r>
            <a:r>
              <a:rPr sz="2500" dirty="0"/>
              <a:t>how</a:t>
            </a:r>
            <a:r>
              <a:rPr sz="2500" spc="-45" dirty="0"/>
              <a:t> </a:t>
            </a:r>
            <a:r>
              <a:rPr sz="2500" dirty="0"/>
              <a:t>to</a:t>
            </a:r>
            <a:r>
              <a:rPr sz="2500" spc="-60" dirty="0"/>
              <a:t> </a:t>
            </a:r>
            <a:r>
              <a:rPr sz="2500" dirty="0"/>
              <a:t>write</a:t>
            </a:r>
            <a:r>
              <a:rPr sz="2500" spc="-45" dirty="0"/>
              <a:t> </a:t>
            </a:r>
            <a:r>
              <a:rPr sz="2500" dirty="0"/>
              <a:t>code</a:t>
            </a:r>
            <a:r>
              <a:rPr sz="2500" spc="-45" dirty="0"/>
              <a:t> </a:t>
            </a:r>
            <a:r>
              <a:rPr sz="2500" dirty="0"/>
              <a:t>to</a:t>
            </a:r>
            <a:r>
              <a:rPr sz="2500" spc="-60" dirty="0"/>
              <a:t> </a:t>
            </a:r>
            <a:r>
              <a:rPr sz="2500" dirty="0"/>
              <a:t>optimize</a:t>
            </a:r>
            <a:r>
              <a:rPr sz="2500" spc="-40" dirty="0"/>
              <a:t> </a:t>
            </a:r>
            <a:r>
              <a:rPr sz="2500" dirty="0"/>
              <a:t>for</a:t>
            </a:r>
            <a:r>
              <a:rPr sz="2500" spc="-50" dirty="0"/>
              <a:t> </a:t>
            </a:r>
            <a:r>
              <a:rPr sz="2500" spc="-10" dirty="0"/>
              <a:t>memory hierarchy</a:t>
            </a:r>
            <a:endParaRPr sz="2500"/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500"/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200" dirty="0"/>
              <a:t>Reference</a:t>
            </a:r>
            <a:r>
              <a:rPr sz="2200" spc="-80" dirty="0"/>
              <a:t> </a:t>
            </a:r>
            <a:r>
              <a:rPr sz="2500" spc="-50" dirty="0"/>
              <a:t>:</a:t>
            </a:r>
            <a:endParaRPr sz="2500"/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dirty="0"/>
              <a:t>Chapter</a:t>
            </a:r>
            <a:r>
              <a:rPr sz="2200" spc="-20" dirty="0"/>
              <a:t> </a:t>
            </a:r>
            <a:r>
              <a:rPr sz="2200" dirty="0"/>
              <a:t>5,</a:t>
            </a:r>
            <a:r>
              <a:rPr sz="2200" spc="-50" dirty="0"/>
              <a:t> </a:t>
            </a:r>
            <a:r>
              <a:rPr sz="2200" dirty="0"/>
              <a:t>Kirk</a:t>
            </a:r>
            <a:r>
              <a:rPr sz="2200" spc="-30" dirty="0"/>
              <a:t> </a:t>
            </a:r>
            <a:r>
              <a:rPr sz="2200" dirty="0"/>
              <a:t>and</a:t>
            </a:r>
            <a:r>
              <a:rPr sz="2200" spc="-45" dirty="0"/>
              <a:t> </a:t>
            </a:r>
            <a:r>
              <a:rPr sz="2200" dirty="0"/>
              <a:t>Hwu</a:t>
            </a:r>
            <a:r>
              <a:rPr sz="2200" spc="-45" dirty="0"/>
              <a:t> </a:t>
            </a:r>
            <a:r>
              <a:rPr sz="2200" dirty="0"/>
              <a:t>,</a:t>
            </a:r>
            <a:r>
              <a:rPr sz="2200" spc="-30" dirty="0"/>
              <a:t> </a:t>
            </a:r>
            <a:r>
              <a:rPr sz="1800" dirty="0">
                <a:latin typeface="Calibri"/>
                <a:cs typeface="Calibri"/>
              </a:rPr>
              <a:t>Programming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Massively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Parallel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Processors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Hands-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Third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Edition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omic Sans MS"/>
                <a:cs typeface="Comic Sans MS"/>
              </a:rPr>
              <a:t>Overview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of</a:t>
            </a:r>
            <a:r>
              <a:rPr sz="4400" spc="-40" dirty="0">
                <a:latin typeface="Comic Sans MS"/>
                <a:cs typeface="Comic Sans MS"/>
              </a:rPr>
              <a:t> </a:t>
            </a:r>
            <a:r>
              <a:rPr sz="4400" spc="-10" dirty="0">
                <a:latin typeface="Comic Sans MS"/>
                <a:cs typeface="Comic Sans MS"/>
              </a:rPr>
              <a:t>Lecture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D8621-8A8C-2494-A944-2B7B43FAC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C17-CCBD-1969-BD92-6999469E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5: CUDA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FFD608-608C-0635-198A-5EDED103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8C7AF-7E23-6305-7E8F-5E7784F7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65" y="1250747"/>
            <a:ext cx="5562600" cy="53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A18CC-3D27-35D3-DF95-854E7931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8562-186A-7939-59D4-CA8C5F49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5: CUDA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2CE5D1-63F5-E3A3-B661-86511A6C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5D8EF-A0E0-4857-2BDC-3EB3CCEB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4" y="1143000"/>
            <a:ext cx="5486399" cy="52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8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751DA-CE5B-C1BD-9AD5-ED767F272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52A2-4AE6-E6D9-B4A4-5B4E3583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 5: CUDA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D8D431-E3C3-E913-9981-7F9C465F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738664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9. Main Function (Host Code)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63FB6-8196-CCD4-0652-3521C809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3" y="1962511"/>
            <a:ext cx="2781688" cy="1667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A6A9C-A856-40CE-4DD5-C6D21238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1" y="3820956"/>
            <a:ext cx="3944039" cy="2771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38E22-F086-F9DC-AF0E-B06EF7B5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205905"/>
            <a:ext cx="435353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3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2EB6-6D75-8FFA-7FEE-48D8A005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E634-9BD1-5F6D-C01B-D6F7393D6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1A27C-162B-D8FE-1739-A6EA1441E994}"/>
              </a:ext>
            </a:extLst>
          </p:cNvPr>
          <p:cNvSpPr txBox="1"/>
          <p:nvPr/>
        </p:nvSpPr>
        <p:spPr>
          <a:xfrm>
            <a:off x="1766046" y="4791929"/>
            <a:ext cx="8659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https://colab.research.google.com/drive/1UAixKWtIoxgIfZZIy74ty0HWJZ_BRGKL?authuser=3#scrollTo=EaySmiX7Uha0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C5C4F56-177A-1110-B5B2-F2C6040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57" y="1439727"/>
            <a:ext cx="6276975" cy="292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2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850516"/>
            <a:ext cx="10705465" cy="343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40"/>
              </a:lnSpc>
              <a:spcBef>
                <a:spcPts val="100"/>
              </a:spcBef>
            </a:pPr>
            <a:r>
              <a:rPr sz="3000" dirty="0">
                <a:latin typeface="Comic Sans MS"/>
                <a:cs typeface="Comic Sans MS"/>
              </a:rPr>
              <a:t>Reduce</a:t>
            </a:r>
            <a:r>
              <a:rPr sz="3000" spc="-35" dirty="0">
                <a:latin typeface="Comic Sans MS"/>
                <a:cs typeface="Comic Sans MS"/>
              </a:rPr>
              <a:t> </a:t>
            </a:r>
            <a:r>
              <a:rPr sz="3000" b="1" i="1" dirty="0">
                <a:solidFill>
                  <a:srgbClr val="CF0000"/>
                </a:solidFill>
                <a:latin typeface="Comic Sans MS"/>
                <a:cs typeface="Comic Sans MS"/>
              </a:rPr>
              <a:t>memory</a:t>
            </a:r>
            <a:r>
              <a:rPr sz="3000" b="1" i="1" spc="-25" dirty="0">
                <a:solidFill>
                  <a:srgbClr val="CF0000"/>
                </a:solidFill>
                <a:latin typeface="Comic Sans MS"/>
                <a:cs typeface="Comic Sans MS"/>
              </a:rPr>
              <a:t> </a:t>
            </a:r>
            <a:r>
              <a:rPr sz="3000" b="1" i="1" spc="-10" dirty="0">
                <a:solidFill>
                  <a:srgbClr val="CF0000"/>
                </a:solidFill>
                <a:latin typeface="Comic Sans MS"/>
                <a:cs typeface="Comic Sans MS"/>
              </a:rPr>
              <a:t>latency</a:t>
            </a:r>
            <a:endParaRPr sz="3000">
              <a:latin typeface="Comic Sans MS"/>
              <a:cs typeface="Comic Sans MS"/>
            </a:endParaRPr>
          </a:p>
          <a:p>
            <a:pPr marL="897890" marR="684530" indent="-329565">
              <a:lnSpc>
                <a:spcPts val="2500"/>
              </a:lnSpc>
              <a:spcBef>
                <a:spcPts val="540"/>
              </a:spcBef>
            </a:pPr>
            <a:r>
              <a:rPr sz="2600" dirty="0">
                <a:latin typeface="Comic Sans MS"/>
                <a:cs typeface="Comic Sans MS"/>
              </a:rPr>
              <a:t>The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latency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of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memory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access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is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the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time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(usually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in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spc="-10" dirty="0">
                <a:latin typeface="Comic Sans MS"/>
                <a:cs typeface="Comic Sans MS"/>
              </a:rPr>
              <a:t>cycles) </a:t>
            </a:r>
            <a:r>
              <a:rPr sz="2600" dirty="0">
                <a:latin typeface="Comic Sans MS"/>
                <a:cs typeface="Comic Sans MS"/>
              </a:rPr>
              <a:t>between</a:t>
            </a:r>
            <a:r>
              <a:rPr sz="2600" spc="-6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memory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request</a:t>
            </a:r>
            <a:r>
              <a:rPr sz="2600" spc="-5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and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its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spc="-10" dirty="0">
                <a:latin typeface="Comic Sans MS"/>
                <a:cs typeface="Comic Sans MS"/>
              </a:rPr>
              <a:t>completion</a:t>
            </a:r>
            <a:endParaRPr sz="2600">
              <a:latin typeface="Comic Sans MS"/>
              <a:cs typeface="Comic Sans MS"/>
            </a:endParaRPr>
          </a:p>
          <a:p>
            <a:pPr marL="12700">
              <a:lnSpc>
                <a:spcPts val="3335"/>
              </a:lnSpc>
            </a:pPr>
            <a:r>
              <a:rPr sz="3000" dirty="0">
                <a:latin typeface="Comic Sans MS"/>
                <a:cs typeface="Comic Sans MS"/>
              </a:rPr>
              <a:t>Maximize</a:t>
            </a:r>
            <a:r>
              <a:rPr sz="3000" spc="-60" dirty="0">
                <a:latin typeface="Comic Sans MS"/>
                <a:cs typeface="Comic Sans MS"/>
              </a:rPr>
              <a:t> </a:t>
            </a:r>
            <a:r>
              <a:rPr sz="3000" b="1" i="1" dirty="0">
                <a:solidFill>
                  <a:srgbClr val="CF0000"/>
                </a:solidFill>
                <a:latin typeface="Comic Sans MS"/>
                <a:cs typeface="Comic Sans MS"/>
              </a:rPr>
              <a:t>memory</a:t>
            </a:r>
            <a:r>
              <a:rPr sz="3000" b="1" i="1" spc="-65" dirty="0">
                <a:solidFill>
                  <a:srgbClr val="CF0000"/>
                </a:solidFill>
                <a:latin typeface="Comic Sans MS"/>
                <a:cs typeface="Comic Sans MS"/>
              </a:rPr>
              <a:t> </a:t>
            </a:r>
            <a:r>
              <a:rPr sz="3000" b="1" i="1" spc="-10" dirty="0">
                <a:solidFill>
                  <a:srgbClr val="CF0000"/>
                </a:solidFill>
                <a:latin typeface="Comic Sans MS"/>
                <a:cs typeface="Comic Sans MS"/>
              </a:rPr>
              <a:t>bandwidth</a:t>
            </a:r>
            <a:endParaRPr sz="3000">
              <a:latin typeface="Comic Sans MS"/>
              <a:cs typeface="Comic Sans MS"/>
            </a:endParaRPr>
          </a:p>
          <a:p>
            <a:pPr marL="897890" marR="5080" indent="-428625">
              <a:lnSpc>
                <a:spcPct val="80000"/>
              </a:lnSpc>
              <a:spcBef>
                <a:spcPts val="570"/>
              </a:spcBef>
            </a:pPr>
            <a:r>
              <a:rPr sz="2600" dirty="0">
                <a:latin typeface="Comic Sans MS"/>
                <a:cs typeface="Comic Sans MS"/>
              </a:rPr>
              <a:t>Bandwidth</a:t>
            </a:r>
            <a:r>
              <a:rPr sz="2600" spc="-5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is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the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amount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of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useful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data</a:t>
            </a:r>
            <a:r>
              <a:rPr sz="2600" spc="-4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that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can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be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retrieved</a:t>
            </a:r>
            <a:r>
              <a:rPr sz="2600" spc="-40" dirty="0">
                <a:latin typeface="Comic Sans MS"/>
                <a:cs typeface="Comic Sans MS"/>
              </a:rPr>
              <a:t> </a:t>
            </a:r>
            <a:r>
              <a:rPr sz="2600" spc="-20" dirty="0">
                <a:latin typeface="Comic Sans MS"/>
                <a:cs typeface="Comic Sans MS"/>
              </a:rPr>
              <a:t>over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time</a:t>
            </a:r>
            <a:r>
              <a:rPr sz="2600" spc="-10" dirty="0">
                <a:latin typeface="Comic Sans MS"/>
                <a:cs typeface="Comic Sans MS"/>
              </a:rPr>
              <a:t> interval</a:t>
            </a:r>
            <a:endParaRPr sz="2600">
              <a:latin typeface="Comic Sans MS"/>
              <a:cs typeface="Comic Sans MS"/>
            </a:endParaRPr>
          </a:p>
          <a:p>
            <a:pPr marL="12700">
              <a:lnSpc>
                <a:spcPts val="3304"/>
              </a:lnSpc>
            </a:pPr>
            <a:r>
              <a:rPr sz="3000" dirty="0">
                <a:latin typeface="Comic Sans MS"/>
                <a:cs typeface="Comic Sans MS"/>
              </a:rPr>
              <a:t>Manage</a:t>
            </a:r>
            <a:r>
              <a:rPr sz="3000" spc="-85" dirty="0">
                <a:latin typeface="Comic Sans MS"/>
                <a:cs typeface="Comic Sans MS"/>
              </a:rPr>
              <a:t> </a:t>
            </a:r>
            <a:r>
              <a:rPr sz="3000" spc="-10" dirty="0">
                <a:latin typeface="Comic Sans MS"/>
                <a:cs typeface="Comic Sans MS"/>
              </a:rPr>
              <a:t>overhead</a:t>
            </a:r>
            <a:endParaRPr sz="3000">
              <a:latin typeface="Comic Sans MS"/>
              <a:cs typeface="Comic Sans MS"/>
            </a:endParaRPr>
          </a:p>
          <a:p>
            <a:pPr marL="897890" marR="97790" indent="-428625">
              <a:lnSpc>
                <a:spcPct val="80000"/>
              </a:lnSpc>
              <a:spcBef>
                <a:spcPts val="575"/>
              </a:spcBef>
            </a:pPr>
            <a:r>
              <a:rPr sz="2600" dirty="0">
                <a:latin typeface="Comic Sans MS"/>
                <a:cs typeface="Comic Sans MS"/>
              </a:rPr>
              <a:t>Cost</a:t>
            </a:r>
            <a:r>
              <a:rPr sz="2600" spc="-5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of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performing</a:t>
            </a:r>
            <a:r>
              <a:rPr sz="2600" spc="-4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optimization</a:t>
            </a:r>
            <a:r>
              <a:rPr sz="2600" spc="-6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(e.g.,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copying)</a:t>
            </a:r>
            <a:r>
              <a:rPr sz="2600" spc="-6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should</a:t>
            </a:r>
            <a:r>
              <a:rPr sz="2600" spc="-5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be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less</a:t>
            </a:r>
            <a:r>
              <a:rPr sz="2600" spc="-40" dirty="0">
                <a:latin typeface="Comic Sans MS"/>
                <a:cs typeface="Comic Sans MS"/>
              </a:rPr>
              <a:t> </a:t>
            </a:r>
            <a:r>
              <a:rPr sz="2600" spc="-20" dirty="0">
                <a:latin typeface="Comic Sans MS"/>
                <a:cs typeface="Comic Sans MS"/>
              </a:rPr>
              <a:t>than </a:t>
            </a:r>
            <a:r>
              <a:rPr sz="2600" dirty="0">
                <a:latin typeface="Comic Sans MS"/>
                <a:cs typeface="Comic Sans MS"/>
              </a:rPr>
              <a:t>anticipated</a:t>
            </a:r>
            <a:r>
              <a:rPr sz="2600" spc="-70" dirty="0">
                <a:latin typeface="Comic Sans MS"/>
                <a:cs typeface="Comic Sans MS"/>
              </a:rPr>
              <a:t> </a:t>
            </a:r>
            <a:r>
              <a:rPr sz="2600" spc="-20" dirty="0">
                <a:latin typeface="Comic Sans MS"/>
                <a:cs typeface="Comic Sans MS"/>
              </a:rPr>
              <a:t>gain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Targets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of</a:t>
            </a:r>
            <a:r>
              <a:rPr spc="-2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Memory</a:t>
            </a:r>
            <a:r>
              <a:rPr spc="-2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Hierarchy</a:t>
            </a:r>
            <a:r>
              <a:rPr spc="-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Optimizations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9776" y="6550152"/>
            <a:ext cx="9412605" cy="48895"/>
            <a:chOff x="2779776" y="6550152"/>
            <a:chExt cx="9412605" cy="48895"/>
          </a:xfrm>
        </p:grpSpPr>
        <p:sp>
          <p:nvSpPr>
            <p:cNvPr id="3" name="object 3"/>
            <p:cNvSpPr/>
            <p:nvPr/>
          </p:nvSpPr>
          <p:spPr>
            <a:xfrm>
              <a:off x="6173723" y="6550152"/>
              <a:ext cx="3106420" cy="48895"/>
            </a:xfrm>
            <a:custGeom>
              <a:avLst/>
              <a:gdLst/>
              <a:ahLst/>
              <a:cxnLst/>
              <a:rect l="l" t="t" r="r" b="b"/>
              <a:pathLst>
                <a:path w="3106420" h="48895">
                  <a:moveTo>
                    <a:pt x="310591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105912" y="48768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1055" y="6550152"/>
              <a:ext cx="2981325" cy="45720"/>
            </a:xfrm>
            <a:custGeom>
              <a:avLst/>
              <a:gdLst/>
              <a:ahLst/>
              <a:cxnLst/>
              <a:rect l="l" t="t" r="r" b="b"/>
              <a:pathLst>
                <a:path w="2981325" h="45720">
                  <a:moveTo>
                    <a:pt x="29809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980944" y="45720"/>
                  </a:lnTo>
                  <a:lnTo>
                    <a:pt x="2980944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9776" y="6550152"/>
              <a:ext cx="3441700" cy="48895"/>
            </a:xfrm>
            <a:custGeom>
              <a:avLst/>
              <a:gdLst/>
              <a:ahLst/>
              <a:cxnLst/>
              <a:rect l="l" t="t" r="r" b="b"/>
              <a:pathLst>
                <a:path w="3441700" h="48895">
                  <a:moveTo>
                    <a:pt x="3441191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441191" y="48768"/>
                  </a:lnTo>
                  <a:lnTo>
                    <a:pt x="3441191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3892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2" y="45720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5308" y="6553200"/>
              <a:ext cx="3148965" cy="45720"/>
            </a:xfrm>
            <a:custGeom>
              <a:avLst/>
              <a:gdLst/>
              <a:ahLst/>
              <a:cxnLst/>
              <a:rect l="l" t="t" r="r" b="b"/>
              <a:pathLst>
                <a:path w="3148965" h="45720">
                  <a:moveTo>
                    <a:pt x="31485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48584" y="45720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088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1" y="45720"/>
                  </a:lnTo>
                  <a:lnTo>
                    <a:pt x="31059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1295400"/>
            <a:ext cx="7886700" cy="45720"/>
            <a:chOff x="0" y="1295400"/>
            <a:chExt cx="7886700" cy="45720"/>
          </a:xfrm>
        </p:grpSpPr>
        <p:sp>
          <p:nvSpPr>
            <p:cNvPr id="10" name="object 10"/>
            <p:cNvSpPr/>
            <p:nvPr/>
          </p:nvSpPr>
          <p:spPr>
            <a:xfrm>
              <a:off x="3150107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95400"/>
              <a:ext cx="3150235" cy="45720"/>
            </a:xfrm>
            <a:custGeom>
              <a:avLst/>
              <a:gdLst/>
              <a:ahLst/>
              <a:cxnLst/>
              <a:rect l="l" t="t" r="r" b="b"/>
              <a:pathLst>
                <a:path w="3150235" h="45719">
                  <a:moveTo>
                    <a:pt x="315010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50108" y="45720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2303" y="1295400"/>
              <a:ext cx="1644650" cy="45720"/>
            </a:xfrm>
            <a:custGeom>
              <a:avLst/>
              <a:gdLst/>
              <a:ahLst/>
              <a:cxnLst/>
              <a:rect l="l" t="t" r="r" b="b"/>
              <a:pathLst>
                <a:path w="1644650" h="45719">
                  <a:moveTo>
                    <a:pt x="0" y="45720"/>
                  </a:moveTo>
                  <a:lnTo>
                    <a:pt x="1644396" y="45720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5343" y="1482674"/>
            <a:ext cx="6916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local,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global,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constant,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texture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spaces are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regions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343" y="1724634"/>
            <a:ext cx="3589654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11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device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memory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(DRAM) </a:t>
            </a:r>
            <a:r>
              <a:rPr sz="2000" dirty="0">
                <a:latin typeface="Comic Sans MS"/>
                <a:cs typeface="Comic Sans MS"/>
              </a:rPr>
              <a:t>Each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multiprocessor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has: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843" y="2438780"/>
            <a:ext cx="425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32-</a:t>
            </a:r>
            <a:r>
              <a:rPr sz="1800" dirty="0">
                <a:latin typeface="Comic Sans MS"/>
                <a:cs typeface="Comic Sans MS"/>
              </a:rPr>
              <a:t>bit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registers</a:t>
            </a:r>
            <a:r>
              <a:rPr sz="1800" spc="-50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processor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6843" y="2701017"/>
            <a:ext cx="5427345" cy="2566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10" dirty="0">
                <a:solidFill>
                  <a:srgbClr val="EC7C30"/>
                </a:solidFill>
                <a:latin typeface="Comic Sans MS"/>
                <a:cs typeface="Comic Sans MS"/>
              </a:rPr>
              <a:t>On-</a:t>
            </a: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chip</a:t>
            </a:r>
            <a:r>
              <a:rPr sz="1800" spc="-1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shared </a:t>
            </a:r>
            <a:r>
              <a:rPr sz="1800" spc="-10" dirty="0">
                <a:solidFill>
                  <a:srgbClr val="EC7C30"/>
                </a:solidFill>
                <a:latin typeface="Comic Sans MS"/>
                <a:cs typeface="Comic Sans MS"/>
              </a:rPr>
              <a:t>memory</a:t>
            </a:r>
            <a:endParaRPr sz="1800">
              <a:latin typeface="Comic Sans MS"/>
              <a:cs typeface="Comic Sans MS"/>
            </a:endParaRPr>
          </a:p>
          <a:p>
            <a:pPr marL="530860">
              <a:lnSpc>
                <a:spcPct val="100000"/>
              </a:lnSpc>
              <a:spcBef>
                <a:spcPts val="325"/>
              </a:spcBef>
            </a:pPr>
            <a:r>
              <a:rPr sz="1600" dirty="0">
                <a:latin typeface="Comic Sans MS"/>
                <a:cs typeface="Comic Sans MS"/>
              </a:rPr>
              <a:t>Where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6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shared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memory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space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resides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20" dirty="0">
                <a:latin typeface="Comic Sans MS"/>
                <a:cs typeface="Comic Sans MS"/>
              </a:rPr>
              <a:t> read-</a:t>
            </a:r>
            <a:r>
              <a:rPr sz="1800" dirty="0">
                <a:latin typeface="Comic Sans MS"/>
                <a:cs typeface="Comic Sans MS"/>
              </a:rPr>
              <a:t>only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constant</a:t>
            </a:r>
            <a:r>
              <a:rPr sz="1800" spc="-30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omic Sans MS"/>
                <a:cs typeface="Comic Sans MS"/>
              </a:rPr>
              <a:t>cache</a:t>
            </a:r>
            <a:endParaRPr sz="1800">
              <a:latin typeface="Comic Sans MS"/>
              <a:cs typeface="Comic Sans MS"/>
            </a:endParaRPr>
          </a:p>
          <a:p>
            <a:pPr marL="53086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speed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up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access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constant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memory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space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read-</a:t>
            </a:r>
            <a:r>
              <a:rPr sz="1800" dirty="0">
                <a:latin typeface="Comic Sans MS"/>
                <a:cs typeface="Comic Sans MS"/>
              </a:rPr>
              <a:t>only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texture</a:t>
            </a:r>
            <a:r>
              <a:rPr sz="1800" spc="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omic Sans MS"/>
                <a:cs typeface="Comic Sans MS"/>
              </a:rPr>
              <a:t>cache</a:t>
            </a:r>
            <a:endParaRPr sz="1800">
              <a:latin typeface="Comic Sans MS"/>
              <a:cs typeface="Comic Sans MS"/>
            </a:endParaRPr>
          </a:p>
          <a:p>
            <a:pPr marL="873760" marR="5080" indent="-342900">
              <a:lnSpc>
                <a:spcPts val="2590"/>
              </a:lnSpc>
              <a:spcBef>
                <a:spcPts val="509"/>
              </a:spcBef>
            </a:pP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speed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up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access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the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texture </a:t>
            </a:r>
            <a:r>
              <a:rPr sz="2400" dirty="0">
                <a:latin typeface="Comic Sans MS"/>
                <a:cs typeface="Comic Sans MS"/>
              </a:rPr>
              <a:t>memory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space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Data</a:t>
            </a:r>
            <a:r>
              <a:rPr sz="1800" spc="-40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cache</a:t>
            </a:r>
            <a:r>
              <a:rPr sz="1800" spc="-40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EC7C30"/>
                </a:solidFill>
                <a:latin typeface="Comic Sans MS"/>
                <a:cs typeface="Comic Sans MS"/>
              </a:rPr>
              <a:t>(Fermi</a:t>
            </a:r>
            <a:r>
              <a:rPr sz="1800" spc="-4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omic Sans MS"/>
                <a:cs typeface="Comic Sans MS"/>
              </a:rPr>
              <a:t>only)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5343" y="201295"/>
            <a:ext cx="1051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Hardware</a:t>
            </a:r>
            <a:r>
              <a:rPr spc="-1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Implementation:</a:t>
            </a:r>
            <a:r>
              <a:rPr spc="-7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Memory</a:t>
            </a:r>
            <a:r>
              <a:rPr spc="-9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Architecture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7881937" y="838009"/>
            <a:ext cx="4058920" cy="4465955"/>
            <a:chOff x="7881937" y="838009"/>
            <a:chExt cx="4058920" cy="4465955"/>
          </a:xfrm>
        </p:grpSpPr>
        <p:sp>
          <p:nvSpPr>
            <p:cNvPr id="19" name="object 19"/>
            <p:cNvSpPr/>
            <p:nvPr/>
          </p:nvSpPr>
          <p:spPr>
            <a:xfrm>
              <a:off x="7886700" y="842772"/>
              <a:ext cx="4049395" cy="4456430"/>
            </a:xfrm>
            <a:custGeom>
              <a:avLst/>
              <a:gdLst/>
              <a:ahLst/>
              <a:cxnLst/>
              <a:rect l="l" t="t" r="r" b="b"/>
              <a:pathLst>
                <a:path w="4049395" h="4456430">
                  <a:moveTo>
                    <a:pt x="4049267" y="0"/>
                  </a:moveTo>
                  <a:lnTo>
                    <a:pt x="0" y="0"/>
                  </a:lnTo>
                  <a:lnTo>
                    <a:pt x="0" y="4456176"/>
                  </a:lnTo>
                  <a:lnTo>
                    <a:pt x="4049267" y="4456176"/>
                  </a:lnTo>
                  <a:lnTo>
                    <a:pt x="40492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6700" y="842772"/>
              <a:ext cx="4049395" cy="4456430"/>
            </a:xfrm>
            <a:custGeom>
              <a:avLst/>
              <a:gdLst/>
              <a:ahLst/>
              <a:cxnLst/>
              <a:rect l="l" t="t" r="r" b="b"/>
              <a:pathLst>
                <a:path w="4049395" h="4456430">
                  <a:moveTo>
                    <a:pt x="0" y="4456176"/>
                  </a:moveTo>
                  <a:lnTo>
                    <a:pt x="4049267" y="4456176"/>
                  </a:lnTo>
                  <a:lnTo>
                    <a:pt x="4049267" y="0"/>
                  </a:lnTo>
                  <a:lnTo>
                    <a:pt x="0" y="0"/>
                  </a:lnTo>
                  <a:lnTo>
                    <a:pt x="0" y="4456176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27491" y="1123188"/>
              <a:ext cx="3758565" cy="3068320"/>
            </a:xfrm>
            <a:custGeom>
              <a:avLst/>
              <a:gdLst/>
              <a:ahLst/>
              <a:cxnLst/>
              <a:rect l="l" t="t" r="r" b="b"/>
              <a:pathLst>
                <a:path w="3758565" h="3068320">
                  <a:moveTo>
                    <a:pt x="3758184" y="0"/>
                  </a:moveTo>
                  <a:lnTo>
                    <a:pt x="0" y="0"/>
                  </a:lnTo>
                  <a:lnTo>
                    <a:pt x="0" y="3067812"/>
                  </a:lnTo>
                  <a:lnTo>
                    <a:pt x="3758184" y="3067812"/>
                  </a:lnTo>
                  <a:lnTo>
                    <a:pt x="375818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27491" y="1123188"/>
              <a:ext cx="3758565" cy="3068320"/>
            </a:xfrm>
            <a:custGeom>
              <a:avLst/>
              <a:gdLst/>
              <a:ahLst/>
              <a:cxnLst/>
              <a:rect l="l" t="t" r="r" b="b"/>
              <a:pathLst>
                <a:path w="3758565" h="3068320">
                  <a:moveTo>
                    <a:pt x="0" y="3067812"/>
                  </a:moveTo>
                  <a:lnTo>
                    <a:pt x="3758184" y="3067812"/>
                  </a:lnTo>
                  <a:lnTo>
                    <a:pt x="3758184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65693" y="768671"/>
            <a:ext cx="1361440" cy="5880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b="1" spc="-10" dirty="0">
                <a:solidFill>
                  <a:srgbClr val="003300"/>
                </a:solidFill>
                <a:latin typeface="Calibri"/>
                <a:cs typeface="Calibri"/>
              </a:rPr>
              <a:t>Device</a:t>
            </a:r>
            <a:endParaRPr sz="12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775"/>
              </a:spcBef>
            </a:pPr>
            <a:r>
              <a:rPr sz="1200" b="1" spc="-10" dirty="0">
                <a:solidFill>
                  <a:srgbClr val="003300"/>
                </a:solidFill>
                <a:latin typeface="Calibri"/>
                <a:cs typeface="Calibri"/>
              </a:rPr>
              <a:t>Multiprocessor</a:t>
            </a:r>
            <a:r>
              <a:rPr sz="1200" b="1" spc="6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003300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997761" y="1366837"/>
            <a:ext cx="3766185" cy="3077845"/>
            <a:chOff x="7997761" y="1366837"/>
            <a:chExt cx="3766185" cy="3077845"/>
          </a:xfrm>
        </p:grpSpPr>
        <p:sp>
          <p:nvSpPr>
            <p:cNvPr id="25" name="object 25"/>
            <p:cNvSpPr/>
            <p:nvPr/>
          </p:nvSpPr>
          <p:spPr>
            <a:xfrm>
              <a:off x="8002523" y="1371600"/>
              <a:ext cx="3756660" cy="3068320"/>
            </a:xfrm>
            <a:custGeom>
              <a:avLst/>
              <a:gdLst/>
              <a:ahLst/>
              <a:cxnLst/>
              <a:rect l="l" t="t" r="r" b="b"/>
              <a:pathLst>
                <a:path w="3756659" h="3068320">
                  <a:moveTo>
                    <a:pt x="3756660" y="0"/>
                  </a:moveTo>
                  <a:lnTo>
                    <a:pt x="0" y="0"/>
                  </a:lnTo>
                  <a:lnTo>
                    <a:pt x="0" y="3067812"/>
                  </a:lnTo>
                  <a:lnTo>
                    <a:pt x="3756660" y="3067812"/>
                  </a:lnTo>
                  <a:lnTo>
                    <a:pt x="375666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02523" y="1371600"/>
              <a:ext cx="3756660" cy="3068320"/>
            </a:xfrm>
            <a:custGeom>
              <a:avLst/>
              <a:gdLst/>
              <a:ahLst/>
              <a:cxnLst/>
              <a:rect l="l" t="t" r="r" b="b"/>
              <a:pathLst>
                <a:path w="3756659" h="3068320">
                  <a:moveTo>
                    <a:pt x="0" y="3067812"/>
                  </a:moveTo>
                  <a:lnTo>
                    <a:pt x="3756660" y="3067812"/>
                  </a:lnTo>
                  <a:lnTo>
                    <a:pt x="3756660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81518" y="1395221"/>
            <a:ext cx="1098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Calibri"/>
                <a:cs typeface="Calibri"/>
              </a:rPr>
              <a:t>Multiprocessor</a:t>
            </a:r>
            <a:r>
              <a:rPr sz="1200" b="1" spc="-6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27657" y="1900237"/>
            <a:ext cx="3766185" cy="3079115"/>
            <a:chOff x="7927657" y="1900237"/>
            <a:chExt cx="3766185" cy="3079115"/>
          </a:xfrm>
        </p:grpSpPr>
        <p:sp>
          <p:nvSpPr>
            <p:cNvPr id="29" name="object 29"/>
            <p:cNvSpPr/>
            <p:nvPr/>
          </p:nvSpPr>
          <p:spPr>
            <a:xfrm>
              <a:off x="7932419" y="1905000"/>
              <a:ext cx="3756660" cy="3069590"/>
            </a:xfrm>
            <a:custGeom>
              <a:avLst/>
              <a:gdLst/>
              <a:ahLst/>
              <a:cxnLst/>
              <a:rect l="l" t="t" r="r" b="b"/>
              <a:pathLst>
                <a:path w="3756659" h="3069590">
                  <a:moveTo>
                    <a:pt x="3756660" y="0"/>
                  </a:moveTo>
                  <a:lnTo>
                    <a:pt x="0" y="0"/>
                  </a:lnTo>
                  <a:lnTo>
                    <a:pt x="0" y="3069336"/>
                  </a:lnTo>
                  <a:lnTo>
                    <a:pt x="3756660" y="3069336"/>
                  </a:lnTo>
                  <a:lnTo>
                    <a:pt x="375666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32419" y="1905000"/>
              <a:ext cx="3756660" cy="3069590"/>
            </a:xfrm>
            <a:custGeom>
              <a:avLst/>
              <a:gdLst/>
              <a:ahLst/>
              <a:cxnLst/>
              <a:rect l="l" t="t" r="r" b="b"/>
              <a:pathLst>
                <a:path w="3756659" h="3069590">
                  <a:moveTo>
                    <a:pt x="0" y="3069336"/>
                  </a:moveTo>
                  <a:lnTo>
                    <a:pt x="3756660" y="3069336"/>
                  </a:lnTo>
                  <a:lnTo>
                    <a:pt x="3756660" y="0"/>
                  </a:lnTo>
                  <a:lnTo>
                    <a:pt x="0" y="0"/>
                  </a:lnTo>
                  <a:lnTo>
                    <a:pt x="0" y="3069336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11794" y="1929765"/>
            <a:ext cx="1098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300"/>
                </a:solidFill>
                <a:latin typeface="Calibri"/>
                <a:cs typeface="Calibri"/>
              </a:rPr>
              <a:t>Multiprocessor</a:t>
            </a:r>
            <a:r>
              <a:rPr sz="1200" b="1" spc="-6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86700" y="5466588"/>
            <a:ext cx="4049395" cy="859790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200" b="1" dirty="0">
                <a:solidFill>
                  <a:srgbClr val="003300"/>
                </a:solidFill>
                <a:latin typeface="Calibri"/>
                <a:cs typeface="Calibri"/>
              </a:rPr>
              <a:t>Device</a:t>
            </a:r>
            <a:r>
              <a:rPr sz="1200" b="1" spc="-4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90141" y="2675953"/>
            <a:ext cx="2813685" cy="357505"/>
            <a:chOff x="7990141" y="2675953"/>
            <a:chExt cx="2813685" cy="357505"/>
          </a:xfrm>
        </p:grpSpPr>
        <p:sp>
          <p:nvSpPr>
            <p:cNvPr id="34" name="object 34"/>
            <p:cNvSpPr/>
            <p:nvPr/>
          </p:nvSpPr>
          <p:spPr>
            <a:xfrm>
              <a:off x="7994904" y="2680716"/>
              <a:ext cx="2804160" cy="347980"/>
            </a:xfrm>
            <a:custGeom>
              <a:avLst/>
              <a:gdLst/>
              <a:ahLst/>
              <a:cxnLst/>
              <a:rect l="l" t="t" r="r" b="b"/>
              <a:pathLst>
                <a:path w="2804159" h="347980">
                  <a:moveTo>
                    <a:pt x="2804159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804159" y="347472"/>
                  </a:lnTo>
                  <a:lnTo>
                    <a:pt x="280415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94904" y="2680716"/>
              <a:ext cx="2804160" cy="347980"/>
            </a:xfrm>
            <a:custGeom>
              <a:avLst/>
              <a:gdLst/>
              <a:ahLst/>
              <a:cxnLst/>
              <a:rect l="l" t="t" r="r" b="b"/>
              <a:pathLst>
                <a:path w="2804159" h="347980">
                  <a:moveTo>
                    <a:pt x="0" y="347472"/>
                  </a:moveTo>
                  <a:lnTo>
                    <a:pt x="2804159" y="347472"/>
                  </a:lnTo>
                  <a:lnTo>
                    <a:pt x="2804159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962390" y="2752089"/>
            <a:ext cx="871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3300"/>
                </a:solidFill>
                <a:latin typeface="Calibri"/>
                <a:cs typeface="Calibri"/>
              </a:rPr>
              <a:t>Shared</a:t>
            </a:r>
            <a:r>
              <a:rPr sz="1000" b="1" spc="-5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342185" y="3599497"/>
            <a:ext cx="2884170" cy="273685"/>
            <a:chOff x="8342185" y="3599497"/>
            <a:chExt cx="2884170" cy="273685"/>
          </a:xfrm>
        </p:grpSpPr>
        <p:sp>
          <p:nvSpPr>
            <p:cNvPr id="38" name="object 38"/>
            <p:cNvSpPr/>
            <p:nvPr/>
          </p:nvSpPr>
          <p:spPr>
            <a:xfrm>
              <a:off x="8741651" y="3604259"/>
              <a:ext cx="2178050" cy="264160"/>
            </a:xfrm>
            <a:custGeom>
              <a:avLst/>
              <a:gdLst/>
              <a:ahLst/>
              <a:cxnLst/>
              <a:rect l="l" t="t" r="r" b="b"/>
              <a:pathLst>
                <a:path w="2178050" h="264160">
                  <a:moveTo>
                    <a:pt x="115836" y="0"/>
                  </a:moveTo>
                  <a:lnTo>
                    <a:pt x="0" y="0"/>
                  </a:lnTo>
                  <a:lnTo>
                    <a:pt x="0" y="263652"/>
                  </a:lnTo>
                  <a:lnTo>
                    <a:pt x="115836" y="263652"/>
                  </a:lnTo>
                  <a:lnTo>
                    <a:pt x="115836" y="0"/>
                  </a:lnTo>
                  <a:close/>
                </a:path>
                <a:path w="2178050" h="264160">
                  <a:moveTo>
                    <a:pt x="1310652" y="0"/>
                  </a:moveTo>
                  <a:lnTo>
                    <a:pt x="862596" y="0"/>
                  </a:lnTo>
                  <a:lnTo>
                    <a:pt x="862596" y="263652"/>
                  </a:lnTo>
                  <a:lnTo>
                    <a:pt x="1310652" y="263652"/>
                  </a:lnTo>
                  <a:lnTo>
                    <a:pt x="1310652" y="0"/>
                  </a:lnTo>
                  <a:close/>
                </a:path>
                <a:path w="2178050" h="264160">
                  <a:moveTo>
                    <a:pt x="2177808" y="0"/>
                  </a:moveTo>
                  <a:lnTo>
                    <a:pt x="2057400" y="0"/>
                  </a:lnTo>
                  <a:lnTo>
                    <a:pt x="2057400" y="263652"/>
                  </a:lnTo>
                  <a:lnTo>
                    <a:pt x="2177808" y="263652"/>
                  </a:lnTo>
                  <a:lnTo>
                    <a:pt x="217780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46947" y="3604259"/>
              <a:ext cx="2874645" cy="264160"/>
            </a:xfrm>
            <a:custGeom>
              <a:avLst/>
              <a:gdLst/>
              <a:ahLst/>
              <a:cxnLst/>
              <a:rect l="l" t="t" r="r" b="b"/>
              <a:pathLst>
                <a:path w="2874645" h="264160">
                  <a:moveTo>
                    <a:pt x="0" y="263651"/>
                  </a:moveTo>
                  <a:lnTo>
                    <a:pt x="2874263" y="263651"/>
                  </a:lnTo>
                  <a:lnTo>
                    <a:pt x="2874263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919459" y="3182302"/>
            <a:ext cx="715010" cy="807085"/>
          </a:xfrm>
          <a:prstGeom prst="rect">
            <a:avLst/>
          </a:prstGeom>
          <a:solidFill>
            <a:srgbClr val="99FF66"/>
          </a:solidFill>
          <a:ln w="9525">
            <a:solidFill>
              <a:srgbClr val="95959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L="257810" marR="90805" indent="-157480">
              <a:lnSpc>
                <a:spcPct val="100000"/>
              </a:lnSpc>
            </a:pPr>
            <a:r>
              <a:rPr sz="900" b="1" spc="-10" dirty="0">
                <a:solidFill>
                  <a:srgbClr val="003300"/>
                </a:solidFill>
                <a:latin typeface="Calibri"/>
                <a:cs typeface="Calibri"/>
              </a:rPr>
              <a:t>Instruction</a:t>
            </a:r>
            <a:r>
              <a:rPr sz="900" b="1" spc="5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003300"/>
                </a:solidFill>
                <a:latin typeface="Calibri"/>
                <a:cs typeface="Calibri"/>
              </a:rPr>
              <a:t>Unit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94904" y="3497579"/>
            <a:ext cx="746760" cy="487680"/>
          </a:xfrm>
          <a:custGeom>
            <a:avLst/>
            <a:gdLst/>
            <a:ahLst/>
            <a:cxnLst/>
            <a:rect l="l" t="t" r="r" b="b"/>
            <a:pathLst>
              <a:path w="746759" h="487679">
                <a:moveTo>
                  <a:pt x="0" y="487679"/>
                </a:moveTo>
                <a:lnTo>
                  <a:pt x="746759" y="487679"/>
                </a:lnTo>
                <a:lnTo>
                  <a:pt x="746759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94904" y="3497579"/>
            <a:ext cx="746760" cy="487680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z="900" b="1" spc="-10" dirty="0">
                <a:solidFill>
                  <a:srgbClr val="003300"/>
                </a:solidFill>
                <a:latin typeface="Calibri"/>
                <a:cs typeface="Calibri"/>
              </a:rPr>
              <a:t>Processor</a:t>
            </a:r>
            <a:r>
              <a:rPr sz="900" b="1" spc="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9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97952" y="3182111"/>
            <a:ext cx="585470" cy="299085"/>
          </a:xfrm>
          <a:custGeom>
            <a:avLst/>
            <a:gdLst/>
            <a:ahLst/>
            <a:cxnLst/>
            <a:rect l="l" t="t" r="r" b="b"/>
            <a:pathLst>
              <a:path w="585470" h="299085">
                <a:moveTo>
                  <a:pt x="0" y="298703"/>
                </a:moveTo>
                <a:lnTo>
                  <a:pt x="585216" y="298703"/>
                </a:lnTo>
                <a:lnTo>
                  <a:pt x="585216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97952" y="3182111"/>
            <a:ext cx="585470" cy="299085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30"/>
              </a:lnSpc>
            </a:pPr>
            <a:r>
              <a:rPr sz="900" b="1" spc="-10" dirty="0">
                <a:solidFill>
                  <a:srgbClr val="003300"/>
                </a:solidFill>
                <a:latin typeface="Calibri"/>
                <a:cs typeface="Calibri"/>
              </a:rPr>
              <a:t>Registers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24696" y="3029711"/>
            <a:ext cx="984885" cy="957580"/>
            <a:chOff x="8624696" y="3029711"/>
            <a:chExt cx="984885" cy="957580"/>
          </a:xfrm>
        </p:grpSpPr>
        <p:sp>
          <p:nvSpPr>
            <p:cNvPr id="46" name="object 46"/>
            <p:cNvSpPr/>
            <p:nvPr/>
          </p:nvSpPr>
          <p:spPr>
            <a:xfrm>
              <a:off x="8624696" y="3029711"/>
              <a:ext cx="77470" cy="460375"/>
            </a:xfrm>
            <a:custGeom>
              <a:avLst/>
              <a:gdLst/>
              <a:ahLst/>
              <a:cxnLst/>
              <a:rect l="l" t="t" r="r" b="b"/>
              <a:pathLst>
                <a:path w="77470" h="460375">
                  <a:moveTo>
                    <a:pt x="31662" y="384175"/>
                  </a:moveTo>
                  <a:lnTo>
                    <a:pt x="0" y="384175"/>
                  </a:lnTo>
                  <a:lnTo>
                    <a:pt x="37720" y="460248"/>
                  </a:lnTo>
                  <a:lnTo>
                    <a:pt x="69735" y="396748"/>
                  </a:lnTo>
                  <a:lnTo>
                    <a:pt x="31624" y="396748"/>
                  </a:lnTo>
                  <a:lnTo>
                    <a:pt x="31662" y="384175"/>
                  </a:lnTo>
                  <a:close/>
                </a:path>
                <a:path w="77470" h="460375">
                  <a:moveTo>
                    <a:pt x="45340" y="63500"/>
                  </a:moveTo>
                  <a:lnTo>
                    <a:pt x="32640" y="63500"/>
                  </a:lnTo>
                  <a:lnTo>
                    <a:pt x="31662" y="384175"/>
                  </a:lnTo>
                  <a:lnTo>
                    <a:pt x="31624" y="396748"/>
                  </a:lnTo>
                  <a:lnTo>
                    <a:pt x="44324" y="396748"/>
                  </a:lnTo>
                  <a:lnTo>
                    <a:pt x="45300" y="76326"/>
                  </a:lnTo>
                  <a:lnTo>
                    <a:pt x="45340" y="63500"/>
                  </a:lnTo>
                  <a:close/>
                </a:path>
                <a:path w="77470" h="460375">
                  <a:moveTo>
                    <a:pt x="76074" y="384175"/>
                  </a:moveTo>
                  <a:lnTo>
                    <a:pt x="44362" y="384175"/>
                  </a:lnTo>
                  <a:lnTo>
                    <a:pt x="44324" y="396748"/>
                  </a:lnTo>
                  <a:lnTo>
                    <a:pt x="69735" y="396748"/>
                  </a:lnTo>
                  <a:lnTo>
                    <a:pt x="76074" y="384175"/>
                  </a:lnTo>
                  <a:close/>
                </a:path>
                <a:path w="77470" h="460375">
                  <a:moveTo>
                    <a:pt x="39244" y="0"/>
                  </a:moveTo>
                  <a:lnTo>
                    <a:pt x="761" y="76326"/>
                  </a:lnTo>
                  <a:lnTo>
                    <a:pt x="32600" y="76326"/>
                  </a:lnTo>
                  <a:lnTo>
                    <a:pt x="32640" y="63500"/>
                  </a:lnTo>
                  <a:lnTo>
                    <a:pt x="70729" y="63500"/>
                  </a:lnTo>
                  <a:lnTo>
                    <a:pt x="39244" y="0"/>
                  </a:lnTo>
                  <a:close/>
                </a:path>
                <a:path w="77470" h="460375">
                  <a:moveTo>
                    <a:pt x="70729" y="63500"/>
                  </a:moveTo>
                  <a:lnTo>
                    <a:pt x="45340" y="63500"/>
                  </a:lnTo>
                  <a:lnTo>
                    <a:pt x="45300" y="76326"/>
                  </a:lnTo>
                  <a:lnTo>
                    <a:pt x="77090" y="76326"/>
                  </a:lnTo>
                  <a:lnTo>
                    <a:pt x="70729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57488" y="3497579"/>
              <a:ext cx="746760" cy="485140"/>
            </a:xfrm>
            <a:custGeom>
              <a:avLst/>
              <a:gdLst/>
              <a:ahLst/>
              <a:cxnLst/>
              <a:rect l="l" t="t" r="r" b="b"/>
              <a:pathLst>
                <a:path w="746759" h="485139">
                  <a:moveTo>
                    <a:pt x="0" y="484632"/>
                  </a:moveTo>
                  <a:lnTo>
                    <a:pt x="746759" y="484632"/>
                  </a:lnTo>
                  <a:lnTo>
                    <a:pt x="746759" y="0"/>
                  </a:lnTo>
                  <a:lnTo>
                    <a:pt x="0" y="0"/>
                  </a:lnTo>
                  <a:lnTo>
                    <a:pt x="0" y="484632"/>
                  </a:lnTo>
                  <a:close/>
                </a:path>
              </a:pathLst>
            </a:custGeom>
            <a:ln w="952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698863" y="3395548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3300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57488" y="3497579"/>
            <a:ext cx="746760" cy="485140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sz="900" b="1" spc="-10" dirty="0">
                <a:solidFill>
                  <a:srgbClr val="003300"/>
                </a:solidFill>
                <a:latin typeface="Calibri"/>
                <a:cs typeface="Calibri"/>
              </a:rPr>
              <a:t>Processor</a:t>
            </a:r>
            <a:r>
              <a:rPr sz="900" b="1" spc="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9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852916" y="3180588"/>
            <a:ext cx="585470" cy="299085"/>
          </a:xfrm>
          <a:custGeom>
            <a:avLst/>
            <a:gdLst/>
            <a:ahLst/>
            <a:cxnLst/>
            <a:rect l="l" t="t" r="r" b="b"/>
            <a:pathLst>
              <a:path w="585470" h="299085">
                <a:moveTo>
                  <a:pt x="0" y="298703"/>
                </a:moveTo>
                <a:lnTo>
                  <a:pt x="585216" y="298703"/>
                </a:lnTo>
                <a:lnTo>
                  <a:pt x="585216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852916" y="3180588"/>
            <a:ext cx="585470" cy="299085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030"/>
              </a:lnSpc>
            </a:pPr>
            <a:r>
              <a:rPr sz="900" b="1" spc="-10" dirty="0">
                <a:solidFill>
                  <a:srgbClr val="003300"/>
                </a:solidFill>
                <a:latin typeface="Calibri"/>
                <a:cs typeface="Calibri"/>
              </a:rPr>
              <a:t>Registers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485883" y="3029711"/>
            <a:ext cx="1318260" cy="962025"/>
            <a:chOff x="9485883" y="3029711"/>
            <a:chExt cx="1318260" cy="962025"/>
          </a:xfrm>
        </p:grpSpPr>
        <p:sp>
          <p:nvSpPr>
            <p:cNvPr id="53" name="object 53"/>
            <p:cNvSpPr/>
            <p:nvPr/>
          </p:nvSpPr>
          <p:spPr>
            <a:xfrm>
              <a:off x="9485883" y="3029711"/>
              <a:ext cx="78740" cy="460375"/>
            </a:xfrm>
            <a:custGeom>
              <a:avLst/>
              <a:gdLst/>
              <a:ahLst/>
              <a:cxnLst/>
              <a:rect l="l" t="t" r="r" b="b"/>
              <a:pathLst>
                <a:path w="78740" h="460375">
                  <a:moveTo>
                    <a:pt x="0" y="383793"/>
                  </a:moveTo>
                  <a:lnTo>
                    <a:pt x="37592" y="460248"/>
                  </a:lnTo>
                  <a:lnTo>
                    <a:pt x="69872" y="396748"/>
                  </a:lnTo>
                  <a:lnTo>
                    <a:pt x="31623" y="396748"/>
                  </a:lnTo>
                  <a:lnTo>
                    <a:pt x="31709" y="384090"/>
                  </a:lnTo>
                  <a:lnTo>
                    <a:pt x="44409" y="384090"/>
                  </a:lnTo>
                  <a:lnTo>
                    <a:pt x="0" y="383793"/>
                  </a:lnTo>
                  <a:close/>
                </a:path>
                <a:path w="78740" h="460375">
                  <a:moveTo>
                    <a:pt x="46609" y="63500"/>
                  </a:moveTo>
                  <a:lnTo>
                    <a:pt x="33909" y="63500"/>
                  </a:lnTo>
                  <a:lnTo>
                    <a:pt x="31711" y="383793"/>
                  </a:lnTo>
                  <a:lnTo>
                    <a:pt x="31623" y="396748"/>
                  </a:lnTo>
                  <a:lnTo>
                    <a:pt x="44323" y="396748"/>
                  </a:lnTo>
                  <a:lnTo>
                    <a:pt x="46520" y="76453"/>
                  </a:lnTo>
                  <a:lnTo>
                    <a:pt x="46609" y="63500"/>
                  </a:lnTo>
                  <a:close/>
                </a:path>
                <a:path w="78740" h="460375">
                  <a:moveTo>
                    <a:pt x="44409" y="384090"/>
                  </a:moveTo>
                  <a:lnTo>
                    <a:pt x="44323" y="396748"/>
                  </a:lnTo>
                  <a:lnTo>
                    <a:pt x="69872" y="396748"/>
                  </a:lnTo>
                  <a:lnTo>
                    <a:pt x="76200" y="384301"/>
                  </a:lnTo>
                  <a:lnTo>
                    <a:pt x="44409" y="384090"/>
                  </a:lnTo>
                  <a:close/>
                </a:path>
                <a:path w="78740" h="460375">
                  <a:moveTo>
                    <a:pt x="40640" y="0"/>
                  </a:moveTo>
                  <a:lnTo>
                    <a:pt x="2032" y="75946"/>
                  </a:lnTo>
                  <a:lnTo>
                    <a:pt x="78232" y="76453"/>
                  </a:lnTo>
                  <a:lnTo>
                    <a:pt x="78128" y="76242"/>
                  </a:lnTo>
                  <a:lnTo>
                    <a:pt x="33821" y="76242"/>
                  </a:lnTo>
                  <a:lnTo>
                    <a:pt x="33909" y="63500"/>
                  </a:lnTo>
                  <a:lnTo>
                    <a:pt x="71862" y="63500"/>
                  </a:lnTo>
                  <a:lnTo>
                    <a:pt x="40640" y="0"/>
                  </a:lnTo>
                  <a:close/>
                </a:path>
                <a:path w="78740" h="460375">
                  <a:moveTo>
                    <a:pt x="71862" y="63500"/>
                  </a:moveTo>
                  <a:lnTo>
                    <a:pt x="46609" y="63500"/>
                  </a:lnTo>
                  <a:lnTo>
                    <a:pt x="46521" y="76242"/>
                  </a:lnTo>
                  <a:lnTo>
                    <a:pt x="78128" y="76242"/>
                  </a:lnTo>
                  <a:lnTo>
                    <a:pt x="71862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052303" y="3499103"/>
              <a:ext cx="746760" cy="487680"/>
            </a:xfrm>
            <a:custGeom>
              <a:avLst/>
              <a:gdLst/>
              <a:ahLst/>
              <a:cxnLst/>
              <a:rect l="l" t="t" r="r" b="b"/>
              <a:pathLst>
                <a:path w="746759" h="487679">
                  <a:moveTo>
                    <a:pt x="0" y="487680"/>
                  </a:moveTo>
                  <a:lnTo>
                    <a:pt x="746759" y="487680"/>
                  </a:lnTo>
                  <a:lnTo>
                    <a:pt x="746759" y="0"/>
                  </a:lnTo>
                  <a:lnTo>
                    <a:pt x="0" y="0"/>
                  </a:lnTo>
                  <a:lnTo>
                    <a:pt x="0" y="48768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052304" y="3499103"/>
            <a:ext cx="746760" cy="487680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900" b="1" spc="-10" dirty="0">
                <a:solidFill>
                  <a:srgbClr val="003300"/>
                </a:solidFill>
                <a:latin typeface="Calibri"/>
                <a:cs typeface="Calibri"/>
              </a:rPr>
              <a:t>Processor</a:t>
            </a:r>
            <a:r>
              <a:rPr sz="900" b="1" spc="2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900" b="1" spc="-50" dirty="0">
                <a:solidFill>
                  <a:srgbClr val="003300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052304" y="3185160"/>
            <a:ext cx="586740" cy="295910"/>
          </a:xfrm>
          <a:custGeom>
            <a:avLst/>
            <a:gdLst/>
            <a:ahLst/>
            <a:cxnLst/>
            <a:rect l="l" t="t" r="r" b="b"/>
            <a:pathLst>
              <a:path w="586740" h="295910">
                <a:moveTo>
                  <a:pt x="0" y="295656"/>
                </a:moveTo>
                <a:lnTo>
                  <a:pt x="586740" y="295656"/>
                </a:lnTo>
                <a:lnTo>
                  <a:pt x="586740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052304" y="3185160"/>
            <a:ext cx="586740" cy="295910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019"/>
              </a:lnSpc>
            </a:pPr>
            <a:r>
              <a:rPr sz="900" b="1" spc="-10" dirty="0">
                <a:solidFill>
                  <a:srgbClr val="003300"/>
                </a:solidFill>
                <a:latin typeface="Calibri"/>
                <a:cs typeface="Calibri"/>
              </a:rPr>
              <a:t>Registers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984045" y="1580388"/>
            <a:ext cx="3639820" cy="3016250"/>
            <a:chOff x="7984045" y="1580388"/>
            <a:chExt cx="3639820" cy="3016250"/>
          </a:xfrm>
        </p:grpSpPr>
        <p:sp>
          <p:nvSpPr>
            <p:cNvPr id="59" name="object 59"/>
            <p:cNvSpPr/>
            <p:nvPr/>
          </p:nvSpPr>
          <p:spPr>
            <a:xfrm>
              <a:off x="10680699" y="3031236"/>
              <a:ext cx="78740" cy="460375"/>
            </a:xfrm>
            <a:custGeom>
              <a:avLst/>
              <a:gdLst/>
              <a:ahLst/>
              <a:cxnLst/>
              <a:rect l="l" t="t" r="r" b="b"/>
              <a:pathLst>
                <a:path w="78740" h="460375">
                  <a:moveTo>
                    <a:pt x="0" y="383793"/>
                  </a:moveTo>
                  <a:lnTo>
                    <a:pt x="37592" y="460248"/>
                  </a:lnTo>
                  <a:lnTo>
                    <a:pt x="69872" y="396748"/>
                  </a:lnTo>
                  <a:lnTo>
                    <a:pt x="31623" y="396748"/>
                  </a:lnTo>
                  <a:lnTo>
                    <a:pt x="31709" y="384090"/>
                  </a:lnTo>
                  <a:lnTo>
                    <a:pt x="44409" y="384090"/>
                  </a:lnTo>
                  <a:lnTo>
                    <a:pt x="0" y="383793"/>
                  </a:lnTo>
                  <a:close/>
                </a:path>
                <a:path w="78740" h="460375">
                  <a:moveTo>
                    <a:pt x="46608" y="63500"/>
                  </a:moveTo>
                  <a:lnTo>
                    <a:pt x="33908" y="63500"/>
                  </a:lnTo>
                  <a:lnTo>
                    <a:pt x="31711" y="383793"/>
                  </a:lnTo>
                  <a:lnTo>
                    <a:pt x="31623" y="396748"/>
                  </a:lnTo>
                  <a:lnTo>
                    <a:pt x="44323" y="396748"/>
                  </a:lnTo>
                  <a:lnTo>
                    <a:pt x="46520" y="76453"/>
                  </a:lnTo>
                  <a:lnTo>
                    <a:pt x="46608" y="63500"/>
                  </a:lnTo>
                  <a:close/>
                </a:path>
                <a:path w="78740" h="460375">
                  <a:moveTo>
                    <a:pt x="44409" y="384090"/>
                  </a:moveTo>
                  <a:lnTo>
                    <a:pt x="44323" y="396748"/>
                  </a:lnTo>
                  <a:lnTo>
                    <a:pt x="69872" y="396748"/>
                  </a:lnTo>
                  <a:lnTo>
                    <a:pt x="76200" y="384301"/>
                  </a:lnTo>
                  <a:lnTo>
                    <a:pt x="44409" y="384090"/>
                  </a:lnTo>
                  <a:close/>
                </a:path>
                <a:path w="78740" h="460375">
                  <a:moveTo>
                    <a:pt x="40640" y="0"/>
                  </a:moveTo>
                  <a:lnTo>
                    <a:pt x="2031" y="75946"/>
                  </a:lnTo>
                  <a:lnTo>
                    <a:pt x="78231" y="76453"/>
                  </a:lnTo>
                  <a:lnTo>
                    <a:pt x="78128" y="76242"/>
                  </a:lnTo>
                  <a:lnTo>
                    <a:pt x="33821" y="76242"/>
                  </a:lnTo>
                  <a:lnTo>
                    <a:pt x="33908" y="63500"/>
                  </a:lnTo>
                  <a:lnTo>
                    <a:pt x="71862" y="63500"/>
                  </a:lnTo>
                  <a:lnTo>
                    <a:pt x="40640" y="0"/>
                  </a:lnTo>
                  <a:close/>
                </a:path>
                <a:path w="78740" h="460375">
                  <a:moveTo>
                    <a:pt x="71862" y="63500"/>
                  </a:moveTo>
                  <a:lnTo>
                    <a:pt x="46608" y="63500"/>
                  </a:lnTo>
                  <a:lnTo>
                    <a:pt x="46521" y="76242"/>
                  </a:lnTo>
                  <a:lnTo>
                    <a:pt x="78128" y="76242"/>
                  </a:lnTo>
                  <a:lnTo>
                    <a:pt x="71862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051036" y="1580387"/>
              <a:ext cx="94615" cy="241300"/>
            </a:xfrm>
            <a:custGeom>
              <a:avLst/>
              <a:gdLst/>
              <a:ahLst/>
              <a:cxnLst/>
              <a:rect l="l" t="t" r="r" b="b"/>
              <a:pathLst>
                <a:path w="94615" h="241300">
                  <a:moveTo>
                    <a:pt x="42672" y="217932"/>
                  </a:moveTo>
                  <a:lnTo>
                    <a:pt x="40995" y="209067"/>
                  </a:lnTo>
                  <a:lnTo>
                    <a:pt x="36423" y="201790"/>
                  </a:lnTo>
                  <a:lnTo>
                    <a:pt x="29641" y="196888"/>
                  </a:lnTo>
                  <a:lnTo>
                    <a:pt x="21336" y="195072"/>
                  </a:lnTo>
                  <a:lnTo>
                    <a:pt x="13017" y="196888"/>
                  </a:lnTo>
                  <a:lnTo>
                    <a:pt x="6235" y="201790"/>
                  </a:lnTo>
                  <a:lnTo>
                    <a:pt x="1663" y="209067"/>
                  </a:lnTo>
                  <a:lnTo>
                    <a:pt x="0" y="217932"/>
                  </a:lnTo>
                  <a:lnTo>
                    <a:pt x="1663" y="226809"/>
                  </a:lnTo>
                  <a:lnTo>
                    <a:pt x="6235" y="234086"/>
                  </a:lnTo>
                  <a:lnTo>
                    <a:pt x="13017" y="238988"/>
                  </a:lnTo>
                  <a:lnTo>
                    <a:pt x="21336" y="240792"/>
                  </a:lnTo>
                  <a:lnTo>
                    <a:pt x="29641" y="238988"/>
                  </a:lnTo>
                  <a:lnTo>
                    <a:pt x="36423" y="234086"/>
                  </a:lnTo>
                  <a:lnTo>
                    <a:pt x="40995" y="226809"/>
                  </a:lnTo>
                  <a:lnTo>
                    <a:pt x="42672" y="217932"/>
                  </a:lnTo>
                  <a:close/>
                </a:path>
                <a:path w="94615" h="241300">
                  <a:moveTo>
                    <a:pt x="70104" y="112776"/>
                  </a:moveTo>
                  <a:lnTo>
                    <a:pt x="68427" y="103911"/>
                  </a:lnTo>
                  <a:lnTo>
                    <a:pt x="63855" y="96634"/>
                  </a:lnTo>
                  <a:lnTo>
                    <a:pt x="57073" y="91732"/>
                  </a:lnTo>
                  <a:lnTo>
                    <a:pt x="48768" y="89916"/>
                  </a:lnTo>
                  <a:lnTo>
                    <a:pt x="40449" y="91732"/>
                  </a:lnTo>
                  <a:lnTo>
                    <a:pt x="33667" y="96634"/>
                  </a:lnTo>
                  <a:lnTo>
                    <a:pt x="29095" y="103911"/>
                  </a:lnTo>
                  <a:lnTo>
                    <a:pt x="27432" y="112776"/>
                  </a:lnTo>
                  <a:lnTo>
                    <a:pt x="29095" y="121653"/>
                  </a:lnTo>
                  <a:lnTo>
                    <a:pt x="33667" y="128930"/>
                  </a:lnTo>
                  <a:lnTo>
                    <a:pt x="40449" y="133832"/>
                  </a:lnTo>
                  <a:lnTo>
                    <a:pt x="48768" y="135636"/>
                  </a:lnTo>
                  <a:lnTo>
                    <a:pt x="57073" y="133832"/>
                  </a:lnTo>
                  <a:lnTo>
                    <a:pt x="63855" y="128930"/>
                  </a:lnTo>
                  <a:lnTo>
                    <a:pt x="68427" y="121653"/>
                  </a:lnTo>
                  <a:lnTo>
                    <a:pt x="70104" y="112776"/>
                  </a:lnTo>
                  <a:close/>
                </a:path>
                <a:path w="94615" h="241300">
                  <a:moveTo>
                    <a:pt x="94488" y="22860"/>
                  </a:moveTo>
                  <a:lnTo>
                    <a:pt x="92811" y="13995"/>
                  </a:lnTo>
                  <a:lnTo>
                    <a:pt x="88239" y="6718"/>
                  </a:lnTo>
                  <a:lnTo>
                    <a:pt x="81457" y="1816"/>
                  </a:lnTo>
                  <a:lnTo>
                    <a:pt x="73152" y="0"/>
                  </a:lnTo>
                  <a:lnTo>
                    <a:pt x="64833" y="1816"/>
                  </a:lnTo>
                  <a:lnTo>
                    <a:pt x="58051" y="6718"/>
                  </a:lnTo>
                  <a:lnTo>
                    <a:pt x="53479" y="13995"/>
                  </a:lnTo>
                  <a:lnTo>
                    <a:pt x="51816" y="22860"/>
                  </a:lnTo>
                  <a:lnTo>
                    <a:pt x="53479" y="31737"/>
                  </a:lnTo>
                  <a:lnTo>
                    <a:pt x="58051" y="39014"/>
                  </a:lnTo>
                  <a:lnTo>
                    <a:pt x="64833" y="43916"/>
                  </a:lnTo>
                  <a:lnTo>
                    <a:pt x="73152" y="45720"/>
                  </a:lnTo>
                  <a:lnTo>
                    <a:pt x="81457" y="43916"/>
                  </a:lnTo>
                  <a:lnTo>
                    <a:pt x="88239" y="39014"/>
                  </a:lnTo>
                  <a:lnTo>
                    <a:pt x="92811" y="31737"/>
                  </a:lnTo>
                  <a:lnTo>
                    <a:pt x="94488" y="2286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88807" y="4166616"/>
              <a:ext cx="3630295" cy="425450"/>
            </a:xfrm>
            <a:custGeom>
              <a:avLst/>
              <a:gdLst/>
              <a:ahLst/>
              <a:cxnLst/>
              <a:rect l="l" t="t" r="r" b="b"/>
              <a:pathLst>
                <a:path w="3630295" h="425450">
                  <a:moveTo>
                    <a:pt x="3630167" y="0"/>
                  </a:moveTo>
                  <a:lnTo>
                    <a:pt x="0" y="0"/>
                  </a:lnTo>
                  <a:lnTo>
                    <a:pt x="0" y="425195"/>
                  </a:lnTo>
                  <a:lnTo>
                    <a:pt x="3630167" y="425195"/>
                  </a:lnTo>
                  <a:lnTo>
                    <a:pt x="363016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88807" y="4166616"/>
              <a:ext cx="3630295" cy="425450"/>
            </a:xfrm>
            <a:custGeom>
              <a:avLst/>
              <a:gdLst/>
              <a:ahLst/>
              <a:cxnLst/>
              <a:rect l="l" t="t" r="r" b="b"/>
              <a:pathLst>
                <a:path w="3630295" h="425450">
                  <a:moveTo>
                    <a:pt x="0" y="425195"/>
                  </a:moveTo>
                  <a:lnTo>
                    <a:pt x="3630167" y="425195"/>
                  </a:lnTo>
                  <a:lnTo>
                    <a:pt x="3630167" y="0"/>
                  </a:lnTo>
                  <a:lnTo>
                    <a:pt x="0" y="0"/>
                  </a:lnTo>
                  <a:lnTo>
                    <a:pt x="0" y="425195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1039602" y="4192651"/>
            <a:ext cx="4991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3300"/>
                </a:solidFill>
                <a:latin typeface="Calibri"/>
                <a:cs typeface="Calibri"/>
              </a:rPr>
              <a:t>Constant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000" b="1" spc="-10" dirty="0">
                <a:solidFill>
                  <a:srgbClr val="003300"/>
                </a:solidFill>
                <a:latin typeface="Calibri"/>
                <a:cs typeface="Calibri"/>
              </a:rPr>
              <a:t>Cache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984045" y="4692205"/>
            <a:ext cx="3639820" cy="434975"/>
            <a:chOff x="7984045" y="4692205"/>
            <a:chExt cx="3639820" cy="434975"/>
          </a:xfrm>
        </p:grpSpPr>
        <p:sp>
          <p:nvSpPr>
            <p:cNvPr id="65" name="object 65"/>
            <p:cNvSpPr/>
            <p:nvPr/>
          </p:nvSpPr>
          <p:spPr>
            <a:xfrm>
              <a:off x="7988807" y="4696967"/>
              <a:ext cx="3630295" cy="425450"/>
            </a:xfrm>
            <a:custGeom>
              <a:avLst/>
              <a:gdLst/>
              <a:ahLst/>
              <a:cxnLst/>
              <a:rect l="l" t="t" r="r" b="b"/>
              <a:pathLst>
                <a:path w="3630295" h="425450">
                  <a:moveTo>
                    <a:pt x="3630167" y="0"/>
                  </a:moveTo>
                  <a:lnTo>
                    <a:pt x="0" y="0"/>
                  </a:lnTo>
                  <a:lnTo>
                    <a:pt x="0" y="425195"/>
                  </a:lnTo>
                  <a:lnTo>
                    <a:pt x="3630167" y="425195"/>
                  </a:lnTo>
                  <a:lnTo>
                    <a:pt x="363016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88807" y="4696967"/>
              <a:ext cx="3630295" cy="425450"/>
            </a:xfrm>
            <a:custGeom>
              <a:avLst/>
              <a:gdLst/>
              <a:ahLst/>
              <a:cxnLst/>
              <a:rect l="l" t="t" r="r" b="b"/>
              <a:pathLst>
                <a:path w="3630295" h="425450">
                  <a:moveTo>
                    <a:pt x="0" y="425195"/>
                  </a:moveTo>
                  <a:lnTo>
                    <a:pt x="3630167" y="425195"/>
                  </a:lnTo>
                  <a:lnTo>
                    <a:pt x="3630167" y="0"/>
                  </a:lnTo>
                  <a:lnTo>
                    <a:pt x="0" y="0"/>
                  </a:lnTo>
                  <a:lnTo>
                    <a:pt x="0" y="425195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1106657" y="4723891"/>
            <a:ext cx="431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3300"/>
                </a:solidFill>
                <a:latin typeface="Calibri"/>
                <a:cs typeface="Calibri"/>
              </a:rPr>
              <a:t>Texture Cache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481571" y="2185441"/>
            <a:ext cx="4565650" cy="3281679"/>
            <a:chOff x="6481571" y="2185441"/>
            <a:chExt cx="4565650" cy="3281679"/>
          </a:xfrm>
        </p:grpSpPr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8900" y="3979164"/>
              <a:ext cx="76200" cy="17830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3229" y="3979164"/>
              <a:ext cx="76200" cy="18300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6902" y="3974592"/>
              <a:ext cx="76200" cy="18288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194675" y="3979163"/>
              <a:ext cx="2852420" cy="1487805"/>
            </a:xfrm>
            <a:custGeom>
              <a:avLst/>
              <a:gdLst/>
              <a:ahLst/>
              <a:cxnLst/>
              <a:rect l="l" t="t" r="r" b="b"/>
              <a:pathLst>
                <a:path w="2852420" h="1487804">
                  <a:moveTo>
                    <a:pt x="77470" y="1409700"/>
                  </a:moveTo>
                  <a:lnTo>
                    <a:pt x="45707" y="14097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24" y="63500"/>
                  </a:lnTo>
                  <a:lnTo>
                    <a:pt x="37973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3007" y="1409700"/>
                  </a:lnTo>
                  <a:lnTo>
                    <a:pt x="1270" y="1409700"/>
                  </a:lnTo>
                  <a:lnTo>
                    <a:pt x="39497" y="1485900"/>
                  </a:lnTo>
                  <a:lnTo>
                    <a:pt x="71132" y="1422400"/>
                  </a:lnTo>
                  <a:lnTo>
                    <a:pt x="77470" y="1409700"/>
                  </a:lnTo>
                  <a:close/>
                </a:path>
                <a:path w="2852420" h="1487804">
                  <a:moveTo>
                    <a:pt x="219202" y="76327"/>
                  </a:moveTo>
                  <a:lnTo>
                    <a:pt x="212813" y="63500"/>
                  </a:lnTo>
                  <a:lnTo>
                    <a:pt x="181229" y="0"/>
                  </a:lnTo>
                  <a:lnTo>
                    <a:pt x="142862" y="76327"/>
                  </a:lnTo>
                  <a:lnTo>
                    <a:pt x="174713" y="76327"/>
                  </a:lnTo>
                  <a:lnTo>
                    <a:pt x="173355" y="710184"/>
                  </a:lnTo>
                  <a:lnTo>
                    <a:pt x="186055" y="710184"/>
                  </a:lnTo>
                  <a:lnTo>
                    <a:pt x="187413" y="76327"/>
                  </a:lnTo>
                  <a:lnTo>
                    <a:pt x="219202" y="76327"/>
                  </a:lnTo>
                  <a:close/>
                </a:path>
                <a:path w="2852420" h="1487804">
                  <a:moveTo>
                    <a:pt x="929513" y="76200"/>
                  </a:moveTo>
                  <a:lnTo>
                    <a:pt x="923163" y="63500"/>
                  </a:lnTo>
                  <a:lnTo>
                    <a:pt x="891413" y="0"/>
                  </a:lnTo>
                  <a:lnTo>
                    <a:pt x="853313" y="76200"/>
                  </a:lnTo>
                  <a:lnTo>
                    <a:pt x="885063" y="76200"/>
                  </a:lnTo>
                  <a:lnTo>
                    <a:pt x="885063" y="1408176"/>
                  </a:lnTo>
                  <a:lnTo>
                    <a:pt x="853313" y="1408176"/>
                  </a:lnTo>
                  <a:lnTo>
                    <a:pt x="891413" y="1484376"/>
                  </a:lnTo>
                  <a:lnTo>
                    <a:pt x="923163" y="1420876"/>
                  </a:lnTo>
                  <a:lnTo>
                    <a:pt x="929513" y="1408176"/>
                  </a:lnTo>
                  <a:lnTo>
                    <a:pt x="897763" y="1408176"/>
                  </a:lnTo>
                  <a:lnTo>
                    <a:pt x="897763" y="76200"/>
                  </a:lnTo>
                  <a:lnTo>
                    <a:pt x="929513" y="76200"/>
                  </a:lnTo>
                  <a:close/>
                </a:path>
                <a:path w="2852420" h="1487804">
                  <a:moveTo>
                    <a:pt x="1071245" y="76200"/>
                  </a:moveTo>
                  <a:lnTo>
                    <a:pt x="1064895" y="63500"/>
                  </a:lnTo>
                  <a:lnTo>
                    <a:pt x="1033145" y="0"/>
                  </a:lnTo>
                  <a:lnTo>
                    <a:pt x="995045" y="76200"/>
                  </a:lnTo>
                  <a:lnTo>
                    <a:pt x="1026795" y="76200"/>
                  </a:lnTo>
                  <a:lnTo>
                    <a:pt x="1026795" y="711708"/>
                  </a:lnTo>
                  <a:lnTo>
                    <a:pt x="1039495" y="711708"/>
                  </a:lnTo>
                  <a:lnTo>
                    <a:pt x="1039495" y="76200"/>
                  </a:lnTo>
                  <a:lnTo>
                    <a:pt x="1071245" y="76200"/>
                  </a:lnTo>
                  <a:close/>
                </a:path>
                <a:path w="2852420" h="1487804">
                  <a:moveTo>
                    <a:pt x="2124329" y="76200"/>
                  </a:moveTo>
                  <a:lnTo>
                    <a:pt x="2117979" y="63500"/>
                  </a:lnTo>
                  <a:lnTo>
                    <a:pt x="2086229" y="0"/>
                  </a:lnTo>
                  <a:lnTo>
                    <a:pt x="2048129" y="76200"/>
                  </a:lnTo>
                  <a:lnTo>
                    <a:pt x="2079879" y="76200"/>
                  </a:lnTo>
                  <a:lnTo>
                    <a:pt x="2079879" y="1408176"/>
                  </a:lnTo>
                  <a:lnTo>
                    <a:pt x="2048129" y="1408176"/>
                  </a:lnTo>
                  <a:lnTo>
                    <a:pt x="2086229" y="1484376"/>
                  </a:lnTo>
                  <a:lnTo>
                    <a:pt x="2117979" y="1420876"/>
                  </a:lnTo>
                  <a:lnTo>
                    <a:pt x="2124329" y="1408176"/>
                  </a:lnTo>
                  <a:lnTo>
                    <a:pt x="2092579" y="1408176"/>
                  </a:lnTo>
                  <a:lnTo>
                    <a:pt x="2092579" y="76200"/>
                  </a:lnTo>
                  <a:lnTo>
                    <a:pt x="2124329" y="76200"/>
                  </a:lnTo>
                  <a:close/>
                </a:path>
                <a:path w="2852420" h="1487804">
                  <a:moveTo>
                    <a:pt x="2273681" y="76200"/>
                  </a:moveTo>
                  <a:lnTo>
                    <a:pt x="2267331" y="63500"/>
                  </a:lnTo>
                  <a:lnTo>
                    <a:pt x="2235581" y="0"/>
                  </a:lnTo>
                  <a:lnTo>
                    <a:pt x="2197481" y="76200"/>
                  </a:lnTo>
                  <a:lnTo>
                    <a:pt x="2229231" y="76200"/>
                  </a:lnTo>
                  <a:lnTo>
                    <a:pt x="2229231" y="710184"/>
                  </a:lnTo>
                  <a:lnTo>
                    <a:pt x="2241931" y="710184"/>
                  </a:lnTo>
                  <a:lnTo>
                    <a:pt x="2241931" y="76200"/>
                  </a:lnTo>
                  <a:lnTo>
                    <a:pt x="2273681" y="76200"/>
                  </a:lnTo>
                  <a:close/>
                </a:path>
                <a:path w="2852420" h="1487804">
                  <a:moveTo>
                    <a:pt x="2709418" y="690499"/>
                  </a:moveTo>
                  <a:lnTo>
                    <a:pt x="2703030" y="677672"/>
                  </a:lnTo>
                  <a:lnTo>
                    <a:pt x="2671445" y="614172"/>
                  </a:lnTo>
                  <a:lnTo>
                    <a:pt x="2633078" y="690499"/>
                  </a:lnTo>
                  <a:lnTo>
                    <a:pt x="2664942" y="690499"/>
                  </a:lnTo>
                  <a:lnTo>
                    <a:pt x="2663571" y="1487424"/>
                  </a:lnTo>
                  <a:lnTo>
                    <a:pt x="2676271" y="1487424"/>
                  </a:lnTo>
                  <a:lnTo>
                    <a:pt x="2677642" y="690499"/>
                  </a:lnTo>
                  <a:lnTo>
                    <a:pt x="2709418" y="690499"/>
                  </a:lnTo>
                  <a:close/>
                </a:path>
                <a:path w="2852420" h="1487804">
                  <a:moveTo>
                    <a:pt x="2852420" y="1217815"/>
                  </a:moveTo>
                  <a:lnTo>
                    <a:pt x="2846070" y="1204976"/>
                  </a:lnTo>
                  <a:lnTo>
                    <a:pt x="2814701" y="1141476"/>
                  </a:lnTo>
                  <a:lnTo>
                    <a:pt x="2776080" y="1217815"/>
                  </a:lnTo>
                  <a:lnTo>
                    <a:pt x="2808033" y="1217815"/>
                  </a:lnTo>
                  <a:lnTo>
                    <a:pt x="2806827" y="1487424"/>
                  </a:lnTo>
                  <a:lnTo>
                    <a:pt x="2819527" y="1487424"/>
                  </a:lnTo>
                  <a:lnTo>
                    <a:pt x="2820733" y="1217815"/>
                  </a:lnTo>
                  <a:lnTo>
                    <a:pt x="2852420" y="1217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1571" y="2185441"/>
              <a:ext cx="3717035" cy="52880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2339" y="2237244"/>
              <a:ext cx="2093976" cy="48157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8815" y="2209800"/>
              <a:ext cx="3627120" cy="43891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528815" y="2209800"/>
              <a:ext cx="3627120" cy="439420"/>
            </a:xfrm>
            <a:custGeom>
              <a:avLst/>
              <a:gdLst/>
              <a:ahLst/>
              <a:cxnLst/>
              <a:rect l="l" t="t" r="r" b="b"/>
              <a:pathLst>
                <a:path w="3627120" h="439419">
                  <a:moveTo>
                    <a:pt x="0" y="438912"/>
                  </a:moveTo>
                  <a:lnTo>
                    <a:pt x="3627120" y="438912"/>
                  </a:lnTo>
                  <a:lnTo>
                    <a:pt x="362712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437246" y="2290317"/>
            <a:ext cx="18084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Cache,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Fermi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801861" y="638810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54C2-B968-AEE0-3BEC-7947190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What is Memory Hierarchy in CUDA?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8864-F796-5571-5129-F2F981381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F5FDD5-0E7C-A0D4-7666-0D57555E48F1}"/>
              </a:ext>
            </a:extLst>
          </p:cNvPr>
          <p:cNvGraphicFramePr>
            <a:graphicFrameLocks noGrp="1"/>
          </p:cNvGraphicFramePr>
          <p:nvPr/>
        </p:nvGraphicFramePr>
        <p:xfrm>
          <a:off x="485774" y="1876742"/>
          <a:ext cx="10809290" cy="3291840"/>
        </p:xfrm>
        <a:graphic>
          <a:graphicData uri="http://schemas.openxmlformats.org/drawingml/2006/table">
            <a:tbl>
              <a:tblPr/>
              <a:tblGrid>
                <a:gridCol w="2161858">
                  <a:extLst>
                    <a:ext uri="{9D8B030D-6E8A-4147-A177-3AD203B41FA5}">
                      <a16:colId xmlns:a16="http://schemas.microsoft.com/office/drawing/2014/main" val="2032338523"/>
                    </a:ext>
                  </a:extLst>
                </a:gridCol>
                <a:gridCol w="2161858">
                  <a:extLst>
                    <a:ext uri="{9D8B030D-6E8A-4147-A177-3AD203B41FA5}">
                      <a16:colId xmlns:a16="http://schemas.microsoft.com/office/drawing/2014/main" val="3357541788"/>
                    </a:ext>
                  </a:extLst>
                </a:gridCol>
                <a:gridCol w="2161858">
                  <a:extLst>
                    <a:ext uri="{9D8B030D-6E8A-4147-A177-3AD203B41FA5}">
                      <a16:colId xmlns:a16="http://schemas.microsoft.com/office/drawing/2014/main" val="1575707791"/>
                    </a:ext>
                  </a:extLst>
                </a:gridCol>
                <a:gridCol w="2161858">
                  <a:extLst>
                    <a:ext uri="{9D8B030D-6E8A-4147-A177-3AD203B41FA5}">
                      <a16:colId xmlns:a16="http://schemas.microsoft.com/office/drawing/2014/main" val="2885816317"/>
                    </a:ext>
                  </a:extLst>
                </a:gridCol>
                <a:gridCol w="2161858">
                  <a:extLst>
                    <a:ext uri="{9D8B030D-6E8A-4147-A177-3AD203B41FA5}">
                      <a16:colId xmlns:a16="http://schemas.microsoft.com/office/drawing/2014/main" val="24602302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Memory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Access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6338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Registers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Per-thread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Fastest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Very 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For local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4034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Shared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Per-thread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Very Fast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For cooperation within a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394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Constant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Global read-only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Fast (cached)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For fixed lookup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432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Texture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Global read-only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Fast (cached)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For spatial data (images, textures)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0978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Global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All 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For main program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51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44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A6AB-5175-5AF0-2225-47021B72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Why Memory Optimization Matters in CUDA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07F9-12F2-95F3-DB9B-7B7B13DA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196" y="2514600"/>
            <a:ext cx="10809605" cy="1107996"/>
          </a:xfrm>
        </p:spPr>
        <p:txBody>
          <a:bodyPr/>
          <a:lstStyle/>
          <a:p>
            <a:r>
              <a:rPr lang="en-IN" dirty="0"/>
              <a:t>GPU threads can number in the thousands. But if memory access is </a:t>
            </a:r>
            <a:r>
              <a:rPr lang="en-IN" b="1" dirty="0"/>
              <a:t>slow</a:t>
            </a:r>
            <a:r>
              <a:rPr lang="en-IN" dirty="0"/>
              <a:t>, </a:t>
            </a:r>
            <a:r>
              <a:rPr lang="en-IN" b="1" dirty="0"/>
              <a:t>uncoalesced</a:t>
            </a:r>
            <a:r>
              <a:rPr lang="en-IN" dirty="0"/>
              <a:t>, or </a:t>
            </a:r>
            <a:r>
              <a:rPr lang="en-IN" b="1" dirty="0"/>
              <a:t>frequent</a:t>
            </a:r>
            <a:r>
              <a:rPr lang="en-IN" dirty="0"/>
              <a:t>, it will </a:t>
            </a:r>
            <a:r>
              <a:rPr lang="en-IN" b="1" dirty="0"/>
              <a:t>bottleneck your performance</a:t>
            </a:r>
            <a:r>
              <a:rPr lang="en-IN" dirty="0"/>
              <a:t> — regardless of how many cores you have.</a:t>
            </a:r>
          </a:p>
        </p:txBody>
      </p:sp>
    </p:spTree>
    <p:extLst>
      <p:ext uri="{BB962C8B-B14F-4D97-AF65-F5344CB8AC3E}">
        <p14:creationId xmlns:p14="http://schemas.microsoft.com/office/powerpoint/2010/main" val="322550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74EE-6791-B5F3-022B-7DF90E40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b="1" dirty="0"/>
              <a:t>Reduce Memory Latency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B3A96-6A13-44C0-21F9-A8F146071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343" y="1260708"/>
            <a:ext cx="95365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Reduce Memory Latency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 = the time from requesting data to receiving 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 Implication: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takes ~400–800 clock cycles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takes ~1–2 clock cycles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nearly instant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reduce latency in CUDA: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frequently used data (e.g., tiles of an image or matrix blocks)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temporary thread-local computations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frequent global memory reads/writes inside tight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53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4BBB-C558-431A-20DA-5DF2C6F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Maximize Memory Bandwidth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7C85E-8F77-828D-AA9C-7589E3646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343" y="1676206"/>
            <a:ext cx="105112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Maximize Memory Bandwidth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Bandwidth = amount of useful data you can transfer per unit time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 Implication: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memory has high bandwidth (~700+ GB/s on modern GPUs), but only if accessed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coalesced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maximize bandwidth: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coalesced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adjacent threads should access adjacent memory addresses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vectorized memory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load/store 4 values at once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data structures in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0ED-4721-4D59-1E95-7CCE5EEB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245" y="2987605"/>
            <a:ext cx="2209800" cy="553998"/>
          </a:xfrm>
        </p:spPr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765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6048-A93B-9280-2F87-C31A8959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Manage Overhead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D61356-2D43-16C3-C932-F0994ADC9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343" y="1371600"/>
            <a:ext cx="819006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Manage Overhead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Overhead = cost of optimization vs. performance gain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 Implication: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Copying data from host (CPU) to device (GPU) is expensive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data to shared memory also takes effort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Optimizations should provide net performance gain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managing overhead: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overuse shared memory for things that don’t benefit from reuse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CPU-GPU transfers (use pinned memory, overlap with computation)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before and after optimizations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32048"/>
            <a:ext cx="9989820" cy="39706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3000" dirty="0">
                <a:latin typeface="Comic Sans MS"/>
                <a:cs typeface="Comic Sans MS"/>
              </a:rPr>
              <a:t>Consider</a:t>
            </a:r>
            <a:r>
              <a:rPr sz="3000" spc="-4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how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data</a:t>
            </a:r>
            <a:r>
              <a:rPr sz="3000" spc="-3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is</a:t>
            </a:r>
            <a:r>
              <a:rPr sz="3000" spc="-40" dirty="0">
                <a:latin typeface="Comic Sans MS"/>
                <a:cs typeface="Comic Sans MS"/>
              </a:rPr>
              <a:t> </a:t>
            </a:r>
            <a:r>
              <a:rPr sz="3000" spc="-10" dirty="0">
                <a:latin typeface="Comic Sans MS"/>
                <a:cs typeface="Comic Sans MS"/>
              </a:rPr>
              <a:t>accessed</a:t>
            </a:r>
            <a:endParaRPr sz="3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04"/>
              </a:spcBef>
            </a:pPr>
            <a:r>
              <a:rPr sz="2600" b="1" i="1" dirty="0">
                <a:solidFill>
                  <a:srgbClr val="CF0000"/>
                </a:solidFill>
                <a:latin typeface="Comic Sans MS"/>
                <a:cs typeface="Comic Sans MS"/>
              </a:rPr>
              <a:t>Data</a:t>
            </a:r>
            <a:r>
              <a:rPr sz="2600" b="1" i="1" spc="-35" dirty="0">
                <a:solidFill>
                  <a:srgbClr val="CF0000"/>
                </a:solidFill>
                <a:latin typeface="Comic Sans MS"/>
                <a:cs typeface="Comic Sans MS"/>
              </a:rPr>
              <a:t> </a:t>
            </a:r>
            <a:r>
              <a:rPr sz="2600" b="1" i="1" spc="-10" dirty="0">
                <a:solidFill>
                  <a:srgbClr val="CF0000"/>
                </a:solidFill>
                <a:latin typeface="Comic Sans MS"/>
                <a:cs typeface="Comic Sans MS"/>
              </a:rPr>
              <a:t>reuse:</a:t>
            </a:r>
            <a:endParaRPr sz="2600">
              <a:latin typeface="Comic Sans MS"/>
              <a:cs typeface="Comic Sans MS"/>
            </a:endParaRPr>
          </a:p>
          <a:p>
            <a:pPr marL="927100" marR="5092700">
              <a:lnSpc>
                <a:spcPct val="109200"/>
              </a:lnSpc>
              <a:spcBef>
                <a:spcPts val="15"/>
              </a:spcBef>
            </a:pPr>
            <a:r>
              <a:rPr sz="2200" dirty="0">
                <a:latin typeface="Comic Sans MS"/>
                <a:cs typeface="Comic Sans MS"/>
              </a:rPr>
              <a:t>Same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used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multiple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times </a:t>
            </a:r>
            <a:r>
              <a:rPr sz="2200" dirty="0">
                <a:latin typeface="Comic Sans MS"/>
                <a:cs typeface="Comic Sans MS"/>
              </a:rPr>
              <a:t>Intrinsic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computation</a:t>
            </a:r>
            <a:endParaRPr sz="22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165"/>
              </a:spcBef>
            </a:pPr>
            <a:r>
              <a:rPr sz="2600" b="1" i="1" dirty="0">
                <a:solidFill>
                  <a:srgbClr val="CF0000"/>
                </a:solidFill>
                <a:latin typeface="Comic Sans MS"/>
                <a:cs typeface="Comic Sans MS"/>
              </a:rPr>
              <a:t>Data</a:t>
            </a:r>
            <a:r>
              <a:rPr sz="2600" b="1" i="1" spc="-35" dirty="0">
                <a:solidFill>
                  <a:srgbClr val="CF0000"/>
                </a:solidFill>
                <a:latin typeface="Comic Sans MS"/>
                <a:cs typeface="Comic Sans MS"/>
              </a:rPr>
              <a:t> </a:t>
            </a:r>
            <a:r>
              <a:rPr sz="2600" b="1" i="1" spc="-10" dirty="0">
                <a:solidFill>
                  <a:srgbClr val="CF0000"/>
                </a:solidFill>
                <a:latin typeface="Comic Sans MS"/>
                <a:cs typeface="Comic Sans MS"/>
              </a:rPr>
              <a:t>locality:</a:t>
            </a:r>
            <a:endParaRPr sz="26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is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reused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and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is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present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“fast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memory”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Comic Sans MS"/>
                <a:cs typeface="Comic Sans MS"/>
              </a:rPr>
              <a:t>Same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or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same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transfer</a:t>
            </a:r>
            <a:endParaRPr sz="2200">
              <a:latin typeface="Comic Sans MS"/>
              <a:cs typeface="Comic Sans MS"/>
            </a:endParaRPr>
          </a:p>
          <a:p>
            <a:pPr marL="897890" indent="-42862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897890" algn="l"/>
              </a:tabLst>
            </a:pPr>
            <a:r>
              <a:rPr sz="2600" dirty="0">
                <a:latin typeface="Comic Sans MS"/>
                <a:cs typeface="Comic Sans MS"/>
              </a:rPr>
              <a:t>If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computation</a:t>
            </a:r>
            <a:r>
              <a:rPr sz="2600" spc="-5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has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reuse,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what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can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we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do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to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get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spc="-10" dirty="0">
                <a:latin typeface="Comic Sans MS"/>
                <a:cs typeface="Comic Sans MS"/>
              </a:rPr>
              <a:t>locality?</a:t>
            </a:r>
            <a:endParaRPr sz="26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200" dirty="0">
                <a:latin typeface="Comic Sans MS"/>
                <a:cs typeface="Comic Sans MS"/>
              </a:rPr>
              <a:t>Appropriate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9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placement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and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layout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Comic Sans MS"/>
                <a:cs typeface="Comic Sans MS"/>
              </a:rPr>
              <a:t>Code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reordering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transformations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Reuse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and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Locality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55"/>
              </a:lnSpc>
              <a:spcBef>
                <a:spcPts val="95"/>
              </a:spcBef>
            </a:pPr>
            <a:r>
              <a:rPr sz="2500" dirty="0"/>
              <a:t>Register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50" dirty="0"/>
              <a:t> </a:t>
            </a:r>
            <a:r>
              <a:rPr sz="2500" dirty="0"/>
              <a:t>dedicated</a:t>
            </a:r>
            <a:r>
              <a:rPr sz="2500" spc="-40" dirty="0"/>
              <a:t> </a:t>
            </a:r>
            <a:r>
              <a:rPr sz="2500" dirty="0"/>
              <a:t>HW</a:t>
            </a:r>
            <a:r>
              <a:rPr sz="2500" spc="-35" dirty="0"/>
              <a:t> </a:t>
            </a:r>
            <a:r>
              <a:rPr sz="2500" dirty="0"/>
              <a:t>-</a:t>
            </a:r>
            <a:r>
              <a:rPr sz="2500" spc="-45" dirty="0"/>
              <a:t> </a:t>
            </a:r>
            <a:r>
              <a:rPr sz="2500" dirty="0"/>
              <a:t>single</a:t>
            </a:r>
            <a:r>
              <a:rPr sz="2500" spc="-30" dirty="0"/>
              <a:t> </a:t>
            </a:r>
            <a:r>
              <a:rPr sz="2500" spc="-10" dirty="0"/>
              <a:t>cycle</a:t>
            </a:r>
            <a:endParaRPr sz="2500"/>
          </a:p>
          <a:p>
            <a:pPr marL="469265" marR="518159" indent="-457200">
              <a:lnSpc>
                <a:spcPts val="2400"/>
              </a:lnSpc>
              <a:spcBef>
                <a:spcPts val="535"/>
              </a:spcBef>
            </a:pPr>
            <a:r>
              <a:rPr sz="2500" dirty="0"/>
              <a:t>Constant</a:t>
            </a:r>
            <a:r>
              <a:rPr sz="2500" spc="-50" dirty="0"/>
              <a:t> </a:t>
            </a:r>
            <a:r>
              <a:rPr sz="2500" dirty="0"/>
              <a:t>and</a:t>
            </a:r>
            <a:r>
              <a:rPr sz="2500" spc="-80" dirty="0"/>
              <a:t> </a:t>
            </a:r>
            <a:r>
              <a:rPr sz="2500" dirty="0"/>
              <a:t>Texture</a:t>
            </a:r>
            <a:r>
              <a:rPr sz="2500" spc="-55" dirty="0"/>
              <a:t> </a:t>
            </a:r>
            <a:r>
              <a:rPr sz="2500" dirty="0"/>
              <a:t>caches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75" dirty="0"/>
              <a:t> </a:t>
            </a:r>
            <a:r>
              <a:rPr sz="2500" dirty="0"/>
              <a:t>possibly</a:t>
            </a:r>
            <a:r>
              <a:rPr sz="2500" spc="-40" dirty="0"/>
              <a:t> </a:t>
            </a:r>
            <a:r>
              <a:rPr sz="2500" dirty="0"/>
              <a:t>single</a:t>
            </a:r>
            <a:r>
              <a:rPr sz="2500" spc="-60" dirty="0"/>
              <a:t> </a:t>
            </a:r>
            <a:r>
              <a:rPr sz="2500" dirty="0"/>
              <a:t>cycle,</a:t>
            </a:r>
            <a:r>
              <a:rPr sz="2500" spc="-55" dirty="0"/>
              <a:t> </a:t>
            </a:r>
            <a:r>
              <a:rPr sz="2500" dirty="0"/>
              <a:t>proportional</a:t>
            </a:r>
            <a:r>
              <a:rPr sz="2500" spc="-50" dirty="0"/>
              <a:t> </a:t>
            </a:r>
            <a:r>
              <a:rPr sz="2500" spc="-25" dirty="0"/>
              <a:t>to </a:t>
            </a:r>
            <a:r>
              <a:rPr sz="2500" dirty="0"/>
              <a:t>addresses</a:t>
            </a:r>
            <a:r>
              <a:rPr sz="2500" spc="-75" dirty="0"/>
              <a:t> </a:t>
            </a:r>
            <a:r>
              <a:rPr sz="2500" dirty="0"/>
              <a:t>accessed</a:t>
            </a:r>
            <a:r>
              <a:rPr sz="2500" spc="-65" dirty="0"/>
              <a:t> </a:t>
            </a:r>
            <a:r>
              <a:rPr sz="2500" dirty="0"/>
              <a:t>by</a:t>
            </a:r>
            <a:r>
              <a:rPr sz="2500" spc="-70" dirty="0"/>
              <a:t> </a:t>
            </a:r>
            <a:r>
              <a:rPr sz="2500" spc="-20" dirty="0"/>
              <a:t>warp</a:t>
            </a:r>
            <a:endParaRPr sz="2500"/>
          </a:p>
          <a:p>
            <a:pPr marL="12700" marR="481330">
              <a:lnSpc>
                <a:spcPts val="2910"/>
              </a:lnSpc>
              <a:spcBef>
                <a:spcPts val="85"/>
              </a:spcBef>
            </a:pPr>
            <a:r>
              <a:rPr sz="2500" dirty="0"/>
              <a:t>Shared</a:t>
            </a:r>
            <a:r>
              <a:rPr sz="2500" spc="-30" dirty="0"/>
              <a:t> </a:t>
            </a:r>
            <a:r>
              <a:rPr sz="2500" dirty="0"/>
              <a:t>Memory</a:t>
            </a:r>
            <a:r>
              <a:rPr sz="2500" spc="-5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dedicated</a:t>
            </a:r>
            <a:r>
              <a:rPr sz="2500" spc="-40" dirty="0"/>
              <a:t> </a:t>
            </a:r>
            <a:r>
              <a:rPr sz="2500" dirty="0"/>
              <a:t>HW</a:t>
            </a:r>
            <a:r>
              <a:rPr sz="2500" spc="-45" dirty="0"/>
              <a:t> </a:t>
            </a:r>
            <a:r>
              <a:rPr sz="2500" dirty="0"/>
              <a:t>-</a:t>
            </a:r>
            <a:r>
              <a:rPr sz="2500" spc="-55" dirty="0"/>
              <a:t> </a:t>
            </a:r>
            <a:r>
              <a:rPr sz="2500" dirty="0"/>
              <a:t>single</a:t>
            </a:r>
            <a:r>
              <a:rPr sz="2500" spc="-30" dirty="0"/>
              <a:t> </a:t>
            </a:r>
            <a:r>
              <a:rPr sz="2500" dirty="0"/>
              <a:t>cycle</a:t>
            </a:r>
            <a:r>
              <a:rPr sz="2500" spc="-45" dirty="0"/>
              <a:t> </a:t>
            </a:r>
            <a:r>
              <a:rPr sz="2500" dirty="0"/>
              <a:t>if</a:t>
            </a:r>
            <a:r>
              <a:rPr sz="2500" spc="-55" dirty="0"/>
              <a:t> </a:t>
            </a:r>
            <a:r>
              <a:rPr sz="2500" dirty="0"/>
              <a:t>no</a:t>
            </a:r>
            <a:r>
              <a:rPr sz="2500" spc="-35" dirty="0"/>
              <a:t> </a:t>
            </a:r>
            <a:r>
              <a:rPr sz="2500" dirty="0"/>
              <a:t>“bank</a:t>
            </a:r>
            <a:r>
              <a:rPr sz="2500" spc="-30" dirty="0"/>
              <a:t> </a:t>
            </a:r>
            <a:r>
              <a:rPr sz="2500" spc="-10" dirty="0"/>
              <a:t>conflicts” </a:t>
            </a:r>
            <a:r>
              <a:rPr sz="2500" dirty="0"/>
              <a:t>Local</a:t>
            </a:r>
            <a:r>
              <a:rPr sz="2500" spc="-55" dirty="0"/>
              <a:t> </a:t>
            </a:r>
            <a:r>
              <a:rPr sz="2500" dirty="0"/>
              <a:t>Memory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DRAM,</a:t>
            </a:r>
            <a:r>
              <a:rPr sz="2500" spc="-40" dirty="0"/>
              <a:t> </a:t>
            </a:r>
            <a:r>
              <a:rPr sz="2500" dirty="0"/>
              <a:t>no</a:t>
            </a:r>
            <a:r>
              <a:rPr sz="2500" spc="-50" dirty="0"/>
              <a:t> </a:t>
            </a:r>
            <a:r>
              <a:rPr sz="2500" dirty="0"/>
              <a:t>cache</a:t>
            </a:r>
            <a:r>
              <a:rPr sz="2500" spc="-15" dirty="0"/>
              <a:t> </a:t>
            </a:r>
            <a:r>
              <a:rPr sz="2500" dirty="0"/>
              <a:t>-</a:t>
            </a:r>
            <a:r>
              <a:rPr sz="2500" spc="-45" dirty="0"/>
              <a:t> </a:t>
            </a:r>
            <a:r>
              <a:rPr sz="2500" spc="-10" dirty="0"/>
              <a:t>*slow*</a:t>
            </a:r>
            <a:endParaRPr sz="2500"/>
          </a:p>
          <a:p>
            <a:pPr marL="12700">
              <a:lnSpc>
                <a:spcPts val="2765"/>
              </a:lnSpc>
            </a:pPr>
            <a:r>
              <a:rPr sz="2500" dirty="0"/>
              <a:t>Global</a:t>
            </a:r>
            <a:r>
              <a:rPr sz="2500" spc="-25" dirty="0"/>
              <a:t> </a:t>
            </a:r>
            <a:r>
              <a:rPr sz="2500" dirty="0"/>
              <a:t>Memory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50" dirty="0"/>
              <a:t> </a:t>
            </a:r>
            <a:r>
              <a:rPr sz="2500" dirty="0"/>
              <a:t>DRAM,</a:t>
            </a:r>
            <a:r>
              <a:rPr sz="2500" spc="-45" dirty="0"/>
              <a:t> </a:t>
            </a:r>
            <a:r>
              <a:rPr sz="2500" dirty="0"/>
              <a:t>no</a:t>
            </a:r>
            <a:r>
              <a:rPr sz="2500" spc="-55" dirty="0"/>
              <a:t> </a:t>
            </a:r>
            <a:r>
              <a:rPr sz="2500" dirty="0"/>
              <a:t>cache</a:t>
            </a:r>
            <a:r>
              <a:rPr sz="2500" spc="-10" dirty="0"/>
              <a:t> </a:t>
            </a:r>
            <a:r>
              <a:rPr sz="2500" dirty="0"/>
              <a:t>-</a:t>
            </a:r>
            <a:r>
              <a:rPr sz="2500" spc="-50" dirty="0"/>
              <a:t> </a:t>
            </a:r>
            <a:r>
              <a:rPr sz="2500" spc="-10" dirty="0"/>
              <a:t>*slow*</a:t>
            </a:r>
            <a:endParaRPr sz="2500"/>
          </a:p>
          <a:p>
            <a:pPr marL="469265" marR="5080" indent="-457200">
              <a:lnSpc>
                <a:spcPts val="2400"/>
              </a:lnSpc>
              <a:spcBef>
                <a:spcPts val="525"/>
              </a:spcBef>
            </a:pPr>
            <a:r>
              <a:rPr sz="2500" dirty="0"/>
              <a:t>Constant</a:t>
            </a:r>
            <a:r>
              <a:rPr sz="2500" spc="-65" dirty="0"/>
              <a:t> </a:t>
            </a:r>
            <a:r>
              <a:rPr sz="2500" dirty="0"/>
              <a:t>Memory</a:t>
            </a:r>
            <a:r>
              <a:rPr sz="2500" spc="-80" dirty="0"/>
              <a:t> </a:t>
            </a:r>
            <a:r>
              <a:rPr sz="2500" dirty="0"/>
              <a:t>–</a:t>
            </a:r>
            <a:r>
              <a:rPr sz="2500" spc="-75" dirty="0"/>
              <a:t> </a:t>
            </a:r>
            <a:r>
              <a:rPr sz="2500" dirty="0"/>
              <a:t>DRAM,</a:t>
            </a:r>
            <a:r>
              <a:rPr sz="2500" spc="-80" dirty="0"/>
              <a:t> </a:t>
            </a:r>
            <a:r>
              <a:rPr sz="2500" dirty="0"/>
              <a:t>cached,</a:t>
            </a:r>
            <a:r>
              <a:rPr sz="2500" spc="-65" dirty="0"/>
              <a:t> </a:t>
            </a:r>
            <a:r>
              <a:rPr sz="2500" dirty="0"/>
              <a:t>1…10s…100s</a:t>
            </a:r>
            <a:r>
              <a:rPr sz="2500" spc="-90" dirty="0"/>
              <a:t> </a:t>
            </a:r>
            <a:r>
              <a:rPr sz="2500" dirty="0"/>
              <a:t>of</a:t>
            </a:r>
            <a:r>
              <a:rPr sz="2500" spc="-75" dirty="0"/>
              <a:t> </a:t>
            </a:r>
            <a:r>
              <a:rPr sz="2500" dirty="0"/>
              <a:t>cycles,</a:t>
            </a:r>
            <a:r>
              <a:rPr sz="2500" spc="-70" dirty="0"/>
              <a:t> </a:t>
            </a:r>
            <a:r>
              <a:rPr sz="2500" dirty="0"/>
              <a:t>depending</a:t>
            </a:r>
            <a:r>
              <a:rPr sz="2500" spc="-65" dirty="0"/>
              <a:t> </a:t>
            </a:r>
            <a:r>
              <a:rPr sz="2500" spc="-25" dirty="0"/>
              <a:t>on </a:t>
            </a:r>
            <a:r>
              <a:rPr sz="2500" dirty="0"/>
              <a:t>cache</a:t>
            </a:r>
            <a:r>
              <a:rPr sz="2500" spc="-55" dirty="0"/>
              <a:t> </a:t>
            </a:r>
            <a:r>
              <a:rPr sz="2500" spc="-10" dirty="0"/>
              <a:t>locality</a:t>
            </a:r>
            <a:endParaRPr sz="2500"/>
          </a:p>
          <a:p>
            <a:pPr marL="469265" marR="91440" indent="-457200">
              <a:lnSpc>
                <a:spcPts val="2400"/>
              </a:lnSpc>
              <a:spcBef>
                <a:spcPts val="505"/>
              </a:spcBef>
            </a:pPr>
            <a:r>
              <a:rPr sz="2500" dirty="0"/>
              <a:t>Texture</a:t>
            </a:r>
            <a:r>
              <a:rPr sz="2500" spc="-70" dirty="0"/>
              <a:t> </a:t>
            </a:r>
            <a:r>
              <a:rPr sz="2500" dirty="0"/>
              <a:t>Memory</a:t>
            </a:r>
            <a:r>
              <a:rPr sz="2500" spc="-70" dirty="0"/>
              <a:t> </a:t>
            </a:r>
            <a:r>
              <a:rPr sz="2500" dirty="0"/>
              <a:t>–</a:t>
            </a:r>
            <a:r>
              <a:rPr sz="2500" spc="-80" dirty="0"/>
              <a:t> </a:t>
            </a:r>
            <a:r>
              <a:rPr sz="2500" dirty="0"/>
              <a:t>DRAM,</a:t>
            </a:r>
            <a:r>
              <a:rPr sz="2500" spc="-75" dirty="0"/>
              <a:t> </a:t>
            </a:r>
            <a:r>
              <a:rPr sz="2500" dirty="0"/>
              <a:t>cached,</a:t>
            </a:r>
            <a:r>
              <a:rPr sz="2500" spc="-60" dirty="0"/>
              <a:t> </a:t>
            </a:r>
            <a:r>
              <a:rPr sz="2500" dirty="0"/>
              <a:t>1…10s…100s</a:t>
            </a:r>
            <a:r>
              <a:rPr sz="2500" spc="-85" dirty="0"/>
              <a:t> </a:t>
            </a:r>
            <a:r>
              <a:rPr sz="2500" dirty="0"/>
              <a:t>of</a:t>
            </a:r>
            <a:r>
              <a:rPr sz="2500" spc="-70" dirty="0"/>
              <a:t> </a:t>
            </a:r>
            <a:r>
              <a:rPr sz="2500" dirty="0"/>
              <a:t>cycles,</a:t>
            </a:r>
            <a:r>
              <a:rPr sz="2500" spc="-65" dirty="0"/>
              <a:t> </a:t>
            </a:r>
            <a:r>
              <a:rPr sz="2500" dirty="0"/>
              <a:t>depending</a:t>
            </a:r>
            <a:r>
              <a:rPr sz="2500" spc="-60" dirty="0"/>
              <a:t> </a:t>
            </a:r>
            <a:r>
              <a:rPr sz="2500" spc="-25" dirty="0"/>
              <a:t>on </a:t>
            </a:r>
            <a:r>
              <a:rPr sz="2500" dirty="0"/>
              <a:t>cache</a:t>
            </a:r>
            <a:r>
              <a:rPr sz="2500" spc="-50" dirty="0"/>
              <a:t> </a:t>
            </a:r>
            <a:r>
              <a:rPr sz="2500" spc="-10" dirty="0"/>
              <a:t>locality</a:t>
            </a:r>
            <a:endParaRPr sz="2500"/>
          </a:p>
          <a:p>
            <a:pPr marL="12700">
              <a:lnSpc>
                <a:spcPts val="2925"/>
              </a:lnSpc>
            </a:pPr>
            <a:r>
              <a:rPr sz="2500" dirty="0"/>
              <a:t>Instruction</a:t>
            </a:r>
            <a:r>
              <a:rPr sz="2500" spc="-50" dirty="0"/>
              <a:t> </a:t>
            </a:r>
            <a:r>
              <a:rPr sz="2500" dirty="0"/>
              <a:t>Memory</a:t>
            </a:r>
            <a:r>
              <a:rPr sz="2500" spc="-50" dirty="0"/>
              <a:t> </a:t>
            </a:r>
            <a:r>
              <a:rPr sz="2500" dirty="0"/>
              <a:t>(invisible)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65" dirty="0"/>
              <a:t> </a:t>
            </a:r>
            <a:r>
              <a:rPr sz="2500" dirty="0"/>
              <a:t>DRAM,</a:t>
            </a:r>
            <a:r>
              <a:rPr sz="2500" spc="-60" dirty="0"/>
              <a:t> </a:t>
            </a:r>
            <a:r>
              <a:rPr sz="2500" spc="-10" dirty="0"/>
              <a:t>cached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Access</a:t>
            </a:r>
            <a:r>
              <a:rPr spc="-9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Times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96681" y="63500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8329" y="3462909"/>
            <a:ext cx="135255" cy="33655"/>
          </a:xfrm>
          <a:custGeom>
            <a:avLst/>
            <a:gdLst/>
            <a:ahLst/>
            <a:cxnLst/>
            <a:rect l="l" t="t" r="r" b="b"/>
            <a:pathLst>
              <a:path w="135255" h="33654">
                <a:moveTo>
                  <a:pt x="34797" y="32892"/>
                </a:moveTo>
                <a:lnTo>
                  <a:pt x="17144" y="32892"/>
                </a:lnTo>
                <a:lnTo>
                  <a:pt x="21462" y="33654"/>
                </a:lnTo>
                <a:lnTo>
                  <a:pt x="27177" y="33654"/>
                </a:lnTo>
                <a:lnTo>
                  <a:pt x="34797" y="32892"/>
                </a:lnTo>
                <a:close/>
              </a:path>
              <a:path w="135255" h="33654">
                <a:moveTo>
                  <a:pt x="3809" y="19176"/>
                </a:moveTo>
                <a:lnTo>
                  <a:pt x="1905" y="19685"/>
                </a:lnTo>
                <a:lnTo>
                  <a:pt x="1015" y="21081"/>
                </a:lnTo>
                <a:lnTo>
                  <a:pt x="0" y="22605"/>
                </a:lnTo>
                <a:lnTo>
                  <a:pt x="16637" y="32892"/>
                </a:lnTo>
                <a:lnTo>
                  <a:pt x="34639" y="32892"/>
                </a:lnTo>
                <a:lnTo>
                  <a:pt x="43814" y="30733"/>
                </a:lnTo>
                <a:lnTo>
                  <a:pt x="54101" y="28828"/>
                </a:lnTo>
                <a:lnTo>
                  <a:pt x="65658" y="26162"/>
                </a:lnTo>
                <a:lnTo>
                  <a:pt x="66039" y="26162"/>
                </a:lnTo>
                <a:lnTo>
                  <a:pt x="67516" y="25653"/>
                </a:lnTo>
                <a:lnTo>
                  <a:pt x="22732" y="25653"/>
                </a:lnTo>
                <a:lnTo>
                  <a:pt x="18770" y="25071"/>
                </a:lnTo>
                <a:lnTo>
                  <a:pt x="16306" y="24511"/>
                </a:lnTo>
                <a:lnTo>
                  <a:pt x="16001" y="24511"/>
                </a:lnTo>
                <a:lnTo>
                  <a:pt x="13112" y="23621"/>
                </a:lnTo>
                <a:lnTo>
                  <a:pt x="9432" y="22139"/>
                </a:lnTo>
                <a:lnTo>
                  <a:pt x="9246" y="22139"/>
                </a:lnTo>
                <a:lnTo>
                  <a:pt x="5333" y="19938"/>
                </a:lnTo>
                <a:lnTo>
                  <a:pt x="3809" y="19176"/>
                </a:lnTo>
                <a:close/>
              </a:path>
              <a:path w="135255" h="33654">
                <a:moveTo>
                  <a:pt x="132333" y="0"/>
                </a:moveTo>
                <a:lnTo>
                  <a:pt x="130428" y="380"/>
                </a:lnTo>
                <a:lnTo>
                  <a:pt x="118618" y="2920"/>
                </a:lnTo>
                <a:lnTo>
                  <a:pt x="118363" y="2920"/>
                </a:lnTo>
                <a:lnTo>
                  <a:pt x="115673" y="3715"/>
                </a:lnTo>
                <a:lnTo>
                  <a:pt x="96321" y="9143"/>
                </a:lnTo>
                <a:lnTo>
                  <a:pt x="96646" y="9143"/>
                </a:lnTo>
                <a:lnTo>
                  <a:pt x="86994" y="11937"/>
                </a:lnTo>
                <a:lnTo>
                  <a:pt x="63881" y="19557"/>
                </a:lnTo>
                <a:lnTo>
                  <a:pt x="63684" y="19557"/>
                </a:lnTo>
                <a:lnTo>
                  <a:pt x="51936" y="22139"/>
                </a:lnTo>
                <a:lnTo>
                  <a:pt x="51565" y="22139"/>
                </a:lnTo>
                <a:lnTo>
                  <a:pt x="41626" y="23621"/>
                </a:lnTo>
                <a:lnTo>
                  <a:pt x="34045" y="25071"/>
                </a:lnTo>
                <a:lnTo>
                  <a:pt x="33408" y="25071"/>
                </a:lnTo>
                <a:lnTo>
                  <a:pt x="26415" y="25653"/>
                </a:lnTo>
                <a:lnTo>
                  <a:pt x="67516" y="25653"/>
                </a:lnTo>
                <a:lnTo>
                  <a:pt x="77729" y="22139"/>
                </a:lnTo>
                <a:lnTo>
                  <a:pt x="89026" y="18541"/>
                </a:lnTo>
                <a:lnTo>
                  <a:pt x="98678" y="15748"/>
                </a:lnTo>
                <a:lnTo>
                  <a:pt x="109093" y="12953"/>
                </a:lnTo>
                <a:lnTo>
                  <a:pt x="120035" y="9721"/>
                </a:lnTo>
                <a:lnTo>
                  <a:pt x="119690" y="9721"/>
                </a:lnTo>
                <a:lnTo>
                  <a:pt x="133731" y="6730"/>
                </a:lnTo>
                <a:lnTo>
                  <a:pt x="134874" y="4952"/>
                </a:lnTo>
                <a:lnTo>
                  <a:pt x="134493" y="3048"/>
                </a:lnTo>
                <a:lnTo>
                  <a:pt x="134112" y="1269"/>
                </a:lnTo>
                <a:lnTo>
                  <a:pt x="132333" y="0"/>
                </a:lnTo>
                <a:close/>
              </a:path>
              <a:path w="135255" h="33654">
                <a:moveTo>
                  <a:pt x="15747" y="24383"/>
                </a:moveTo>
                <a:lnTo>
                  <a:pt x="16001" y="24511"/>
                </a:lnTo>
                <a:lnTo>
                  <a:pt x="16306" y="24511"/>
                </a:lnTo>
                <a:lnTo>
                  <a:pt x="15747" y="24383"/>
                </a:lnTo>
                <a:close/>
              </a:path>
              <a:path w="135255" h="33654">
                <a:moveTo>
                  <a:pt x="120924" y="9458"/>
                </a:moveTo>
                <a:lnTo>
                  <a:pt x="119690" y="9721"/>
                </a:lnTo>
                <a:lnTo>
                  <a:pt x="120035" y="9721"/>
                </a:lnTo>
                <a:lnTo>
                  <a:pt x="120924" y="94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0433" y="3989451"/>
            <a:ext cx="980200" cy="60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6600" y="4637532"/>
            <a:ext cx="726313" cy="458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5242"/>
            <a:ext cx="9838055" cy="4353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Copies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from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host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device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go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some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part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global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memory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(possibly,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constant</a:t>
            </a:r>
            <a:r>
              <a:rPr sz="2000" spc="-25" dirty="0">
                <a:latin typeface="Comic Sans MS"/>
                <a:cs typeface="Comic Sans MS"/>
              </a:rPr>
              <a:t> or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omic Sans MS"/>
                <a:cs typeface="Comic Sans MS"/>
              </a:rPr>
              <a:t>texture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memory)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omic Sans MS"/>
                <a:cs typeface="Comic Sans MS"/>
              </a:rPr>
              <a:t>How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SP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shared </a:t>
            </a:r>
            <a:r>
              <a:rPr sz="2000" spc="-10" dirty="0">
                <a:latin typeface="Comic Sans MS"/>
                <a:cs typeface="Comic Sans MS"/>
              </a:rPr>
              <a:t>memory</a:t>
            </a:r>
            <a:endParaRPr sz="2000">
              <a:latin typeface="Comic Sans MS"/>
              <a:cs typeface="Comic Sans MS"/>
            </a:endParaRPr>
          </a:p>
          <a:p>
            <a:pPr marL="413384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latin typeface="Comic Sans MS"/>
                <a:cs typeface="Comic Sans MS"/>
              </a:rPr>
              <a:t>Must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construct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copied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from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global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memory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by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kernel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program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Comic Sans MS"/>
                <a:cs typeface="Comic Sans MS"/>
              </a:rPr>
              <a:t>How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constant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texture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cache</a:t>
            </a:r>
            <a:endParaRPr sz="2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80"/>
              </a:spcBef>
            </a:pPr>
            <a:r>
              <a:rPr sz="1800" spc="-25" dirty="0">
                <a:latin typeface="Comic Sans MS"/>
                <a:cs typeface="Comic Sans MS"/>
              </a:rPr>
              <a:t>Read-</a:t>
            </a:r>
            <a:r>
              <a:rPr sz="1800" dirty="0">
                <a:latin typeface="Comic Sans MS"/>
                <a:cs typeface="Comic Sans MS"/>
              </a:rPr>
              <a:t>only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“reused”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data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placed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constant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&amp;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texture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memory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by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host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mic Sans MS"/>
                <a:cs typeface="Comic Sans MS"/>
              </a:rPr>
              <a:t>Also,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how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registers</a:t>
            </a:r>
            <a:endParaRPr sz="2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Comic Sans MS"/>
                <a:cs typeface="Comic Sans MS"/>
              </a:rPr>
              <a:t>Most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locally-</a:t>
            </a:r>
            <a:r>
              <a:rPr sz="1800" dirty="0">
                <a:latin typeface="Comic Sans MS"/>
                <a:cs typeface="Comic Sans MS"/>
              </a:rPr>
              <a:t>allocated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data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placed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directly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registers</a:t>
            </a:r>
            <a:endParaRPr sz="18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omic Sans MS"/>
                <a:cs typeface="Comic Sans MS"/>
              </a:rPr>
              <a:t>Even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array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variables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use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registers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compiler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understands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access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patterns</a:t>
            </a:r>
            <a:endParaRPr sz="1800">
              <a:latin typeface="Comic Sans MS"/>
              <a:cs typeface="Comic Sans MS"/>
            </a:endParaRPr>
          </a:p>
          <a:p>
            <a:pPr marL="469265" marR="3163570">
              <a:lnSpc>
                <a:spcPts val="2230"/>
              </a:lnSpc>
              <a:spcBef>
                <a:spcPts val="80"/>
              </a:spcBef>
            </a:pP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allocate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“superwords”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registers,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e.g.,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float4 </a:t>
            </a:r>
            <a:r>
              <a:rPr sz="1800" dirty="0">
                <a:latin typeface="Comic Sans MS"/>
                <a:cs typeface="Comic Sans MS"/>
              </a:rPr>
              <a:t>Excessive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use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registers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will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“spill”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data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local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memory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latin typeface="Comic Sans MS"/>
                <a:cs typeface="Comic Sans MS"/>
              </a:rPr>
              <a:t>Local</a:t>
            </a:r>
            <a:r>
              <a:rPr sz="2000" spc="-10" dirty="0">
                <a:latin typeface="Comic Sans MS"/>
                <a:cs typeface="Comic Sans MS"/>
              </a:rPr>
              <a:t> memory</a:t>
            </a:r>
            <a:endParaRPr sz="2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omic Sans MS"/>
                <a:cs typeface="Comic Sans MS"/>
              </a:rPr>
              <a:t>Deals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with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capacity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limitations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registers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shared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memory</a:t>
            </a:r>
            <a:endParaRPr sz="18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omic Sans MS"/>
                <a:cs typeface="Comic Sans MS"/>
              </a:rPr>
              <a:t>Eliminates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worries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about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race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conditions</a:t>
            </a:r>
            <a:endParaRPr sz="18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omic Sans MS"/>
                <a:cs typeface="Comic Sans MS"/>
              </a:rPr>
              <a:t>…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but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SLOW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Data</a:t>
            </a:r>
            <a:r>
              <a:rPr spc="-114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Placement:</a:t>
            </a:r>
            <a:r>
              <a:rPr spc="-7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Conceptual</a:t>
            </a:r>
          </a:p>
        </p:txBody>
      </p:sp>
      <p:sp>
        <p:nvSpPr>
          <p:cNvPr id="4" name="object 4"/>
          <p:cNvSpPr/>
          <p:nvPr/>
        </p:nvSpPr>
        <p:spPr>
          <a:xfrm>
            <a:off x="1405127" y="4364990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39">
                <a:moveTo>
                  <a:pt x="8762" y="0"/>
                </a:moveTo>
                <a:lnTo>
                  <a:pt x="6603" y="0"/>
                </a:lnTo>
                <a:lnTo>
                  <a:pt x="5460" y="254"/>
                </a:lnTo>
                <a:lnTo>
                  <a:pt x="3501" y="1016"/>
                </a:lnTo>
                <a:lnTo>
                  <a:pt x="1433" y="1778"/>
                </a:lnTo>
                <a:lnTo>
                  <a:pt x="1672" y="1778"/>
                </a:lnTo>
                <a:lnTo>
                  <a:pt x="1143" y="2412"/>
                </a:lnTo>
                <a:lnTo>
                  <a:pt x="0" y="4826"/>
                </a:lnTo>
                <a:lnTo>
                  <a:pt x="25" y="7366"/>
                </a:lnTo>
                <a:lnTo>
                  <a:pt x="127" y="8890"/>
                </a:lnTo>
                <a:lnTo>
                  <a:pt x="253" y="9779"/>
                </a:lnTo>
                <a:lnTo>
                  <a:pt x="1143" y="12318"/>
                </a:lnTo>
                <a:lnTo>
                  <a:pt x="1611" y="13843"/>
                </a:lnTo>
                <a:lnTo>
                  <a:pt x="1650" y="13970"/>
                </a:lnTo>
                <a:lnTo>
                  <a:pt x="3302" y="14859"/>
                </a:lnTo>
                <a:lnTo>
                  <a:pt x="6603" y="13843"/>
                </a:lnTo>
                <a:lnTo>
                  <a:pt x="7541" y="12318"/>
                </a:lnTo>
                <a:lnTo>
                  <a:pt x="7238" y="10541"/>
                </a:lnTo>
                <a:lnTo>
                  <a:pt x="6826" y="8890"/>
                </a:lnTo>
                <a:lnTo>
                  <a:pt x="6676" y="8509"/>
                </a:lnTo>
                <a:lnTo>
                  <a:pt x="6603" y="8001"/>
                </a:lnTo>
                <a:lnTo>
                  <a:pt x="6731" y="8001"/>
                </a:lnTo>
                <a:lnTo>
                  <a:pt x="6731" y="7366"/>
                </a:lnTo>
                <a:lnTo>
                  <a:pt x="4190" y="7366"/>
                </a:lnTo>
                <a:lnTo>
                  <a:pt x="5619" y="6731"/>
                </a:lnTo>
                <a:lnTo>
                  <a:pt x="5990" y="6731"/>
                </a:lnTo>
                <a:lnTo>
                  <a:pt x="6731" y="4826"/>
                </a:lnTo>
                <a:lnTo>
                  <a:pt x="21101" y="4826"/>
                </a:lnTo>
                <a:lnTo>
                  <a:pt x="21335" y="3810"/>
                </a:lnTo>
                <a:lnTo>
                  <a:pt x="20193" y="2159"/>
                </a:lnTo>
                <a:lnTo>
                  <a:pt x="18541" y="1778"/>
                </a:lnTo>
                <a:lnTo>
                  <a:pt x="15820" y="1016"/>
                </a:lnTo>
                <a:lnTo>
                  <a:pt x="12911" y="1016"/>
                </a:lnTo>
                <a:lnTo>
                  <a:pt x="10117" y="254"/>
                </a:lnTo>
                <a:lnTo>
                  <a:pt x="10540" y="254"/>
                </a:lnTo>
                <a:lnTo>
                  <a:pt x="8762" y="0"/>
                </a:lnTo>
                <a:close/>
              </a:path>
              <a:path w="21590" h="15239">
                <a:moveTo>
                  <a:pt x="20367" y="7366"/>
                </a:moveTo>
                <a:lnTo>
                  <a:pt x="14604" y="7366"/>
                </a:lnTo>
                <a:lnTo>
                  <a:pt x="17144" y="7874"/>
                </a:lnTo>
                <a:lnTo>
                  <a:pt x="18922" y="8255"/>
                </a:lnTo>
                <a:lnTo>
                  <a:pt x="20367" y="7366"/>
                </a:lnTo>
                <a:close/>
              </a:path>
              <a:path w="21590" h="15239">
                <a:moveTo>
                  <a:pt x="6477" y="6350"/>
                </a:moveTo>
                <a:lnTo>
                  <a:pt x="4190" y="7366"/>
                </a:lnTo>
                <a:lnTo>
                  <a:pt x="5743" y="7366"/>
                </a:lnTo>
                <a:lnTo>
                  <a:pt x="5990" y="6731"/>
                </a:lnTo>
                <a:lnTo>
                  <a:pt x="6159" y="6731"/>
                </a:lnTo>
                <a:lnTo>
                  <a:pt x="6477" y="6350"/>
                </a:lnTo>
                <a:close/>
              </a:path>
              <a:path w="21590" h="15239">
                <a:moveTo>
                  <a:pt x="6159" y="6731"/>
                </a:moveTo>
                <a:lnTo>
                  <a:pt x="5990" y="6731"/>
                </a:lnTo>
                <a:lnTo>
                  <a:pt x="5743" y="7366"/>
                </a:lnTo>
                <a:lnTo>
                  <a:pt x="6159" y="6731"/>
                </a:lnTo>
                <a:close/>
              </a:path>
              <a:path w="21590" h="15239">
                <a:moveTo>
                  <a:pt x="6731" y="6350"/>
                </a:moveTo>
                <a:lnTo>
                  <a:pt x="6477" y="6350"/>
                </a:lnTo>
                <a:lnTo>
                  <a:pt x="5630" y="7366"/>
                </a:lnTo>
                <a:lnTo>
                  <a:pt x="6731" y="7366"/>
                </a:lnTo>
                <a:lnTo>
                  <a:pt x="6731" y="6350"/>
                </a:lnTo>
                <a:close/>
              </a:path>
              <a:path w="21590" h="15239">
                <a:moveTo>
                  <a:pt x="21101" y="4826"/>
                </a:moveTo>
                <a:lnTo>
                  <a:pt x="6731" y="4826"/>
                </a:lnTo>
                <a:lnTo>
                  <a:pt x="6731" y="7366"/>
                </a:lnTo>
                <a:lnTo>
                  <a:pt x="5384" y="7366"/>
                </a:lnTo>
                <a:lnTo>
                  <a:pt x="8229" y="6350"/>
                </a:lnTo>
                <a:lnTo>
                  <a:pt x="20764" y="6350"/>
                </a:lnTo>
                <a:lnTo>
                  <a:pt x="21101" y="4826"/>
                </a:lnTo>
                <a:close/>
              </a:path>
              <a:path w="21590" h="15239">
                <a:moveTo>
                  <a:pt x="20764" y="6350"/>
                </a:moveTo>
                <a:lnTo>
                  <a:pt x="8509" y="6350"/>
                </a:lnTo>
                <a:lnTo>
                  <a:pt x="6603" y="6731"/>
                </a:lnTo>
                <a:lnTo>
                  <a:pt x="8585" y="6731"/>
                </a:lnTo>
                <a:lnTo>
                  <a:pt x="11506" y="7366"/>
                </a:lnTo>
                <a:lnTo>
                  <a:pt x="20546" y="7366"/>
                </a:lnTo>
                <a:lnTo>
                  <a:pt x="20682" y="6731"/>
                </a:lnTo>
                <a:lnTo>
                  <a:pt x="20764" y="6350"/>
                </a:lnTo>
                <a:close/>
              </a:path>
              <a:path w="21590" h="15239">
                <a:moveTo>
                  <a:pt x="6731" y="4826"/>
                </a:moveTo>
                <a:lnTo>
                  <a:pt x="5990" y="6731"/>
                </a:lnTo>
                <a:lnTo>
                  <a:pt x="5619" y="6731"/>
                </a:lnTo>
                <a:lnTo>
                  <a:pt x="6477" y="6350"/>
                </a:lnTo>
                <a:lnTo>
                  <a:pt x="6731" y="6350"/>
                </a:lnTo>
                <a:lnTo>
                  <a:pt x="6731" y="48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5014" y="4306189"/>
            <a:ext cx="74930" cy="38100"/>
          </a:xfrm>
          <a:custGeom>
            <a:avLst/>
            <a:gdLst/>
            <a:ahLst/>
            <a:cxnLst/>
            <a:rect l="l" t="t" r="r" b="b"/>
            <a:pathLst>
              <a:path w="74929" h="38100">
                <a:moveTo>
                  <a:pt x="30651" y="15493"/>
                </a:moveTo>
                <a:lnTo>
                  <a:pt x="15239" y="15493"/>
                </a:lnTo>
                <a:lnTo>
                  <a:pt x="19176" y="18287"/>
                </a:lnTo>
                <a:lnTo>
                  <a:pt x="19812" y="18668"/>
                </a:lnTo>
                <a:lnTo>
                  <a:pt x="23532" y="20369"/>
                </a:lnTo>
                <a:lnTo>
                  <a:pt x="28575" y="23368"/>
                </a:lnTo>
                <a:lnTo>
                  <a:pt x="34925" y="25781"/>
                </a:lnTo>
                <a:lnTo>
                  <a:pt x="40766" y="28702"/>
                </a:lnTo>
                <a:lnTo>
                  <a:pt x="41656" y="28956"/>
                </a:lnTo>
                <a:lnTo>
                  <a:pt x="48513" y="30606"/>
                </a:lnTo>
                <a:lnTo>
                  <a:pt x="48317" y="30606"/>
                </a:lnTo>
                <a:lnTo>
                  <a:pt x="54863" y="33274"/>
                </a:lnTo>
                <a:lnTo>
                  <a:pt x="62230" y="35813"/>
                </a:lnTo>
                <a:lnTo>
                  <a:pt x="62611" y="35813"/>
                </a:lnTo>
                <a:lnTo>
                  <a:pt x="71882" y="37973"/>
                </a:lnTo>
                <a:lnTo>
                  <a:pt x="73533" y="36830"/>
                </a:lnTo>
                <a:lnTo>
                  <a:pt x="73913" y="35179"/>
                </a:lnTo>
                <a:lnTo>
                  <a:pt x="74422" y="33528"/>
                </a:lnTo>
                <a:lnTo>
                  <a:pt x="73278" y="31750"/>
                </a:lnTo>
                <a:lnTo>
                  <a:pt x="71627" y="31368"/>
                </a:lnTo>
                <a:lnTo>
                  <a:pt x="64403" y="29532"/>
                </a:lnTo>
                <a:lnTo>
                  <a:pt x="64232" y="29532"/>
                </a:lnTo>
                <a:lnTo>
                  <a:pt x="57276" y="26924"/>
                </a:lnTo>
                <a:lnTo>
                  <a:pt x="50673" y="24130"/>
                </a:lnTo>
                <a:lnTo>
                  <a:pt x="50291" y="23875"/>
                </a:lnTo>
                <a:lnTo>
                  <a:pt x="44348" y="22225"/>
                </a:lnTo>
                <a:lnTo>
                  <a:pt x="44196" y="22225"/>
                </a:lnTo>
                <a:lnTo>
                  <a:pt x="43434" y="21971"/>
                </a:lnTo>
                <a:lnTo>
                  <a:pt x="43736" y="21971"/>
                </a:lnTo>
                <a:lnTo>
                  <a:pt x="38226" y="18923"/>
                </a:lnTo>
                <a:lnTo>
                  <a:pt x="37719" y="18668"/>
                </a:lnTo>
                <a:lnTo>
                  <a:pt x="31876" y="16510"/>
                </a:lnTo>
                <a:lnTo>
                  <a:pt x="32241" y="16510"/>
                </a:lnTo>
                <a:lnTo>
                  <a:pt x="30651" y="15493"/>
                </a:lnTo>
                <a:close/>
              </a:path>
              <a:path w="74929" h="38100">
                <a:moveTo>
                  <a:pt x="43434" y="21971"/>
                </a:moveTo>
                <a:lnTo>
                  <a:pt x="44196" y="22225"/>
                </a:lnTo>
                <a:lnTo>
                  <a:pt x="44348" y="22225"/>
                </a:lnTo>
                <a:lnTo>
                  <a:pt x="43434" y="21971"/>
                </a:lnTo>
                <a:close/>
              </a:path>
              <a:path w="74929" h="38100">
                <a:moveTo>
                  <a:pt x="43736" y="21971"/>
                </a:moveTo>
                <a:lnTo>
                  <a:pt x="43434" y="21971"/>
                </a:lnTo>
                <a:lnTo>
                  <a:pt x="44348" y="22225"/>
                </a:lnTo>
                <a:lnTo>
                  <a:pt x="44196" y="22225"/>
                </a:lnTo>
                <a:lnTo>
                  <a:pt x="43736" y="21971"/>
                </a:lnTo>
                <a:close/>
              </a:path>
              <a:path w="74929" h="38100">
                <a:moveTo>
                  <a:pt x="32241" y="16510"/>
                </a:moveTo>
                <a:lnTo>
                  <a:pt x="31876" y="16510"/>
                </a:lnTo>
                <a:lnTo>
                  <a:pt x="32835" y="16829"/>
                </a:lnTo>
                <a:lnTo>
                  <a:pt x="32241" y="16510"/>
                </a:lnTo>
                <a:close/>
              </a:path>
              <a:path w="74929" h="38100">
                <a:moveTo>
                  <a:pt x="6985" y="10287"/>
                </a:moveTo>
                <a:lnTo>
                  <a:pt x="7874" y="10794"/>
                </a:lnTo>
                <a:lnTo>
                  <a:pt x="7638" y="10794"/>
                </a:lnTo>
                <a:lnTo>
                  <a:pt x="9271" y="12065"/>
                </a:lnTo>
                <a:lnTo>
                  <a:pt x="9651" y="12446"/>
                </a:lnTo>
                <a:lnTo>
                  <a:pt x="12573" y="14224"/>
                </a:lnTo>
                <a:lnTo>
                  <a:pt x="15855" y="15931"/>
                </a:lnTo>
                <a:lnTo>
                  <a:pt x="15239" y="15493"/>
                </a:lnTo>
                <a:lnTo>
                  <a:pt x="30651" y="15493"/>
                </a:lnTo>
                <a:lnTo>
                  <a:pt x="28066" y="13843"/>
                </a:lnTo>
                <a:lnTo>
                  <a:pt x="27918" y="13843"/>
                </a:lnTo>
                <a:lnTo>
                  <a:pt x="24120" y="11771"/>
                </a:lnTo>
                <a:lnTo>
                  <a:pt x="22804" y="10794"/>
                </a:lnTo>
                <a:lnTo>
                  <a:pt x="7874" y="10794"/>
                </a:lnTo>
                <a:lnTo>
                  <a:pt x="7264" y="10541"/>
                </a:lnTo>
                <a:lnTo>
                  <a:pt x="8255" y="10541"/>
                </a:lnTo>
                <a:lnTo>
                  <a:pt x="6985" y="10287"/>
                </a:lnTo>
                <a:close/>
              </a:path>
              <a:path w="74929" h="38100">
                <a:moveTo>
                  <a:pt x="6654" y="10287"/>
                </a:moveTo>
                <a:lnTo>
                  <a:pt x="7112" y="10541"/>
                </a:lnTo>
                <a:lnTo>
                  <a:pt x="7696" y="10794"/>
                </a:lnTo>
                <a:lnTo>
                  <a:pt x="7311" y="10541"/>
                </a:lnTo>
                <a:lnTo>
                  <a:pt x="6654" y="10287"/>
                </a:lnTo>
                <a:close/>
              </a:path>
              <a:path w="74929" h="38100">
                <a:moveTo>
                  <a:pt x="3204" y="8037"/>
                </a:moveTo>
                <a:lnTo>
                  <a:pt x="3286" y="8255"/>
                </a:lnTo>
                <a:lnTo>
                  <a:pt x="3581" y="8762"/>
                </a:lnTo>
                <a:lnTo>
                  <a:pt x="4190" y="9271"/>
                </a:lnTo>
                <a:lnTo>
                  <a:pt x="7874" y="10794"/>
                </a:lnTo>
                <a:lnTo>
                  <a:pt x="6985" y="10287"/>
                </a:lnTo>
                <a:lnTo>
                  <a:pt x="22120" y="10287"/>
                </a:lnTo>
                <a:lnTo>
                  <a:pt x="20065" y="8762"/>
                </a:lnTo>
                <a:lnTo>
                  <a:pt x="5630" y="8762"/>
                </a:lnTo>
                <a:lnTo>
                  <a:pt x="3204" y="8037"/>
                </a:lnTo>
                <a:close/>
              </a:path>
              <a:path w="74929" h="38100">
                <a:moveTo>
                  <a:pt x="22120" y="10287"/>
                </a:moveTo>
                <a:lnTo>
                  <a:pt x="6985" y="10287"/>
                </a:lnTo>
                <a:lnTo>
                  <a:pt x="8255" y="10541"/>
                </a:lnTo>
                <a:lnTo>
                  <a:pt x="22462" y="10541"/>
                </a:lnTo>
                <a:lnTo>
                  <a:pt x="22120" y="10287"/>
                </a:lnTo>
                <a:close/>
              </a:path>
              <a:path w="74929" h="38100">
                <a:moveTo>
                  <a:pt x="2286" y="4444"/>
                </a:moveTo>
                <a:lnTo>
                  <a:pt x="2333" y="5715"/>
                </a:lnTo>
                <a:lnTo>
                  <a:pt x="3204" y="8037"/>
                </a:lnTo>
                <a:lnTo>
                  <a:pt x="5630" y="8762"/>
                </a:lnTo>
                <a:lnTo>
                  <a:pt x="5841" y="8762"/>
                </a:lnTo>
                <a:lnTo>
                  <a:pt x="2286" y="4444"/>
                </a:lnTo>
                <a:close/>
              </a:path>
              <a:path w="74929" h="38100">
                <a:moveTo>
                  <a:pt x="10171" y="4444"/>
                </a:moveTo>
                <a:lnTo>
                  <a:pt x="2286" y="4444"/>
                </a:lnTo>
                <a:lnTo>
                  <a:pt x="5841" y="8762"/>
                </a:lnTo>
                <a:lnTo>
                  <a:pt x="20065" y="8762"/>
                </a:lnTo>
                <a:lnTo>
                  <a:pt x="18796" y="8255"/>
                </a:lnTo>
                <a:lnTo>
                  <a:pt x="18965" y="8255"/>
                </a:lnTo>
                <a:lnTo>
                  <a:pt x="17102" y="7238"/>
                </a:lnTo>
                <a:lnTo>
                  <a:pt x="16890" y="7238"/>
                </a:lnTo>
                <a:lnTo>
                  <a:pt x="16637" y="6985"/>
                </a:lnTo>
                <a:lnTo>
                  <a:pt x="14435" y="5587"/>
                </a:lnTo>
                <a:lnTo>
                  <a:pt x="10668" y="5587"/>
                </a:lnTo>
                <a:lnTo>
                  <a:pt x="10171" y="4444"/>
                </a:lnTo>
                <a:close/>
              </a:path>
              <a:path w="74929" h="38100">
                <a:moveTo>
                  <a:pt x="3048" y="0"/>
                </a:moveTo>
                <a:lnTo>
                  <a:pt x="326" y="1905"/>
                </a:lnTo>
                <a:lnTo>
                  <a:pt x="225" y="2696"/>
                </a:lnTo>
                <a:lnTo>
                  <a:pt x="0" y="3429"/>
                </a:lnTo>
                <a:lnTo>
                  <a:pt x="762" y="4825"/>
                </a:lnTo>
                <a:lnTo>
                  <a:pt x="987" y="5334"/>
                </a:lnTo>
                <a:lnTo>
                  <a:pt x="1100" y="5587"/>
                </a:lnTo>
                <a:lnTo>
                  <a:pt x="1157" y="5715"/>
                </a:lnTo>
                <a:lnTo>
                  <a:pt x="1270" y="5968"/>
                </a:lnTo>
                <a:lnTo>
                  <a:pt x="2286" y="7238"/>
                </a:lnTo>
                <a:lnTo>
                  <a:pt x="3350" y="8037"/>
                </a:lnTo>
                <a:lnTo>
                  <a:pt x="3204" y="8037"/>
                </a:lnTo>
                <a:lnTo>
                  <a:pt x="2428" y="5968"/>
                </a:lnTo>
                <a:lnTo>
                  <a:pt x="2333" y="5715"/>
                </a:lnTo>
                <a:lnTo>
                  <a:pt x="2286" y="4444"/>
                </a:lnTo>
                <a:lnTo>
                  <a:pt x="10171" y="4444"/>
                </a:lnTo>
                <a:lnTo>
                  <a:pt x="9729" y="3429"/>
                </a:lnTo>
                <a:lnTo>
                  <a:pt x="10160" y="3429"/>
                </a:lnTo>
                <a:lnTo>
                  <a:pt x="7416" y="2286"/>
                </a:lnTo>
                <a:lnTo>
                  <a:pt x="6731" y="2286"/>
                </a:lnTo>
                <a:lnTo>
                  <a:pt x="2286" y="1905"/>
                </a:lnTo>
                <a:lnTo>
                  <a:pt x="3301" y="1143"/>
                </a:lnTo>
                <a:lnTo>
                  <a:pt x="3937" y="888"/>
                </a:lnTo>
                <a:lnTo>
                  <a:pt x="4783" y="635"/>
                </a:lnTo>
                <a:lnTo>
                  <a:pt x="5164" y="635"/>
                </a:lnTo>
                <a:lnTo>
                  <a:pt x="4938" y="381"/>
                </a:lnTo>
                <a:lnTo>
                  <a:pt x="5714" y="381"/>
                </a:lnTo>
                <a:lnTo>
                  <a:pt x="3048" y="0"/>
                </a:lnTo>
                <a:close/>
              </a:path>
              <a:path w="74929" h="38100">
                <a:moveTo>
                  <a:pt x="16637" y="6985"/>
                </a:moveTo>
                <a:lnTo>
                  <a:pt x="16890" y="7238"/>
                </a:lnTo>
                <a:lnTo>
                  <a:pt x="17102" y="7238"/>
                </a:lnTo>
                <a:lnTo>
                  <a:pt x="16637" y="6985"/>
                </a:lnTo>
                <a:close/>
              </a:path>
              <a:path w="74929" h="38100">
                <a:moveTo>
                  <a:pt x="10225" y="2696"/>
                </a:moveTo>
                <a:lnTo>
                  <a:pt x="10555" y="3429"/>
                </a:lnTo>
                <a:lnTo>
                  <a:pt x="10668" y="5587"/>
                </a:lnTo>
                <a:lnTo>
                  <a:pt x="14435" y="5587"/>
                </a:lnTo>
                <a:lnTo>
                  <a:pt x="14097" y="5334"/>
                </a:lnTo>
                <a:lnTo>
                  <a:pt x="13525" y="4825"/>
                </a:lnTo>
                <a:lnTo>
                  <a:pt x="12446" y="3937"/>
                </a:lnTo>
                <a:lnTo>
                  <a:pt x="11734" y="3429"/>
                </a:lnTo>
                <a:lnTo>
                  <a:pt x="10225" y="2696"/>
                </a:lnTo>
                <a:close/>
              </a:path>
              <a:path w="74929" h="38100">
                <a:moveTo>
                  <a:pt x="10272" y="2696"/>
                </a:moveTo>
                <a:lnTo>
                  <a:pt x="9427" y="2696"/>
                </a:lnTo>
                <a:lnTo>
                  <a:pt x="10160" y="3429"/>
                </a:lnTo>
                <a:lnTo>
                  <a:pt x="9729" y="3429"/>
                </a:lnTo>
                <a:lnTo>
                  <a:pt x="10557" y="5334"/>
                </a:lnTo>
                <a:lnTo>
                  <a:pt x="10555" y="3429"/>
                </a:lnTo>
                <a:lnTo>
                  <a:pt x="10160" y="3429"/>
                </a:lnTo>
                <a:lnTo>
                  <a:pt x="9427" y="2696"/>
                </a:lnTo>
                <a:lnTo>
                  <a:pt x="10272" y="2696"/>
                </a:lnTo>
                <a:close/>
              </a:path>
              <a:path w="74929" h="38100">
                <a:moveTo>
                  <a:pt x="8731" y="2286"/>
                </a:moveTo>
                <a:lnTo>
                  <a:pt x="7416" y="2286"/>
                </a:lnTo>
                <a:lnTo>
                  <a:pt x="10160" y="3429"/>
                </a:lnTo>
                <a:lnTo>
                  <a:pt x="9729" y="3429"/>
                </a:lnTo>
                <a:lnTo>
                  <a:pt x="9410" y="2696"/>
                </a:lnTo>
                <a:lnTo>
                  <a:pt x="10272" y="2696"/>
                </a:lnTo>
                <a:lnTo>
                  <a:pt x="8731" y="2286"/>
                </a:lnTo>
                <a:close/>
              </a:path>
              <a:path w="74929" h="38100">
                <a:moveTo>
                  <a:pt x="7492" y="381"/>
                </a:moveTo>
                <a:lnTo>
                  <a:pt x="5841" y="381"/>
                </a:lnTo>
                <a:lnTo>
                  <a:pt x="4572" y="635"/>
                </a:lnTo>
                <a:lnTo>
                  <a:pt x="5164" y="635"/>
                </a:lnTo>
                <a:lnTo>
                  <a:pt x="5841" y="1397"/>
                </a:lnTo>
                <a:lnTo>
                  <a:pt x="6731" y="2286"/>
                </a:lnTo>
                <a:lnTo>
                  <a:pt x="8731" y="2286"/>
                </a:lnTo>
                <a:lnTo>
                  <a:pt x="10272" y="2696"/>
                </a:lnTo>
                <a:lnTo>
                  <a:pt x="10089" y="2286"/>
                </a:lnTo>
                <a:lnTo>
                  <a:pt x="9736" y="1905"/>
                </a:lnTo>
                <a:lnTo>
                  <a:pt x="8255" y="635"/>
                </a:lnTo>
                <a:lnTo>
                  <a:pt x="7492" y="381"/>
                </a:lnTo>
                <a:close/>
              </a:path>
              <a:path w="74929" h="38100">
                <a:moveTo>
                  <a:pt x="5841" y="381"/>
                </a:moveTo>
                <a:lnTo>
                  <a:pt x="5630" y="381"/>
                </a:lnTo>
                <a:lnTo>
                  <a:pt x="3937" y="888"/>
                </a:lnTo>
                <a:lnTo>
                  <a:pt x="3301" y="1143"/>
                </a:lnTo>
                <a:lnTo>
                  <a:pt x="2286" y="1905"/>
                </a:lnTo>
                <a:lnTo>
                  <a:pt x="6731" y="2286"/>
                </a:lnTo>
                <a:lnTo>
                  <a:pt x="5841" y="1397"/>
                </a:lnTo>
                <a:lnTo>
                  <a:pt x="5164" y="635"/>
                </a:lnTo>
                <a:lnTo>
                  <a:pt x="4572" y="635"/>
                </a:lnTo>
                <a:lnTo>
                  <a:pt x="5841" y="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8986" y="2263566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19" y="0"/>
                </a:lnTo>
              </a:path>
            </a:pathLst>
          </a:custGeom>
          <a:ln w="2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343" y="1438655"/>
            <a:ext cx="10593705" cy="3629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700" dirty="0">
                <a:latin typeface="Comic Sans MS"/>
                <a:cs typeface="Comic Sans MS"/>
              </a:rPr>
              <a:t>Through</a:t>
            </a:r>
            <a:r>
              <a:rPr sz="2700" spc="-35" dirty="0">
                <a:latin typeface="Comic Sans MS"/>
                <a:cs typeface="Comic Sans MS"/>
              </a:rPr>
              <a:t> </a:t>
            </a:r>
            <a:r>
              <a:rPr sz="2700" dirty="0">
                <a:latin typeface="Comic Sans MS"/>
                <a:cs typeface="Comic Sans MS"/>
              </a:rPr>
              <a:t>type</a:t>
            </a:r>
            <a:r>
              <a:rPr sz="2700" spc="-70" dirty="0">
                <a:latin typeface="Comic Sans MS"/>
                <a:cs typeface="Comic Sans MS"/>
              </a:rPr>
              <a:t> </a:t>
            </a:r>
            <a:r>
              <a:rPr sz="2700" spc="-10" dirty="0">
                <a:latin typeface="Comic Sans MS"/>
                <a:cs typeface="Comic Sans MS"/>
              </a:rPr>
              <a:t>qualifiers</a:t>
            </a:r>
            <a:endParaRPr sz="27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15"/>
              </a:spcBef>
              <a:tabLst>
                <a:tab pos="850265" algn="l"/>
                <a:tab pos="2458720" algn="l"/>
                <a:tab pos="3014980" algn="l"/>
                <a:tab pos="4369435" algn="l"/>
                <a:tab pos="4923155" algn="l"/>
                <a:tab pos="5944235" algn="l"/>
                <a:tab pos="6500495" algn="l"/>
                <a:tab pos="787336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constant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400" dirty="0">
                <a:latin typeface="Comic Sans MS"/>
                <a:cs typeface="Comic Sans MS"/>
              </a:rPr>
              <a:t>,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shared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400" dirty="0">
                <a:latin typeface="Comic Sans MS"/>
                <a:cs typeface="Comic Sans MS"/>
              </a:rPr>
              <a:t>,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local</a:t>
            </a:r>
            <a:r>
              <a:rPr sz="2400" dirty="0">
                <a:latin typeface="Comic Sans MS"/>
                <a:cs typeface="Comic Sans MS"/>
              </a:rPr>
              <a:t>	,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device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dirty="0">
                <a:latin typeface="Comic Sans MS"/>
                <a:cs typeface="Comic Sans MS"/>
              </a:rPr>
              <a:t>Through</a:t>
            </a:r>
            <a:r>
              <a:rPr sz="2700" spc="-35" dirty="0">
                <a:latin typeface="Comic Sans MS"/>
                <a:cs typeface="Comic Sans MS"/>
              </a:rPr>
              <a:t> </a:t>
            </a:r>
            <a:r>
              <a:rPr sz="2700" dirty="0">
                <a:latin typeface="Comic Sans MS"/>
                <a:cs typeface="Comic Sans MS"/>
              </a:rPr>
              <a:t>cudaMemcpy</a:t>
            </a:r>
            <a:r>
              <a:rPr sz="2700" spc="-60" dirty="0">
                <a:latin typeface="Comic Sans MS"/>
                <a:cs typeface="Comic Sans MS"/>
              </a:rPr>
              <a:t> </a:t>
            </a:r>
            <a:r>
              <a:rPr sz="2700" spc="-10" dirty="0">
                <a:latin typeface="Comic Sans MS"/>
                <a:cs typeface="Comic Sans MS"/>
              </a:rPr>
              <a:t>calls</a:t>
            </a:r>
            <a:endParaRPr sz="27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latin typeface="Comic Sans MS"/>
                <a:cs typeface="Comic Sans MS"/>
              </a:rPr>
              <a:t>Flavor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call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symbolic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constant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designate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where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copy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700" dirty="0">
                <a:latin typeface="Comic Sans MS"/>
                <a:cs typeface="Comic Sans MS"/>
              </a:rPr>
              <a:t>Implicit</a:t>
            </a:r>
            <a:r>
              <a:rPr sz="2700" spc="-100" dirty="0">
                <a:latin typeface="Comic Sans MS"/>
                <a:cs typeface="Comic Sans MS"/>
              </a:rPr>
              <a:t> </a:t>
            </a:r>
            <a:r>
              <a:rPr sz="2700" dirty="0">
                <a:latin typeface="Comic Sans MS"/>
                <a:cs typeface="Comic Sans MS"/>
              </a:rPr>
              <a:t>default</a:t>
            </a:r>
            <a:r>
              <a:rPr sz="2700" spc="-105" dirty="0">
                <a:latin typeface="Comic Sans MS"/>
                <a:cs typeface="Comic Sans MS"/>
              </a:rPr>
              <a:t> </a:t>
            </a:r>
            <a:r>
              <a:rPr sz="2700" spc="-10" dirty="0">
                <a:latin typeface="Comic Sans MS"/>
                <a:cs typeface="Comic Sans MS"/>
              </a:rPr>
              <a:t>behavior</a:t>
            </a:r>
            <a:endParaRPr sz="2700">
              <a:latin typeface="Comic Sans MS"/>
              <a:cs typeface="Comic Sans MS"/>
            </a:endParaRPr>
          </a:p>
          <a:p>
            <a:pPr marL="469265" marR="3084195">
              <a:lnSpc>
                <a:spcPct val="107600"/>
              </a:lnSpc>
              <a:spcBef>
                <a:spcPts val="5"/>
              </a:spcBef>
            </a:pPr>
            <a:r>
              <a:rPr sz="2400" dirty="0">
                <a:latin typeface="Comic Sans MS"/>
                <a:cs typeface="Comic Sans MS"/>
              </a:rPr>
              <a:t>Device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memory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without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qualifier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is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global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 </a:t>
            </a:r>
            <a:r>
              <a:rPr sz="2400" dirty="0">
                <a:latin typeface="Comic Sans MS"/>
                <a:cs typeface="Comic Sans MS"/>
              </a:rPr>
              <a:t>Host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by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default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copies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global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</a:t>
            </a:r>
            <a:endParaRPr sz="2400">
              <a:latin typeface="Comic Sans MS"/>
              <a:cs typeface="Comic Sans MS"/>
            </a:endParaRPr>
          </a:p>
          <a:p>
            <a:pPr marL="897890" marR="5080" indent="-428625">
              <a:lnSpc>
                <a:spcPts val="2590"/>
              </a:lnSpc>
              <a:spcBef>
                <a:spcPts val="535"/>
              </a:spcBef>
            </a:pPr>
            <a:r>
              <a:rPr sz="2400" spc="-20" dirty="0">
                <a:latin typeface="Comic Sans MS"/>
                <a:cs typeface="Comic Sans MS"/>
              </a:rPr>
              <a:t>Thread-</a:t>
            </a:r>
            <a:r>
              <a:rPr sz="2400" dirty="0">
                <a:latin typeface="Comic Sans MS"/>
                <a:cs typeface="Comic Sans MS"/>
              </a:rPr>
              <a:t>local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variables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go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into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registers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unless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capacity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exceeded,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then </a:t>
            </a:r>
            <a:r>
              <a:rPr sz="2400" dirty="0">
                <a:latin typeface="Comic Sans MS"/>
                <a:cs typeface="Comic Sans MS"/>
              </a:rPr>
              <a:t>local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Data</a:t>
            </a:r>
            <a:r>
              <a:rPr spc="-114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Placement:</a:t>
            </a:r>
            <a:r>
              <a:rPr spc="-7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Syntax</a:t>
            </a:r>
          </a:p>
        </p:txBody>
      </p:sp>
      <p:sp>
        <p:nvSpPr>
          <p:cNvPr id="5" name="object 5"/>
          <p:cNvSpPr/>
          <p:nvPr/>
        </p:nvSpPr>
        <p:spPr>
          <a:xfrm>
            <a:off x="6091554" y="2276220"/>
            <a:ext cx="121285" cy="8890"/>
          </a:xfrm>
          <a:custGeom>
            <a:avLst/>
            <a:gdLst/>
            <a:ahLst/>
            <a:cxnLst/>
            <a:rect l="l" t="t" r="r" b="b"/>
            <a:pathLst>
              <a:path w="121285" h="8889">
                <a:moveTo>
                  <a:pt x="3810" y="0"/>
                </a:moveTo>
                <a:lnTo>
                  <a:pt x="1778" y="0"/>
                </a:lnTo>
                <a:lnTo>
                  <a:pt x="127" y="1650"/>
                </a:lnTo>
                <a:lnTo>
                  <a:pt x="127" y="3682"/>
                </a:lnTo>
                <a:lnTo>
                  <a:pt x="0" y="5714"/>
                </a:lnTo>
                <a:lnTo>
                  <a:pt x="1650" y="7492"/>
                </a:lnTo>
                <a:lnTo>
                  <a:pt x="117475" y="8508"/>
                </a:lnTo>
                <a:lnTo>
                  <a:pt x="119380" y="8508"/>
                </a:lnTo>
                <a:lnTo>
                  <a:pt x="120904" y="7112"/>
                </a:lnTo>
                <a:lnTo>
                  <a:pt x="120904" y="3428"/>
                </a:lnTo>
                <a:lnTo>
                  <a:pt x="119507" y="1904"/>
                </a:lnTo>
                <a:lnTo>
                  <a:pt x="117602" y="1904"/>
                </a:lnTo>
                <a:lnTo>
                  <a:pt x="38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430" y="2360802"/>
            <a:ext cx="967054" cy="111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5790" y="4805426"/>
            <a:ext cx="1304801" cy="115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0149" y="5063490"/>
            <a:ext cx="608647" cy="934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8824" y="4307840"/>
            <a:ext cx="462547" cy="1155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78102"/>
            <a:ext cx="10422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34735" algn="l"/>
                <a:tab pos="6356985" algn="l"/>
                <a:tab pos="8434705" algn="l"/>
                <a:tab pos="10408920" algn="l"/>
              </a:tabLst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000" dirty="0">
                <a:latin typeface="Courier New"/>
                <a:cs typeface="Courier New"/>
              </a:rPr>
              <a:t>device</a:t>
            </a:r>
            <a:r>
              <a:rPr sz="2000" u="sng" spc="28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000" dirty="0">
                <a:latin typeface="Comic Sans MS"/>
                <a:cs typeface="Comic Sans MS"/>
              </a:rPr>
              <a:t>is optional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when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used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with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000" spc="-10" dirty="0">
                <a:latin typeface="Courier New"/>
                <a:cs typeface="Courier New"/>
              </a:rPr>
              <a:t>local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r>
              <a:rPr sz="2000" spc="-50" dirty="0">
                <a:latin typeface="Comic Sans MS"/>
                <a:cs typeface="Comic Sans MS"/>
              </a:rPr>
              <a:t>,</a:t>
            </a:r>
            <a:r>
              <a:rPr sz="2000" dirty="0">
                <a:latin typeface="Comic Sans MS"/>
                <a:cs typeface="Comic Sans MS"/>
              </a:rPr>
              <a:t>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000" dirty="0">
                <a:latin typeface="Courier New"/>
                <a:cs typeface="Courier New"/>
              </a:rPr>
              <a:t>shared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000" dirty="0">
                <a:latin typeface="Comic Sans MS"/>
                <a:cs typeface="Comic Sans MS"/>
              </a:rPr>
              <a:t>, or	</a:t>
            </a:r>
            <a:r>
              <a:rPr sz="2000" u="sng" spc="50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constant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8061" y="638810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900" dirty="0" err="1">
                <a:latin typeface="Comic Sans MS"/>
                <a:cs typeface="Comic Sans MS"/>
              </a:rPr>
              <a:t>Language</a:t>
            </a:r>
            <a:r>
              <a:rPr lang="fr-FR" sz="2900" spc="-40" dirty="0">
                <a:latin typeface="Comic Sans MS"/>
                <a:cs typeface="Comic Sans MS"/>
              </a:rPr>
              <a:t> </a:t>
            </a:r>
            <a:r>
              <a:rPr lang="fr-FR" sz="2900" dirty="0">
                <a:latin typeface="Comic Sans MS"/>
                <a:cs typeface="Comic Sans MS"/>
              </a:rPr>
              <a:t>Extensions:</a:t>
            </a:r>
            <a:r>
              <a:rPr lang="fr-FR" sz="2900" spc="-70" dirty="0">
                <a:latin typeface="Comic Sans MS"/>
                <a:cs typeface="Comic Sans MS"/>
              </a:rPr>
              <a:t> </a:t>
            </a:r>
            <a:r>
              <a:rPr lang="fr-FR" sz="2900" dirty="0">
                <a:latin typeface="Comic Sans MS"/>
                <a:cs typeface="Comic Sans MS"/>
              </a:rPr>
              <a:t>Variable</a:t>
            </a:r>
            <a:r>
              <a:rPr lang="fr-FR" sz="2900" spc="-10" dirty="0">
                <a:latin typeface="Comic Sans MS"/>
                <a:cs typeface="Comic Sans MS"/>
              </a:rPr>
              <a:t> </a:t>
            </a:r>
            <a:r>
              <a:rPr lang="fr-FR" sz="2900" dirty="0">
                <a:latin typeface="Comic Sans MS"/>
                <a:cs typeface="Comic Sans MS"/>
              </a:rPr>
              <a:t>Type</a:t>
            </a:r>
            <a:r>
              <a:rPr lang="fr-FR" sz="2900" spc="-15" dirty="0">
                <a:latin typeface="Comic Sans MS"/>
                <a:cs typeface="Comic Sans MS"/>
              </a:rPr>
              <a:t> </a:t>
            </a:r>
            <a:r>
              <a:rPr lang="fr-FR" sz="2900" spc="-10" dirty="0" err="1">
                <a:latin typeface="Comic Sans MS"/>
                <a:cs typeface="Comic Sans MS"/>
              </a:rPr>
              <a:t>Qualifiers</a:t>
            </a:r>
            <a:endParaRPr lang="fr-FR" sz="2900" dirty="0">
              <a:latin typeface="Comic Sans MS"/>
              <a:cs typeface="Comic Sans M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181DA5-ED47-0201-969C-3CAD06CBDC21}"/>
              </a:ext>
            </a:extLst>
          </p:cNvPr>
          <p:cNvGraphicFramePr>
            <a:graphicFrameLocks noGrp="1"/>
          </p:cNvGraphicFramePr>
          <p:nvPr/>
        </p:nvGraphicFramePr>
        <p:xfrm>
          <a:off x="485775" y="2608262"/>
          <a:ext cx="10809288" cy="1828800"/>
        </p:xfrm>
        <a:graphic>
          <a:graphicData uri="http://schemas.openxmlformats.org/drawingml/2006/table">
            <a:tbl>
              <a:tblPr/>
              <a:tblGrid>
                <a:gridCol w="2702322">
                  <a:extLst>
                    <a:ext uri="{9D8B030D-6E8A-4147-A177-3AD203B41FA5}">
                      <a16:colId xmlns:a16="http://schemas.microsoft.com/office/drawing/2014/main" val="3420503794"/>
                    </a:ext>
                  </a:extLst>
                </a:gridCol>
                <a:gridCol w="2702322">
                  <a:extLst>
                    <a:ext uri="{9D8B030D-6E8A-4147-A177-3AD203B41FA5}">
                      <a16:colId xmlns:a16="http://schemas.microsoft.com/office/drawing/2014/main" val="2439777478"/>
                    </a:ext>
                  </a:extLst>
                </a:gridCol>
                <a:gridCol w="2702322">
                  <a:extLst>
                    <a:ext uri="{9D8B030D-6E8A-4147-A177-3AD203B41FA5}">
                      <a16:colId xmlns:a16="http://schemas.microsoft.com/office/drawing/2014/main" val="1734564205"/>
                    </a:ext>
                  </a:extLst>
                </a:gridCol>
                <a:gridCol w="2702322">
                  <a:extLst>
                    <a:ext uri="{9D8B030D-6E8A-4147-A177-3AD203B41FA5}">
                      <a16:colId xmlns:a16="http://schemas.microsoft.com/office/drawing/2014/main" val="2394327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Memory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Lifetime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83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__local__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Thread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Thread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2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__shared__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7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Global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Grid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26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__constant__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Grid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188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436-8C63-44B1-A083-BB6E7810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4DF5B-16AD-18D6-EC61-E18A582F7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E3043-C669-5828-5123-4D41AE5F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3" y="1497728"/>
            <a:ext cx="7593598" cy="38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00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EE59-14CA-CA53-63E7-F92007F0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8E20-07C5-F77F-10B6-A48816FEB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9894-BC0D-2A65-1BD2-D6A19CDF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4" y="962151"/>
            <a:ext cx="7134657" cy="51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9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7845-32F3-73C2-BF24-F7731541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B33EF-5B4A-5A34-1A7E-26C03C401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7515-6D71-ED47-484C-09DDF816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3" y="1438478"/>
            <a:ext cx="7301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14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7BEA-EA51-2454-DB61-3E902BD0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1107996"/>
          </a:xfrm>
        </p:spPr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Summary for CUDA</a:t>
            </a:r>
            <a:br>
              <a:rPr lang="en-IN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4E8B9-EBA8-52DB-3437-2E5F0055B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FFE41-1C69-574B-7E03-F9EE6650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54298"/>
              </p:ext>
            </p:extLst>
          </p:nvPr>
        </p:nvGraphicFramePr>
        <p:xfrm>
          <a:off x="691355" y="4343400"/>
          <a:ext cx="10809288" cy="1828800"/>
        </p:xfrm>
        <a:graphic>
          <a:graphicData uri="http://schemas.openxmlformats.org/drawingml/2006/table">
            <a:tbl>
              <a:tblPr/>
              <a:tblGrid>
                <a:gridCol w="2702322">
                  <a:extLst>
                    <a:ext uri="{9D8B030D-6E8A-4147-A177-3AD203B41FA5}">
                      <a16:colId xmlns:a16="http://schemas.microsoft.com/office/drawing/2014/main" val="3315238386"/>
                    </a:ext>
                  </a:extLst>
                </a:gridCol>
                <a:gridCol w="2702322">
                  <a:extLst>
                    <a:ext uri="{9D8B030D-6E8A-4147-A177-3AD203B41FA5}">
                      <a16:colId xmlns:a16="http://schemas.microsoft.com/office/drawing/2014/main" val="1220930296"/>
                    </a:ext>
                  </a:extLst>
                </a:gridCol>
                <a:gridCol w="2702322">
                  <a:extLst>
                    <a:ext uri="{9D8B030D-6E8A-4147-A177-3AD203B41FA5}">
                      <a16:colId xmlns:a16="http://schemas.microsoft.com/office/drawing/2014/main" val="1827309874"/>
                    </a:ext>
                  </a:extLst>
                </a:gridCol>
                <a:gridCol w="2702322">
                  <a:extLst>
                    <a:ext uri="{9D8B030D-6E8A-4147-A177-3AD203B41FA5}">
                      <a16:colId xmlns:a16="http://schemas.microsoft.com/office/drawing/2014/main" val="3417716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Who Can Use 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62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One thread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Very Fast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Shared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__shared__ int a[32]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All threads in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5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Global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__device__ int a[100]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All threads in grid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04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__constant__ int mask[3]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All threads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(cached)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138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56E5E2-434E-A5B9-F195-3AE23980F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11753"/>
              </p:ext>
            </p:extLst>
          </p:nvPr>
        </p:nvGraphicFramePr>
        <p:xfrm>
          <a:off x="485660" y="1615367"/>
          <a:ext cx="10809288" cy="1828800"/>
        </p:xfrm>
        <a:graphic>
          <a:graphicData uri="http://schemas.openxmlformats.org/drawingml/2006/table">
            <a:tbl>
              <a:tblPr/>
              <a:tblGrid>
                <a:gridCol w="5404644">
                  <a:extLst>
                    <a:ext uri="{9D8B030D-6E8A-4147-A177-3AD203B41FA5}">
                      <a16:colId xmlns:a16="http://schemas.microsoft.com/office/drawing/2014/main" val="801769122"/>
                    </a:ext>
                  </a:extLst>
                </a:gridCol>
                <a:gridCol w="5404644">
                  <a:extLst>
                    <a:ext uri="{9D8B030D-6E8A-4147-A177-3AD203B41FA5}">
                      <a16:colId xmlns:a16="http://schemas.microsoft.com/office/drawing/2014/main" val="2406827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Goal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 This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70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Per-thread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Registers / local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82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Block-level coordination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Shared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6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Read-only global constants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Constant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26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Large data for all 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Global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38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38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Heterogeneous</a:t>
            </a:r>
            <a:r>
              <a:rPr spc="-10" dirty="0"/>
              <a:t> 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829" y="1553045"/>
            <a:ext cx="6678295" cy="11963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Arial MT"/>
                <a:cs typeface="Arial MT"/>
              </a:rPr>
              <a:t>Terminology:</a:t>
            </a:r>
            <a:endParaRPr sz="2400">
              <a:latin typeface="Arial MT"/>
              <a:cs typeface="Arial MT"/>
            </a:endParaRPr>
          </a:p>
          <a:p>
            <a:pPr marL="926465" lvl="1" indent="-3422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"/>
              <a:tabLst>
                <a:tab pos="926465" algn="l"/>
                <a:tab pos="1840864" algn="l"/>
              </a:tabLst>
            </a:pPr>
            <a:r>
              <a:rPr sz="2000" i="1" spc="-20" dirty="0">
                <a:solidFill>
                  <a:srgbClr val="FF9933"/>
                </a:solidFill>
                <a:latin typeface="Arial"/>
                <a:cs typeface="Arial"/>
              </a:rPr>
              <a:t>Host</a:t>
            </a:r>
            <a:r>
              <a:rPr sz="2000" i="1" dirty="0">
                <a:solidFill>
                  <a:srgbClr val="FF9933"/>
                </a:solidFill>
                <a:latin typeface="Arial"/>
                <a:cs typeface="Arial"/>
              </a:rPr>
              <a:t>	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(host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memory)</a:t>
            </a:r>
            <a:endParaRPr sz="2000">
              <a:latin typeface="Arial MT"/>
              <a:cs typeface="Arial MT"/>
            </a:endParaRPr>
          </a:p>
          <a:p>
            <a:pPr marL="926465" lvl="1" indent="-3422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"/>
              <a:tabLst>
                <a:tab pos="926465" algn="l"/>
                <a:tab pos="1840864" algn="l"/>
              </a:tabLst>
            </a:pPr>
            <a:r>
              <a:rPr sz="2000" i="1" spc="-10" dirty="0">
                <a:solidFill>
                  <a:srgbClr val="FF9933"/>
                </a:solidFill>
                <a:latin typeface="Arial"/>
                <a:cs typeface="Arial"/>
              </a:rPr>
              <a:t>Device</a:t>
            </a:r>
            <a:r>
              <a:rPr sz="2000" i="1" dirty="0">
                <a:solidFill>
                  <a:srgbClr val="FF9933"/>
                </a:solidFill>
                <a:latin typeface="Arial"/>
                <a:cs typeface="Arial"/>
              </a:rPr>
              <a:t>	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(device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memory)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0692" y="3968496"/>
            <a:ext cx="2238756" cy="1943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5283" y="3968496"/>
            <a:ext cx="2220468" cy="17053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45433" y="5937910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808080"/>
                </a:solidFill>
                <a:latin typeface="Arial MT"/>
                <a:cs typeface="Arial MT"/>
              </a:rPr>
              <a:t>Host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75" y="5937910"/>
            <a:ext cx="803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808080"/>
                </a:solidFill>
                <a:latin typeface="Arial MT"/>
                <a:cs typeface="Arial MT"/>
              </a:rPr>
              <a:t>Device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49705"/>
            <a:ext cx="104406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IN" sz="2400" b="1" dirty="0"/>
              <a:t>CUDA Rule:</a:t>
            </a:r>
          </a:p>
          <a:p>
            <a:r>
              <a:rPr lang="en-IN" sz="2400" b="1" dirty="0"/>
              <a:t>Pointers in device code can only point to global memory.</a:t>
            </a:r>
            <a:endParaRPr lang="en-IN"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265557"/>
            <a:ext cx="112213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Pointer Restrictions in CUDA</a:t>
            </a:r>
            <a:endParaRPr spc="-1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8061" y="6426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8250" y="3176651"/>
            <a:ext cx="294640" cy="15875"/>
          </a:xfrm>
          <a:custGeom>
            <a:avLst/>
            <a:gdLst/>
            <a:ahLst/>
            <a:cxnLst/>
            <a:rect l="l" t="t" r="r" b="b"/>
            <a:pathLst>
              <a:path w="294639" h="15875">
                <a:moveTo>
                  <a:pt x="3301" y="0"/>
                </a:moveTo>
                <a:lnTo>
                  <a:pt x="1524" y="0"/>
                </a:lnTo>
                <a:lnTo>
                  <a:pt x="126" y="1397"/>
                </a:lnTo>
                <a:lnTo>
                  <a:pt x="0" y="4825"/>
                </a:lnTo>
                <a:lnTo>
                  <a:pt x="1397" y="6350"/>
                </a:lnTo>
                <a:lnTo>
                  <a:pt x="3175" y="6350"/>
                </a:lnTo>
                <a:lnTo>
                  <a:pt x="81483" y="7874"/>
                </a:lnTo>
                <a:lnTo>
                  <a:pt x="76724" y="7874"/>
                </a:lnTo>
                <a:lnTo>
                  <a:pt x="110743" y="9651"/>
                </a:lnTo>
                <a:lnTo>
                  <a:pt x="180848" y="14350"/>
                </a:lnTo>
                <a:lnTo>
                  <a:pt x="216281" y="15748"/>
                </a:lnTo>
                <a:lnTo>
                  <a:pt x="253873" y="15748"/>
                </a:lnTo>
                <a:lnTo>
                  <a:pt x="291338" y="14986"/>
                </a:lnTo>
                <a:lnTo>
                  <a:pt x="292862" y="14986"/>
                </a:lnTo>
                <a:lnTo>
                  <a:pt x="294386" y="13462"/>
                </a:lnTo>
                <a:lnTo>
                  <a:pt x="294386" y="10033"/>
                </a:lnTo>
                <a:lnTo>
                  <a:pt x="293693" y="9398"/>
                </a:lnTo>
                <a:lnTo>
                  <a:pt x="219744" y="9398"/>
                </a:lnTo>
                <a:lnTo>
                  <a:pt x="181229" y="7874"/>
                </a:lnTo>
                <a:lnTo>
                  <a:pt x="111125" y="3175"/>
                </a:lnTo>
                <a:lnTo>
                  <a:pt x="74675" y="1397"/>
                </a:lnTo>
                <a:lnTo>
                  <a:pt x="3301" y="0"/>
                </a:lnTo>
                <a:close/>
              </a:path>
              <a:path w="294639" h="15875">
                <a:moveTo>
                  <a:pt x="292862" y="8636"/>
                </a:moveTo>
                <a:lnTo>
                  <a:pt x="291211" y="8636"/>
                </a:lnTo>
                <a:lnTo>
                  <a:pt x="253745" y="9398"/>
                </a:lnTo>
                <a:lnTo>
                  <a:pt x="293693" y="9398"/>
                </a:lnTo>
                <a:lnTo>
                  <a:pt x="292862" y="86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183F8-4F63-D729-547D-766415C11DE6}"/>
              </a:ext>
            </a:extLst>
          </p:cNvPr>
          <p:cNvSpPr txBox="1"/>
          <p:nvPr/>
        </p:nvSpPr>
        <p:spPr>
          <a:xfrm>
            <a:off x="449117" y="2428926"/>
            <a:ext cx="611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Allowed Usages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35D49-E1D2-CE20-EA09-8470D79CCF70}"/>
              </a:ext>
            </a:extLst>
          </p:cNvPr>
          <p:cNvSpPr txBox="1"/>
          <p:nvPr/>
        </p:nvSpPr>
        <p:spPr>
          <a:xfrm>
            <a:off x="449116" y="4711735"/>
            <a:ext cx="611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Not Allowed in CUDA Kernels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68ECA38-F6BF-F892-4A10-CA6F5DCF8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38436"/>
              </p:ext>
            </p:extLst>
          </p:nvPr>
        </p:nvGraphicFramePr>
        <p:xfrm>
          <a:off x="435375" y="5146554"/>
          <a:ext cx="10809288" cy="1097280"/>
        </p:xfrm>
        <a:graphic>
          <a:graphicData uri="http://schemas.openxmlformats.org/drawingml/2006/table">
            <a:tbl>
              <a:tblPr/>
              <a:tblGrid>
                <a:gridCol w="3603096">
                  <a:extLst>
                    <a:ext uri="{9D8B030D-6E8A-4147-A177-3AD203B41FA5}">
                      <a16:colId xmlns:a16="http://schemas.microsoft.com/office/drawing/2014/main" val="3877156848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2468461691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727836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Why it fails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4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Pointer to __shared__ var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Only valid in current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3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Pointer to local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 accessible outside the thread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793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45D36-D783-CBE8-EEB9-67DEB2C1C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36719"/>
              </p:ext>
            </p:extLst>
          </p:nvPr>
        </p:nvGraphicFramePr>
        <p:xfrm>
          <a:off x="449116" y="2945867"/>
          <a:ext cx="10809288" cy="1371600"/>
        </p:xfrm>
        <a:graphic>
          <a:graphicData uri="http://schemas.openxmlformats.org/drawingml/2006/table">
            <a:tbl>
              <a:tblPr/>
              <a:tblGrid>
                <a:gridCol w="3603096">
                  <a:extLst>
                    <a:ext uri="{9D8B030D-6E8A-4147-A177-3AD203B41FA5}">
                      <a16:colId xmlns:a16="http://schemas.microsoft.com/office/drawing/2014/main" val="2984203187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1254375954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830629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Valid?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92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float* d_ptr from cudaMalloc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Pointer passed from host (global memory)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10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float* ptr = &amp;GlobalVar;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Pointer to global variable in 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1817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dirty="0"/>
              <a:t>Mechanics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place</a:t>
            </a:r>
            <a:r>
              <a:rPr spc="-4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shared</a:t>
            </a:r>
            <a:r>
              <a:rPr spc="-50" dirty="0"/>
              <a:t> </a:t>
            </a:r>
            <a:r>
              <a:rPr dirty="0"/>
              <a:t>memory</a:t>
            </a:r>
            <a:r>
              <a:rPr spc="-5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constant</a:t>
            </a:r>
            <a:r>
              <a:rPr spc="-45" dirty="0"/>
              <a:t> </a:t>
            </a:r>
            <a:r>
              <a:rPr spc="-10" dirty="0"/>
              <a:t>memory </a:t>
            </a:r>
            <a:r>
              <a:rPr dirty="0"/>
              <a:t>Tiling</a:t>
            </a:r>
            <a:r>
              <a:rPr spc="-25" dirty="0"/>
              <a:t> </a:t>
            </a:r>
            <a:r>
              <a:rPr dirty="0"/>
              <a:t>transformation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reuse</a:t>
            </a:r>
            <a:r>
              <a:rPr spc="-5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within</a:t>
            </a:r>
          </a:p>
          <a:p>
            <a:pPr marL="469265">
              <a:lnSpc>
                <a:spcPct val="100000"/>
              </a:lnSpc>
              <a:spcBef>
                <a:spcPts val="500"/>
              </a:spcBef>
            </a:pPr>
            <a:r>
              <a:rPr dirty="0"/>
              <a:t>Shared</a:t>
            </a:r>
            <a:r>
              <a:rPr spc="-25" dirty="0"/>
              <a:t> </a:t>
            </a:r>
            <a:r>
              <a:rPr spc="-10" dirty="0"/>
              <a:t>memory</a:t>
            </a:r>
          </a:p>
          <a:p>
            <a:pPr marL="469265">
              <a:lnSpc>
                <a:spcPct val="100000"/>
              </a:lnSpc>
              <a:spcBef>
                <a:spcPts val="509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cache</a:t>
            </a:r>
            <a:r>
              <a:rPr spc="-65" dirty="0"/>
              <a:t> </a:t>
            </a:r>
            <a:r>
              <a:rPr dirty="0"/>
              <a:t>(Fermi</a:t>
            </a:r>
            <a:r>
              <a:rPr spc="-65" dirty="0"/>
              <a:t> </a:t>
            </a:r>
            <a:r>
              <a:rPr spc="-10" dirty="0"/>
              <a:t>only)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271653"/>
            <a:ext cx="5137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4585" algn="l"/>
              </a:tabLst>
            </a:pPr>
            <a:r>
              <a:rPr spc="-20" dirty="0">
                <a:latin typeface="Comic Sans MS"/>
                <a:cs typeface="Comic Sans MS"/>
              </a:rPr>
              <a:t>Rest</a:t>
            </a:r>
            <a:r>
              <a:rPr dirty="0">
                <a:latin typeface="Comic Sans MS"/>
                <a:cs typeface="Comic Sans MS"/>
              </a:rPr>
              <a:t>	of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Today’s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Lecture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2938" y="1906142"/>
            <a:ext cx="1671828" cy="1060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27" y="1937130"/>
            <a:ext cx="1885829" cy="678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072" y="2337561"/>
            <a:ext cx="2202738" cy="1549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32086"/>
            <a:ext cx="8941435" cy="960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Comic Sans MS"/>
                <a:cs typeface="Comic Sans MS"/>
              </a:rPr>
              <a:t>Common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Programming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Pattern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(5.3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9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CUDA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4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manual)</a:t>
            </a:r>
            <a:endParaRPr sz="28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Load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data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into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shared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543" y="2366463"/>
            <a:ext cx="6402070" cy="2174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468755">
              <a:lnSpc>
                <a:spcPct val="117300"/>
              </a:lnSpc>
              <a:spcBef>
                <a:spcPts val="110"/>
              </a:spcBef>
            </a:pPr>
            <a:r>
              <a:rPr sz="2400" dirty="0">
                <a:latin typeface="Comic Sans MS"/>
                <a:cs typeface="Comic Sans MS"/>
              </a:rPr>
              <a:t>Synchronize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(if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necessary) </a:t>
            </a:r>
            <a:r>
              <a:rPr sz="2400" dirty="0">
                <a:latin typeface="Comic Sans MS"/>
                <a:cs typeface="Comic Sans MS"/>
              </a:rPr>
              <a:t>Operate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on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data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shared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 </a:t>
            </a:r>
            <a:r>
              <a:rPr sz="2400" dirty="0">
                <a:latin typeface="Comic Sans MS"/>
                <a:cs typeface="Comic Sans MS"/>
              </a:rPr>
              <a:t>Synchronize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(if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necessary)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Comic Sans MS"/>
                <a:cs typeface="Comic Sans MS"/>
              </a:rPr>
              <a:t>Write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intermediate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results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global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Comic Sans MS"/>
                <a:cs typeface="Comic Sans MS"/>
              </a:rPr>
              <a:t>Repeat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until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done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343" y="271653"/>
            <a:ext cx="733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8110" algn="l"/>
              </a:tabLst>
            </a:pPr>
            <a:r>
              <a:rPr dirty="0">
                <a:latin typeface="Comic Sans MS"/>
                <a:cs typeface="Comic Sans MS"/>
              </a:rPr>
              <a:t>Now</a:t>
            </a:r>
            <a:r>
              <a:rPr spc="-7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Let’s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Look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spc="-25" dirty="0">
                <a:latin typeface="Comic Sans MS"/>
                <a:cs typeface="Comic Sans MS"/>
              </a:rPr>
              <a:t>at</a:t>
            </a:r>
            <a:r>
              <a:rPr dirty="0">
                <a:latin typeface="Comic Sans MS"/>
                <a:cs typeface="Comic Sans MS"/>
              </a:rPr>
              <a:t>	Shared</a:t>
            </a:r>
            <a:r>
              <a:rPr spc="-4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Memory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67664" y="2380462"/>
            <a:ext cx="1138555" cy="668020"/>
            <a:chOff x="8267664" y="2380462"/>
            <a:chExt cx="1138555" cy="6680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7664" y="2423159"/>
              <a:ext cx="1138499" cy="5288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3524" y="2380462"/>
              <a:ext cx="903719" cy="6675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05800" y="2438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1066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66800" y="4572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05800" y="2438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457200"/>
                  </a:moveTo>
                  <a:lnTo>
                    <a:pt x="1066800" y="4572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21954" y="2429382"/>
            <a:ext cx="6350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Shared memory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0475" y="3947142"/>
            <a:ext cx="2891155" cy="2281555"/>
            <a:chOff x="7810475" y="3947142"/>
            <a:chExt cx="2891155" cy="22815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475" y="3947142"/>
              <a:ext cx="2891075" cy="22814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8599" y="3962400"/>
              <a:ext cx="2819400" cy="2209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48599" y="3962400"/>
              <a:ext cx="2819400" cy="2209800"/>
            </a:xfrm>
            <a:custGeom>
              <a:avLst/>
              <a:gdLst/>
              <a:ahLst/>
              <a:cxnLst/>
              <a:rect l="l" t="t" r="r" b="b"/>
              <a:pathLst>
                <a:path w="2819400" h="2209800">
                  <a:moveTo>
                    <a:pt x="0" y="2209800"/>
                  </a:moveTo>
                  <a:lnTo>
                    <a:pt x="2819400" y="22098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28050" y="4903470"/>
            <a:ext cx="146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39556" y="2759964"/>
            <a:ext cx="1156970" cy="1877695"/>
            <a:chOff x="8639556" y="2759964"/>
            <a:chExt cx="1156970" cy="187769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9556" y="4090441"/>
              <a:ext cx="1156716" cy="5470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686800" y="41148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1066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66800" y="4572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6800" y="41148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457200"/>
                  </a:moveTo>
                  <a:lnTo>
                    <a:pt x="1066800" y="4572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3752" y="2759964"/>
              <a:ext cx="688860" cy="15270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82812" y="2896362"/>
              <a:ext cx="495300" cy="1219200"/>
            </a:xfrm>
            <a:custGeom>
              <a:avLst/>
              <a:gdLst/>
              <a:ahLst/>
              <a:cxnLst/>
              <a:rect l="l" t="t" r="r" b="b"/>
              <a:pathLst>
                <a:path w="495300" h="1219200">
                  <a:moveTo>
                    <a:pt x="391803" y="1104264"/>
                  </a:moveTo>
                  <a:lnTo>
                    <a:pt x="391076" y="1104264"/>
                  </a:lnTo>
                  <a:lnTo>
                    <a:pt x="385191" y="1107820"/>
                  </a:lnTo>
                  <a:lnTo>
                    <a:pt x="379222" y="1111504"/>
                  </a:lnTo>
                  <a:lnTo>
                    <a:pt x="377317" y="1119251"/>
                  </a:lnTo>
                  <a:lnTo>
                    <a:pt x="381000" y="1125346"/>
                  </a:lnTo>
                  <a:lnTo>
                    <a:pt x="438150" y="1219200"/>
                  </a:lnTo>
                  <a:lnTo>
                    <a:pt x="452096" y="1194308"/>
                  </a:lnTo>
                  <a:lnTo>
                    <a:pt x="424942" y="1194308"/>
                  </a:lnTo>
                  <a:lnTo>
                    <a:pt x="424530" y="1168824"/>
                  </a:lnTo>
                  <a:lnTo>
                    <a:pt x="424434" y="1162812"/>
                  </a:lnTo>
                  <a:lnTo>
                    <a:pt x="423579" y="1147701"/>
                  </a:lnTo>
                  <a:lnTo>
                    <a:pt x="423498" y="1146276"/>
                  </a:lnTo>
                  <a:lnTo>
                    <a:pt x="402717" y="1112139"/>
                  </a:lnTo>
                  <a:lnTo>
                    <a:pt x="399034" y="1106043"/>
                  </a:lnTo>
                  <a:lnTo>
                    <a:pt x="391803" y="1104264"/>
                  </a:lnTo>
                  <a:close/>
                </a:path>
                <a:path w="495300" h="1219200">
                  <a:moveTo>
                    <a:pt x="423498" y="1146276"/>
                  </a:moveTo>
                  <a:lnTo>
                    <a:pt x="424354" y="1161414"/>
                  </a:lnTo>
                  <a:lnTo>
                    <a:pt x="424434" y="1162812"/>
                  </a:lnTo>
                  <a:lnTo>
                    <a:pt x="424831" y="1187450"/>
                  </a:lnTo>
                  <a:lnTo>
                    <a:pt x="424942" y="1194308"/>
                  </a:lnTo>
                  <a:lnTo>
                    <a:pt x="450342" y="1193800"/>
                  </a:lnTo>
                  <a:lnTo>
                    <a:pt x="450248" y="1187831"/>
                  </a:lnTo>
                  <a:lnTo>
                    <a:pt x="426593" y="1187831"/>
                  </a:lnTo>
                  <a:lnTo>
                    <a:pt x="437225" y="1168824"/>
                  </a:lnTo>
                  <a:lnTo>
                    <a:pt x="423498" y="1146276"/>
                  </a:lnTo>
                  <a:close/>
                </a:path>
                <a:path w="495300" h="1219200">
                  <a:moveTo>
                    <a:pt x="480822" y="1102487"/>
                  </a:moveTo>
                  <a:lnTo>
                    <a:pt x="473075" y="1104773"/>
                  </a:lnTo>
                  <a:lnTo>
                    <a:pt x="449041" y="1147701"/>
                  </a:lnTo>
                  <a:lnTo>
                    <a:pt x="449834" y="1161414"/>
                  </a:lnTo>
                  <a:lnTo>
                    <a:pt x="450242" y="1187450"/>
                  </a:lnTo>
                  <a:lnTo>
                    <a:pt x="450342" y="1193800"/>
                  </a:lnTo>
                  <a:lnTo>
                    <a:pt x="424942" y="1194308"/>
                  </a:lnTo>
                  <a:lnTo>
                    <a:pt x="452096" y="1194308"/>
                  </a:lnTo>
                  <a:lnTo>
                    <a:pt x="491871" y="1123314"/>
                  </a:lnTo>
                  <a:lnTo>
                    <a:pt x="495300" y="1117092"/>
                  </a:lnTo>
                  <a:lnTo>
                    <a:pt x="493014" y="1109345"/>
                  </a:lnTo>
                  <a:lnTo>
                    <a:pt x="480822" y="1102487"/>
                  </a:lnTo>
                  <a:close/>
                </a:path>
                <a:path w="495300" h="1219200">
                  <a:moveTo>
                    <a:pt x="437225" y="1168824"/>
                  </a:moveTo>
                  <a:lnTo>
                    <a:pt x="426593" y="1187831"/>
                  </a:lnTo>
                  <a:lnTo>
                    <a:pt x="448564" y="1187450"/>
                  </a:lnTo>
                  <a:lnTo>
                    <a:pt x="437225" y="1168824"/>
                  </a:lnTo>
                  <a:close/>
                </a:path>
                <a:path w="495300" h="1219200">
                  <a:moveTo>
                    <a:pt x="449041" y="1147701"/>
                  </a:moveTo>
                  <a:lnTo>
                    <a:pt x="437225" y="1168824"/>
                  </a:lnTo>
                  <a:lnTo>
                    <a:pt x="448564" y="1187450"/>
                  </a:lnTo>
                  <a:lnTo>
                    <a:pt x="426593" y="1187831"/>
                  </a:lnTo>
                  <a:lnTo>
                    <a:pt x="450248" y="1187831"/>
                  </a:lnTo>
                  <a:lnTo>
                    <a:pt x="449950" y="1168824"/>
                  </a:lnTo>
                  <a:lnTo>
                    <a:pt x="449834" y="1161414"/>
                  </a:lnTo>
                  <a:lnTo>
                    <a:pt x="449041" y="1147701"/>
                  </a:lnTo>
                  <a:close/>
                </a:path>
                <a:path w="495300" h="1219200">
                  <a:moveTo>
                    <a:pt x="261141" y="625163"/>
                  </a:moveTo>
                  <a:lnTo>
                    <a:pt x="291465" y="648588"/>
                  </a:lnTo>
                  <a:lnTo>
                    <a:pt x="315214" y="681989"/>
                  </a:lnTo>
                  <a:lnTo>
                    <a:pt x="338201" y="727329"/>
                  </a:lnTo>
                  <a:lnTo>
                    <a:pt x="352806" y="763651"/>
                  </a:lnTo>
                  <a:lnTo>
                    <a:pt x="366522" y="804037"/>
                  </a:lnTo>
                  <a:lnTo>
                    <a:pt x="379222" y="848106"/>
                  </a:lnTo>
                  <a:lnTo>
                    <a:pt x="390652" y="895223"/>
                  </a:lnTo>
                  <a:lnTo>
                    <a:pt x="400685" y="945261"/>
                  </a:lnTo>
                  <a:lnTo>
                    <a:pt x="409194" y="997457"/>
                  </a:lnTo>
                  <a:lnTo>
                    <a:pt x="416179" y="1051306"/>
                  </a:lnTo>
                  <a:lnTo>
                    <a:pt x="421037" y="1104264"/>
                  </a:lnTo>
                  <a:lnTo>
                    <a:pt x="421084" y="1104773"/>
                  </a:lnTo>
                  <a:lnTo>
                    <a:pt x="421200" y="1106043"/>
                  </a:lnTo>
                  <a:lnTo>
                    <a:pt x="421323" y="1107820"/>
                  </a:lnTo>
                  <a:lnTo>
                    <a:pt x="423498" y="1146276"/>
                  </a:lnTo>
                  <a:lnTo>
                    <a:pt x="437225" y="1168824"/>
                  </a:lnTo>
                  <a:lnTo>
                    <a:pt x="449041" y="1147701"/>
                  </a:lnTo>
                  <a:lnTo>
                    <a:pt x="446986" y="1112139"/>
                  </a:lnTo>
                  <a:lnTo>
                    <a:pt x="446913" y="1110869"/>
                  </a:lnTo>
                  <a:lnTo>
                    <a:pt x="446825" y="1109345"/>
                  </a:lnTo>
                  <a:lnTo>
                    <a:pt x="446737" y="1107820"/>
                  </a:lnTo>
                  <a:lnTo>
                    <a:pt x="446634" y="1106043"/>
                  </a:lnTo>
                  <a:lnTo>
                    <a:pt x="446532" y="1104264"/>
                  </a:lnTo>
                  <a:lnTo>
                    <a:pt x="441325" y="1048131"/>
                  </a:lnTo>
                  <a:lnTo>
                    <a:pt x="434340" y="993267"/>
                  </a:lnTo>
                  <a:lnTo>
                    <a:pt x="425704" y="940307"/>
                  </a:lnTo>
                  <a:lnTo>
                    <a:pt x="415417" y="889507"/>
                  </a:lnTo>
                  <a:lnTo>
                    <a:pt x="403733" y="841248"/>
                  </a:lnTo>
                  <a:lnTo>
                    <a:pt x="390652" y="796163"/>
                  </a:lnTo>
                  <a:lnTo>
                    <a:pt x="376555" y="754633"/>
                  </a:lnTo>
                  <a:lnTo>
                    <a:pt x="361315" y="716788"/>
                  </a:lnTo>
                  <a:lnTo>
                    <a:pt x="336677" y="668274"/>
                  </a:lnTo>
                  <a:lnTo>
                    <a:pt x="309753" y="630809"/>
                  </a:lnTo>
                  <a:lnTo>
                    <a:pt x="304362" y="625348"/>
                  </a:lnTo>
                  <a:lnTo>
                    <a:pt x="261747" y="625348"/>
                  </a:lnTo>
                  <a:lnTo>
                    <a:pt x="261141" y="625163"/>
                  </a:lnTo>
                  <a:close/>
                </a:path>
                <a:path w="495300" h="1219200">
                  <a:moveTo>
                    <a:pt x="259969" y="624586"/>
                  </a:moveTo>
                  <a:lnTo>
                    <a:pt x="261141" y="625163"/>
                  </a:lnTo>
                  <a:lnTo>
                    <a:pt x="261747" y="625348"/>
                  </a:lnTo>
                  <a:lnTo>
                    <a:pt x="259969" y="624586"/>
                  </a:lnTo>
                  <a:close/>
                </a:path>
                <a:path w="495300" h="1219200">
                  <a:moveTo>
                    <a:pt x="303610" y="624586"/>
                  </a:moveTo>
                  <a:lnTo>
                    <a:pt x="259969" y="624586"/>
                  </a:lnTo>
                  <a:lnTo>
                    <a:pt x="261747" y="625348"/>
                  </a:lnTo>
                  <a:lnTo>
                    <a:pt x="304362" y="625348"/>
                  </a:lnTo>
                  <a:lnTo>
                    <a:pt x="303610" y="624586"/>
                  </a:lnTo>
                  <a:close/>
                </a:path>
                <a:path w="495300" h="1219200">
                  <a:moveTo>
                    <a:pt x="253789" y="622926"/>
                  </a:moveTo>
                  <a:lnTo>
                    <a:pt x="261141" y="625163"/>
                  </a:lnTo>
                  <a:lnTo>
                    <a:pt x="259969" y="624586"/>
                  </a:lnTo>
                  <a:lnTo>
                    <a:pt x="303610" y="624586"/>
                  </a:lnTo>
                  <a:lnTo>
                    <a:pt x="302106" y="623062"/>
                  </a:lnTo>
                  <a:lnTo>
                    <a:pt x="255397" y="623062"/>
                  </a:lnTo>
                  <a:lnTo>
                    <a:pt x="253789" y="622926"/>
                  </a:lnTo>
                  <a:close/>
                </a:path>
                <a:path w="495300" h="1219200">
                  <a:moveTo>
                    <a:pt x="252984" y="622680"/>
                  </a:moveTo>
                  <a:lnTo>
                    <a:pt x="253789" y="622926"/>
                  </a:lnTo>
                  <a:lnTo>
                    <a:pt x="255397" y="623062"/>
                  </a:lnTo>
                  <a:lnTo>
                    <a:pt x="252984" y="622680"/>
                  </a:lnTo>
                  <a:close/>
                </a:path>
                <a:path w="495300" h="1219200">
                  <a:moveTo>
                    <a:pt x="301730" y="622680"/>
                  </a:moveTo>
                  <a:lnTo>
                    <a:pt x="252984" y="622680"/>
                  </a:lnTo>
                  <a:lnTo>
                    <a:pt x="255397" y="623062"/>
                  </a:lnTo>
                  <a:lnTo>
                    <a:pt x="302106" y="623062"/>
                  </a:lnTo>
                  <a:lnTo>
                    <a:pt x="301730" y="622680"/>
                  </a:lnTo>
                  <a:close/>
                </a:path>
                <a:path w="495300" h="1219200">
                  <a:moveTo>
                    <a:pt x="58074" y="50375"/>
                  </a:moveTo>
                  <a:lnTo>
                    <a:pt x="46284" y="71450"/>
                  </a:lnTo>
                  <a:lnTo>
                    <a:pt x="48342" y="107061"/>
                  </a:lnTo>
                  <a:lnTo>
                    <a:pt x="48379" y="107696"/>
                  </a:lnTo>
                  <a:lnTo>
                    <a:pt x="48503" y="109854"/>
                  </a:lnTo>
                  <a:lnTo>
                    <a:pt x="48591" y="111378"/>
                  </a:lnTo>
                  <a:lnTo>
                    <a:pt x="48687" y="113029"/>
                  </a:lnTo>
                  <a:lnTo>
                    <a:pt x="48768" y="114426"/>
                  </a:lnTo>
                  <a:lnTo>
                    <a:pt x="53975" y="170561"/>
                  </a:lnTo>
                  <a:lnTo>
                    <a:pt x="60960" y="225425"/>
                  </a:lnTo>
                  <a:lnTo>
                    <a:pt x="69596" y="278511"/>
                  </a:lnTo>
                  <a:lnTo>
                    <a:pt x="79883" y="329438"/>
                  </a:lnTo>
                  <a:lnTo>
                    <a:pt x="91567" y="377571"/>
                  </a:lnTo>
                  <a:lnTo>
                    <a:pt x="104521" y="422783"/>
                  </a:lnTo>
                  <a:lnTo>
                    <a:pt x="118618" y="464312"/>
                  </a:lnTo>
                  <a:lnTo>
                    <a:pt x="133858" y="502030"/>
                  </a:lnTo>
                  <a:lnTo>
                    <a:pt x="158323" y="550417"/>
                  </a:lnTo>
                  <a:lnTo>
                    <a:pt x="184912" y="587501"/>
                  </a:lnTo>
                  <a:lnTo>
                    <a:pt x="213995" y="612393"/>
                  </a:lnTo>
                  <a:lnTo>
                    <a:pt x="224282" y="617474"/>
                  </a:lnTo>
                  <a:lnTo>
                    <a:pt x="224917" y="617854"/>
                  </a:lnTo>
                  <a:lnTo>
                    <a:pt x="225552" y="617982"/>
                  </a:lnTo>
                  <a:lnTo>
                    <a:pt x="226187" y="618236"/>
                  </a:lnTo>
                  <a:lnTo>
                    <a:pt x="235500" y="621029"/>
                  </a:lnTo>
                  <a:lnTo>
                    <a:pt x="235076" y="621029"/>
                  </a:lnTo>
                  <a:lnTo>
                    <a:pt x="237490" y="621411"/>
                  </a:lnTo>
                  <a:lnTo>
                    <a:pt x="246380" y="622300"/>
                  </a:lnTo>
                  <a:lnTo>
                    <a:pt x="253789" y="622926"/>
                  </a:lnTo>
                  <a:lnTo>
                    <a:pt x="252984" y="622680"/>
                  </a:lnTo>
                  <a:lnTo>
                    <a:pt x="301730" y="622680"/>
                  </a:lnTo>
                  <a:lnTo>
                    <a:pt x="300101" y="621029"/>
                  </a:lnTo>
                  <a:lnTo>
                    <a:pt x="290195" y="612775"/>
                  </a:lnTo>
                  <a:lnTo>
                    <a:pt x="279908" y="605916"/>
                  </a:lnTo>
                  <a:lnTo>
                    <a:pt x="271018" y="601726"/>
                  </a:lnTo>
                  <a:lnTo>
                    <a:pt x="270383" y="601345"/>
                  </a:lnTo>
                  <a:lnTo>
                    <a:pt x="269748" y="601217"/>
                  </a:lnTo>
                  <a:lnTo>
                    <a:pt x="269113" y="600963"/>
                  </a:lnTo>
                  <a:lnTo>
                    <a:pt x="260223" y="598297"/>
                  </a:lnTo>
                  <a:lnTo>
                    <a:pt x="259461" y="598042"/>
                  </a:lnTo>
                  <a:lnTo>
                    <a:pt x="260349" y="598042"/>
                  </a:lnTo>
                  <a:lnTo>
                    <a:pt x="248920" y="596900"/>
                  </a:lnTo>
                  <a:lnTo>
                    <a:pt x="244411" y="596518"/>
                  </a:lnTo>
                  <a:lnTo>
                    <a:pt x="242316" y="596518"/>
                  </a:lnTo>
                  <a:lnTo>
                    <a:pt x="239903" y="596138"/>
                  </a:lnTo>
                  <a:lnTo>
                    <a:pt x="241064" y="596138"/>
                  </a:lnTo>
                  <a:lnTo>
                    <a:pt x="236056" y="594613"/>
                  </a:lnTo>
                  <a:lnTo>
                    <a:pt x="235331" y="594613"/>
                  </a:lnTo>
                  <a:lnTo>
                    <a:pt x="233842" y="593976"/>
                  </a:lnTo>
                  <a:lnTo>
                    <a:pt x="196469" y="561721"/>
                  </a:lnTo>
                  <a:lnTo>
                    <a:pt x="172593" y="523748"/>
                  </a:lnTo>
                  <a:lnTo>
                    <a:pt x="149733" y="474599"/>
                  </a:lnTo>
                  <a:lnTo>
                    <a:pt x="135636" y="436117"/>
                  </a:lnTo>
                  <a:lnTo>
                    <a:pt x="122301" y="393826"/>
                  </a:lnTo>
                  <a:lnTo>
                    <a:pt x="110236" y="348107"/>
                  </a:lnTo>
                  <a:lnTo>
                    <a:pt x="99568" y="299465"/>
                  </a:lnTo>
                  <a:lnTo>
                    <a:pt x="86106" y="222250"/>
                  </a:lnTo>
                  <a:lnTo>
                    <a:pt x="79248" y="168275"/>
                  </a:lnTo>
                  <a:lnTo>
                    <a:pt x="74354" y="115062"/>
                  </a:lnTo>
                  <a:lnTo>
                    <a:pt x="74296" y="114426"/>
                  </a:lnTo>
                  <a:lnTo>
                    <a:pt x="74179" y="113157"/>
                  </a:lnTo>
                  <a:lnTo>
                    <a:pt x="71815" y="72947"/>
                  </a:lnTo>
                  <a:lnTo>
                    <a:pt x="58074" y="50375"/>
                  </a:lnTo>
                  <a:close/>
                </a:path>
                <a:path w="495300" h="1219200">
                  <a:moveTo>
                    <a:pt x="239903" y="596138"/>
                  </a:moveTo>
                  <a:lnTo>
                    <a:pt x="242316" y="596518"/>
                  </a:lnTo>
                  <a:lnTo>
                    <a:pt x="241510" y="596273"/>
                  </a:lnTo>
                  <a:lnTo>
                    <a:pt x="239903" y="596138"/>
                  </a:lnTo>
                  <a:close/>
                </a:path>
                <a:path w="495300" h="1219200">
                  <a:moveTo>
                    <a:pt x="241510" y="596273"/>
                  </a:moveTo>
                  <a:lnTo>
                    <a:pt x="242316" y="596518"/>
                  </a:lnTo>
                  <a:lnTo>
                    <a:pt x="244411" y="596518"/>
                  </a:lnTo>
                  <a:lnTo>
                    <a:pt x="241510" y="596273"/>
                  </a:lnTo>
                  <a:close/>
                </a:path>
                <a:path w="495300" h="1219200">
                  <a:moveTo>
                    <a:pt x="241064" y="596138"/>
                  </a:moveTo>
                  <a:lnTo>
                    <a:pt x="239903" y="596138"/>
                  </a:lnTo>
                  <a:lnTo>
                    <a:pt x="241510" y="596273"/>
                  </a:lnTo>
                  <a:lnTo>
                    <a:pt x="241064" y="596138"/>
                  </a:lnTo>
                  <a:close/>
                </a:path>
                <a:path w="495300" h="1219200">
                  <a:moveTo>
                    <a:pt x="233960" y="593976"/>
                  </a:moveTo>
                  <a:lnTo>
                    <a:pt x="235331" y="594613"/>
                  </a:lnTo>
                  <a:lnTo>
                    <a:pt x="236056" y="594613"/>
                  </a:lnTo>
                  <a:lnTo>
                    <a:pt x="233960" y="593976"/>
                  </a:lnTo>
                  <a:close/>
                </a:path>
                <a:path w="495300" h="1219200">
                  <a:moveTo>
                    <a:pt x="57150" y="0"/>
                  </a:moveTo>
                  <a:lnTo>
                    <a:pt x="3429" y="95885"/>
                  </a:lnTo>
                  <a:lnTo>
                    <a:pt x="0" y="102108"/>
                  </a:lnTo>
                  <a:lnTo>
                    <a:pt x="2286" y="109854"/>
                  </a:lnTo>
                  <a:lnTo>
                    <a:pt x="14478" y="116712"/>
                  </a:lnTo>
                  <a:lnTo>
                    <a:pt x="22225" y="114426"/>
                  </a:lnTo>
                  <a:lnTo>
                    <a:pt x="46284" y="71450"/>
                  </a:lnTo>
                  <a:lnTo>
                    <a:pt x="45466" y="57276"/>
                  </a:lnTo>
                  <a:lnTo>
                    <a:pt x="45059" y="31750"/>
                  </a:lnTo>
                  <a:lnTo>
                    <a:pt x="44958" y="25400"/>
                  </a:lnTo>
                  <a:lnTo>
                    <a:pt x="70358" y="24891"/>
                  </a:lnTo>
                  <a:lnTo>
                    <a:pt x="72307" y="24891"/>
                  </a:lnTo>
                  <a:lnTo>
                    <a:pt x="57150" y="0"/>
                  </a:lnTo>
                  <a:close/>
                </a:path>
                <a:path w="495300" h="1219200">
                  <a:moveTo>
                    <a:pt x="72307" y="24891"/>
                  </a:moveTo>
                  <a:lnTo>
                    <a:pt x="70358" y="24891"/>
                  </a:lnTo>
                  <a:lnTo>
                    <a:pt x="70764" y="50375"/>
                  </a:lnTo>
                  <a:lnTo>
                    <a:pt x="70866" y="56768"/>
                  </a:lnTo>
                  <a:lnTo>
                    <a:pt x="71727" y="71450"/>
                  </a:lnTo>
                  <a:lnTo>
                    <a:pt x="71815" y="72947"/>
                  </a:lnTo>
                  <a:lnTo>
                    <a:pt x="92583" y="107061"/>
                  </a:lnTo>
                  <a:lnTo>
                    <a:pt x="96189" y="113029"/>
                  </a:lnTo>
                  <a:lnTo>
                    <a:pt x="96266" y="113157"/>
                  </a:lnTo>
                  <a:lnTo>
                    <a:pt x="104013" y="115062"/>
                  </a:lnTo>
                  <a:lnTo>
                    <a:pt x="110109" y="111378"/>
                  </a:lnTo>
                  <a:lnTo>
                    <a:pt x="116078" y="107696"/>
                  </a:lnTo>
                  <a:lnTo>
                    <a:pt x="117983" y="99949"/>
                  </a:lnTo>
                  <a:lnTo>
                    <a:pt x="114300" y="93852"/>
                  </a:lnTo>
                  <a:lnTo>
                    <a:pt x="72307" y="24891"/>
                  </a:lnTo>
                  <a:close/>
                </a:path>
                <a:path w="495300" h="1219200">
                  <a:moveTo>
                    <a:pt x="70461" y="31368"/>
                  </a:moveTo>
                  <a:lnTo>
                    <a:pt x="68707" y="31368"/>
                  </a:lnTo>
                  <a:lnTo>
                    <a:pt x="58074" y="50375"/>
                  </a:lnTo>
                  <a:lnTo>
                    <a:pt x="71815" y="72947"/>
                  </a:lnTo>
                  <a:lnTo>
                    <a:pt x="70895" y="57276"/>
                  </a:lnTo>
                  <a:lnTo>
                    <a:pt x="70866" y="56768"/>
                  </a:lnTo>
                  <a:lnTo>
                    <a:pt x="70467" y="31750"/>
                  </a:lnTo>
                  <a:lnTo>
                    <a:pt x="70461" y="31368"/>
                  </a:lnTo>
                  <a:close/>
                </a:path>
                <a:path w="495300" h="1219200">
                  <a:moveTo>
                    <a:pt x="70358" y="24891"/>
                  </a:moveTo>
                  <a:lnTo>
                    <a:pt x="44958" y="25400"/>
                  </a:lnTo>
                  <a:lnTo>
                    <a:pt x="45356" y="50375"/>
                  </a:lnTo>
                  <a:lnTo>
                    <a:pt x="45466" y="57276"/>
                  </a:lnTo>
                  <a:lnTo>
                    <a:pt x="46284" y="71450"/>
                  </a:lnTo>
                  <a:lnTo>
                    <a:pt x="58074" y="50375"/>
                  </a:lnTo>
                  <a:lnTo>
                    <a:pt x="46736" y="31750"/>
                  </a:lnTo>
                  <a:lnTo>
                    <a:pt x="68707" y="31368"/>
                  </a:lnTo>
                  <a:lnTo>
                    <a:pt x="70461" y="31368"/>
                  </a:lnTo>
                  <a:lnTo>
                    <a:pt x="70358" y="24891"/>
                  </a:lnTo>
                  <a:close/>
                </a:path>
                <a:path w="495300" h="1219200">
                  <a:moveTo>
                    <a:pt x="68707" y="31368"/>
                  </a:moveTo>
                  <a:lnTo>
                    <a:pt x="46736" y="31750"/>
                  </a:lnTo>
                  <a:lnTo>
                    <a:pt x="58074" y="50375"/>
                  </a:lnTo>
                  <a:lnTo>
                    <a:pt x="68707" y="3136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46699" y="2091689"/>
            <a:ext cx="738505" cy="300990"/>
            <a:chOff x="8346699" y="2091689"/>
            <a:chExt cx="738505" cy="30099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6699" y="2096007"/>
              <a:ext cx="188335" cy="2825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02471" y="2091689"/>
              <a:ext cx="51435" cy="300355"/>
            </a:xfrm>
            <a:custGeom>
              <a:avLst/>
              <a:gdLst/>
              <a:ahLst/>
              <a:cxnLst/>
              <a:rect l="l" t="t" r="r" b="b"/>
              <a:pathLst>
                <a:path w="51434" h="300355">
                  <a:moveTo>
                    <a:pt x="37848" y="9458"/>
                  </a:moveTo>
                  <a:lnTo>
                    <a:pt x="38027" y="9906"/>
                  </a:lnTo>
                  <a:lnTo>
                    <a:pt x="38250" y="10670"/>
                  </a:lnTo>
                  <a:lnTo>
                    <a:pt x="38289" y="11978"/>
                  </a:lnTo>
                  <a:lnTo>
                    <a:pt x="38398" y="14477"/>
                  </a:lnTo>
                  <a:lnTo>
                    <a:pt x="38996" y="19558"/>
                  </a:lnTo>
                  <a:lnTo>
                    <a:pt x="39747" y="26415"/>
                  </a:lnTo>
                  <a:lnTo>
                    <a:pt x="39871" y="27559"/>
                  </a:lnTo>
                  <a:lnTo>
                    <a:pt x="39949" y="59182"/>
                  </a:lnTo>
                  <a:lnTo>
                    <a:pt x="37592" y="77215"/>
                  </a:lnTo>
                  <a:lnTo>
                    <a:pt x="35531" y="97581"/>
                  </a:lnTo>
                  <a:lnTo>
                    <a:pt x="31681" y="120557"/>
                  </a:lnTo>
                  <a:lnTo>
                    <a:pt x="26416" y="144780"/>
                  </a:lnTo>
                  <a:lnTo>
                    <a:pt x="26416" y="145034"/>
                  </a:lnTo>
                  <a:lnTo>
                    <a:pt x="22478" y="168401"/>
                  </a:lnTo>
                  <a:lnTo>
                    <a:pt x="18160" y="191008"/>
                  </a:lnTo>
                  <a:lnTo>
                    <a:pt x="18033" y="191262"/>
                  </a:lnTo>
                  <a:lnTo>
                    <a:pt x="14944" y="213694"/>
                  </a:lnTo>
                  <a:lnTo>
                    <a:pt x="11302" y="231901"/>
                  </a:lnTo>
                  <a:lnTo>
                    <a:pt x="7620" y="249174"/>
                  </a:lnTo>
                  <a:lnTo>
                    <a:pt x="4331" y="265043"/>
                  </a:lnTo>
                  <a:lnTo>
                    <a:pt x="2285" y="273431"/>
                  </a:lnTo>
                  <a:lnTo>
                    <a:pt x="2158" y="273685"/>
                  </a:lnTo>
                  <a:lnTo>
                    <a:pt x="761" y="280924"/>
                  </a:lnTo>
                  <a:lnTo>
                    <a:pt x="685" y="281875"/>
                  </a:lnTo>
                  <a:lnTo>
                    <a:pt x="0" y="287020"/>
                  </a:lnTo>
                  <a:lnTo>
                    <a:pt x="111" y="294894"/>
                  </a:lnTo>
                  <a:lnTo>
                    <a:pt x="222" y="295783"/>
                  </a:lnTo>
                  <a:lnTo>
                    <a:pt x="253" y="296037"/>
                  </a:lnTo>
                  <a:lnTo>
                    <a:pt x="1397" y="297814"/>
                  </a:lnTo>
                  <a:lnTo>
                    <a:pt x="3175" y="298576"/>
                  </a:lnTo>
                  <a:lnTo>
                    <a:pt x="4063" y="299085"/>
                  </a:lnTo>
                  <a:lnTo>
                    <a:pt x="6223" y="300100"/>
                  </a:lnTo>
                  <a:lnTo>
                    <a:pt x="8762" y="299465"/>
                  </a:lnTo>
                  <a:lnTo>
                    <a:pt x="10296" y="297814"/>
                  </a:lnTo>
                  <a:lnTo>
                    <a:pt x="9891" y="297814"/>
                  </a:lnTo>
                  <a:lnTo>
                    <a:pt x="11302" y="296545"/>
                  </a:lnTo>
                  <a:lnTo>
                    <a:pt x="12090" y="296545"/>
                  </a:lnTo>
                  <a:lnTo>
                    <a:pt x="15112" y="294894"/>
                  </a:lnTo>
                  <a:lnTo>
                    <a:pt x="15493" y="294005"/>
                  </a:lnTo>
                  <a:lnTo>
                    <a:pt x="11302" y="294005"/>
                  </a:lnTo>
                  <a:lnTo>
                    <a:pt x="10873" y="292027"/>
                  </a:lnTo>
                  <a:lnTo>
                    <a:pt x="10817" y="291771"/>
                  </a:lnTo>
                  <a:lnTo>
                    <a:pt x="5969" y="289051"/>
                  </a:lnTo>
                  <a:lnTo>
                    <a:pt x="5651" y="289051"/>
                  </a:lnTo>
                  <a:lnTo>
                    <a:pt x="11302" y="288687"/>
                  </a:lnTo>
                  <a:lnTo>
                    <a:pt x="11302" y="287782"/>
                  </a:lnTo>
                  <a:lnTo>
                    <a:pt x="11489" y="287020"/>
                  </a:lnTo>
                  <a:lnTo>
                    <a:pt x="12012" y="283092"/>
                  </a:lnTo>
                  <a:lnTo>
                    <a:pt x="12066" y="282692"/>
                  </a:lnTo>
                  <a:lnTo>
                    <a:pt x="12175" y="281875"/>
                  </a:lnTo>
                  <a:lnTo>
                    <a:pt x="13334" y="275971"/>
                  </a:lnTo>
                  <a:lnTo>
                    <a:pt x="15875" y="265684"/>
                  </a:lnTo>
                  <a:lnTo>
                    <a:pt x="22351" y="234187"/>
                  </a:lnTo>
                  <a:lnTo>
                    <a:pt x="26288" y="214375"/>
                  </a:lnTo>
                  <a:lnTo>
                    <a:pt x="26330" y="213694"/>
                  </a:lnTo>
                  <a:lnTo>
                    <a:pt x="29084" y="193696"/>
                  </a:lnTo>
                  <a:lnTo>
                    <a:pt x="33527" y="170434"/>
                  </a:lnTo>
                  <a:lnTo>
                    <a:pt x="37464" y="146938"/>
                  </a:lnTo>
                  <a:lnTo>
                    <a:pt x="42418" y="123698"/>
                  </a:lnTo>
                  <a:lnTo>
                    <a:pt x="42418" y="123444"/>
                  </a:lnTo>
                  <a:lnTo>
                    <a:pt x="46481" y="100075"/>
                  </a:lnTo>
                  <a:lnTo>
                    <a:pt x="46599" y="98541"/>
                  </a:lnTo>
                  <a:lnTo>
                    <a:pt x="48641" y="78486"/>
                  </a:lnTo>
                  <a:lnTo>
                    <a:pt x="51053" y="59182"/>
                  </a:lnTo>
                  <a:lnTo>
                    <a:pt x="51053" y="43561"/>
                  </a:lnTo>
                  <a:lnTo>
                    <a:pt x="40894" y="43561"/>
                  </a:lnTo>
                  <a:lnTo>
                    <a:pt x="42799" y="41656"/>
                  </a:lnTo>
                  <a:lnTo>
                    <a:pt x="42925" y="39243"/>
                  </a:lnTo>
                  <a:lnTo>
                    <a:pt x="43150" y="33858"/>
                  </a:lnTo>
                  <a:lnTo>
                    <a:pt x="43179" y="32512"/>
                  </a:lnTo>
                  <a:lnTo>
                    <a:pt x="42968" y="29972"/>
                  </a:lnTo>
                  <a:lnTo>
                    <a:pt x="42862" y="28701"/>
                  </a:lnTo>
                  <a:lnTo>
                    <a:pt x="42767" y="27559"/>
                  </a:lnTo>
                  <a:lnTo>
                    <a:pt x="42672" y="26415"/>
                  </a:lnTo>
                  <a:lnTo>
                    <a:pt x="42803" y="26415"/>
                  </a:lnTo>
                  <a:lnTo>
                    <a:pt x="43511" y="20955"/>
                  </a:lnTo>
                  <a:lnTo>
                    <a:pt x="43560" y="19558"/>
                  </a:lnTo>
                  <a:lnTo>
                    <a:pt x="43226" y="16256"/>
                  </a:lnTo>
                  <a:lnTo>
                    <a:pt x="42925" y="16256"/>
                  </a:lnTo>
                  <a:lnTo>
                    <a:pt x="43052" y="14605"/>
                  </a:lnTo>
                  <a:lnTo>
                    <a:pt x="43276" y="14605"/>
                  </a:lnTo>
                  <a:lnTo>
                    <a:pt x="43518" y="13462"/>
                  </a:lnTo>
                  <a:lnTo>
                    <a:pt x="43640" y="12446"/>
                  </a:lnTo>
                  <a:lnTo>
                    <a:pt x="42925" y="12446"/>
                  </a:lnTo>
                  <a:lnTo>
                    <a:pt x="43393" y="11978"/>
                  </a:lnTo>
                  <a:lnTo>
                    <a:pt x="38671" y="11978"/>
                  </a:lnTo>
                  <a:lnTo>
                    <a:pt x="38390" y="10670"/>
                  </a:lnTo>
                  <a:lnTo>
                    <a:pt x="38110" y="10160"/>
                  </a:lnTo>
                  <a:lnTo>
                    <a:pt x="38226" y="9906"/>
                  </a:lnTo>
                  <a:lnTo>
                    <a:pt x="37848" y="9458"/>
                  </a:lnTo>
                  <a:close/>
                </a:path>
                <a:path w="51434" h="300355">
                  <a:moveTo>
                    <a:pt x="11302" y="296545"/>
                  </a:moveTo>
                  <a:lnTo>
                    <a:pt x="9891" y="297814"/>
                  </a:lnTo>
                  <a:lnTo>
                    <a:pt x="10703" y="297315"/>
                  </a:lnTo>
                  <a:lnTo>
                    <a:pt x="11302" y="296545"/>
                  </a:lnTo>
                  <a:close/>
                </a:path>
                <a:path w="51434" h="300355">
                  <a:moveTo>
                    <a:pt x="10703" y="297315"/>
                  </a:moveTo>
                  <a:lnTo>
                    <a:pt x="9804" y="297814"/>
                  </a:lnTo>
                  <a:lnTo>
                    <a:pt x="10315" y="297814"/>
                  </a:lnTo>
                  <a:lnTo>
                    <a:pt x="10703" y="297315"/>
                  </a:lnTo>
                  <a:close/>
                </a:path>
                <a:path w="51434" h="300355">
                  <a:moveTo>
                    <a:pt x="12090" y="296545"/>
                  </a:moveTo>
                  <a:lnTo>
                    <a:pt x="11302" y="296545"/>
                  </a:lnTo>
                  <a:lnTo>
                    <a:pt x="10703" y="297315"/>
                  </a:lnTo>
                  <a:lnTo>
                    <a:pt x="12090" y="296545"/>
                  </a:lnTo>
                  <a:close/>
                </a:path>
                <a:path w="51434" h="300355">
                  <a:moveTo>
                    <a:pt x="10817" y="291771"/>
                  </a:moveTo>
                  <a:lnTo>
                    <a:pt x="11302" y="294005"/>
                  </a:lnTo>
                  <a:lnTo>
                    <a:pt x="11302" y="292027"/>
                  </a:lnTo>
                  <a:lnTo>
                    <a:pt x="10817" y="291771"/>
                  </a:lnTo>
                  <a:close/>
                </a:path>
                <a:path w="51434" h="300355">
                  <a:moveTo>
                    <a:pt x="13356" y="288687"/>
                  </a:moveTo>
                  <a:lnTo>
                    <a:pt x="11302" y="288687"/>
                  </a:lnTo>
                  <a:lnTo>
                    <a:pt x="11302" y="294005"/>
                  </a:lnTo>
                  <a:lnTo>
                    <a:pt x="15493" y="294005"/>
                  </a:lnTo>
                  <a:lnTo>
                    <a:pt x="15875" y="293115"/>
                  </a:lnTo>
                  <a:lnTo>
                    <a:pt x="14858" y="289813"/>
                  </a:lnTo>
                  <a:lnTo>
                    <a:pt x="13356" y="288687"/>
                  </a:lnTo>
                  <a:close/>
                </a:path>
                <a:path w="51434" h="300355">
                  <a:moveTo>
                    <a:pt x="10668" y="291084"/>
                  </a:moveTo>
                  <a:lnTo>
                    <a:pt x="10817" y="291771"/>
                  </a:lnTo>
                  <a:lnTo>
                    <a:pt x="11272" y="292027"/>
                  </a:lnTo>
                  <a:lnTo>
                    <a:pt x="10668" y="291084"/>
                  </a:lnTo>
                  <a:close/>
                </a:path>
                <a:path w="51434" h="300355">
                  <a:moveTo>
                    <a:pt x="11302" y="291084"/>
                  </a:moveTo>
                  <a:lnTo>
                    <a:pt x="10668" y="291084"/>
                  </a:lnTo>
                  <a:lnTo>
                    <a:pt x="11272" y="292027"/>
                  </a:lnTo>
                  <a:lnTo>
                    <a:pt x="11302" y="291084"/>
                  </a:lnTo>
                  <a:close/>
                </a:path>
                <a:path w="51434" h="300355">
                  <a:moveTo>
                    <a:pt x="11302" y="288687"/>
                  </a:moveTo>
                  <a:lnTo>
                    <a:pt x="5651" y="289051"/>
                  </a:lnTo>
                  <a:lnTo>
                    <a:pt x="5969" y="289051"/>
                  </a:lnTo>
                  <a:lnTo>
                    <a:pt x="10817" y="291771"/>
                  </a:lnTo>
                  <a:lnTo>
                    <a:pt x="10668" y="291084"/>
                  </a:lnTo>
                  <a:lnTo>
                    <a:pt x="11302" y="291084"/>
                  </a:lnTo>
                  <a:lnTo>
                    <a:pt x="11302" y="288687"/>
                  </a:lnTo>
                  <a:close/>
                </a:path>
                <a:path w="51434" h="300355">
                  <a:moveTo>
                    <a:pt x="38996" y="19558"/>
                  </a:moveTo>
                  <a:lnTo>
                    <a:pt x="33274" y="19558"/>
                  </a:lnTo>
                  <a:lnTo>
                    <a:pt x="33274" y="20955"/>
                  </a:lnTo>
                  <a:lnTo>
                    <a:pt x="33144" y="20955"/>
                  </a:lnTo>
                  <a:lnTo>
                    <a:pt x="32638" y="26415"/>
                  </a:lnTo>
                  <a:lnTo>
                    <a:pt x="32932" y="28701"/>
                  </a:lnTo>
                  <a:lnTo>
                    <a:pt x="33488" y="32512"/>
                  </a:lnTo>
                  <a:lnTo>
                    <a:pt x="33582" y="33157"/>
                  </a:lnTo>
                  <a:lnTo>
                    <a:pt x="33684" y="33858"/>
                  </a:lnTo>
                  <a:lnTo>
                    <a:pt x="33908" y="39243"/>
                  </a:lnTo>
                  <a:lnTo>
                    <a:pt x="33908" y="41656"/>
                  </a:lnTo>
                  <a:lnTo>
                    <a:pt x="35941" y="43561"/>
                  </a:lnTo>
                  <a:lnTo>
                    <a:pt x="40131" y="43561"/>
                  </a:lnTo>
                  <a:lnTo>
                    <a:pt x="40063" y="29337"/>
                  </a:lnTo>
                  <a:lnTo>
                    <a:pt x="39157" y="20955"/>
                  </a:lnTo>
                  <a:lnTo>
                    <a:pt x="33274" y="20955"/>
                  </a:lnTo>
                  <a:lnTo>
                    <a:pt x="33201" y="20574"/>
                  </a:lnTo>
                  <a:lnTo>
                    <a:pt x="39116" y="20574"/>
                  </a:lnTo>
                  <a:lnTo>
                    <a:pt x="38996" y="19558"/>
                  </a:lnTo>
                  <a:close/>
                </a:path>
                <a:path w="51434" h="300355">
                  <a:moveTo>
                    <a:pt x="49275" y="11978"/>
                  </a:moveTo>
                  <a:lnTo>
                    <a:pt x="44049" y="11978"/>
                  </a:lnTo>
                  <a:lnTo>
                    <a:pt x="43800" y="12446"/>
                  </a:lnTo>
                  <a:lnTo>
                    <a:pt x="43690" y="12652"/>
                  </a:lnTo>
                  <a:lnTo>
                    <a:pt x="43383" y="14097"/>
                  </a:lnTo>
                  <a:lnTo>
                    <a:pt x="43303" y="14477"/>
                  </a:lnTo>
                  <a:lnTo>
                    <a:pt x="43226" y="16256"/>
                  </a:lnTo>
                  <a:lnTo>
                    <a:pt x="43560" y="19558"/>
                  </a:lnTo>
                  <a:lnTo>
                    <a:pt x="43511" y="20955"/>
                  </a:lnTo>
                  <a:lnTo>
                    <a:pt x="42803" y="26415"/>
                  </a:lnTo>
                  <a:lnTo>
                    <a:pt x="42862" y="28701"/>
                  </a:lnTo>
                  <a:lnTo>
                    <a:pt x="43179" y="32512"/>
                  </a:lnTo>
                  <a:lnTo>
                    <a:pt x="43150" y="33858"/>
                  </a:lnTo>
                  <a:lnTo>
                    <a:pt x="42925" y="39243"/>
                  </a:lnTo>
                  <a:lnTo>
                    <a:pt x="42799" y="41656"/>
                  </a:lnTo>
                  <a:lnTo>
                    <a:pt x="40894" y="43561"/>
                  </a:lnTo>
                  <a:lnTo>
                    <a:pt x="51053" y="43561"/>
                  </a:lnTo>
                  <a:lnTo>
                    <a:pt x="50930" y="27559"/>
                  </a:lnTo>
                  <a:lnTo>
                    <a:pt x="50216" y="20955"/>
                  </a:lnTo>
                  <a:lnTo>
                    <a:pt x="49679" y="16256"/>
                  </a:lnTo>
                  <a:lnTo>
                    <a:pt x="49567" y="15308"/>
                  </a:lnTo>
                  <a:lnTo>
                    <a:pt x="49470" y="14477"/>
                  </a:lnTo>
                  <a:lnTo>
                    <a:pt x="49350" y="13462"/>
                  </a:lnTo>
                  <a:lnTo>
                    <a:pt x="49275" y="11978"/>
                  </a:lnTo>
                  <a:close/>
                </a:path>
                <a:path w="51434" h="300355">
                  <a:moveTo>
                    <a:pt x="41909" y="0"/>
                  </a:moveTo>
                  <a:lnTo>
                    <a:pt x="40258" y="381"/>
                  </a:lnTo>
                  <a:lnTo>
                    <a:pt x="38988" y="1397"/>
                  </a:lnTo>
                  <a:lnTo>
                    <a:pt x="37515" y="2412"/>
                  </a:lnTo>
                  <a:lnTo>
                    <a:pt x="32679" y="11978"/>
                  </a:lnTo>
                  <a:lnTo>
                    <a:pt x="32624" y="12446"/>
                  </a:lnTo>
                  <a:lnTo>
                    <a:pt x="32504" y="13462"/>
                  </a:lnTo>
                  <a:lnTo>
                    <a:pt x="32384" y="16256"/>
                  </a:lnTo>
                  <a:lnTo>
                    <a:pt x="33201" y="20574"/>
                  </a:lnTo>
                  <a:lnTo>
                    <a:pt x="33274" y="19558"/>
                  </a:lnTo>
                  <a:lnTo>
                    <a:pt x="38996" y="19558"/>
                  </a:lnTo>
                  <a:lnTo>
                    <a:pt x="38607" y="16256"/>
                  </a:lnTo>
                  <a:lnTo>
                    <a:pt x="38496" y="15308"/>
                  </a:lnTo>
                  <a:lnTo>
                    <a:pt x="38398" y="14477"/>
                  </a:lnTo>
                  <a:lnTo>
                    <a:pt x="38289" y="11978"/>
                  </a:lnTo>
                  <a:lnTo>
                    <a:pt x="38234" y="10160"/>
                  </a:lnTo>
                  <a:lnTo>
                    <a:pt x="38027" y="9906"/>
                  </a:lnTo>
                  <a:lnTo>
                    <a:pt x="37880" y="9458"/>
                  </a:lnTo>
                  <a:lnTo>
                    <a:pt x="37464" y="7493"/>
                  </a:lnTo>
                  <a:lnTo>
                    <a:pt x="48566" y="7493"/>
                  </a:lnTo>
                  <a:lnTo>
                    <a:pt x="48506" y="6985"/>
                  </a:lnTo>
                  <a:lnTo>
                    <a:pt x="48386" y="5969"/>
                  </a:lnTo>
                  <a:lnTo>
                    <a:pt x="48234" y="5461"/>
                  </a:lnTo>
                  <a:lnTo>
                    <a:pt x="48005" y="4318"/>
                  </a:lnTo>
                  <a:lnTo>
                    <a:pt x="47371" y="3175"/>
                  </a:lnTo>
                  <a:lnTo>
                    <a:pt x="46608" y="1650"/>
                  </a:lnTo>
                  <a:lnTo>
                    <a:pt x="45211" y="635"/>
                  </a:lnTo>
                  <a:lnTo>
                    <a:pt x="43560" y="381"/>
                  </a:lnTo>
                  <a:lnTo>
                    <a:pt x="41909" y="0"/>
                  </a:lnTo>
                  <a:close/>
                </a:path>
                <a:path w="51434" h="300355">
                  <a:moveTo>
                    <a:pt x="43127" y="15308"/>
                  </a:moveTo>
                  <a:lnTo>
                    <a:pt x="42925" y="16256"/>
                  </a:lnTo>
                  <a:lnTo>
                    <a:pt x="43226" y="16256"/>
                  </a:lnTo>
                  <a:lnTo>
                    <a:pt x="43127" y="15308"/>
                  </a:lnTo>
                  <a:close/>
                </a:path>
                <a:path w="51434" h="300355">
                  <a:moveTo>
                    <a:pt x="43276" y="14605"/>
                  </a:moveTo>
                  <a:lnTo>
                    <a:pt x="43052" y="14605"/>
                  </a:lnTo>
                  <a:lnTo>
                    <a:pt x="43127" y="15308"/>
                  </a:lnTo>
                  <a:lnTo>
                    <a:pt x="43276" y="14605"/>
                  </a:lnTo>
                  <a:close/>
                </a:path>
                <a:path w="51434" h="300355">
                  <a:moveTo>
                    <a:pt x="43653" y="12826"/>
                  </a:moveTo>
                  <a:lnTo>
                    <a:pt x="43433" y="13208"/>
                  </a:lnTo>
                  <a:lnTo>
                    <a:pt x="43572" y="13208"/>
                  </a:lnTo>
                  <a:lnTo>
                    <a:pt x="43653" y="12826"/>
                  </a:lnTo>
                  <a:close/>
                </a:path>
                <a:path w="51434" h="300355">
                  <a:moveTo>
                    <a:pt x="45505" y="10670"/>
                  </a:moveTo>
                  <a:lnTo>
                    <a:pt x="44748" y="10670"/>
                  </a:lnTo>
                  <a:lnTo>
                    <a:pt x="43916" y="11978"/>
                  </a:lnTo>
                  <a:lnTo>
                    <a:pt x="43393" y="11978"/>
                  </a:lnTo>
                  <a:lnTo>
                    <a:pt x="42925" y="12446"/>
                  </a:lnTo>
                  <a:lnTo>
                    <a:pt x="43767" y="11978"/>
                  </a:lnTo>
                  <a:lnTo>
                    <a:pt x="43916" y="11978"/>
                  </a:lnTo>
                  <a:lnTo>
                    <a:pt x="44748" y="10670"/>
                  </a:lnTo>
                  <a:lnTo>
                    <a:pt x="45505" y="10670"/>
                  </a:lnTo>
                  <a:close/>
                </a:path>
                <a:path w="51434" h="300355">
                  <a:moveTo>
                    <a:pt x="43767" y="11978"/>
                  </a:moveTo>
                  <a:lnTo>
                    <a:pt x="42925" y="12446"/>
                  </a:lnTo>
                  <a:lnTo>
                    <a:pt x="43640" y="12446"/>
                  </a:lnTo>
                  <a:lnTo>
                    <a:pt x="43767" y="11978"/>
                  </a:lnTo>
                  <a:close/>
                </a:path>
                <a:path w="51434" h="300355">
                  <a:moveTo>
                    <a:pt x="48566" y="7493"/>
                  </a:moveTo>
                  <a:lnTo>
                    <a:pt x="37464" y="7493"/>
                  </a:lnTo>
                  <a:lnTo>
                    <a:pt x="38319" y="9458"/>
                  </a:lnTo>
                  <a:lnTo>
                    <a:pt x="43846" y="10160"/>
                  </a:lnTo>
                  <a:lnTo>
                    <a:pt x="46185" y="10160"/>
                  </a:lnTo>
                  <a:lnTo>
                    <a:pt x="43767" y="11978"/>
                  </a:lnTo>
                  <a:lnTo>
                    <a:pt x="43713" y="12446"/>
                  </a:lnTo>
                  <a:lnTo>
                    <a:pt x="44049" y="11978"/>
                  </a:lnTo>
                  <a:lnTo>
                    <a:pt x="49275" y="11978"/>
                  </a:lnTo>
                  <a:lnTo>
                    <a:pt x="49167" y="9144"/>
                  </a:lnTo>
                  <a:lnTo>
                    <a:pt x="49022" y="8127"/>
                  </a:lnTo>
                  <a:lnTo>
                    <a:pt x="48641" y="8127"/>
                  </a:lnTo>
                  <a:lnTo>
                    <a:pt x="48566" y="7493"/>
                  </a:lnTo>
                  <a:close/>
                </a:path>
                <a:path w="51434" h="300355">
                  <a:moveTo>
                    <a:pt x="38264" y="9906"/>
                  </a:moveTo>
                  <a:lnTo>
                    <a:pt x="38276" y="10670"/>
                  </a:lnTo>
                  <a:lnTo>
                    <a:pt x="38704" y="11978"/>
                  </a:lnTo>
                  <a:lnTo>
                    <a:pt x="43393" y="11978"/>
                  </a:lnTo>
                  <a:lnTo>
                    <a:pt x="44701" y="10670"/>
                  </a:lnTo>
                  <a:lnTo>
                    <a:pt x="45505" y="10670"/>
                  </a:lnTo>
                  <a:lnTo>
                    <a:pt x="46185" y="10160"/>
                  </a:lnTo>
                  <a:lnTo>
                    <a:pt x="38499" y="10160"/>
                  </a:lnTo>
                  <a:lnTo>
                    <a:pt x="38264" y="9906"/>
                  </a:lnTo>
                  <a:close/>
                </a:path>
                <a:path w="51434" h="300355">
                  <a:moveTo>
                    <a:pt x="37464" y="7493"/>
                  </a:moveTo>
                  <a:lnTo>
                    <a:pt x="37808" y="9144"/>
                  </a:lnTo>
                  <a:lnTo>
                    <a:pt x="37848" y="9458"/>
                  </a:lnTo>
                  <a:lnTo>
                    <a:pt x="38499" y="10160"/>
                  </a:lnTo>
                  <a:lnTo>
                    <a:pt x="38514" y="9906"/>
                  </a:lnTo>
                  <a:lnTo>
                    <a:pt x="37464" y="7493"/>
                  </a:lnTo>
                  <a:close/>
                </a:path>
                <a:path w="51434" h="300355">
                  <a:moveTo>
                    <a:pt x="38319" y="9458"/>
                  </a:moveTo>
                  <a:lnTo>
                    <a:pt x="38514" y="9906"/>
                  </a:lnTo>
                  <a:lnTo>
                    <a:pt x="38624" y="10160"/>
                  </a:lnTo>
                  <a:lnTo>
                    <a:pt x="43846" y="10160"/>
                  </a:lnTo>
                  <a:lnTo>
                    <a:pt x="38319" y="9458"/>
                  </a:lnTo>
                  <a:close/>
                </a:path>
                <a:path w="51434" h="300355">
                  <a:moveTo>
                    <a:pt x="48386" y="5969"/>
                  </a:moveTo>
                  <a:lnTo>
                    <a:pt x="48539" y="6985"/>
                  </a:lnTo>
                  <a:lnTo>
                    <a:pt x="48641" y="8127"/>
                  </a:lnTo>
                  <a:lnTo>
                    <a:pt x="49022" y="8127"/>
                  </a:lnTo>
                  <a:lnTo>
                    <a:pt x="48386" y="59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6715" y="2125725"/>
              <a:ext cx="307949" cy="266573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71420" y="2175636"/>
            <a:ext cx="137706" cy="30721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90508" y="2160397"/>
            <a:ext cx="454097" cy="2032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72638" y="2126488"/>
            <a:ext cx="225145" cy="12509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1378056" y="2022475"/>
            <a:ext cx="516890" cy="224154"/>
            <a:chOff x="11378056" y="2022475"/>
            <a:chExt cx="516890" cy="224154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78056" y="2022475"/>
              <a:ext cx="486028" cy="2236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887072" y="2065273"/>
              <a:ext cx="8255" cy="6350"/>
            </a:xfrm>
            <a:custGeom>
              <a:avLst/>
              <a:gdLst/>
              <a:ahLst/>
              <a:cxnLst/>
              <a:rect l="l" t="t" r="r" b="b"/>
              <a:pathLst>
                <a:path w="8254" h="6350">
                  <a:moveTo>
                    <a:pt x="6350" y="0"/>
                  </a:moveTo>
                  <a:lnTo>
                    <a:pt x="4572" y="0"/>
                  </a:lnTo>
                  <a:lnTo>
                    <a:pt x="1397" y="0"/>
                  </a:lnTo>
                  <a:lnTo>
                    <a:pt x="0" y="1397"/>
                  </a:lnTo>
                  <a:lnTo>
                    <a:pt x="0" y="4952"/>
                  </a:lnTo>
                  <a:lnTo>
                    <a:pt x="1397" y="6350"/>
                  </a:lnTo>
                  <a:lnTo>
                    <a:pt x="6350" y="6350"/>
                  </a:lnTo>
                  <a:lnTo>
                    <a:pt x="7747" y="4952"/>
                  </a:lnTo>
                  <a:lnTo>
                    <a:pt x="7747" y="139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1949810" y="2180208"/>
            <a:ext cx="35560" cy="43815"/>
          </a:xfrm>
          <a:custGeom>
            <a:avLst/>
            <a:gdLst/>
            <a:ahLst/>
            <a:cxnLst/>
            <a:rect l="l" t="t" r="r" b="b"/>
            <a:pathLst>
              <a:path w="35559" h="43814">
                <a:moveTo>
                  <a:pt x="31877" y="0"/>
                </a:moveTo>
                <a:lnTo>
                  <a:pt x="14986" y="8000"/>
                </a:lnTo>
                <a:lnTo>
                  <a:pt x="13810" y="11175"/>
                </a:lnTo>
                <a:lnTo>
                  <a:pt x="12530" y="14986"/>
                </a:lnTo>
                <a:lnTo>
                  <a:pt x="11811" y="17271"/>
                </a:lnTo>
                <a:lnTo>
                  <a:pt x="11713" y="17515"/>
                </a:lnTo>
                <a:lnTo>
                  <a:pt x="11489" y="17906"/>
                </a:lnTo>
                <a:lnTo>
                  <a:pt x="7112" y="26542"/>
                </a:lnTo>
                <a:lnTo>
                  <a:pt x="889" y="38226"/>
                </a:lnTo>
                <a:lnTo>
                  <a:pt x="0" y="39750"/>
                </a:lnTo>
                <a:lnTo>
                  <a:pt x="635" y="41782"/>
                </a:lnTo>
                <a:lnTo>
                  <a:pt x="2032" y="42671"/>
                </a:lnTo>
                <a:lnTo>
                  <a:pt x="3556" y="43561"/>
                </a:lnTo>
                <a:lnTo>
                  <a:pt x="5588" y="43052"/>
                </a:lnTo>
                <a:lnTo>
                  <a:pt x="6511" y="41782"/>
                </a:lnTo>
                <a:lnTo>
                  <a:pt x="13970" y="30479"/>
                </a:lnTo>
                <a:lnTo>
                  <a:pt x="19304" y="21589"/>
                </a:lnTo>
                <a:lnTo>
                  <a:pt x="19558" y="21208"/>
                </a:lnTo>
                <a:lnTo>
                  <a:pt x="22479" y="15239"/>
                </a:lnTo>
                <a:lnTo>
                  <a:pt x="22606" y="14986"/>
                </a:lnTo>
                <a:lnTo>
                  <a:pt x="23803" y="12191"/>
                </a:lnTo>
                <a:lnTo>
                  <a:pt x="19431" y="12191"/>
                </a:lnTo>
                <a:lnTo>
                  <a:pt x="25019" y="9016"/>
                </a:lnTo>
                <a:lnTo>
                  <a:pt x="34010" y="9016"/>
                </a:lnTo>
                <a:lnTo>
                  <a:pt x="35306" y="6857"/>
                </a:lnTo>
                <a:lnTo>
                  <a:pt x="34290" y="1650"/>
                </a:lnTo>
                <a:lnTo>
                  <a:pt x="31877" y="0"/>
                </a:lnTo>
                <a:close/>
              </a:path>
              <a:path w="35559" h="43814">
                <a:moveTo>
                  <a:pt x="25019" y="9016"/>
                </a:moveTo>
                <a:lnTo>
                  <a:pt x="19431" y="12191"/>
                </a:lnTo>
                <a:lnTo>
                  <a:pt x="22479" y="12191"/>
                </a:lnTo>
                <a:lnTo>
                  <a:pt x="23981" y="11777"/>
                </a:lnTo>
                <a:lnTo>
                  <a:pt x="24130" y="11429"/>
                </a:lnTo>
                <a:lnTo>
                  <a:pt x="24257" y="11175"/>
                </a:lnTo>
                <a:lnTo>
                  <a:pt x="25019" y="9016"/>
                </a:lnTo>
                <a:close/>
              </a:path>
              <a:path w="35559" h="43814">
                <a:moveTo>
                  <a:pt x="23981" y="11777"/>
                </a:moveTo>
                <a:lnTo>
                  <a:pt x="22479" y="12191"/>
                </a:lnTo>
                <a:lnTo>
                  <a:pt x="23803" y="12191"/>
                </a:lnTo>
                <a:lnTo>
                  <a:pt x="23981" y="11777"/>
                </a:lnTo>
                <a:close/>
              </a:path>
              <a:path w="35559" h="43814">
                <a:moveTo>
                  <a:pt x="34010" y="9016"/>
                </a:moveTo>
                <a:lnTo>
                  <a:pt x="25019" y="9016"/>
                </a:lnTo>
                <a:lnTo>
                  <a:pt x="24257" y="11175"/>
                </a:lnTo>
                <a:lnTo>
                  <a:pt x="23981" y="11777"/>
                </a:lnTo>
                <a:lnTo>
                  <a:pt x="26162" y="11175"/>
                </a:lnTo>
                <a:lnTo>
                  <a:pt x="25781" y="11175"/>
                </a:lnTo>
                <a:lnTo>
                  <a:pt x="31115" y="10032"/>
                </a:lnTo>
                <a:lnTo>
                  <a:pt x="33782" y="9398"/>
                </a:lnTo>
                <a:lnTo>
                  <a:pt x="34010" y="9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33522" y="3963542"/>
            <a:ext cx="344805" cy="172085"/>
          </a:xfrm>
          <a:custGeom>
            <a:avLst/>
            <a:gdLst/>
            <a:ahLst/>
            <a:cxnLst/>
            <a:rect l="l" t="t" r="r" b="b"/>
            <a:pathLst>
              <a:path w="344804" h="172085">
                <a:moveTo>
                  <a:pt x="340867" y="0"/>
                </a:moveTo>
                <a:lnTo>
                  <a:pt x="339470" y="888"/>
                </a:lnTo>
                <a:lnTo>
                  <a:pt x="281193" y="42461"/>
                </a:lnTo>
                <a:lnTo>
                  <a:pt x="220833" y="78866"/>
                </a:lnTo>
                <a:lnTo>
                  <a:pt x="153796" y="109981"/>
                </a:lnTo>
                <a:lnTo>
                  <a:pt x="80910" y="138418"/>
                </a:lnTo>
                <a:lnTo>
                  <a:pt x="2539" y="164972"/>
                </a:lnTo>
                <a:lnTo>
                  <a:pt x="888" y="165607"/>
                </a:lnTo>
                <a:lnTo>
                  <a:pt x="0" y="167385"/>
                </a:lnTo>
                <a:lnTo>
                  <a:pt x="507" y="169036"/>
                </a:lnTo>
                <a:lnTo>
                  <a:pt x="1142" y="170814"/>
                </a:lnTo>
                <a:lnTo>
                  <a:pt x="2920" y="171703"/>
                </a:lnTo>
                <a:lnTo>
                  <a:pt x="4571" y="171068"/>
                </a:lnTo>
                <a:lnTo>
                  <a:pt x="83057" y="144525"/>
                </a:lnTo>
                <a:lnTo>
                  <a:pt x="156336" y="115950"/>
                </a:lnTo>
                <a:lnTo>
                  <a:pt x="156463" y="115950"/>
                </a:lnTo>
                <a:lnTo>
                  <a:pt x="223774" y="84581"/>
                </a:lnTo>
                <a:lnTo>
                  <a:pt x="223945" y="84581"/>
                </a:lnTo>
                <a:lnTo>
                  <a:pt x="284988" y="47624"/>
                </a:lnTo>
                <a:lnTo>
                  <a:pt x="343153" y="6095"/>
                </a:lnTo>
                <a:lnTo>
                  <a:pt x="344550" y="5079"/>
                </a:lnTo>
                <a:lnTo>
                  <a:pt x="344804" y="3174"/>
                </a:lnTo>
                <a:lnTo>
                  <a:pt x="343788" y="1650"/>
                </a:lnTo>
                <a:lnTo>
                  <a:pt x="342773" y="253"/>
                </a:lnTo>
                <a:lnTo>
                  <a:pt x="340867" y="0"/>
                </a:lnTo>
                <a:close/>
              </a:path>
              <a:path w="344804" h="172085">
                <a:moveTo>
                  <a:pt x="82561" y="137781"/>
                </a:moveTo>
                <a:lnTo>
                  <a:pt x="80687" y="138418"/>
                </a:lnTo>
                <a:lnTo>
                  <a:pt x="80910" y="138418"/>
                </a:lnTo>
                <a:lnTo>
                  <a:pt x="82561" y="137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15142" y="1999233"/>
            <a:ext cx="960058" cy="2578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Mechanics</a:t>
            </a:r>
            <a:r>
              <a:rPr spc="-7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of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Using</a:t>
            </a:r>
            <a:r>
              <a:rPr spc="-5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Shared</a:t>
            </a:r>
            <a:r>
              <a:rPr spc="-7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Memory</a:t>
            </a:r>
          </a:p>
        </p:txBody>
      </p:sp>
      <p:sp>
        <p:nvSpPr>
          <p:cNvPr id="14" name="object 14"/>
          <p:cNvSpPr/>
          <p:nvPr/>
        </p:nvSpPr>
        <p:spPr>
          <a:xfrm>
            <a:off x="6342209" y="6228854"/>
            <a:ext cx="19685" cy="13335"/>
          </a:xfrm>
          <a:custGeom>
            <a:avLst/>
            <a:gdLst/>
            <a:ahLst/>
            <a:cxnLst/>
            <a:rect l="l" t="t" r="r" b="b"/>
            <a:pathLst>
              <a:path w="19685" h="13335">
                <a:moveTo>
                  <a:pt x="276" y="9474"/>
                </a:moveTo>
                <a:lnTo>
                  <a:pt x="418" y="10071"/>
                </a:lnTo>
                <a:lnTo>
                  <a:pt x="518" y="10528"/>
                </a:lnTo>
                <a:lnTo>
                  <a:pt x="551" y="10680"/>
                </a:lnTo>
                <a:lnTo>
                  <a:pt x="1538" y="11595"/>
                </a:lnTo>
                <a:lnTo>
                  <a:pt x="5250" y="13284"/>
                </a:lnTo>
                <a:lnTo>
                  <a:pt x="10653" y="13284"/>
                </a:lnTo>
                <a:lnTo>
                  <a:pt x="11842" y="11976"/>
                </a:lnTo>
                <a:lnTo>
                  <a:pt x="4488" y="11976"/>
                </a:lnTo>
                <a:lnTo>
                  <a:pt x="5404" y="11595"/>
                </a:lnTo>
                <a:lnTo>
                  <a:pt x="1368" y="11595"/>
                </a:lnTo>
                <a:lnTo>
                  <a:pt x="551" y="10071"/>
                </a:lnTo>
                <a:lnTo>
                  <a:pt x="276" y="9474"/>
                </a:lnTo>
                <a:close/>
              </a:path>
              <a:path w="19685" h="13335">
                <a:moveTo>
                  <a:pt x="1538" y="11595"/>
                </a:moveTo>
                <a:lnTo>
                  <a:pt x="1948" y="11976"/>
                </a:lnTo>
                <a:lnTo>
                  <a:pt x="2374" y="11976"/>
                </a:lnTo>
                <a:lnTo>
                  <a:pt x="1538" y="11595"/>
                </a:lnTo>
                <a:close/>
              </a:path>
              <a:path w="19685" h="13335">
                <a:moveTo>
                  <a:pt x="9873" y="9474"/>
                </a:moveTo>
                <a:lnTo>
                  <a:pt x="8425" y="9474"/>
                </a:lnTo>
                <a:lnTo>
                  <a:pt x="7028" y="10921"/>
                </a:lnTo>
                <a:lnTo>
                  <a:pt x="4488" y="11976"/>
                </a:lnTo>
                <a:lnTo>
                  <a:pt x="11842" y="11976"/>
                </a:lnTo>
                <a:lnTo>
                  <a:pt x="12188" y="11595"/>
                </a:lnTo>
                <a:lnTo>
                  <a:pt x="12235" y="10528"/>
                </a:lnTo>
                <a:lnTo>
                  <a:pt x="7764" y="10528"/>
                </a:lnTo>
                <a:lnTo>
                  <a:pt x="9873" y="9474"/>
                </a:lnTo>
                <a:close/>
              </a:path>
              <a:path w="19685" h="13335">
                <a:moveTo>
                  <a:pt x="2849" y="4941"/>
                </a:moveTo>
                <a:lnTo>
                  <a:pt x="2275" y="4941"/>
                </a:lnTo>
                <a:lnTo>
                  <a:pt x="1305" y="5499"/>
                </a:lnTo>
                <a:lnTo>
                  <a:pt x="313" y="7175"/>
                </a:lnTo>
                <a:lnTo>
                  <a:pt x="193" y="7378"/>
                </a:lnTo>
                <a:lnTo>
                  <a:pt x="43" y="7753"/>
                </a:lnTo>
                <a:lnTo>
                  <a:pt x="56" y="8140"/>
                </a:lnTo>
                <a:lnTo>
                  <a:pt x="178" y="8966"/>
                </a:lnTo>
                <a:lnTo>
                  <a:pt x="276" y="9474"/>
                </a:lnTo>
                <a:lnTo>
                  <a:pt x="551" y="10071"/>
                </a:lnTo>
                <a:lnTo>
                  <a:pt x="1368" y="11595"/>
                </a:lnTo>
                <a:lnTo>
                  <a:pt x="5404" y="11595"/>
                </a:lnTo>
                <a:lnTo>
                  <a:pt x="7028" y="10921"/>
                </a:lnTo>
                <a:lnTo>
                  <a:pt x="7408" y="10528"/>
                </a:lnTo>
                <a:lnTo>
                  <a:pt x="5885" y="10528"/>
                </a:lnTo>
                <a:lnTo>
                  <a:pt x="8425" y="9474"/>
                </a:lnTo>
                <a:lnTo>
                  <a:pt x="9873" y="9474"/>
                </a:lnTo>
                <a:lnTo>
                  <a:pt x="10457" y="9182"/>
                </a:lnTo>
                <a:lnTo>
                  <a:pt x="11176" y="8331"/>
                </a:lnTo>
                <a:lnTo>
                  <a:pt x="7663" y="8331"/>
                </a:lnTo>
                <a:lnTo>
                  <a:pt x="5857" y="6896"/>
                </a:lnTo>
                <a:lnTo>
                  <a:pt x="7034" y="6896"/>
                </a:lnTo>
                <a:lnTo>
                  <a:pt x="6544" y="5867"/>
                </a:lnTo>
                <a:lnTo>
                  <a:pt x="1948" y="5867"/>
                </a:lnTo>
                <a:lnTo>
                  <a:pt x="2306" y="5499"/>
                </a:lnTo>
                <a:lnTo>
                  <a:pt x="1059" y="5499"/>
                </a:lnTo>
                <a:lnTo>
                  <a:pt x="2849" y="4941"/>
                </a:lnTo>
                <a:close/>
              </a:path>
              <a:path w="19685" h="13335">
                <a:moveTo>
                  <a:pt x="8425" y="9474"/>
                </a:moveTo>
                <a:lnTo>
                  <a:pt x="5885" y="10528"/>
                </a:lnTo>
                <a:lnTo>
                  <a:pt x="7408" y="10528"/>
                </a:lnTo>
                <a:lnTo>
                  <a:pt x="8425" y="9474"/>
                </a:lnTo>
                <a:close/>
              </a:path>
              <a:path w="19685" h="13335">
                <a:moveTo>
                  <a:pt x="11883" y="7753"/>
                </a:moveTo>
                <a:lnTo>
                  <a:pt x="11508" y="7938"/>
                </a:lnTo>
                <a:lnTo>
                  <a:pt x="10457" y="9182"/>
                </a:lnTo>
                <a:lnTo>
                  <a:pt x="7764" y="10528"/>
                </a:lnTo>
                <a:lnTo>
                  <a:pt x="12235" y="10528"/>
                </a:lnTo>
                <a:lnTo>
                  <a:pt x="12235" y="8140"/>
                </a:lnTo>
                <a:lnTo>
                  <a:pt x="11883" y="7753"/>
                </a:lnTo>
                <a:close/>
              </a:path>
              <a:path w="19685" h="13335">
                <a:moveTo>
                  <a:pt x="7033" y="6896"/>
                </a:moveTo>
                <a:lnTo>
                  <a:pt x="5857" y="6896"/>
                </a:lnTo>
                <a:lnTo>
                  <a:pt x="7663" y="8331"/>
                </a:lnTo>
                <a:lnTo>
                  <a:pt x="7245" y="7378"/>
                </a:lnTo>
                <a:lnTo>
                  <a:pt x="7156" y="7175"/>
                </a:lnTo>
                <a:lnTo>
                  <a:pt x="7033" y="6896"/>
                </a:lnTo>
                <a:close/>
              </a:path>
              <a:path w="19685" h="13335">
                <a:moveTo>
                  <a:pt x="5212" y="4470"/>
                </a:moveTo>
                <a:lnTo>
                  <a:pt x="4361" y="4470"/>
                </a:lnTo>
                <a:lnTo>
                  <a:pt x="6772" y="5499"/>
                </a:lnTo>
                <a:lnTo>
                  <a:pt x="6369" y="5499"/>
                </a:lnTo>
                <a:lnTo>
                  <a:pt x="7033" y="6896"/>
                </a:lnTo>
                <a:lnTo>
                  <a:pt x="7409" y="7753"/>
                </a:lnTo>
                <a:lnTo>
                  <a:pt x="7490" y="7938"/>
                </a:lnTo>
                <a:lnTo>
                  <a:pt x="7579" y="8140"/>
                </a:lnTo>
                <a:lnTo>
                  <a:pt x="7663" y="8331"/>
                </a:lnTo>
                <a:lnTo>
                  <a:pt x="10711" y="8331"/>
                </a:lnTo>
                <a:lnTo>
                  <a:pt x="11481" y="7753"/>
                </a:lnTo>
                <a:lnTo>
                  <a:pt x="11883" y="7753"/>
                </a:lnTo>
                <a:lnTo>
                  <a:pt x="11103" y="6896"/>
                </a:lnTo>
                <a:lnTo>
                  <a:pt x="17404" y="6896"/>
                </a:lnTo>
                <a:lnTo>
                  <a:pt x="19358" y="4941"/>
                </a:lnTo>
                <a:lnTo>
                  <a:pt x="4847" y="4941"/>
                </a:lnTo>
                <a:lnTo>
                  <a:pt x="5212" y="4470"/>
                </a:lnTo>
                <a:close/>
              </a:path>
              <a:path w="19685" h="13335">
                <a:moveTo>
                  <a:pt x="11981" y="7378"/>
                </a:moveTo>
                <a:lnTo>
                  <a:pt x="10711" y="8331"/>
                </a:lnTo>
                <a:lnTo>
                  <a:pt x="11508" y="7938"/>
                </a:lnTo>
                <a:lnTo>
                  <a:pt x="11981" y="7378"/>
                </a:lnTo>
                <a:close/>
              </a:path>
              <a:path w="19685" h="13335">
                <a:moveTo>
                  <a:pt x="11508" y="7938"/>
                </a:moveTo>
                <a:lnTo>
                  <a:pt x="10711" y="8331"/>
                </a:lnTo>
                <a:lnTo>
                  <a:pt x="11176" y="8331"/>
                </a:lnTo>
                <a:lnTo>
                  <a:pt x="11508" y="7938"/>
                </a:lnTo>
                <a:close/>
              </a:path>
              <a:path w="19685" h="13335">
                <a:moveTo>
                  <a:pt x="12642" y="7378"/>
                </a:moveTo>
                <a:lnTo>
                  <a:pt x="11981" y="7378"/>
                </a:lnTo>
                <a:lnTo>
                  <a:pt x="11508" y="7938"/>
                </a:lnTo>
                <a:lnTo>
                  <a:pt x="12642" y="7378"/>
                </a:lnTo>
                <a:close/>
              </a:path>
              <a:path w="19685" h="13335">
                <a:moveTo>
                  <a:pt x="2849" y="4941"/>
                </a:moveTo>
                <a:lnTo>
                  <a:pt x="1059" y="5499"/>
                </a:lnTo>
                <a:lnTo>
                  <a:pt x="106" y="6896"/>
                </a:lnTo>
                <a:lnTo>
                  <a:pt x="0" y="7753"/>
                </a:lnTo>
                <a:lnTo>
                  <a:pt x="193" y="7378"/>
                </a:lnTo>
                <a:lnTo>
                  <a:pt x="1305" y="5499"/>
                </a:lnTo>
                <a:lnTo>
                  <a:pt x="2306" y="5499"/>
                </a:lnTo>
                <a:lnTo>
                  <a:pt x="2849" y="4941"/>
                </a:lnTo>
                <a:close/>
              </a:path>
              <a:path w="19685" h="13335">
                <a:moveTo>
                  <a:pt x="13621" y="6896"/>
                </a:moveTo>
                <a:lnTo>
                  <a:pt x="11103" y="6896"/>
                </a:lnTo>
                <a:lnTo>
                  <a:pt x="11883" y="7753"/>
                </a:lnTo>
                <a:lnTo>
                  <a:pt x="11481" y="7753"/>
                </a:lnTo>
                <a:lnTo>
                  <a:pt x="11981" y="7378"/>
                </a:lnTo>
                <a:lnTo>
                  <a:pt x="12642" y="7378"/>
                </a:lnTo>
                <a:lnTo>
                  <a:pt x="13621" y="6896"/>
                </a:lnTo>
                <a:close/>
              </a:path>
              <a:path w="19685" h="13335">
                <a:moveTo>
                  <a:pt x="4361" y="4470"/>
                </a:moveTo>
                <a:lnTo>
                  <a:pt x="2849" y="4941"/>
                </a:lnTo>
                <a:lnTo>
                  <a:pt x="1948" y="5867"/>
                </a:lnTo>
                <a:lnTo>
                  <a:pt x="4234" y="4941"/>
                </a:lnTo>
                <a:lnTo>
                  <a:pt x="5464" y="4941"/>
                </a:lnTo>
                <a:lnTo>
                  <a:pt x="4361" y="4470"/>
                </a:lnTo>
                <a:close/>
              </a:path>
              <a:path w="19685" h="13335">
                <a:moveTo>
                  <a:pt x="5464" y="4941"/>
                </a:moveTo>
                <a:lnTo>
                  <a:pt x="4234" y="4941"/>
                </a:lnTo>
                <a:lnTo>
                  <a:pt x="1948" y="5867"/>
                </a:lnTo>
                <a:lnTo>
                  <a:pt x="6544" y="5867"/>
                </a:lnTo>
                <a:lnTo>
                  <a:pt x="6369" y="5499"/>
                </a:lnTo>
                <a:lnTo>
                  <a:pt x="6772" y="5499"/>
                </a:lnTo>
                <a:lnTo>
                  <a:pt x="5464" y="4941"/>
                </a:lnTo>
                <a:close/>
              </a:path>
              <a:path w="19685" h="13335">
                <a:moveTo>
                  <a:pt x="5964" y="3500"/>
                </a:moveTo>
                <a:lnTo>
                  <a:pt x="3308" y="4470"/>
                </a:lnTo>
                <a:lnTo>
                  <a:pt x="2849" y="4941"/>
                </a:lnTo>
                <a:lnTo>
                  <a:pt x="4361" y="4470"/>
                </a:lnTo>
                <a:lnTo>
                  <a:pt x="5212" y="4470"/>
                </a:lnTo>
                <a:lnTo>
                  <a:pt x="5964" y="3500"/>
                </a:lnTo>
                <a:close/>
              </a:path>
              <a:path w="19685" h="13335">
                <a:moveTo>
                  <a:pt x="17569" y="0"/>
                </a:moveTo>
                <a:lnTo>
                  <a:pt x="12103" y="0"/>
                </a:lnTo>
                <a:lnTo>
                  <a:pt x="11219" y="190"/>
                </a:lnTo>
                <a:lnTo>
                  <a:pt x="7536" y="1981"/>
                </a:lnTo>
                <a:lnTo>
                  <a:pt x="6393" y="2946"/>
                </a:lnTo>
                <a:lnTo>
                  <a:pt x="4847" y="4941"/>
                </a:lnTo>
                <a:lnTo>
                  <a:pt x="4598" y="4941"/>
                </a:lnTo>
                <a:lnTo>
                  <a:pt x="7589" y="3500"/>
                </a:lnTo>
                <a:lnTo>
                  <a:pt x="19093" y="3500"/>
                </a:lnTo>
                <a:lnTo>
                  <a:pt x="19093" y="1511"/>
                </a:lnTo>
                <a:lnTo>
                  <a:pt x="17569" y="0"/>
                </a:lnTo>
                <a:close/>
              </a:path>
              <a:path w="19685" h="13335">
                <a:moveTo>
                  <a:pt x="19093" y="3500"/>
                </a:moveTo>
                <a:lnTo>
                  <a:pt x="7589" y="3500"/>
                </a:lnTo>
                <a:lnTo>
                  <a:pt x="4598" y="4941"/>
                </a:lnTo>
                <a:lnTo>
                  <a:pt x="19093" y="4941"/>
                </a:lnTo>
                <a:lnTo>
                  <a:pt x="19093" y="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439D2E5-4A8C-E16A-8292-E88AA3EED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45" y="1524000"/>
            <a:ext cx="8175636" cy="24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memory requires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__shared__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qualifier.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 shared memory: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a known size inside a kernel.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extern __shared__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specifying size at kernel launch.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We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synchronize threads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syncthreads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before shared data is safely used.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8296-15A0-18CA-39D9-F33C2EA5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1107996"/>
          </a:xfrm>
        </p:spPr>
        <p:txBody>
          <a:bodyPr/>
          <a:lstStyle/>
          <a:p>
            <a:r>
              <a:rPr lang="en-IN" dirty="0"/>
              <a:t>Case 1: </a:t>
            </a:r>
            <a:r>
              <a:rPr lang="en-IN" b="1" dirty="0"/>
              <a:t>Static Shared Memory Allocation (fixed size)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A246-DC94-390D-AEED-1697CCC63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0086F-576C-8131-66CA-0C028576FCC6}"/>
              </a:ext>
            </a:extLst>
          </p:cNvPr>
          <p:cNvSpPr txBox="1"/>
          <p:nvPr/>
        </p:nvSpPr>
        <p:spPr>
          <a:xfrm>
            <a:off x="1066800" y="1855592"/>
            <a:ext cx="80734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__global__ void compute2() {</a:t>
            </a:r>
          </a:p>
          <a:p>
            <a:r>
              <a:rPr lang="en-IN" dirty="0"/>
              <a:t>    __shared__ float </a:t>
            </a:r>
            <a:r>
              <a:rPr lang="en-IN" dirty="0" err="1"/>
              <a:t>d_s_array</a:t>
            </a:r>
            <a:r>
              <a:rPr lang="en-IN" dirty="0"/>
              <a:t>[M];  // Fixed-size shared array</a:t>
            </a:r>
          </a:p>
          <a:p>
            <a:r>
              <a:rPr lang="en-IN" dirty="0"/>
              <a:t>    </a:t>
            </a:r>
            <a:r>
              <a:rPr lang="en-IN" dirty="0" err="1"/>
              <a:t>d_s_array</a:t>
            </a:r>
            <a:r>
              <a:rPr lang="en-IN" dirty="0"/>
              <a:t>[j] = ...;             // Each thread writes its value</a:t>
            </a:r>
          </a:p>
          <a:p>
            <a:r>
              <a:rPr lang="en-IN" dirty="0"/>
              <a:t>    __</a:t>
            </a:r>
            <a:r>
              <a:rPr lang="en-IN" dirty="0" err="1"/>
              <a:t>syncthreads</a:t>
            </a:r>
            <a:r>
              <a:rPr lang="en-IN" dirty="0"/>
              <a:t>();                // Make sure all writes are done</a:t>
            </a:r>
          </a:p>
          <a:p>
            <a:r>
              <a:rPr lang="en-IN" dirty="0"/>
              <a:t>    ... = </a:t>
            </a:r>
            <a:r>
              <a:rPr lang="en-IN" dirty="0" err="1"/>
              <a:t>d_s_array</a:t>
            </a:r>
            <a:r>
              <a:rPr lang="en-IN" dirty="0"/>
              <a:t>[x];             // Threads can read from shared array</a:t>
            </a:r>
          </a:p>
          <a:p>
            <a:r>
              <a:rPr lang="en-IN" dirty="0"/>
              <a:t>    </a:t>
            </a:r>
            <a:r>
              <a:rPr lang="en-IN" dirty="0" err="1"/>
              <a:t>d_g_array</a:t>
            </a:r>
            <a:r>
              <a:rPr lang="en-IN" dirty="0"/>
              <a:t>[j] = </a:t>
            </a:r>
            <a:r>
              <a:rPr lang="en-IN" dirty="0" err="1"/>
              <a:t>d_s_array</a:t>
            </a:r>
            <a:r>
              <a:rPr lang="en-IN" dirty="0"/>
              <a:t>[j];    // Write result back to global memory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831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800-03E9-ECA8-8B52-9D587513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Case 2: </a:t>
            </a:r>
            <a:r>
              <a:rPr lang="en-IN" b="1" dirty="0"/>
              <a:t>Dynamic Shared Memory Allocation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4130-2ECF-047F-99F6-AF56C434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2585323"/>
          </a:xfrm>
        </p:spPr>
        <p:txBody>
          <a:bodyPr/>
          <a:lstStyle/>
          <a:p>
            <a:r>
              <a:rPr lang="en-IN" dirty="0"/>
              <a:t>extern __shared__ float </a:t>
            </a:r>
            <a:r>
              <a:rPr lang="en-IN" dirty="0" err="1"/>
              <a:t>d_s_array</a:t>
            </a:r>
            <a:r>
              <a:rPr lang="en-IN" dirty="0"/>
              <a:t>[];</a:t>
            </a:r>
          </a:p>
          <a:p>
            <a:endParaRPr lang="en-IN" dirty="0"/>
          </a:p>
          <a:p>
            <a:r>
              <a:rPr lang="en-IN" dirty="0"/>
              <a:t>__global__ void compute() {</a:t>
            </a:r>
          </a:p>
          <a:p>
            <a:r>
              <a:rPr lang="en-IN" dirty="0"/>
              <a:t>    </a:t>
            </a:r>
            <a:r>
              <a:rPr lang="en-IN" dirty="0" err="1"/>
              <a:t>d_s_array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...;        // Assign shared memory at runtime</a:t>
            </a:r>
          </a:p>
          <a:p>
            <a:r>
              <a:rPr lang="en-IN" dirty="0"/>
              <a:t>    ...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0255-BF35-5FF5-8544-6F1CF07B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58" y="3505912"/>
            <a:ext cx="4525006" cy="3086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AF070-8734-E896-A79A-344FDF1683B8}"/>
              </a:ext>
            </a:extLst>
          </p:cNvPr>
          <p:cNvSpPr txBox="1"/>
          <p:nvPr/>
        </p:nvSpPr>
        <p:spPr>
          <a:xfrm>
            <a:off x="4970656" y="4846457"/>
            <a:ext cx="7010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</a:t>
            </a:r>
            <a:r>
              <a:rPr lang="en-IN" dirty="0" err="1"/>
              <a:t>sharedSize</a:t>
            </a:r>
            <a:r>
              <a:rPr lang="en-IN" dirty="0"/>
              <a:t> = </a:t>
            </a:r>
            <a:r>
              <a:rPr lang="en-IN" dirty="0" err="1"/>
              <a:t>blockSize</a:t>
            </a:r>
            <a:r>
              <a:rPr lang="en-IN" dirty="0"/>
              <a:t> * </a:t>
            </a:r>
            <a:r>
              <a:rPr lang="en-IN" dirty="0" err="1"/>
              <a:t>sizeof</a:t>
            </a:r>
            <a:r>
              <a:rPr lang="en-IN" dirty="0"/>
              <a:t>(float);</a:t>
            </a:r>
          </a:p>
          <a:p>
            <a:r>
              <a:rPr lang="en-IN" dirty="0" err="1"/>
              <a:t>blurKernel</a:t>
            </a:r>
            <a:r>
              <a:rPr lang="en-IN" dirty="0"/>
              <a:t>&lt;&lt;&lt;</a:t>
            </a:r>
            <a:r>
              <a:rPr lang="en-IN" dirty="0" err="1"/>
              <a:t>numBlocks</a:t>
            </a:r>
            <a:r>
              <a:rPr lang="en-IN" dirty="0"/>
              <a:t>, </a:t>
            </a:r>
            <a:r>
              <a:rPr lang="en-IN" dirty="0" err="1"/>
              <a:t>blockSize</a:t>
            </a:r>
            <a:r>
              <a:rPr lang="en-IN" dirty="0"/>
              <a:t>, </a:t>
            </a:r>
            <a:r>
              <a:rPr lang="en-IN" dirty="0" err="1"/>
              <a:t>sharedSize</a:t>
            </a:r>
            <a:r>
              <a:rPr lang="en-IN" dirty="0"/>
              <a:t>&gt;&gt;&gt;(input, output, width);</a:t>
            </a:r>
          </a:p>
        </p:txBody>
      </p:sp>
    </p:spTree>
    <p:extLst>
      <p:ext uri="{BB962C8B-B14F-4D97-AF65-F5344CB8AC3E}">
        <p14:creationId xmlns:p14="http://schemas.microsoft.com/office/powerpoint/2010/main" val="1756594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6E30A-A91E-490A-DBF7-84B37B8E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1107996"/>
          </a:xfrm>
        </p:spPr>
        <p:txBody>
          <a:bodyPr/>
          <a:lstStyle/>
          <a:p>
            <a:r>
              <a:rPr lang="en-IN" dirty="0"/>
              <a:t>All threads must complete writing to shared memory before </a:t>
            </a:r>
            <a:r>
              <a:rPr lang="en-IN" b="1" dirty="0"/>
              <a:t>any thread reads from it</a:t>
            </a:r>
            <a:r>
              <a:rPr lang="en-IN" dirty="0"/>
              <a:t>, or you'll get </a:t>
            </a:r>
            <a:r>
              <a:rPr lang="en-IN" b="1" dirty="0"/>
              <a:t>data races</a:t>
            </a:r>
            <a:r>
              <a:rPr lang="en-IN" dirty="0"/>
              <a:t> or </a:t>
            </a:r>
            <a:r>
              <a:rPr lang="en-IN" b="1" dirty="0"/>
              <a:t>undefined </a:t>
            </a:r>
            <a:r>
              <a:rPr lang="en-IN" b="1" dirty="0" err="1"/>
              <a:t>behavior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F9590-E959-B063-D67E-A905DAAD2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343" y="352244"/>
            <a:ext cx="46217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Why Use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__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syncthreads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?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482926-8240-177A-CE2E-D68E6F43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70944"/>
              </p:ext>
            </p:extLst>
          </p:nvPr>
        </p:nvGraphicFramePr>
        <p:xfrm>
          <a:off x="485660" y="2819400"/>
          <a:ext cx="10809288" cy="2103120"/>
        </p:xfrm>
        <a:graphic>
          <a:graphicData uri="http://schemas.openxmlformats.org/drawingml/2006/table">
            <a:tbl>
              <a:tblPr/>
              <a:tblGrid>
                <a:gridCol w="3603096">
                  <a:extLst>
                    <a:ext uri="{9D8B030D-6E8A-4147-A177-3AD203B41FA5}">
                      <a16:colId xmlns:a16="http://schemas.microsoft.com/office/drawing/2014/main" val="407534076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2252708492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766645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Static Shared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Dynamic Shared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8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Declared using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__shared__ float A[N];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extern __shared__ float A[];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6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Size known at compile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 (provided during kernel launch)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2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Usage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Threads in same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Threads in same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989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Must call __syncthreads()?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Always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Always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446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32048"/>
            <a:ext cx="9989820" cy="39706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3000" dirty="0">
                <a:latin typeface="Comic Sans MS"/>
                <a:cs typeface="Comic Sans MS"/>
              </a:rPr>
              <a:t>Consider</a:t>
            </a:r>
            <a:r>
              <a:rPr sz="3000" spc="-4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how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data</a:t>
            </a:r>
            <a:r>
              <a:rPr sz="3000" spc="-3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is</a:t>
            </a:r>
            <a:r>
              <a:rPr sz="3000" spc="-40" dirty="0">
                <a:latin typeface="Comic Sans MS"/>
                <a:cs typeface="Comic Sans MS"/>
              </a:rPr>
              <a:t> </a:t>
            </a:r>
            <a:r>
              <a:rPr sz="3000" spc="-10" dirty="0">
                <a:latin typeface="Comic Sans MS"/>
                <a:cs typeface="Comic Sans MS"/>
              </a:rPr>
              <a:t>accessed</a:t>
            </a:r>
            <a:endParaRPr sz="3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04"/>
              </a:spcBef>
            </a:pPr>
            <a:r>
              <a:rPr sz="2600" b="1" i="1" dirty="0">
                <a:solidFill>
                  <a:srgbClr val="CF0000"/>
                </a:solidFill>
                <a:latin typeface="Comic Sans MS"/>
                <a:cs typeface="Comic Sans MS"/>
              </a:rPr>
              <a:t>Data</a:t>
            </a:r>
            <a:r>
              <a:rPr sz="2600" b="1" i="1" spc="-35" dirty="0">
                <a:solidFill>
                  <a:srgbClr val="CF0000"/>
                </a:solidFill>
                <a:latin typeface="Comic Sans MS"/>
                <a:cs typeface="Comic Sans MS"/>
              </a:rPr>
              <a:t> </a:t>
            </a:r>
            <a:r>
              <a:rPr sz="2600" b="1" i="1" spc="-10" dirty="0">
                <a:solidFill>
                  <a:srgbClr val="CF0000"/>
                </a:solidFill>
                <a:latin typeface="Comic Sans MS"/>
                <a:cs typeface="Comic Sans MS"/>
              </a:rPr>
              <a:t>reuse:</a:t>
            </a:r>
            <a:endParaRPr sz="2600">
              <a:latin typeface="Comic Sans MS"/>
              <a:cs typeface="Comic Sans MS"/>
            </a:endParaRPr>
          </a:p>
          <a:p>
            <a:pPr marL="927100" marR="5092700">
              <a:lnSpc>
                <a:spcPct val="109200"/>
              </a:lnSpc>
              <a:spcBef>
                <a:spcPts val="15"/>
              </a:spcBef>
            </a:pPr>
            <a:r>
              <a:rPr sz="2200" dirty="0">
                <a:latin typeface="Comic Sans MS"/>
                <a:cs typeface="Comic Sans MS"/>
              </a:rPr>
              <a:t>Same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used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multiple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times </a:t>
            </a:r>
            <a:r>
              <a:rPr sz="2200" dirty="0">
                <a:latin typeface="Comic Sans MS"/>
                <a:cs typeface="Comic Sans MS"/>
              </a:rPr>
              <a:t>Intrinsic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computation</a:t>
            </a:r>
            <a:endParaRPr sz="22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165"/>
              </a:spcBef>
            </a:pPr>
            <a:r>
              <a:rPr sz="2600" b="1" i="1" dirty="0">
                <a:solidFill>
                  <a:srgbClr val="CF0000"/>
                </a:solidFill>
                <a:latin typeface="Comic Sans MS"/>
                <a:cs typeface="Comic Sans MS"/>
              </a:rPr>
              <a:t>Data</a:t>
            </a:r>
            <a:r>
              <a:rPr sz="2600" b="1" i="1" spc="-35" dirty="0">
                <a:solidFill>
                  <a:srgbClr val="CF0000"/>
                </a:solidFill>
                <a:latin typeface="Comic Sans MS"/>
                <a:cs typeface="Comic Sans MS"/>
              </a:rPr>
              <a:t> </a:t>
            </a:r>
            <a:r>
              <a:rPr sz="2600" b="1" i="1" spc="-10" dirty="0">
                <a:solidFill>
                  <a:srgbClr val="CF0000"/>
                </a:solidFill>
                <a:latin typeface="Comic Sans MS"/>
                <a:cs typeface="Comic Sans MS"/>
              </a:rPr>
              <a:t>locality:</a:t>
            </a:r>
            <a:endParaRPr sz="26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is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reused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and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is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present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“fast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memory”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Comic Sans MS"/>
                <a:cs typeface="Comic Sans MS"/>
              </a:rPr>
              <a:t>Same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or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same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transfer</a:t>
            </a:r>
            <a:endParaRPr sz="2200">
              <a:latin typeface="Comic Sans MS"/>
              <a:cs typeface="Comic Sans MS"/>
            </a:endParaRPr>
          </a:p>
          <a:p>
            <a:pPr marL="897890" indent="-42862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897890" algn="l"/>
              </a:tabLst>
            </a:pPr>
            <a:r>
              <a:rPr sz="2600" dirty="0">
                <a:latin typeface="Comic Sans MS"/>
                <a:cs typeface="Comic Sans MS"/>
              </a:rPr>
              <a:t>If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computation</a:t>
            </a:r>
            <a:r>
              <a:rPr sz="2600" spc="-5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has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reuse,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what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can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we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do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to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get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spc="-10" dirty="0">
                <a:latin typeface="Comic Sans MS"/>
                <a:cs typeface="Comic Sans MS"/>
              </a:rPr>
              <a:t>locality?</a:t>
            </a:r>
            <a:endParaRPr sz="26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200" dirty="0">
                <a:latin typeface="Comic Sans MS"/>
                <a:cs typeface="Comic Sans MS"/>
              </a:rPr>
              <a:t>Appropriate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9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placement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and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layout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Comic Sans MS"/>
                <a:cs typeface="Comic Sans MS"/>
              </a:rPr>
              <a:t>Code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reordering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transformations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Reuse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and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Locality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265557"/>
            <a:ext cx="112213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Reuse</a:t>
            </a:r>
            <a:r>
              <a:rPr spc="-10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in</a:t>
            </a:r>
            <a:r>
              <a:rPr spc="-10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Sequential</a:t>
            </a:r>
            <a:r>
              <a:rPr spc="-65" dirty="0">
                <a:latin typeface="Comic Sans MS"/>
                <a:cs typeface="Comic Sans MS"/>
              </a:rPr>
              <a:t> </a:t>
            </a:r>
            <a:r>
              <a:rPr spc="-20" dirty="0">
                <a:latin typeface="Comic Sans MS"/>
                <a:cs typeface="Comic Sans MS"/>
              </a:rPr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6E888-51E9-8F29-8B0E-3FB31F28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4" y="1600200"/>
            <a:ext cx="4805565" cy="261548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5F4953-6EAD-A756-3F1C-514774832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3156"/>
              </p:ext>
            </p:extLst>
          </p:nvPr>
        </p:nvGraphicFramePr>
        <p:xfrm>
          <a:off x="499084" y="4114800"/>
          <a:ext cx="10809288" cy="2286000"/>
        </p:xfrm>
        <a:graphic>
          <a:graphicData uri="http://schemas.openxmlformats.org/drawingml/2006/table">
            <a:tbl>
              <a:tblPr/>
              <a:tblGrid>
                <a:gridCol w="3603096">
                  <a:extLst>
                    <a:ext uri="{9D8B030D-6E8A-4147-A177-3AD203B41FA5}">
                      <a16:colId xmlns:a16="http://schemas.microsoft.com/office/drawing/2014/main" val="3463429883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2132139215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2646388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Reuse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00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A[i][k]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Spatial Reuse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Same row, accesses adjacent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24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B[k][j]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Group Reuse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Same column, reused across i iterations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9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C[i][j]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Temporal Reuse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Accumulated multiple times for fixed (</a:t>
                      </a:r>
                      <a:r>
                        <a:rPr lang="en-IN" dirty="0" err="1"/>
                        <a:t>i,j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9049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271653"/>
            <a:ext cx="8853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Tiling</a:t>
            </a:r>
            <a:r>
              <a:rPr spc="-9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(Blocking):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omic Sans MS"/>
                <a:cs typeface="Comic Sans MS"/>
              </a:rPr>
              <a:t>Another</a:t>
            </a:r>
            <a:r>
              <a:rPr spc="-4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Loop</a:t>
            </a:r>
            <a:r>
              <a:rPr spc="-4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Reordering</a:t>
            </a:r>
            <a:r>
              <a:rPr spc="-3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400" y="5310937"/>
            <a:ext cx="9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0057" y="2722932"/>
            <a:ext cx="2739390" cy="2614295"/>
            <a:chOff x="3357879" y="3070098"/>
            <a:chExt cx="2739390" cy="2614295"/>
          </a:xfrm>
        </p:grpSpPr>
        <p:sp>
          <p:nvSpPr>
            <p:cNvPr id="6" name="object 6"/>
            <p:cNvSpPr/>
            <p:nvPr/>
          </p:nvSpPr>
          <p:spPr>
            <a:xfrm>
              <a:off x="3357880" y="3070097"/>
              <a:ext cx="2739390" cy="2614295"/>
            </a:xfrm>
            <a:custGeom>
              <a:avLst/>
              <a:gdLst/>
              <a:ahLst/>
              <a:cxnLst/>
              <a:rect l="l" t="t" r="r" b="b"/>
              <a:pathLst>
                <a:path w="2739390" h="2614295">
                  <a:moveTo>
                    <a:pt x="2738882" y="2570988"/>
                  </a:moveTo>
                  <a:lnTo>
                    <a:pt x="2710307" y="2556700"/>
                  </a:lnTo>
                  <a:lnTo>
                    <a:pt x="2653157" y="2528125"/>
                  </a:lnTo>
                  <a:lnTo>
                    <a:pt x="2653157" y="2556700"/>
                  </a:lnTo>
                  <a:lnTo>
                    <a:pt x="85166" y="2556700"/>
                  </a:lnTo>
                  <a:lnTo>
                    <a:pt x="57150" y="2528646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613" y="71501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2556154"/>
                  </a:lnTo>
                  <a:lnTo>
                    <a:pt x="13716" y="2570988"/>
                  </a:lnTo>
                  <a:lnTo>
                    <a:pt x="56642" y="2613850"/>
                  </a:lnTo>
                  <a:lnTo>
                    <a:pt x="85166" y="2585275"/>
                  </a:lnTo>
                  <a:lnTo>
                    <a:pt x="2653157" y="2585275"/>
                  </a:lnTo>
                  <a:lnTo>
                    <a:pt x="2653157" y="2613850"/>
                  </a:lnTo>
                  <a:lnTo>
                    <a:pt x="2710307" y="2585275"/>
                  </a:lnTo>
                  <a:lnTo>
                    <a:pt x="2738882" y="2570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8520" y="3643883"/>
              <a:ext cx="1670685" cy="2039620"/>
            </a:xfrm>
            <a:custGeom>
              <a:avLst/>
              <a:gdLst/>
              <a:ahLst/>
              <a:cxnLst/>
              <a:rect l="l" t="t" r="r" b="b"/>
              <a:pathLst>
                <a:path w="1670685" h="2039620">
                  <a:moveTo>
                    <a:pt x="275844" y="1988820"/>
                  </a:moveTo>
                  <a:lnTo>
                    <a:pt x="263144" y="1982470"/>
                  </a:lnTo>
                  <a:lnTo>
                    <a:pt x="199644" y="1950720"/>
                  </a:lnTo>
                  <a:lnTo>
                    <a:pt x="199644" y="1982470"/>
                  </a:lnTo>
                  <a:lnTo>
                    <a:pt x="0" y="1982470"/>
                  </a:lnTo>
                  <a:lnTo>
                    <a:pt x="0" y="1995170"/>
                  </a:lnTo>
                  <a:lnTo>
                    <a:pt x="199644" y="1995170"/>
                  </a:lnTo>
                  <a:lnTo>
                    <a:pt x="199644" y="2026920"/>
                  </a:lnTo>
                  <a:lnTo>
                    <a:pt x="263144" y="1995170"/>
                  </a:lnTo>
                  <a:lnTo>
                    <a:pt x="275844" y="1988820"/>
                  </a:lnTo>
                  <a:close/>
                </a:path>
                <a:path w="1670685" h="2039620">
                  <a:moveTo>
                    <a:pt x="275844" y="1421892"/>
                  </a:moveTo>
                  <a:lnTo>
                    <a:pt x="263144" y="1415542"/>
                  </a:lnTo>
                  <a:lnTo>
                    <a:pt x="199644" y="1383792"/>
                  </a:lnTo>
                  <a:lnTo>
                    <a:pt x="199644" y="1415542"/>
                  </a:lnTo>
                  <a:lnTo>
                    <a:pt x="0" y="1415542"/>
                  </a:lnTo>
                  <a:lnTo>
                    <a:pt x="0" y="1428242"/>
                  </a:lnTo>
                  <a:lnTo>
                    <a:pt x="199644" y="1428242"/>
                  </a:lnTo>
                  <a:lnTo>
                    <a:pt x="199644" y="1459992"/>
                  </a:lnTo>
                  <a:lnTo>
                    <a:pt x="263144" y="1428242"/>
                  </a:lnTo>
                  <a:lnTo>
                    <a:pt x="275844" y="1421892"/>
                  </a:lnTo>
                  <a:close/>
                </a:path>
                <a:path w="1670685" h="2039620">
                  <a:moveTo>
                    <a:pt x="275844" y="1129284"/>
                  </a:moveTo>
                  <a:lnTo>
                    <a:pt x="263144" y="1122934"/>
                  </a:lnTo>
                  <a:lnTo>
                    <a:pt x="199644" y="1091184"/>
                  </a:lnTo>
                  <a:lnTo>
                    <a:pt x="199644" y="1122934"/>
                  </a:lnTo>
                  <a:lnTo>
                    <a:pt x="0" y="1122934"/>
                  </a:lnTo>
                  <a:lnTo>
                    <a:pt x="0" y="1135634"/>
                  </a:lnTo>
                  <a:lnTo>
                    <a:pt x="199644" y="1135634"/>
                  </a:lnTo>
                  <a:lnTo>
                    <a:pt x="199644" y="1167384"/>
                  </a:lnTo>
                  <a:lnTo>
                    <a:pt x="263144" y="1135634"/>
                  </a:lnTo>
                  <a:lnTo>
                    <a:pt x="275844" y="1129284"/>
                  </a:lnTo>
                  <a:close/>
                </a:path>
                <a:path w="1670685" h="2039620">
                  <a:moveTo>
                    <a:pt x="281940" y="1702308"/>
                  </a:moveTo>
                  <a:lnTo>
                    <a:pt x="269240" y="1695958"/>
                  </a:lnTo>
                  <a:lnTo>
                    <a:pt x="205740" y="1664208"/>
                  </a:lnTo>
                  <a:lnTo>
                    <a:pt x="205740" y="1695958"/>
                  </a:lnTo>
                  <a:lnTo>
                    <a:pt x="6096" y="1695958"/>
                  </a:lnTo>
                  <a:lnTo>
                    <a:pt x="6096" y="1708658"/>
                  </a:lnTo>
                  <a:lnTo>
                    <a:pt x="205740" y="1708658"/>
                  </a:lnTo>
                  <a:lnTo>
                    <a:pt x="205740" y="1740408"/>
                  </a:lnTo>
                  <a:lnTo>
                    <a:pt x="269240" y="1708658"/>
                  </a:lnTo>
                  <a:lnTo>
                    <a:pt x="281940" y="1702308"/>
                  </a:lnTo>
                  <a:close/>
                </a:path>
                <a:path w="1670685" h="2039620">
                  <a:moveTo>
                    <a:pt x="288036" y="896112"/>
                  </a:moveTo>
                  <a:lnTo>
                    <a:pt x="275336" y="889762"/>
                  </a:lnTo>
                  <a:lnTo>
                    <a:pt x="211836" y="858012"/>
                  </a:lnTo>
                  <a:lnTo>
                    <a:pt x="211836" y="889762"/>
                  </a:lnTo>
                  <a:lnTo>
                    <a:pt x="13716" y="889762"/>
                  </a:lnTo>
                  <a:lnTo>
                    <a:pt x="13716" y="902462"/>
                  </a:lnTo>
                  <a:lnTo>
                    <a:pt x="211836" y="902462"/>
                  </a:lnTo>
                  <a:lnTo>
                    <a:pt x="211836" y="934212"/>
                  </a:lnTo>
                  <a:lnTo>
                    <a:pt x="275336" y="902462"/>
                  </a:lnTo>
                  <a:lnTo>
                    <a:pt x="288036" y="896112"/>
                  </a:lnTo>
                  <a:close/>
                </a:path>
                <a:path w="1670685" h="2039620">
                  <a:moveTo>
                    <a:pt x="288036" y="329184"/>
                  </a:moveTo>
                  <a:lnTo>
                    <a:pt x="275336" y="322834"/>
                  </a:lnTo>
                  <a:lnTo>
                    <a:pt x="211836" y="291084"/>
                  </a:lnTo>
                  <a:lnTo>
                    <a:pt x="211836" y="322834"/>
                  </a:lnTo>
                  <a:lnTo>
                    <a:pt x="13716" y="322834"/>
                  </a:lnTo>
                  <a:lnTo>
                    <a:pt x="13716" y="335534"/>
                  </a:lnTo>
                  <a:lnTo>
                    <a:pt x="211836" y="335534"/>
                  </a:lnTo>
                  <a:lnTo>
                    <a:pt x="211836" y="367284"/>
                  </a:lnTo>
                  <a:lnTo>
                    <a:pt x="275336" y="335534"/>
                  </a:lnTo>
                  <a:lnTo>
                    <a:pt x="288036" y="329184"/>
                  </a:lnTo>
                  <a:close/>
                </a:path>
                <a:path w="1670685" h="2039620">
                  <a:moveTo>
                    <a:pt x="288036" y="38100"/>
                  </a:moveTo>
                  <a:lnTo>
                    <a:pt x="275336" y="31750"/>
                  </a:lnTo>
                  <a:lnTo>
                    <a:pt x="211836" y="0"/>
                  </a:lnTo>
                  <a:lnTo>
                    <a:pt x="211836" y="31750"/>
                  </a:lnTo>
                  <a:lnTo>
                    <a:pt x="13716" y="31750"/>
                  </a:lnTo>
                  <a:lnTo>
                    <a:pt x="13716" y="44450"/>
                  </a:lnTo>
                  <a:lnTo>
                    <a:pt x="211836" y="44450"/>
                  </a:lnTo>
                  <a:lnTo>
                    <a:pt x="211836" y="76200"/>
                  </a:lnTo>
                  <a:lnTo>
                    <a:pt x="275336" y="44450"/>
                  </a:lnTo>
                  <a:lnTo>
                    <a:pt x="288036" y="38100"/>
                  </a:lnTo>
                  <a:close/>
                </a:path>
                <a:path w="1670685" h="2039620">
                  <a:moveTo>
                    <a:pt x="294132" y="609600"/>
                  </a:moveTo>
                  <a:lnTo>
                    <a:pt x="281432" y="603250"/>
                  </a:lnTo>
                  <a:lnTo>
                    <a:pt x="217932" y="571500"/>
                  </a:lnTo>
                  <a:lnTo>
                    <a:pt x="217932" y="603250"/>
                  </a:lnTo>
                  <a:lnTo>
                    <a:pt x="18288" y="603250"/>
                  </a:lnTo>
                  <a:lnTo>
                    <a:pt x="18288" y="615950"/>
                  </a:lnTo>
                  <a:lnTo>
                    <a:pt x="217932" y="615950"/>
                  </a:lnTo>
                  <a:lnTo>
                    <a:pt x="217932" y="647700"/>
                  </a:lnTo>
                  <a:lnTo>
                    <a:pt x="281432" y="615950"/>
                  </a:lnTo>
                  <a:lnTo>
                    <a:pt x="294132" y="609600"/>
                  </a:lnTo>
                  <a:close/>
                </a:path>
                <a:path w="1670685" h="2039620">
                  <a:moveTo>
                    <a:pt x="550164" y="1129284"/>
                  </a:moveTo>
                  <a:lnTo>
                    <a:pt x="537464" y="1122934"/>
                  </a:lnTo>
                  <a:lnTo>
                    <a:pt x="473964" y="1091184"/>
                  </a:lnTo>
                  <a:lnTo>
                    <a:pt x="473964" y="1122934"/>
                  </a:lnTo>
                  <a:lnTo>
                    <a:pt x="275844" y="1122934"/>
                  </a:lnTo>
                  <a:lnTo>
                    <a:pt x="275844" y="1129284"/>
                  </a:lnTo>
                  <a:lnTo>
                    <a:pt x="275844" y="1135634"/>
                  </a:lnTo>
                  <a:lnTo>
                    <a:pt x="473964" y="1135634"/>
                  </a:lnTo>
                  <a:lnTo>
                    <a:pt x="473964" y="1167384"/>
                  </a:lnTo>
                  <a:lnTo>
                    <a:pt x="537464" y="1135634"/>
                  </a:lnTo>
                  <a:lnTo>
                    <a:pt x="550164" y="1129284"/>
                  </a:lnTo>
                  <a:close/>
                </a:path>
                <a:path w="1670685" h="2039620">
                  <a:moveTo>
                    <a:pt x="551688" y="1988820"/>
                  </a:moveTo>
                  <a:lnTo>
                    <a:pt x="538988" y="1982470"/>
                  </a:lnTo>
                  <a:lnTo>
                    <a:pt x="475488" y="1950720"/>
                  </a:lnTo>
                  <a:lnTo>
                    <a:pt x="475488" y="1982470"/>
                  </a:lnTo>
                  <a:lnTo>
                    <a:pt x="275844" y="1982470"/>
                  </a:lnTo>
                  <a:lnTo>
                    <a:pt x="275844" y="1988820"/>
                  </a:lnTo>
                  <a:lnTo>
                    <a:pt x="275844" y="1995170"/>
                  </a:lnTo>
                  <a:lnTo>
                    <a:pt x="475488" y="1995170"/>
                  </a:lnTo>
                  <a:lnTo>
                    <a:pt x="475488" y="2026920"/>
                  </a:lnTo>
                  <a:lnTo>
                    <a:pt x="538988" y="1995170"/>
                  </a:lnTo>
                  <a:lnTo>
                    <a:pt x="551688" y="1988820"/>
                  </a:lnTo>
                  <a:close/>
                </a:path>
                <a:path w="1670685" h="2039620">
                  <a:moveTo>
                    <a:pt x="551688" y="1421892"/>
                  </a:moveTo>
                  <a:lnTo>
                    <a:pt x="538988" y="1415542"/>
                  </a:lnTo>
                  <a:lnTo>
                    <a:pt x="475488" y="1383792"/>
                  </a:lnTo>
                  <a:lnTo>
                    <a:pt x="475488" y="1415542"/>
                  </a:lnTo>
                  <a:lnTo>
                    <a:pt x="275844" y="1415542"/>
                  </a:lnTo>
                  <a:lnTo>
                    <a:pt x="275844" y="1421892"/>
                  </a:lnTo>
                  <a:lnTo>
                    <a:pt x="275844" y="1428242"/>
                  </a:lnTo>
                  <a:lnTo>
                    <a:pt x="475488" y="1428242"/>
                  </a:lnTo>
                  <a:lnTo>
                    <a:pt x="475488" y="1459992"/>
                  </a:lnTo>
                  <a:lnTo>
                    <a:pt x="538988" y="1428242"/>
                  </a:lnTo>
                  <a:lnTo>
                    <a:pt x="551688" y="1421892"/>
                  </a:lnTo>
                  <a:close/>
                </a:path>
                <a:path w="1670685" h="2039620">
                  <a:moveTo>
                    <a:pt x="556260" y="1702308"/>
                  </a:moveTo>
                  <a:lnTo>
                    <a:pt x="543560" y="1695958"/>
                  </a:lnTo>
                  <a:lnTo>
                    <a:pt x="480060" y="1664208"/>
                  </a:lnTo>
                  <a:lnTo>
                    <a:pt x="480060" y="1695958"/>
                  </a:lnTo>
                  <a:lnTo>
                    <a:pt x="281940" y="1695958"/>
                  </a:lnTo>
                  <a:lnTo>
                    <a:pt x="281940" y="1702308"/>
                  </a:lnTo>
                  <a:lnTo>
                    <a:pt x="281940" y="1708658"/>
                  </a:lnTo>
                  <a:lnTo>
                    <a:pt x="480060" y="1708658"/>
                  </a:lnTo>
                  <a:lnTo>
                    <a:pt x="480060" y="1740408"/>
                  </a:lnTo>
                  <a:lnTo>
                    <a:pt x="543560" y="1708658"/>
                  </a:lnTo>
                  <a:lnTo>
                    <a:pt x="556260" y="1702308"/>
                  </a:lnTo>
                  <a:close/>
                </a:path>
                <a:path w="1670685" h="2039620">
                  <a:moveTo>
                    <a:pt x="562356" y="38100"/>
                  </a:moveTo>
                  <a:lnTo>
                    <a:pt x="549656" y="31750"/>
                  </a:lnTo>
                  <a:lnTo>
                    <a:pt x="486156" y="0"/>
                  </a:lnTo>
                  <a:lnTo>
                    <a:pt x="486156" y="31750"/>
                  </a:lnTo>
                  <a:lnTo>
                    <a:pt x="288036" y="31750"/>
                  </a:lnTo>
                  <a:lnTo>
                    <a:pt x="288036" y="38100"/>
                  </a:lnTo>
                  <a:lnTo>
                    <a:pt x="288036" y="44450"/>
                  </a:lnTo>
                  <a:lnTo>
                    <a:pt x="486156" y="44450"/>
                  </a:lnTo>
                  <a:lnTo>
                    <a:pt x="486156" y="76200"/>
                  </a:lnTo>
                  <a:lnTo>
                    <a:pt x="549656" y="44450"/>
                  </a:lnTo>
                  <a:lnTo>
                    <a:pt x="562356" y="38100"/>
                  </a:lnTo>
                  <a:close/>
                </a:path>
                <a:path w="1670685" h="2039620">
                  <a:moveTo>
                    <a:pt x="563880" y="896112"/>
                  </a:moveTo>
                  <a:lnTo>
                    <a:pt x="551180" y="889762"/>
                  </a:lnTo>
                  <a:lnTo>
                    <a:pt x="487680" y="858012"/>
                  </a:lnTo>
                  <a:lnTo>
                    <a:pt x="487680" y="889762"/>
                  </a:lnTo>
                  <a:lnTo>
                    <a:pt x="288036" y="889762"/>
                  </a:lnTo>
                  <a:lnTo>
                    <a:pt x="288036" y="896112"/>
                  </a:lnTo>
                  <a:lnTo>
                    <a:pt x="288036" y="902462"/>
                  </a:lnTo>
                  <a:lnTo>
                    <a:pt x="487680" y="902462"/>
                  </a:lnTo>
                  <a:lnTo>
                    <a:pt x="487680" y="934212"/>
                  </a:lnTo>
                  <a:lnTo>
                    <a:pt x="551180" y="902462"/>
                  </a:lnTo>
                  <a:lnTo>
                    <a:pt x="563880" y="896112"/>
                  </a:lnTo>
                  <a:close/>
                </a:path>
                <a:path w="1670685" h="2039620">
                  <a:moveTo>
                    <a:pt x="563880" y="329184"/>
                  </a:moveTo>
                  <a:lnTo>
                    <a:pt x="551180" y="322834"/>
                  </a:lnTo>
                  <a:lnTo>
                    <a:pt x="487680" y="291084"/>
                  </a:lnTo>
                  <a:lnTo>
                    <a:pt x="487680" y="322834"/>
                  </a:lnTo>
                  <a:lnTo>
                    <a:pt x="288036" y="322834"/>
                  </a:lnTo>
                  <a:lnTo>
                    <a:pt x="288036" y="329184"/>
                  </a:lnTo>
                  <a:lnTo>
                    <a:pt x="288036" y="335534"/>
                  </a:lnTo>
                  <a:lnTo>
                    <a:pt x="487680" y="335534"/>
                  </a:lnTo>
                  <a:lnTo>
                    <a:pt x="487680" y="367284"/>
                  </a:lnTo>
                  <a:lnTo>
                    <a:pt x="551180" y="335534"/>
                  </a:lnTo>
                  <a:lnTo>
                    <a:pt x="563880" y="329184"/>
                  </a:lnTo>
                  <a:close/>
                </a:path>
                <a:path w="1670685" h="2039620">
                  <a:moveTo>
                    <a:pt x="569976" y="609600"/>
                  </a:moveTo>
                  <a:lnTo>
                    <a:pt x="557276" y="603250"/>
                  </a:lnTo>
                  <a:lnTo>
                    <a:pt x="493776" y="571500"/>
                  </a:lnTo>
                  <a:lnTo>
                    <a:pt x="493776" y="603250"/>
                  </a:lnTo>
                  <a:lnTo>
                    <a:pt x="294132" y="603250"/>
                  </a:lnTo>
                  <a:lnTo>
                    <a:pt x="294132" y="609600"/>
                  </a:lnTo>
                  <a:lnTo>
                    <a:pt x="294132" y="615950"/>
                  </a:lnTo>
                  <a:lnTo>
                    <a:pt x="493776" y="615950"/>
                  </a:lnTo>
                  <a:lnTo>
                    <a:pt x="493776" y="647700"/>
                  </a:lnTo>
                  <a:lnTo>
                    <a:pt x="557276" y="615950"/>
                  </a:lnTo>
                  <a:lnTo>
                    <a:pt x="569976" y="609600"/>
                  </a:lnTo>
                  <a:close/>
                </a:path>
                <a:path w="1670685" h="2039620">
                  <a:moveTo>
                    <a:pt x="826008" y="1988820"/>
                  </a:moveTo>
                  <a:lnTo>
                    <a:pt x="813308" y="1982470"/>
                  </a:lnTo>
                  <a:lnTo>
                    <a:pt x="749808" y="1950720"/>
                  </a:lnTo>
                  <a:lnTo>
                    <a:pt x="749808" y="1982470"/>
                  </a:lnTo>
                  <a:lnTo>
                    <a:pt x="551688" y="1982470"/>
                  </a:lnTo>
                  <a:lnTo>
                    <a:pt x="551688" y="1988820"/>
                  </a:lnTo>
                  <a:lnTo>
                    <a:pt x="551688" y="1995170"/>
                  </a:lnTo>
                  <a:lnTo>
                    <a:pt x="749808" y="1995170"/>
                  </a:lnTo>
                  <a:lnTo>
                    <a:pt x="749808" y="2026920"/>
                  </a:lnTo>
                  <a:lnTo>
                    <a:pt x="813308" y="1995170"/>
                  </a:lnTo>
                  <a:lnTo>
                    <a:pt x="826008" y="1988820"/>
                  </a:lnTo>
                  <a:close/>
                </a:path>
                <a:path w="1670685" h="2039620">
                  <a:moveTo>
                    <a:pt x="826008" y="1421892"/>
                  </a:moveTo>
                  <a:lnTo>
                    <a:pt x="813308" y="1415542"/>
                  </a:lnTo>
                  <a:lnTo>
                    <a:pt x="749808" y="1383792"/>
                  </a:lnTo>
                  <a:lnTo>
                    <a:pt x="749808" y="1415542"/>
                  </a:lnTo>
                  <a:lnTo>
                    <a:pt x="551688" y="1415542"/>
                  </a:lnTo>
                  <a:lnTo>
                    <a:pt x="551688" y="1421892"/>
                  </a:lnTo>
                  <a:lnTo>
                    <a:pt x="551688" y="1428242"/>
                  </a:lnTo>
                  <a:lnTo>
                    <a:pt x="749808" y="1428242"/>
                  </a:lnTo>
                  <a:lnTo>
                    <a:pt x="749808" y="1459992"/>
                  </a:lnTo>
                  <a:lnTo>
                    <a:pt x="813308" y="1428242"/>
                  </a:lnTo>
                  <a:lnTo>
                    <a:pt x="826008" y="1421892"/>
                  </a:lnTo>
                  <a:close/>
                </a:path>
                <a:path w="1670685" h="2039620">
                  <a:moveTo>
                    <a:pt x="826008" y="1129284"/>
                  </a:moveTo>
                  <a:lnTo>
                    <a:pt x="813308" y="1122934"/>
                  </a:lnTo>
                  <a:lnTo>
                    <a:pt x="749808" y="1091184"/>
                  </a:lnTo>
                  <a:lnTo>
                    <a:pt x="749808" y="1122934"/>
                  </a:lnTo>
                  <a:lnTo>
                    <a:pt x="550164" y="1122934"/>
                  </a:lnTo>
                  <a:lnTo>
                    <a:pt x="550164" y="1129284"/>
                  </a:lnTo>
                  <a:lnTo>
                    <a:pt x="550164" y="1135634"/>
                  </a:lnTo>
                  <a:lnTo>
                    <a:pt x="749808" y="1135634"/>
                  </a:lnTo>
                  <a:lnTo>
                    <a:pt x="749808" y="1167384"/>
                  </a:lnTo>
                  <a:lnTo>
                    <a:pt x="813308" y="1135634"/>
                  </a:lnTo>
                  <a:lnTo>
                    <a:pt x="826008" y="1129284"/>
                  </a:lnTo>
                  <a:close/>
                </a:path>
                <a:path w="1670685" h="2039620">
                  <a:moveTo>
                    <a:pt x="832104" y="1702308"/>
                  </a:moveTo>
                  <a:lnTo>
                    <a:pt x="819404" y="1695958"/>
                  </a:lnTo>
                  <a:lnTo>
                    <a:pt x="755904" y="1664208"/>
                  </a:lnTo>
                  <a:lnTo>
                    <a:pt x="755904" y="1695958"/>
                  </a:lnTo>
                  <a:lnTo>
                    <a:pt x="556260" y="1695958"/>
                  </a:lnTo>
                  <a:lnTo>
                    <a:pt x="556260" y="1702308"/>
                  </a:lnTo>
                  <a:lnTo>
                    <a:pt x="556260" y="1708658"/>
                  </a:lnTo>
                  <a:lnTo>
                    <a:pt x="755904" y="1708658"/>
                  </a:lnTo>
                  <a:lnTo>
                    <a:pt x="755904" y="1740408"/>
                  </a:lnTo>
                  <a:lnTo>
                    <a:pt x="819404" y="1708658"/>
                  </a:lnTo>
                  <a:lnTo>
                    <a:pt x="832104" y="1702308"/>
                  </a:lnTo>
                  <a:close/>
                </a:path>
                <a:path w="1670685" h="2039620">
                  <a:moveTo>
                    <a:pt x="838200" y="896112"/>
                  </a:moveTo>
                  <a:lnTo>
                    <a:pt x="825500" y="889762"/>
                  </a:lnTo>
                  <a:lnTo>
                    <a:pt x="762000" y="858012"/>
                  </a:lnTo>
                  <a:lnTo>
                    <a:pt x="762000" y="889762"/>
                  </a:lnTo>
                  <a:lnTo>
                    <a:pt x="563880" y="889762"/>
                  </a:lnTo>
                  <a:lnTo>
                    <a:pt x="563880" y="896112"/>
                  </a:lnTo>
                  <a:lnTo>
                    <a:pt x="563880" y="902462"/>
                  </a:lnTo>
                  <a:lnTo>
                    <a:pt x="762000" y="902462"/>
                  </a:lnTo>
                  <a:lnTo>
                    <a:pt x="762000" y="934212"/>
                  </a:lnTo>
                  <a:lnTo>
                    <a:pt x="825500" y="902462"/>
                  </a:lnTo>
                  <a:lnTo>
                    <a:pt x="838200" y="896112"/>
                  </a:lnTo>
                  <a:close/>
                </a:path>
                <a:path w="1670685" h="2039620">
                  <a:moveTo>
                    <a:pt x="838200" y="38100"/>
                  </a:moveTo>
                  <a:lnTo>
                    <a:pt x="825500" y="31750"/>
                  </a:lnTo>
                  <a:lnTo>
                    <a:pt x="762000" y="0"/>
                  </a:lnTo>
                  <a:lnTo>
                    <a:pt x="762000" y="31750"/>
                  </a:lnTo>
                  <a:lnTo>
                    <a:pt x="562356" y="31750"/>
                  </a:lnTo>
                  <a:lnTo>
                    <a:pt x="562356" y="38100"/>
                  </a:lnTo>
                  <a:lnTo>
                    <a:pt x="562356" y="44450"/>
                  </a:lnTo>
                  <a:lnTo>
                    <a:pt x="762000" y="44450"/>
                  </a:lnTo>
                  <a:lnTo>
                    <a:pt x="762000" y="76200"/>
                  </a:lnTo>
                  <a:lnTo>
                    <a:pt x="825500" y="44450"/>
                  </a:lnTo>
                  <a:lnTo>
                    <a:pt x="838200" y="38100"/>
                  </a:lnTo>
                  <a:close/>
                </a:path>
                <a:path w="1670685" h="2039620">
                  <a:moveTo>
                    <a:pt x="839724" y="329184"/>
                  </a:moveTo>
                  <a:lnTo>
                    <a:pt x="827024" y="322834"/>
                  </a:lnTo>
                  <a:lnTo>
                    <a:pt x="763524" y="291084"/>
                  </a:lnTo>
                  <a:lnTo>
                    <a:pt x="763524" y="322834"/>
                  </a:lnTo>
                  <a:lnTo>
                    <a:pt x="563880" y="322834"/>
                  </a:lnTo>
                  <a:lnTo>
                    <a:pt x="563880" y="329184"/>
                  </a:lnTo>
                  <a:lnTo>
                    <a:pt x="563880" y="335534"/>
                  </a:lnTo>
                  <a:lnTo>
                    <a:pt x="763524" y="335534"/>
                  </a:lnTo>
                  <a:lnTo>
                    <a:pt x="763524" y="367284"/>
                  </a:lnTo>
                  <a:lnTo>
                    <a:pt x="827024" y="335534"/>
                  </a:lnTo>
                  <a:lnTo>
                    <a:pt x="839724" y="329184"/>
                  </a:lnTo>
                  <a:close/>
                </a:path>
                <a:path w="1670685" h="2039620">
                  <a:moveTo>
                    <a:pt x="844296" y="609600"/>
                  </a:moveTo>
                  <a:lnTo>
                    <a:pt x="831596" y="603250"/>
                  </a:lnTo>
                  <a:lnTo>
                    <a:pt x="768096" y="571500"/>
                  </a:lnTo>
                  <a:lnTo>
                    <a:pt x="768096" y="603250"/>
                  </a:lnTo>
                  <a:lnTo>
                    <a:pt x="569976" y="603250"/>
                  </a:lnTo>
                  <a:lnTo>
                    <a:pt x="569976" y="609600"/>
                  </a:lnTo>
                  <a:lnTo>
                    <a:pt x="569976" y="615950"/>
                  </a:lnTo>
                  <a:lnTo>
                    <a:pt x="768096" y="615950"/>
                  </a:lnTo>
                  <a:lnTo>
                    <a:pt x="768096" y="647700"/>
                  </a:lnTo>
                  <a:lnTo>
                    <a:pt x="831596" y="615950"/>
                  </a:lnTo>
                  <a:lnTo>
                    <a:pt x="844296" y="609600"/>
                  </a:lnTo>
                  <a:close/>
                </a:path>
                <a:path w="1670685" h="2039620">
                  <a:moveTo>
                    <a:pt x="1114044" y="2001012"/>
                  </a:moveTo>
                  <a:lnTo>
                    <a:pt x="1101344" y="1994662"/>
                  </a:lnTo>
                  <a:lnTo>
                    <a:pt x="1037844" y="1962912"/>
                  </a:lnTo>
                  <a:lnTo>
                    <a:pt x="1037844" y="1994662"/>
                  </a:lnTo>
                  <a:lnTo>
                    <a:pt x="838200" y="1994662"/>
                  </a:lnTo>
                  <a:lnTo>
                    <a:pt x="838200" y="2007362"/>
                  </a:lnTo>
                  <a:lnTo>
                    <a:pt x="1037844" y="2007362"/>
                  </a:lnTo>
                  <a:lnTo>
                    <a:pt x="1037844" y="2039112"/>
                  </a:lnTo>
                  <a:lnTo>
                    <a:pt x="1101344" y="2007362"/>
                  </a:lnTo>
                  <a:lnTo>
                    <a:pt x="1114044" y="2001012"/>
                  </a:lnTo>
                  <a:close/>
                </a:path>
                <a:path w="1670685" h="2039620">
                  <a:moveTo>
                    <a:pt x="1114044" y="1434084"/>
                  </a:moveTo>
                  <a:lnTo>
                    <a:pt x="1101344" y="1427734"/>
                  </a:lnTo>
                  <a:lnTo>
                    <a:pt x="1037844" y="1395984"/>
                  </a:lnTo>
                  <a:lnTo>
                    <a:pt x="1037844" y="1427734"/>
                  </a:lnTo>
                  <a:lnTo>
                    <a:pt x="838200" y="1427734"/>
                  </a:lnTo>
                  <a:lnTo>
                    <a:pt x="838200" y="1440434"/>
                  </a:lnTo>
                  <a:lnTo>
                    <a:pt x="1037844" y="1440434"/>
                  </a:lnTo>
                  <a:lnTo>
                    <a:pt x="1037844" y="1472184"/>
                  </a:lnTo>
                  <a:lnTo>
                    <a:pt x="1101344" y="1440434"/>
                  </a:lnTo>
                  <a:lnTo>
                    <a:pt x="1114044" y="1434084"/>
                  </a:lnTo>
                  <a:close/>
                </a:path>
                <a:path w="1670685" h="2039620">
                  <a:moveTo>
                    <a:pt x="1114044" y="1143000"/>
                  </a:moveTo>
                  <a:lnTo>
                    <a:pt x="1101344" y="1136650"/>
                  </a:lnTo>
                  <a:lnTo>
                    <a:pt x="1037844" y="1104900"/>
                  </a:lnTo>
                  <a:lnTo>
                    <a:pt x="1037844" y="1136650"/>
                  </a:lnTo>
                  <a:lnTo>
                    <a:pt x="838200" y="1136650"/>
                  </a:lnTo>
                  <a:lnTo>
                    <a:pt x="838200" y="1149350"/>
                  </a:lnTo>
                  <a:lnTo>
                    <a:pt x="1037844" y="1149350"/>
                  </a:lnTo>
                  <a:lnTo>
                    <a:pt x="1037844" y="1181100"/>
                  </a:lnTo>
                  <a:lnTo>
                    <a:pt x="1101344" y="1149350"/>
                  </a:lnTo>
                  <a:lnTo>
                    <a:pt x="1114044" y="1143000"/>
                  </a:lnTo>
                  <a:close/>
                </a:path>
                <a:path w="1670685" h="2039620">
                  <a:moveTo>
                    <a:pt x="1114044" y="909828"/>
                  </a:moveTo>
                  <a:lnTo>
                    <a:pt x="1101344" y="903478"/>
                  </a:lnTo>
                  <a:lnTo>
                    <a:pt x="1037844" y="871728"/>
                  </a:lnTo>
                  <a:lnTo>
                    <a:pt x="1037844" y="903478"/>
                  </a:lnTo>
                  <a:lnTo>
                    <a:pt x="838200" y="903478"/>
                  </a:lnTo>
                  <a:lnTo>
                    <a:pt x="838200" y="916178"/>
                  </a:lnTo>
                  <a:lnTo>
                    <a:pt x="1037844" y="916178"/>
                  </a:lnTo>
                  <a:lnTo>
                    <a:pt x="1037844" y="947928"/>
                  </a:lnTo>
                  <a:lnTo>
                    <a:pt x="1101344" y="916178"/>
                  </a:lnTo>
                  <a:lnTo>
                    <a:pt x="1114044" y="909828"/>
                  </a:lnTo>
                  <a:close/>
                </a:path>
                <a:path w="1670685" h="2039620">
                  <a:moveTo>
                    <a:pt x="1114044" y="341376"/>
                  </a:moveTo>
                  <a:lnTo>
                    <a:pt x="1101344" y="335026"/>
                  </a:lnTo>
                  <a:lnTo>
                    <a:pt x="1037844" y="303276"/>
                  </a:lnTo>
                  <a:lnTo>
                    <a:pt x="1037844" y="335026"/>
                  </a:lnTo>
                  <a:lnTo>
                    <a:pt x="838200" y="335026"/>
                  </a:lnTo>
                  <a:lnTo>
                    <a:pt x="838200" y="347726"/>
                  </a:lnTo>
                  <a:lnTo>
                    <a:pt x="1037844" y="347726"/>
                  </a:lnTo>
                  <a:lnTo>
                    <a:pt x="1037844" y="379476"/>
                  </a:lnTo>
                  <a:lnTo>
                    <a:pt x="1101344" y="347726"/>
                  </a:lnTo>
                  <a:lnTo>
                    <a:pt x="1114044" y="341376"/>
                  </a:lnTo>
                  <a:close/>
                </a:path>
                <a:path w="1670685" h="2039620">
                  <a:moveTo>
                    <a:pt x="1114044" y="50292"/>
                  </a:moveTo>
                  <a:lnTo>
                    <a:pt x="1101344" y="43942"/>
                  </a:lnTo>
                  <a:lnTo>
                    <a:pt x="1037844" y="12192"/>
                  </a:lnTo>
                  <a:lnTo>
                    <a:pt x="1037844" y="43942"/>
                  </a:lnTo>
                  <a:lnTo>
                    <a:pt x="838200" y="43942"/>
                  </a:lnTo>
                  <a:lnTo>
                    <a:pt x="838200" y="56642"/>
                  </a:lnTo>
                  <a:lnTo>
                    <a:pt x="1037844" y="56642"/>
                  </a:lnTo>
                  <a:lnTo>
                    <a:pt x="1037844" y="88392"/>
                  </a:lnTo>
                  <a:lnTo>
                    <a:pt x="1101344" y="56642"/>
                  </a:lnTo>
                  <a:lnTo>
                    <a:pt x="1114044" y="50292"/>
                  </a:lnTo>
                  <a:close/>
                </a:path>
                <a:path w="1670685" h="2039620">
                  <a:moveTo>
                    <a:pt x="1120140" y="1714500"/>
                  </a:moveTo>
                  <a:lnTo>
                    <a:pt x="1107440" y="1708150"/>
                  </a:lnTo>
                  <a:lnTo>
                    <a:pt x="1043940" y="1676400"/>
                  </a:lnTo>
                  <a:lnTo>
                    <a:pt x="1043940" y="1708150"/>
                  </a:lnTo>
                  <a:lnTo>
                    <a:pt x="844296" y="1708150"/>
                  </a:lnTo>
                  <a:lnTo>
                    <a:pt x="844296" y="1720850"/>
                  </a:lnTo>
                  <a:lnTo>
                    <a:pt x="1043940" y="1720850"/>
                  </a:lnTo>
                  <a:lnTo>
                    <a:pt x="1043940" y="1752600"/>
                  </a:lnTo>
                  <a:lnTo>
                    <a:pt x="1107440" y="1720850"/>
                  </a:lnTo>
                  <a:lnTo>
                    <a:pt x="1120140" y="1714500"/>
                  </a:lnTo>
                  <a:close/>
                </a:path>
                <a:path w="1670685" h="2039620">
                  <a:moveTo>
                    <a:pt x="1120140" y="623316"/>
                  </a:moveTo>
                  <a:lnTo>
                    <a:pt x="1107440" y="616966"/>
                  </a:lnTo>
                  <a:lnTo>
                    <a:pt x="1043940" y="585216"/>
                  </a:lnTo>
                  <a:lnTo>
                    <a:pt x="1043940" y="616966"/>
                  </a:lnTo>
                  <a:lnTo>
                    <a:pt x="844296" y="616966"/>
                  </a:lnTo>
                  <a:lnTo>
                    <a:pt x="844296" y="629666"/>
                  </a:lnTo>
                  <a:lnTo>
                    <a:pt x="1043940" y="629666"/>
                  </a:lnTo>
                  <a:lnTo>
                    <a:pt x="1043940" y="661416"/>
                  </a:lnTo>
                  <a:lnTo>
                    <a:pt x="1107440" y="629666"/>
                  </a:lnTo>
                  <a:lnTo>
                    <a:pt x="1120140" y="623316"/>
                  </a:lnTo>
                  <a:close/>
                </a:path>
                <a:path w="1670685" h="2039620">
                  <a:moveTo>
                    <a:pt x="1388364" y="1143000"/>
                  </a:moveTo>
                  <a:lnTo>
                    <a:pt x="1375664" y="1136650"/>
                  </a:lnTo>
                  <a:lnTo>
                    <a:pt x="1312164" y="1104900"/>
                  </a:lnTo>
                  <a:lnTo>
                    <a:pt x="1312164" y="1136650"/>
                  </a:lnTo>
                  <a:lnTo>
                    <a:pt x="1114044" y="1136650"/>
                  </a:lnTo>
                  <a:lnTo>
                    <a:pt x="1114044" y="1143000"/>
                  </a:lnTo>
                  <a:lnTo>
                    <a:pt x="1114044" y="1149350"/>
                  </a:lnTo>
                  <a:lnTo>
                    <a:pt x="1312164" y="1149350"/>
                  </a:lnTo>
                  <a:lnTo>
                    <a:pt x="1312164" y="1181100"/>
                  </a:lnTo>
                  <a:lnTo>
                    <a:pt x="1375664" y="1149350"/>
                  </a:lnTo>
                  <a:lnTo>
                    <a:pt x="1388364" y="1143000"/>
                  </a:lnTo>
                  <a:close/>
                </a:path>
                <a:path w="1670685" h="2039620">
                  <a:moveTo>
                    <a:pt x="1388364" y="50292"/>
                  </a:moveTo>
                  <a:lnTo>
                    <a:pt x="1375664" y="43942"/>
                  </a:lnTo>
                  <a:lnTo>
                    <a:pt x="1312164" y="12192"/>
                  </a:lnTo>
                  <a:lnTo>
                    <a:pt x="1312164" y="43942"/>
                  </a:lnTo>
                  <a:lnTo>
                    <a:pt x="1114044" y="43942"/>
                  </a:lnTo>
                  <a:lnTo>
                    <a:pt x="1114044" y="50292"/>
                  </a:lnTo>
                  <a:lnTo>
                    <a:pt x="1114044" y="56642"/>
                  </a:lnTo>
                  <a:lnTo>
                    <a:pt x="1312164" y="56642"/>
                  </a:lnTo>
                  <a:lnTo>
                    <a:pt x="1312164" y="88392"/>
                  </a:lnTo>
                  <a:lnTo>
                    <a:pt x="1375664" y="56642"/>
                  </a:lnTo>
                  <a:lnTo>
                    <a:pt x="1388364" y="50292"/>
                  </a:lnTo>
                  <a:close/>
                </a:path>
                <a:path w="1670685" h="2039620">
                  <a:moveTo>
                    <a:pt x="1389888" y="2001012"/>
                  </a:moveTo>
                  <a:lnTo>
                    <a:pt x="1377188" y="1994662"/>
                  </a:lnTo>
                  <a:lnTo>
                    <a:pt x="1313688" y="1962912"/>
                  </a:lnTo>
                  <a:lnTo>
                    <a:pt x="1313688" y="1994662"/>
                  </a:lnTo>
                  <a:lnTo>
                    <a:pt x="1114044" y="1994662"/>
                  </a:lnTo>
                  <a:lnTo>
                    <a:pt x="1114044" y="2001012"/>
                  </a:lnTo>
                  <a:lnTo>
                    <a:pt x="1114044" y="2007362"/>
                  </a:lnTo>
                  <a:lnTo>
                    <a:pt x="1313688" y="2007362"/>
                  </a:lnTo>
                  <a:lnTo>
                    <a:pt x="1313688" y="2039112"/>
                  </a:lnTo>
                  <a:lnTo>
                    <a:pt x="1377188" y="2007362"/>
                  </a:lnTo>
                  <a:lnTo>
                    <a:pt x="1389888" y="2001012"/>
                  </a:lnTo>
                  <a:close/>
                </a:path>
                <a:path w="1670685" h="2039620">
                  <a:moveTo>
                    <a:pt x="1389888" y="1434084"/>
                  </a:moveTo>
                  <a:lnTo>
                    <a:pt x="1377188" y="1427734"/>
                  </a:lnTo>
                  <a:lnTo>
                    <a:pt x="1313688" y="1395984"/>
                  </a:lnTo>
                  <a:lnTo>
                    <a:pt x="1313688" y="1427734"/>
                  </a:lnTo>
                  <a:lnTo>
                    <a:pt x="1114044" y="1427734"/>
                  </a:lnTo>
                  <a:lnTo>
                    <a:pt x="1114044" y="1434084"/>
                  </a:lnTo>
                  <a:lnTo>
                    <a:pt x="1114044" y="1440434"/>
                  </a:lnTo>
                  <a:lnTo>
                    <a:pt x="1313688" y="1440434"/>
                  </a:lnTo>
                  <a:lnTo>
                    <a:pt x="1313688" y="1472184"/>
                  </a:lnTo>
                  <a:lnTo>
                    <a:pt x="1377188" y="1440434"/>
                  </a:lnTo>
                  <a:lnTo>
                    <a:pt x="1389888" y="1434084"/>
                  </a:lnTo>
                  <a:close/>
                </a:path>
                <a:path w="1670685" h="2039620">
                  <a:moveTo>
                    <a:pt x="1389888" y="909828"/>
                  </a:moveTo>
                  <a:lnTo>
                    <a:pt x="1377188" y="903478"/>
                  </a:lnTo>
                  <a:lnTo>
                    <a:pt x="1313688" y="871728"/>
                  </a:lnTo>
                  <a:lnTo>
                    <a:pt x="1313688" y="903478"/>
                  </a:lnTo>
                  <a:lnTo>
                    <a:pt x="1114044" y="903478"/>
                  </a:lnTo>
                  <a:lnTo>
                    <a:pt x="1114044" y="909828"/>
                  </a:lnTo>
                  <a:lnTo>
                    <a:pt x="1114044" y="916178"/>
                  </a:lnTo>
                  <a:lnTo>
                    <a:pt x="1313688" y="916178"/>
                  </a:lnTo>
                  <a:lnTo>
                    <a:pt x="1313688" y="947928"/>
                  </a:lnTo>
                  <a:lnTo>
                    <a:pt x="1377188" y="916178"/>
                  </a:lnTo>
                  <a:lnTo>
                    <a:pt x="1389888" y="909828"/>
                  </a:lnTo>
                  <a:close/>
                </a:path>
                <a:path w="1670685" h="2039620">
                  <a:moveTo>
                    <a:pt x="1389888" y="341376"/>
                  </a:moveTo>
                  <a:lnTo>
                    <a:pt x="1377188" y="335026"/>
                  </a:lnTo>
                  <a:lnTo>
                    <a:pt x="1313688" y="303276"/>
                  </a:lnTo>
                  <a:lnTo>
                    <a:pt x="1313688" y="335026"/>
                  </a:lnTo>
                  <a:lnTo>
                    <a:pt x="1114044" y="335026"/>
                  </a:lnTo>
                  <a:lnTo>
                    <a:pt x="1114044" y="341376"/>
                  </a:lnTo>
                  <a:lnTo>
                    <a:pt x="1114044" y="347726"/>
                  </a:lnTo>
                  <a:lnTo>
                    <a:pt x="1313688" y="347726"/>
                  </a:lnTo>
                  <a:lnTo>
                    <a:pt x="1313688" y="379476"/>
                  </a:lnTo>
                  <a:lnTo>
                    <a:pt x="1377188" y="347726"/>
                  </a:lnTo>
                  <a:lnTo>
                    <a:pt x="1389888" y="341376"/>
                  </a:lnTo>
                  <a:close/>
                </a:path>
                <a:path w="1670685" h="2039620">
                  <a:moveTo>
                    <a:pt x="1394460" y="1714500"/>
                  </a:moveTo>
                  <a:lnTo>
                    <a:pt x="1381760" y="1708150"/>
                  </a:lnTo>
                  <a:lnTo>
                    <a:pt x="1318260" y="1676400"/>
                  </a:lnTo>
                  <a:lnTo>
                    <a:pt x="1318260" y="1708150"/>
                  </a:lnTo>
                  <a:lnTo>
                    <a:pt x="1120140" y="1708150"/>
                  </a:lnTo>
                  <a:lnTo>
                    <a:pt x="1120140" y="1714500"/>
                  </a:lnTo>
                  <a:lnTo>
                    <a:pt x="1120140" y="1720850"/>
                  </a:lnTo>
                  <a:lnTo>
                    <a:pt x="1318260" y="1720850"/>
                  </a:lnTo>
                  <a:lnTo>
                    <a:pt x="1318260" y="1752600"/>
                  </a:lnTo>
                  <a:lnTo>
                    <a:pt x="1381760" y="1720850"/>
                  </a:lnTo>
                  <a:lnTo>
                    <a:pt x="1394460" y="1714500"/>
                  </a:lnTo>
                  <a:close/>
                </a:path>
                <a:path w="1670685" h="2039620">
                  <a:moveTo>
                    <a:pt x="1394460" y="623316"/>
                  </a:moveTo>
                  <a:lnTo>
                    <a:pt x="1381760" y="616966"/>
                  </a:lnTo>
                  <a:lnTo>
                    <a:pt x="1318260" y="585216"/>
                  </a:lnTo>
                  <a:lnTo>
                    <a:pt x="1318260" y="616966"/>
                  </a:lnTo>
                  <a:lnTo>
                    <a:pt x="1120140" y="616966"/>
                  </a:lnTo>
                  <a:lnTo>
                    <a:pt x="1120140" y="623316"/>
                  </a:lnTo>
                  <a:lnTo>
                    <a:pt x="1120140" y="629666"/>
                  </a:lnTo>
                  <a:lnTo>
                    <a:pt x="1318260" y="629666"/>
                  </a:lnTo>
                  <a:lnTo>
                    <a:pt x="1318260" y="661416"/>
                  </a:lnTo>
                  <a:lnTo>
                    <a:pt x="1381760" y="629666"/>
                  </a:lnTo>
                  <a:lnTo>
                    <a:pt x="1394460" y="623316"/>
                  </a:lnTo>
                  <a:close/>
                </a:path>
                <a:path w="1670685" h="2039620">
                  <a:moveTo>
                    <a:pt x="1664208" y="2001012"/>
                  </a:moveTo>
                  <a:lnTo>
                    <a:pt x="1651508" y="1994662"/>
                  </a:lnTo>
                  <a:lnTo>
                    <a:pt x="1588008" y="1962912"/>
                  </a:lnTo>
                  <a:lnTo>
                    <a:pt x="1588008" y="1994662"/>
                  </a:lnTo>
                  <a:lnTo>
                    <a:pt x="1389888" y="1994662"/>
                  </a:lnTo>
                  <a:lnTo>
                    <a:pt x="1389888" y="2001012"/>
                  </a:lnTo>
                  <a:lnTo>
                    <a:pt x="1389888" y="2007362"/>
                  </a:lnTo>
                  <a:lnTo>
                    <a:pt x="1588008" y="2007362"/>
                  </a:lnTo>
                  <a:lnTo>
                    <a:pt x="1588008" y="2039112"/>
                  </a:lnTo>
                  <a:lnTo>
                    <a:pt x="1651508" y="2007362"/>
                  </a:lnTo>
                  <a:lnTo>
                    <a:pt x="1664208" y="2001012"/>
                  </a:lnTo>
                  <a:close/>
                </a:path>
                <a:path w="1670685" h="2039620">
                  <a:moveTo>
                    <a:pt x="1664208" y="1434084"/>
                  </a:moveTo>
                  <a:lnTo>
                    <a:pt x="1651508" y="1427734"/>
                  </a:lnTo>
                  <a:lnTo>
                    <a:pt x="1588008" y="1395984"/>
                  </a:lnTo>
                  <a:lnTo>
                    <a:pt x="1588008" y="1427734"/>
                  </a:lnTo>
                  <a:lnTo>
                    <a:pt x="1389888" y="1427734"/>
                  </a:lnTo>
                  <a:lnTo>
                    <a:pt x="1389888" y="1434084"/>
                  </a:lnTo>
                  <a:lnTo>
                    <a:pt x="1389888" y="1440434"/>
                  </a:lnTo>
                  <a:lnTo>
                    <a:pt x="1588008" y="1440434"/>
                  </a:lnTo>
                  <a:lnTo>
                    <a:pt x="1588008" y="1472184"/>
                  </a:lnTo>
                  <a:lnTo>
                    <a:pt x="1651508" y="1440434"/>
                  </a:lnTo>
                  <a:lnTo>
                    <a:pt x="1664208" y="1434084"/>
                  </a:lnTo>
                  <a:close/>
                </a:path>
                <a:path w="1670685" h="2039620">
                  <a:moveTo>
                    <a:pt x="1664208" y="1143000"/>
                  </a:moveTo>
                  <a:lnTo>
                    <a:pt x="1651508" y="1136650"/>
                  </a:lnTo>
                  <a:lnTo>
                    <a:pt x="1588008" y="1104900"/>
                  </a:lnTo>
                  <a:lnTo>
                    <a:pt x="1588008" y="1136650"/>
                  </a:lnTo>
                  <a:lnTo>
                    <a:pt x="1388364" y="1136650"/>
                  </a:lnTo>
                  <a:lnTo>
                    <a:pt x="1388364" y="1143000"/>
                  </a:lnTo>
                  <a:lnTo>
                    <a:pt x="1388364" y="1149350"/>
                  </a:lnTo>
                  <a:lnTo>
                    <a:pt x="1588008" y="1149350"/>
                  </a:lnTo>
                  <a:lnTo>
                    <a:pt x="1588008" y="1181100"/>
                  </a:lnTo>
                  <a:lnTo>
                    <a:pt x="1651508" y="1149350"/>
                  </a:lnTo>
                  <a:lnTo>
                    <a:pt x="1664208" y="1143000"/>
                  </a:lnTo>
                  <a:close/>
                </a:path>
                <a:path w="1670685" h="2039620">
                  <a:moveTo>
                    <a:pt x="1664208" y="909828"/>
                  </a:moveTo>
                  <a:lnTo>
                    <a:pt x="1651508" y="903478"/>
                  </a:lnTo>
                  <a:lnTo>
                    <a:pt x="1588008" y="871728"/>
                  </a:lnTo>
                  <a:lnTo>
                    <a:pt x="1588008" y="903478"/>
                  </a:lnTo>
                  <a:lnTo>
                    <a:pt x="1389888" y="903478"/>
                  </a:lnTo>
                  <a:lnTo>
                    <a:pt x="1389888" y="909828"/>
                  </a:lnTo>
                  <a:lnTo>
                    <a:pt x="1389888" y="916178"/>
                  </a:lnTo>
                  <a:lnTo>
                    <a:pt x="1588008" y="916178"/>
                  </a:lnTo>
                  <a:lnTo>
                    <a:pt x="1588008" y="947928"/>
                  </a:lnTo>
                  <a:lnTo>
                    <a:pt x="1651508" y="916178"/>
                  </a:lnTo>
                  <a:lnTo>
                    <a:pt x="1664208" y="909828"/>
                  </a:lnTo>
                  <a:close/>
                </a:path>
                <a:path w="1670685" h="2039620">
                  <a:moveTo>
                    <a:pt x="1664208" y="341376"/>
                  </a:moveTo>
                  <a:lnTo>
                    <a:pt x="1651508" y="335026"/>
                  </a:lnTo>
                  <a:lnTo>
                    <a:pt x="1588008" y="303276"/>
                  </a:lnTo>
                  <a:lnTo>
                    <a:pt x="1588008" y="335026"/>
                  </a:lnTo>
                  <a:lnTo>
                    <a:pt x="1389888" y="335026"/>
                  </a:lnTo>
                  <a:lnTo>
                    <a:pt x="1389888" y="341376"/>
                  </a:lnTo>
                  <a:lnTo>
                    <a:pt x="1389888" y="347726"/>
                  </a:lnTo>
                  <a:lnTo>
                    <a:pt x="1588008" y="347726"/>
                  </a:lnTo>
                  <a:lnTo>
                    <a:pt x="1588008" y="379476"/>
                  </a:lnTo>
                  <a:lnTo>
                    <a:pt x="1651508" y="347726"/>
                  </a:lnTo>
                  <a:lnTo>
                    <a:pt x="1664208" y="341376"/>
                  </a:lnTo>
                  <a:close/>
                </a:path>
                <a:path w="1670685" h="2039620">
                  <a:moveTo>
                    <a:pt x="1664208" y="50292"/>
                  </a:moveTo>
                  <a:lnTo>
                    <a:pt x="1651508" y="43942"/>
                  </a:lnTo>
                  <a:lnTo>
                    <a:pt x="1588008" y="12192"/>
                  </a:lnTo>
                  <a:lnTo>
                    <a:pt x="1588008" y="43942"/>
                  </a:lnTo>
                  <a:lnTo>
                    <a:pt x="1388364" y="43942"/>
                  </a:lnTo>
                  <a:lnTo>
                    <a:pt x="1388364" y="50292"/>
                  </a:lnTo>
                  <a:lnTo>
                    <a:pt x="1388364" y="56642"/>
                  </a:lnTo>
                  <a:lnTo>
                    <a:pt x="1588008" y="56642"/>
                  </a:lnTo>
                  <a:lnTo>
                    <a:pt x="1588008" y="88392"/>
                  </a:lnTo>
                  <a:lnTo>
                    <a:pt x="1651508" y="56642"/>
                  </a:lnTo>
                  <a:lnTo>
                    <a:pt x="1664208" y="50292"/>
                  </a:lnTo>
                  <a:close/>
                </a:path>
                <a:path w="1670685" h="2039620">
                  <a:moveTo>
                    <a:pt x="1670304" y="1714500"/>
                  </a:moveTo>
                  <a:lnTo>
                    <a:pt x="1657604" y="1708150"/>
                  </a:lnTo>
                  <a:lnTo>
                    <a:pt x="1594104" y="1676400"/>
                  </a:lnTo>
                  <a:lnTo>
                    <a:pt x="1594104" y="1708150"/>
                  </a:lnTo>
                  <a:lnTo>
                    <a:pt x="1394460" y="1708150"/>
                  </a:lnTo>
                  <a:lnTo>
                    <a:pt x="1394460" y="1714500"/>
                  </a:lnTo>
                  <a:lnTo>
                    <a:pt x="1394460" y="1720850"/>
                  </a:lnTo>
                  <a:lnTo>
                    <a:pt x="1594104" y="1720850"/>
                  </a:lnTo>
                  <a:lnTo>
                    <a:pt x="1594104" y="1752600"/>
                  </a:lnTo>
                  <a:lnTo>
                    <a:pt x="1657604" y="1720850"/>
                  </a:lnTo>
                  <a:lnTo>
                    <a:pt x="1670304" y="1714500"/>
                  </a:lnTo>
                  <a:close/>
                </a:path>
                <a:path w="1670685" h="2039620">
                  <a:moveTo>
                    <a:pt x="1670304" y="623316"/>
                  </a:moveTo>
                  <a:lnTo>
                    <a:pt x="1657604" y="616966"/>
                  </a:lnTo>
                  <a:lnTo>
                    <a:pt x="1594104" y="585216"/>
                  </a:lnTo>
                  <a:lnTo>
                    <a:pt x="1594104" y="616966"/>
                  </a:lnTo>
                  <a:lnTo>
                    <a:pt x="1394460" y="616966"/>
                  </a:lnTo>
                  <a:lnTo>
                    <a:pt x="1394460" y="623316"/>
                  </a:lnTo>
                  <a:lnTo>
                    <a:pt x="1394460" y="629666"/>
                  </a:lnTo>
                  <a:lnTo>
                    <a:pt x="1594104" y="629666"/>
                  </a:lnTo>
                  <a:lnTo>
                    <a:pt x="1594104" y="661416"/>
                  </a:lnTo>
                  <a:lnTo>
                    <a:pt x="1657604" y="629666"/>
                  </a:lnTo>
                  <a:lnTo>
                    <a:pt x="1670304" y="623316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276" y="256710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1559" y="5309413"/>
            <a:ext cx="9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51061" y="2645207"/>
            <a:ext cx="2739390" cy="2614295"/>
            <a:chOff x="6818883" y="2992373"/>
            <a:chExt cx="2739390" cy="2614295"/>
          </a:xfrm>
        </p:grpSpPr>
        <p:sp>
          <p:nvSpPr>
            <p:cNvPr id="11" name="object 11"/>
            <p:cNvSpPr/>
            <p:nvPr/>
          </p:nvSpPr>
          <p:spPr>
            <a:xfrm>
              <a:off x="6818884" y="2992373"/>
              <a:ext cx="2739390" cy="2614295"/>
            </a:xfrm>
            <a:custGeom>
              <a:avLst/>
              <a:gdLst/>
              <a:ahLst/>
              <a:cxnLst/>
              <a:rect l="l" t="t" r="r" b="b"/>
              <a:pathLst>
                <a:path w="2739390" h="2614295">
                  <a:moveTo>
                    <a:pt x="2738882" y="2570988"/>
                  </a:moveTo>
                  <a:lnTo>
                    <a:pt x="2710218" y="2556637"/>
                  </a:lnTo>
                  <a:lnTo>
                    <a:pt x="2653157" y="2528062"/>
                  </a:lnTo>
                  <a:lnTo>
                    <a:pt x="2653157" y="2556637"/>
                  </a:lnTo>
                  <a:lnTo>
                    <a:pt x="83604" y="2556637"/>
                  </a:lnTo>
                  <a:lnTo>
                    <a:pt x="57150" y="2530106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613" y="71501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2554605"/>
                  </a:lnTo>
                  <a:lnTo>
                    <a:pt x="12192" y="2570988"/>
                  </a:lnTo>
                  <a:lnTo>
                    <a:pt x="55118" y="2613850"/>
                  </a:lnTo>
                  <a:lnTo>
                    <a:pt x="83705" y="2585212"/>
                  </a:lnTo>
                  <a:lnTo>
                    <a:pt x="2653157" y="2585212"/>
                  </a:lnTo>
                  <a:lnTo>
                    <a:pt x="2653157" y="2613850"/>
                  </a:lnTo>
                  <a:lnTo>
                    <a:pt x="2710434" y="2585212"/>
                  </a:lnTo>
                  <a:lnTo>
                    <a:pt x="2738882" y="2570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9899" y="3616451"/>
              <a:ext cx="1773935" cy="198882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887080" y="265435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78312" y="6208954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B8487F94-B62E-719B-BFE2-BCDCF737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53" y="2685372"/>
            <a:ext cx="5147442" cy="25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technique of breaking a large problem into smaller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blocks (tiles)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(cache/shared memory)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locality and reduce memory traffic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Common in GPU/CPU matrix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Heterogeneous</a:t>
            </a:r>
            <a:r>
              <a:rPr spc="-10" dirty="0"/>
              <a:t> Computing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3264" y="1511808"/>
            <a:ext cx="2002789" cy="4590415"/>
            <a:chOff x="2493264" y="1511808"/>
            <a:chExt cx="2002789" cy="4590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3264" y="1511808"/>
              <a:ext cx="2002536" cy="4590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508" y="1539240"/>
              <a:ext cx="1912620" cy="4500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40508" y="1539240"/>
              <a:ext cx="1912620" cy="4500880"/>
            </a:xfrm>
            <a:custGeom>
              <a:avLst/>
              <a:gdLst/>
              <a:ahLst/>
              <a:cxnLst/>
              <a:rect l="l" t="t" r="r" b="b"/>
              <a:pathLst>
                <a:path w="1912620" h="4500880">
                  <a:moveTo>
                    <a:pt x="1593850" y="4500372"/>
                  </a:moveTo>
                  <a:lnTo>
                    <a:pt x="1657604" y="4245356"/>
                  </a:lnTo>
                  <a:lnTo>
                    <a:pt x="1912620" y="4181589"/>
                  </a:lnTo>
                  <a:lnTo>
                    <a:pt x="1593850" y="4500372"/>
                  </a:lnTo>
                  <a:lnTo>
                    <a:pt x="0" y="4500372"/>
                  </a:lnTo>
                  <a:lnTo>
                    <a:pt x="0" y="0"/>
                  </a:lnTo>
                  <a:lnTo>
                    <a:pt x="1912620" y="0"/>
                  </a:lnTo>
                  <a:lnTo>
                    <a:pt x="1912620" y="4181589"/>
                  </a:lnTo>
                </a:path>
              </a:pathLst>
            </a:custGeom>
            <a:ln w="9144">
              <a:solidFill>
                <a:srgbClr val="88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9501" y="1570736"/>
            <a:ext cx="4940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#include</a:t>
            </a:r>
            <a:r>
              <a:rPr sz="400" spc="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A21515"/>
                </a:solidFill>
                <a:latin typeface="Arial MT"/>
                <a:cs typeface="Arial MT"/>
              </a:rPr>
              <a:t>&lt;iostream&gt;</a:t>
            </a:r>
            <a:r>
              <a:rPr sz="400" spc="500" dirty="0">
                <a:solidFill>
                  <a:srgbClr val="A21515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#include</a:t>
            </a:r>
            <a:r>
              <a:rPr sz="400" spc="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A21515"/>
                </a:solidFill>
                <a:latin typeface="Arial MT"/>
                <a:cs typeface="Arial MT"/>
              </a:rPr>
              <a:t>&lt;algorithm&gt;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9501" y="1753616"/>
            <a:ext cx="52324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using</a:t>
            </a:r>
            <a:r>
              <a:rPr sz="4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namespace</a:t>
            </a:r>
            <a:r>
              <a:rPr sz="4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20" dirty="0">
                <a:latin typeface="Arial MT"/>
                <a:cs typeface="Arial MT"/>
              </a:rPr>
              <a:t>std;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9501" y="1875536"/>
            <a:ext cx="59055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#define</a:t>
            </a:r>
            <a:r>
              <a:rPr sz="4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N</a:t>
            </a:r>
            <a:r>
              <a:rPr sz="400" dirty="0">
                <a:latin typeface="Arial MT"/>
                <a:cs typeface="Arial MT"/>
              </a:rPr>
              <a:t>	</a:t>
            </a:r>
            <a:r>
              <a:rPr sz="400" spc="-20" dirty="0">
                <a:latin typeface="Arial MT"/>
                <a:cs typeface="Arial MT"/>
              </a:rPr>
              <a:t>1024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#define</a:t>
            </a:r>
            <a:r>
              <a:rPr sz="4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RADIUS</a:t>
            </a:r>
            <a:r>
              <a:rPr sz="400" spc="440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#define</a:t>
            </a:r>
            <a:r>
              <a:rPr sz="400" spc="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BLOCK_SIZE</a:t>
            </a:r>
            <a:r>
              <a:rPr sz="400" spc="40" dirty="0">
                <a:latin typeface="Arial MT"/>
                <a:cs typeface="Arial MT"/>
              </a:rPr>
              <a:t> </a:t>
            </a:r>
            <a:r>
              <a:rPr sz="400" spc="-25" dirty="0">
                <a:latin typeface="Arial MT"/>
                <a:cs typeface="Arial MT"/>
              </a:rPr>
              <a:t>16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9501" y="2119375"/>
            <a:ext cx="1353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u="sng" spc="38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global</a:t>
            </a:r>
            <a:r>
              <a:rPr sz="400" u="sng" spc="40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 MT"/>
                <a:cs typeface="Arial MT"/>
              </a:rPr>
              <a:t> </a:t>
            </a:r>
            <a:r>
              <a:rPr sz="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void</a:t>
            </a:r>
            <a:r>
              <a:rPr sz="4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stencil_1d(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*in,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*out)</a:t>
            </a:r>
            <a:r>
              <a:rPr sz="400" spc="25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{</a:t>
            </a:r>
            <a:endParaRPr sz="400">
              <a:latin typeface="Arial MT"/>
              <a:cs typeface="Arial MT"/>
            </a:endParaRPr>
          </a:p>
          <a:p>
            <a:pPr marL="192405" marR="5080">
              <a:lnSpc>
                <a:spcPct val="100000"/>
              </a:lnSpc>
            </a:pPr>
            <a:r>
              <a:rPr sz="400" u="sng" spc="38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shared</a:t>
            </a:r>
            <a:r>
              <a:rPr sz="400" u="sng" spc="40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 MT"/>
                <a:cs typeface="Arial MT"/>
              </a:rPr>
              <a:t> </a:t>
            </a:r>
            <a:r>
              <a:rPr sz="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temp[BLOCK_SIZE</a:t>
            </a:r>
            <a:r>
              <a:rPr sz="400" spc="5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2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RADIUS];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gindex</a:t>
            </a:r>
            <a:r>
              <a:rPr sz="400" spc="3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threadIdx</a:t>
            </a:r>
            <a:r>
              <a:rPr sz="400" spc="-10" dirty="0">
                <a:latin typeface="Arial MT"/>
                <a:cs typeface="Arial MT"/>
              </a:rPr>
              <a:t>.x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blockIdx</a:t>
            </a:r>
            <a:r>
              <a:rPr sz="400" spc="-10" dirty="0">
                <a:latin typeface="Arial MT"/>
                <a:cs typeface="Arial MT"/>
              </a:rPr>
              <a:t>.x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blockDim</a:t>
            </a:r>
            <a:r>
              <a:rPr sz="400" spc="-10" dirty="0">
                <a:latin typeface="Arial MT"/>
                <a:cs typeface="Arial MT"/>
              </a:rPr>
              <a:t>.x;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lindex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threadIdx</a:t>
            </a:r>
            <a:r>
              <a:rPr sz="400" spc="-10" dirty="0">
                <a:latin typeface="Arial MT"/>
                <a:cs typeface="Arial MT"/>
              </a:rPr>
              <a:t>.x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RADIUS;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9714" y="2424175"/>
            <a:ext cx="15119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689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Read</a:t>
            </a:r>
            <a:r>
              <a:rPr sz="400" spc="2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input</a:t>
            </a:r>
            <a:r>
              <a:rPr sz="400" spc="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elements</a:t>
            </a:r>
            <a:r>
              <a:rPr sz="400" spc="3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into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shared</a:t>
            </a:r>
            <a:r>
              <a:rPr sz="400" spc="3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memory</a:t>
            </a:r>
            <a:r>
              <a:rPr sz="400" spc="5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temp[lindex]</a:t>
            </a:r>
            <a:r>
              <a:rPr sz="400" spc="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in[gindex];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if </a:t>
            </a:r>
            <a:r>
              <a:rPr sz="400" spc="-10" dirty="0">
                <a:latin typeface="Arial MT"/>
                <a:cs typeface="Arial MT"/>
              </a:rPr>
              <a:t>(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threadIdx</a:t>
            </a:r>
            <a:r>
              <a:rPr sz="400" spc="-10" dirty="0">
                <a:latin typeface="Arial MT"/>
                <a:cs typeface="Arial MT"/>
              </a:rPr>
              <a:t>.x</a:t>
            </a:r>
            <a:r>
              <a:rPr sz="400" spc="5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&lt;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RADIUS) </a:t>
            </a:r>
            <a:r>
              <a:rPr sz="400" spc="-50" dirty="0">
                <a:latin typeface="Arial MT"/>
                <a:cs typeface="Arial MT"/>
              </a:rPr>
              <a:t>{</a:t>
            </a:r>
            <a:endParaRPr sz="400">
              <a:latin typeface="Arial MT"/>
              <a:cs typeface="Arial MT"/>
            </a:endParaRPr>
          </a:p>
          <a:p>
            <a:pPr marL="192405" marR="5080">
              <a:lnSpc>
                <a:spcPct val="100000"/>
              </a:lnSpc>
            </a:pPr>
            <a:r>
              <a:rPr sz="400" spc="-10" dirty="0">
                <a:latin typeface="Arial MT"/>
                <a:cs typeface="Arial MT"/>
              </a:rPr>
              <a:t>temp[lindex</a:t>
            </a:r>
            <a:r>
              <a:rPr sz="400" spc="5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-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RADIUS]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in[gindex</a:t>
            </a:r>
            <a:r>
              <a:rPr sz="400" spc="5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-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RADIUS];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temp[lindex</a:t>
            </a:r>
            <a:r>
              <a:rPr sz="400" spc="6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1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BLOCK_SIZE]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2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in[gindex</a:t>
            </a:r>
            <a:r>
              <a:rPr sz="400" spc="6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1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BLOCK_SIZE];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spc="-50" dirty="0">
                <a:latin typeface="Arial MT"/>
                <a:cs typeface="Arial MT"/>
              </a:rPr>
              <a:t>}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9714" y="2850895"/>
            <a:ext cx="1079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Synchronize</a:t>
            </a:r>
            <a:r>
              <a:rPr sz="400" spc="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(ensure</a:t>
            </a:r>
            <a:r>
              <a:rPr sz="400" spc="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all</a:t>
            </a:r>
            <a:r>
              <a:rPr sz="400" spc="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the</a:t>
            </a:r>
            <a:r>
              <a:rPr sz="400" spc="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data</a:t>
            </a:r>
            <a:r>
              <a:rPr sz="400" spc="3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is</a:t>
            </a:r>
            <a:r>
              <a:rPr sz="4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available)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u="sng" spc="40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syncthreads</a:t>
            </a:r>
            <a:r>
              <a:rPr sz="400" spc="-10" dirty="0">
                <a:latin typeface="Arial MT"/>
                <a:cs typeface="Arial MT"/>
              </a:rPr>
              <a:t>();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9714" y="3034029"/>
            <a:ext cx="1263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2485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Apply the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 stencil</a:t>
            </a:r>
            <a:r>
              <a:rPr sz="400" spc="5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result</a:t>
            </a:r>
            <a:r>
              <a:rPr sz="400" spc="2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-25" dirty="0">
                <a:latin typeface="Arial MT"/>
                <a:cs typeface="Arial MT"/>
              </a:rPr>
              <a:t>0;</a:t>
            </a:r>
            <a:endParaRPr sz="400">
              <a:latin typeface="Arial MT"/>
              <a:cs typeface="Arial MT"/>
            </a:endParaRPr>
          </a:p>
          <a:p>
            <a:pPr marL="192405" marR="5080" indent="-180340">
              <a:lnSpc>
                <a:spcPct val="100000"/>
              </a:lnSpc>
            </a:pP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4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(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offset</a:t>
            </a:r>
            <a:r>
              <a:rPr sz="400" spc="2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-</a:t>
            </a:r>
            <a:r>
              <a:rPr sz="400" dirty="0">
                <a:latin typeface="Arial MT"/>
                <a:cs typeface="Arial MT"/>
              </a:rPr>
              <a:t>RADIUS ;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offset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&lt;=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RADIUS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;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offset++)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result</a:t>
            </a:r>
            <a:r>
              <a:rPr sz="400" spc="2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+= </a:t>
            </a:r>
            <a:r>
              <a:rPr sz="400" spc="-10" dirty="0">
                <a:latin typeface="Arial MT"/>
                <a:cs typeface="Arial MT"/>
              </a:rPr>
              <a:t>temp[lindex</a:t>
            </a:r>
            <a:r>
              <a:rPr sz="400" spc="3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-10" dirty="0">
                <a:latin typeface="Arial MT"/>
                <a:cs typeface="Arial MT"/>
              </a:rPr>
              <a:t> offset];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9714" y="3338829"/>
            <a:ext cx="469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3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Store</a:t>
            </a:r>
            <a:r>
              <a:rPr sz="400" spc="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the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 result</a:t>
            </a:r>
            <a:r>
              <a:rPr sz="400" spc="5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out[gindex]</a:t>
            </a:r>
            <a:r>
              <a:rPr sz="400" spc="5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1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result;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9501" y="3460750"/>
            <a:ext cx="4254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}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9501" y="3582670"/>
            <a:ext cx="59309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void</a:t>
            </a:r>
            <a:r>
              <a:rPr sz="4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fill_ints(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*x,</a:t>
            </a:r>
            <a:r>
              <a:rPr sz="400" spc="15" dirty="0"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n) </a:t>
            </a:r>
            <a:r>
              <a:rPr sz="400" spc="-50" dirty="0">
                <a:latin typeface="Arial MT"/>
                <a:cs typeface="Arial MT"/>
              </a:rPr>
              <a:t>{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fill_n(x,</a:t>
            </a:r>
            <a:r>
              <a:rPr sz="400" spc="5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n,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-25" dirty="0">
                <a:latin typeface="Arial MT"/>
                <a:cs typeface="Arial MT"/>
              </a:rPr>
              <a:t>1);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spc="-50" dirty="0">
                <a:latin typeface="Arial MT"/>
                <a:cs typeface="Arial MT"/>
              </a:rPr>
              <a:t>}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9501" y="3826509"/>
            <a:ext cx="1286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main(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void</a:t>
            </a:r>
            <a:r>
              <a:rPr sz="400" spc="-10" dirty="0">
                <a:latin typeface="Arial MT"/>
                <a:cs typeface="Arial MT"/>
              </a:rPr>
              <a:t>)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{</a:t>
            </a:r>
            <a:endParaRPr sz="400">
              <a:latin typeface="Arial MT"/>
              <a:cs typeface="Arial MT"/>
            </a:endParaRPr>
          </a:p>
          <a:p>
            <a:pPr marL="192405">
              <a:lnSpc>
                <a:spcPct val="100000"/>
              </a:lnSpc>
              <a:tabLst>
                <a:tab pos="652780" algn="l"/>
              </a:tabLst>
            </a:pP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*in,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*out;</a:t>
            </a:r>
            <a:r>
              <a:rPr sz="400" dirty="0">
                <a:latin typeface="Arial MT"/>
                <a:cs typeface="Arial MT"/>
              </a:rPr>
              <a:t>	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host</a:t>
            </a:r>
            <a:r>
              <a:rPr sz="400" spc="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copies</a:t>
            </a:r>
            <a:r>
              <a:rPr sz="400" spc="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of</a:t>
            </a:r>
            <a:r>
              <a:rPr sz="400" spc="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a,</a:t>
            </a:r>
            <a:r>
              <a:rPr sz="4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b,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5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endParaRPr sz="400">
              <a:latin typeface="Arial MT"/>
              <a:cs typeface="Arial MT"/>
            </a:endParaRPr>
          </a:p>
          <a:p>
            <a:pPr marL="192405" marR="5080">
              <a:lnSpc>
                <a:spcPct val="100000"/>
              </a:lnSpc>
              <a:tabLst>
                <a:tab pos="710565" algn="l"/>
              </a:tabLst>
            </a:pP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*d_in,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*d_out;</a:t>
            </a:r>
            <a:r>
              <a:rPr sz="400" dirty="0">
                <a:latin typeface="Arial MT"/>
                <a:cs typeface="Arial MT"/>
              </a:rPr>
              <a:t>	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 device</a:t>
            </a:r>
            <a:r>
              <a:rPr sz="400" spc="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copies</a:t>
            </a:r>
            <a:r>
              <a:rPr sz="400" spc="3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of</a:t>
            </a:r>
            <a:r>
              <a:rPr sz="400" spc="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a, b, </a:t>
            </a:r>
            <a:r>
              <a:rPr sz="400" spc="-5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400" spc="5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 </a:t>
            </a:r>
            <a:r>
              <a:rPr sz="400" dirty="0">
                <a:latin typeface="Arial MT"/>
                <a:cs typeface="Arial MT"/>
              </a:rPr>
              <a:t>size =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(N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+ 2*RADIUS)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sizeof</a:t>
            </a:r>
            <a:r>
              <a:rPr sz="400" spc="-10" dirty="0">
                <a:latin typeface="Arial MT"/>
                <a:cs typeface="Arial MT"/>
              </a:rPr>
              <a:t>(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-10" dirty="0">
                <a:latin typeface="Arial MT"/>
                <a:cs typeface="Arial MT"/>
              </a:rPr>
              <a:t>);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9714" y="4131309"/>
            <a:ext cx="121602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2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Alloc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space</a:t>
            </a:r>
            <a:r>
              <a:rPr sz="4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for</a:t>
            </a:r>
            <a:r>
              <a:rPr sz="4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host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copies</a:t>
            </a:r>
            <a:r>
              <a:rPr sz="400" spc="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and</a:t>
            </a:r>
            <a:r>
              <a:rPr sz="400" spc="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setup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values</a:t>
            </a:r>
            <a:endParaRPr sz="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400" dirty="0">
                <a:latin typeface="Arial MT"/>
                <a:cs typeface="Arial MT"/>
              </a:rPr>
              <a:t>in</a:t>
            </a:r>
            <a:r>
              <a:rPr sz="400" spc="10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 (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*)malloc(size);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fill_ints(in,</a:t>
            </a:r>
            <a:r>
              <a:rPr sz="400" spc="14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N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2*RADIUS);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out</a:t>
            </a:r>
            <a:r>
              <a:rPr sz="400" spc="2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=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(</a:t>
            </a:r>
            <a:r>
              <a:rPr sz="400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4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*)malloc(size);</a:t>
            </a:r>
            <a:r>
              <a:rPr sz="400" spc="6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fill_ints(out,</a:t>
            </a:r>
            <a:r>
              <a:rPr sz="400" spc="6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N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2*RADIUS);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9714" y="4375150"/>
            <a:ext cx="79121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Alloc space for</a:t>
            </a:r>
            <a:r>
              <a:rPr sz="4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device</a:t>
            </a:r>
            <a:r>
              <a:rPr sz="400" spc="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copies</a:t>
            </a:r>
            <a:r>
              <a:rPr sz="400" spc="5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cudaMalloc((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void</a:t>
            </a:r>
            <a:r>
              <a:rPr sz="400" spc="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**)&amp;d_in,</a:t>
            </a:r>
            <a:r>
              <a:rPr sz="400" spc="13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size);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cudaMalloc((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void</a:t>
            </a:r>
            <a:r>
              <a:rPr sz="400" spc="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**)&amp;d_out,</a:t>
            </a:r>
            <a:r>
              <a:rPr sz="400" spc="7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size);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9714" y="4619371"/>
            <a:ext cx="13760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Copy</a:t>
            </a:r>
            <a:r>
              <a:rPr sz="400" spc="1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to</a:t>
            </a:r>
            <a:r>
              <a:rPr sz="400" spc="-2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device</a:t>
            </a:r>
            <a:endParaRPr sz="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400" spc="-10" dirty="0">
                <a:latin typeface="Arial MT"/>
                <a:cs typeface="Arial MT"/>
              </a:rPr>
              <a:t>cudaMemcpy(d_in,</a:t>
            </a:r>
            <a:r>
              <a:rPr sz="400" spc="16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in,</a:t>
            </a:r>
            <a:r>
              <a:rPr sz="400" spc="12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size,</a:t>
            </a:r>
            <a:r>
              <a:rPr sz="400" spc="3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cudaMemcpyHostToDevice);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cudaMemcpy(d_out,</a:t>
            </a:r>
            <a:r>
              <a:rPr sz="400" spc="6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out,</a:t>
            </a:r>
            <a:r>
              <a:rPr sz="400" spc="3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size,</a:t>
            </a:r>
            <a:r>
              <a:rPr sz="400" spc="3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cudaMemcpyHostToDevice);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9501" y="4863210"/>
            <a:ext cx="168402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Launch</a:t>
            </a:r>
            <a:r>
              <a:rPr sz="400" spc="4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stencil_1d()</a:t>
            </a:r>
            <a:r>
              <a:rPr sz="400" spc="4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kernel</a:t>
            </a:r>
            <a:r>
              <a:rPr sz="400" spc="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on</a:t>
            </a:r>
            <a:r>
              <a:rPr sz="400" spc="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25" dirty="0">
                <a:solidFill>
                  <a:srgbClr val="008000"/>
                </a:solidFill>
                <a:latin typeface="Arial MT"/>
                <a:cs typeface="Arial MT"/>
              </a:rPr>
              <a:t>GPU</a:t>
            </a:r>
            <a:r>
              <a:rPr sz="400" spc="5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stencil_1d&lt;&lt;&lt;N/BLOCK_SIZE,BLOCK_SIZE&gt;&gt;&gt;(d_in</a:t>
            </a:r>
            <a:r>
              <a:rPr sz="400" spc="18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10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RADIUS,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spc="-10" dirty="0">
                <a:latin typeface="Arial MT"/>
                <a:cs typeface="Arial MT"/>
              </a:rPr>
              <a:t>d_out</a:t>
            </a:r>
            <a:r>
              <a:rPr sz="400" spc="4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+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RADIUS);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9714" y="5107051"/>
            <a:ext cx="1376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Copy</a:t>
            </a:r>
            <a:r>
              <a:rPr sz="400" spc="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result</a:t>
            </a:r>
            <a:r>
              <a:rPr sz="400" spc="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back</a:t>
            </a:r>
            <a:r>
              <a:rPr sz="400" spc="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to</a:t>
            </a:r>
            <a:r>
              <a:rPr sz="400" spc="-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20" dirty="0">
                <a:solidFill>
                  <a:srgbClr val="008000"/>
                </a:solidFill>
                <a:latin typeface="Arial MT"/>
                <a:cs typeface="Arial MT"/>
              </a:rPr>
              <a:t>host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spc="-10" dirty="0">
                <a:latin typeface="Arial MT"/>
                <a:cs typeface="Arial MT"/>
              </a:rPr>
              <a:t>cudaMemcpy(out,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d_out,</a:t>
            </a:r>
            <a:r>
              <a:rPr sz="400" spc="45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size,</a:t>
            </a:r>
            <a:r>
              <a:rPr sz="400" spc="3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cudaMemcpyDeviceToHost);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9714" y="5289930"/>
            <a:ext cx="791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5285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008000"/>
                </a:solidFill>
                <a:latin typeface="Arial MT"/>
                <a:cs typeface="Arial MT"/>
              </a:rPr>
              <a:t>//</a:t>
            </a:r>
            <a:r>
              <a:rPr sz="400" spc="-10" dirty="0">
                <a:solidFill>
                  <a:srgbClr val="008000"/>
                </a:solidFill>
                <a:latin typeface="Arial MT"/>
                <a:cs typeface="Arial MT"/>
              </a:rPr>
              <a:t> Cleanup</a:t>
            </a:r>
            <a:r>
              <a:rPr sz="400" spc="5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free(in);</a:t>
            </a:r>
            <a:r>
              <a:rPr sz="400" spc="5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free(out);</a:t>
            </a:r>
            <a:endParaRPr sz="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400" spc="-10" dirty="0">
                <a:latin typeface="Arial MT"/>
                <a:cs typeface="Arial MT"/>
              </a:rPr>
              <a:t>cudaFree(d_in);</a:t>
            </a:r>
            <a:r>
              <a:rPr sz="400" spc="9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cudaFree(d_out);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sz="4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400" spc="-25" dirty="0">
                <a:latin typeface="Arial MT"/>
                <a:cs typeface="Arial MT"/>
              </a:rPr>
              <a:t>0;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9501" y="5533745"/>
            <a:ext cx="4254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}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1040" y="2161032"/>
            <a:ext cx="74930" cy="3778250"/>
          </a:xfrm>
          <a:custGeom>
            <a:avLst/>
            <a:gdLst/>
            <a:ahLst/>
            <a:cxnLst/>
            <a:rect l="l" t="t" r="r" b="b"/>
            <a:pathLst>
              <a:path w="74929" h="3778250">
                <a:moveTo>
                  <a:pt x="0" y="1927859"/>
                </a:moveTo>
                <a:lnTo>
                  <a:pt x="14513" y="1928350"/>
                </a:lnTo>
                <a:lnTo>
                  <a:pt x="26384" y="1929685"/>
                </a:lnTo>
                <a:lnTo>
                  <a:pt x="34397" y="1931664"/>
                </a:lnTo>
                <a:lnTo>
                  <a:pt x="37337" y="1934082"/>
                </a:lnTo>
                <a:lnTo>
                  <a:pt x="37337" y="2471800"/>
                </a:lnTo>
                <a:lnTo>
                  <a:pt x="40278" y="2474219"/>
                </a:lnTo>
                <a:lnTo>
                  <a:pt x="48291" y="2476198"/>
                </a:lnTo>
                <a:lnTo>
                  <a:pt x="60162" y="2477533"/>
                </a:lnTo>
                <a:lnTo>
                  <a:pt x="74675" y="2478023"/>
                </a:lnTo>
                <a:lnTo>
                  <a:pt x="60162" y="2478514"/>
                </a:lnTo>
                <a:lnTo>
                  <a:pt x="48291" y="2479849"/>
                </a:lnTo>
                <a:lnTo>
                  <a:pt x="40278" y="2481828"/>
                </a:lnTo>
                <a:lnTo>
                  <a:pt x="37337" y="2484247"/>
                </a:lnTo>
                <a:lnTo>
                  <a:pt x="37337" y="3021965"/>
                </a:lnTo>
                <a:lnTo>
                  <a:pt x="34397" y="3024383"/>
                </a:lnTo>
                <a:lnTo>
                  <a:pt x="26384" y="3026362"/>
                </a:lnTo>
                <a:lnTo>
                  <a:pt x="14513" y="3027697"/>
                </a:lnTo>
                <a:lnTo>
                  <a:pt x="0" y="3028187"/>
                </a:lnTo>
              </a:path>
              <a:path w="74929" h="3778250">
                <a:moveTo>
                  <a:pt x="12192" y="3328416"/>
                </a:moveTo>
                <a:lnTo>
                  <a:pt x="24360" y="3328818"/>
                </a:lnTo>
                <a:lnTo>
                  <a:pt x="34290" y="3329924"/>
                </a:lnTo>
                <a:lnTo>
                  <a:pt x="40981" y="3331577"/>
                </a:lnTo>
                <a:lnTo>
                  <a:pt x="43434" y="3333623"/>
                </a:lnTo>
                <a:lnTo>
                  <a:pt x="43434" y="3547999"/>
                </a:lnTo>
                <a:lnTo>
                  <a:pt x="45886" y="3550023"/>
                </a:lnTo>
                <a:lnTo>
                  <a:pt x="52578" y="3551678"/>
                </a:lnTo>
                <a:lnTo>
                  <a:pt x="62507" y="3552796"/>
                </a:lnTo>
                <a:lnTo>
                  <a:pt x="74675" y="3553205"/>
                </a:lnTo>
                <a:lnTo>
                  <a:pt x="62507" y="3553615"/>
                </a:lnTo>
                <a:lnTo>
                  <a:pt x="52577" y="3554733"/>
                </a:lnTo>
                <a:lnTo>
                  <a:pt x="45886" y="3556388"/>
                </a:lnTo>
                <a:lnTo>
                  <a:pt x="43434" y="3558412"/>
                </a:lnTo>
                <a:lnTo>
                  <a:pt x="43434" y="3772789"/>
                </a:lnTo>
                <a:lnTo>
                  <a:pt x="40981" y="3774813"/>
                </a:lnTo>
                <a:lnTo>
                  <a:pt x="34289" y="3776468"/>
                </a:lnTo>
                <a:lnTo>
                  <a:pt x="24360" y="3777586"/>
                </a:lnTo>
                <a:lnTo>
                  <a:pt x="12192" y="3777995"/>
                </a:lnTo>
              </a:path>
              <a:path w="74929" h="3778250">
                <a:moveTo>
                  <a:pt x="0" y="3028187"/>
                </a:moveTo>
                <a:lnTo>
                  <a:pt x="14513" y="3028678"/>
                </a:lnTo>
                <a:lnTo>
                  <a:pt x="26384" y="3030013"/>
                </a:lnTo>
                <a:lnTo>
                  <a:pt x="34397" y="3031992"/>
                </a:lnTo>
                <a:lnTo>
                  <a:pt x="37337" y="3034410"/>
                </a:lnTo>
                <a:lnTo>
                  <a:pt x="37337" y="3172079"/>
                </a:lnTo>
                <a:lnTo>
                  <a:pt x="40278" y="3174497"/>
                </a:lnTo>
                <a:lnTo>
                  <a:pt x="48291" y="3176476"/>
                </a:lnTo>
                <a:lnTo>
                  <a:pt x="60162" y="3177811"/>
                </a:lnTo>
                <a:lnTo>
                  <a:pt x="74675" y="3178302"/>
                </a:lnTo>
                <a:lnTo>
                  <a:pt x="60162" y="3178792"/>
                </a:lnTo>
                <a:lnTo>
                  <a:pt x="48291" y="3180127"/>
                </a:lnTo>
                <a:lnTo>
                  <a:pt x="40278" y="3182106"/>
                </a:lnTo>
                <a:lnTo>
                  <a:pt x="37337" y="3184524"/>
                </a:lnTo>
                <a:lnTo>
                  <a:pt x="37337" y="3322192"/>
                </a:lnTo>
                <a:lnTo>
                  <a:pt x="34397" y="3324611"/>
                </a:lnTo>
                <a:lnTo>
                  <a:pt x="26384" y="3326590"/>
                </a:lnTo>
                <a:lnTo>
                  <a:pt x="14513" y="3327925"/>
                </a:lnTo>
                <a:lnTo>
                  <a:pt x="0" y="3328416"/>
                </a:lnTo>
              </a:path>
              <a:path w="74929" h="3778250">
                <a:moveTo>
                  <a:pt x="0" y="0"/>
                </a:moveTo>
                <a:lnTo>
                  <a:pt x="14513" y="490"/>
                </a:lnTo>
                <a:lnTo>
                  <a:pt x="26384" y="1825"/>
                </a:lnTo>
                <a:lnTo>
                  <a:pt x="34397" y="3804"/>
                </a:lnTo>
                <a:lnTo>
                  <a:pt x="37337" y="6222"/>
                </a:lnTo>
                <a:lnTo>
                  <a:pt x="37337" y="807592"/>
                </a:lnTo>
                <a:lnTo>
                  <a:pt x="40278" y="810011"/>
                </a:lnTo>
                <a:lnTo>
                  <a:pt x="48291" y="811990"/>
                </a:lnTo>
                <a:lnTo>
                  <a:pt x="60162" y="813325"/>
                </a:lnTo>
                <a:lnTo>
                  <a:pt x="74675" y="813815"/>
                </a:lnTo>
                <a:lnTo>
                  <a:pt x="60162" y="814306"/>
                </a:lnTo>
                <a:lnTo>
                  <a:pt x="48291" y="815641"/>
                </a:lnTo>
                <a:lnTo>
                  <a:pt x="40278" y="817620"/>
                </a:lnTo>
                <a:lnTo>
                  <a:pt x="37337" y="820038"/>
                </a:lnTo>
                <a:lnTo>
                  <a:pt x="37337" y="1621408"/>
                </a:lnTo>
                <a:lnTo>
                  <a:pt x="34397" y="1623827"/>
                </a:lnTo>
                <a:lnTo>
                  <a:pt x="26384" y="1625806"/>
                </a:lnTo>
                <a:lnTo>
                  <a:pt x="14513" y="1627141"/>
                </a:lnTo>
                <a:lnTo>
                  <a:pt x="0" y="1627631"/>
                </a:lnTo>
              </a:path>
            </a:pathLst>
          </a:custGeom>
          <a:ln w="9144">
            <a:solidFill>
              <a:srgbClr val="88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32146" y="4444746"/>
            <a:ext cx="894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serial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2146" y="5144770"/>
            <a:ext cx="1068705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parallel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400" dirty="0">
                <a:latin typeface="Trebuchet MS"/>
                <a:cs typeface="Trebuchet MS"/>
              </a:rPr>
              <a:t>serial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32146" y="2797556"/>
            <a:ext cx="850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parallel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2623" y="1539239"/>
            <a:ext cx="1107948" cy="110794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8229345" y="1687448"/>
            <a:ext cx="140970" cy="805815"/>
          </a:xfrm>
          <a:custGeom>
            <a:avLst/>
            <a:gdLst/>
            <a:ahLst/>
            <a:cxnLst/>
            <a:rect l="l" t="t" r="r" b="b"/>
            <a:pathLst>
              <a:path w="140970" h="805814">
                <a:moveTo>
                  <a:pt x="45899" y="706674"/>
                </a:moveTo>
                <a:lnTo>
                  <a:pt x="45839" y="706881"/>
                </a:lnTo>
                <a:lnTo>
                  <a:pt x="42799" y="805814"/>
                </a:lnTo>
                <a:lnTo>
                  <a:pt x="140843" y="790955"/>
                </a:lnTo>
                <a:lnTo>
                  <a:pt x="108510" y="762253"/>
                </a:lnTo>
                <a:lnTo>
                  <a:pt x="89915" y="762253"/>
                </a:lnTo>
                <a:lnTo>
                  <a:pt x="80009" y="754379"/>
                </a:lnTo>
                <a:lnTo>
                  <a:pt x="88199" y="744224"/>
                </a:lnTo>
                <a:lnTo>
                  <a:pt x="45899" y="706674"/>
                </a:lnTo>
                <a:close/>
              </a:path>
              <a:path w="140970" h="805814">
                <a:moveTo>
                  <a:pt x="88199" y="744224"/>
                </a:moveTo>
                <a:lnTo>
                  <a:pt x="80009" y="754379"/>
                </a:lnTo>
                <a:lnTo>
                  <a:pt x="89915" y="762253"/>
                </a:lnTo>
                <a:lnTo>
                  <a:pt x="97722" y="752677"/>
                </a:lnTo>
                <a:lnTo>
                  <a:pt x="88199" y="744224"/>
                </a:lnTo>
                <a:close/>
              </a:path>
              <a:path w="140970" h="805814">
                <a:moveTo>
                  <a:pt x="97722" y="752677"/>
                </a:moveTo>
                <a:lnTo>
                  <a:pt x="89915" y="762253"/>
                </a:lnTo>
                <a:lnTo>
                  <a:pt x="108510" y="762253"/>
                </a:lnTo>
                <a:lnTo>
                  <a:pt x="97722" y="752677"/>
                </a:lnTo>
                <a:close/>
              </a:path>
              <a:path w="140970" h="805814">
                <a:moveTo>
                  <a:pt x="102601" y="742568"/>
                </a:moveTo>
                <a:lnTo>
                  <a:pt x="89534" y="742568"/>
                </a:lnTo>
                <a:lnTo>
                  <a:pt x="89105" y="743374"/>
                </a:lnTo>
                <a:lnTo>
                  <a:pt x="88602" y="744224"/>
                </a:lnTo>
                <a:lnTo>
                  <a:pt x="88510" y="744500"/>
                </a:lnTo>
                <a:lnTo>
                  <a:pt x="97722" y="752677"/>
                </a:lnTo>
                <a:lnTo>
                  <a:pt x="99440" y="750570"/>
                </a:lnTo>
                <a:lnTo>
                  <a:pt x="100202" y="749300"/>
                </a:lnTo>
                <a:lnTo>
                  <a:pt x="100456" y="748664"/>
                </a:lnTo>
                <a:lnTo>
                  <a:pt x="102601" y="742568"/>
                </a:lnTo>
                <a:close/>
              </a:path>
              <a:path w="140970" h="805814">
                <a:moveTo>
                  <a:pt x="88885" y="743374"/>
                </a:moveTo>
                <a:lnTo>
                  <a:pt x="88199" y="744224"/>
                </a:lnTo>
                <a:lnTo>
                  <a:pt x="88510" y="744500"/>
                </a:lnTo>
                <a:lnTo>
                  <a:pt x="88652" y="744224"/>
                </a:lnTo>
                <a:lnTo>
                  <a:pt x="88885" y="743374"/>
                </a:lnTo>
                <a:close/>
              </a:path>
              <a:path w="140970" h="805814">
                <a:moveTo>
                  <a:pt x="89534" y="742568"/>
                </a:moveTo>
                <a:lnTo>
                  <a:pt x="88885" y="743374"/>
                </a:lnTo>
                <a:lnTo>
                  <a:pt x="88602" y="744224"/>
                </a:lnTo>
                <a:lnTo>
                  <a:pt x="89105" y="743374"/>
                </a:lnTo>
                <a:lnTo>
                  <a:pt x="89534" y="742568"/>
                </a:lnTo>
                <a:close/>
              </a:path>
              <a:path w="140970" h="805814">
                <a:moveTo>
                  <a:pt x="89151" y="427872"/>
                </a:moveTo>
                <a:lnTo>
                  <a:pt x="65277" y="464185"/>
                </a:lnTo>
                <a:lnTo>
                  <a:pt x="32384" y="501523"/>
                </a:lnTo>
                <a:lnTo>
                  <a:pt x="24510" y="511175"/>
                </a:lnTo>
                <a:lnTo>
                  <a:pt x="3428" y="551179"/>
                </a:lnTo>
                <a:lnTo>
                  <a:pt x="2172" y="562737"/>
                </a:lnTo>
                <a:lnTo>
                  <a:pt x="3175" y="572135"/>
                </a:lnTo>
                <a:lnTo>
                  <a:pt x="3301" y="572897"/>
                </a:lnTo>
                <a:lnTo>
                  <a:pt x="3428" y="573151"/>
                </a:lnTo>
                <a:lnTo>
                  <a:pt x="6096" y="582802"/>
                </a:lnTo>
                <a:lnTo>
                  <a:pt x="30479" y="624586"/>
                </a:lnTo>
                <a:lnTo>
                  <a:pt x="62737" y="664083"/>
                </a:lnTo>
                <a:lnTo>
                  <a:pt x="70357" y="673480"/>
                </a:lnTo>
                <a:lnTo>
                  <a:pt x="77088" y="682498"/>
                </a:lnTo>
                <a:lnTo>
                  <a:pt x="82930" y="691134"/>
                </a:lnTo>
                <a:lnTo>
                  <a:pt x="87629" y="699262"/>
                </a:lnTo>
                <a:lnTo>
                  <a:pt x="89111" y="702817"/>
                </a:lnTo>
                <a:lnTo>
                  <a:pt x="90550" y="705992"/>
                </a:lnTo>
                <a:lnTo>
                  <a:pt x="91862" y="711326"/>
                </a:lnTo>
                <a:lnTo>
                  <a:pt x="91925" y="711580"/>
                </a:lnTo>
                <a:lnTo>
                  <a:pt x="92328" y="712724"/>
                </a:lnTo>
                <a:lnTo>
                  <a:pt x="92867" y="719074"/>
                </a:lnTo>
                <a:lnTo>
                  <a:pt x="92782" y="726948"/>
                </a:lnTo>
                <a:lnTo>
                  <a:pt x="91948" y="732789"/>
                </a:lnTo>
                <a:lnTo>
                  <a:pt x="90424" y="738759"/>
                </a:lnTo>
                <a:lnTo>
                  <a:pt x="88885" y="743374"/>
                </a:lnTo>
                <a:lnTo>
                  <a:pt x="89534" y="742568"/>
                </a:lnTo>
                <a:lnTo>
                  <a:pt x="102601" y="742568"/>
                </a:lnTo>
                <a:lnTo>
                  <a:pt x="102870" y="741806"/>
                </a:lnTo>
                <a:lnTo>
                  <a:pt x="104521" y="734440"/>
                </a:lnTo>
                <a:lnTo>
                  <a:pt x="105409" y="726948"/>
                </a:lnTo>
                <a:lnTo>
                  <a:pt x="105627" y="720216"/>
                </a:lnTo>
                <a:lnTo>
                  <a:pt x="105663" y="719074"/>
                </a:lnTo>
                <a:lnTo>
                  <a:pt x="105211" y="713739"/>
                </a:lnTo>
                <a:lnTo>
                  <a:pt x="105125" y="712724"/>
                </a:lnTo>
                <a:lnTo>
                  <a:pt x="105028" y="711580"/>
                </a:lnTo>
                <a:lnTo>
                  <a:pt x="104901" y="711326"/>
                </a:lnTo>
                <a:lnTo>
                  <a:pt x="104775" y="710564"/>
                </a:lnTo>
                <a:lnTo>
                  <a:pt x="102743" y="702817"/>
                </a:lnTo>
                <a:lnTo>
                  <a:pt x="102743" y="702437"/>
                </a:lnTo>
                <a:lnTo>
                  <a:pt x="102488" y="701928"/>
                </a:lnTo>
                <a:lnTo>
                  <a:pt x="80136" y="665352"/>
                </a:lnTo>
                <a:lnTo>
                  <a:pt x="56387" y="636651"/>
                </a:lnTo>
                <a:lnTo>
                  <a:pt x="40767" y="617092"/>
                </a:lnTo>
                <a:lnTo>
                  <a:pt x="18287" y="579374"/>
                </a:lnTo>
                <a:lnTo>
                  <a:pt x="15905" y="570864"/>
                </a:lnTo>
                <a:lnTo>
                  <a:pt x="15748" y="570864"/>
                </a:lnTo>
                <a:lnTo>
                  <a:pt x="15621" y="569849"/>
                </a:lnTo>
                <a:lnTo>
                  <a:pt x="14989" y="562737"/>
                </a:lnTo>
                <a:lnTo>
                  <a:pt x="14858" y="562737"/>
                </a:lnTo>
                <a:lnTo>
                  <a:pt x="14858" y="561339"/>
                </a:lnTo>
                <a:lnTo>
                  <a:pt x="15010" y="561339"/>
                </a:lnTo>
                <a:lnTo>
                  <a:pt x="15751" y="554481"/>
                </a:lnTo>
                <a:lnTo>
                  <a:pt x="15621" y="554481"/>
                </a:lnTo>
                <a:lnTo>
                  <a:pt x="15820" y="553838"/>
                </a:lnTo>
                <a:lnTo>
                  <a:pt x="15875" y="553338"/>
                </a:lnTo>
                <a:lnTo>
                  <a:pt x="16410" y="551941"/>
                </a:lnTo>
                <a:lnTo>
                  <a:pt x="18460" y="545347"/>
                </a:lnTo>
                <a:lnTo>
                  <a:pt x="18542" y="545084"/>
                </a:lnTo>
                <a:lnTo>
                  <a:pt x="20347" y="541401"/>
                </a:lnTo>
                <a:lnTo>
                  <a:pt x="41909" y="509904"/>
                </a:lnTo>
                <a:lnTo>
                  <a:pt x="75183" y="472186"/>
                </a:lnTo>
                <a:lnTo>
                  <a:pt x="83057" y="462406"/>
                </a:lnTo>
                <a:lnTo>
                  <a:pt x="90170" y="452627"/>
                </a:lnTo>
                <a:lnTo>
                  <a:pt x="96138" y="442722"/>
                </a:lnTo>
                <a:lnTo>
                  <a:pt x="100837" y="432942"/>
                </a:lnTo>
                <a:lnTo>
                  <a:pt x="100964" y="432308"/>
                </a:lnTo>
                <a:lnTo>
                  <a:pt x="102041" y="428751"/>
                </a:lnTo>
                <a:lnTo>
                  <a:pt x="88900" y="428751"/>
                </a:lnTo>
                <a:lnTo>
                  <a:pt x="89151" y="427872"/>
                </a:lnTo>
                <a:close/>
              </a:path>
              <a:path w="140970" h="805814">
                <a:moveTo>
                  <a:pt x="15669" y="570021"/>
                </a:moveTo>
                <a:lnTo>
                  <a:pt x="15748" y="570864"/>
                </a:lnTo>
                <a:lnTo>
                  <a:pt x="15905" y="570864"/>
                </a:lnTo>
                <a:lnTo>
                  <a:pt x="15669" y="570021"/>
                </a:lnTo>
                <a:close/>
              </a:path>
              <a:path w="140970" h="805814">
                <a:moveTo>
                  <a:pt x="15820" y="553838"/>
                </a:moveTo>
                <a:lnTo>
                  <a:pt x="15621" y="554481"/>
                </a:lnTo>
                <a:lnTo>
                  <a:pt x="15751" y="554481"/>
                </a:lnTo>
                <a:lnTo>
                  <a:pt x="15820" y="553838"/>
                </a:lnTo>
                <a:close/>
              </a:path>
              <a:path w="140970" h="805814">
                <a:moveTo>
                  <a:pt x="104250" y="419353"/>
                </a:moveTo>
                <a:lnTo>
                  <a:pt x="91567" y="419353"/>
                </a:lnTo>
                <a:lnTo>
                  <a:pt x="88900" y="428751"/>
                </a:lnTo>
                <a:lnTo>
                  <a:pt x="102041" y="428751"/>
                </a:lnTo>
                <a:lnTo>
                  <a:pt x="103885" y="422655"/>
                </a:lnTo>
                <a:lnTo>
                  <a:pt x="104012" y="421893"/>
                </a:lnTo>
                <a:lnTo>
                  <a:pt x="104143" y="420497"/>
                </a:lnTo>
                <a:lnTo>
                  <a:pt x="104250" y="419353"/>
                </a:lnTo>
                <a:close/>
              </a:path>
              <a:path w="140970" h="805814">
                <a:moveTo>
                  <a:pt x="92248" y="411843"/>
                </a:moveTo>
                <a:lnTo>
                  <a:pt x="91436" y="419353"/>
                </a:lnTo>
                <a:lnTo>
                  <a:pt x="91356" y="420096"/>
                </a:lnTo>
                <a:lnTo>
                  <a:pt x="91567" y="419353"/>
                </a:lnTo>
                <a:lnTo>
                  <a:pt x="104250" y="419353"/>
                </a:lnTo>
                <a:lnTo>
                  <a:pt x="104890" y="412496"/>
                </a:lnTo>
                <a:lnTo>
                  <a:pt x="92328" y="412496"/>
                </a:lnTo>
                <a:lnTo>
                  <a:pt x="92248" y="411843"/>
                </a:lnTo>
                <a:close/>
              </a:path>
              <a:path w="140970" h="805814">
                <a:moveTo>
                  <a:pt x="104901" y="411099"/>
                </a:moveTo>
                <a:lnTo>
                  <a:pt x="92328" y="411099"/>
                </a:lnTo>
                <a:lnTo>
                  <a:pt x="92328" y="412496"/>
                </a:lnTo>
                <a:lnTo>
                  <a:pt x="104890" y="412496"/>
                </a:lnTo>
                <a:lnTo>
                  <a:pt x="104901" y="411099"/>
                </a:lnTo>
                <a:close/>
              </a:path>
              <a:path w="140970" h="805814">
                <a:moveTo>
                  <a:pt x="46481" y="0"/>
                </a:moveTo>
                <a:lnTo>
                  <a:pt x="36956" y="8381"/>
                </a:lnTo>
                <a:lnTo>
                  <a:pt x="45084" y="17652"/>
                </a:lnTo>
                <a:lnTo>
                  <a:pt x="52704" y="26035"/>
                </a:lnTo>
                <a:lnTo>
                  <a:pt x="59435" y="33781"/>
                </a:lnTo>
                <a:lnTo>
                  <a:pt x="83565" y="64515"/>
                </a:lnTo>
                <a:lnTo>
                  <a:pt x="91158" y="83312"/>
                </a:lnTo>
                <a:lnTo>
                  <a:pt x="91439" y="84327"/>
                </a:lnTo>
                <a:lnTo>
                  <a:pt x="92384" y="96138"/>
                </a:lnTo>
                <a:lnTo>
                  <a:pt x="92455" y="97027"/>
                </a:lnTo>
                <a:lnTo>
                  <a:pt x="92075" y="103504"/>
                </a:lnTo>
                <a:lnTo>
                  <a:pt x="91312" y="110743"/>
                </a:lnTo>
                <a:lnTo>
                  <a:pt x="90951" y="112140"/>
                </a:lnTo>
                <a:lnTo>
                  <a:pt x="89788" y="117093"/>
                </a:lnTo>
                <a:lnTo>
                  <a:pt x="68706" y="151256"/>
                </a:lnTo>
                <a:lnTo>
                  <a:pt x="44830" y="179704"/>
                </a:lnTo>
                <a:lnTo>
                  <a:pt x="28701" y="199389"/>
                </a:lnTo>
                <a:lnTo>
                  <a:pt x="4063" y="240284"/>
                </a:lnTo>
                <a:lnTo>
                  <a:pt x="3936" y="240664"/>
                </a:lnTo>
                <a:lnTo>
                  <a:pt x="3809" y="240918"/>
                </a:lnTo>
                <a:lnTo>
                  <a:pt x="1143" y="250571"/>
                </a:lnTo>
                <a:lnTo>
                  <a:pt x="1143" y="250825"/>
                </a:lnTo>
                <a:lnTo>
                  <a:pt x="1015" y="251205"/>
                </a:lnTo>
                <a:lnTo>
                  <a:pt x="1015" y="251587"/>
                </a:lnTo>
                <a:lnTo>
                  <a:pt x="0" y="260985"/>
                </a:lnTo>
                <a:lnTo>
                  <a:pt x="0" y="262381"/>
                </a:lnTo>
                <a:lnTo>
                  <a:pt x="1143" y="271652"/>
                </a:lnTo>
                <a:lnTo>
                  <a:pt x="1270" y="272541"/>
                </a:lnTo>
                <a:lnTo>
                  <a:pt x="4318" y="282321"/>
                </a:lnTo>
                <a:lnTo>
                  <a:pt x="4445" y="282955"/>
                </a:lnTo>
                <a:lnTo>
                  <a:pt x="4699" y="283210"/>
                </a:lnTo>
                <a:lnTo>
                  <a:pt x="9271" y="292480"/>
                </a:lnTo>
                <a:lnTo>
                  <a:pt x="15494" y="302513"/>
                </a:lnTo>
                <a:lnTo>
                  <a:pt x="22732" y="312292"/>
                </a:lnTo>
                <a:lnTo>
                  <a:pt x="30606" y="321945"/>
                </a:lnTo>
                <a:lnTo>
                  <a:pt x="64643" y="359663"/>
                </a:lnTo>
                <a:lnTo>
                  <a:pt x="72262" y="368935"/>
                </a:lnTo>
                <a:lnTo>
                  <a:pt x="78994" y="378078"/>
                </a:lnTo>
                <a:lnTo>
                  <a:pt x="84581" y="387096"/>
                </a:lnTo>
                <a:lnTo>
                  <a:pt x="86614" y="391160"/>
                </a:lnTo>
                <a:lnTo>
                  <a:pt x="88519" y="394842"/>
                </a:lnTo>
                <a:lnTo>
                  <a:pt x="90622" y="401700"/>
                </a:lnTo>
                <a:lnTo>
                  <a:pt x="91185" y="403225"/>
                </a:lnTo>
                <a:lnTo>
                  <a:pt x="92156" y="411099"/>
                </a:lnTo>
                <a:lnTo>
                  <a:pt x="92248" y="411843"/>
                </a:lnTo>
                <a:lnTo>
                  <a:pt x="92328" y="411099"/>
                </a:lnTo>
                <a:lnTo>
                  <a:pt x="104917" y="411099"/>
                </a:lnTo>
                <a:lnTo>
                  <a:pt x="103758" y="401700"/>
                </a:lnTo>
                <a:lnTo>
                  <a:pt x="103631" y="400938"/>
                </a:lnTo>
                <a:lnTo>
                  <a:pt x="100583" y="391160"/>
                </a:lnTo>
                <a:lnTo>
                  <a:pt x="100456" y="390525"/>
                </a:lnTo>
                <a:lnTo>
                  <a:pt x="100202" y="390271"/>
                </a:lnTo>
                <a:lnTo>
                  <a:pt x="95376" y="380238"/>
                </a:lnTo>
                <a:lnTo>
                  <a:pt x="89153" y="370459"/>
                </a:lnTo>
                <a:lnTo>
                  <a:pt x="82042" y="360806"/>
                </a:lnTo>
                <a:lnTo>
                  <a:pt x="74040" y="351281"/>
                </a:lnTo>
                <a:lnTo>
                  <a:pt x="40385" y="313943"/>
                </a:lnTo>
                <a:lnTo>
                  <a:pt x="32893" y="304673"/>
                </a:lnTo>
                <a:lnTo>
                  <a:pt x="26161" y="295783"/>
                </a:lnTo>
                <a:lnTo>
                  <a:pt x="20574" y="287020"/>
                </a:lnTo>
                <a:lnTo>
                  <a:pt x="16001" y="277622"/>
                </a:lnTo>
                <a:lnTo>
                  <a:pt x="14646" y="272923"/>
                </a:lnTo>
                <a:lnTo>
                  <a:pt x="13461" y="269113"/>
                </a:lnTo>
                <a:lnTo>
                  <a:pt x="13590" y="269113"/>
                </a:lnTo>
                <a:lnTo>
                  <a:pt x="12853" y="262381"/>
                </a:lnTo>
                <a:lnTo>
                  <a:pt x="12687" y="262381"/>
                </a:lnTo>
                <a:lnTo>
                  <a:pt x="12700" y="260985"/>
                </a:lnTo>
                <a:lnTo>
                  <a:pt x="13492" y="253873"/>
                </a:lnTo>
                <a:lnTo>
                  <a:pt x="13588" y="252856"/>
                </a:lnTo>
                <a:lnTo>
                  <a:pt x="13745" y="252856"/>
                </a:lnTo>
                <a:lnTo>
                  <a:pt x="15915" y="245110"/>
                </a:lnTo>
                <a:lnTo>
                  <a:pt x="15748" y="245110"/>
                </a:lnTo>
                <a:lnTo>
                  <a:pt x="19811" y="235965"/>
                </a:lnTo>
                <a:lnTo>
                  <a:pt x="54482" y="187960"/>
                </a:lnTo>
                <a:lnTo>
                  <a:pt x="70993" y="168655"/>
                </a:lnTo>
                <a:lnTo>
                  <a:pt x="78867" y="159003"/>
                </a:lnTo>
                <a:lnTo>
                  <a:pt x="101473" y="122174"/>
                </a:lnTo>
                <a:lnTo>
                  <a:pt x="101726" y="121158"/>
                </a:lnTo>
                <a:lnTo>
                  <a:pt x="103885" y="112140"/>
                </a:lnTo>
                <a:lnTo>
                  <a:pt x="104775" y="104012"/>
                </a:lnTo>
                <a:lnTo>
                  <a:pt x="105000" y="97027"/>
                </a:lnTo>
                <a:lnTo>
                  <a:pt x="105028" y="96138"/>
                </a:lnTo>
                <a:lnTo>
                  <a:pt x="104272" y="85216"/>
                </a:lnTo>
                <a:lnTo>
                  <a:pt x="104210" y="84327"/>
                </a:lnTo>
                <a:lnTo>
                  <a:pt x="104139" y="83312"/>
                </a:lnTo>
                <a:lnTo>
                  <a:pt x="85978" y="45592"/>
                </a:lnTo>
                <a:lnTo>
                  <a:pt x="54609" y="9271"/>
                </a:lnTo>
                <a:lnTo>
                  <a:pt x="46481" y="0"/>
                </a:lnTo>
                <a:close/>
              </a:path>
              <a:path w="140970" h="805814">
                <a:moveTo>
                  <a:pt x="13590" y="269113"/>
                </a:moveTo>
                <a:lnTo>
                  <a:pt x="13461" y="269113"/>
                </a:lnTo>
                <a:lnTo>
                  <a:pt x="13660" y="269752"/>
                </a:lnTo>
                <a:lnTo>
                  <a:pt x="13590" y="269113"/>
                </a:lnTo>
                <a:close/>
              </a:path>
              <a:path w="140970" h="805814">
                <a:moveTo>
                  <a:pt x="13745" y="252856"/>
                </a:moveTo>
                <a:lnTo>
                  <a:pt x="13588" y="252856"/>
                </a:lnTo>
                <a:lnTo>
                  <a:pt x="13509" y="253702"/>
                </a:lnTo>
                <a:lnTo>
                  <a:pt x="13745" y="252856"/>
                </a:lnTo>
                <a:close/>
              </a:path>
              <a:path w="140970" h="805814">
                <a:moveTo>
                  <a:pt x="16079" y="244525"/>
                </a:moveTo>
                <a:lnTo>
                  <a:pt x="15748" y="245110"/>
                </a:lnTo>
                <a:lnTo>
                  <a:pt x="15915" y="245110"/>
                </a:lnTo>
                <a:lnTo>
                  <a:pt x="16079" y="244525"/>
                </a:lnTo>
                <a:close/>
              </a:path>
            </a:pathLst>
          </a:custGeom>
          <a:solidFill>
            <a:srgbClr val="88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01650" y="2950675"/>
            <a:ext cx="895115" cy="80098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2623" y="4482084"/>
            <a:ext cx="1107948" cy="1106423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8229345" y="4630292"/>
            <a:ext cx="140970" cy="805815"/>
          </a:xfrm>
          <a:custGeom>
            <a:avLst/>
            <a:gdLst/>
            <a:ahLst/>
            <a:cxnLst/>
            <a:rect l="l" t="t" r="r" b="b"/>
            <a:pathLst>
              <a:path w="140970" h="805814">
                <a:moveTo>
                  <a:pt x="45899" y="706674"/>
                </a:moveTo>
                <a:lnTo>
                  <a:pt x="45839" y="706881"/>
                </a:lnTo>
                <a:lnTo>
                  <a:pt x="42799" y="805814"/>
                </a:lnTo>
                <a:lnTo>
                  <a:pt x="140843" y="790955"/>
                </a:lnTo>
                <a:lnTo>
                  <a:pt x="108510" y="762253"/>
                </a:lnTo>
                <a:lnTo>
                  <a:pt x="89915" y="762253"/>
                </a:lnTo>
                <a:lnTo>
                  <a:pt x="80009" y="754379"/>
                </a:lnTo>
                <a:lnTo>
                  <a:pt x="88199" y="744224"/>
                </a:lnTo>
                <a:lnTo>
                  <a:pt x="45899" y="706674"/>
                </a:lnTo>
                <a:close/>
              </a:path>
              <a:path w="140970" h="805814">
                <a:moveTo>
                  <a:pt x="88199" y="744224"/>
                </a:moveTo>
                <a:lnTo>
                  <a:pt x="80009" y="754379"/>
                </a:lnTo>
                <a:lnTo>
                  <a:pt x="89915" y="762253"/>
                </a:lnTo>
                <a:lnTo>
                  <a:pt x="97722" y="752677"/>
                </a:lnTo>
                <a:lnTo>
                  <a:pt x="88199" y="744224"/>
                </a:lnTo>
                <a:close/>
              </a:path>
              <a:path w="140970" h="805814">
                <a:moveTo>
                  <a:pt x="97722" y="752677"/>
                </a:moveTo>
                <a:lnTo>
                  <a:pt x="89915" y="762253"/>
                </a:lnTo>
                <a:lnTo>
                  <a:pt x="108510" y="762253"/>
                </a:lnTo>
                <a:lnTo>
                  <a:pt x="97722" y="752677"/>
                </a:lnTo>
                <a:close/>
              </a:path>
              <a:path w="140970" h="805814">
                <a:moveTo>
                  <a:pt x="102601" y="742568"/>
                </a:moveTo>
                <a:lnTo>
                  <a:pt x="89534" y="742568"/>
                </a:lnTo>
                <a:lnTo>
                  <a:pt x="89105" y="743374"/>
                </a:lnTo>
                <a:lnTo>
                  <a:pt x="88602" y="744224"/>
                </a:lnTo>
                <a:lnTo>
                  <a:pt x="88510" y="744500"/>
                </a:lnTo>
                <a:lnTo>
                  <a:pt x="97722" y="752677"/>
                </a:lnTo>
                <a:lnTo>
                  <a:pt x="99440" y="750569"/>
                </a:lnTo>
                <a:lnTo>
                  <a:pt x="100202" y="749299"/>
                </a:lnTo>
                <a:lnTo>
                  <a:pt x="100456" y="748664"/>
                </a:lnTo>
                <a:lnTo>
                  <a:pt x="102601" y="742568"/>
                </a:lnTo>
                <a:close/>
              </a:path>
              <a:path w="140970" h="805814">
                <a:moveTo>
                  <a:pt x="88885" y="743374"/>
                </a:moveTo>
                <a:lnTo>
                  <a:pt x="88199" y="744224"/>
                </a:lnTo>
                <a:lnTo>
                  <a:pt x="88510" y="744500"/>
                </a:lnTo>
                <a:lnTo>
                  <a:pt x="88652" y="744224"/>
                </a:lnTo>
                <a:lnTo>
                  <a:pt x="88885" y="743374"/>
                </a:lnTo>
                <a:close/>
              </a:path>
              <a:path w="140970" h="805814">
                <a:moveTo>
                  <a:pt x="89534" y="742568"/>
                </a:moveTo>
                <a:lnTo>
                  <a:pt x="88885" y="743374"/>
                </a:lnTo>
                <a:lnTo>
                  <a:pt x="88602" y="744224"/>
                </a:lnTo>
                <a:lnTo>
                  <a:pt x="89105" y="743374"/>
                </a:lnTo>
                <a:lnTo>
                  <a:pt x="89534" y="742568"/>
                </a:lnTo>
                <a:close/>
              </a:path>
              <a:path w="140970" h="805814">
                <a:moveTo>
                  <a:pt x="89151" y="427872"/>
                </a:moveTo>
                <a:lnTo>
                  <a:pt x="65277" y="464184"/>
                </a:lnTo>
                <a:lnTo>
                  <a:pt x="32384" y="501522"/>
                </a:lnTo>
                <a:lnTo>
                  <a:pt x="24510" y="511174"/>
                </a:lnTo>
                <a:lnTo>
                  <a:pt x="3428" y="551179"/>
                </a:lnTo>
                <a:lnTo>
                  <a:pt x="2172" y="562736"/>
                </a:lnTo>
                <a:lnTo>
                  <a:pt x="3175" y="572134"/>
                </a:lnTo>
                <a:lnTo>
                  <a:pt x="3301" y="572896"/>
                </a:lnTo>
                <a:lnTo>
                  <a:pt x="3428" y="573150"/>
                </a:lnTo>
                <a:lnTo>
                  <a:pt x="6096" y="582802"/>
                </a:lnTo>
                <a:lnTo>
                  <a:pt x="30479" y="624585"/>
                </a:lnTo>
                <a:lnTo>
                  <a:pt x="62737" y="664082"/>
                </a:lnTo>
                <a:lnTo>
                  <a:pt x="70357" y="673480"/>
                </a:lnTo>
                <a:lnTo>
                  <a:pt x="77088" y="682497"/>
                </a:lnTo>
                <a:lnTo>
                  <a:pt x="82930" y="691133"/>
                </a:lnTo>
                <a:lnTo>
                  <a:pt x="87629" y="699261"/>
                </a:lnTo>
                <a:lnTo>
                  <a:pt x="89111" y="702817"/>
                </a:lnTo>
                <a:lnTo>
                  <a:pt x="90550" y="705992"/>
                </a:lnTo>
                <a:lnTo>
                  <a:pt x="91862" y="711326"/>
                </a:lnTo>
                <a:lnTo>
                  <a:pt x="91925" y="711580"/>
                </a:lnTo>
                <a:lnTo>
                  <a:pt x="92328" y="712723"/>
                </a:lnTo>
                <a:lnTo>
                  <a:pt x="92867" y="719073"/>
                </a:lnTo>
                <a:lnTo>
                  <a:pt x="92782" y="726947"/>
                </a:lnTo>
                <a:lnTo>
                  <a:pt x="91948" y="732789"/>
                </a:lnTo>
                <a:lnTo>
                  <a:pt x="90424" y="738758"/>
                </a:lnTo>
                <a:lnTo>
                  <a:pt x="88885" y="743374"/>
                </a:lnTo>
                <a:lnTo>
                  <a:pt x="89534" y="742568"/>
                </a:lnTo>
                <a:lnTo>
                  <a:pt x="102601" y="742568"/>
                </a:lnTo>
                <a:lnTo>
                  <a:pt x="102870" y="741806"/>
                </a:lnTo>
                <a:lnTo>
                  <a:pt x="104521" y="734440"/>
                </a:lnTo>
                <a:lnTo>
                  <a:pt x="105409" y="726947"/>
                </a:lnTo>
                <a:lnTo>
                  <a:pt x="105627" y="720216"/>
                </a:lnTo>
                <a:lnTo>
                  <a:pt x="105663" y="719073"/>
                </a:lnTo>
                <a:lnTo>
                  <a:pt x="105211" y="713739"/>
                </a:lnTo>
                <a:lnTo>
                  <a:pt x="105125" y="712723"/>
                </a:lnTo>
                <a:lnTo>
                  <a:pt x="105028" y="711580"/>
                </a:lnTo>
                <a:lnTo>
                  <a:pt x="104901" y="711326"/>
                </a:lnTo>
                <a:lnTo>
                  <a:pt x="104775" y="710564"/>
                </a:lnTo>
                <a:lnTo>
                  <a:pt x="102743" y="702817"/>
                </a:lnTo>
                <a:lnTo>
                  <a:pt x="102743" y="702436"/>
                </a:lnTo>
                <a:lnTo>
                  <a:pt x="102488" y="701928"/>
                </a:lnTo>
                <a:lnTo>
                  <a:pt x="80136" y="665352"/>
                </a:lnTo>
                <a:lnTo>
                  <a:pt x="56387" y="636650"/>
                </a:lnTo>
                <a:lnTo>
                  <a:pt x="40767" y="617092"/>
                </a:lnTo>
                <a:lnTo>
                  <a:pt x="18287" y="579373"/>
                </a:lnTo>
                <a:lnTo>
                  <a:pt x="15905" y="570864"/>
                </a:lnTo>
                <a:lnTo>
                  <a:pt x="15748" y="570864"/>
                </a:lnTo>
                <a:lnTo>
                  <a:pt x="15621" y="569848"/>
                </a:lnTo>
                <a:lnTo>
                  <a:pt x="14989" y="562736"/>
                </a:lnTo>
                <a:lnTo>
                  <a:pt x="14858" y="562736"/>
                </a:lnTo>
                <a:lnTo>
                  <a:pt x="14858" y="561339"/>
                </a:lnTo>
                <a:lnTo>
                  <a:pt x="15010" y="561339"/>
                </a:lnTo>
                <a:lnTo>
                  <a:pt x="15751" y="554481"/>
                </a:lnTo>
                <a:lnTo>
                  <a:pt x="15621" y="554481"/>
                </a:lnTo>
                <a:lnTo>
                  <a:pt x="15820" y="553838"/>
                </a:lnTo>
                <a:lnTo>
                  <a:pt x="15875" y="553338"/>
                </a:lnTo>
                <a:lnTo>
                  <a:pt x="16410" y="551941"/>
                </a:lnTo>
                <a:lnTo>
                  <a:pt x="18460" y="545347"/>
                </a:lnTo>
                <a:lnTo>
                  <a:pt x="18542" y="545083"/>
                </a:lnTo>
                <a:lnTo>
                  <a:pt x="20347" y="541400"/>
                </a:lnTo>
                <a:lnTo>
                  <a:pt x="22351" y="537209"/>
                </a:lnTo>
                <a:lnTo>
                  <a:pt x="27812" y="528192"/>
                </a:lnTo>
                <a:lnTo>
                  <a:pt x="34417" y="519048"/>
                </a:lnTo>
                <a:lnTo>
                  <a:pt x="41909" y="509904"/>
                </a:lnTo>
                <a:lnTo>
                  <a:pt x="75183" y="472185"/>
                </a:lnTo>
                <a:lnTo>
                  <a:pt x="83057" y="462406"/>
                </a:lnTo>
                <a:lnTo>
                  <a:pt x="90170" y="452627"/>
                </a:lnTo>
                <a:lnTo>
                  <a:pt x="96138" y="442721"/>
                </a:lnTo>
                <a:lnTo>
                  <a:pt x="100837" y="432942"/>
                </a:lnTo>
                <a:lnTo>
                  <a:pt x="100964" y="432307"/>
                </a:lnTo>
                <a:lnTo>
                  <a:pt x="102041" y="428751"/>
                </a:lnTo>
                <a:lnTo>
                  <a:pt x="88900" y="428751"/>
                </a:lnTo>
                <a:lnTo>
                  <a:pt x="89151" y="427872"/>
                </a:lnTo>
                <a:close/>
              </a:path>
              <a:path w="140970" h="805814">
                <a:moveTo>
                  <a:pt x="15669" y="570021"/>
                </a:moveTo>
                <a:lnTo>
                  <a:pt x="15748" y="570864"/>
                </a:lnTo>
                <a:lnTo>
                  <a:pt x="15905" y="570864"/>
                </a:lnTo>
                <a:lnTo>
                  <a:pt x="15669" y="570021"/>
                </a:lnTo>
                <a:close/>
              </a:path>
              <a:path w="140970" h="805814">
                <a:moveTo>
                  <a:pt x="15820" y="553838"/>
                </a:moveTo>
                <a:lnTo>
                  <a:pt x="15621" y="554481"/>
                </a:lnTo>
                <a:lnTo>
                  <a:pt x="15751" y="554481"/>
                </a:lnTo>
                <a:lnTo>
                  <a:pt x="15820" y="553838"/>
                </a:lnTo>
                <a:close/>
              </a:path>
              <a:path w="140970" h="805814">
                <a:moveTo>
                  <a:pt x="104250" y="419353"/>
                </a:moveTo>
                <a:lnTo>
                  <a:pt x="91567" y="419353"/>
                </a:lnTo>
                <a:lnTo>
                  <a:pt x="88900" y="428751"/>
                </a:lnTo>
                <a:lnTo>
                  <a:pt x="102041" y="428751"/>
                </a:lnTo>
                <a:lnTo>
                  <a:pt x="103885" y="422655"/>
                </a:lnTo>
                <a:lnTo>
                  <a:pt x="104012" y="421893"/>
                </a:lnTo>
                <a:lnTo>
                  <a:pt x="104143" y="420496"/>
                </a:lnTo>
                <a:lnTo>
                  <a:pt x="104250" y="419353"/>
                </a:lnTo>
                <a:close/>
              </a:path>
              <a:path w="140970" h="805814">
                <a:moveTo>
                  <a:pt x="104901" y="411098"/>
                </a:moveTo>
                <a:lnTo>
                  <a:pt x="92328" y="411098"/>
                </a:lnTo>
                <a:lnTo>
                  <a:pt x="92328" y="412495"/>
                </a:lnTo>
                <a:lnTo>
                  <a:pt x="92177" y="412495"/>
                </a:lnTo>
                <a:lnTo>
                  <a:pt x="91436" y="419353"/>
                </a:lnTo>
                <a:lnTo>
                  <a:pt x="91356" y="420096"/>
                </a:lnTo>
                <a:lnTo>
                  <a:pt x="91567" y="419353"/>
                </a:lnTo>
                <a:lnTo>
                  <a:pt x="104250" y="419353"/>
                </a:lnTo>
                <a:lnTo>
                  <a:pt x="104890" y="412495"/>
                </a:lnTo>
                <a:lnTo>
                  <a:pt x="92328" y="412495"/>
                </a:lnTo>
                <a:lnTo>
                  <a:pt x="92328" y="411843"/>
                </a:lnTo>
                <a:lnTo>
                  <a:pt x="104901" y="411843"/>
                </a:lnTo>
                <a:lnTo>
                  <a:pt x="104901" y="411098"/>
                </a:lnTo>
                <a:close/>
              </a:path>
              <a:path w="140970" h="805814">
                <a:moveTo>
                  <a:pt x="46481" y="0"/>
                </a:moveTo>
                <a:lnTo>
                  <a:pt x="36956" y="8381"/>
                </a:lnTo>
                <a:lnTo>
                  <a:pt x="45084" y="17652"/>
                </a:lnTo>
                <a:lnTo>
                  <a:pt x="52704" y="26034"/>
                </a:lnTo>
                <a:lnTo>
                  <a:pt x="59435" y="33781"/>
                </a:lnTo>
                <a:lnTo>
                  <a:pt x="83565" y="64515"/>
                </a:lnTo>
                <a:lnTo>
                  <a:pt x="91158" y="83311"/>
                </a:lnTo>
                <a:lnTo>
                  <a:pt x="91439" y="84327"/>
                </a:lnTo>
                <a:lnTo>
                  <a:pt x="92384" y="96138"/>
                </a:lnTo>
                <a:lnTo>
                  <a:pt x="92455" y="97027"/>
                </a:lnTo>
                <a:lnTo>
                  <a:pt x="92075" y="103504"/>
                </a:lnTo>
                <a:lnTo>
                  <a:pt x="91312" y="110743"/>
                </a:lnTo>
                <a:lnTo>
                  <a:pt x="90951" y="112140"/>
                </a:lnTo>
                <a:lnTo>
                  <a:pt x="89788" y="117093"/>
                </a:lnTo>
                <a:lnTo>
                  <a:pt x="68706" y="151256"/>
                </a:lnTo>
                <a:lnTo>
                  <a:pt x="44830" y="179704"/>
                </a:lnTo>
                <a:lnTo>
                  <a:pt x="28701" y="199389"/>
                </a:lnTo>
                <a:lnTo>
                  <a:pt x="4063" y="240283"/>
                </a:lnTo>
                <a:lnTo>
                  <a:pt x="3936" y="240664"/>
                </a:lnTo>
                <a:lnTo>
                  <a:pt x="3809" y="240918"/>
                </a:lnTo>
                <a:lnTo>
                  <a:pt x="1143" y="250570"/>
                </a:lnTo>
                <a:lnTo>
                  <a:pt x="1143" y="250824"/>
                </a:lnTo>
                <a:lnTo>
                  <a:pt x="1015" y="251205"/>
                </a:lnTo>
                <a:lnTo>
                  <a:pt x="1015" y="251586"/>
                </a:lnTo>
                <a:lnTo>
                  <a:pt x="0" y="260984"/>
                </a:lnTo>
                <a:lnTo>
                  <a:pt x="0" y="262381"/>
                </a:lnTo>
                <a:lnTo>
                  <a:pt x="1143" y="271652"/>
                </a:lnTo>
                <a:lnTo>
                  <a:pt x="1270" y="272541"/>
                </a:lnTo>
                <a:lnTo>
                  <a:pt x="4318" y="282320"/>
                </a:lnTo>
                <a:lnTo>
                  <a:pt x="4445" y="282955"/>
                </a:lnTo>
                <a:lnTo>
                  <a:pt x="4699" y="283209"/>
                </a:lnTo>
                <a:lnTo>
                  <a:pt x="9271" y="292480"/>
                </a:lnTo>
                <a:lnTo>
                  <a:pt x="15494" y="302513"/>
                </a:lnTo>
                <a:lnTo>
                  <a:pt x="22732" y="312292"/>
                </a:lnTo>
                <a:lnTo>
                  <a:pt x="30606" y="321944"/>
                </a:lnTo>
                <a:lnTo>
                  <a:pt x="64643" y="359663"/>
                </a:lnTo>
                <a:lnTo>
                  <a:pt x="72262" y="368934"/>
                </a:lnTo>
                <a:lnTo>
                  <a:pt x="78994" y="378078"/>
                </a:lnTo>
                <a:lnTo>
                  <a:pt x="84581" y="387095"/>
                </a:lnTo>
                <a:lnTo>
                  <a:pt x="86613" y="391159"/>
                </a:lnTo>
                <a:lnTo>
                  <a:pt x="88519" y="394842"/>
                </a:lnTo>
                <a:lnTo>
                  <a:pt x="90622" y="401700"/>
                </a:lnTo>
                <a:lnTo>
                  <a:pt x="91185" y="403224"/>
                </a:lnTo>
                <a:lnTo>
                  <a:pt x="92141" y="410971"/>
                </a:lnTo>
                <a:lnTo>
                  <a:pt x="92248" y="411843"/>
                </a:lnTo>
                <a:lnTo>
                  <a:pt x="92328" y="411098"/>
                </a:lnTo>
                <a:lnTo>
                  <a:pt x="104901" y="411098"/>
                </a:lnTo>
                <a:lnTo>
                  <a:pt x="104901" y="410971"/>
                </a:lnTo>
                <a:lnTo>
                  <a:pt x="103758" y="401700"/>
                </a:lnTo>
                <a:lnTo>
                  <a:pt x="103631" y="400938"/>
                </a:lnTo>
                <a:lnTo>
                  <a:pt x="100583" y="391159"/>
                </a:lnTo>
                <a:lnTo>
                  <a:pt x="100456" y="390524"/>
                </a:lnTo>
                <a:lnTo>
                  <a:pt x="100202" y="390143"/>
                </a:lnTo>
                <a:lnTo>
                  <a:pt x="95376" y="380237"/>
                </a:lnTo>
                <a:lnTo>
                  <a:pt x="89153" y="370458"/>
                </a:lnTo>
                <a:lnTo>
                  <a:pt x="82042" y="360806"/>
                </a:lnTo>
                <a:lnTo>
                  <a:pt x="74040" y="351281"/>
                </a:lnTo>
                <a:lnTo>
                  <a:pt x="40385" y="313943"/>
                </a:lnTo>
                <a:lnTo>
                  <a:pt x="32893" y="304672"/>
                </a:lnTo>
                <a:lnTo>
                  <a:pt x="26161" y="295782"/>
                </a:lnTo>
                <a:lnTo>
                  <a:pt x="20574" y="286892"/>
                </a:lnTo>
                <a:lnTo>
                  <a:pt x="16001" y="277621"/>
                </a:lnTo>
                <a:lnTo>
                  <a:pt x="14646" y="272922"/>
                </a:lnTo>
                <a:lnTo>
                  <a:pt x="13461" y="269112"/>
                </a:lnTo>
                <a:lnTo>
                  <a:pt x="13590" y="269112"/>
                </a:lnTo>
                <a:lnTo>
                  <a:pt x="12853" y="262381"/>
                </a:lnTo>
                <a:lnTo>
                  <a:pt x="12687" y="262381"/>
                </a:lnTo>
                <a:lnTo>
                  <a:pt x="12700" y="260984"/>
                </a:lnTo>
                <a:lnTo>
                  <a:pt x="13492" y="253872"/>
                </a:lnTo>
                <a:lnTo>
                  <a:pt x="13588" y="252856"/>
                </a:lnTo>
                <a:lnTo>
                  <a:pt x="13745" y="252856"/>
                </a:lnTo>
                <a:lnTo>
                  <a:pt x="15915" y="245109"/>
                </a:lnTo>
                <a:lnTo>
                  <a:pt x="15748" y="245109"/>
                </a:lnTo>
                <a:lnTo>
                  <a:pt x="19811" y="235965"/>
                </a:lnTo>
                <a:lnTo>
                  <a:pt x="54482" y="187959"/>
                </a:lnTo>
                <a:lnTo>
                  <a:pt x="70993" y="168655"/>
                </a:lnTo>
                <a:lnTo>
                  <a:pt x="78867" y="159003"/>
                </a:lnTo>
                <a:lnTo>
                  <a:pt x="101473" y="122173"/>
                </a:lnTo>
                <a:lnTo>
                  <a:pt x="101726" y="121157"/>
                </a:lnTo>
                <a:lnTo>
                  <a:pt x="103885" y="112140"/>
                </a:lnTo>
                <a:lnTo>
                  <a:pt x="104775" y="104012"/>
                </a:lnTo>
                <a:lnTo>
                  <a:pt x="105000" y="97027"/>
                </a:lnTo>
                <a:lnTo>
                  <a:pt x="105028" y="96138"/>
                </a:lnTo>
                <a:lnTo>
                  <a:pt x="104272" y="85216"/>
                </a:lnTo>
                <a:lnTo>
                  <a:pt x="104210" y="84327"/>
                </a:lnTo>
                <a:lnTo>
                  <a:pt x="104139" y="83311"/>
                </a:lnTo>
                <a:lnTo>
                  <a:pt x="85978" y="45592"/>
                </a:lnTo>
                <a:lnTo>
                  <a:pt x="54609" y="9270"/>
                </a:lnTo>
                <a:lnTo>
                  <a:pt x="46481" y="0"/>
                </a:lnTo>
                <a:close/>
              </a:path>
              <a:path w="140970" h="805814">
                <a:moveTo>
                  <a:pt x="13590" y="269112"/>
                </a:moveTo>
                <a:lnTo>
                  <a:pt x="13461" y="269112"/>
                </a:lnTo>
                <a:lnTo>
                  <a:pt x="13660" y="269752"/>
                </a:lnTo>
                <a:lnTo>
                  <a:pt x="13590" y="269112"/>
                </a:lnTo>
                <a:close/>
              </a:path>
              <a:path w="140970" h="805814">
                <a:moveTo>
                  <a:pt x="13745" y="252856"/>
                </a:moveTo>
                <a:lnTo>
                  <a:pt x="13588" y="252856"/>
                </a:lnTo>
                <a:lnTo>
                  <a:pt x="13509" y="253702"/>
                </a:lnTo>
                <a:lnTo>
                  <a:pt x="13745" y="252856"/>
                </a:lnTo>
                <a:close/>
              </a:path>
              <a:path w="140970" h="805814">
                <a:moveTo>
                  <a:pt x="16079" y="244525"/>
                </a:moveTo>
                <a:lnTo>
                  <a:pt x="15748" y="245109"/>
                </a:lnTo>
                <a:lnTo>
                  <a:pt x="15915" y="245109"/>
                </a:lnTo>
                <a:lnTo>
                  <a:pt x="16079" y="244525"/>
                </a:lnTo>
                <a:close/>
              </a:path>
            </a:pathLst>
          </a:custGeom>
          <a:solidFill>
            <a:srgbClr val="88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818632" y="2238755"/>
            <a:ext cx="2961640" cy="3444875"/>
            <a:chOff x="5818632" y="2238755"/>
            <a:chExt cx="2961640" cy="344487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9642" y="2984372"/>
              <a:ext cx="1230376" cy="80429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18632" y="2238755"/>
              <a:ext cx="2171700" cy="3444875"/>
            </a:xfrm>
            <a:custGeom>
              <a:avLst/>
              <a:gdLst/>
              <a:ahLst/>
              <a:cxnLst/>
              <a:rect l="l" t="t" r="r" b="b"/>
              <a:pathLst>
                <a:path w="2171700" h="3444875">
                  <a:moveTo>
                    <a:pt x="1692148" y="1549908"/>
                  </a:moveTo>
                  <a:lnTo>
                    <a:pt x="1592834" y="1575562"/>
                  </a:lnTo>
                  <a:lnTo>
                    <a:pt x="1590802" y="1578991"/>
                  </a:lnTo>
                  <a:lnTo>
                    <a:pt x="1591691" y="1582420"/>
                  </a:lnTo>
                  <a:lnTo>
                    <a:pt x="1592580" y="1585722"/>
                  </a:lnTo>
                  <a:lnTo>
                    <a:pt x="1596009" y="1587754"/>
                  </a:lnTo>
                  <a:lnTo>
                    <a:pt x="1599438" y="1586992"/>
                  </a:lnTo>
                  <a:lnTo>
                    <a:pt x="1662099" y="1570774"/>
                  </a:lnTo>
                  <a:lnTo>
                    <a:pt x="272923" y="2946273"/>
                  </a:lnTo>
                  <a:lnTo>
                    <a:pt x="281813" y="2955290"/>
                  </a:lnTo>
                  <a:lnTo>
                    <a:pt x="1670939" y="1579841"/>
                  </a:lnTo>
                  <a:lnTo>
                    <a:pt x="1653311" y="1645539"/>
                  </a:lnTo>
                  <a:lnTo>
                    <a:pt x="1653286" y="1645666"/>
                  </a:lnTo>
                  <a:lnTo>
                    <a:pt x="1655318" y="1649222"/>
                  </a:lnTo>
                  <a:lnTo>
                    <a:pt x="1662049" y="1651000"/>
                  </a:lnTo>
                  <a:lnTo>
                    <a:pt x="1665605" y="1648968"/>
                  </a:lnTo>
                  <a:lnTo>
                    <a:pt x="1666455" y="1645666"/>
                  </a:lnTo>
                  <a:lnTo>
                    <a:pt x="1690979" y="1554226"/>
                  </a:lnTo>
                  <a:lnTo>
                    <a:pt x="1692148" y="1549908"/>
                  </a:lnTo>
                  <a:close/>
                </a:path>
                <a:path w="2171700" h="3444875">
                  <a:moveTo>
                    <a:pt x="2133727" y="0"/>
                  </a:moveTo>
                  <a:lnTo>
                    <a:pt x="2034794" y="27178"/>
                  </a:lnTo>
                  <a:lnTo>
                    <a:pt x="2032762" y="30734"/>
                  </a:lnTo>
                  <a:lnTo>
                    <a:pt x="2033651" y="34036"/>
                  </a:lnTo>
                  <a:lnTo>
                    <a:pt x="2034667" y="37465"/>
                  </a:lnTo>
                  <a:lnTo>
                    <a:pt x="2038096" y="39497"/>
                  </a:lnTo>
                  <a:lnTo>
                    <a:pt x="2041525" y="38481"/>
                  </a:lnTo>
                  <a:lnTo>
                    <a:pt x="2104047" y="21285"/>
                  </a:lnTo>
                  <a:lnTo>
                    <a:pt x="0" y="2173605"/>
                  </a:lnTo>
                  <a:lnTo>
                    <a:pt x="9144" y="2182368"/>
                  </a:lnTo>
                  <a:lnTo>
                    <a:pt x="2113026" y="30213"/>
                  </a:lnTo>
                  <a:lnTo>
                    <a:pt x="2097278" y="92964"/>
                  </a:lnTo>
                  <a:lnTo>
                    <a:pt x="2096452" y="96139"/>
                  </a:lnTo>
                  <a:lnTo>
                    <a:pt x="2096389" y="96393"/>
                  </a:lnTo>
                  <a:lnTo>
                    <a:pt x="2098421" y="99822"/>
                  </a:lnTo>
                  <a:lnTo>
                    <a:pt x="2105279" y="101600"/>
                  </a:lnTo>
                  <a:lnTo>
                    <a:pt x="2108708" y="99441"/>
                  </a:lnTo>
                  <a:lnTo>
                    <a:pt x="2109520" y="96393"/>
                  </a:lnTo>
                  <a:lnTo>
                    <a:pt x="2132571" y="4572"/>
                  </a:lnTo>
                  <a:lnTo>
                    <a:pt x="2133727" y="0"/>
                  </a:lnTo>
                  <a:close/>
                </a:path>
                <a:path w="2171700" h="3444875">
                  <a:moveTo>
                    <a:pt x="2171319" y="2878836"/>
                  </a:moveTo>
                  <a:lnTo>
                    <a:pt x="2160778" y="2876042"/>
                  </a:lnTo>
                  <a:lnTo>
                    <a:pt x="2072132" y="2852547"/>
                  </a:lnTo>
                  <a:lnTo>
                    <a:pt x="2068703" y="2854579"/>
                  </a:lnTo>
                  <a:lnTo>
                    <a:pt x="2066925" y="2861437"/>
                  </a:lnTo>
                  <a:lnTo>
                    <a:pt x="2068830" y="2864866"/>
                  </a:lnTo>
                  <a:lnTo>
                    <a:pt x="2134768" y="2882315"/>
                  </a:lnTo>
                  <a:lnTo>
                    <a:pt x="143129" y="3432429"/>
                  </a:lnTo>
                  <a:lnTo>
                    <a:pt x="146431" y="3444659"/>
                  </a:lnTo>
                  <a:lnTo>
                    <a:pt x="2138172" y="2894647"/>
                  </a:lnTo>
                  <a:lnTo>
                    <a:pt x="2093087" y="2940939"/>
                  </a:lnTo>
                  <a:lnTo>
                    <a:pt x="2090547" y="2943352"/>
                  </a:lnTo>
                  <a:lnTo>
                    <a:pt x="2090674" y="2947416"/>
                  </a:lnTo>
                  <a:lnTo>
                    <a:pt x="2095627" y="2952369"/>
                  </a:lnTo>
                  <a:lnTo>
                    <a:pt x="2099564" y="2952369"/>
                  </a:lnTo>
                  <a:lnTo>
                    <a:pt x="2102104" y="2949702"/>
                  </a:lnTo>
                  <a:lnTo>
                    <a:pt x="2171319" y="2878836"/>
                  </a:lnTo>
                  <a:close/>
                </a:path>
              </a:pathLst>
            </a:custGeom>
            <a:solidFill>
              <a:srgbClr val="E68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0587-EB19-A7D3-2F44-392338B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Why Tiling in Matrix Multiplication?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E232-7966-6D14-929F-42FCB071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43" y="1438478"/>
            <a:ext cx="10809605" cy="4062651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Matrices are large → can’t fit fully in fast memory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Memory access is </a:t>
            </a:r>
            <a:r>
              <a:rPr lang="en-IN" b="1" dirty="0"/>
              <a:t>expensive</a:t>
            </a:r>
            <a:endParaRPr lang="en-IN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Elements from A and B are </a:t>
            </a:r>
            <a:r>
              <a:rPr lang="en-IN" b="1" dirty="0"/>
              <a:t>reused</a:t>
            </a:r>
            <a:endParaRPr lang="en-IN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Without tiling</a:t>
            </a:r>
            <a:r>
              <a:rPr lang="en-IN" dirty="0"/>
              <a:t> → we reload the same data multiple times</a:t>
            </a:r>
          </a:p>
          <a:p>
            <a:pPr>
              <a:lnSpc>
                <a:spcPct val="200000"/>
              </a:lnSpc>
            </a:pPr>
            <a:r>
              <a:rPr lang="en-IN" dirty="0"/>
              <a:t> Tiling helps us </a:t>
            </a:r>
            <a:r>
              <a:rPr lang="en-IN" b="1" dirty="0"/>
              <a:t>load once, reuse many times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833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A12B-0CC2-8D1B-192A-B1808E11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Matrix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C6BC-650F-A91A-324C-6150E64F5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14FBE-F3AA-D7BB-F81D-BBF83F52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8491"/>
            <a:ext cx="3576807" cy="48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3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6F-AC65-5BFF-1690-105864CC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Step-by-Step Computation of Tile C00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E96F1A-25F2-6242-9739-63DBA58B6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343" y="1142968"/>
            <a:ext cx="5006499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shared memory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partial_C00 = A00 × B00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A01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partial_C00 += A01 × B10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result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C tiles follow same logic with reused tiles</a:t>
            </a:r>
          </a:p>
        </p:txBody>
      </p:sp>
    </p:spTree>
    <p:extLst>
      <p:ext uri="{BB962C8B-B14F-4D97-AF65-F5344CB8AC3E}">
        <p14:creationId xmlns:p14="http://schemas.microsoft.com/office/powerpoint/2010/main" val="352166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537A-7A22-C918-8315-D96038C0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65557"/>
            <a:ext cx="11221313" cy="553998"/>
          </a:xfrm>
        </p:spPr>
        <p:txBody>
          <a:bodyPr/>
          <a:lstStyle/>
          <a:p>
            <a:r>
              <a:rPr lang="en-IN" dirty="0"/>
              <a:t>Data Reuse and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B86A-F675-3887-4849-B147ED67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16B701-940D-0140-DC26-EDAED5CCD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11715"/>
              </p:ext>
            </p:extLst>
          </p:nvPr>
        </p:nvGraphicFramePr>
        <p:xfrm>
          <a:off x="465356" y="1438478"/>
          <a:ext cx="10809288" cy="1737360"/>
        </p:xfrm>
        <a:graphic>
          <a:graphicData uri="http://schemas.openxmlformats.org/drawingml/2006/table">
            <a:tbl>
              <a:tblPr/>
              <a:tblGrid>
                <a:gridCol w="3603096">
                  <a:extLst>
                    <a:ext uri="{9D8B030D-6E8A-4147-A177-3AD203B41FA5}">
                      <a16:colId xmlns:a16="http://schemas.microsoft.com/office/drawing/2014/main" val="3656935025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3720604142"/>
                    </a:ext>
                  </a:extLst>
                </a:gridCol>
                <a:gridCol w="3603096">
                  <a:extLst>
                    <a:ext uri="{9D8B030D-6E8A-4147-A177-3AD203B41FA5}">
                      <a16:colId xmlns:a16="http://schemas.microsoft.com/office/drawing/2014/main" val="12299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Reuse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How/Where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19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Row-wise reuse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Same A tile reused across multiple C tiles horizontally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70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Col-wise reuse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Same B tile reused vertically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Temporal reuse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Accumulating C[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][j] in loop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9753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0E90A5-8647-AC4C-E574-6BB93A83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39485"/>
              </p:ext>
            </p:extLst>
          </p:nvPr>
        </p:nvGraphicFramePr>
        <p:xfrm>
          <a:off x="505647" y="4077262"/>
          <a:ext cx="10809288" cy="1828800"/>
        </p:xfrm>
        <a:graphic>
          <a:graphicData uri="http://schemas.openxmlformats.org/drawingml/2006/table">
            <a:tbl>
              <a:tblPr/>
              <a:tblGrid>
                <a:gridCol w="5404644">
                  <a:extLst>
                    <a:ext uri="{9D8B030D-6E8A-4147-A177-3AD203B41FA5}">
                      <a16:colId xmlns:a16="http://schemas.microsoft.com/office/drawing/2014/main" val="2455084257"/>
                    </a:ext>
                  </a:extLst>
                </a:gridCol>
                <a:gridCol w="5404644">
                  <a:extLst>
                    <a:ext uri="{9D8B030D-6E8A-4147-A177-3AD203B41FA5}">
                      <a16:colId xmlns:a16="http://schemas.microsoft.com/office/drawing/2014/main" val="3247208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Without Tiling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 Tiling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6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Multiple global loads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Fewer global loads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05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Poor data reuse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reuse in shared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854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Inefficient memory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Efficient shared memory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41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Much faster computation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86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8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85343" y="1438478"/>
            <a:ext cx="10809605" cy="2062153"/>
          </a:xfrm>
          <a:prstGeom prst="rect">
            <a:avLst/>
          </a:prstGeom>
        </p:spPr>
        <p:txBody>
          <a:bodyPr vert="horz" wrap="square" lIns="0" tIns="864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Tiling</a:t>
            </a:r>
            <a:r>
              <a:rPr spc="-2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safe</a:t>
            </a:r>
            <a:r>
              <a:rPr spc="-35" dirty="0"/>
              <a:t> </a:t>
            </a:r>
            <a:r>
              <a:rPr dirty="0"/>
              <a:t>only</a:t>
            </a:r>
            <a:r>
              <a:rPr spc="-25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does</a:t>
            </a:r>
            <a:r>
              <a:rPr spc="-40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change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order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memory</a:t>
            </a:r>
            <a:r>
              <a:rPr spc="-30" dirty="0"/>
              <a:t> </a:t>
            </a:r>
            <a:r>
              <a:rPr spc="-10" dirty="0"/>
              <a:t>locations </a:t>
            </a:r>
            <a:r>
              <a:rPr dirty="0"/>
              <a:t>are</a:t>
            </a:r>
            <a:r>
              <a:rPr spc="-10" dirty="0"/>
              <a:t> read/written</a:t>
            </a:r>
          </a:p>
          <a:p>
            <a:pPr marL="469265">
              <a:lnSpc>
                <a:spcPct val="100000"/>
              </a:lnSpc>
              <a:spcBef>
                <a:spcPts val="490"/>
              </a:spcBef>
            </a:pPr>
            <a:r>
              <a:rPr dirty="0"/>
              <a:t>We’ll</a:t>
            </a:r>
            <a:r>
              <a:rPr spc="-35" dirty="0"/>
              <a:t> </a:t>
            </a:r>
            <a:r>
              <a:rPr dirty="0"/>
              <a:t>talk</a:t>
            </a:r>
            <a:r>
              <a:rPr spc="-35" dirty="0"/>
              <a:t> </a:t>
            </a:r>
            <a:r>
              <a:rPr dirty="0"/>
              <a:t>about</a:t>
            </a:r>
            <a:r>
              <a:rPr spc="-45" dirty="0"/>
              <a:t> </a:t>
            </a:r>
            <a:r>
              <a:rPr dirty="0"/>
              <a:t>correctness</a:t>
            </a:r>
            <a:r>
              <a:rPr spc="-65" dirty="0"/>
              <a:t> </a:t>
            </a:r>
            <a:r>
              <a:rPr dirty="0"/>
              <a:t>after</a:t>
            </a:r>
            <a:r>
              <a:rPr spc="-45" dirty="0"/>
              <a:t> </a:t>
            </a:r>
            <a:r>
              <a:rPr dirty="0"/>
              <a:t>memory</a:t>
            </a:r>
            <a:r>
              <a:rPr spc="-50" dirty="0"/>
              <a:t> </a:t>
            </a:r>
            <a:r>
              <a:rPr spc="-10" dirty="0"/>
              <a:t>hierarchies</a:t>
            </a:r>
          </a:p>
          <a:p>
            <a:pPr marL="12700" marR="189230">
              <a:lnSpc>
                <a:spcPct val="100000"/>
              </a:lnSpc>
              <a:spcBef>
                <a:spcPts val="505"/>
              </a:spcBef>
            </a:pPr>
            <a:r>
              <a:rPr dirty="0"/>
              <a:t>Tiling</a:t>
            </a:r>
            <a:r>
              <a:rPr spc="-45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conceptually</a:t>
            </a:r>
            <a:r>
              <a:rPr spc="-5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used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perform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decomposition</a:t>
            </a:r>
            <a:r>
              <a:rPr spc="-40" dirty="0"/>
              <a:t> </a:t>
            </a:r>
            <a:r>
              <a:rPr dirty="0"/>
              <a:t>into</a:t>
            </a:r>
            <a:r>
              <a:rPr spc="-50" dirty="0"/>
              <a:t> </a:t>
            </a:r>
            <a:r>
              <a:rPr spc="-10" dirty="0"/>
              <a:t>threads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Legality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of</a:t>
            </a:r>
            <a:r>
              <a:rPr spc="-8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Tiling</a:t>
            </a:r>
          </a:p>
        </p:txBody>
      </p:sp>
      <p:sp>
        <p:nvSpPr>
          <p:cNvPr id="4" name="object 4"/>
          <p:cNvSpPr/>
          <p:nvPr/>
        </p:nvSpPr>
        <p:spPr>
          <a:xfrm>
            <a:off x="8313293" y="5243957"/>
            <a:ext cx="20320" cy="24130"/>
          </a:xfrm>
          <a:custGeom>
            <a:avLst/>
            <a:gdLst/>
            <a:ahLst/>
            <a:cxnLst/>
            <a:rect l="l" t="t" r="r" b="b"/>
            <a:pathLst>
              <a:path w="20320" h="24129">
                <a:moveTo>
                  <a:pt x="2666" y="16383"/>
                </a:moveTo>
                <a:lnTo>
                  <a:pt x="1397" y="17780"/>
                </a:lnTo>
                <a:lnTo>
                  <a:pt x="0" y="19177"/>
                </a:lnTo>
                <a:lnTo>
                  <a:pt x="0" y="22606"/>
                </a:lnTo>
                <a:lnTo>
                  <a:pt x="1397" y="24003"/>
                </a:lnTo>
                <a:lnTo>
                  <a:pt x="3048" y="24130"/>
                </a:lnTo>
                <a:lnTo>
                  <a:pt x="4063" y="24130"/>
                </a:lnTo>
                <a:lnTo>
                  <a:pt x="6566" y="21812"/>
                </a:lnTo>
                <a:lnTo>
                  <a:pt x="6850" y="21082"/>
                </a:lnTo>
                <a:lnTo>
                  <a:pt x="1015" y="21082"/>
                </a:lnTo>
                <a:lnTo>
                  <a:pt x="1128" y="19177"/>
                </a:lnTo>
                <a:lnTo>
                  <a:pt x="1749" y="17780"/>
                </a:lnTo>
                <a:lnTo>
                  <a:pt x="2666" y="16383"/>
                </a:lnTo>
                <a:close/>
              </a:path>
              <a:path w="20320" h="24129">
                <a:moveTo>
                  <a:pt x="7492" y="19431"/>
                </a:moveTo>
                <a:lnTo>
                  <a:pt x="6566" y="21812"/>
                </a:lnTo>
                <a:lnTo>
                  <a:pt x="7238" y="21082"/>
                </a:lnTo>
                <a:lnTo>
                  <a:pt x="7492" y="21082"/>
                </a:lnTo>
                <a:lnTo>
                  <a:pt x="7492" y="19431"/>
                </a:lnTo>
                <a:close/>
              </a:path>
              <a:path w="20320" h="24129">
                <a:moveTo>
                  <a:pt x="2655" y="16383"/>
                </a:moveTo>
                <a:lnTo>
                  <a:pt x="1749" y="17780"/>
                </a:lnTo>
                <a:lnTo>
                  <a:pt x="1128" y="19177"/>
                </a:lnTo>
                <a:lnTo>
                  <a:pt x="1015" y="21082"/>
                </a:lnTo>
                <a:lnTo>
                  <a:pt x="1719" y="20193"/>
                </a:lnTo>
                <a:lnTo>
                  <a:pt x="3946" y="17780"/>
                </a:lnTo>
                <a:lnTo>
                  <a:pt x="2412" y="17780"/>
                </a:lnTo>
                <a:lnTo>
                  <a:pt x="2412" y="16383"/>
                </a:lnTo>
                <a:lnTo>
                  <a:pt x="2274" y="17780"/>
                </a:lnTo>
                <a:lnTo>
                  <a:pt x="2655" y="16383"/>
                </a:lnTo>
                <a:close/>
              </a:path>
              <a:path w="20320" h="24129">
                <a:moveTo>
                  <a:pt x="9016" y="15875"/>
                </a:moveTo>
                <a:lnTo>
                  <a:pt x="2793" y="15875"/>
                </a:lnTo>
                <a:lnTo>
                  <a:pt x="2274" y="17780"/>
                </a:lnTo>
                <a:lnTo>
                  <a:pt x="3946" y="17780"/>
                </a:lnTo>
                <a:lnTo>
                  <a:pt x="898" y="21082"/>
                </a:lnTo>
                <a:lnTo>
                  <a:pt x="6850" y="21082"/>
                </a:lnTo>
                <a:lnTo>
                  <a:pt x="7492" y="19431"/>
                </a:lnTo>
                <a:lnTo>
                  <a:pt x="8289" y="19431"/>
                </a:lnTo>
                <a:lnTo>
                  <a:pt x="8635" y="18796"/>
                </a:lnTo>
                <a:lnTo>
                  <a:pt x="8731" y="18415"/>
                </a:lnTo>
                <a:lnTo>
                  <a:pt x="7620" y="18415"/>
                </a:lnTo>
                <a:lnTo>
                  <a:pt x="9016" y="15875"/>
                </a:lnTo>
                <a:close/>
              </a:path>
              <a:path w="20320" h="24129">
                <a:moveTo>
                  <a:pt x="8289" y="19431"/>
                </a:moveTo>
                <a:lnTo>
                  <a:pt x="7492" y="19431"/>
                </a:lnTo>
                <a:lnTo>
                  <a:pt x="7492" y="21082"/>
                </a:lnTo>
                <a:lnTo>
                  <a:pt x="7238" y="21082"/>
                </a:lnTo>
                <a:lnTo>
                  <a:pt x="7874" y="20193"/>
                </a:lnTo>
                <a:lnTo>
                  <a:pt x="8289" y="19431"/>
                </a:lnTo>
                <a:close/>
              </a:path>
              <a:path w="20320" h="24129">
                <a:moveTo>
                  <a:pt x="9016" y="15875"/>
                </a:moveTo>
                <a:lnTo>
                  <a:pt x="7620" y="18415"/>
                </a:lnTo>
                <a:lnTo>
                  <a:pt x="8572" y="17780"/>
                </a:lnTo>
                <a:lnTo>
                  <a:pt x="9016" y="17780"/>
                </a:lnTo>
                <a:lnTo>
                  <a:pt x="9016" y="15875"/>
                </a:lnTo>
                <a:close/>
              </a:path>
              <a:path w="20320" h="24129">
                <a:moveTo>
                  <a:pt x="10032" y="15875"/>
                </a:moveTo>
                <a:lnTo>
                  <a:pt x="9016" y="15875"/>
                </a:lnTo>
                <a:lnTo>
                  <a:pt x="9016" y="17780"/>
                </a:lnTo>
                <a:lnTo>
                  <a:pt x="8572" y="17780"/>
                </a:lnTo>
                <a:lnTo>
                  <a:pt x="7620" y="18415"/>
                </a:lnTo>
                <a:lnTo>
                  <a:pt x="8731" y="18415"/>
                </a:lnTo>
                <a:lnTo>
                  <a:pt x="8889" y="17780"/>
                </a:lnTo>
                <a:lnTo>
                  <a:pt x="9694" y="16383"/>
                </a:lnTo>
                <a:lnTo>
                  <a:pt x="10032" y="15875"/>
                </a:lnTo>
                <a:close/>
              </a:path>
              <a:path w="20320" h="24129">
                <a:moveTo>
                  <a:pt x="2793" y="15875"/>
                </a:moveTo>
                <a:lnTo>
                  <a:pt x="2412" y="16383"/>
                </a:lnTo>
                <a:lnTo>
                  <a:pt x="2412" y="17780"/>
                </a:lnTo>
                <a:lnTo>
                  <a:pt x="1502" y="17780"/>
                </a:lnTo>
                <a:lnTo>
                  <a:pt x="2666" y="16383"/>
                </a:lnTo>
                <a:lnTo>
                  <a:pt x="2793" y="15875"/>
                </a:lnTo>
                <a:close/>
              </a:path>
              <a:path w="20320" h="24129">
                <a:moveTo>
                  <a:pt x="4209" y="12917"/>
                </a:moveTo>
                <a:lnTo>
                  <a:pt x="3809" y="13208"/>
                </a:lnTo>
                <a:lnTo>
                  <a:pt x="2412" y="15875"/>
                </a:lnTo>
                <a:lnTo>
                  <a:pt x="2412" y="16383"/>
                </a:lnTo>
                <a:lnTo>
                  <a:pt x="2793" y="15875"/>
                </a:lnTo>
                <a:lnTo>
                  <a:pt x="10032" y="15875"/>
                </a:lnTo>
                <a:lnTo>
                  <a:pt x="10286" y="15494"/>
                </a:lnTo>
                <a:lnTo>
                  <a:pt x="10609" y="14097"/>
                </a:lnTo>
                <a:lnTo>
                  <a:pt x="3936" y="14097"/>
                </a:lnTo>
                <a:lnTo>
                  <a:pt x="4142" y="13208"/>
                </a:lnTo>
                <a:lnTo>
                  <a:pt x="4209" y="12917"/>
                </a:lnTo>
                <a:close/>
              </a:path>
              <a:path w="20320" h="24129">
                <a:moveTo>
                  <a:pt x="11049" y="12192"/>
                </a:moveTo>
                <a:lnTo>
                  <a:pt x="5206" y="12192"/>
                </a:lnTo>
                <a:lnTo>
                  <a:pt x="3936" y="14097"/>
                </a:lnTo>
                <a:lnTo>
                  <a:pt x="10609" y="14097"/>
                </a:lnTo>
                <a:lnTo>
                  <a:pt x="10667" y="13843"/>
                </a:lnTo>
                <a:lnTo>
                  <a:pt x="10159" y="13843"/>
                </a:lnTo>
                <a:lnTo>
                  <a:pt x="11049" y="12192"/>
                </a:lnTo>
                <a:close/>
              </a:path>
              <a:path w="20320" h="24129">
                <a:moveTo>
                  <a:pt x="5206" y="12192"/>
                </a:moveTo>
                <a:lnTo>
                  <a:pt x="4209" y="12917"/>
                </a:lnTo>
                <a:lnTo>
                  <a:pt x="3995" y="13843"/>
                </a:lnTo>
                <a:lnTo>
                  <a:pt x="4529" y="13208"/>
                </a:lnTo>
                <a:lnTo>
                  <a:pt x="5206" y="12192"/>
                </a:lnTo>
                <a:close/>
              </a:path>
              <a:path w="20320" h="24129">
                <a:moveTo>
                  <a:pt x="11049" y="12192"/>
                </a:moveTo>
                <a:lnTo>
                  <a:pt x="10159" y="13843"/>
                </a:lnTo>
                <a:lnTo>
                  <a:pt x="10794" y="13208"/>
                </a:lnTo>
                <a:lnTo>
                  <a:pt x="10881" y="12917"/>
                </a:lnTo>
                <a:lnTo>
                  <a:pt x="11049" y="12192"/>
                </a:lnTo>
                <a:close/>
              </a:path>
              <a:path w="20320" h="24129">
                <a:moveTo>
                  <a:pt x="10814" y="13208"/>
                </a:moveTo>
                <a:lnTo>
                  <a:pt x="10159" y="13843"/>
                </a:lnTo>
                <a:lnTo>
                  <a:pt x="10667" y="13843"/>
                </a:lnTo>
                <a:lnTo>
                  <a:pt x="10814" y="13208"/>
                </a:lnTo>
                <a:close/>
              </a:path>
              <a:path w="20320" h="24129">
                <a:moveTo>
                  <a:pt x="11810" y="12192"/>
                </a:moveTo>
                <a:lnTo>
                  <a:pt x="11049" y="12192"/>
                </a:lnTo>
                <a:lnTo>
                  <a:pt x="10881" y="12917"/>
                </a:lnTo>
                <a:lnTo>
                  <a:pt x="10814" y="13208"/>
                </a:lnTo>
                <a:lnTo>
                  <a:pt x="11810" y="12192"/>
                </a:lnTo>
                <a:close/>
              </a:path>
              <a:path w="20320" h="24129">
                <a:moveTo>
                  <a:pt x="18668" y="0"/>
                </a:moveTo>
                <a:lnTo>
                  <a:pt x="15493" y="0"/>
                </a:lnTo>
                <a:lnTo>
                  <a:pt x="13080" y="1016"/>
                </a:lnTo>
                <a:lnTo>
                  <a:pt x="7747" y="7112"/>
                </a:lnTo>
                <a:lnTo>
                  <a:pt x="5587" y="9271"/>
                </a:lnTo>
                <a:lnTo>
                  <a:pt x="4699" y="10795"/>
                </a:lnTo>
                <a:lnTo>
                  <a:pt x="4209" y="12917"/>
                </a:lnTo>
                <a:lnTo>
                  <a:pt x="5206" y="12192"/>
                </a:lnTo>
                <a:lnTo>
                  <a:pt x="11810" y="12192"/>
                </a:lnTo>
                <a:lnTo>
                  <a:pt x="12573" y="11430"/>
                </a:lnTo>
                <a:lnTo>
                  <a:pt x="13970" y="9652"/>
                </a:lnTo>
                <a:lnTo>
                  <a:pt x="16128" y="7112"/>
                </a:lnTo>
                <a:lnTo>
                  <a:pt x="16827" y="6477"/>
                </a:lnTo>
                <a:lnTo>
                  <a:pt x="15493" y="6477"/>
                </a:lnTo>
                <a:lnTo>
                  <a:pt x="17779" y="5588"/>
                </a:lnTo>
                <a:lnTo>
                  <a:pt x="19557" y="5588"/>
                </a:lnTo>
                <a:lnTo>
                  <a:pt x="20065" y="5080"/>
                </a:lnTo>
                <a:lnTo>
                  <a:pt x="20065" y="1524"/>
                </a:lnTo>
                <a:lnTo>
                  <a:pt x="18668" y="0"/>
                </a:lnTo>
                <a:close/>
              </a:path>
              <a:path w="20320" h="24129">
                <a:moveTo>
                  <a:pt x="17779" y="5588"/>
                </a:moveTo>
                <a:lnTo>
                  <a:pt x="15493" y="6477"/>
                </a:lnTo>
                <a:lnTo>
                  <a:pt x="16827" y="6477"/>
                </a:lnTo>
                <a:lnTo>
                  <a:pt x="17779" y="5588"/>
                </a:lnTo>
                <a:close/>
              </a:path>
              <a:path w="20320" h="24129">
                <a:moveTo>
                  <a:pt x="19557" y="5588"/>
                </a:moveTo>
                <a:lnTo>
                  <a:pt x="17779" y="5588"/>
                </a:lnTo>
                <a:lnTo>
                  <a:pt x="16827" y="6477"/>
                </a:lnTo>
                <a:lnTo>
                  <a:pt x="18668" y="6477"/>
                </a:lnTo>
                <a:lnTo>
                  <a:pt x="19557" y="5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0664"/>
            <a:ext cx="10663555" cy="302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mic Sans MS"/>
                <a:cs typeface="Comic Sans MS"/>
              </a:rPr>
              <a:t>Tiling</a:t>
            </a:r>
            <a:r>
              <a:rPr sz="2600" spc="-4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can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be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used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hierarchically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to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compute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partial</a:t>
            </a:r>
            <a:r>
              <a:rPr sz="2600" spc="-4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results</a:t>
            </a:r>
            <a:r>
              <a:rPr sz="2600" spc="-3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on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spc="-10" dirty="0">
                <a:latin typeface="Comic Sans MS"/>
                <a:cs typeface="Comic Sans MS"/>
              </a:rPr>
              <a:t>block </a:t>
            </a:r>
            <a:r>
              <a:rPr sz="2600" dirty="0">
                <a:latin typeface="Comic Sans MS"/>
                <a:cs typeface="Comic Sans MS"/>
              </a:rPr>
              <a:t>of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data</a:t>
            </a:r>
            <a:r>
              <a:rPr sz="2600" spc="-4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wherever</a:t>
            </a:r>
            <a:r>
              <a:rPr sz="2600" spc="-3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there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are</a:t>
            </a:r>
            <a:r>
              <a:rPr sz="2600" spc="-2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capacity</a:t>
            </a:r>
            <a:r>
              <a:rPr sz="2600" spc="-40" dirty="0">
                <a:latin typeface="Comic Sans MS"/>
                <a:cs typeface="Comic Sans MS"/>
              </a:rPr>
              <a:t> </a:t>
            </a:r>
            <a:r>
              <a:rPr sz="2600" spc="-10" dirty="0">
                <a:latin typeface="Comic Sans MS"/>
                <a:cs typeface="Comic Sans MS"/>
              </a:rPr>
              <a:t>limitations</a:t>
            </a:r>
            <a:endParaRPr sz="26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200" dirty="0">
                <a:latin typeface="Comic Sans MS"/>
                <a:cs typeface="Comic Sans MS"/>
              </a:rPr>
              <a:t>Between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grids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if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total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exceeds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global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memory </a:t>
            </a:r>
            <a:r>
              <a:rPr sz="2200" spc="-10" dirty="0">
                <a:latin typeface="Comic Sans MS"/>
                <a:cs typeface="Comic Sans MS"/>
              </a:rPr>
              <a:t>capacity</a:t>
            </a:r>
            <a:endParaRPr sz="2200">
              <a:latin typeface="Comic Sans MS"/>
              <a:cs typeface="Comic Sans MS"/>
            </a:endParaRPr>
          </a:p>
          <a:p>
            <a:pPr marL="897890" marR="29845" indent="-428625">
              <a:lnSpc>
                <a:spcPct val="100000"/>
              </a:lnSpc>
              <a:spcBef>
                <a:spcPts val="495"/>
              </a:spcBef>
            </a:pPr>
            <a:r>
              <a:rPr sz="2200" dirty="0">
                <a:latin typeface="Comic Sans MS"/>
                <a:cs typeface="Comic Sans MS"/>
              </a:rPr>
              <a:t>Across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thread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blocks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if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shared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6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exceeds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shared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memory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capacity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(also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spc="-25" dirty="0">
                <a:latin typeface="Comic Sans MS"/>
                <a:cs typeface="Comic Sans MS"/>
              </a:rPr>
              <a:t>to </a:t>
            </a:r>
            <a:r>
              <a:rPr sz="2200" dirty="0">
                <a:latin typeface="Comic Sans MS"/>
                <a:cs typeface="Comic Sans MS"/>
              </a:rPr>
              <a:t>partition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computation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across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blocks</a:t>
            </a:r>
            <a:r>
              <a:rPr sz="2200" spc="-7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and</a:t>
            </a:r>
            <a:r>
              <a:rPr sz="2200" spc="-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threads)</a:t>
            </a:r>
            <a:endParaRPr sz="2200">
              <a:latin typeface="Comic Sans MS"/>
              <a:cs typeface="Comic Sans MS"/>
            </a:endParaRPr>
          </a:p>
          <a:p>
            <a:pPr marL="897890" marR="321310" indent="-428625">
              <a:lnSpc>
                <a:spcPct val="100000"/>
              </a:lnSpc>
              <a:spcBef>
                <a:spcPts val="500"/>
              </a:spcBef>
              <a:tabLst>
                <a:tab pos="9078595" algn="l"/>
              </a:tabLst>
            </a:pPr>
            <a:r>
              <a:rPr sz="2200" dirty="0">
                <a:latin typeface="Comic Sans MS"/>
                <a:cs typeface="Comic Sans MS"/>
              </a:rPr>
              <a:t>Within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threads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if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constant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cache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exceeds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cache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capacity</a:t>
            </a:r>
            <a:r>
              <a:rPr sz="2200" dirty="0">
                <a:latin typeface="Comic Sans MS"/>
                <a:cs typeface="Comic Sans MS"/>
              </a:rPr>
              <a:t>	or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spc="-25" dirty="0">
                <a:latin typeface="Comic Sans MS"/>
                <a:cs typeface="Comic Sans MS"/>
              </a:rPr>
              <a:t>in </a:t>
            </a:r>
            <a:r>
              <a:rPr sz="2200" dirty="0">
                <a:latin typeface="Comic Sans MS"/>
                <a:cs typeface="Comic Sans MS"/>
              </a:rPr>
              <a:t>registers</a:t>
            </a:r>
            <a:r>
              <a:rPr sz="2200" spc="-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exceeds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register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capacity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or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(as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example)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data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in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shared </a:t>
            </a:r>
            <a:r>
              <a:rPr sz="2200" dirty="0">
                <a:latin typeface="Comic Sans MS"/>
                <a:cs typeface="Comic Sans MS"/>
              </a:rPr>
              <a:t>memory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for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block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still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exceeds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shared</a:t>
            </a:r>
            <a:r>
              <a:rPr sz="2200" spc="-6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memory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capacity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A</a:t>
            </a:r>
            <a:r>
              <a:rPr spc="-4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Few</a:t>
            </a:r>
            <a:r>
              <a:rPr spc="-4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Words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On</a:t>
            </a:r>
            <a:r>
              <a:rPr spc="-4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Tiling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9776" y="6550152"/>
            <a:ext cx="9412605" cy="48895"/>
            <a:chOff x="2779776" y="6550152"/>
            <a:chExt cx="9412605" cy="48895"/>
          </a:xfrm>
        </p:grpSpPr>
        <p:sp>
          <p:nvSpPr>
            <p:cNvPr id="3" name="object 3"/>
            <p:cNvSpPr/>
            <p:nvPr/>
          </p:nvSpPr>
          <p:spPr>
            <a:xfrm>
              <a:off x="6173723" y="6550152"/>
              <a:ext cx="3106420" cy="48895"/>
            </a:xfrm>
            <a:custGeom>
              <a:avLst/>
              <a:gdLst/>
              <a:ahLst/>
              <a:cxnLst/>
              <a:rect l="l" t="t" r="r" b="b"/>
              <a:pathLst>
                <a:path w="3106420" h="48895">
                  <a:moveTo>
                    <a:pt x="310591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105912" y="48768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1055" y="6550152"/>
              <a:ext cx="2981325" cy="45720"/>
            </a:xfrm>
            <a:custGeom>
              <a:avLst/>
              <a:gdLst/>
              <a:ahLst/>
              <a:cxnLst/>
              <a:rect l="l" t="t" r="r" b="b"/>
              <a:pathLst>
                <a:path w="2981325" h="45720">
                  <a:moveTo>
                    <a:pt x="29809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980944" y="45720"/>
                  </a:lnTo>
                  <a:lnTo>
                    <a:pt x="2980944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9776" y="6550152"/>
              <a:ext cx="3441700" cy="48895"/>
            </a:xfrm>
            <a:custGeom>
              <a:avLst/>
              <a:gdLst/>
              <a:ahLst/>
              <a:cxnLst/>
              <a:rect l="l" t="t" r="r" b="b"/>
              <a:pathLst>
                <a:path w="3441700" h="48895">
                  <a:moveTo>
                    <a:pt x="3441191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441191" y="48768"/>
                  </a:lnTo>
                  <a:lnTo>
                    <a:pt x="3441191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3892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2" y="45720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5308" y="6553200"/>
              <a:ext cx="3148965" cy="45720"/>
            </a:xfrm>
            <a:custGeom>
              <a:avLst/>
              <a:gdLst/>
              <a:ahLst/>
              <a:cxnLst/>
              <a:rect l="l" t="t" r="r" b="b"/>
              <a:pathLst>
                <a:path w="3148965" h="45720">
                  <a:moveTo>
                    <a:pt x="31485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48584" y="45720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088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1" y="45720"/>
                  </a:lnTo>
                  <a:lnTo>
                    <a:pt x="31059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1295400"/>
            <a:ext cx="7970520" cy="45720"/>
            <a:chOff x="0" y="1295400"/>
            <a:chExt cx="7970520" cy="45720"/>
          </a:xfrm>
        </p:grpSpPr>
        <p:sp>
          <p:nvSpPr>
            <p:cNvPr id="10" name="object 10"/>
            <p:cNvSpPr/>
            <p:nvPr/>
          </p:nvSpPr>
          <p:spPr>
            <a:xfrm>
              <a:off x="3150107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95400"/>
              <a:ext cx="3150235" cy="45720"/>
            </a:xfrm>
            <a:custGeom>
              <a:avLst/>
              <a:gdLst/>
              <a:ahLst/>
              <a:cxnLst/>
              <a:rect l="l" t="t" r="r" b="b"/>
              <a:pathLst>
                <a:path w="3150235" h="45719">
                  <a:moveTo>
                    <a:pt x="315010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50108" y="45720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2303" y="1295400"/>
              <a:ext cx="1728470" cy="45720"/>
            </a:xfrm>
            <a:custGeom>
              <a:avLst/>
              <a:gdLst/>
              <a:ahLst/>
              <a:cxnLst/>
              <a:rect l="l" t="t" r="r" b="b"/>
              <a:pathLst>
                <a:path w="1728470" h="45719">
                  <a:moveTo>
                    <a:pt x="0" y="45720"/>
                  </a:moveTo>
                  <a:lnTo>
                    <a:pt x="1728216" y="45720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3819" y="272237"/>
            <a:ext cx="453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Matrix</a:t>
            </a:r>
            <a:r>
              <a:rPr spc="-4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Multiplication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3819" y="821563"/>
            <a:ext cx="5734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8020" algn="l"/>
              </a:tabLst>
            </a:pPr>
            <a:r>
              <a:rPr sz="3600" dirty="0">
                <a:solidFill>
                  <a:srgbClr val="538235"/>
                </a:solidFill>
                <a:latin typeface="Comic Sans MS"/>
                <a:cs typeface="Comic Sans MS"/>
              </a:rPr>
              <a:t>A</a:t>
            </a:r>
            <a:r>
              <a:rPr sz="3600" spc="-75" dirty="0">
                <a:solidFill>
                  <a:srgbClr val="538235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538235"/>
                </a:solidFill>
                <a:latin typeface="Comic Sans MS"/>
                <a:cs typeface="Comic Sans MS"/>
              </a:rPr>
              <a:t>Simple</a:t>
            </a:r>
            <a:r>
              <a:rPr sz="3600" spc="-60" dirty="0">
                <a:solidFill>
                  <a:srgbClr val="538235"/>
                </a:solidFill>
                <a:latin typeface="Comic Sans MS"/>
                <a:cs typeface="Comic Sans MS"/>
              </a:rPr>
              <a:t> </a:t>
            </a:r>
            <a:r>
              <a:rPr sz="3600" spc="-20" dirty="0">
                <a:solidFill>
                  <a:srgbClr val="538235"/>
                </a:solidFill>
                <a:latin typeface="Comic Sans MS"/>
                <a:cs typeface="Comic Sans MS"/>
              </a:rPr>
              <a:t>Host</a:t>
            </a:r>
            <a:r>
              <a:rPr sz="3600" dirty="0">
                <a:solidFill>
                  <a:srgbClr val="538235"/>
                </a:solidFill>
                <a:latin typeface="Comic Sans MS"/>
                <a:cs typeface="Comic Sans MS"/>
              </a:rPr>
              <a:t>	Version</a:t>
            </a:r>
            <a:r>
              <a:rPr sz="3600" spc="-55" dirty="0">
                <a:solidFill>
                  <a:srgbClr val="538235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538235"/>
                </a:solidFill>
                <a:latin typeface="Comic Sans MS"/>
                <a:cs typeface="Comic Sans MS"/>
              </a:rPr>
              <a:t>in</a:t>
            </a:r>
            <a:r>
              <a:rPr sz="3600" spc="-20" dirty="0">
                <a:solidFill>
                  <a:srgbClr val="538235"/>
                </a:solidFill>
                <a:latin typeface="Comic Sans MS"/>
                <a:cs typeface="Comic Sans MS"/>
              </a:rPr>
              <a:t> </a:t>
            </a:r>
            <a:r>
              <a:rPr sz="3600" spc="-50" dirty="0">
                <a:solidFill>
                  <a:srgbClr val="538235"/>
                </a:solidFill>
                <a:latin typeface="Comic Sans MS"/>
                <a:cs typeface="Comic Sans MS"/>
              </a:rPr>
              <a:t>C</a:t>
            </a:r>
            <a:endParaRPr sz="36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52681" y="3773233"/>
            <a:ext cx="2478405" cy="2478405"/>
            <a:chOff x="5452681" y="3773233"/>
            <a:chExt cx="2478405" cy="2478405"/>
          </a:xfrm>
        </p:grpSpPr>
        <p:sp>
          <p:nvSpPr>
            <p:cNvPr id="16" name="object 16"/>
            <p:cNvSpPr/>
            <p:nvPr/>
          </p:nvSpPr>
          <p:spPr>
            <a:xfrm>
              <a:off x="5457444" y="3777995"/>
              <a:ext cx="2468880" cy="2468880"/>
            </a:xfrm>
            <a:custGeom>
              <a:avLst/>
              <a:gdLst/>
              <a:ahLst/>
              <a:cxnLst/>
              <a:rect l="l" t="t" r="r" b="b"/>
              <a:pathLst>
                <a:path w="2468879" h="2468879">
                  <a:moveTo>
                    <a:pt x="2468880" y="1427988"/>
                  </a:moveTo>
                  <a:lnTo>
                    <a:pt x="0" y="1427988"/>
                  </a:lnTo>
                  <a:lnTo>
                    <a:pt x="0" y="2468880"/>
                  </a:lnTo>
                  <a:lnTo>
                    <a:pt x="2468880" y="2468880"/>
                  </a:lnTo>
                  <a:lnTo>
                    <a:pt x="2468880" y="1427988"/>
                  </a:lnTo>
                  <a:close/>
                </a:path>
                <a:path w="2468879" h="2468879">
                  <a:moveTo>
                    <a:pt x="246888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468880" y="1371600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57444" y="3777996"/>
              <a:ext cx="2468880" cy="2468880"/>
            </a:xfrm>
            <a:custGeom>
              <a:avLst/>
              <a:gdLst/>
              <a:ahLst/>
              <a:cxnLst/>
              <a:rect l="l" t="t" r="r" b="b"/>
              <a:pathLst>
                <a:path w="2468879" h="2468879">
                  <a:moveTo>
                    <a:pt x="0" y="2468879"/>
                  </a:moveTo>
                  <a:lnTo>
                    <a:pt x="2468879" y="2468879"/>
                  </a:lnTo>
                  <a:lnTo>
                    <a:pt x="2468879" y="0"/>
                  </a:lnTo>
                  <a:lnTo>
                    <a:pt x="0" y="0"/>
                  </a:lnTo>
                  <a:lnTo>
                    <a:pt x="0" y="2468879"/>
                  </a:lnTo>
                  <a:close/>
                </a:path>
              </a:pathLst>
            </a:custGeom>
            <a:ln w="936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5929" y="3808857"/>
            <a:ext cx="15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65757" y="1258633"/>
            <a:ext cx="2478405" cy="2478405"/>
            <a:chOff x="7965757" y="1258633"/>
            <a:chExt cx="2478405" cy="2478405"/>
          </a:xfrm>
        </p:grpSpPr>
        <p:sp>
          <p:nvSpPr>
            <p:cNvPr id="20" name="object 20"/>
            <p:cNvSpPr/>
            <p:nvPr/>
          </p:nvSpPr>
          <p:spPr>
            <a:xfrm>
              <a:off x="7970520" y="1263395"/>
              <a:ext cx="2468880" cy="2468880"/>
            </a:xfrm>
            <a:custGeom>
              <a:avLst/>
              <a:gdLst/>
              <a:ahLst/>
              <a:cxnLst/>
              <a:rect l="l" t="t" r="r" b="b"/>
              <a:pathLst>
                <a:path w="2468879" h="2468879">
                  <a:moveTo>
                    <a:pt x="1371600" y="0"/>
                  </a:moveTo>
                  <a:lnTo>
                    <a:pt x="0" y="0"/>
                  </a:lnTo>
                  <a:lnTo>
                    <a:pt x="0" y="2468880"/>
                  </a:lnTo>
                  <a:lnTo>
                    <a:pt x="1371600" y="2468880"/>
                  </a:lnTo>
                  <a:lnTo>
                    <a:pt x="1371600" y="0"/>
                  </a:lnTo>
                  <a:close/>
                </a:path>
                <a:path w="2468879" h="2468879">
                  <a:moveTo>
                    <a:pt x="2468880" y="0"/>
                  </a:moveTo>
                  <a:lnTo>
                    <a:pt x="1426464" y="0"/>
                  </a:lnTo>
                  <a:lnTo>
                    <a:pt x="1426464" y="2468880"/>
                  </a:lnTo>
                  <a:lnTo>
                    <a:pt x="2468880" y="2468880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0519" y="1263396"/>
              <a:ext cx="2468880" cy="2468880"/>
            </a:xfrm>
            <a:custGeom>
              <a:avLst/>
              <a:gdLst/>
              <a:ahLst/>
              <a:cxnLst/>
              <a:rect l="l" t="t" r="r" b="b"/>
              <a:pathLst>
                <a:path w="2468879" h="2468879">
                  <a:moveTo>
                    <a:pt x="0" y="2468879"/>
                  </a:moveTo>
                  <a:lnTo>
                    <a:pt x="2468879" y="2468879"/>
                  </a:lnTo>
                  <a:lnTo>
                    <a:pt x="2468879" y="0"/>
                  </a:lnTo>
                  <a:lnTo>
                    <a:pt x="0" y="0"/>
                  </a:lnTo>
                  <a:lnTo>
                    <a:pt x="0" y="2468879"/>
                  </a:lnTo>
                  <a:close/>
                </a:path>
              </a:pathLst>
            </a:custGeom>
            <a:ln w="936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49259" y="1293621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65757" y="3773233"/>
            <a:ext cx="2478405" cy="2478405"/>
            <a:chOff x="7965757" y="3773233"/>
            <a:chExt cx="2478405" cy="2478405"/>
          </a:xfrm>
        </p:grpSpPr>
        <p:sp>
          <p:nvSpPr>
            <p:cNvPr id="24" name="object 24"/>
            <p:cNvSpPr/>
            <p:nvPr/>
          </p:nvSpPr>
          <p:spPr>
            <a:xfrm>
              <a:off x="7970519" y="3777996"/>
              <a:ext cx="2468880" cy="2468880"/>
            </a:xfrm>
            <a:custGeom>
              <a:avLst/>
              <a:gdLst/>
              <a:ahLst/>
              <a:cxnLst/>
              <a:rect l="l" t="t" r="r" b="b"/>
              <a:pathLst>
                <a:path w="2468879" h="2468879">
                  <a:moveTo>
                    <a:pt x="2468879" y="0"/>
                  </a:moveTo>
                  <a:lnTo>
                    <a:pt x="0" y="0"/>
                  </a:lnTo>
                  <a:lnTo>
                    <a:pt x="0" y="2468879"/>
                  </a:lnTo>
                  <a:lnTo>
                    <a:pt x="2468879" y="2468879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0519" y="3777996"/>
              <a:ext cx="2468880" cy="2468880"/>
            </a:xfrm>
            <a:custGeom>
              <a:avLst/>
              <a:gdLst/>
              <a:ahLst/>
              <a:cxnLst/>
              <a:rect l="l" t="t" r="r" b="b"/>
              <a:pathLst>
                <a:path w="2468879" h="2468879">
                  <a:moveTo>
                    <a:pt x="0" y="2468879"/>
                  </a:moveTo>
                  <a:lnTo>
                    <a:pt x="2468879" y="2468879"/>
                  </a:lnTo>
                  <a:lnTo>
                    <a:pt x="2468879" y="0"/>
                  </a:lnTo>
                  <a:lnTo>
                    <a:pt x="0" y="0"/>
                  </a:lnTo>
                  <a:lnTo>
                    <a:pt x="0" y="2468879"/>
                  </a:lnTo>
                  <a:close/>
                </a:path>
              </a:pathLst>
            </a:custGeom>
            <a:ln w="936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49259" y="3808857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52681" y="1258633"/>
            <a:ext cx="4988560" cy="4989830"/>
            <a:chOff x="5452681" y="1258633"/>
            <a:chExt cx="4988560" cy="4989830"/>
          </a:xfrm>
        </p:grpSpPr>
        <p:sp>
          <p:nvSpPr>
            <p:cNvPr id="28" name="object 28"/>
            <p:cNvSpPr/>
            <p:nvPr/>
          </p:nvSpPr>
          <p:spPr>
            <a:xfrm>
              <a:off x="9342120" y="1263396"/>
              <a:ext cx="55244" cy="2468880"/>
            </a:xfrm>
            <a:custGeom>
              <a:avLst/>
              <a:gdLst/>
              <a:ahLst/>
              <a:cxnLst/>
              <a:rect l="l" t="t" r="r" b="b"/>
              <a:pathLst>
                <a:path w="55245" h="2468879">
                  <a:moveTo>
                    <a:pt x="54864" y="0"/>
                  </a:moveTo>
                  <a:lnTo>
                    <a:pt x="0" y="0"/>
                  </a:lnTo>
                  <a:lnTo>
                    <a:pt x="0" y="2468879"/>
                  </a:lnTo>
                  <a:lnTo>
                    <a:pt x="54864" y="2468879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42120" y="1263396"/>
              <a:ext cx="55244" cy="2468880"/>
            </a:xfrm>
            <a:custGeom>
              <a:avLst/>
              <a:gdLst/>
              <a:ahLst/>
              <a:cxnLst/>
              <a:rect l="l" t="t" r="r" b="b"/>
              <a:pathLst>
                <a:path w="55245" h="2468879">
                  <a:moveTo>
                    <a:pt x="0" y="2468879"/>
                  </a:moveTo>
                  <a:lnTo>
                    <a:pt x="54864" y="2468879"/>
                  </a:lnTo>
                  <a:lnTo>
                    <a:pt x="54864" y="0"/>
                  </a:lnTo>
                  <a:lnTo>
                    <a:pt x="0" y="0"/>
                  </a:lnTo>
                  <a:lnTo>
                    <a:pt x="0" y="2468879"/>
                  </a:lnTo>
                  <a:close/>
                </a:path>
              </a:pathLst>
            </a:custGeom>
            <a:ln w="936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42120" y="3701796"/>
              <a:ext cx="58419" cy="1447800"/>
            </a:xfrm>
            <a:custGeom>
              <a:avLst/>
              <a:gdLst/>
              <a:ahLst/>
              <a:cxnLst/>
              <a:rect l="l" t="t" r="r" b="b"/>
              <a:pathLst>
                <a:path w="58420" h="1447800">
                  <a:moveTo>
                    <a:pt x="56387" y="30479"/>
                  </a:moveTo>
                  <a:lnTo>
                    <a:pt x="57911" y="1447799"/>
                  </a:lnTo>
                </a:path>
                <a:path w="58420" h="1447800">
                  <a:moveTo>
                    <a:pt x="0" y="0"/>
                  </a:moveTo>
                  <a:lnTo>
                    <a:pt x="1524" y="1417320"/>
                  </a:lnTo>
                </a:path>
              </a:pathLst>
            </a:custGeom>
            <a:ln w="9360">
              <a:solidFill>
                <a:srgbClr val="95959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8995" y="6059475"/>
              <a:ext cx="2472055" cy="78105"/>
            </a:xfrm>
            <a:custGeom>
              <a:avLst/>
              <a:gdLst/>
              <a:ahLst/>
              <a:cxnLst/>
              <a:rect l="l" t="t" r="r" b="b"/>
              <a:pathLst>
                <a:path w="2472054" h="78104">
                  <a:moveTo>
                    <a:pt x="76200" y="1422"/>
                  </a:moveTo>
                  <a:lnTo>
                    <a:pt x="0" y="39573"/>
                  </a:lnTo>
                  <a:lnTo>
                    <a:pt x="76200" y="77622"/>
                  </a:lnTo>
                  <a:lnTo>
                    <a:pt x="76200" y="45885"/>
                  </a:lnTo>
                  <a:lnTo>
                    <a:pt x="63500" y="45885"/>
                  </a:lnTo>
                  <a:lnTo>
                    <a:pt x="63500" y="33185"/>
                  </a:lnTo>
                  <a:lnTo>
                    <a:pt x="76200" y="33185"/>
                  </a:lnTo>
                  <a:lnTo>
                    <a:pt x="76200" y="1422"/>
                  </a:lnTo>
                  <a:close/>
                </a:path>
                <a:path w="2472054" h="78104">
                  <a:moveTo>
                    <a:pt x="2395728" y="0"/>
                  </a:moveTo>
                  <a:lnTo>
                    <a:pt x="2395728" y="76199"/>
                  </a:lnTo>
                  <a:lnTo>
                    <a:pt x="2459153" y="44445"/>
                  </a:lnTo>
                  <a:lnTo>
                    <a:pt x="2408428" y="44445"/>
                  </a:lnTo>
                  <a:lnTo>
                    <a:pt x="2408428" y="31745"/>
                  </a:lnTo>
                  <a:lnTo>
                    <a:pt x="2459303" y="31745"/>
                  </a:lnTo>
                  <a:lnTo>
                    <a:pt x="2395728" y="0"/>
                  </a:lnTo>
                  <a:close/>
                </a:path>
                <a:path w="2472054" h="78104">
                  <a:moveTo>
                    <a:pt x="2395728" y="31745"/>
                  </a:moveTo>
                  <a:lnTo>
                    <a:pt x="63500" y="33185"/>
                  </a:lnTo>
                  <a:lnTo>
                    <a:pt x="63500" y="45885"/>
                  </a:lnTo>
                  <a:lnTo>
                    <a:pt x="76200" y="45885"/>
                  </a:lnTo>
                  <a:lnTo>
                    <a:pt x="76200" y="33185"/>
                  </a:lnTo>
                  <a:lnTo>
                    <a:pt x="2395728" y="33185"/>
                  </a:lnTo>
                  <a:lnTo>
                    <a:pt x="2395728" y="31745"/>
                  </a:lnTo>
                  <a:close/>
                </a:path>
                <a:path w="2472054" h="78104">
                  <a:moveTo>
                    <a:pt x="2395728" y="33185"/>
                  </a:moveTo>
                  <a:lnTo>
                    <a:pt x="76200" y="33185"/>
                  </a:lnTo>
                  <a:lnTo>
                    <a:pt x="76200" y="45885"/>
                  </a:lnTo>
                  <a:lnTo>
                    <a:pt x="63499" y="45885"/>
                  </a:lnTo>
                  <a:lnTo>
                    <a:pt x="2395728" y="44445"/>
                  </a:lnTo>
                  <a:lnTo>
                    <a:pt x="2395728" y="33185"/>
                  </a:lnTo>
                  <a:close/>
                </a:path>
                <a:path w="2472054" h="78104">
                  <a:moveTo>
                    <a:pt x="2459303" y="31745"/>
                  </a:moveTo>
                  <a:lnTo>
                    <a:pt x="2408428" y="31745"/>
                  </a:lnTo>
                  <a:lnTo>
                    <a:pt x="2408428" y="44445"/>
                  </a:lnTo>
                  <a:lnTo>
                    <a:pt x="2459153" y="44445"/>
                  </a:lnTo>
                  <a:lnTo>
                    <a:pt x="2471928" y="38049"/>
                  </a:lnTo>
                  <a:lnTo>
                    <a:pt x="2459303" y="3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7444" y="5149596"/>
              <a:ext cx="2468880" cy="56515"/>
            </a:xfrm>
            <a:custGeom>
              <a:avLst/>
              <a:gdLst/>
              <a:ahLst/>
              <a:cxnLst/>
              <a:rect l="l" t="t" r="r" b="b"/>
              <a:pathLst>
                <a:path w="2468879" h="56514">
                  <a:moveTo>
                    <a:pt x="2468879" y="0"/>
                  </a:moveTo>
                  <a:lnTo>
                    <a:pt x="0" y="0"/>
                  </a:lnTo>
                  <a:lnTo>
                    <a:pt x="0" y="56387"/>
                  </a:lnTo>
                  <a:lnTo>
                    <a:pt x="2468879" y="56387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7444" y="5149596"/>
              <a:ext cx="2468880" cy="56515"/>
            </a:xfrm>
            <a:custGeom>
              <a:avLst/>
              <a:gdLst/>
              <a:ahLst/>
              <a:cxnLst/>
              <a:rect l="l" t="t" r="r" b="b"/>
              <a:pathLst>
                <a:path w="2468879" h="56514">
                  <a:moveTo>
                    <a:pt x="0" y="56387"/>
                  </a:moveTo>
                  <a:lnTo>
                    <a:pt x="2468879" y="56387"/>
                  </a:lnTo>
                  <a:lnTo>
                    <a:pt x="2468879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ln w="936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42120" y="5149596"/>
              <a:ext cx="56515" cy="55244"/>
            </a:xfrm>
            <a:custGeom>
              <a:avLst/>
              <a:gdLst/>
              <a:ahLst/>
              <a:cxnLst/>
              <a:rect l="l" t="t" r="r" b="b"/>
              <a:pathLst>
                <a:path w="56515" h="55245">
                  <a:moveTo>
                    <a:pt x="5638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56388" y="54863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42120" y="5149596"/>
              <a:ext cx="56515" cy="55244"/>
            </a:xfrm>
            <a:custGeom>
              <a:avLst/>
              <a:gdLst/>
              <a:ahLst/>
              <a:cxnLst/>
              <a:rect l="l" t="t" r="r" b="b"/>
              <a:pathLst>
                <a:path w="56515" h="55245">
                  <a:moveTo>
                    <a:pt x="0" y="54863"/>
                  </a:moveTo>
                  <a:lnTo>
                    <a:pt x="56388" y="54863"/>
                  </a:lnTo>
                  <a:lnTo>
                    <a:pt x="5638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936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15655" y="5149596"/>
              <a:ext cx="1417320" cy="56515"/>
            </a:xfrm>
            <a:custGeom>
              <a:avLst/>
              <a:gdLst/>
              <a:ahLst/>
              <a:cxnLst/>
              <a:rect l="l" t="t" r="r" b="b"/>
              <a:pathLst>
                <a:path w="1417320" h="56514">
                  <a:moveTo>
                    <a:pt x="0" y="0"/>
                  </a:moveTo>
                  <a:lnTo>
                    <a:pt x="1417320" y="1523"/>
                  </a:lnTo>
                </a:path>
                <a:path w="1417320" h="56514">
                  <a:moveTo>
                    <a:pt x="0" y="54863"/>
                  </a:moveTo>
                  <a:lnTo>
                    <a:pt x="1417320" y="56387"/>
                  </a:lnTo>
                </a:path>
              </a:pathLst>
            </a:custGeom>
            <a:ln w="9360">
              <a:solidFill>
                <a:srgbClr val="95959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55920" y="1258823"/>
              <a:ext cx="4876800" cy="4989830"/>
            </a:xfrm>
            <a:custGeom>
              <a:avLst/>
              <a:gdLst/>
              <a:ahLst/>
              <a:cxnLst/>
              <a:rect l="l" t="t" r="r" b="b"/>
              <a:pathLst>
                <a:path w="4876800" h="4989830">
                  <a:moveTo>
                    <a:pt x="2471928" y="4838700"/>
                  </a:moveTo>
                  <a:lnTo>
                    <a:pt x="2459291" y="4832401"/>
                  </a:lnTo>
                  <a:lnTo>
                    <a:pt x="2395728" y="4800651"/>
                  </a:lnTo>
                  <a:lnTo>
                    <a:pt x="2395728" y="4832401"/>
                  </a:lnTo>
                  <a:lnTo>
                    <a:pt x="76200" y="4833836"/>
                  </a:lnTo>
                  <a:lnTo>
                    <a:pt x="76200" y="4802073"/>
                  </a:lnTo>
                  <a:lnTo>
                    <a:pt x="0" y="4840224"/>
                  </a:lnTo>
                  <a:lnTo>
                    <a:pt x="76200" y="4878273"/>
                  </a:lnTo>
                  <a:lnTo>
                    <a:pt x="76200" y="4846536"/>
                  </a:lnTo>
                  <a:lnTo>
                    <a:pt x="2395728" y="4845101"/>
                  </a:lnTo>
                  <a:lnTo>
                    <a:pt x="2395728" y="4876851"/>
                  </a:lnTo>
                  <a:lnTo>
                    <a:pt x="2459151" y="4845101"/>
                  </a:lnTo>
                  <a:lnTo>
                    <a:pt x="2471928" y="4838700"/>
                  </a:lnTo>
                  <a:close/>
                </a:path>
                <a:path w="4876800" h="4989830">
                  <a:moveTo>
                    <a:pt x="4876419" y="2395855"/>
                  </a:moveTo>
                  <a:lnTo>
                    <a:pt x="4844745" y="2395855"/>
                  </a:lnTo>
                  <a:lnTo>
                    <a:pt x="4837722" y="76327"/>
                  </a:lnTo>
                  <a:lnTo>
                    <a:pt x="4869561" y="76327"/>
                  </a:lnTo>
                  <a:lnTo>
                    <a:pt x="4863084" y="63500"/>
                  </a:lnTo>
                  <a:lnTo>
                    <a:pt x="4831080" y="0"/>
                  </a:lnTo>
                  <a:lnTo>
                    <a:pt x="4793234" y="76327"/>
                  </a:lnTo>
                  <a:lnTo>
                    <a:pt x="4825022" y="76327"/>
                  </a:lnTo>
                  <a:lnTo>
                    <a:pt x="4832045" y="2395855"/>
                  </a:lnTo>
                  <a:lnTo>
                    <a:pt x="4800346" y="2395855"/>
                  </a:lnTo>
                  <a:lnTo>
                    <a:pt x="4838700" y="2471928"/>
                  </a:lnTo>
                  <a:lnTo>
                    <a:pt x="4870183" y="2408428"/>
                  </a:lnTo>
                  <a:lnTo>
                    <a:pt x="4876419" y="2395855"/>
                  </a:lnTo>
                  <a:close/>
                </a:path>
                <a:path w="4876800" h="4989830">
                  <a:moveTo>
                    <a:pt x="4876431" y="4913490"/>
                  </a:moveTo>
                  <a:lnTo>
                    <a:pt x="4844745" y="4913490"/>
                  </a:lnTo>
                  <a:lnTo>
                    <a:pt x="4837722" y="2593975"/>
                  </a:lnTo>
                  <a:lnTo>
                    <a:pt x="4869561" y="2593975"/>
                  </a:lnTo>
                  <a:lnTo>
                    <a:pt x="4863084" y="2581148"/>
                  </a:lnTo>
                  <a:lnTo>
                    <a:pt x="4831080" y="2517648"/>
                  </a:lnTo>
                  <a:lnTo>
                    <a:pt x="4793234" y="2593975"/>
                  </a:lnTo>
                  <a:lnTo>
                    <a:pt x="4825022" y="2593975"/>
                  </a:lnTo>
                  <a:lnTo>
                    <a:pt x="4832045" y="4913490"/>
                  </a:lnTo>
                  <a:lnTo>
                    <a:pt x="4800346" y="4913490"/>
                  </a:lnTo>
                  <a:lnTo>
                    <a:pt x="4838700" y="4989576"/>
                  </a:lnTo>
                  <a:lnTo>
                    <a:pt x="4870170" y="4926101"/>
                  </a:lnTo>
                  <a:lnTo>
                    <a:pt x="4876431" y="4913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084689" y="2275936"/>
            <a:ext cx="152400" cy="430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84689" y="4791171"/>
            <a:ext cx="152400" cy="430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68236" y="5892800"/>
            <a:ext cx="430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25814" y="5891276"/>
            <a:ext cx="430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53870" y="1383029"/>
            <a:ext cx="5303520" cy="226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r>
              <a:rPr sz="1600" dirty="0">
                <a:latin typeface="Calibri"/>
                <a:cs typeface="Calibri"/>
              </a:rPr>
              <a:t>/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Matrix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multiplication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(CPU)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host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double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precision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dirty="0">
                <a:latin typeface="Arial MT"/>
                <a:cs typeface="Arial MT"/>
              </a:rPr>
              <a:t>void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MatrixMulOnHost(float*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M, float* N,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float*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Width)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for (int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0;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Width;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++i)</a:t>
            </a:r>
            <a:endParaRPr sz="1600">
              <a:latin typeface="Arial MT"/>
              <a:cs typeface="Arial MT"/>
            </a:endParaRPr>
          </a:p>
          <a:p>
            <a:pPr marL="698500" marR="2298700" indent="-2286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for (int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0; j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++j)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{ </a:t>
            </a:r>
            <a:r>
              <a:rPr sz="1600" dirty="0">
                <a:latin typeface="Arial MT"/>
                <a:cs typeface="Arial MT"/>
              </a:rPr>
              <a:t>double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0;</a:t>
            </a:r>
            <a:endParaRPr sz="1600">
              <a:latin typeface="Arial MT"/>
              <a:cs typeface="Arial MT"/>
            </a:endParaRPr>
          </a:p>
          <a:p>
            <a:pPr marL="927100" marR="1899920" indent="-2286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(int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Width;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++k)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{ </a:t>
            </a:r>
            <a:r>
              <a:rPr sz="1600" dirty="0">
                <a:latin typeface="Arial MT"/>
                <a:cs typeface="Arial MT"/>
              </a:rPr>
              <a:t>double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M[i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5" dirty="0">
                <a:latin typeface="Arial MT"/>
                <a:cs typeface="Arial MT"/>
              </a:rPr>
              <a:t> k]; </a:t>
            </a:r>
            <a:r>
              <a:rPr sz="1600" dirty="0">
                <a:latin typeface="Arial MT"/>
                <a:cs typeface="Arial MT"/>
              </a:rPr>
              <a:t>double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N[k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j];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68270" y="3619246"/>
            <a:ext cx="1236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sum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39670" y="3863085"/>
            <a:ext cx="1982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P[i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 j]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sum;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11070" y="4350765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53870" y="4594301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87896" y="3808476"/>
            <a:ext cx="762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31735" y="1219200"/>
                </a:moveTo>
                <a:lnTo>
                  <a:pt x="0" y="1219200"/>
                </a:lnTo>
                <a:lnTo>
                  <a:pt x="38226" y="1295400"/>
                </a:lnTo>
                <a:lnTo>
                  <a:pt x="69871" y="1231900"/>
                </a:lnTo>
                <a:lnTo>
                  <a:pt x="31750" y="1231900"/>
                </a:lnTo>
                <a:lnTo>
                  <a:pt x="31735" y="1219200"/>
                </a:lnTo>
                <a:close/>
              </a:path>
              <a:path w="76200" h="1295400">
                <a:moveTo>
                  <a:pt x="43052" y="0"/>
                </a:moveTo>
                <a:lnTo>
                  <a:pt x="30352" y="0"/>
                </a:lnTo>
                <a:lnTo>
                  <a:pt x="31735" y="1219200"/>
                </a:lnTo>
                <a:lnTo>
                  <a:pt x="31750" y="1231900"/>
                </a:lnTo>
                <a:lnTo>
                  <a:pt x="44450" y="1231900"/>
                </a:lnTo>
                <a:lnTo>
                  <a:pt x="43052" y="0"/>
                </a:lnTo>
                <a:close/>
              </a:path>
              <a:path w="76200" h="1295400">
                <a:moveTo>
                  <a:pt x="76200" y="1219200"/>
                </a:moveTo>
                <a:lnTo>
                  <a:pt x="44435" y="1219200"/>
                </a:lnTo>
                <a:lnTo>
                  <a:pt x="44450" y="1231900"/>
                </a:lnTo>
                <a:lnTo>
                  <a:pt x="69871" y="1231900"/>
                </a:lnTo>
                <a:lnTo>
                  <a:pt x="76200" y="121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363080" y="4176141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86400" y="529577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126" y="0"/>
                </a:moveTo>
                <a:lnTo>
                  <a:pt x="762025" y="30352"/>
                </a:lnTo>
                <a:lnTo>
                  <a:pt x="761999" y="38226"/>
                </a:lnTo>
                <a:lnTo>
                  <a:pt x="761873" y="76199"/>
                </a:lnTo>
                <a:lnTo>
                  <a:pt x="825691" y="44449"/>
                </a:lnTo>
                <a:lnTo>
                  <a:pt x="774700" y="44449"/>
                </a:lnTo>
                <a:lnTo>
                  <a:pt x="774700" y="31749"/>
                </a:lnTo>
                <a:lnTo>
                  <a:pt x="825310" y="31749"/>
                </a:lnTo>
                <a:lnTo>
                  <a:pt x="762126" y="0"/>
                </a:lnTo>
                <a:close/>
              </a:path>
              <a:path w="838200" h="76200">
                <a:moveTo>
                  <a:pt x="0" y="30352"/>
                </a:moveTo>
                <a:lnTo>
                  <a:pt x="0" y="43052"/>
                </a:lnTo>
                <a:lnTo>
                  <a:pt x="774700" y="44449"/>
                </a:lnTo>
                <a:lnTo>
                  <a:pt x="761978" y="44449"/>
                </a:lnTo>
                <a:lnTo>
                  <a:pt x="762021" y="31749"/>
                </a:lnTo>
                <a:lnTo>
                  <a:pt x="774700" y="31749"/>
                </a:lnTo>
                <a:lnTo>
                  <a:pt x="0" y="30352"/>
                </a:lnTo>
                <a:close/>
              </a:path>
              <a:path w="838200" h="76200">
                <a:moveTo>
                  <a:pt x="825310" y="31749"/>
                </a:moveTo>
                <a:lnTo>
                  <a:pt x="774700" y="31749"/>
                </a:lnTo>
                <a:lnTo>
                  <a:pt x="774700" y="44449"/>
                </a:lnTo>
                <a:lnTo>
                  <a:pt x="825691" y="44449"/>
                </a:lnTo>
                <a:lnTo>
                  <a:pt x="838200" y="38226"/>
                </a:lnTo>
                <a:lnTo>
                  <a:pt x="82531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69102" y="5242636"/>
            <a:ext cx="1295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564496" y="1293875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31729" y="838200"/>
                </a:moveTo>
                <a:lnTo>
                  <a:pt x="0" y="838200"/>
                </a:lnTo>
                <a:lnTo>
                  <a:pt x="38226" y="914400"/>
                </a:lnTo>
                <a:lnTo>
                  <a:pt x="69818" y="850900"/>
                </a:lnTo>
                <a:lnTo>
                  <a:pt x="31750" y="850900"/>
                </a:lnTo>
                <a:lnTo>
                  <a:pt x="31729" y="838200"/>
                </a:lnTo>
                <a:close/>
              </a:path>
              <a:path w="76200" h="914400">
                <a:moveTo>
                  <a:pt x="43052" y="0"/>
                </a:moveTo>
                <a:lnTo>
                  <a:pt x="30352" y="0"/>
                </a:lnTo>
                <a:lnTo>
                  <a:pt x="31729" y="838200"/>
                </a:lnTo>
                <a:lnTo>
                  <a:pt x="31750" y="850900"/>
                </a:lnTo>
                <a:lnTo>
                  <a:pt x="44450" y="850900"/>
                </a:lnTo>
                <a:lnTo>
                  <a:pt x="43052" y="0"/>
                </a:lnTo>
                <a:close/>
              </a:path>
              <a:path w="76200" h="914400">
                <a:moveTo>
                  <a:pt x="76136" y="838200"/>
                </a:moveTo>
                <a:lnTo>
                  <a:pt x="44429" y="838200"/>
                </a:lnTo>
                <a:lnTo>
                  <a:pt x="44450" y="850900"/>
                </a:lnTo>
                <a:lnTo>
                  <a:pt x="69818" y="850900"/>
                </a:lnTo>
                <a:lnTo>
                  <a:pt x="76136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655809" y="1584147"/>
            <a:ext cx="1295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924800" y="2247773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1371600" y="0"/>
                </a:moveTo>
                <a:lnTo>
                  <a:pt x="1371600" y="76200"/>
                </a:lnTo>
                <a:lnTo>
                  <a:pt x="1435312" y="44450"/>
                </a:lnTo>
                <a:lnTo>
                  <a:pt x="1384300" y="44450"/>
                </a:lnTo>
                <a:lnTo>
                  <a:pt x="1384300" y="31750"/>
                </a:lnTo>
                <a:lnTo>
                  <a:pt x="1434889" y="31750"/>
                </a:lnTo>
                <a:lnTo>
                  <a:pt x="1371600" y="0"/>
                </a:lnTo>
                <a:close/>
              </a:path>
              <a:path w="1447800" h="76200">
                <a:moveTo>
                  <a:pt x="0" y="30352"/>
                </a:moveTo>
                <a:lnTo>
                  <a:pt x="0" y="43052"/>
                </a:lnTo>
                <a:lnTo>
                  <a:pt x="1384300" y="44450"/>
                </a:lnTo>
                <a:lnTo>
                  <a:pt x="1371600" y="44450"/>
                </a:lnTo>
                <a:lnTo>
                  <a:pt x="1371600" y="31750"/>
                </a:lnTo>
                <a:lnTo>
                  <a:pt x="1384300" y="31750"/>
                </a:lnTo>
                <a:lnTo>
                  <a:pt x="0" y="30352"/>
                </a:lnTo>
                <a:close/>
              </a:path>
              <a:path w="1447800" h="76200">
                <a:moveTo>
                  <a:pt x="1434889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435312" y="44450"/>
                </a:lnTo>
                <a:lnTo>
                  <a:pt x="1447800" y="38226"/>
                </a:lnTo>
                <a:lnTo>
                  <a:pt x="143488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417432" y="2118105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25661" y="641957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943" y="1513713"/>
            <a:ext cx="649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One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CC00"/>
                </a:solidFill>
                <a:latin typeface="Comic Sans MS"/>
                <a:cs typeface="Comic Sans MS"/>
              </a:rPr>
              <a:t>block</a:t>
            </a:r>
            <a:r>
              <a:rPr sz="2000" spc="-20" dirty="0">
                <a:solidFill>
                  <a:srgbClr val="FFCC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computes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square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sub-</a:t>
            </a:r>
            <a:r>
              <a:rPr sz="2000" dirty="0">
                <a:latin typeface="Comic Sans MS"/>
                <a:cs typeface="Comic Sans MS"/>
              </a:rPr>
              <a:t>matrix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1950" baseline="-21367" dirty="0">
                <a:latin typeface="Comic Sans MS"/>
                <a:cs typeface="Comic Sans MS"/>
              </a:rPr>
              <a:t>sub</a:t>
            </a:r>
            <a:r>
              <a:rPr sz="1950" spc="-7" baseline="-21367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size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543" y="1818513"/>
            <a:ext cx="1650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mic Sans MS"/>
                <a:cs typeface="Comic Sans MS"/>
              </a:rPr>
              <a:t>BLOCK_SIZE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43" y="2124302"/>
            <a:ext cx="6750050" cy="763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omic Sans MS"/>
                <a:cs typeface="Comic Sans MS"/>
              </a:rPr>
              <a:t>One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6600"/>
                </a:solidFill>
                <a:latin typeface="Comic Sans MS"/>
                <a:cs typeface="Comic Sans MS"/>
              </a:rPr>
              <a:t>thread</a:t>
            </a:r>
            <a:r>
              <a:rPr sz="2000" spc="-1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computes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element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P</a:t>
            </a:r>
            <a:r>
              <a:rPr sz="1950" spc="-30" baseline="-21367" dirty="0">
                <a:latin typeface="Comic Sans MS"/>
                <a:cs typeface="Comic Sans MS"/>
              </a:rPr>
              <a:t>sub</a:t>
            </a:r>
            <a:endParaRPr sz="1950" baseline="-21367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Comic Sans MS"/>
                <a:cs typeface="Comic Sans MS"/>
              </a:rPr>
              <a:t>Assume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that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dimensions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are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multiples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of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543" y="2861310"/>
            <a:ext cx="37420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BLOCK_SIZE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square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shape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343" y="274701"/>
            <a:ext cx="729995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Comic Sans MS"/>
                <a:cs typeface="Comic Sans MS"/>
              </a:rPr>
              <a:t>Tiled</a:t>
            </a:r>
            <a:r>
              <a:rPr sz="2900" spc="-40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Matrix</a:t>
            </a:r>
            <a:r>
              <a:rPr sz="2900" spc="-65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Multiply</a:t>
            </a:r>
            <a:r>
              <a:rPr sz="2900" spc="-45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Using</a:t>
            </a:r>
            <a:r>
              <a:rPr sz="2900" spc="-50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Thread</a:t>
            </a:r>
            <a:r>
              <a:rPr sz="2900" spc="-65" dirty="0">
                <a:latin typeface="Comic Sans MS"/>
                <a:cs typeface="Comic Sans MS"/>
              </a:rPr>
              <a:t> </a:t>
            </a:r>
            <a:r>
              <a:rPr sz="2900" spc="-10" dirty="0">
                <a:latin typeface="Comic Sans MS"/>
                <a:cs typeface="Comic Sans MS"/>
              </a:rPr>
              <a:t>Blocks</a:t>
            </a:r>
            <a:endParaRPr sz="29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32385" y="3782377"/>
            <a:ext cx="1729105" cy="2552065"/>
            <a:chOff x="6132385" y="3782377"/>
            <a:chExt cx="1729105" cy="2552065"/>
          </a:xfrm>
        </p:grpSpPr>
        <p:sp>
          <p:nvSpPr>
            <p:cNvPr id="8" name="object 8"/>
            <p:cNvSpPr/>
            <p:nvPr/>
          </p:nvSpPr>
          <p:spPr>
            <a:xfrm>
              <a:off x="6137147" y="3787140"/>
              <a:ext cx="1719580" cy="2542540"/>
            </a:xfrm>
            <a:custGeom>
              <a:avLst/>
              <a:gdLst/>
              <a:ahLst/>
              <a:cxnLst/>
              <a:rect l="l" t="t" r="r" b="b"/>
              <a:pathLst>
                <a:path w="1719579" h="2542540">
                  <a:moveTo>
                    <a:pt x="1719072" y="0"/>
                  </a:moveTo>
                  <a:lnTo>
                    <a:pt x="0" y="0"/>
                  </a:lnTo>
                  <a:lnTo>
                    <a:pt x="0" y="2542032"/>
                  </a:lnTo>
                  <a:lnTo>
                    <a:pt x="1719072" y="2542032"/>
                  </a:lnTo>
                  <a:lnTo>
                    <a:pt x="1719072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7147" y="3787140"/>
              <a:ext cx="1719580" cy="2542540"/>
            </a:xfrm>
            <a:custGeom>
              <a:avLst/>
              <a:gdLst/>
              <a:ahLst/>
              <a:cxnLst/>
              <a:rect l="l" t="t" r="r" b="b"/>
              <a:pathLst>
                <a:path w="1719579" h="2542540">
                  <a:moveTo>
                    <a:pt x="0" y="2542032"/>
                  </a:moveTo>
                  <a:lnTo>
                    <a:pt x="1719072" y="2542032"/>
                  </a:lnTo>
                  <a:lnTo>
                    <a:pt x="1719072" y="0"/>
                  </a:lnTo>
                  <a:lnTo>
                    <a:pt x="0" y="0"/>
                  </a:lnTo>
                  <a:lnTo>
                    <a:pt x="0" y="2542032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9477" y="3817111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52197" y="2017585"/>
            <a:ext cx="4298315" cy="3456940"/>
            <a:chOff x="6152197" y="2017585"/>
            <a:chExt cx="4298315" cy="3456940"/>
          </a:xfrm>
        </p:grpSpPr>
        <p:sp>
          <p:nvSpPr>
            <p:cNvPr id="12" name="object 12"/>
            <p:cNvSpPr/>
            <p:nvPr/>
          </p:nvSpPr>
          <p:spPr>
            <a:xfrm>
              <a:off x="6156959" y="4646676"/>
              <a:ext cx="1682750" cy="822960"/>
            </a:xfrm>
            <a:custGeom>
              <a:avLst/>
              <a:gdLst/>
              <a:ahLst/>
              <a:cxnLst/>
              <a:rect l="l" t="t" r="r" b="b"/>
              <a:pathLst>
                <a:path w="1682750" h="822960">
                  <a:moveTo>
                    <a:pt x="1682495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682495" y="822960"/>
                  </a:lnTo>
                  <a:lnTo>
                    <a:pt x="168249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56959" y="4646676"/>
              <a:ext cx="1682750" cy="822960"/>
            </a:xfrm>
            <a:custGeom>
              <a:avLst/>
              <a:gdLst/>
              <a:ahLst/>
              <a:cxnLst/>
              <a:rect l="l" t="t" r="r" b="b"/>
              <a:pathLst>
                <a:path w="1682750" h="822960">
                  <a:moveTo>
                    <a:pt x="0" y="822960"/>
                  </a:moveTo>
                  <a:lnTo>
                    <a:pt x="1682495" y="822960"/>
                  </a:lnTo>
                  <a:lnTo>
                    <a:pt x="1682495" y="0"/>
                  </a:lnTo>
                  <a:lnTo>
                    <a:pt x="0" y="0"/>
                  </a:lnTo>
                  <a:lnTo>
                    <a:pt x="0" y="82296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01939" y="2022348"/>
              <a:ext cx="2543810" cy="1719580"/>
            </a:xfrm>
            <a:custGeom>
              <a:avLst/>
              <a:gdLst/>
              <a:ahLst/>
              <a:cxnLst/>
              <a:rect l="l" t="t" r="r" b="b"/>
              <a:pathLst>
                <a:path w="2543809" h="1719579">
                  <a:moveTo>
                    <a:pt x="2543555" y="0"/>
                  </a:moveTo>
                  <a:lnTo>
                    <a:pt x="0" y="0"/>
                  </a:lnTo>
                  <a:lnTo>
                    <a:pt x="0" y="1719071"/>
                  </a:lnTo>
                  <a:lnTo>
                    <a:pt x="2543555" y="1719071"/>
                  </a:lnTo>
                  <a:lnTo>
                    <a:pt x="2543555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939" y="2022348"/>
              <a:ext cx="2543810" cy="1719580"/>
            </a:xfrm>
            <a:custGeom>
              <a:avLst/>
              <a:gdLst/>
              <a:ahLst/>
              <a:cxnLst/>
              <a:rect l="l" t="t" r="r" b="b"/>
              <a:pathLst>
                <a:path w="2543809" h="1719579">
                  <a:moveTo>
                    <a:pt x="0" y="1719071"/>
                  </a:moveTo>
                  <a:lnTo>
                    <a:pt x="2543555" y="1719071"/>
                  </a:lnTo>
                  <a:lnTo>
                    <a:pt x="2543555" y="0"/>
                  </a:lnTo>
                  <a:lnTo>
                    <a:pt x="0" y="0"/>
                  </a:lnTo>
                  <a:lnTo>
                    <a:pt x="0" y="1719071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94904" y="2051430"/>
            <a:ext cx="123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98701" y="2038921"/>
            <a:ext cx="2553335" cy="4299585"/>
            <a:chOff x="7898701" y="2038921"/>
            <a:chExt cx="2553335" cy="4299585"/>
          </a:xfrm>
        </p:grpSpPr>
        <p:sp>
          <p:nvSpPr>
            <p:cNvPr id="18" name="object 18"/>
            <p:cNvSpPr/>
            <p:nvPr/>
          </p:nvSpPr>
          <p:spPr>
            <a:xfrm>
              <a:off x="8761476" y="2043683"/>
              <a:ext cx="824865" cy="1682750"/>
            </a:xfrm>
            <a:custGeom>
              <a:avLst/>
              <a:gdLst/>
              <a:ahLst/>
              <a:cxnLst/>
              <a:rect l="l" t="t" r="r" b="b"/>
              <a:pathLst>
                <a:path w="824865" h="1682750">
                  <a:moveTo>
                    <a:pt x="824483" y="0"/>
                  </a:moveTo>
                  <a:lnTo>
                    <a:pt x="0" y="0"/>
                  </a:lnTo>
                  <a:lnTo>
                    <a:pt x="0" y="1682495"/>
                  </a:lnTo>
                  <a:lnTo>
                    <a:pt x="824483" y="1682495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61476" y="2043683"/>
              <a:ext cx="824865" cy="1682750"/>
            </a:xfrm>
            <a:custGeom>
              <a:avLst/>
              <a:gdLst/>
              <a:ahLst/>
              <a:cxnLst/>
              <a:rect l="l" t="t" r="r" b="b"/>
              <a:pathLst>
                <a:path w="824865" h="1682750">
                  <a:moveTo>
                    <a:pt x="0" y="1682495"/>
                  </a:moveTo>
                  <a:lnTo>
                    <a:pt x="824483" y="1682495"/>
                  </a:lnTo>
                  <a:lnTo>
                    <a:pt x="824483" y="0"/>
                  </a:lnTo>
                  <a:lnTo>
                    <a:pt x="0" y="0"/>
                  </a:lnTo>
                  <a:lnTo>
                    <a:pt x="0" y="1682495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3464" y="3793235"/>
              <a:ext cx="2543810" cy="2540635"/>
            </a:xfrm>
            <a:custGeom>
              <a:avLst/>
              <a:gdLst/>
              <a:ahLst/>
              <a:cxnLst/>
              <a:rect l="l" t="t" r="r" b="b"/>
              <a:pathLst>
                <a:path w="2543809" h="2540635">
                  <a:moveTo>
                    <a:pt x="2543555" y="0"/>
                  </a:moveTo>
                  <a:lnTo>
                    <a:pt x="0" y="0"/>
                  </a:lnTo>
                  <a:lnTo>
                    <a:pt x="0" y="2540508"/>
                  </a:lnTo>
                  <a:lnTo>
                    <a:pt x="2543555" y="2540508"/>
                  </a:lnTo>
                  <a:lnTo>
                    <a:pt x="2543555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3464" y="3793235"/>
              <a:ext cx="2543810" cy="2540635"/>
            </a:xfrm>
            <a:custGeom>
              <a:avLst/>
              <a:gdLst/>
              <a:ahLst/>
              <a:cxnLst/>
              <a:rect l="l" t="t" r="r" b="b"/>
              <a:pathLst>
                <a:path w="2543809" h="2540635">
                  <a:moveTo>
                    <a:pt x="0" y="2540508"/>
                  </a:moveTo>
                  <a:lnTo>
                    <a:pt x="2543555" y="2540508"/>
                  </a:lnTo>
                  <a:lnTo>
                    <a:pt x="2543555" y="0"/>
                  </a:lnTo>
                  <a:lnTo>
                    <a:pt x="0" y="0"/>
                  </a:lnTo>
                  <a:lnTo>
                    <a:pt x="0" y="2540508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83842" y="3794950"/>
            <a:ext cx="873125" cy="847090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3937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1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756713" y="4641913"/>
            <a:ext cx="834390" cy="832485"/>
            <a:chOff x="8756713" y="4641913"/>
            <a:chExt cx="834390" cy="832485"/>
          </a:xfrm>
        </p:grpSpPr>
        <p:sp>
          <p:nvSpPr>
            <p:cNvPr id="24" name="object 24"/>
            <p:cNvSpPr/>
            <p:nvPr/>
          </p:nvSpPr>
          <p:spPr>
            <a:xfrm>
              <a:off x="8761476" y="4646676"/>
              <a:ext cx="824865" cy="822960"/>
            </a:xfrm>
            <a:custGeom>
              <a:avLst/>
              <a:gdLst/>
              <a:ahLst/>
              <a:cxnLst/>
              <a:rect l="l" t="t" r="r" b="b"/>
              <a:pathLst>
                <a:path w="824865" h="822960">
                  <a:moveTo>
                    <a:pt x="824483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824483" y="822960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61476" y="4646676"/>
              <a:ext cx="824865" cy="822960"/>
            </a:xfrm>
            <a:custGeom>
              <a:avLst/>
              <a:gdLst/>
              <a:ahLst/>
              <a:cxnLst/>
              <a:rect l="l" t="t" r="r" b="b"/>
              <a:pathLst>
                <a:path w="824865" h="822960">
                  <a:moveTo>
                    <a:pt x="0" y="822960"/>
                  </a:moveTo>
                  <a:lnTo>
                    <a:pt x="824483" y="822960"/>
                  </a:lnTo>
                  <a:lnTo>
                    <a:pt x="824483" y="0"/>
                  </a:lnTo>
                  <a:lnTo>
                    <a:pt x="0" y="0"/>
                  </a:lnTo>
                  <a:lnTo>
                    <a:pt x="0" y="82296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766238" y="4651438"/>
            <a:ext cx="441959" cy="606425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7429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85"/>
              </a:spcBef>
            </a:pPr>
            <a:r>
              <a:rPr sz="1800" b="1" spc="-30" baseline="13888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sub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93445" y="2054161"/>
            <a:ext cx="3448050" cy="4271010"/>
            <a:chOff x="6993445" y="2054161"/>
            <a:chExt cx="3448050" cy="4271010"/>
          </a:xfrm>
        </p:grpSpPr>
        <p:sp>
          <p:nvSpPr>
            <p:cNvPr id="28" name="object 28"/>
            <p:cNvSpPr/>
            <p:nvPr/>
          </p:nvSpPr>
          <p:spPr>
            <a:xfrm>
              <a:off x="7827263" y="3721607"/>
              <a:ext cx="1751330" cy="1742439"/>
            </a:xfrm>
            <a:custGeom>
              <a:avLst/>
              <a:gdLst/>
              <a:ahLst/>
              <a:cxnLst/>
              <a:rect l="l" t="t" r="r" b="b"/>
              <a:pathLst>
                <a:path w="1751329" h="1742439">
                  <a:moveTo>
                    <a:pt x="934211" y="0"/>
                  </a:moveTo>
                  <a:lnTo>
                    <a:pt x="934211" y="915924"/>
                  </a:lnTo>
                </a:path>
                <a:path w="1751329" h="1742439">
                  <a:moveTo>
                    <a:pt x="1751076" y="9144"/>
                  </a:moveTo>
                  <a:lnTo>
                    <a:pt x="1751076" y="923544"/>
                  </a:lnTo>
                </a:path>
                <a:path w="1751329" h="1742439">
                  <a:moveTo>
                    <a:pt x="0" y="932688"/>
                  </a:moveTo>
                  <a:lnTo>
                    <a:pt x="934211" y="932688"/>
                  </a:lnTo>
                </a:path>
                <a:path w="1751329" h="1742439">
                  <a:moveTo>
                    <a:pt x="0" y="1740408"/>
                  </a:moveTo>
                  <a:lnTo>
                    <a:pt x="934211" y="1741932"/>
                  </a:lnTo>
                </a:path>
              </a:pathLst>
            </a:custGeom>
            <a:ln w="9525">
              <a:solidFill>
                <a:srgbClr val="95959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12579" y="2058923"/>
              <a:ext cx="53340" cy="1645920"/>
            </a:xfrm>
            <a:custGeom>
              <a:avLst/>
              <a:gdLst/>
              <a:ahLst/>
              <a:cxnLst/>
              <a:rect l="l" t="t" r="r" b="b"/>
              <a:pathLst>
                <a:path w="53340" h="1645920">
                  <a:moveTo>
                    <a:pt x="5334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53340" y="164592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12579" y="2058923"/>
              <a:ext cx="53340" cy="1645920"/>
            </a:xfrm>
            <a:custGeom>
              <a:avLst/>
              <a:gdLst/>
              <a:ahLst/>
              <a:cxnLst/>
              <a:rect l="l" t="t" r="r" b="b"/>
              <a:pathLst>
                <a:path w="53340" h="1645920">
                  <a:moveTo>
                    <a:pt x="0" y="1645920"/>
                  </a:moveTo>
                  <a:lnTo>
                    <a:pt x="53340" y="164592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64592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98207" y="2863595"/>
              <a:ext cx="2580640" cy="2598420"/>
            </a:xfrm>
            <a:custGeom>
              <a:avLst/>
              <a:gdLst/>
              <a:ahLst/>
              <a:cxnLst/>
              <a:rect l="l" t="t" r="r" b="b"/>
              <a:pathLst>
                <a:path w="2580640" h="2598420">
                  <a:moveTo>
                    <a:pt x="2267712" y="835151"/>
                  </a:moveTo>
                  <a:lnTo>
                    <a:pt x="2269236" y="2398776"/>
                  </a:lnTo>
                </a:path>
                <a:path w="2580640" h="2598420">
                  <a:moveTo>
                    <a:pt x="2214372" y="830579"/>
                  </a:moveTo>
                  <a:lnTo>
                    <a:pt x="2214372" y="2391155"/>
                  </a:lnTo>
                </a:path>
                <a:path w="2580640" h="2598420">
                  <a:moveTo>
                    <a:pt x="0" y="2455164"/>
                  </a:moveTo>
                  <a:lnTo>
                    <a:pt x="0" y="2598419"/>
                  </a:lnTo>
                </a:path>
                <a:path w="2580640" h="2598420">
                  <a:moveTo>
                    <a:pt x="0" y="1776983"/>
                  </a:moveTo>
                  <a:lnTo>
                    <a:pt x="0" y="2398776"/>
                  </a:lnTo>
                </a:path>
                <a:path w="2580640" h="2598420">
                  <a:moveTo>
                    <a:pt x="1763268" y="1524"/>
                  </a:moveTo>
                  <a:lnTo>
                    <a:pt x="2580132" y="0"/>
                  </a:lnTo>
                </a:path>
              </a:pathLst>
            </a:custGeom>
            <a:ln w="9525">
              <a:solidFill>
                <a:srgbClr val="95959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98892" y="3782567"/>
              <a:ext cx="2542540" cy="2542540"/>
            </a:xfrm>
            <a:custGeom>
              <a:avLst/>
              <a:gdLst/>
              <a:ahLst/>
              <a:cxnLst/>
              <a:rect l="l" t="t" r="r" b="b"/>
              <a:pathLst>
                <a:path w="2542540" h="2542540">
                  <a:moveTo>
                    <a:pt x="1680972" y="1807464"/>
                  </a:moveTo>
                  <a:lnTo>
                    <a:pt x="1669275" y="1801723"/>
                  </a:lnTo>
                  <a:lnTo>
                    <a:pt x="1604518" y="1769872"/>
                  </a:lnTo>
                  <a:lnTo>
                    <a:pt x="1604721" y="1801723"/>
                  </a:lnTo>
                  <a:lnTo>
                    <a:pt x="932624" y="1806651"/>
                  </a:lnTo>
                  <a:lnTo>
                    <a:pt x="932434" y="1774952"/>
                  </a:lnTo>
                  <a:lnTo>
                    <a:pt x="856488" y="1813560"/>
                  </a:lnTo>
                  <a:lnTo>
                    <a:pt x="932942" y="1851101"/>
                  </a:lnTo>
                  <a:lnTo>
                    <a:pt x="932726" y="1819440"/>
                  </a:lnTo>
                  <a:lnTo>
                    <a:pt x="919988" y="1819440"/>
                  </a:lnTo>
                  <a:lnTo>
                    <a:pt x="932713" y="1819351"/>
                  </a:lnTo>
                  <a:lnTo>
                    <a:pt x="1604810" y="1814385"/>
                  </a:lnTo>
                  <a:lnTo>
                    <a:pt x="1605026" y="1846122"/>
                  </a:lnTo>
                  <a:lnTo>
                    <a:pt x="1667383" y="1814385"/>
                  </a:lnTo>
                  <a:lnTo>
                    <a:pt x="1680972" y="1807464"/>
                  </a:lnTo>
                  <a:close/>
                </a:path>
                <a:path w="2542540" h="2542540">
                  <a:moveTo>
                    <a:pt x="1838452" y="937006"/>
                  </a:moveTo>
                  <a:lnTo>
                    <a:pt x="1832114" y="924560"/>
                  </a:lnTo>
                  <a:lnTo>
                    <a:pt x="1799844" y="861060"/>
                  </a:lnTo>
                  <a:lnTo>
                    <a:pt x="1762353" y="937310"/>
                  </a:lnTo>
                  <a:lnTo>
                    <a:pt x="1762252" y="937514"/>
                  </a:lnTo>
                  <a:lnTo>
                    <a:pt x="1794090" y="937310"/>
                  </a:lnTo>
                  <a:lnTo>
                    <a:pt x="1806778" y="937234"/>
                  </a:lnTo>
                  <a:lnTo>
                    <a:pt x="1838452" y="937006"/>
                  </a:lnTo>
                  <a:close/>
                </a:path>
                <a:path w="2542540" h="2542540">
                  <a:moveTo>
                    <a:pt x="1843532" y="1606042"/>
                  </a:moveTo>
                  <a:lnTo>
                    <a:pt x="1811680" y="1606270"/>
                  </a:lnTo>
                  <a:lnTo>
                    <a:pt x="1806790" y="937514"/>
                  </a:lnTo>
                  <a:lnTo>
                    <a:pt x="1806778" y="937310"/>
                  </a:lnTo>
                  <a:lnTo>
                    <a:pt x="1794090" y="937310"/>
                  </a:lnTo>
                  <a:lnTo>
                    <a:pt x="1798980" y="1606042"/>
                  </a:lnTo>
                  <a:lnTo>
                    <a:pt x="1798980" y="1606346"/>
                  </a:lnTo>
                  <a:lnTo>
                    <a:pt x="1767332" y="1606550"/>
                  </a:lnTo>
                  <a:lnTo>
                    <a:pt x="1805940" y="1682496"/>
                  </a:lnTo>
                  <a:lnTo>
                    <a:pt x="1837156" y="1618996"/>
                  </a:lnTo>
                  <a:lnTo>
                    <a:pt x="1843278" y="1606550"/>
                  </a:lnTo>
                  <a:lnTo>
                    <a:pt x="1843379" y="1606346"/>
                  </a:lnTo>
                  <a:lnTo>
                    <a:pt x="1843532" y="1606042"/>
                  </a:lnTo>
                  <a:close/>
                </a:path>
                <a:path w="2542540" h="2542540">
                  <a:moveTo>
                    <a:pt x="2542032" y="2404872"/>
                  </a:moveTo>
                  <a:lnTo>
                    <a:pt x="2529611" y="2398712"/>
                  </a:lnTo>
                  <a:lnTo>
                    <a:pt x="2465705" y="2366949"/>
                  </a:lnTo>
                  <a:lnTo>
                    <a:pt x="2465806" y="2398712"/>
                  </a:lnTo>
                  <a:lnTo>
                    <a:pt x="2406370" y="2398865"/>
                  </a:lnTo>
                  <a:lnTo>
                    <a:pt x="2402217" y="76327"/>
                  </a:lnTo>
                  <a:lnTo>
                    <a:pt x="2434082" y="76327"/>
                  </a:lnTo>
                  <a:lnTo>
                    <a:pt x="2427630" y="63500"/>
                  </a:lnTo>
                  <a:lnTo>
                    <a:pt x="2395728" y="0"/>
                  </a:lnTo>
                  <a:lnTo>
                    <a:pt x="2357755" y="76327"/>
                  </a:lnTo>
                  <a:lnTo>
                    <a:pt x="2389517" y="76327"/>
                  </a:lnTo>
                  <a:lnTo>
                    <a:pt x="2393670" y="2398890"/>
                  </a:lnTo>
                  <a:lnTo>
                    <a:pt x="76161" y="2404440"/>
                  </a:lnTo>
                  <a:lnTo>
                    <a:pt x="76073" y="2372677"/>
                  </a:lnTo>
                  <a:lnTo>
                    <a:pt x="0" y="2410968"/>
                  </a:lnTo>
                  <a:lnTo>
                    <a:pt x="76327" y="2448877"/>
                  </a:lnTo>
                  <a:lnTo>
                    <a:pt x="76212" y="2417165"/>
                  </a:lnTo>
                  <a:lnTo>
                    <a:pt x="63500" y="2417165"/>
                  </a:lnTo>
                  <a:lnTo>
                    <a:pt x="76200" y="2417140"/>
                  </a:lnTo>
                  <a:lnTo>
                    <a:pt x="2393696" y="2411590"/>
                  </a:lnTo>
                  <a:lnTo>
                    <a:pt x="2393797" y="2465895"/>
                  </a:lnTo>
                  <a:lnTo>
                    <a:pt x="2362073" y="2465895"/>
                  </a:lnTo>
                  <a:lnTo>
                    <a:pt x="2400300" y="2542032"/>
                  </a:lnTo>
                  <a:lnTo>
                    <a:pt x="2431910" y="2478532"/>
                  </a:lnTo>
                  <a:lnTo>
                    <a:pt x="2438196" y="2465895"/>
                  </a:lnTo>
                  <a:lnTo>
                    <a:pt x="2406497" y="2465895"/>
                  </a:lnTo>
                  <a:lnTo>
                    <a:pt x="2406396" y="2411565"/>
                  </a:lnTo>
                  <a:lnTo>
                    <a:pt x="2465844" y="2411412"/>
                  </a:lnTo>
                  <a:lnTo>
                    <a:pt x="2465819" y="2404465"/>
                  </a:lnTo>
                  <a:lnTo>
                    <a:pt x="2465844" y="2410968"/>
                  </a:lnTo>
                  <a:lnTo>
                    <a:pt x="2465844" y="2411412"/>
                  </a:lnTo>
                  <a:lnTo>
                    <a:pt x="2465959" y="2443149"/>
                  </a:lnTo>
                  <a:lnTo>
                    <a:pt x="2529040" y="2411412"/>
                  </a:lnTo>
                  <a:lnTo>
                    <a:pt x="2542032" y="2404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83842" y="5651398"/>
            <a:ext cx="2557780" cy="48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BLOCK_SIZE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90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73724" y="5549391"/>
            <a:ext cx="1645920" cy="83185"/>
          </a:xfrm>
          <a:custGeom>
            <a:avLst/>
            <a:gdLst/>
            <a:ahLst/>
            <a:cxnLst/>
            <a:rect l="l" t="t" r="r" b="b"/>
            <a:pathLst>
              <a:path w="1645920" h="83185">
                <a:moveTo>
                  <a:pt x="822960" y="39116"/>
                </a:moveTo>
                <a:lnTo>
                  <a:pt x="811263" y="33375"/>
                </a:lnTo>
                <a:lnTo>
                  <a:pt x="746506" y="1524"/>
                </a:lnTo>
                <a:lnTo>
                  <a:pt x="746709" y="33375"/>
                </a:lnTo>
                <a:lnTo>
                  <a:pt x="76136" y="38265"/>
                </a:lnTo>
                <a:lnTo>
                  <a:pt x="75946" y="6604"/>
                </a:lnTo>
                <a:lnTo>
                  <a:pt x="0" y="45212"/>
                </a:lnTo>
                <a:lnTo>
                  <a:pt x="76454" y="82753"/>
                </a:lnTo>
                <a:lnTo>
                  <a:pt x="76238" y="51092"/>
                </a:lnTo>
                <a:lnTo>
                  <a:pt x="63500" y="51092"/>
                </a:lnTo>
                <a:lnTo>
                  <a:pt x="76225" y="51003"/>
                </a:lnTo>
                <a:lnTo>
                  <a:pt x="746798" y="46037"/>
                </a:lnTo>
                <a:lnTo>
                  <a:pt x="747014" y="77774"/>
                </a:lnTo>
                <a:lnTo>
                  <a:pt x="809371" y="46037"/>
                </a:lnTo>
                <a:lnTo>
                  <a:pt x="822960" y="39116"/>
                </a:lnTo>
                <a:close/>
              </a:path>
              <a:path w="1645920" h="83185">
                <a:moveTo>
                  <a:pt x="1645920" y="37592"/>
                </a:moveTo>
                <a:lnTo>
                  <a:pt x="1634223" y="31851"/>
                </a:lnTo>
                <a:lnTo>
                  <a:pt x="1569466" y="0"/>
                </a:lnTo>
                <a:lnTo>
                  <a:pt x="1569669" y="31851"/>
                </a:lnTo>
                <a:lnTo>
                  <a:pt x="897572" y="36741"/>
                </a:lnTo>
                <a:lnTo>
                  <a:pt x="897382" y="5080"/>
                </a:lnTo>
                <a:lnTo>
                  <a:pt x="821436" y="43688"/>
                </a:lnTo>
                <a:lnTo>
                  <a:pt x="897890" y="81229"/>
                </a:lnTo>
                <a:lnTo>
                  <a:pt x="897674" y="49568"/>
                </a:lnTo>
                <a:lnTo>
                  <a:pt x="884936" y="49568"/>
                </a:lnTo>
                <a:lnTo>
                  <a:pt x="897661" y="49479"/>
                </a:lnTo>
                <a:lnTo>
                  <a:pt x="1569758" y="44513"/>
                </a:lnTo>
                <a:lnTo>
                  <a:pt x="1569974" y="76250"/>
                </a:lnTo>
                <a:lnTo>
                  <a:pt x="1632331" y="44513"/>
                </a:lnTo>
                <a:lnTo>
                  <a:pt x="1645920" y="37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41910" y="5649874"/>
            <a:ext cx="1732914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Times New Roman"/>
                <a:cs typeface="Times New Roman"/>
              </a:rPr>
              <a:t>BLOCK_SIZE</a:t>
            </a:r>
            <a:r>
              <a:rPr sz="900" b="1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BLOCK_SIZE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00">
              <a:latin typeface="Times New Roman"/>
              <a:cs typeface="Times New Roman"/>
            </a:endParaRPr>
          </a:p>
          <a:p>
            <a:pPr marR="13335" algn="ctr">
              <a:lnSpc>
                <a:spcPct val="100000"/>
              </a:lnSpc>
              <a:spcBef>
                <a:spcPts val="5"/>
              </a:spcBef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26479" y="2014727"/>
            <a:ext cx="4203065" cy="4218305"/>
            <a:chOff x="6126479" y="2014727"/>
            <a:chExt cx="4203065" cy="4218305"/>
          </a:xfrm>
        </p:grpSpPr>
        <p:sp>
          <p:nvSpPr>
            <p:cNvPr id="37" name="object 37"/>
            <p:cNvSpPr/>
            <p:nvPr/>
          </p:nvSpPr>
          <p:spPr>
            <a:xfrm>
              <a:off x="9661144" y="2034539"/>
              <a:ext cx="86360" cy="1664335"/>
            </a:xfrm>
            <a:custGeom>
              <a:avLst/>
              <a:gdLst/>
              <a:ahLst/>
              <a:cxnLst/>
              <a:rect l="l" t="t" r="r" b="b"/>
              <a:pathLst>
                <a:path w="86359" h="1664335">
                  <a:moveTo>
                    <a:pt x="76200" y="75946"/>
                  </a:moveTo>
                  <a:lnTo>
                    <a:pt x="69862" y="63500"/>
                  </a:lnTo>
                  <a:lnTo>
                    <a:pt x="37592" y="0"/>
                  </a:lnTo>
                  <a:lnTo>
                    <a:pt x="101" y="76250"/>
                  </a:lnTo>
                  <a:lnTo>
                    <a:pt x="0" y="76454"/>
                  </a:lnTo>
                  <a:lnTo>
                    <a:pt x="31838" y="76250"/>
                  </a:lnTo>
                  <a:lnTo>
                    <a:pt x="44526" y="76174"/>
                  </a:lnTo>
                  <a:lnTo>
                    <a:pt x="76200" y="75946"/>
                  </a:lnTo>
                  <a:close/>
                </a:path>
                <a:path w="86359" h="1664335">
                  <a:moveTo>
                    <a:pt x="80772" y="918718"/>
                  </a:moveTo>
                  <a:lnTo>
                    <a:pt x="74434" y="906272"/>
                  </a:lnTo>
                  <a:lnTo>
                    <a:pt x="42164" y="842772"/>
                  </a:lnTo>
                  <a:lnTo>
                    <a:pt x="4673" y="919022"/>
                  </a:lnTo>
                  <a:lnTo>
                    <a:pt x="4572" y="919226"/>
                  </a:lnTo>
                  <a:lnTo>
                    <a:pt x="36410" y="919022"/>
                  </a:lnTo>
                  <a:lnTo>
                    <a:pt x="49098" y="918946"/>
                  </a:lnTo>
                  <a:lnTo>
                    <a:pt x="80772" y="918718"/>
                  </a:lnTo>
                  <a:close/>
                </a:path>
                <a:path w="86359" h="1664335">
                  <a:moveTo>
                    <a:pt x="81280" y="748030"/>
                  </a:moveTo>
                  <a:lnTo>
                    <a:pt x="49428" y="748258"/>
                  </a:lnTo>
                  <a:lnTo>
                    <a:pt x="44538" y="76454"/>
                  </a:lnTo>
                  <a:lnTo>
                    <a:pt x="44526" y="76250"/>
                  </a:lnTo>
                  <a:lnTo>
                    <a:pt x="31838" y="76250"/>
                  </a:lnTo>
                  <a:lnTo>
                    <a:pt x="36728" y="748030"/>
                  </a:lnTo>
                  <a:lnTo>
                    <a:pt x="36728" y="748334"/>
                  </a:lnTo>
                  <a:lnTo>
                    <a:pt x="5080" y="748538"/>
                  </a:lnTo>
                  <a:lnTo>
                    <a:pt x="43688" y="824484"/>
                  </a:lnTo>
                  <a:lnTo>
                    <a:pt x="74904" y="760984"/>
                  </a:lnTo>
                  <a:lnTo>
                    <a:pt x="81026" y="748538"/>
                  </a:lnTo>
                  <a:lnTo>
                    <a:pt x="81127" y="748334"/>
                  </a:lnTo>
                  <a:lnTo>
                    <a:pt x="81280" y="748030"/>
                  </a:lnTo>
                  <a:close/>
                </a:path>
                <a:path w="86359" h="1664335">
                  <a:moveTo>
                    <a:pt x="85852" y="1587754"/>
                  </a:moveTo>
                  <a:lnTo>
                    <a:pt x="54000" y="1587982"/>
                  </a:lnTo>
                  <a:lnTo>
                    <a:pt x="49110" y="919226"/>
                  </a:lnTo>
                  <a:lnTo>
                    <a:pt x="49098" y="919022"/>
                  </a:lnTo>
                  <a:lnTo>
                    <a:pt x="36410" y="919022"/>
                  </a:lnTo>
                  <a:lnTo>
                    <a:pt x="41300" y="1587754"/>
                  </a:lnTo>
                  <a:lnTo>
                    <a:pt x="41300" y="1588058"/>
                  </a:lnTo>
                  <a:lnTo>
                    <a:pt x="9652" y="1588262"/>
                  </a:lnTo>
                  <a:lnTo>
                    <a:pt x="48260" y="1664208"/>
                  </a:lnTo>
                  <a:lnTo>
                    <a:pt x="79476" y="1600708"/>
                  </a:lnTo>
                  <a:lnTo>
                    <a:pt x="85598" y="1588262"/>
                  </a:lnTo>
                  <a:lnTo>
                    <a:pt x="85699" y="1588058"/>
                  </a:lnTo>
                  <a:lnTo>
                    <a:pt x="85852" y="1587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72199" y="5262372"/>
              <a:ext cx="1645920" cy="56515"/>
            </a:xfrm>
            <a:custGeom>
              <a:avLst/>
              <a:gdLst/>
              <a:ahLst/>
              <a:cxnLst/>
              <a:rect l="l" t="t" r="r" b="b"/>
              <a:pathLst>
                <a:path w="1645920" h="56514">
                  <a:moveTo>
                    <a:pt x="1645920" y="0"/>
                  </a:moveTo>
                  <a:lnTo>
                    <a:pt x="0" y="0"/>
                  </a:lnTo>
                  <a:lnTo>
                    <a:pt x="0" y="56387"/>
                  </a:lnTo>
                  <a:lnTo>
                    <a:pt x="1645920" y="56387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72199" y="5262372"/>
              <a:ext cx="1645920" cy="56515"/>
            </a:xfrm>
            <a:custGeom>
              <a:avLst/>
              <a:gdLst/>
              <a:ahLst/>
              <a:cxnLst/>
              <a:rect l="l" t="t" r="r" b="b"/>
              <a:pathLst>
                <a:path w="1645920" h="56514">
                  <a:moveTo>
                    <a:pt x="0" y="56387"/>
                  </a:moveTo>
                  <a:lnTo>
                    <a:pt x="1645920" y="56387"/>
                  </a:lnTo>
                  <a:lnTo>
                    <a:pt x="1645920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12579" y="5262372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5" h="55245">
                  <a:moveTo>
                    <a:pt x="54864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54864" y="54863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12579" y="5262372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5" h="55245">
                  <a:moveTo>
                    <a:pt x="0" y="54863"/>
                  </a:moveTo>
                  <a:lnTo>
                    <a:pt x="54864" y="54863"/>
                  </a:lnTo>
                  <a:lnTo>
                    <a:pt x="54864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15072" y="5262372"/>
              <a:ext cx="1379220" cy="55244"/>
            </a:xfrm>
            <a:custGeom>
              <a:avLst/>
              <a:gdLst/>
              <a:ahLst/>
              <a:cxnLst/>
              <a:rect l="l" t="t" r="r" b="b"/>
              <a:pathLst>
                <a:path w="1379220" h="55245">
                  <a:moveTo>
                    <a:pt x="0" y="0"/>
                  </a:moveTo>
                  <a:lnTo>
                    <a:pt x="1379220" y="0"/>
                  </a:lnTo>
                </a:path>
                <a:path w="1379220" h="55245">
                  <a:moveTo>
                    <a:pt x="0" y="54863"/>
                  </a:moveTo>
                  <a:lnTo>
                    <a:pt x="1379220" y="54863"/>
                  </a:lnTo>
                </a:path>
              </a:pathLst>
            </a:custGeom>
            <a:ln w="9525">
              <a:solidFill>
                <a:srgbClr val="95959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26480" y="2014727"/>
              <a:ext cx="4203065" cy="4218305"/>
            </a:xfrm>
            <a:custGeom>
              <a:avLst/>
              <a:gdLst/>
              <a:ahLst/>
              <a:cxnLst/>
              <a:rect l="l" t="t" r="r" b="b"/>
              <a:pathLst>
                <a:path w="4203065" h="4218305">
                  <a:moveTo>
                    <a:pt x="1719072" y="4177284"/>
                  </a:moveTo>
                  <a:lnTo>
                    <a:pt x="1706575" y="4171073"/>
                  </a:lnTo>
                  <a:lnTo>
                    <a:pt x="1642745" y="4139323"/>
                  </a:lnTo>
                  <a:lnTo>
                    <a:pt x="1642846" y="4171073"/>
                  </a:lnTo>
                  <a:lnTo>
                    <a:pt x="76161" y="4173855"/>
                  </a:lnTo>
                  <a:lnTo>
                    <a:pt x="76073" y="4142092"/>
                  </a:lnTo>
                  <a:lnTo>
                    <a:pt x="0" y="4180332"/>
                  </a:lnTo>
                  <a:lnTo>
                    <a:pt x="76327" y="4218292"/>
                  </a:lnTo>
                  <a:lnTo>
                    <a:pt x="76212" y="4186567"/>
                  </a:lnTo>
                  <a:lnTo>
                    <a:pt x="63500" y="4186567"/>
                  </a:lnTo>
                  <a:lnTo>
                    <a:pt x="76200" y="4186555"/>
                  </a:lnTo>
                  <a:lnTo>
                    <a:pt x="1642872" y="4183786"/>
                  </a:lnTo>
                  <a:lnTo>
                    <a:pt x="1642999" y="4215523"/>
                  </a:lnTo>
                  <a:lnTo>
                    <a:pt x="1706156" y="4183773"/>
                  </a:lnTo>
                  <a:lnTo>
                    <a:pt x="1719072" y="4177284"/>
                  </a:lnTo>
                  <a:close/>
                </a:path>
                <a:path w="4203065" h="4218305">
                  <a:moveTo>
                    <a:pt x="4202811" y="1642999"/>
                  </a:moveTo>
                  <a:lnTo>
                    <a:pt x="4171277" y="1642999"/>
                  </a:lnTo>
                  <a:lnTo>
                    <a:pt x="4167022" y="76327"/>
                  </a:lnTo>
                  <a:lnTo>
                    <a:pt x="4199001" y="76327"/>
                  </a:lnTo>
                  <a:lnTo>
                    <a:pt x="4192524" y="63500"/>
                  </a:lnTo>
                  <a:lnTo>
                    <a:pt x="4160520" y="0"/>
                  </a:lnTo>
                  <a:lnTo>
                    <a:pt x="4122674" y="76327"/>
                  </a:lnTo>
                  <a:lnTo>
                    <a:pt x="4154322" y="76327"/>
                  </a:lnTo>
                  <a:lnTo>
                    <a:pt x="4158577" y="1642999"/>
                  </a:lnTo>
                  <a:lnTo>
                    <a:pt x="4126738" y="1642999"/>
                  </a:lnTo>
                  <a:lnTo>
                    <a:pt x="4165092" y="1719072"/>
                  </a:lnTo>
                  <a:lnTo>
                    <a:pt x="4196575" y="1655572"/>
                  </a:lnTo>
                  <a:lnTo>
                    <a:pt x="4202811" y="1642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8762238" y="1750314"/>
            <a:ext cx="822960" cy="99060"/>
          </a:xfrm>
          <a:custGeom>
            <a:avLst/>
            <a:gdLst/>
            <a:ahLst/>
            <a:cxnLst/>
            <a:rect l="l" t="t" r="r" b="b"/>
            <a:pathLst>
              <a:path w="822959" h="99060">
                <a:moveTo>
                  <a:pt x="0" y="99060"/>
                </a:moveTo>
                <a:lnTo>
                  <a:pt x="822959" y="99060"/>
                </a:lnTo>
              </a:path>
              <a:path w="822959" h="99060">
                <a:moveTo>
                  <a:pt x="12191" y="0"/>
                </a:moveTo>
                <a:lnTo>
                  <a:pt x="12191" y="91439"/>
                </a:lnTo>
              </a:path>
              <a:path w="822959" h="99060">
                <a:moveTo>
                  <a:pt x="812291" y="0"/>
                </a:moveTo>
                <a:lnTo>
                  <a:pt x="812291" y="91439"/>
                </a:lnTo>
              </a:path>
              <a:path w="822959" h="99060">
                <a:moveTo>
                  <a:pt x="88391" y="0"/>
                </a:moveTo>
                <a:lnTo>
                  <a:pt x="88391" y="91439"/>
                </a:lnTo>
              </a:path>
              <a:path w="822959" h="99060">
                <a:moveTo>
                  <a:pt x="164591" y="0"/>
                </a:moveTo>
                <a:lnTo>
                  <a:pt x="164591" y="91439"/>
                </a:lnTo>
              </a:path>
              <a:path w="822959" h="99060">
                <a:moveTo>
                  <a:pt x="254507" y="0"/>
                </a:moveTo>
                <a:lnTo>
                  <a:pt x="254507" y="91439"/>
                </a:lnTo>
              </a:path>
              <a:path w="822959" h="99060">
                <a:moveTo>
                  <a:pt x="736091" y="0"/>
                </a:moveTo>
                <a:lnTo>
                  <a:pt x="736091" y="91439"/>
                </a:lnTo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02702" y="1052322"/>
            <a:ext cx="2542540" cy="102235"/>
          </a:xfrm>
          <a:custGeom>
            <a:avLst/>
            <a:gdLst/>
            <a:ahLst/>
            <a:cxnLst/>
            <a:rect l="l" t="t" r="r" b="b"/>
            <a:pathLst>
              <a:path w="2542540" h="102234">
                <a:moveTo>
                  <a:pt x="0" y="102107"/>
                </a:moveTo>
                <a:lnTo>
                  <a:pt x="2542031" y="102107"/>
                </a:lnTo>
              </a:path>
              <a:path w="2542540" h="102234">
                <a:moveTo>
                  <a:pt x="21336" y="0"/>
                </a:moveTo>
                <a:lnTo>
                  <a:pt x="21336" y="91439"/>
                </a:lnTo>
              </a:path>
              <a:path w="2542540" h="102234">
                <a:moveTo>
                  <a:pt x="1685544" y="0"/>
                </a:moveTo>
                <a:lnTo>
                  <a:pt x="1685544" y="91439"/>
                </a:lnTo>
              </a:path>
              <a:path w="2542540" h="102234">
                <a:moveTo>
                  <a:pt x="2535936" y="0"/>
                </a:moveTo>
                <a:lnTo>
                  <a:pt x="2535936" y="91439"/>
                </a:lnTo>
              </a:path>
              <a:path w="2542540" h="102234">
                <a:moveTo>
                  <a:pt x="847344" y="0"/>
                </a:moveTo>
                <a:lnTo>
                  <a:pt x="847344" y="91439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06967" y="518219"/>
            <a:ext cx="261620" cy="5289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00" b="1" spc="-25" dirty="0">
                <a:solidFill>
                  <a:srgbClr val="FFCC00"/>
                </a:solidFill>
                <a:latin typeface="Arial"/>
                <a:cs typeface="Arial"/>
              </a:rPr>
              <a:t>bx</a:t>
            </a:r>
            <a:endParaRPr sz="16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260"/>
              </a:spcBef>
            </a:pPr>
            <a:r>
              <a:rPr sz="1200" b="1" spc="-50" dirty="0">
                <a:solidFill>
                  <a:srgbClr val="FFCC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24568" y="1273555"/>
            <a:ext cx="2051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6600"/>
                </a:solidFill>
                <a:latin typeface="Arial"/>
                <a:cs typeface="Arial"/>
              </a:rPr>
              <a:t>tx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04580" y="1530172"/>
            <a:ext cx="3136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0" dirty="0">
                <a:solidFill>
                  <a:srgbClr val="FF6600"/>
                </a:solidFill>
                <a:latin typeface="Arial"/>
                <a:cs typeface="Arial"/>
              </a:rPr>
              <a:t>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48343" y="1528953"/>
            <a:ext cx="54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6600"/>
                </a:solidFill>
                <a:latin typeface="Arial"/>
                <a:cs typeface="Arial"/>
              </a:rPr>
              <a:t>bsize-</a:t>
            </a:r>
            <a:r>
              <a:rPr sz="1200" b="1" spc="-50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59826" y="8383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CC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911333" y="8383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CC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892546" y="4643882"/>
            <a:ext cx="107314" cy="826769"/>
            <a:chOff x="5892546" y="4643882"/>
            <a:chExt cx="107314" cy="826769"/>
          </a:xfrm>
        </p:grpSpPr>
        <p:sp>
          <p:nvSpPr>
            <p:cNvPr id="53" name="object 53"/>
            <p:cNvSpPr/>
            <p:nvPr/>
          </p:nvSpPr>
          <p:spPr>
            <a:xfrm>
              <a:off x="5895594" y="4647438"/>
              <a:ext cx="91440" cy="822960"/>
            </a:xfrm>
            <a:custGeom>
              <a:avLst/>
              <a:gdLst/>
              <a:ahLst/>
              <a:cxnLst/>
              <a:rect l="l" t="t" r="r" b="b"/>
              <a:pathLst>
                <a:path w="91439" h="822960">
                  <a:moveTo>
                    <a:pt x="91439" y="822960"/>
                  </a:moveTo>
                  <a:lnTo>
                    <a:pt x="91439" y="0"/>
                  </a:lnTo>
                </a:path>
                <a:path w="91439" h="822960">
                  <a:moveTo>
                    <a:pt x="0" y="301751"/>
                  </a:moveTo>
                  <a:lnTo>
                    <a:pt x="91439" y="301751"/>
                  </a:lnTo>
                </a:path>
              </a:pathLst>
            </a:custGeom>
            <a:ln w="254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95594" y="48470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254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92546" y="4746498"/>
              <a:ext cx="94615" cy="629920"/>
            </a:xfrm>
            <a:custGeom>
              <a:avLst/>
              <a:gdLst/>
              <a:ahLst/>
              <a:cxnLst/>
              <a:rect l="l" t="t" r="r" b="b"/>
              <a:pathLst>
                <a:path w="94614" h="629920">
                  <a:moveTo>
                    <a:pt x="3048" y="0"/>
                  </a:moveTo>
                  <a:lnTo>
                    <a:pt x="94487" y="0"/>
                  </a:lnTo>
                </a:path>
                <a:path w="94614" h="629920">
                  <a:moveTo>
                    <a:pt x="0" y="629411"/>
                  </a:moveTo>
                  <a:lnTo>
                    <a:pt x="91439" y="629411"/>
                  </a:lnTo>
                </a:path>
              </a:pathLst>
            </a:custGeom>
            <a:ln w="254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92546" y="4656582"/>
              <a:ext cx="94615" cy="795655"/>
            </a:xfrm>
            <a:custGeom>
              <a:avLst/>
              <a:gdLst/>
              <a:ahLst/>
              <a:cxnLst/>
              <a:rect l="l" t="t" r="r" b="b"/>
              <a:pathLst>
                <a:path w="94614" h="795654">
                  <a:moveTo>
                    <a:pt x="3048" y="0"/>
                  </a:moveTo>
                  <a:lnTo>
                    <a:pt x="94487" y="0"/>
                  </a:lnTo>
                </a:path>
                <a:path w="94614" h="795654">
                  <a:moveTo>
                    <a:pt x="0" y="795528"/>
                  </a:moveTo>
                  <a:lnTo>
                    <a:pt x="91439" y="795528"/>
                  </a:lnTo>
                </a:path>
              </a:pathLst>
            </a:custGeom>
            <a:ln w="254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790694" y="3786378"/>
            <a:ext cx="121285" cy="2547620"/>
            <a:chOff x="4790694" y="3786378"/>
            <a:chExt cx="121285" cy="2547620"/>
          </a:xfrm>
        </p:grpSpPr>
        <p:sp>
          <p:nvSpPr>
            <p:cNvPr id="58" name="object 58"/>
            <p:cNvSpPr/>
            <p:nvPr/>
          </p:nvSpPr>
          <p:spPr>
            <a:xfrm>
              <a:off x="4898898" y="3786378"/>
              <a:ext cx="0" cy="2542540"/>
            </a:xfrm>
            <a:custGeom>
              <a:avLst/>
              <a:gdLst/>
              <a:ahLst/>
              <a:cxnLst/>
              <a:rect l="l" t="t" r="r" b="b"/>
              <a:pathLst>
                <a:path h="2542540">
                  <a:moveTo>
                    <a:pt x="0" y="254203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02886" y="632079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0694" y="548259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02886" y="3806190"/>
              <a:ext cx="91440" cy="850900"/>
            </a:xfrm>
            <a:custGeom>
              <a:avLst/>
              <a:gdLst/>
              <a:ahLst/>
              <a:cxnLst/>
              <a:rect l="l" t="t" r="r" b="b"/>
              <a:pathLst>
                <a:path w="91439" h="850900">
                  <a:moveTo>
                    <a:pt x="0" y="850392"/>
                  </a:moveTo>
                  <a:lnTo>
                    <a:pt x="91439" y="850392"/>
                  </a:lnTo>
                </a:path>
                <a:path w="91439" h="85090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269104" y="4922265"/>
            <a:ext cx="261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CC00"/>
                </a:solidFill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610981" y="6479921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028057" y="5114671"/>
            <a:ext cx="2051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6600"/>
                </a:solidFill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11697" y="4588891"/>
            <a:ext cx="123189" cy="46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2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66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ts val="1000"/>
              </a:lnSpc>
            </a:pPr>
            <a:r>
              <a:rPr sz="1200" b="1" spc="-50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ts val="1220"/>
              </a:lnSpc>
            </a:pPr>
            <a:r>
              <a:rPr sz="1200" b="1" spc="-50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99709" y="5298694"/>
            <a:ext cx="54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6600"/>
                </a:solidFill>
                <a:latin typeface="Arial"/>
                <a:cs typeface="Arial"/>
              </a:rPr>
              <a:t>bsize-</a:t>
            </a:r>
            <a:r>
              <a:rPr sz="1200" b="1" spc="-50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38547" y="58083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CC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38547" y="500824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CC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38547" y="415696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CC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752456" y="2064206"/>
            <a:ext cx="153035" cy="161099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Times New Roman"/>
                <a:cs typeface="Times New Roman"/>
              </a:rPr>
              <a:t>BLOCK_SIZE</a:t>
            </a:r>
            <a:r>
              <a:rPr sz="9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BLOCK_SIZE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753980" y="4666944"/>
            <a:ext cx="152400" cy="756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BLOCK_SIZE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092943" y="4786345"/>
            <a:ext cx="152400" cy="430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087990" y="2647538"/>
            <a:ext cx="152400" cy="430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WIDTH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74701"/>
            <a:ext cx="7711440" cy="258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538235"/>
                </a:solidFill>
                <a:latin typeface="Comic Sans MS"/>
                <a:cs typeface="Comic Sans MS"/>
              </a:rPr>
              <a:t>CUDA</a:t>
            </a:r>
            <a:r>
              <a:rPr sz="2900" spc="-20" dirty="0">
                <a:solidFill>
                  <a:srgbClr val="538235"/>
                </a:solidFill>
                <a:latin typeface="Comic Sans MS"/>
                <a:cs typeface="Comic Sans MS"/>
              </a:rPr>
              <a:t> </a:t>
            </a:r>
            <a:r>
              <a:rPr sz="2900" dirty="0">
                <a:solidFill>
                  <a:srgbClr val="538235"/>
                </a:solidFill>
                <a:latin typeface="Comic Sans MS"/>
                <a:cs typeface="Comic Sans MS"/>
              </a:rPr>
              <a:t>Code</a:t>
            </a:r>
            <a:r>
              <a:rPr sz="2900" spc="-15" dirty="0">
                <a:solidFill>
                  <a:srgbClr val="538235"/>
                </a:solidFill>
                <a:latin typeface="Comic Sans MS"/>
                <a:cs typeface="Comic Sans MS"/>
              </a:rPr>
              <a:t> </a:t>
            </a:r>
            <a:r>
              <a:rPr sz="2900" dirty="0">
                <a:solidFill>
                  <a:srgbClr val="538235"/>
                </a:solidFill>
                <a:latin typeface="Comic Sans MS"/>
                <a:cs typeface="Comic Sans MS"/>
              </a:rPr>
              <a:t>–</a:t>
            </a:r>
            <a:r>
              <a:rPr sz="2900" spc="-20" dirty="0">
                <a:solidFill>
                  <a:srgbClr val="538235"/>
                </a:solidFill>
                <a:latin typeface="Comic Sans MS"/>
                <a:cs typeface="Comic Sans MS"/>
              </a:rPr>
              <a:t> </a:t>
            </a:r>
            <a:endParaRPr sz="29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29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Setup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execution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configuration</a:t>
            </a:r>
            <a:endParaRPr sz="1700" dirty="0">
              <a:latin typeface="Courier New"/>
              <a:cs typeface="Courier New"/>
            </a:endParaRPr>
          </a:p>
          <a:p>
            <a:pPr marL="12700" marR="1299210">
              <a:lnSpc>
                <a:spcPts val="2880"/>
              </a:lnSpc>
              <a:spcBef>
                <a:spcPts val="90"/>
              </a:spcBef>
              <a:tabLst>
                <a:tab pos="3712210" algn="l"/>
              </a:tabLst>
            </a:pPr>
            <a:r>
              <a:rPr sz="2200" dirty="0">
                <a:latin typeface="Courier New"/>
                <a:cs typeface="Courier New"/>
              </a:rPr>
              <a:t>dim3</a:t>
            </a:r>
            <a:r>
              <a:rPr sz="2200" spc="-1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dimBlock(BLOCK_SIZE,</a:t>
            </a:r>
            <a:r>
              <a:rPr sz="2200" spc="-11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BLOCK_SIZE); </a:t>
            </a:r>
            <a:r>
              <a:rPr sz="2200" dirty="0">
                <a:latin typeface="Courier New"/>
                <a:cs typeface="Courier New"/>
              </a:rPr>
              <a:t>dim3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dimGrid(N.width</a:t>
            </a:r>
            <a:r>
              <a:rPr sz="2200" dirty="0">
                <a:latin typeface="Courier New"/>
                <a:cs typeface="Courier New"/>
              </a:rPr>
              <a:t>	/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dimBlock.x,</a:t>
            </a:r>
            <a:endParaRPr sz="2200" dirty="0">
              <a:latin typeface="Courier New"/>
              <a:cs typeface="Courier New"/>
            </a:endParaRPr>
          </a:p>
          <a:p>
            <a:pPr marL="234569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M.height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/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dimBlock.y);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981" y="6479921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647" y="3213354"/>
            <a:ext cx="1051877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115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omic Sans MS"/>
                <a:cs typeface="Comic Sans MS"/>
              </a:rPr>
              <a:t>For</a:t>
            </a:r>
            <a:r>
              <a:rPr sz="3300" spc="-4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very</a:t>
            </a:r>
            <a:r>
              <a:rPr sz="3300" spc="-3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large</a:t>
            </a:r>
            <a:r>
              <a:rPr sz="3300" spc="-3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N</a:t>
            </a:r>
            <a:r>
              <a:rPr sz="3300" spc="-3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and</a:t>
            </a:r>
            <a:r>
              <a:rPr sz="3300" spc="-40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M</a:t>
            </a:r>
            <a:r>
              <a:rPr sz="3300" spc="-3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dimensions,</a:t>
            </a:r>
            <a:r>
              <a:rPr sz="3300" spc="-35" dirty="0">
                <a:latin typeface="Comic Sans MS"/>
                <a:cs typeface="Comic Sans MS"/>
              </a:rPr>
              <a:t> </a:t>
            </a:r>
            <a:r>
              <a:rPr sz="3300" spc="-25" dirty="0">
                <a:latin typeface="Comic Sans MS"/>
                <a:cs typeface="Comic Sans MS"/>
              </a:rPr>
              <a:t>one</a:t>
            </a:r>
            <a:endParaRPr sz="3300">
              <a:latin typeface="Comic Sans MS"/>
              <a:cs typeface="Comic Sans MS"/>
            </a:endParaRPr>
          </a:p>
          <a:p>
            <a:pPr marL="1948180" marR="5080" indent="-1936114">
              <a:lnSpc>
                <a:spcPts val="3570"/>
              </a:lnSpc>
              <a:spcBef>
                <a:spcPts val="550"/>
              </a:spcBef>
            </a:pPr>
            <a:r>
              <a:rPr sz="3300" dirty="0">
                <a:latin typeface="Comic Sans MS"/>
                <a:cs typeface="Comic Sans MS"/>
              </a:rPr>
              <a:t>will</a:t>
            </a:r>
            <a:r>
              <a:rPr sz="3300" spc="-2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need</a:t>
            </a:r>
            <a:r>
              <a:rPr sz="3300" spc="-10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to</a:t>
            </a:r>
            <a:r>
              <a:rPr sz="3300" spc="-10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add</a:t>
            </a:r>
            <a:r>
              <a:rPr sz="3300" spc="-20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another</a:t>
            </a:r>
            <a:r>
              <a:rPr sz="3300" spc="-3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level</a:t>
            </a:r>
            <a:r>
              <a:rPr sz="3300" spc="-10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of</a:t>
            </a:r>
            <a:r>
              <a:rPr sz="3300" spc="-2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blocking</a:t>
            </a:r>
            <a:r>
              <a:rPr sz="3300" spc="-10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and</a:t>
            </a:r>
            <a:r>
              <a:rPr sz="3300" spc="-5" dirty="0">
                <a:latin typeface="Comic Sans MS"/>
                <a:cs typeface="Comic Sans MS"/>
              </a:rPr>
              <a:t> </a:t>
            </a:r>
            <a:r>
              <a:rPr sz="3300" spc="-10" dirty="0">
                <a:latin typeface="Comic Sans MS"/>
                <a:cs typeface="Comic Sans MS"/>
              </a:rPr>
              <a:t>execute </a:t>
            </a:r>
            <a:r>
              <a:rPr sz="3300" dirty="0">
                <a:latin typeface="Comic Sans MS"/>
                <a:cs typeface="Comic Sans MS"/>
              </a:rPr>
              <a:t>the</a:t>
            </a:r>
            <a:r>
              <a:rPr sz="3300" spc="-20" dirty="0">
                <a:latin typeface="Comic Sans MS"/>
                <a:cs typeface="Comic Sans MS"/>
              </a:rPr>
              <a:t> </a:t>
            </a:r>
            <a:r>
              <a:rPr sz="3300" spc="-25" dirty="0">
                <a:latin typeface="Comic Sans MS"/>
                <a:cs typeface="Comic Sans MS"/>
              </a:rPr>
              <a:t>second-</a:t>
            </a:r>
            <a:r>
              <a:rPr sz="3300" dirty="0">
                <a:latin typeface="Comic Sans MS"/>
                <a:cs typeface="Comic Sans MS"/>
              </a:rPr>
              <a:t>level</a:t>
            </a:r>
            <a:r>
              <a:rPr sz="3300" spc="-30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blocks</a:t>
            </a:r>
            <a:r>
              <a:rPr sz="3300" spc="5" dirty="0">
                <a:latin typeface="Comic Sans MS"/>
                <a:cs typeface="Comic Sans MS"/>
              </a:rPr>
              <a:t> </a:t>
            </a:r>
            <a:r>
              <a:rPr sz="3300" spc="-10" dirty="0">
                <a:latin typeface="Comic Sans MS"/>
                <a:cs typeface="Comic Sans MS"/>
              </a:rPr>
              <a:t>sequentially.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99D8A-0260-766F-8679-566FB7E431A1}"/>
              </a:ext>
            </a:extLst>
          </p:cNvPr>
          <p:cNvSpPr txBox="1"/>
          <p:nvPr/>
        </p:nvSpPr>
        <p:spPr>
          <a:xfrm>
            <a:off x="2833041" y="5262461"/>
            <a:ext cx="611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https://colab.research.google.com/drive/1UAixKWtIoxgIfZZIy74ty0HWJZ_BRGKL?usp=sharing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CUDA</a:t>
            </a:r>
            <a:r>
              <a:rPr spc="-6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Code</a:t>
            </a:r>
            <a:r>
              <a:rPr spc="-4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–</a:t>
            </a:r>
            <a:r>
              <a:rPr spc="-6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Kernel</a:t>
            </a:r>
            <a:r>
              <a:rPr spc="-5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0981" y="6479921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5095" y="1336294"/>
            <a:ext cx="712597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Block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bx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blockIdx.x;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blockIdx.y;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Thread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 marL="12700" marR="423735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tx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threadIdx.x;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threadIdx.y;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Pvalue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stores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element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block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sub-matrix</a:t>
            </a:r>
            <a:endParaRPr sz="1800">
              <a:latin typeface="Courier New"/>
              <a:cs typeface="Courier New"/>
            </a:endParaRPr>
          </a:p>
          <a:p>
            <a:pPr marL="12700" marR="26009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that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computed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thread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Pvalue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Loop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over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all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sub-</a:t>
            </a:r>
            <a:r>
              <a:rPr sz="1800" dirty="0">
                <a:latin typeface="Courier New"/>
                <a:cs typeface="Courier New"/>
              </a:rPr>
              <a:t>matrices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12700" marR="82676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required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compute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block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sub-matrix </a:t>
            </a: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M.width/BLOCK_SIZE;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++m)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code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the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next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few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slides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 Processing </a:t>
            </a:r>
            <a:r>
              <a:rPr spc="-20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7305" y="4171315"/>
            <a:ext cx="3760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25" dirty="0">
                <a:latin typeface="Arial MT"/>
                <a:cs typeface="Arial MT"/>
              </a:rPr>
              <a:t>1.</a:t>
            </a:r>
            <a:r>
              <a:rPr sz="1400" dirty="0">
                <a:latin typeface="Arial MT"/>
                <a:cs typeface="Arial MT"/>
              </a:rPr>
              <a:t>	Copy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GPU </a:t>
            </a:r>
            <a:r>
              <a:rPr sz="1400" spc="-1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60676" y="1133855"/>
            <a:ext cx="8143240" cy="5120640"/>
            <a:chOff x="2360676" y="1133855"/>
            <a:chExt cx="8143240" cy="5120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3744" y="1133855"/>
              <a:ext cx="4169663" cy="51206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0676" y="1493519"/>
              <a:ext cx="2642616" cy="20391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87646" y="2035302"/>
              <a:ext cx="1666239" cy="546100"/>
            </a:xfrm>
            <a:custGeom>
              <a:avLst/>
              <a:gdLst/>
              <a:ahLst/>
              <a:cxnLst/>
              <a:rect l="l" t="t" r="r" b="b"/>
              <a:pathLst>
                <a:path w="1666239" h="546100">
                  <a:moveTo>
                    <a:pt x="1392936" y="0"/>
                  </a:moveTo>
                  <a:lnTo>
                    <a:pt x="1392936" y="136398"/>
                  </a:lnTo>
                  <a:lnTo>
                    <a:pt x="272795" y="136398"/>
                  </a:lnTo>
                  <a:lnTo>
                    <a:pt x="272795" y="0"/>
                  </a:lnTo>
                  <a:lnTo>
                    <a:pt x="0" y="272796"/>
                  </a:lnTo>
                  <a:lnTo>
                    <a:pt x="272795" y="545592"/>
                  </a:lnTo>
                  <a:lnTo>
                    <a:pt x="272795" y="409194"/>
                  </a:lnTo>
                  <a:lnTo>
                    <a:pt x="1392936" y="409194"/>
                  </a:lnTo>
                  <a:lnTo>
                    <a:pt x="1392936" y="545592"/>
                  </a:lnTo>
                  <a:lnTo>
                    <a:pt x="1665731" y="272796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7646" y="2035302"/>
              <a:ext cx="1666239" cy="546100"/>
            </a:xfrm>
            <a:custGeom>
              <a:avLst/>
              <a:gdLst/>
              <a:ahLst/>
              <a:cxnLst/>
              <a:rect l="l" t="t" r="r" b="b"/>
              <a:pathLst>
                <a:path w="1666239" h="546100">
                  <a:moveTo>
                    <a:pt x="0" y="272796"/>
                  </a:moveTo>
                  <a:lnTo>
                    <a:pt x="272795" y="0"/>
                  </a:lnTo>
                  <a:lnTo>
                    <a:pt x="272795" y="136398"/>
                  </a:lnTo>
                  <a:lnTo>
                    <a:pt x="1392936" y="136398"/>
                  </a:lnTo>
                  <a:lnTo>
                    <a:pt x="1392936" y="0"/>
                  </a:lnTo>
                  <a:lnTo>
                    <a:pt x="1665731" y="272796"/>
                  </a:lnTo>
                  <a:lnTo>
                    <a:pt x="1392936" y="545592"/>
                  </a:lnTo>
                  <a:lnTo>
                    <a:pt x="1392936" y="409194"/>
                  </a:lnTo>
                  <a:lnTo>
                    <a:pt x="272795" y="409194"/>
                  </a:lnTo>
                  <a:lnTo>
                    <a:pt x="272795" y="545592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80152" y="2181860"/>
            <a:ext cx="679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PCI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Bus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3879" y="2606039"/>
            <a:ext cx="3657600" cy="2976880"/>
            <a:chOff x="4373879" y="2606039"/>
            <a:chExt cx="3657600" cy="2976880"/>
          </a:xfrm>
        </p:grpSpPr>
        <p:sp>
          <p:nvSpPr>
            <p:cNvPr id="11" name="object 11"/>
            <p:cNvSpPr/>
            <p:nvPr/>
          </p:nvSpPr>
          <p:spPr>
            <a:xfrm>
              <a:off x="4386833" y="2618993"/>
              <a:ext cx="3632200" cy="2950845"/>
            </a:xfrm>
            <a:custGeom>
              <a:avLst/>
              <a:gdLst/>
              <a:ahLst/>
              <a:cxnLst/>
              <a:rect l="l" t="t" r="r" b="b"/>
              <a:pathLst>
                <a:path w="3632200" h="2950845">
                  <a:moveTo>
                    <a:pt x="2146935" y="0"/>
                  </a:moveTo>
                  <a:lnTo>
                    <a:pt x="0" y="0"/>
                  </a:lnTo>
                  <a:lnTo>
                    <a:pt x="0" y="422909"/>
                  </a:lnTo>
                  <a:lnTo>
                    <a:pt x="2146935" y="422909"/>
                  </a:lnTo>
                  <a:lnTo>
                    <a:pt x="2194551" y="424194"/>
                  </a:lnTo>
                  <a:lnTo>
                    <a:pt x="2241497" y="428003"/>
                  </a:lnTo>
                  <a:lnTo>
                    <a:pt x="2287706" y="434270"/>
                  </a:lnTo>
                  <a:lnTo>
                    <a:pt x="2333111" y="442930"/>
                  </a:lnTo>
                  <a:lnTo>
                    <a:pt x="2377648" y="453915"/>
                  </a:lnTo>
                  <a:lnTo>
                    <a:pt x="2421248" y="467160"/>
                  </a:lnTo>
                  <a:lnTo>
                    <a:pt x="2463847" y="482599"/>
                  </a:lnTo>
                  <a:lnTo>
                    <a:pt x="2505378" y="500165"/>
                  </a:lnTo>
                  <a:lnTo>
                    <a:pt x="2545775" y="519792"/>
                  </a:lnTo>
                  <a:lnTo>
                    <a:pt x="2584972" y="541415"/>
                  </a:lnTo>
                  <a:lnTo>
                    <a:pt x="2622901" y="564965"/>
                  </a:lnTo>
                  <a:lnTo>
                    <a:pt x="2659498" y="590379"/>
                  </a:lnTo>
                  <a:lnTo>
                    <a:pt x="2694696" y="617588"/>
                  </a:lnTo>
                  <a:lnTo>
                    <a:pt x="2728429" y="646528"/>
                  </a:lnTo>
                  <a:lnTo>
                    <a:pt x="2760630" y="677132"/>
                  </a:lnTo>
                  <a:lnTo>
                    <a:pt x="2791234" y="709333"/>
                  </a:lnTo>
                  <a:lnTo>
                    <a:pt x="2820174" y="743066"/>
                  </a:lnTo>
                  <a:lnTo>
                    <a:pt x="2847383" y="778264"/>
                  </a:lnTo>
                  <a:lnTo>
                    <a:pt x="2872797" y="814861"/>
                  </a:lnTo>
                  <a:lnTo>
                    <a:pt x="2896347" y="852790"/>
                  </a:lnTo>
                  <a:lnTo>
                    <a:pt x="2917970" y="891987"/>
                  </a:lnTo>
                  <a:lnTo>
                    <a:pt x="2937597" y="932384"/>
                  </a:lnTo>
                  <a:lnTo>
                    <a:pt x="2955163" y="973915"/>
                  </a:lnTo>
                  <a:lnTo>
                    <a:pt x="2970602" y="1016514"/>
                  </a:lnTo>
                  <a:lnTo>
                    <a:pt x="2983847" y="1060114"/>
                  </a:lnTo>
                  <a:lnTo>
                    <a:pt x="2994832" y="1104651"/>
                  </a:lnTo>
                  <a:lnTo>
                    <a:pt x="3003492" y="1150056"/>
                  </a:lnTo>
                  <a:lnTo>
                    <a:pt x="3009759" y="1196265"/>
                  </a:lnTo>
                  <a:lnTo>
                    <a:pt x="3013568" y="1243211"/>
                  </a:lnTo>
                  <a:lnTo>
                    <a:pt x="3014852" y="1290827"/>
                  </a:lnTo>
                  <a:lnTo>
                    <a:pt x="3014852" y="2352674"/>
                  </a:lnTo>
                  <a:lnTo>
                    <a:pt x="2820923" y="2352674"/>
                  </a:lnTo>
                  <a:lnTo>
                    <a:pt x="3226308" y="2950464"/>
                  </a:lnTo>
                  <a:lnTo>
                    <a:pt x="3631691" y="2352674"/>
                  </a:lnTo>
                  <a:lnTo>
                    <a:pt x="3437763" y="2352674"/>
                  </a:lnTo>
                  <a:lnTo>
                    <a:pt x="3437763" y="1290827"/>
                  </a:lnTo>
                  <a:lnTo>
                    <a:pt x="3436872" y="1242438"/>
                  </a:lnTo>
                  <a:lnTo>
                    <a:pt x="3434222" y="1194498"/>
                  </a:lnTo>
                  <a:lnTo>
                    <a:pt x="3429842" y="1147039"/>
                  </a:lnTo>
                  <a:lnTo>
                    <a:pt x="3423765" y="1100090"/>
                  </a:lnTo>
                  <a:lnTo>
                    <a:pt x="3416022" y="1053685"/>
                  </a:lnTo>
                  <a:lnTo>
                    <a:pt x="3406644" y="1007854"/>
                  </a:lnTo>
                  <a:lnTo>
                    <a:pt x="3395661" y="962628"/>
                  </a:lnTo>
                  <a:lnTo>
                    <a:pt x="3383106" y="918039"/>
                  </a:lnTo>
                  <a:lnTo>
                    <a:pt x="3369009" y="874117"/>
                  </a:lnTo>
                  <a:lnTo>
                    <a:pt x="3353402" y="830894"/>
                  </a:lnTo>
                  <a:lnTo>
                    <a:pt x="3336315" y="788402"/>
                  </a:lnTo>
                  <a:lnTo>
                    <a:pt x="3317781" y="746670"/>
                  </a:lnTo>
                  <a:lnTo>
                    <a:pt x="3297830" y="705731"/>
                  </a:lnTo>
                  <a:lnTo>
                    <a:pt x="3276493" y="665616"/>
                  </a:lnTo>
                  <a:lnTo>
                    <a:pt x="3253803" y="626356"/>
                  </a:lnTo>
                  <a:lnTo>
                    <a:pt x="3229789" y="587982"/>
                  </a:lnTo>
                  <a:lnTo>
                    <a:pt x="3204483" y="550525"/>
                  </a:lnTo>
                  <a:lnTo>
                    <a:pt x="3177916" y="514017"/>
                  </a:lnTo>
                  <a:lnTo>
                    <a:pt x="3150120" y="478489"/>
                  </a:lnTo>
                  <a:lnTo>
                    <a:pt x="3121126" y="443971"/>
                  </a:lnTo>
                  <a:lnTo>
                    <a:pt x="3090965" y="410496"/>
                  </a:lnTo>
                  <a:lnTo>
                    <a:pt x="3059668" y="378094"/>
                  </a:lnTo>
                  <a:lnTo>
                    <a:pt x="3027266" y="346797"/>
                  </a:lnTo>
                  <a:lnTo>
                    <a:pt x="2993791" y="316636"/>
                  </a:lnTo>
                  <a:lnTo>
                    <a:pt x="2959273" y="287642"/>
                  </a:lnTo>
                  <a:lnTo>
                    <a:pt x="2923745" y="259846"/>
                  </a:lnTo>
                  <a:lnTo>
                    <a:pt x="2887237" y="233279"/>
                  </a:lnTo>
                  <a:lnTo>
                    <a:pt x="2849780" y="207973"/>
                  </a:lnTo>
                  <a:lnTo>
                    <a:pt x="2811406" y="183959"/>
                  </a:lnTo>
                  <a:lnTo>
                    <a:pt x="2772146" y="161269"/>
                  </a:lnTo>
                  <a:lnTo>
                    <a:pt x="2732031" y="139932"/>
                  </a:lnTo>
                  <a:lnTo>
                    <a:pt x="2691092" y="119981"/>
                  </a:lnTo>
                  <a:lnTo>
                    <a:pt x="2649360" y="101447"/>
                  </a:lnTo>
                  <a:lnTo>
                    <a:pt x="2606868" y="84360"/>
                  </a:lnTo>
                  <a:lnTo>
                    <a:pt x="2563645" y="68753"/>
                  </a:lnTo>
                  <a:lnTo>
                    <a:pt x="2519723" y="54656"/>
                  </a:lnTo>
                  <a:lnTo>
                    <a:pt x="2475134" y="42101"/>
                  </a:lnTo>
                  <a:lnTo>
                    <a:pt x="2429908" y="31118"/>
                  </a:lnTo>
                  <a:lnTo>
                    <a:pt x="2384077" y="21740"/>
                  </a:lnTo>
                  <a:lnTo>
                    <a:pt x="2337672" y="13997"/>
                  </a:lnTo>
                  <a:lnTo>
                    <a:pt x="2290723" y="7920"/>
                  </a:lnTo>
                  <a:lnTo>
                    <a:pt x="2243264" y="3540"/>
                  </a:lnTo>
                  <a:lnTo>
                    <a:pt x="2195324" y="890"/>
                  </a:lnTo>
                  <a:lnTo>
                    <a:pt x="2146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6833" y="2618993"/>
              <a:ext cx="3632200" cy="2950845"/>
            </a:xfrm>
            <a:custGeom>
              <a:avLst/>
              <a:gdLst/>
              <a:ahLst/>
              <a:cxnLst/>
              <a:rect l="l" t="t" r="r" b="b"/>
              <a:pathLst>
                <a:path w="3632200" h="2950845">
                  <a:moveTo>
                    <a:pt x="0" y="0"/>
                  </a:moveTo>
                  <a:lnTo>
                    <a:pt x="2146935" y="0"/>
                  </a:lnTo>
                  <a:lnTo>
                    <a:pt x="2195324" y="890"/>
                  </a:lnTo>
                  <a:lnTo>
                    <a:pt x="2243264" y="3540"/>
                  </a:lnTo>
                  <a:lnTo>
                    <a:pt x="2290723" y="7920"/>
                  </a:lnTo>
                  <a:lnTo>
                    <a:pt x="2337672" y="13997"/>
                  </a:lnTo>
                  <a:lnTo>
                    <a:pt x="2384077" y="21740"/>
                  </a:lnTo>
                  <a:lnTo>
                    <a:pt x="2429908" y="31118"/>
                  </a:lnTo>
                  <a:lnTo>
                    <a:pt x="2475134" y="42101"/>
                  </a:lnTo>
                  <a:lnTo>
                    <a:pt x="2519723" y="54656"/>
                  </a:lnTo>
                  <a:lnTo>
                    <a:pt x="2563645" y="68753"/>
                  </a:lnTo>
                  <a:lnTo>
                    <a:pt x="2606868" y="84360"/>
                  </a:lnTo>
                  <a:lnTo>
                    <a:pt x="2649360" y="101447"/>
                  </a:lnTo>
                  <a:lnTo>
                    <a:pt x="2691092" y="119981"/>
                  </a:lnTo>
                  <a:lnTo>
                    <a:pt x="2732031" y="139932"/>
                  </a:lnTo>
                  <a:lnTo>
                    <a:pt x="2772146" y="161269"/>
                  </a:lnTo>
                  <a:lnTo>
                    <a:pt x="2811406" y="183959"/>
                  </a:lnTo>
                  <a:lnTo>
                    <a:pt x="2849780" y="207973"/>
                  </a:lnTo>
                  <a:lnTo>
                    <a:pt x="2887237" y="233279"/>
                  </a:lnTo>
                  <a:lnTo>
                    <a:pt x="2923745" y="259846"/>
                  </a:lnTo>
                  <a:lnTo>
                    <a:pt x="2959273" y="287642"/>
                  </a:lnTo>
                  <a:lnTo>
                    <a:pt x="2993791" y="316636"/>
                  </a:lnTo>
                  <a:lnTo>
                    <a:pt x="3027266" y="346797"/>
                  </a:lnTo>
                  <a:lnTo>
                    <a:pt x="3059668" y="378094"/>
                  </a:lnTo>
                  <a:lnTo>
                    <a:pt x="3090965" y="410496"/>
                  </a:lnTo>
                  <a:lnTo>
                    <a:pt x="3121126" y="443971"/>
                  </a:lnTo>
                  <a:lnTo>
                    <a:pt x="3150120" y="478489"/>
                  </a:lnTo>
                  <a:lnTo>
                    <a:pt x="3177916" y="514017"/>
                  </a:lnTo>
                  <a:lnTo>
                    <a:pt x="3204483" y="550525"/>
                  </a:lnTo>
                  <a:lnTo>
                    <a:pt x="3229789" y="587982"/>
                  </a:lnTo>
                  <a:lnTo>
                    <a:pt x="3253803" y="626356"/>
                  </a:lnTo>
                  <a:lnTo>
                    <a:pt x="3276493" y="665616"/>
                  </a:lnTo>
                  <a:lnTo>
                    <a:pt x="3297830" y="705731"/>
                  </a:lnTo>
                  <a:lnTo>
                    <a:pt x="3317781" y="746670"/>
                  </a:lnTo>
                  <a:lnTo>
                    <a:pt x="3336315" y="788402"/>
                  </a:lnTo>
                  <a:lnTo>
                    <a:pt x="3353402" y="830894"/>
                  </a:lnTo>
                  <a:lnTo>
                    <a:pt x="3369009" y="874117"/>
                  </a:lnTo>
                  <a:lnTo>
                    <a:pt x="3383106" y="918039"/>
                  </a:lnTo>
                  <a:lnTo>
                    <a:pt x="3395661" y="962628"/>
                  </a:lnTo>
                  <a:lnTo>
                    <a:pt x="3406644" y="1007854"/>
                  </a:lnTo>
                  <a:lnTo>
                    <a:pt x="3416022" y="1053685"/>
                  </a:lnTo>
                  <a:lnTo>
                    <a:pt x="3423765" y="1100090"/>
                  </a:lnTo>
                  <a:lnTo>
                    <a:pt x="3429842" y="1147039"/>
                  </a:lnTo>
                  <a:lnTo>
                    <a:pt x="3434222" y="1194498"/>
                  </a:lnTo>
                  <a:lnTo>
                    <a:pt x="3436872" y="1242438"/>
                  </a:lnTo>
                  <a:lnTo>
                    <a:pt x="3437763" y="1290827"/>
                  </a:lnTo>
                  <a:lnTo>
                    <a:pt x="3437763" y="2352674"/>
                  </a:lnTo>
                  <a:lnTo>
                    <a:pt x="3631691" y="2352674"/>
                  </a:lnTo>
                  <a:lnTo>
                    <a:pt x="3226308" y="2950464"/>
                  </a:lnTo>
                  <a:lnTo>
                    <a:pt x="2820923" y="2352674"/>
                  </a:lnTo>
                  <a:lnTo>
                    <a:pt x="3014852" y="2352674"/>
                  </a:lnTo>
                  <a:lnTo>
                    <a:pt x="3014852" y="1290827"/>
                  </a:lnTo>
                  <a:lnTo>
                    <a:pt x="3013568" y="1243211"/>
                  </a:lnTo>
                  <a:lnTo>
                    <a:pt x="3009759" y="1196265"/>
                  </a:lnTo>
                  <a:lnTo>
                    <a:pt x="3003492" y="1150056"/>
                  </a:lnTo>
                  <a:lnTo>
                    <a:pt x="2994832" y="1104651"/>
                  </a:lnTo>
                  <a:lnTo>
                    <a:pt x="2983847" y="1060114"/>
                  </a:lnTo>
                  <a:lnTo>
                    <a:pt x="2970602" y="1016514"/>
                  </a:lnTo>
                  <a:lnTo>
                    <a:pt x="2955163" y="973915"/>
                  </a:lnTo>
                  <a:lnTo>
                    <a:pt x="2937597" y="932384"/>
                  </a:lnTo>
                  <a:lnTo>
                    <a:pt x="2917970" y="891987"/>
                  </a:lnTo>
                  <a:lnTo>
                    <a:pt x="2896347" y="852790"/>
                  </a:lnTo>
                  <a:lnTo>
                    <a:pt x="2872797" y="814861"/>
                  </a:lnTo>
                  <a:lnTo>
                    <a:pt x="2847383" y="778264"/>
                  </a:lnTo>
                  <a:lnTo>
                    <a:pt x="2820174" y="743066"/>
                  </a:lnTo>
                  <a:lnTo>
                    <a:pt x="2791234" y="709333"/>
                  </a:lnTo>
                  <a:lnTo>
                    <a:pt x="2760630" y="677132"/>
                  </a:lnTo>
                  <a:lnTo>
                    <a:pt x="2728429" y="646528"/>
                  </a:lnTo>
                  <a:lnTo>
                    <a:pt x="2694696" y="617588"/>
                  </a:lnTo>
                  <a:lnTo>
                    <a:pt x="2659498" y="590379"/>
                  </a:lnTo>
                  <a:lnTo>
                    <a:pt x="2622901" y="564965"/>
                  </a:lnTo>
                  <a:lnTo>
                    <a:pt x="2584972" y="541415"/>
                  </a:lnTo>
                  <a:lnTo>
                    <a:pt x="2545775" y="519792"/>
                  </a:lnTo>
                  <a:lnTo>
                    <a:pt x="2505378" y="500165"/>
                  </a:lnTo>
                  <a:lnTo>
                    <a:pt x="2463847" y="482599"/>
                  </a:lnTo>
                  <a:lnTo>
                    <a:pt x="2421248" y="467160"/>
                  </a:lnTo>
                  <a:lnTo>
                    <a:pt x="2377648" y="453915"/>
                  </a:lnTo>
                  <a:lnTo>
                    <a:pt x="2333111" y="442930"/>
                  </a:lnTo>
                  <a:lnTo>
                    <a:pt x="2287706" y="434270"/>
                  </a:lnTo>
                  <a:lnTo>
                    <a:pt x="2241497" y="428003"/>
                  </a:lnTo>
                  <a:lnTo>
                    <a:pt x="2194551" y="424194"/>
                  </a:lnTo>
                  <a:lnTo>
                    <a:pt x="2146935" y="422909"/>
                  </a:lnTo>
                  <a:lnTo>
                    <a:pt x="0" y="42290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6250" y="1371600"/>
            <a:ext cx="1428623" cy="14866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343" y="1467434"/>
            <a:ext cx="8056880" cy="455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55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Get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pointer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current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sub-</a:t>
            </a:r>
            <a:r>
              <a:rPr sz="1600" dirty="0">
                <a:latin typeface="Courier New"/>
                <a:cs typeface="Courier New"/>
              </a:rPr>
              <a:t>matrix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Msub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ourier New"/>
                <a:cs typeface="Courier New"/>
              </a:rPr>
              <a:t>Matrix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Msub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GetSubMatrix(M,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by);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Get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pointer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current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sub-matrix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Nsub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ourier New"/>
                <a:cs typeface="Courier New"/>
              </a:rPr>
              <a:t>Matrix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Nsub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GetSubMatrix(N,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bx,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m);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  <a:spcBef>
                <a:spcPts val="5"/>
              </a:spcBef>
              <a:tabLst>
                <a:tab pos="201358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400" spc="-10" dirty="0">
                <a:latin typeface="Courier New"/>
                <a:cs typeface="Courier New"/>
              </a:rPr>
              <a:t>shared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400" dirty="0">
                <a:latin typeface="Courier New"/>
                <a:cs typeface="Courier New"/>
              </a:rPr>
              <a:t>float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Ms[BLOCK_SIZE][BLOCK_SIZE];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  <a:tabLst>
                <a:tab pos="201358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400" spc="-10" dirty="0">
                <a:latin typeface="Courier New"/>
                <a:cs typeface="Courier New"/>
              </a:rPr>
              <a:t>shared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400" dirty="0">
                <a:latin typeface="Courier New"/>
                <a:cs typeface="Courier New"/>
              </a:rPr>
              <a:t>float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Ns[BLOCK_SIZE][BLOCK_SIZE];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each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thread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loads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one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element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sub-</a:t>
            </a:r>
            <a:r>
              <a:rPr sz="1600" spc="-10" dirty="0">
                <a:latin typeface="Courier New"/>
                <a:cs typeface="Courier New"/>
              </a:rPr>
              <a:t>matrix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ourier New"/>
                <a:cs typeface="Courier New"/>
              </a:rPr>
              <a:t>Ms[ty][tx]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GetMatrixElement(Msub,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tx,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ty);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  <a:spcBef>
                <a:spcPts val="2590"/>
              </a:spcBef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each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thread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loads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one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element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sub-</a:t>
            </a:r>
            <a:r>
              <a:rPr sz="1600" spc="-10" dirty="0">
                <a:latin typeface="Courier New"/>
                <a:cs typeface="Courier New"/>
              </a:rPr>
              <a:t>matrix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ourier New"/>
                <a:cs typeface="Courier New"/>
              </a:rPr>
              <a:t>Ns[ty][tx]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GetMatrixElement(Nsub,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tx,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ty);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Comic Sans MS"/>
                <a:cs typeface="Comic Sans MS"/>
              </a:rPr>
              <a:t>CUDA</a:t>
            </a:r>
            <a:r>
              <a:rPr sz="2900" spc="-20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Code</a:t>
            </a:r>
            <a:r>
              <a:rPr sz="2900" spc="-15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-</a:t>
            </a:r>
            <a:r>
              <a:rPr sz="2900" spc="-10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Load</a:t>
            </a:r>
            <a:r>
              <a:rPr sz="2900" spc="-20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Data to</a:t>
            </a:r>
            <a:r>
              <a:rPr sz="2900" spc="-25" dirty="0">
                <a:latin typeface="Comic Sans MS"/>
                <a:cs typeface="Comic Sans MS"/>
              </a:rPr>
              <a:t> </a:t>
            </a:r>
            <a:r>
              <a:rPr sz="2900" dirty="0">
                <a:latin typeface="Comic Sans MS"/>
                <a:cs typeface="Comic Sans MS"/>
              </a:rPr>
              <a:t>Shared</a:t>
            </a:r>
            <a:r>
              <a:rPr sz="2900" spc="-30" dirty="0">
                <a:latin typeface="Comic Sans MS"/>
                <a:cs typeface="Comic Sans MS"/>
              </a:rPr>
              <a:t> </a:t>
            </a:r>
            <a:r>
              <a:rPr sz="2900" spc="-10" dirty="0">
                <a:latin typeface="Comic Sans MS"/>
                <a:cs typeface="Comic Sans MS"/>
              </a:rPr>
              <a:t>Memory</a:t>
            </a:r>
            <a:endParaRPr sz="29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572" y="2088642"/>
            <a:ext cx="47244" cy="701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96681" y="6446926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44334"/>
            <a:ext cx="8081645" cy="25203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Synchronize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make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sure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sub-</a:t>
            </a:r>
            <a:r>
              <a:rPr sz="1800" dirty="0">
                <a:latin typeface="Courier New"/>
                <a:cs typeface="Courier New"/>
              </a:rPr>
              <a:t>matrices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are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loaded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before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starting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computation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400" spc="-10" dirty="0">
                <a:latin typeface="Courier New"/>
                <a:cs typeface="Courier New"/>
              </a:rPr>
              <a:t>syncthreads();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each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thread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computes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one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element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block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sub-matrix</a:t>
            </a:r>
            <a:endParaRPr sz="1800">
              <a:latin typeface="Courier New"/>
              <a:cs typeface="Courier New"/>
            </a:endParaRPr>
          </a:p>
          <a:p>
            <a:pPr marL="744220" marR="1488440" indent="-731520">
              <a:lnSpc>
                <a:spcPts val="3080"/>
              </a:lnSpc>
              <a:spcBef>
                <a:spcPts val="70"/>
              </a:spcBef>
            </a:pPr>
            <a:r>
              <a:rPr sz="2400" dirty="0">
                <a:latin typeface="Courier New"/>
                <a:cs typeface="Courier New"/>
              </a:rPr>
              <a:t>for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(int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0;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BLOCK_SIZE;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++k) </a:t>
            </a:r>
            <a:r>
              <a:rPr sz="2400" dirty="0">
                <a:latin typeface="Courier New"/>
                <a:cs typeface="Courier New"/>
              </a:rPr>
              <a:t>Pvalue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Ms[ty][k]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Ns[k][tx];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6293" y="4425882"/>
          <a:ext cx="6342380" cy="56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0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R="27940" algn="ctr">
                        <a:lnSpc>
                          <a:spcPts val="186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Synchronize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make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sure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that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preceding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R="27940" algn="ctr">
                        <a:lnSpc>
                          <a:spcPts val="206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computation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done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before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loading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two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5343" y="4978933"/>
            <a:ext cx="6576059" cy="703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sub-</a:t>
            </a:r>
            <a:r>
              <a:rPr sz="1800" dirty="0">
                <a:latin typeface="Courier New"/>
                <a:cs typeface="Courier New"/>
              </a:rPr>
              <a:t>matrices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next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iteration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2400" spc="-10" dirty="0">
                <a:latin typeface="Courier New"/>
                <a:cs typeface="Courier New"/>
              </a:rPr>
              <a:t>syncthreads();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CUDA</a:t>
            </a:r>
            <a:r>
              <a:rPr spc="-7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Code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-</a:t>
            </a:r>
            <a:r>
              <a:rPr spc="-7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Compute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Result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2188" y="2458569"/>
            <a:ext cx="274670" cy="189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4496" y="1372997"/>
            <a:ext cx="1424304" cy="13581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5521" y="5566409"/>
            <a:ext cx="320386" cy="2273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1861" y="641957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8090"/>
            <a:ext cx="7145655" cy="2297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Get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pointer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block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sub-</a:t>
            </a:r>
            <a:r>
              <a:rPr sz="1800" dirty="0">
                <a:latin typeface="Courier New"/>
                <a:cs typeface="Courier New"/>
              </a:rPr>
              <a:t>matrix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50" dirty="0">
                <a:latin typeface="Courier New"/>
                <a:cs typeface="Courier New"/>
              </a:rPr>
              <a:t> 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ourier New"/>
                <a:cs typeface="Courier New"/>
              </a:rPr>
              <a:t>Matrix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Psub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GetSubMatrix(P,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bx,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by);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Write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block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sub-</a:t>
            </a:r>
            <a:r>
              <a:rPr sz="1800" dirty="0">
                <a:latin typeface="Courier New"/>
                <a:cs typeface="Courier New"/>
              </a:rPr>
              <a:t>matrix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device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memory;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each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thread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writes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one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element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ourier New"/>
                <a:cs typeface="Courier New"/>
              </a:rPr>
              <a:t>SetMatrixElement(Psub,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tx,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ty,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Pvalue);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861" y="641957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CUDA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Code</a:t>
            </a:r>
            <a:r>
              <a:rPr spc="-4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-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Save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Result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49705"/>
            <a:ext cx="9950450" cy="13119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Comic Sans MS"/>
                <a:cs typeface="Comic Sans MS"/>
              </a:rPr>
              <a:t>Imagine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you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want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compute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extremely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large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matrices.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Comic Sans MS"/>
                <a:cs typeface="Comic Sans MS"/>
              </a:rPr>
              <a:t>That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don’t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fit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global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latin typeface="Comic Sans MS"/>
                <a:cs typeface="Comic Sans MS"/>
              </a:rPr>
              <a:t>This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is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where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additional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level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tiling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could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be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used,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between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grids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mic Sans MS"/>
                <a:cs typeface="Comic Sans MS"/>
              </a:rPr>
              <a:t>Matrix</a:t>
            </a:r>
            <a:r>
              <a:rPr spc="-8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Multiply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in</a:t>
            </a:r>
            <a:r>
              <a:rPr spc="-80" dirty="0">
                <a:latin typeface="Comic Sans MS"/>
                <a:cs typeface="Comic Sans MS"/>
              </a:rPr>
              <a:t> </a:t>
            </a:r>
            <a:r>
              <a:rPr spc="-20" dirty="0">
                <a:latin typeface="Comic Sans MS"/>
                <a:cs typeface="Comic Sans MS"/>
              </a:rPr>
              <a:t>CUDA</a:t>
            </a:r>
          </a:p>
        </p:txBody>
      </p:sp>
      <p:sp>
        <p:nvSpPr>
          <p:cNvPr id="4" name="object 4"/>
          <p:cNvSpPr/>
          <p:nvPr/>
        </p:nvSpPr>
        <p:spPr>
          <a:xfrm>
            <a:off x="5549813" y="2795651"/>
            <a:ext cx="675640" cy="76200"/>
          </a:xfrm>
          <a:custGeom>
            <a:avLst/>
            <a:gdLst/>
            <a:ahLst/>
            <a:cxnLst/>
            <a:rect l="l" t="t" r="r" b="b"/>
            <a:pathLst>
              <a:path w="675639" h="76200">
                <a:moveTo>
                  <a:pt x="11262" y="69723"/>
                </a:moveTo>
                <a:lnTo>
                  <a:pt x="4531" y="69723"/>
                </a:lnTo>
                <a:lnTo>
                  <a:pt x="5801" y="70358"/>
                </a:lnTo>
                <a:lnTo>
                  <a:pt x="6732" y="70358"/>
                </a:lnTo>
                <a:lnTo>
                  <a:pt x="7579" y="71374"/>
                </a:lnTo>
                <a:lnTo>
                  <a:pt x="7360" y="71374"/>
                </a:lnTo>
                <a:lnTo>
                  <a:pt x="7568" y="71754"/>
                </a:lnTo>
                <a:lnTo>
                  <a:pt x="7833" y="72136"/>
                </a:lnTo>
                <a:lnTo>
                  <a:pt x="8087" y="72389"/>
                </a:lnTo>
                <a:lnTo>
                  <a:pt x="9738" y="74422"/>
                </a:lnTo>
                <a:lnTo>
                  <a:pt x="10881" y="75946"/>
                </a:lnTo>
                <a:lnTo>
                  <a:pt x="13040" y="76200"/>
                </a:lnTo>
                <a:lnTo>
                  <a:pt x="16342" y="74168"/>
                </a:lnTo>
                <a:lnTo>
                  <a:pt x="16641" y="72898"/>
                </a:lnTo>
                <a:lnTo>
                  <a:pt x="9103" y="72898"/>
                </a:lnTo>
                <a:lnTo>
                  <a:pt x="11103" y="71754"/>
                </a:lnTo>
                <a:lnTo>
                  <a:pt x="7960" y="71754"/>
                </a:lnTo>
                <a:lnTo>
                  <a:pt x="8665" y="71374"/>
                </a:lnTo>
                <a:lnTo>
                  <a:pt x="7579" y="71374"/>
                </a:lnTo>
                <a:lnTo>
                  <a:pt x="6732" y="70358"/>
                </a:lnTo>
                <a:lnTo>
                  <a:pt x="10545" y="70358"/>
                </a:lnTo>
                <a:lnTo>
                  <a:pt x="10881" y="70103"/>
                </a:lnTo>
                <a:lnTo>
                  <a:pt x="11262" y="69723"/>
                </a:lnTo>
                <a:close/>
              </a:path>
              <a:path w="675639" h="76200">
                <a:moveTo>
                  <a:pt x="363" y="65659"/>
                </a:moveTo>
                <a:lnTo>
                  <a:pt x="425" y="68834"/>
                </a:lnTo>
                <a:lnTo>
                  <a:pt x="594" y="69341"/>
                </a:lnTo>
                <a:lnTo>
                  <a:pt x="721" y="69723"/>
                </a:lnTo>
                <a:lnTo>
                  <a:pt x="1102" y="70103"/>
                </a:lnTo>
                <a:lnTo>
                  <a:pt x="1458" y="70358"/>
                </a:lnTo>
                <a:lnTo>
                  <a:pt x="2880" y="72136"/>
                </a:lnTo>
                <a:lnTo>
                  <a:pt x="4709" y="72898"/>
                </a:lnTo>
                <a:lnTo>
                  <a:pt x="8500" y="72898"/>
                </a:lnTo>
                <a:lnTo>
                  <a:pt x="8087" y="72389"/>
                </a:lnTo>
                <a:lnTo>
                  <a:pt x="7833" y="72136"/>
                </a:lnTo>
                <a:lnTo>
                  <a:pt x="7568" y="71754"/>
                </a:lnTo>
                <a:lnTo>
                  <a:pt x="4658" y="71754"/>
                </a:lnTo>
                <a:lnTo>
                  <a:pt x="1737" y="70103"/>
                </a:lnTo>
                <a:lnTo>
                  <a:pt x="363" y="65659"/>
                </a:lnTo>
                <a:close/>
              </a:path>
              <a:path w="675639" h="76200">
                <a:moveTo>
                  <a:pt x="15390" y="69341"/>
                </a:moveTo>
                <a:lnTo>
                  <a:pt x="12589" y="69341"/>
                </a:lnTo>
                <a:lnTo>
                  <a:pt x="12024" y="70358"/>
                </a:lnTo>
                <a:lnTo>
                  <a:pt x="10976" y="71754"/>
                </a:lnTo>
                <a:lnTo>
                  <a:pt x="11103" y="71754"/>
                </a:lnTo>
                <a:lnTo>
                  <a:pt x="9103" y="72898"/>
                </a:lnTo>
                <a:lnTo>
                  <a:pt x="16641" y="72898"/>
                </a:lnTo>
                <a:lnTo>
                  <a:pt x="16705" y="71754"/>
                </a:lnTo>
                <a:lnTo>
                  <a:pt x="15771" y="70103"/>
                </a:lnTo>
                <a:lnTo>
                  <a:pt x="15390" y="69341"/>
                </a:lnTo>
                <a:close/>
              </a:path>
              <a:path w="675639" h="76200">
                <a:moveTo>
                  <a:pt x="2118" y="70358"/>
                </a:moveTo>
                <a:lnTo>
                  <a:pt x="4658" y="71754"/>
                </a:lnTo>
                <a:lnTo>
                  <a:pt x="6055" y="71374"/>
                </a:lnTo>
                <a:lnTo>
                  <a:pt x="11770" y="71374"/>
                </a:lnTo>
                <a:lnTo>
                  <a:pt x="2118" y="70358"/>
                </a:lnTo>
                <a:close/>
              </a:path>
              <a:path w="675639" h="76200">
                <a:moveTo>
                  <a:pt x="4785" y="59562"/>
                </a:moveTo>
                <a:lnTo>
                  <a:pt x="2603" y="60706"/>
                </a:lnTo>
                <a:lnTo>
                  <a:pt x="2238" y="60706"/>
                </a:lnTo>
                <a:lnTo>
                  <a:pt x="1156" y="62991"/>
                </a:lnTo>
                <a:lnTo>
                  <a:pt x="933" y="63500"/>
                </a:lnTo>
                <a:lnTo>
                  <a:pt x="821" y="63881"/>
                </a:lnTo>
                <a:lnTo>
                  <a:pt x="532" y="65230"/>
                </a:lnTo>
                <a:lnTo>
                  <a:pt x="494" y="65404"/>
                </a:lnTo>
                <a:lnTo>
                  <a:pt x="363" y="65659"/>
                </a:lnTo>
                <a:lnTo>
                  <a:pt x="1505" y="69341"/>
                </a:lnTo>
                <a:lnTo>
                  <a:pt x="1621" y="69723"/>
                </a:lnTo>
                <a:lnTo>
                  <a:pt x="1737" y="70103"/>
                </a:lnTo>
                <a:lnTo>
                  <a:pt x="2118" y="70358"/>
                </a:lnTo>
                <a:lnTo>
                  <a:pt x="11770" y="71374"/>
                </a:lnTo>
                <a:lnTo>
                  <a:pt x="6055" y="71374"/>
                </a:lnTo>
                <a:lnTo>
                  <a:pt x="4658" y="71754"/>
                </a:lnTo>
                <a:lnTo>
                  <a:pt x="7255" y="71754"/>
                </a:lnTo>
                <a:lnTo>
                  <a:pt x="5237" y="70358"/>
                </a:lnTo>
                <a:lnTo>
                  <a:pt x="4912" y="70103"/>
                </a:lnTo>
                <a:lnTo>
                  <a:pt x="3769" y="69341"/>
                </a:lnTo>
                <a:lnTo>
                  <a:pt x="3620" y="68834"/>
                </a:lnTo>
                <a:lnTo>
                  <a:pt x="3508" y="68452"/>
                </a:lnTo>
                <a:lnTo>
                  <a:pt x="3433" y="68199"/>
                </a:lnTo>
                <a:lnTo>
                  <a:pt x="3358" y="67945"/>
                </a:lnTo>
                <a:lnTo>
                  <a:pt x="3261" y="66928"/>
                </a:lnTo>
                <a:lnTo>
                  <a:pt x="3896" y="65659"/>
                </a:lnTo>
                <a:lnTo>
                  <a:pt x="4023" y="65404"/>
                </a:lnTo>
                <a:lnTo>
                  <a:pt x="4633" y="63881"/>
                </a:lnTo>
                <a:lnTo>
                  <a:pt x="2372" y="63881"/>
                </a:lnTo>
                <a:lnTo>
                  <a:pt x="3087" y="62593"/>
                </a:lnTo>
                <a:lnTo>
                  <a:pt x="3767" y="61640"/>
                </a:lnTo>
                <a:lnTo>
                  <a:pt x="658" y="61640"/>
                </a:lnTo>
                <a:lnTo>
                  <a:pt x="5739" y="59793"/>
                </a:lnTo>
                <a:lnTo>
                  <a:pt x="4785" y="59562"/>
                </a:lnTo>
                <a:close/>
              </a:path>
              <a:path w="675639" h="76200">
                <a:moveTo>
                  <a:pt x="4531" y="69723"/>
                </a:moveTo>
                <a:lnTo>
                  <a:pt x="4870" y="70103"/>
                </a:lnTo>
                <a:lnTo>
                  <a:pt x="7255" y="71754"/>
                </a:lnTo>
                <a:lnTo>
                  <a:pt x="7568" y="71754"/>
                </a:lnTo>
                <a:lnTo>
                  <a:pt x="7360" y="71374"/>
                </a:lnTo>
                <a:lnTo>
                  <a:pt x="8468" y="71374"/>
                </a:lnTo>
                <a:lnTo>
                  <a:pt x="5420" y="70358"/>
                </a:lnTo>
                <a:lnTo>
                  <a:pt x="5801" y="70358"/>
                </a:lnTo>
                <a:lnTo>
                  <a:pt x="4531" y="69723"/>
                </a:lnTo>
                <a:close/>
              </a:path>
              <a:path w="675639" h="76200">
                <a:moveTo>
                  <a:pt x="10616" y="70358"/>
                </a:moveTo>
                <a:lnTo>
                  <a:pt x="7960" y="71754"/>
                </a:lnTo>
                <a:lnTo>
                  <a:pt x="9092" y="71754"/>
                </a:lnTo>
                <a:lnTo>
                  <a:pt x="10616" y="70358"/>
                </a:lnTo>
                <a:close/>
              </a:path>
              <a:path w="675639" h="76200">
                <a:moveTo>
                  <a:pt x="12589" y="69341"/>
                </a:moveTo>
                <a:lnTo>
                  <a:pt x="12424" y="69341"/>
                </a:lnTo>
                <a:lnTo>
                  <a:pt x="11014" y="70103"/>
                </a:lnTo>
                <a:lnTo>
                  <a:pt x="10616" y="70358"/>
                </a:lnTo>
                <a:lnTo>
                  <a:pt x="9092" y="71754"/>
                </a:lnTo>
                <a:lnTo>
                  <a:pt x="10976" y="71754"/>
                </a:lnTo>
                <a:lnTo>
                  <a:pt x="11262" y="71374"/>
                </a:lnTo>
                <a:lnTo>
                  <a:pt x="4641" y="71374"/>
                </a:lnTo>
                <a:lnTo>
                  <a:pt x="10764" y="70358"/>
                </a:lnTo>
                <a:lnTo>
                  <a:pt x="12024" y="70358"/>
                </a:lnTo>
                <a:lnTo>
                  <a:pt x="12589" y="69341"/>
                </a:lnTo>
                <a:close/>
              </a:path>
              <a:path w="675639" h="76200">
                <a:moveTo>
                  <a:pt x="205201" y="61640"/>
                </a:moveTo>
                <a:lnTo>
                  <a:pt x="10686" y="61640"/>
                </a:lnTo>
                <a:lnTo>
                  <a:pt x="12405" y="62991"/>
                </a:lnTo>
                <a:lnTo>
                  <a:pt x="12636" y="63500"/>
                </a:lnTo>
                <a:lnTo>
                  <a:pt x="12751" y="63753"/>
                </a:lnTo>
                <a:lnTo>
                  <a:pt x="13040" y="64515"/>
                </a:lnTo>
                <a:lnTo>
                  <a:pt x="13040" y="65230"/>
                </a:lnTo>
                <a:lnTo>
                  <a:pt x="13421" y="65659"/>
                </a:lnTo>
                <a:lnTo>
                  <a:pt x="14183" y="66928"/>
                </a:lnTo>
                <a:lnTo>
                  <a:pt x="14342" y="67310"/>
                </a:lnTo>
                <a:lnTo>
                  <a:pt x="14691" y="67945"/>
                </a:lnTo>
                <a:lnTo>
                  <a:pt x="15907" y="70358"/>
                </a:lnTo>
                <a:lnTo>
                  <a:pt x="16705" y="71754"/>
                </a:lnTo>
                <a:lnTo>
                  <a:pt x="52537" y="71754"/>
                </a:lnTo>
                <a:lnTo>
                  <a:pt x="178802" y="63500"/>
                </a:lnTo>
                <a:lnTo>
                  <a:pt x="179006" y="63500"/>
                </a:lnTo>
                <a:lnTo>
                  <a:pt x="205201" y="61640"/>
                </a:lnTo>
                <a:close/>
              </a:path>
              <a:path w="675639" h="76200">
                <a:moveTo>
                  <a:pt x="5499" y="70358"/>
                </a:moveTo>
                <a:lnTo>
                  <a:pt x="8468" y="71374"/>
                </a:lnTo>
                <a:lnTo>
                  <a:pt x="9182" y="71374"/>
                </a:lnTo>
                <a:lnTo>
                  <a:pt x="5499" y="70358"/>
                </a:lnTo>
                <a:close/>
              </a:path>
              <a:path w="675639" h="76200">
                <a:moveTo>
                  <a:pt x="6563" y="70358"/>
                </a:moveTo>
                <a:lnTo>
                  <a:pt x="5499" y="70358"/>
                </a:lnTo>
                <a:lnTo>
                  <a:pt x="9182" y="71374"/>
                </a:lnTo>
                <a:lnTo>
                  <a:pt x="7579" y="71374"/>
                </a:lnTo>
                <a:lnTo>
                  <a:pt x="6563" y="70358"/>
                </a:lnTo>
                <a:close/>
              </a:path>
              <a:path w="675639" h="76200">
                <a:moveTo>
                  <a:pt x="6563" y="70358"/>
                </a:moveTo>
                <a:lnTo>
                  <a:pt x="7579" y="71374"/>
                </a:lnTo>
                <a:lnTo>
                  <a:pt x="8087" y="71374"/>
                </a:lnTo>
                <a:lnTo>
                  <a:pt x="6563" y="70358"/>
                </a:lnTo>
                <a:close/>
              </a:path>
              <a:path w="675639" h="76200">
                <a:moveTo>
                  <a:pt x="6806" y="70358"/>
                </a:moveTo>
                <a:lnTo>
                  <a:pt x="6563" y="70358"/>
                </a:lnTo>
                <a:lnTo>
                  <a:pt x="8087" y="71374"/>
                </a:lnTo>
                <a:lnTo>
                  <a:pt x="7360" y="71374"/>
                </a:lnTo>
                <a:lnTo>
                  <a:pt x="6806" y="70358"/>
                </a:lnTo>
                <a:close/>
              </a:path>
              <a:path w="675639" h="76200">
                <a:moveTo>
                  <a:pt x="12024" y="70358"/>
                </a:moveTo>
                <a:lnTo>
                  <a:pt x="10764" y="70358"/>
                </a:lnTo>
                <a:lnTo>
                  <a:pt x="4641" y="71374"/>
                </a:lnTo>
                <a:lnTo>
                  <a:pt x="11262" y="71374"/>
                </a:lnTo>
                <a:lnTo>
                  <a:pt x="12024" y="70358"/>
                </a:lnTo>
                <a:close/>
              </a:path>
              <a:path w="675639" h="76200">
                <a:moveTo>
                  <a:pt x="13040" y="65230"/>
                </a:moveTo>
                <a:lnTo>
                  <a:pt x="13040" y="67310"/>
                </a:lnTo>
                <a:lnTo>
                  <a:pt x="12405" y="68834"/>
                </a:lnTo>
                <a:lnTo>
                  <a:pt x="11262" y="69723"/>
                </a:lnTo>
                <a:lnTo>
                  <a:pt x="10627" y="70358"/>
                </a:lnTo>
                <a:lnTo>
                  <a:pt x="11014" y="70103"/>
                </a:lnTo>
                <a:lnTo>
                  <a:pt x="12424" y="69341"/>
                </a:lnTo>
                <a:lnTo>
                  <a:pt x="15390" y="69341"/>
                </a:lnTo>
                <a:lnTo>
                  <a:pt x="14945" y="68452"/>
                </a:lnTo>
                <a:lnTo>
                  <a:pt x="14755" y="68199"/>
                </a:lnTo>
                <a:lnTo>
                  <a:pt x="14606" y="67945"/>
                </a:lnTo>
                <a:lnTo>
                  <a:pt x="14183" y="66928"/>
                </a:lnTo>
                <a:lnTo>
                  <a:pt x="13421" y="65659"/>
                </a:lnTo>
                <a:lnTo>
                  <a:pt x="13040" y="65230"/>
                </a:lnTo>
                <a:close/>
              </a:path>
              <a:path w="675639" h="76200">
                <a:moveTo>
                  <a:pt x="7566" y="62593"/>
                </a:moveTo>
                <a:lnTo>
                  <a:pt x="6485" y="62593"/>
                </a:lnTo>
                <a:lnTo>
                  <a:pt x="4785" y="63500"/>
                </a:lnTo>
                <a:lnTo>
                  <a:pt x="4093" y="65230"/>
                </a:lnTo>
                <a:lnTo>
                  <a:pt x="4023" y="65404"/>
                </a:lnTo>
                <a:lnTo>
                  <a:pt x="3261" y="66928"/>
                </a:lnTo>
                <a:lnTo>
                  <a:pt x="3171" y="67310"/>
                </a:lnTo>
                <a:lnTo>
                  <a:pt x="3769" y="69341"/>
                </a:lnTo>
                <a:lnTo>
                  <a:pt x="4870" y="70103"/>
                </a:lnTo>
                <a:lnTo>
                  <a:pt x="4531" y="69723"/>
                </a:lnTo>
                <a:lnTo>
                  <a:pt x="11262" y="69723"/>
                </a:lnTo>
                <a:lnTo>
                  <a:pt x="12405" y="68834"/>
                </a:lnTo>
                <a:lnTo>
                  <a:pt x="13040" y="67310"/>
                </a:lnTo>
                <a:lnTo>
                  <a:pt x="13040" y="66548"/>
                </a:lnTo>
                <a:lnTo>
                  <a:pt x="11897" y="66548"/>
                </a:lnTo>
                <a:lnTo>
                  <a:pt x="7566" y="62593"/>
                </a:lnTo>
                <a:close/>
              </a:path>
              <a:path w="675639" h="76200">
                <a:moveTo>
                  <a:pt x="10520" y="61640"/>
                </a:moveTo>
                <a:lnTo>
                  <a:pt x="6523" y="61640"/>
                </a:lnTo>
                <a:lnTo>
                  <a:pt x="11897" y="66548"/>
                </a:lnTo>
                <a:lnTo>
                  <a:pt x="9675" y="62991"/>
                </a:lnTo>
                <a:lnTo>
                  <a:pt x="9992" y="62991"/>
                </a:lnTo>
                <a:lnTo>
                  <a:pt x="8000" y="62593"/>
                </a:lnTo>
                <a:lnTo>
                  <a:pt x="10928" y="62593"/>
                </a:lnTo>
                <a:lnTo>
                  <a:pt x="10520" y="61640"/>
                </a:lnTo>
                <a:close/>
              </a:path>
              <a:path w="675639" h="76200">
                <a:moveTo>
                  <a:pt x="11389" y="63753"/>
                </a:moveTo>
                <a:lnTo>
                  <a:pt x="11705" y="65230"/>
                </a:lnTo>
                <a:lnTo>
                  <a:pt x="11786" y="65659"/>
                </a:lnTo>
                <a:lnTo>
                  <a:pt x="11897" y="66548"/>
                </a:lnTo>
                <a:lnTo>
                  <a:pt x="13040" y="66548"/>
                </a:lnTo>
                <a:lnTo>
                  <a:pt x="13040" y="65230"/>
                </a:lnTo>
                <a:lnTo>
                  <a:pt x="12405" y="64515"/>
                </a:lnTo>
                <a:lnTo>
                  <a:pt x="11389" y="63753"/>
                </a:lnTo>
                <a:close/>
              </a:path>
              <a:path w="675639" h="76200">
                <a:moveTo>
                  <a:pt x="1796" y="61640"/>
                </a:moveTo>
                <a:lnTo>
                  <a:pt x="1333" y="61640"/>
                </a:lnTo>
                <a:lnTo>
                  <a:pt x="404" y="63500"/>
                </a:lnTo>
                <a:lnTo>
                  <a:pt x="277" y="63753"/>
                </a:lnTo>
                <a:lnTo>
                  <a:pt x="213" y="63881"/>
                </a:lnTo>
                <a:lnTo>
                  <a:pt x="0" y="64515"/>
                </a:lnTo>
                <a:lnTo>
                  <a:pt x="227" y="65230"/>
                </a:lnTo>
                <a:lnTo>
                  <a:pt x="282" y="65404"/>
                </a:lnTo>
                <a:lnTo>
                  <a:pt x="363" y="65659"/>
                </a:lnTo>
                <a:lnTo>
                  <a:pt x="494" y="65404"/>
                </a:lnTo>
                <a:lnTo>
                  <a:pt x="821" y="63881"/>
                </a:lnTo>
                <a:lnTo>
                  <a:pt x="933" y="63500"/>
                </a:lnTo>
                <a:lnTo>
                  <a:pt x="1796" y="61640"/>
                </a:lnTo>
                <a:close/>
              </a:path>
              <a:path w="675639" h="76200">
                <a:moveTo>
                  <a:pt x="662966" y="4740"/>
                </a:moveTo>
                <a:lnTo>
                  <a:pt x="649190" y="4740"/>
                </a:lnTo>
                <a:lnTo>
                  <a:pt x="635712" y="6986"/>
                </a:lnTo>
                <a:lnTo>
                  <a:pt x="593447" y="12285"/>
                </a:lnTo>
                <a:lnTo>
                  <a:pt x="563204" y="15112"/>
                </a:lnTo>
                <a:lnTo>
                  <a:pt x="523961" y="18287"/>
                </a:lnTo>
                <a:lnTo>
                  <a:pt x="477352" y="23368"/>
                </a:lnTo>
                <a:lnTo>
                  <a:pt x="240624" y="46227"/>
                </a:lnTo>
                <a:lnTo>
                  <a:pt x="49848" y="59562"/>
                </a:lnTo>
                <a:lnTo>
                  <a:pt x="46822" y="59562"/>
                </a:lnTo>
                <a:lnTo>
                  <a:pt x="25994" y="60071"/>
                </a:lnTo>
                <a:lnTo>
                  <a:pt x="8734" y="60071"/>
                </a:lnTo>
                <a:lnTo>
                  <a:pt x="10119" y="60706"/>
                </a:lnTo>
                <a:lnTo>
                  <a:pt x="11304" y="63500"/>
                </a:lnTo>
                <a:lnTo>
                  <a:pt x="11389" y="63753"/>
                </a:lnTo>
                <a:lnTo>
                  <a:pt x="12405" y="64515"/>
                </a:lnTo>
                <a:lnTo>
                  <a:pt x="13040" y="65230"/>
                </a:lnTo>
                <a:lnTo>
                  <a:pt x="13040" y="64515"/>
                </a:lnTo>
                <a:lnTo>
                  <a:pt x="12809" y="63881"/>
                </a:lnTo>
                <a:lnTo>
                  <a:pt x="12405" y="62991"/>
                </a:lnTo>
                <a:lnTo>
                  <a:pt x="10686" y="61640"/>
                </a:lnTo>
                <a:lnTo>
                  <a:pt x="205201" y="61640"/>
                </a:lnTo>
                <a:lnTo>
                  <a:pt x="241640" y="59054"/>
                </a:lnTo>
                <a:lnTo>
                  <a:pt x="425028" y="41910"/>
                </a:lnTo>
                <a:lnTo>
                  <a:pt x="425155" y="41910"/>
                </a:lnTo>
                <a:lnTo>
                  <a:pt x="525331" y="31485"/>
                </a:lnTo>
                <a:lnTo>
                  <a:pt x="595716" y="25400"/>
                </a:lnTo>
                <a:lnTo>
                  <a:pt x="595970" y="25400"/>
                </a:lnTo>
                <a:lnTo>
                  <a:pt x="638388" y="19938"/>
                </a:lnTo>
                <a:lnTo>
                  <a:pt x="638642" y="19938"/>
                </a:lnTo>
                <a:lnTo>
                  <a:pt x="651596" y="17779"/>
                </a:lnTo>
                <a:lnTo>
                  <a:pt x="651850" y="17779"/>
                </a:lnTo>
                <a:lnTo>
                  <a:pt x="660486" y="15875"/>
                </a:lnTo>
                <a:lnTo>
                  <a:pt x="662594" y="15875"/>
                </a:lnTo>
                <a:lnTo>
                  <a:pt x="660613" y="15112"/>
                </a:lnTo>
                <a:lnTo>
                  <a:pt x="659912" y="13944"/>
                </a:lnTo>
                <a:lnTo>
                  <a:pt x="658962" y="12573"/>
                </a:lnTo>
                <a:lnTo>
                  <a:pt x="659080" y="10922"/>
                </a:lnTo>
                <a:lnTo>
                  <a:pt x="660105" y="9651"/>
                </a:lnTo>
                <a:lnTo>
                  <a:pt x="662131" y="7274"/>
                </a:lnTo>
                <a:lnTo>
                  <a:pt x="662322" y="6223"/>
                </a:lnTo>
                <a:lnTo>
                  <a:pt x="662391" y="5841"/>
                </a:lnTo>
                <a:lnTo>
                  <a:pt x="662871" y="4921"/>
                </a:lnTo>
                <a:lnTo>
                  <a:pt x="662966" y="4740"/>
                </a:lnTo>
                <a:close/>
              </a:path>
              <a:path w="675639" h="76200">
                <a:moveTo>
                  <a:pt x="6890" y="60071"/>
                </a:moveTo>
                <a:lnTo>
                  <a:pt x="5928" y="60071"/>
                </a:lnTo>
                <a:lnTo>
                  <a:pt x="4817" y="60706"/>
                </a:lnTo>
                <a:lnTo>
                  <a:pt x="4414" y="60706"/>
                </a:lnTo>
                <a:lnTo>
                  <a:pt x="3087" y="62593"/>
                </a:lnTo>
                <a:lnTo>
                  <a:pt x="2443" y="63753"/>
                </a:lnTo>
                <a:lnTo>
                  <a:pt x="2372" y="63881"/>
                </a:lnTo>
                <a:lnTo>
                  <a:pt x="6319" y="61640"/>
                </a:lnTo>
                <a:lnTo>
                  <a:pt x="10520" y="61640"/>
                </a:lnTo>
                <a:lnTo>
                  <a:pt x="8468" y="60451"/>
                </a:lnTo>
                <a:lnTo>
                  <a:pt x="6890" y="60071"/>
                </a:lnTo>
                <a:close/>
              </a:path>
              <a:path w="675639" h="76200">
                <a:moveTo>
                  <a:pt x="6523" y="61640"/>
                </a:moveTo>
                <a:lnTo>
                  <a:pt x="6319" y="61640"/>
                </a:lnTo>
                <a:lnTo>
                  <a:pt x="2372" y="63881"/>
                </a:lnTo>
                <a:lnTo>
                  <a:pt x="4633" y="63881"/>
                </a:lnTo>
                <a:lnTo>
                  <a:pt x="4683" y="63753"/>
                </a:lnTo>
                <a:lnTo>
                  <a:pt x="4785" y="63500"/>
                </a:lnTo>
                <a:lnTo>
                  <a:pt x="6485" y="62593"/>
                </a:lnTo>
                <a:lnTo>
                  <a:pt x="7566" y="62593"/>
                </a:lnTo>
                <a:lnTo>
                  <a:pt x="6523" y="61640"/>
                </a:lnTo>
                <a:close/>
              </a:path>
              <a:path w="675639" h="76200">
                <a:moveTo>
                  <a:pt x="10928" y="62593"/>
                </a:moveTo>
                <a:lnTo>
                  <a:pt x="8000" y="62593"/>
                </a:lnTo>
                <a:lnTo>
                  <a:pt x="9992" y="62991"/>
                </a:lnTo>
                <a:lnTo>
                  <a:pt x="9675" y="62991"/>
                </a:lnTo>
                <a:lnTo>
                  <a:pt x="10881" y="63500"/>
                </a:lnTo>
                <a:lnTo>
                  <a:pt x="11389" y="63753"/>
                </a:lnTo>
                <a:lnTo>
                  <a:pt x="10928" y="62593"/>
                </a:lnTo>
                <a:close/>
              </a:path>
              <a:path w="675639" h="76200">
                <a:moveTo>
                  <a:pt x="5739" y="59793"/>
                </a:moveTo>
                <a:lnTo>
                  <a:pt x="658" y="61640"/>
                </a:lnTo>
                <a:lnTo>
                  <a:pt x="3767" y="61640"/>
                </a:lnTo>
                <a:lnTo>
                  <a:pt x="4414" y="60706"/>
                </a:lnTo>
                <a:lnTo>
                  <a:pt x="4817" y="60706"/>
                </a:lnTo>
                <a:lnTo>
                  <a:pt x="5928" y="60071"/>
                </a:lnTo>
                <a:lnTo>
                  <a:pt x="6890" y="60071"/>
                </a:lnTo>
                <a:lnTo>
                  <a:pt x="5739" y="59793"/>
                </a:lnTo>
                <a:close/>
              </a:path>
              <a:path w="675639" h="76200">
                <a:moveTo>
                  <a:pt x="7625" y="59562"/>
                </a:moveTo>
                <a:lnTo>
                  <a:pt x="6373" y="59562"/>
                </a:lnTo>
                <a:lnTo>
                  <a:pt x="5739" y="59793"/>
                </a:lnTo>
                <a:lnTo>
                  <a:pt x="8468" y="60451"/>
                </a:lnTo>
                <a:lnTo>
                  <a:pt x="10520" y="61640"/>
                </a:lnTo>
                <a:lnTo>
                  <a:pt x="10119" y="60706"/>
                </a:lnTo>
                <a:lnTo>
                  <a:pt x="7625" y="59562"/>
                </a:lnTo>
                <a:close/>
              </a:path>
              <a:path w="675639" h="76200">
                <a:moveTo>
                  <a:pt x="662131" y="7274"/>
                </a:moveTo>
                <a:lnTo>
                  <a:pt x="660105" y="9651"/>
                </a:lnTo>
                <a:lnTo>
                  <a:pt x="659080" y="10922"/>
                </a:lnTo>
                <a:lnTo>
                  <a:pt x="658962" y="12573"/>
                </a:lnTo>
                <a:lnTo>
                  <a:pt x="659912" y="13944"/>
                </a:lnTo>
                <a:lnTo>
                  <a:pt x="660613" y="15112"/>
                </a:lnTo>
                <a:lnTo>
                  <a:pt x="662594" y="15875"/>
                </a:lnTo>
                <a:lnTo>
                  <a:pt x="660486" y="15875"/>
                </a:lnTo>
                <a:lnTo>
                  <a:pt x="663471" y="15366"/>
                </a:lnTo>
                <a:lnTo>
                  <a:pt x="663661" y="15366"/>
                </a:lnTo>
                <a:lnTo>
                  <a:pt x="667662" y="14224"/>
                </a:lnTo>
                <a:lnTo>
                  <a:pt x="667884" y="14224"/>
                </a:lnTo>
                <a:lnTo>
                  <a:pt x="668373" y="13944"/>
                </a:lnTo>
                <a:lnTo>
                  <a:pt x="668919" y="13944"/>
                </a:lnTo>
                <a:lnTo>
                  <a:pt x="666074" y="13208"/>
                </a:lnTo>
                <a:lnTo>
                  <a:pt x="664296" y="11302"/>
                </a:lnTo>
                <a:lnTo>
                  <a:pt x="663915" y="10922"/>
                </a:lnTo>
                <a:lnTo>
                  <a:pt x="674301" y="10922"/>
                </a:lnTo>
                <a:lnTo>
                  <a:pt x="675218" y="9651"/>
                </a:lnTo>
                <a:lnTo>
                  <a:pt x="675243" y="8636"/>
                </a:lnTo>
                <a:lnTo>
                  <a:pt x="661883" y="8636"/>
                </a:lnTo>
                <a:lnTo>
                  <a:pt x="662131" y="7274"/>
                </a:lnTo>
                <a:close/>
              </a:path>
              <a:path w="675639" h="76200">
                <a:moveTo>
                  <a:pt x="663661" y="15366"/>
                </a:moveTo>
                <a:lnTo>
                  <a:pt x="663471" y="15366"/>
                </a:lnTo>
                <a:lnTo>
                  <a:pt x="660486" y="15875"/>
                </a:lnTo>
                <a:lnTo>
                  <a:pt x="661798" y="15875"/>
                </a:lnTo>
                <a:lnTo>
                  <a:pt x="663661" y="15366"/>
                </a:lnTo>
                <a:close/>
              </a:path>
              <a:path w="675639" h="76200">
                <a:moveTo>
                  <a:pt x="674301" y="10922"/>
                </a:moveTo>
                <a:lnTo>
                  <a:pt x="663915" y="10922"/>
                </a:lnTo>
                <a:lnTo>
                  <a:pt x="671916" y="11302"/>
                </a:lnTo>
                <a:lnTo>
                  <a:pt x="670029" y="12953"/>
                </a:lnTo>
                <a:lnTo>
                  <a:pt x="669662" y="13208"/>
                </a:lnTo>
                <a:lnTo>
                  <a:pt x="667884" y="14224"/>
                </a:lnTo>
                <a:lnTo>
                  <a:pt x="667662" y="14224"/>
                </a:lnTo>
                <a:lnTo>
                  <a:pt x="663661" y="15366"/>
                </a:lnTo>
                <a:lnTo>
                  <a:pt x="663471" y="15366"/>
                </a:lnTo>
                <a:lnTo>
                  <a:pt x="666455" y="14859"/>
                </a:lnTo>
                <a:lnTo>
                  <a:pt x="668360" y="14224"/>
                </a:lnTo>
                <a:lnTo>
                  <a:pt x="670392" y="13208"/>
                </a:lnTo>
                <a:lnTo>
                  <a:pt x="670011" y="13208"/>
                </a:lnTo>
                <a:lnTo>
                  <a:pt x="670773" y="12953"/>
                </a:lnTo>
                <a:lnTo>
                  <a:pt x="671027" y="12953"/>
                </a:lnTo>
                <a:lnTo>
                  <a:pt x="672699" y="12285"/>
                </a:lnTo>
                <a:lnTo>
                  <a:pt x="673410" y="11937"/>
                </a:lnTo>
                <a:lnTo>
                  <a:pt x="673567" y="11937"/>
                </a:lnTo>
                <a:lnTo>
                  <a:pt x="674301" y="10922"/>
                </a:lnTo>
                <a:close/>
              </a:path>
              <a:path w="675639" h="76200">
                <a:moveTo>
                  <a:pt x="663915" y="10922"/>
                </a:moveTo>
                <a:lnTo>
                  <a:pt x="664296" y="11302"/>
                </a:lnTo>
                <a:lnTo>
                  <a:pt x="666074" y="13208"/>
                </a:lnTo>
                <a:lnTo>
                  <a:pt x="668919" y="13944"/>
                </a:lnTo>
                <a:lnTo>
                  <a:pt x="668373" y="13944"/>
                </a:lnTo>
                <a:lnTo>
                  <a:pt x="669662" y="13208"/>
                </a:lnTo>
                <a:lnTo>
                  <a:pt x="670029" y="12953"/>
                </a:lnTo>
                <a:lnTo>
                  <a:pt x="671916" y="11302"/>
                </a:lnTo>
                <a:lnTo>
                  <a:pt x="663915" y="10922"/>
                </a:lnTo>
                <a:close/>
              </a:path>
              <a:path w="675639" h="76200">
                <a:moveTo>
                  <a:pt x="671989" y="12573"/>
                </a:moveTo>
                <a:lnTo>
                  <a:pt x="670900" y="12953"/>
                </a:lnTo>
                <a:lnTo>
                  <a:pt x="668919" y="13944"/>
                </a:lnTo>
                <a:lnTo>
                  <a:pt x="671989" y="12573"/>
                </a:lnTo>
                <a:close/>
              </a:path>
              <a:path w="675639" h="76200">
                <a:moveTo>
                  <a:pt x="671027" y="12953"/>
                </a:moveTo>
                <a:lnTo>
                  <a:pt x="670773" y="12953"/>
                </a:lnTo>
                <a:lnTo>
                  <a:pt x="670011" y="13208"/>
                </a:lnTo>
                <a:lnTo>
                  <a:pt x="669757" y="13208"/>
                </a:lnTo>
                <a:lnTo>
                  <a:pt x="671027" y="12953"/>
                </a:lnTo>
                <a:close/>
              </a:path>
              <a:path w="675639" h="76200">
                <a:moveTo>
                  <a:pt x="670900" y="12953"/>
                </a:moveTo>
                <a:lnTo>
                  <a:pt x="669757" y="13208"/>
                </a:lnTo>
                <a:lnTo>
                  <a:pt x="670392" y="13208"/>
                </a:lnTo>
                <a:lnTo>
                  <a:pt x="670900" y="12953"/>
                </a:lnTo>
                <a:close/>
              </a:path>
              <a:path w="675639" h="76200">
                <a:moveTo>
                  <a:pt x="673567" y="11937"/>
                </a:moveTo>
                <a:lnTo>
                  <a:pt x="673410" y="11937"/>
                </a:lnTo>
                <a:lnTo>
                  <a:pt x="672632" y="12285"/>
                </a:lnTo>
                <a:lnTo>
                  <a:pt x="673567" y="11937"/>
                </a:lnTo>
                <a:close/>
              </a:path>
              <a:path w="675639" h="76200">
                <a:moveTo>
                  <a:pt x="663026" y="6223"/>
                </a:moveTo>
                <a:lnTo>
                  <a:pt x="662131" y="7274"/>
                </a:lnTo>
                <a:lnTo>
                  <a:pt x="661883" y="8636"/>
                </a:lnTo>
                <a:lnTo>
                  <a:pt x="663026" y="6223"/>
                </a:lnTo>
                <a:close/>
              </a:path>
              <a:path w="675639" h="76200">
                <a:moveTo>
                  <a:pt x="675302" y="6223"/>
                </a:moveTo>
                <a:lnTo>
                  <a:pt x="663026" y="6223"/>
                </a:lnTo>
                <a:lnTo>
                  <a:pt x="661883" y="8636"/>
                </a:lnTo>
                <a:lnTo>
                  <a:pt x="675243" y="8636"/>
                </a:lnTo>
                <a:lnTo>
                  <a:pt x="675302" y="6223"/>
                </a:lnTo>
                <a:close/>
              </a:path>
              <a:path w="675639" h="76200">
                <a:moveTo>
                  <a:pt x="668868" y="0"/>
                </a:moveTo>
                <a:lnTo>
                  <a:pt x="666073" y="636"/>
                </a:lnTo>
                <a:lnTo>
                  <a:pt x="664296" y="2539"/>
                </a:lnTo>
                <a:lnTo>
                  <a:pt x="663915" y="2921"/>
                </a:lnTo>
                <a:lnTo>
                  <a:pt x="662391" y="5841"/>
                </a:lnTo>
                <a:lnTo>
                  <a:pt x="662183" y="6986"/>
                </a:lnTo>
                <a:lnTo>
                  <a:pt x="662131" y="7274"/>
                </a:lnTo>
                <a:lnTo>
                  <a:pt x="663026" y="6223"/>
                </a:lnTo>
                <a:lnTo>
                  <a:pt x="675268" y="6223"/>
                </a:lnTo>
                <a:lnTo>
                  <a:pt x="675220" y="4261"/>
                </a:lnTo>
                <a:lnTo>
                  <a:pt x="673713" y="2059"/>
                </a:lnTo>
                <a:lnTo>
                  <a:pt x="673091" y="1777"/>
                </a:lnTo>
                <a:lnTo>
                  <a:pt x="671281" y="1015"/>
                </a:lnTo>
                <a:lnTo>
                  <a:pt x="665312" y="1015"/>
                </a:lnTo>
                <a:lnTo>
                  <a:pt x="670379" y="636"/>
                </a:lnTo>
                <a:lnTo>
                  <a:pt x="668868" y="0"/>
                </a:lnTo>
                <a:close/>
              </a:path>
              <a:path w="675639" h="76200">
                <a:moveTo>
                  <a:pt x="664169" y="1777"/>
                </a:moveTo>
                <a:lnTo>
                  <a:pt x="658073" y="2921"/>
                </a:lnTo>
                <a:lnTo>
                  <a:pt x="657819" y="2921"/>
                </a:lnTo>
                <a:lnTo>
                  <a:pt x="648104" y="4921"/>
                </a:lnTo>
                <a:lnTo>
                  <a:pt x="649190" y="4740"/>
                </a:lnTo>
                <a:lnTo>
                  <a:pt x="662966" y="4740"/>
                </a:lnTo>
                <a:lnTo>
                  <a:pt x="663915" y="2921"/>
                </a:lnTo>
                <a:lnTo>
                  <a:pt x="664296" y="2539"/>
                </a:lnTo>
                <a:lnTo>
                  <a:pt x="662126" y="2539"/>
                </a:lnTo>
                <a:lnTo>
                  <a:pt x="663130" y="2059"/>
                </a:lnTo>
                <a:lnTo>
                  <a:pt x="663380" y="2059"/>
                </a:lnTo>
                <a:lnTo>
                  <a:pt x="664169" y="1777"/>
                </a:lnTo>
                <a:close/>
              </a:path>
              <a:path w="675639" h="76200">
                <a:moveTo>
                  <a:pt x="670379" y="636"/>
                </a:moveTo>
                <a:lnTo>
                  <a:pt x="665312" y="1015"/>
                </a:lnTo>
                <a:lnTo>
                  <a:pt x="662126" y="2539"/>
                </a:lnTo>
                <a:lnTo>
                  <a:pt x="663380" y="2059"/>
                </a:lnTo>
                <a:lnTo>
                  <a:pt x="662667" y="2059"/>
                </a:lnTo>
                <a:lnTo>
                  <a:pt x="664169" y="1777"/>
                </a:lnTo>
                <a:lnTo>
                  <a:pt x="665007" y="1777"/>
                </a:lnTo>
                <a:lnTo>
                  <a:pt x="665718" y="1015"/>
                </a:lnTo>
                <a:lnTo>
                  <a:pt x="671281" y="1015"/>
                </a:lnTo>
                <a:lnTo>
                  <a:pt x="670379" y="636"/>
                </a:lnTo>
                <a:close/>
              </a:path>
              <a:path w="675639" h="76200">
                <a:moveTo>
                  <a:pt x="665007" y="1777"/>
                </a:moveTo>
                <a:lnTo>
                  <a:pt x="664169" y="1777"/>
                </a:lnTo>
                <a:lnTo>
                  <a:pt x="662035" y="2539"/>
                </a:lnTo>
                <a:lnTo>
                  <a:pt x="664296" y="2539"/>
                </a:lnTo>
                <a:lnTo>
                  <a:pt x="665007" y="1777"/>
                </a:lnTo>
                <a:close/>
              </a:path>
              <a:path w="675639" h="76200">
                <a:moveTo>
                  <a:pt x="671390" y="1015"/>
                </a:moveTo>
                <a:lnTo>
                  <a:pt x="673760" y="2059"/>
                </a:lnTo>
                <a:lnTo>
                  <a:pt x="673567" y="1777"/>
                </a:lnTo>
                <a:lnTo>
                  <a:pt x="671390" y="10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6134" y="655612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C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49705"/>
            <a:ext cx="5904865" cy="217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6100">
              <a:lnSpc>
                <a:spcPct val="1171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place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data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shared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 Introduction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Tiling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transformation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latin typeface="Comic Sans MS"/>
                <a:cs typeface="Comic Sans MS"/>
              </a:rPr>
              <a:t>For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computation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partitioning</a:t>
            </a:r>
            <a:endParaRPr sz="2400">
              <a:latin typeface="Comic Sans MS"/>
              <a:cs typeface="Comic Sans MS"/>
            </a:endParaRPr>
          </a:p>
          <a:p>
            <a:pPr marL="12700" marR="5080" indent="457200">
              <a:lnSpc>
                <a:spcPct val="117100"/>
              </a:lnSpc>
              <a:spcBef>
                <a:spcPts val="15"/>
              </a:spcBef>
            </a:pPr>
            <a:r>
              <a:rPr sz="2400" dirty="0">
                <a:latin typeface="Comic Sans MS"/>
                <a:cs typeface="Comic Sans MS"/>
              </a:rPr>
              <a:t>For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limited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capacity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shared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memory </a:t>
            </a:r>
            <a:r>
              <a:rPr sz="2400" dirty="0">
                <a:latin typeface="Comic Sans MS"/>
                <a:cs typeface="Comic Sans MS"/>
              </a:rPr>
              <a:t>Matrix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multiply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example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r>
              <a:rPr spc="-25" dirty="0"/>
              <a:t>65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mic Sans MS"/>
                <a:cs typeface="Comic Sans MS"/>
              </a:rPr>
              <a:t>Summary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676" y="1493519"/>
            <a:ext cx="2642616" cy="20391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416552" y="1133855"/>
            <a:ext cx="6087110" cy="5120640"/>
            <a:chOff x="4416552" y="1133855"/>
            <a:chExt cx="6087110" cy="5120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3744" y="1133855"/>
              <a:ext cx="4169663" cy="51206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9506" y="1517141"/>
              <a:ext cx="3156585" cy="426720"/>
            </a:xfrm>
            <a:custGeom>
              <a:avLst/>
              <a:gdLst/>
              <a:ahLst/>
              <a:cxnLst/>
              <a:rect l="l" t="t" r="r" b="b"/>
              <a:pathLst>
                <a:path w="3156584" h="426719">
                  <a:moveTo>
                    <a:pt x="2963926" y="0"/>
                  </a:moveTo>
                  <a:lnTo>
                    <a:pt x="2771648" y="157225"/>
                  </a:lnTo>
                  <a:lnTo>
                    <a:pt x="2877312" y="157225"/>
                  </a:lnTo>
                  <a:lnTo>
                    <a:pt x="2877312" y="253492"/>
                  </a:lnTo>
                  <a:lnTo>
                    <a:pt x="0" y="253492"/>
                  </a:lnTo>
                  <a:lnTo>
                    <a:pt x="0" y="426720"/>
                  </a:lnTo>
                  <a:lnTo>
                    <a:pt x="2880741" y="426720"/>
                  </a:lnTo>
                  <a:lnTo>
                    <a:pt x="2925862" y="420651"/>
                  </a:lnTo>
                  <a:lnTo>
                    <a:pt x="2966418" y="403526"/>
                  </a:lnTo>
                  <a:lnTo>
                    <a:pt x="3000787" y="376967"/>
                  </a:lnTo>
                  <a:lnTo>
                    <a:pt x="3027346" y="342598"/>
                  </a:lnTo>
                  <a:lnTo>
                    <a:pt x="3044471" y="302042"/>
                  </a:lnTo>
                  <a:lnTo>
                    <a:pt x="3050540" y="256921"/>
                  </a:lnTo>
                  <a:lnTo>
                    <a:pt x="3050540" y="157225"/>
                  </a:lnTo>
                  <a:lnTo>
                    <a:pt x="3156204" y="157225"/>
                  </a:lnTo>
                  <a:lnTo>
                    <a:pt x="2963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506" y="1517141"/>
              <a:ext cx="3156585" cy="426720"/>
            </a:xfrm>
            <a:custGeom>
              <a:avLst/>
              <a:gdLst/>
              <a:ahLst/>
              <a:cxnLst/>
              <a:rect l="l" t="t" r="r" b="b"/>
              <a:pathLst>
                <a:path w="3156584" h="426719">
                  <a:moveTo>
                    <a:pt x="0" y="426720"/>
                  </a:moveTo>
                  <a:lnTo>
                    <a:pt x="2880741" y="426720"/>
                  </a:lnTo>
                  <a:lnTo>
                    <a:pt x="2925862" y="420651"/>
                  </a:lnTo>
                  <a:lnTo>
                    <a:pt x="2966418" y="403526"/>
                  </a:lnTo>
                  <a:lnTo>
                    <a:pt x="3000787" y="376967"/>
                  </a:lnTo>
                  <a:lnTo>
                    <a:pt x="3027346" y="342598"/>
                  </a:lnTo>
                  <a:lnTo>
                    <a:pt x="3044471" y="302042"/>
                  </a:lnTo>
                  <a:lnTo>
                    <a:pt x="3050540" y="256921"/>
                  </a:lnTo>
                  <a:lnTo>
                    <a:pt x="3050540" y="157225"/>
                  </a:lnTo>
                  <a:lnTo>
                    <a:pt x="3156204" y="157225"/>
                  </a:lnTo>
                  <a:lnTo>
                    <a:pt x="2963926" y="0"/>
                  </a:lnTo>
                  <a:lnTo>
                    <a:pt x="2771648" y="157225"/>
                  </a:lnTo>
                  <a:lnTo>
                    <a:pt x="2877312" y="157225"/>
                  </a:lnTo>
                  <a:lnTo>
                    <a:pt x="2877312" y="253492"/>
                  </a:lnTo>
                  <a:lnTo>
                    <a:pt x="0" y="253492"/>
                  </a:lnTo>
                  <a:lnTo>
                    <a:pt x="0" y="4267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2082" y="4059173"/>
              <a:ext cx="535305" cy="1516380"/>
            </a:xfrm>
            <a:custGeom>
              <a:avLst/>
              <a:gdLst/>
              <a:ahLst/>
              <a:cxnLst/>
              <a:rect l="l" t="t" r="r" b="b"/>
              <a:pathLst>
                <a:path w="535304" h="1516379">
                  <a:moveTo>
                    <a:pt x="267462" y="0"/>
                  </a:moveTo>
                  <a:lnTo>
                    <a:pt x="0" y="267462"/>
                  </a:lnTo>
                  <a:lnTo>
                    <a:pt x="133731" y="267462"/>
                  </a:lnTo>
                  <a:lnTo>
                    <a:pt x="133731" y="1248917"/>
                  </a:lnTo>
                  <a:lnTo>
                    <a:pt x="0" y="1248917"/>
                  </a:lnTo>
                  <a:lnTo>
                    <a:pt x="267462" y="1516380"/>
                  </a:lnTo>
                  <a:lnTo>
                    <a:pt x="534924" y="1248917"/>
                  </a:lnTo>
                  <a:lnTo>
                    <a:pt x="401193" y="1248917"/>
                  </a:lnTo>
                  <a:lnTo>
                    <a:pt x="401193" y="267462"/>
                  </a:lnTo>
                  <a:lnTo>
                    <a:pt x="534924" y="267462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52082" y="4059173"/>
              <a:ext cx="535305" cy="1516380"/>
            </a:xfrm>
            <a:custGeom>
              <a:avLst/>
              <a:gdLst/>
              <a:ahLst/>
              <a:cxnLst/>
              <a:rect l="l" t="t" r="r" b="b"/>
              <a:pathLst>
                <a:path w="535304" h="1516379">
                  <a:moveTo>
                    <a:pt x="0" y="267462"/>
                  </a:moveTo>
                  <a:lnTo>
                    <a:pt x="267462" y="0"/>
                  </a:lnTo>
                  <a:lnTo>
                    <a:pt x="534924" y="267462"/>
                  </a:lnTo>
                  <a:lnTo>
                    <a:pt x="401193" y="267462"/>
                  </a:lnTo>
                  <a:lnTo>
                    <a:pt x="401193" y="1248917"/>
                  </a:lnTo>
                  <a:lnTo>
                    <a:pt x="534924" y="1248917"/>
                  </a:lnTo>
                  <a:lnTo>
                    <a:pt x="267462" y="1516380"/>
                  </a:lnTo>
                  <a:lnTo>
                    <a:pt x="0" y="1248917"/>
                  </a:lnTo>
                  <a:lnTo>
                    <a:pt x="133731" y="1248917"/>
                  </a:lnTo>
                  <a:lnTo>
                    <a:pt x="133731" y="267462"/>
                  </a:lnTo>
                  <a:lnTo>
                    <a:pt x="0" y="26746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21346" y="4059173"/>
              <a:ext cx="535305" cy="1516380"/>
            </a:xfrm>
            <a:custGeom>
              <a:avLst/>
              <a:gdLst/>
              <a:ahLst/>
              <a:cxnLst/>
              <a:rect l="l" t="t" r="r" b="b"/>
              <a:pathLst>
                <a:path w="535304" h="1516379">
                  <a:moveTo>
                    <a:pt x="267461" y="0"/>
                  </a:moveTo>
                  <a:lnTo>
                    <a:pt x="0" y="267462"/>
                  </a:lnTo>
                  <a:lnTo>
                    <a:pt x="133730" y="267462"/>
                  </a:lnTo>
                  <a:lnTo>
                    <a:pt x="133730" y="1248917"/>
                  </a:lnTo>
                  <a:lnTo>
                    <a:pt x="0" y="1248917"/>
                  </a:lnTo>
                  <a:lnTo>
                    <a:pt x="267461" y="1516380"/>
                  </a:lnTo>
                  <a:lnTo>
                    <a:pt x="534924" y="1248917"/>
                  </a:lnTo>
                  <a:lnTo>
                    <a:pt x="401193" y="1248917"/>
                  </a:lnTo>
                  <a:lnTo>
                    <a:pt x="401193" y="267462"/>
                  </a:lnTo>
                  <a:lnTo>
                    <a:pt x="534924" y="267462"/>
                  </a:lnTo>
                  <a:lnTo>
                    <a:pt x="267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1346" y="4059173"/>
              <a:ext cx="535305" cy="1516380"/>
            </a:xfrm>
            <a:custGeom>
              <a:avLst/>
              <a:gdLst/>
              <a:ahLst/>
              <a:cxnLst/>
              <a:rect l="l" t="t" r="r" b="b"/>
              <a:pathLst>
                <a:path w="535304" h="1516379">
                  <a:moveTo>
                    <a:pt x="0" y="267462"/>
                  </a:moveTo>
                  <a:lnTo>
                    <a:pt x="267461" y="0"/>
                  </a:lnTo>
                  <a:lnTo>
                    <a:pt x="534924" y="267462"/>
                  </a:lnTo>
                  <a:lnTo>
                    <a:pt x="401193" y="267462"/>
                  </a:lnTo>
                  <a:lnTo>
                    <a:pt x="401193" y="1248917"/>
                  </a:lnTo>
                  <a:lnTo>
                    <a:pt x="534924" y="1248917"/>
                  </a:lnTo>
                  <a:lnTo>
                    <a:pt x="267461" y="1516380"/>
                  </a:lnTo>
                  <a:lnTo>
                    <a:pt x="0" y="1248917"/>
                  </a:lnTo>
                  <a:lnTo>
                    <a:pt x="133730" y="1248917"/>
                  </a:lnTo>
                  <a:lnTo>
                    <a:pt x="133730" y="267462"/>
                  </a:lnTo>
                  <a:lnTo>
                    <a:pt x="0" y="26746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6954" y="4059173"/>
              <a:ext cx="536575" cy="1516380"/>
            </a:xfrm>
            <a:custGeom>
              <a:avLst/>
              <a:gdLst/>
              <a:ahLst/>
              <a:cxnLst/>
              <a:rect l="l" t="t" r="r" b="b"/>
              <a:pathLst>
                <a:path w="536575" h="1516379">
                  <a:moveTo>
                    <a:pt x="268224" y="0"/>
                  </a:moveTo>
                  <a:lnTo>
                    <a:pt x="0" y="268224"/>
                  </a:lnTo>
                  <a:lnTo>
                    <a:pt x="134112" y="268224"/>
                  </a:lnTo>
                  <a:lnTo>
                    <a:pt x="134112" y="1248156"/>
                  </a:lnTo>
                  <a:lnTo>
                    <a:pt x="0" y="1248156"/>
                  </a:lnTo>
                  <a:lnTo>
                    <a:pt x="268224" y="1516380"/>
                  </a:lnTo>
                  <a:lnTo>
                    <a:pt x="536448" y="1248156"/>
                  </a:lnTo>
                  <a:lnTo>
                    <a:pt x="402336" y="1248156"/>
                  </a:lnTo>
                  <a:lnTo>
                    <a:pt x="402336" y="268224"/>
                  </a:lnTo>
                  <a:lnTo>
                    <a:pt x="536448" y="268224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6954" y="4059173"/>
              <a:ext cx="536575" cy="1516380"/>
            </a:xfrm>
            <a:custGeom>
              <a:avLst/>
              <a:gdLst/>
              <a:ahLst/>
              <a:cxnLst/>
              <a:rect l="l" t="t" r="r" b="b"/>
              <a:pathLst>
                <a:path w="536575" h="1516379">
                  <a:moveTo>
                    <a:pt x="0" y="268224"/>
                  </a:moveTo>
                  <a:lnTo>
                    <a:pt x="268224" y="0"/>
                  </a:lnTo>
                  <a:lnTo>
                    <a:pt x="536448" y="268224"/>
                  </a:lnTo>
                  <a:lnTo>
                    <a:pt x="402336" y="268224"/>
                  </a:lnTo>
                  <a:lnTo>
                    <a:pt x="402336" y="1248156"/>
                  </a:lnTo>
                  <a:lnTo>
                    <a:pt x="536448" y="1248156"/>
                  </a:lnTo>
                  <a:lnTo>
                    <a:pt x="268224" y="1516380"/>
                  </a:lnTo>
                  <a:lnTo>
                    <a:pt x="0" y="1248156"/>
                  </a:lnTo>
                  <a:lnTo>
                    <a:pt x="134112" y="1248156"/>
                  </a:lnTo>
                  <a:lnTo>
                    <a:pt x="134112" y="268224"/>
                  </a:lnTo>
                  <a:lnTo>
                    <a:pt x="0" y="26822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7646" y="2035302"/>
              <a:ext cx="1666239" cy="546100"/>
            </a:xfrm>
            <a:custGeom>
              <a:avLst/>
              <a:gdLst/>
              <a:ahLst/>
              <a:cxnLst/>
              <a:rect l="l" t="t" r="r" b="b"/>
              <a:pathLst>
                <a:path w="1666239" h="546100">
                  <a:moveTo>
                    <a:pt x="1392936" y="0"/>
                  </a:moveTo>
                  <a:lnTo>
                    <a:pt x="1392936" y="136398"/>
                  </a:lnTo>
                  <a:lnTo>
                    <a:pt x="272795" y="136398"/>
                  </a:lnTo>
                  <a:lnTo>
                    <a:pt x="272795" y="0"/>
                  </a:lnTo>
                  <a:lnTo>
                    <a:pt x="0" y="272796"/>
                  </a:lnTo>
                  <a:lnTo>
                    <a:pt x="272795" y="545592"/>
                  </a:lnTo>
                  <a:lnTo>
                    <a:pt x="272795" y="409194"/>
                  </a:lnTo>
                  <a:lnTo>
                    <a:pt x="1392936" y="409194"/>
                  </a:lnTo>
                  <a:lnTo>
                    <a:pt x="1392936" y="545592"/>
                  </a:lnTo>
                  <a:lnTo>
                    <a:pt x="1665731" y="272796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7646" y="2035302"/>
              <a:ext cx="1666239" cy="546100"/>
            </a:xfrm>
            <a:custGeom>
              <a:avLst/>
              <a:gdLst/>
              <a:ahLst/>
              <a:cxnLst/>
              <a:rect l="l" t="t" r="r" b="b"/>
              <a:pathLst>
                <a:path w="1666239" h="546100">
                  <a:moveTo>
                    <a:pt x="0" y="272796"/>
                  </a:moveTo>
                  <a:lnTo>
                    <a:pt x="272795" y="0"/>
                  </a:lnTo>
                  <a:lnTo>
                    <a:pt x="272795" y="136398"/>
                  </a:lnTo>
                  <a:lnTo>
                    <a:pt x="1392936" y="136398"/>
                  </a:lnTo>
                  <a:lnTo>
                    <a:pt x="1392936" y="0"/>
                  </a:lnTo>
                  <a:lnTo>
                    <a:pt x="1665731" y="272796"/>
                  </a:lnTo>
                  <a:lnTo>
                    <a:pt x="1392936" y="545592"/>
                  </a:lnTo>
                  <a:lnTo>
                    <a:pt x="1392936" y="409194"/>
                  </a:lnTo>
                  <a:lnTo>
                    <a:pt x="272795" y="409194"/>
                  </a:lnTo>
                  <a:lnTo>
                    <a:pt x="272795" y="545592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 Processing </a:t>
            </a:r>
            <a:r>
              <a:rPr spc="-20" dirty="0"/>
              <a:t>Flow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7305" y="4171315"/>
            <a:ext cx="37604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Copy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GPU </a:t>
            </a:r>
            <a:r>
              <a:rPr sz="1400" spc="-1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  <a:p>
            <a:pPr marL="355600" marR="4679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GPU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execute, </a:t>
            </a:r>
            <a:r>
              <a:rPr sz="1400" dirty="0">
                <a:latin typeface="Arial MT"/>
                <a:cs typeface="Arial MT"/>
              </a:rPr>
              <a:t>caching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chip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performance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0152" y="2181860"/>
            <a:ext cx="679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PCI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Bus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676" y="1493519"/>
            <a:ext cx="2642616" cy="2039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4" y="1133855"/>
            <a:ext cx="4169663" cy="51206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 Processing </a:t>
            </a:r>
            <a:r>
              <a:rPr spc="-20" dirty="0"/>
              <a:t>Flow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7305" y="4171315"/>
            <a:ext cx="376047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Copy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GPU </a:t>
            </a:r>
            <a:r>
              <a:rPr sz="1400" spc="-1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  <a:p>
            <a:pPr marL="355600" marR="4679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GPU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execute, </a:t>
            </a:r>
            <a:r>
              <a:rPr sz="1400" dirty="0">
                <a:latin typeface="Arial MT"/>
                <a:cs typeface="Arial MT"/>
              </a:rPr>
              <a:t>caching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chip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performance</a:t>
            </a:r>
            <a:endParaRPr sz="1400">
              <a:latin typeface="Arial MT"/>
              <a:cs typeface="Arial MT"/>
            </a:endParaRPr>
          </a:p>
          <a:p>
            <a:pPr marL="355600" marR="26289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Copy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results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GPU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CPU </a:t>
            </a:r>
            <a:r>
              <a:rPr sz="1400" spc="-1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67555" y="2022348"/>
            <a:ext cx="3977640" cy="3489960"/>
            <a:chOff x="4067555" y="2022348"/>
            <a:chExt cx="3977640" cy="3489960"/>
          </a:xfrm>
        </p:grpSpPr>
        <p:sp>
          <p:nvSpPr>
            <p:cNvPr id="7" name="object 7"/>
            <p:cNvSpPr/>
            <p:nvPr/>
          </p:nvSpPr>
          <p:spPr>
            <a:xfrm>
              <a:off x="4080509" y="2573274"/>
              <a:ext cx="3952240" cy="2926080"/>
            </a:xfrm>
            <a:custGeom>
              <a:avLst/>
              <a:gdLst/>
              <a:ahLst/>
              <a:cxnLst/>
              <a:rect l="l" t="t" r="r" b="b"/>
              <a:pathLst>
                <a:path w="3952240" h="2926079">
                  <a:moveTo>
                    <a:pt x="592836" y="0"/>
                  </a:moveTo>
                  <a:lnTo>
                    <a:pt x="0" y="402081"/>
                  </a:lnTo>
                  <a:lnTo>
                    <a:pt x="592836" y="804037"/>
                  </a:lnTo>
                  <a:lnTo>
                    <a:pt x="592836" y="611759"/>
                  </a:lnTo>
                  <a:lnTo>
                    <a:pt x="2671571" y="611759"/>
                  </a:lnTo>
                  <a:lnTo>
                    <a:pt x="2720414" y="613121"/>
                  </a:lnTo>
                  <a:lnTo>
                    <a:pt x="2768542" y="617160"/>
                  </a:lnTo>
                  <a:lnTo>
                    <a:pt x="2815883" y="623802"/>
                  </a:lnTo>
                  <a:lnTo>
                    <a:pt x="2862365" y="632976"/>
                  </a:lnTo>
                  <a:lnTo>
                    <a:pt x="2907915" y="644608"/>
                  </a:lnTo>
                  <a:lnTo>
                    <a:pt x="2952459" y="658627"/>
                  </a:lnTo>
                  <a:lnTo>
                    <a:pt x="2995926" y="674958"/>
                  </a:lnTo>
                  <a:lnTo>
                    <a:pt x="3038242" y="693530"/>
                  </a:lnTo>
                  <a:lnTo>
                    <a:pt x="3079335" y="714271"/>
                  </a:lnTo>
                  <a:lnTo>
                    <a:pt x="3119132" y="737107"/>
                  </a:lnTo>
                  <a:lnTo>
                    <a:pt x="3157561" y="761966"/>
                  </a:lnTo>
                  <a:lnTo>
                    <a:pt x="3194549" y="788775"/>
                  </a:lnTo>
                  <a:lnTo>
                    <a:pt x="3230022" y="817461"/>
                  </a:lnTo>
                  <a:lnTo>
                    <a:pt x="3263909" y="847953"/>
                  </a:lnTo>
                  <a:lnTo>
                    <a:pt x="3296137" y="880178"/>
                  </a:lnTo>
                  <a:lnTo>
                    <a:pt x="3326632" y="914062"/>
                  </a:lnTo>
                  <a:lnTo>
                    <a:pt x="3355323" y="949533"/>
                  </a:lnTo>
                  <a:lnTo>
                    <a:pt x="3382136" y="986519"/>
                  </a:lnTo>
                  <a:lnTo>
                    <a:pt x="3407000" y="1024947"/>
                  </a:lnTo>
                  <a:lnTo>
                    <a:pt x="3429840" y="1064745"/>
                  </a:lnTo>
                  <a:lnTo>
                    <a:pt x="3450585" y="1105839"/>
                  </a:lnTo>
                  <a:lnTo>
                    <a:pt x="3469161" y="1148157"/>
                  </a:lnTo>
                  <a:lnTo>
                    <a:pt x="3485497" y="1191627"/>
                  </a:lnTo>
                  <a:lnTo>
                    <a:pt x="3499518" y="1236176"/>
                  </a:lnTo>
                  <a:lnTo>
                    <a:pt x="3511154" y="1281732"/>
                  </a:lnTo>
                  <a:lnTo>
                    <a:pt x="3520330" y="1328221"/>
                  </a:lnTo>
                  <a:lnTo>
                    <a:pt x="3526975" y="1375571"/>
                  </a:lnTo>
                  <a:lnTo>
                    <a:pt x="3531015" y="1423710"/>
                  </a:lnTo>
                  <a:lnTo>
                    <a:pt x="3532378" y="1472564"/>
                  </a:lnTo>
                  <a:lnTo>
                    <a:pt x="3532378" y="2926079"/>
                  </a:lnTo>
                  <a:lnTo>
                    <a:pt x="3951732" y="2926079"/>
                  </a:lnTo>
                  <a:lnTo>
                    <a:pt x="3951732" y="1472564"/>
                  </a:lnTo>
                  <a:lnTo>
                    <a:pt x="3950849" y="1424564"/>
                  </a:lnTo>
                  <a:lnTo>
                    <a:pt x="3948220" y="1377009"/>
                  </a:lnTo>
                  <a:lnTo>
                    <a:pt x="3943877" y="1329933"/>
                  </a:lnTo>
                  <a:lnTo>
                    <a:pt x="3937851" y="1283364"/>
                  </a:lnTo>
                  <a:lnTo>
                    <a:pt x="3930172" y="1237335"/>
                  </a:lnTo>
                  <a:lnTo>
                    <a:pt x="3920872" y="1191876"/>
                  </a:lnTo>
                  <a:lnTo>
                    <a:pt x="3909981" y="1147018"/>
                  </a:lnTo>
                  <a:lnTo>
                    <a:pt x="3897530" y="1102792"/>
                  </a:lnTo>
                  <a:lnTo>
                    <a:pt x="3883551" y="1059230"/>
                  </a:lnTo>
                  <a:lnTo>
                    <a:pt x="3868074" y="1016361"/>
                  </a:lnTo>
                  <a:lnTo>
                    <a:pt x="3851130" y="974216"/>
                  </a:lnTo>
                  <a:lnTo>
                    <a:pt x="3832750" y="932828"/>
                  </a:lnTo>
                  <a:lnTo>
                    <a:pt x="3812965" y="892226"/>
                  </a:lnTo>
                  <a:lnTo>
                    <a:pt x="3791805" y="852442"/>
                  </a:lnTo>
                  <a:lnTo>
                    <a:pt x="3769303" y="813506"/>
                  </a:lnTo>
                  <a:lnTo>
                    <a:pt x="3745489" y="775450"/>
                  </a:lnTo>
                  <a:lnTo>
                    <a:pt x="3720393" y="738303"/>
                  </a:lnTo>
                  <a:lnTo>
                    <a:pt x="3694047" y="702098"/>
                  </a:lnTo>
                  <a:lnTo>
                    <a:pt x="3666482" y="666865"/>
                  </a:lnTo>
                  <a:lnTo>
                    <a:pt x="3637729" y="632636"/>
                  </a:lnTo>
                  <a:lnTo>
                    <a:pt x="3607817" y="599440"/>
                  </a:lnTo>
                  <a:lnTo>
                    <a:pt x="3576780" y="567308"/>
                  </a:lnTo>
                  <a:lnTo>
                    <a:pt x="3544647" y="536273"/>
                  </a:lnTo>
                  <a:lnTo>
                    <a:pt x="3511449" y="506365"/>
                  </a:lnTo>
                  <a:lnTo>
                    <a:pt x="3477217" y="477613"/>
                  </a:lnTo>
                  <a:lnTo>
                    <a:pt x="3441983" y="450051"/>
                  </a:lnTo>
                  <a:lnTo>
                    <a:pt x="3405777" y="423708"/>
                  </a:lnTo>
                  <a:lnTo>
                    <a:pt x="3368630" y="398615"/>
                  </a:lnTo>
                  <a:lnTo>
                    <a:pt x="3330574" y="374804"/>
                  </a:lnTo>
                  <a:lnTo>
                    <a:pt x="3291638" y="352304"/>
                  </a:lnTo>
                  <a:lnTo>
                    <a:pt x="3251854" y="331148"/>
                  </a:lnTo>
                  <a:lnTo>
                    <a:pt x="3211253" y="311366"/>
                  </a:lnTo>
                  <a:lnTo>
                    <a:pt x="3169866" y="292988"/>
                  </a:lnTo>
                  <a:lnTo>
                    <a:pt x="3127724" y="276047"/>
                  </a:lnTo>
                  <a:lnTo>
                    <a:pt x="3084857" y="260572"/>
                  </a:lnTo>
                  <a:lnTo>
                    <a:pt x="3041297" y="246595"/>
                  </a:lnTo>
                  <a:lnTo>
                    <a:pt x="2997075" y="234147"/>
                  </a:lnTo>
                  <a:lnTo>
                    <a:pt x="2952221" y="223258"/>
                  </a:lnTo>
                  <a:lnTo>
                    <a:pt x="2906767" y="213959"/>
                  </a:lnTo>
                  <a:lnTo>
                    <a:pt x="2860743" y="206282"/>
                  </a:lnTo>
                  <a:lnTo>
                    <a:pt x="2814181" y="200257"/>
                  </a:lnTo>
                  <a:lnTo>
                    <a:pt x="2767111" y="195915"/>
                  </a:lnTo>
                  <a:lnTo>
                    <a:pt x="2719564" y="193287"/>
                  </a:lnTo>
                  <a:lnTo>
                    <a:pt x="2671571" y="192404"/>
                  </a:lnTo>
                  <a:lnTo>
                    <a:pt x="592836" y="192404"/>
                  </a:lnTo>
                  <a:lnTo>
                    <a:pt x="592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0509" y="2573274"/>
              <a:ext cx="3952240" cy="2926080"/>
            </a:xfrm>
            <a:custGeom>
              <a:avLst/>
              <a:gdLst/>
              <a:ahLst/>
              <a:cxnLst/>
              <a:rect l="l" t="t" r="r" b="b"/>
              <a:pathLst>
                <a:path w="3952240" h="2926079">
                  <a:moveTo>
                    <a:pt x="3951732" y="2926079"/>
                  </a:moveTo>
                  <a:lnTo>
                    <a:pt x="3951732" y="1472564"/>
                  </a:lnTo>
                  <a:lnTo>
                    <a:pt x="3950849" y="1424564"/>
                  </a:lnTo>
                  <a:lnTo>
                    <a:pt x="3948220" y="1377009"/>
                  </a:lnTo>
                  <a:lnTo>
                    <a:pt x="3943877" y="1329933"/>
                  </a:lnTo>
                  <a:lnTo>
                    <a:pt x="3937851" y="1283364"/>
                  </a:lnTo>
                  <a:lnTo>
                    <a:pt x="3930172" y="1237335"/>
                  </a:lnTo>
                  <a:lnTo>
                    <a:pt x="3920872" y="1191876"/>
                  </a:lnTo>
                  <a:lnTo>
                    <a:pt x="3909981" y="1147018"/>
                  </a:lnTo>
                  <a:lnTo>
                    <a:pt x="3897530" y="1102792"/>
                  </a:lnTo>
                  <a:lnTo>
                    <a:pt x="3883551" y="1059230"/>
                  </a:lnTo>
                  <a:lnTo>
                    <a:pt x="3868074" y="1016361"/>
                  </a:lnTo>
                  <a:lnTo>
                    <a:pt x="3851130" y="974216"/>
                  </a:lnTo>
                  <a:lnTo>
                    <a:pt x="3832750" y="932828"/>
                  </a:lnTo>
                  <a:lnTo>
                    <a:pt x="3812965" y="892226"/>
                  </a:lnTo>
                  <a:lnTo>
                    <a:pt x="3791805" y="852442"/>
                  </a:lnTo>
                  <a:lnTo>
                    <a:pt x="3769303" y="813506"/>
                  </a:lnTo>
                  <a:lnTo>
                    <a:pt x="3745489" y="775450"/>
                  </a:lnTo>
                  <a:lnTo>
                    <a:pt x="3720393" y="738303"/>
                  </a:lnTo>
                  <a:lnTo>
                    <a:pt x="3694047" y="702098"/>
                  </a:lnTo>
                  <a:lnTo>
                    <a:pt x="3666482" y="666865"/>
                  </a:lnTo>
                  <a:lnTo>
                    <a:pt x="3637729" y="632636"/>
                  </a:lnTo>
                  <a:lnTo>
                    <a:pt x="3607817" y="599440"/>
                  </a:lnTo>
                  <a:lnTo>
                    <a:pt x="3576780" y="567308"/>
                  </a:lnTo>
                  <a:lnTo>
                    <a:pt x="3544647" y="536273"/>
                  </a:lnTo>
                  <a:lnTo>
                    <a:pt x="3511449" y="506365"/>
                  </a:lnTo>
                  <a:lnTo>
                    <a:pt x="3477217" y="477613"/>
                  </a:lnTo>
                  <a:lnTo>
                    <a:pt x="3441983" y="450051"/>
                  </a:lnTo>
                  <a:lnTo>
                    <a:pt x="3405777" y="423708"/>
                  </a:lnTo>
                  <a:lnTo>
                    <a:pt x="3368630" y="398615"/>
                  </a:lnTo>
                  <a:lnTo>
                    <a:pt x="3330574" y="374804"/>
                  </a:lnTo>
                  <a:lnTo>
                    <a:pt x="3291638" y="352304"/>
                  </a:lnTo>
                  <a:lnTo>
                    <a:pt x="3251854" y="331148"/>
                  </a:lnTo>
                  <a:lnTo>
                    <a:pt x="3211253" y="311366"/>
                  </a:lnTo>
                  <a:lnTo>
                    <a:pt x="3169866" y="292988"/>
                  </a:lnTo>
                  <a:lnTo>
                    <a:pt x="3127724" y="276047"/>
                  </a:lnTo>
                  <a:lnTo>
                    <a:pt x="3084857" y="260572"/>
                  </a:lnTo>
                  <a:lnTo>
                    <a:pt x="3041297" y="246595"/>
                  </a:lnTo>
                  <a:lnTo>
                    <a:pt x="2997075" y="234147"/>
                  </a:lnTo>
                  <a:lnTo>
                    <a:pt x="2952221" y="223258"/>
                  </a:lnTo>
                  <a:lnTo>
                    <a:pt x="2906767" y="213959"/>
                  </a:lnTo>
                  <a:lnTo>
                    <a:pt x="2860743" y="206282"/>
                  </a:lnTo>
                  <a:lnTo>
                    <a:pt x="2814181" y="200257"/>
                  </a:lnTo>
                  <a:lnTo>
                    <a:pt x="2767111" y="195915"/>
                  </a:lnTo>
                  <a:lnTo>
                    <a:pt x="2719564" y="193287"/>
                  </a:lnTo>
                  <a:lnTo>
                    <a:pt x="2671571" y="192404"/>
                  </a:lnTo>
                  <a:lnTo>
                    <a:pt x="592836" y="192404"/>
                  </a:lnTo>
                  <a:lnTo>
                    <a:pt x="592836" y="0"/>
                  </a:lnTo>
                  <a:lnTo>
                    <a:pt x="0" y="402081"/>
                  </a:lnTo>
                  <a:lnTo>
                    <a:pt x="592836" y="804037"/>
                  </a:lnTo>
                  <a:lnTo>
                    <a:pt x="592836" y="611759"/>
                  </a:lnTo>
                  <a:lnTo>
                    <a:pt x="2671571" y="611759"/>
                  </a:lnTo>
                  <a:lnTo>
                    <a:pt x="2720414" y="613121"/>
                  </a:lnTo>
                  <a:lnTo>
                    <a:pt x="2768542" y="617160"/>
                  </a:lnTo>
                  <a:lnTo>
                    <a:pt x="2815883" y="623802"/>
                  </a:lnTo>
                  <a:lnTo>
                    <a:pt x="2862365" y="632976"/>
                  </a:lnTo>
                  <a:lnTo>
                    <a:pt x="2907915" y="644608"/>
                  </a:lnTo>
                  <a:lnTo>
                    <a:pt x="2952459" y="658627"/>
                  </a:lnTo>
                  <a:lnTo>
                    <a:pt x="2995926" y="674958"/>
                  </a:lnTo>
                  <a:lnTo>
                    <a:pt x="3038242" y="693530"/>
                  </a:lnTo>
                  <a:lnTo>
                    <a:pt x="3079335" y="714271"/>
                  </a:lnTo>
                  <a:lnTo>
                    <a:pt x="3119132" y="737107"/>
                  </a:lnTo>
                  <a:lnTo>
                    <a:pt x="3157561" y="761966"/>
                  </a:lnTo>
                  <a:lnTo>
                    <a:pt x="3194549" y="788775"/>
                  </a:lnTo>
                  <a:lnTo>
                    <a:pt x="3230022" y="817461"/>
                  </a:lnTo>
                  <a:lnTo>
                    <a:pt x="3263909" y="847953"/>
                  </a:lnTo>
                  <a:lnTo>
                    <a:pt x="3296137" y="880178"/>
                  </a:lnTo>
                  <a:lnTo>
                    <a:pt x="3326632" y="914062"/>
                  </a:lnTo>
                  <a:lnTo>
                    <a:pt x="3355323" y="949533"/>
                  </a:lnTo>
                  <a:lnTo>
                    <a:pt x="3382136" y="986519"/>
                  </a:lnTo>
                  <a:lnTo>
                    <a:pt x="3407000" y="1024947"/>
                  </a:lnTo>
                  <a:lnTo>
                    <a:pt x="3429840" y="1064745"/>
                  </a:lnTo>
                  <a:lnTo>
                    <a:pt x="3450585" y="1105839"/>
                  </a:lnTo>
                  <a:lnTo>
                    <a:pt x="3469161" y="1148157"/>
                  </a:lnTo>
                  <a:lnTo>
                    <a:pt x="3485497" y="1191627"/>
                  </a:lnTo>
                  <a:lnTo>
                    <a:pt x="3499518" y="1236176"/>
                  </a:lnTo>
                  <a:lnTo>
                    <a:pt x="3511154" y="1281732"/>
                  </a:lnTo>
                  <a:lnTo>
                    <a:pt x="3520330" y="1328221"/>
                  </a:lnTo>
                  <a:lnTo>
                    <a:pt x="3526975" y="1375571"/>
                  </a:lnTo>
                  <a:lnTo>
                    <a:pt x="3531015" y="1423710"/>
                  </a:lnTo>
                  <a:lnTo>
                    <a:pt x="3532378" y="1472564"/>
                  </a:lnTo>
                  <a:lnTo>
                    <a:pt x="3532378" y="2926079"/>
                  </a:lnTo>
                  <a:lnTo>
                    <a:pt x="3951732" y="29260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7645" y="2035302"/>
              <a:ext cx="1666239" cy="546100"/>
            </a:xfrm>
            <a:custGeom>
              <a:avLst/>
              <a:gdLst/>
              <a:ahLst/>
              <a:cxnLst/>
              <a:rect l="l" t="t" r="r" b="b"/>
              <a:pathLst>
                <a:path w="1666239" h="546100">
                  <a:moveTo>
                    <a:pt x="1392936" y="0"/>
                  </a:moveTo>
                  <a:lnTo>
                    <a:pt x="1392936" y="136398"/>
                  </a:lnTo>
                  <a:lnTo>
                    <a:pt x="272795" y="136398"/>
                  </a:lnTo>
                  <a:lnTo>
                    <a:pt x="272795" y="0"/>
                  </a:lnTo>
                  <a:lnTo>
                    <a:pt x="0" y="272796"/>
                  </a:lnTo>
                  <a:lnTo>
                    <a:pt x="272795" y="545592"/>
                  </a:lnTo>
                  <a:lnTo>
                    <a:pt x="272795" y="409194"/>
                  </a:lnTo>
                  <a:lnTo>
                    <a:pt x="1392936" y="409194"/>
                  </a:lnTo>
                  <a:lnTo>
                    <a:pt x="1392936" y="545592"/>
                  </a:lnTo>
                  <a:lnTo>
                    <a:pt x="1665731" y="272796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7645" y="2035302"/>
              <a:ext cx="1666239" cy="546100"/>
            </a:xfrm>
            <a:custGeom>
              <a:avLst/>
              <a:gdLst/>
              <a:ahLst/>
              <a:cxnLst/>
              <a:rect l="l" t="t" r="r" b="b"/>
              <a:pathLst>
                <a:path w="1666239" h="546100">
                  <a:moveTo>
                    <a:pt x="0" y="272796"/>
                  </a:moveTo>
                  <a:lnTo>
                    <a:pt x="272795" y="0"/>
                  </a:lnTo>
                  <a:lnTo>
                    <a:pt x="272795" y="136398"/>
                  </a:lnTo>
                  <a:lnTo>
                    <a:pt x="1392936" y="136398"/>
                  </a:lnTo>
                  <a:lnTo>
                    <a:pt x="1392936" y="0"/>
                  </a:lnTo>
                  <a:lnTo>
                    <a:pt x="1665731" y="272796"/>
                  </a:lnTo>
                  <a:lnTo>
                    <a:pt x="1392936" y="545592"/>
                  </a:lnTo>
                  <a:lnTo>
                    <a:pt x="1392936" y="409194"/>
                  </a:lnTo>
                  <a:lnTo>
                    <a:pt x="272795" y="409194"/>
                  </a:lnTo>
                  <a:lnTo>
                    <a:pt x="272795" y="545592"/>
                  </a:lnTo>
                  <a:lnTo>
                    <a:pt x="0" y="2727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80152" y="2181860"/>
            <a:ext cx="679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PCI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Bus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7148-7EA1-15ED-D98A-DF5D2BC3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3" y="299973"/>
            <a:ext cx="8991600" cy="553998"/>
          </a:xfrm>
        </p:spPr>
        <p:txBody>
          <a:bodyPr/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The Typical Workflow: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2DC6-F4AC-6F32-07CF-9D79CDEE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592" y="1247782"/>
            <a:ext cx="10160407" cy="4937249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Initialization (Host):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Your C/C++/Python/etc. program starts on the CPU.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Memory Allocation (Host &amp; Device):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Allocate memory on the CPU (like usual) and </a:t>
            </a:r>
            <a:r>
              <a:rPr lang="en-IN" b="0" i="1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also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allocate dedicated memory space on the GPU.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Data Transfer (Host -&gt; Device):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Copy the input data needed for the computation from the CPU's RAM to the GPU's VRAM. </a:t>
            </a: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This step is crucial and can be a bottleneck!</a:t>
            </a:r>
            <a:endParaRPr lang="en-IN" b="0" i="0" dirty="0">
              <a:solidFill>
                <a:srgbClr val="1A1C1E"/>
              </a:solidFill>
              <a:effectLst/>
              <a:latin typeface="Abadi" panose="020B0604020104020204" pitchFamily="34" charset="0"/>
            </a:endParaRPr>
          </a:p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Kernel Launch (Host -&gt; Device):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The CPU tells the GPU to execute a specific function (the kernel) using many threads. You specify </a:t>
            </a:r>
            <a:r>
              <a:rPr lang="en-IN" b="0" i="1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how many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threads to launch.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Kernel Execution (Device):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The GPU executes the kernel function in parallel across its many cores, operating on the data in its VRAM.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Data Transfer (Device -&gt; Host):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Once the GPU finishes, copy the results from the GPU's VRAM back to the CPU's RAM. </a:t>
            </a: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Another potential bottleneck.</a:t>
            </a:r>
            <a:endParaRPr lang="en-IN" b="0" i="0" dirty="0">
              <a:solidFill>
                <a:srgbClr val="1A1C1E"/>
              </a:solidFill>
              <a:effectLst/>
              <a:latin typeface="Abadi" panose="020B0604020104020204" pitchFamily="34" charset="0"/>
            </a:endParaRPr>
          </a:p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Cleanup (Host &amp; Device):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Free the allocated memory on both the GPU and CPU.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Further Processing (Host):</a:t>
            </a:r>
            <a:r>
              <a:rPr lang="en-IN" b="0" i="0" dirty="0">
                <a:solidFill>
                  <a:srgbClr val="1A1C1E"/>
                </a:solidFill>
                <a:effectLst/>
                <a:latin typeface="Abadi" panose="020B0604020104020204" pitchFamily="34" charset="0"/>
              </a:rPr>
              <a:t> The CPU can now use the results computed by the GPU.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65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4A6ADA098944EB294D577DC80F0D1" ma:contentTypeVersion="8" ma:contentTypeDescription="Create a new document." ma:contentTypeScope="" ma:versionID="d327473bd50ecc5d961df359b1d624de">
  <xsd:schema xmlns:xsd="http://www.w3.org/2001/XMLSchema" xmlns:xs="http://www.w3.org/2001/XMLSchema" xmlns:p="http://schemas.microsoft.com/office/2006/metadata/properties" xmlns:ns2="0192c144-0bc9-406b-ba7c-16be2358a8f1" targetNamespace="http://schemas.microsoft.com/office/2006/metadata/properties" ma:root="true" ma:fieldsID="924baefad8f4f4ba42cef7b3eebe9fc2" ns2:_="">
    <xsd:import namespace="0192c144-0bc9-406b-ba7c-16be2358a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2c144-0bc9-406b-ba7c-16be2358a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4BE69A-1F98-4BDE-818F-2495D4F942E7}"/>
</file>

<file path=customXml/itemProps2.xml><?xml version="1.0" encoding="utf-8"?>
<ds:datastoreItem xmlns:ds="http://schemas.openxmlformats.org/officeDocument/2006/customXml" ds:itemID="{3946B950-DD93-45F3-AE47-40BB5667DB82}"/>
</file>

<file path=customXml/itemProps3.xml><?xml version="1.0" encoding="utf-8"?>
<ds:datastoreItem xmlns:ds="http://schemas.openxmlformats.org/officeDocument/2006/customXml" ds:itemID="{36F93FAD-94CB-4D10-8B1A-98DDBEF0741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4268</Words>
  <Application>Microsoft Office PowerPoint</Application>
  <PresentationFormat>Widescreen</PresentationFormat>
  <Paragraphs>682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Abadi</vt:lpstr>
      <vt:lpstr>Arial</vt:lpstr>
      <vt:lpstr>Arial MT</vt:lpstr>
      <vt:lpstr>Arial Unicode MS</vt:lpstr>
      <vt:lpstr>Calibri</vt:lpstr>
      <vt:lpstr>Comic Sans MS</vt:lpstr>
      <vt:lpstr>Courier New</vt:lpstr>
      <vt:lpstr>Google Sans Text</vt:lpstr>
      <vt:lpstr>Roboto</vt:lpstr>
      <vt:lpstr>Times New Roman</vt:lpstr>
      <vt:lpstr>Trebuchet MS</vt:lpstr>
      <vt:lpstr>Wingdings</vt:lpstr>
      <vt:lpstr>Office Theme</vt:lpstr>
      <vt:lpstr>Introduction to Parallel and Distributed Programming</vt:lpstr>
      <vt:lpstr>Overview of Lecture</vt:lpstr>
      <vt:lpstr>Recap</vt:lpstr>
      <vt:lpstr>Heterogeneous Computing</vt:lpstr>
      <vt:lpstr>Heterogeneous Computing</vt:lpstr>
      <vt:lpstr>Simple Processing Flow</vt:lpstr>
      <vt:lpstr>Simple Processing Flow</vt:lpstr>
      <vt:lpstr>Simple Processing Flow</vt:lpstr>
      <vt:lpstr>The Typical Workflow:</vt:lpstr>
      <vt:lpstr>PowerPoint Presentation</vt:lpstr>
      <vt:lpstr>Hello World! with Device Code</vt:lpstr>
      <vt:lpstr>PowerPoint Presentation</vt:lpstr>
      <vt:lpstr> Real-Time Use Case Comparison: Image Filtering (e.g., Blur)</vt:lpstr>
      <vt:lpstr>STEP 1: What Is the Problem?</vt:lpstr>
      <vt:lpstr>STEP 2: Why Is the CPU Slow?</vt:lpstr>
      <vt:lpstr>STEP 3: Why Use GPU?</vt:lpstr>
      <vt:lpstr>STEP 4: What Are We Actually Doing?</vt:lpstr>
      <vt:lpstr>STEP 5: CUDA Code</vt:lpstr>
      <vt:lpstr>STEP 5: CUDA Code</vt:lpstr>
      <vt:lpstr>STEP 5: CUDA Code</vt:lpstr>
      <vt:lpstr>STEP 5: CUDA Code</vt:lpstr>
      <vt:lpstr>STEP 5: CUDA Code</vt:lpstr>
      <vt:lpstr>PowerPoint Presentation</vt:lpstr>
      <vt:lpstr>Targets of Memory Hierarchy Optimizations</vt:lpstr>
      <vt:lpstr>Hardware Implementation: Memory Architecture</vt:lpstr>
      <vt:lpstr>What is Memory Hierarchy in CUDA?</vt:lpstr>
      <vt:lpstr>Why Memory Optimization Matters in CUDA</vt:lpstr>
      <vt:lpstr>Reduce Memory Latency</vt:lpstr>
      <vt:lpstr>Maximize Memory Bandwidth</vt:lpstr>
      <vt:lpstr>Manage Overhead</vt:lpstr>
      <vt:lpstr>Reuse and Locality</vt:lpstr>
      <vt:lpstr>Access Times</vt:lpstr>
      <vt:lpstr>Data Placement: Conceptual</vt:lpstr>
      <vt:lpstr>Data Placement: Syntax</vt:lpstr>
      <vt:lpstr>Language Extensions: Variable Type Qualifiers</vt:lpstr>
      <vt:lpstr>PowerPoint Presentation</vt:lpstr>
      <vt:lpstr>PowerPoint Presentation</vt:lpstr>
      <vt:lpstr>PowerPoint Presentation</vt:lpstr>
      <vt:lpstr> Summary for CUDA </vt:lpstr>
      <vt:lpstr>Pointer Restrictions in CUDA</vt:lpstr>
      <vt:lpstr>Rest of Today’s Lecture</vt:lpstr>
      <vt:lpstr>Now Let’s Look at Shared Memory</vt:lpstr>
      <vt:lpstr>Mechanics of Using Shared Memory</vt:lpstr>
      <vt:lpstr>Case 1: Static Shared Memory Allocation (fixed size)</vt:lpstr>
      <vt:lpstr>Case 2: Dynamic Shared Memory Allocation</vt:lpstr>
      <vt:lpstr>Why Use __syncthreads()? </vt:lpstr>
      <vt:lpstr>Reuse and Locality</vt:lpstr>
      <vt:lpstr>Reuse in Sequential Code</vt:lpstr>
      <vt:lpstr>Tiling (Blocking): Another Loop Reordering Transformation</vt:lpstr>
      <vt:lpstr>Why Tiling in Matrix Multiplication?</vt:lpstr>
      <vt:lpstr>Matrix Setup</vt:lpstr>
      <vt:lpstr>Step-by-Step Computation of Tile C00</vt:lpstr>
      <vt:lpstr>Data Reuse and Locality</vt:lpstr>
      <vt:lpstr>Legality of Tiling</vt:lpstr>
      <vt:lpstr>A Few Words On Tiling</vt:lpstr>
      <vt:lpstr>Matrix Multiplication</vt:lpstr>
      <vt:lpstr>Tiled Matrix Multiply Using Thread Blocks</vt:lpstr>
      <vt:lpstr>PowerPoint Presentation</vt:lpstr>
      <vt:lpstr>CUDA Code – Kernel Overview</vt:lpstr>
      <vt:lpstr>CUDA Code - Load Data to Shared Memory</vt:lpstr>
      <vt:lpstr>CUDA Code - Compute Result</vt:lpstr>
      <vt:lpstr>CUDA Code - Save Result</vt:lpstr>
      <vt:lpstr>Matrix Multiply in CUDA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Internal Workshop on   Introduction to Parallel and Distributed Programming</dc:title>
  <dc:creator>Shivam Chauhan</dc:creator>
  <cp:lastModifiedBy>Learn to Live</cp:lastModifiedBy>
  <cp:revision>37</cp:revision>
  <dcterms:created xsi:type="dcterms:W3CDTF">2025-04-18T23:10:59Z</dcterms:created>
  <dcterms:modified xsi:type="dcterms:W3CDTF">2025-04-19T01:50:25Z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2025-04-18T00:00:00Z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0x0101007604A6ADA098944EB294D577DC80F0D1</vt:lpwstr>
  </property>
</Properties>
</file>