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1.xml" ContentType="application/inkml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3" r:id="rId2"/>
    <p:sldMasterId id="2147483869" r:id="rId3"/>
    <p:sldMasterId id="2147483873" r:id="rId4"/>
  </p:sldMasterIdLst>
  <p:notesMasterIdLst>
    <p:notesMasterId r:id="rId26"/>
  </p:notesMasterIdLst>
  <p:sldIdLst>
    <p:sldId id="260" r:id="rId5"/>
    <p:sldId id="257" r:id="rId6"/>
    <p:sldId id="283" r:id="rId7"/>
    <p:sldId id="284" r:id="rId8"/>
    <p:sldId id="35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ustomXml" Target="../customXml/item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color" value="#57D200"/>
      <inkml:brushProperty name="antiAliased" value="0"/>
    </inkml:brush>
  </inkml:definitions>
  <inkml:trace contextRef="#ctx0" brushRef="#br0">27903-559 0 0,'0'1'0'0,"17"-17"37"0,-17-1-23 0,17-1-13 0,-17 18 0 0,18 0-44 0</inkml:trace>
  <inkml:trace contextRef="#ctx0" brushRef="#br1">32088 2964 19 0,'0'0'30'0,"17"0"25"0</inkml:trace>
  <inkml:trace contextRef="#ctx0" brushRef="#br1">31360 6469 19 0,'0'0'30'0</inkml:trace>
  <inkml:trace contextRef="#ctx0" brushRef="#br1">30156 12379 19 0,'0'0'30'0,"-84"0"2"0,-187 33-15 0,-103 69-11 0,-98 17 4 0,-241 50-2 0,85 33-4 0,155-31 1 0,-19 15-1 0,391-152-3 0</inkml:trace>
  <inkml:trace contextRef="#ctx0" brushRef="#br1">31173 2624 19 0,'0'0'30'0,"0"-17"35"0,0-17-61 0,16-32 4 0,36-54-3 0,32-99-3 0,86-1 1 0,-119 151-2 0</inkml:trace>
  <inkml:trace contextRef="#ctx0" brushRef="#br1">30783 4115 19 0,'0'0'30'0,"34"33"-7"0,18 1-14 0,-3 35 8 0,3-18-6 0,15-1-6 0,-50-34 3 0,17-32-4 0</inkml:trace>
  <inkml:trace contextRef="#ctx0" brushRef="#br1">23956 17492 19 0,'0'0'30'0,"-18"0"-7"0,-15 0-14 0,-69 0 8 0,-169-33-6 0,-68-1-6 0,-50 17 3 0,-374-52-2 0,-67 53-3 0,-2119 320-1 0</inkml:trace>
  <inkml:trace contextRef="#ctx0" brushRef="#br1">9301 3505 19 0,'-17'-16'16'0,"-34"-121"11"0,-50-167-8 0,-18-171-2 0,0-33-11 0,-16-135-1 0,34-16 0 0,-222-272 3 0,137 490-4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6811A3-D8B3-48CA-B8F7-E887520597BC}" type="datetimeFigureOut">
              <a:rPr lang="en-IN"/>
              <a:pPr>
                <a:defRPr/>
              </a:pPr>
              <a:t>04-02-2025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52032C2-B09C-4B52-9405-C9202A965B8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753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6F17CB8-8D84-4A22-973C-93DB96C4959C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7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6DF848-7DEA-45C3-B48D-AEEC1C00A780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95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3E9A5F-4FFD-430B-B1F7-B4455A441F13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54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6572C8-1D8C-43C8-981B-87AE66B9DD6E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25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A9FEA7-B64E-4B37-B114-27A182F744E9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2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CE878C5-A1C7-416A-99E3-60A67E9A2575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91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2D4BE8-8589-4166-950B-737ED12AC3F5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16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C09AD1-A9B5-4FD7-B8EB-483CF07F19DF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62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BC9710-3805-4B2C-8D0D-DAF86C6BE7CE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20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096C03-F957-42C4-8F27-B1B3C6127A06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95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909A96-5445-4DA0-A2F9-5D341768F7F1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8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B70CFC-017C-421E-BC9D-A38B2BB4D53D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0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C95F8F62-83FA-4EDF-ABD2-B7B964E067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E333F46C-41A4-4174-BC3E-6985E78A13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7F5FA07E-3C02-40EA-B323-0ACD7F8B2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D89017-D5B9-4F0E-8385-8904C808AFFD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48295EB-E3EE-46B4-9CC9-8A0C9A41DBB5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7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D1112F-2B7E-4F0F-A718-400843CE7AB4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31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D2BE19-E458-48FE-BE95-7B0CC1434D57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6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3C4C28-0962-43E9-A0CF-72604C14B908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4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638596E-A621-4F4F-9D48-558082E42AC6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0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644A3C-AFA1-4DD5-99C3-64C9F6B76FDA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7538509" y="2560111"/>
            <a:ext cx="5181600" cy="61383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10582" y="381003"/>
            <a:ext cx="92286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48491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8100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8191500" y="2552700"/>
            <a:ext cx="5867400" cy="1524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53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669403F1-D2A7-492A-A341-AC05472DF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4ADFFDD1-8D36-47E8-BAE2-C7FD3E6685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1BE856AF-44C9-4419-B2A7-0EF793FB2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C0A442EF-4038-4B54-8D94-A40DC28638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0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9393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0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8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1"/>
          <p:cNvSpPr txBox="1">
            <a:spLocks noGrp="1"/>
          </p:cNvSpPr>
          <p:nvPr>
            <p:ph type="body" idx="1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11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7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1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1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7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3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6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4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71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1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6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27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8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40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2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72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62202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362202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7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2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3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3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7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25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18.xml" /><Relationship Id="rId1" Type="http://schemas.openxmlformats.org/officeDocument/2006/relationships/slideLayout" Target="../slideLayouts/slideLayout17.xml" /><Relationship Id="rId4" Type="http://schemas.openxmlformats.org/officeDocument/2006/relationships/theme" Target="../theme/theme3.xml" 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 /><Relationship Id="rId2" Type="http://schemas.openxmlformats.org/officeDocument/2006/relationships/slideLayout" Target="../slideLayouts/slideLayout21.xml" /><Relationship Id="rId1" Type="http://schemas.openxmlformats.org/officeDocument/2006/relationships/slideLayout" Target="../slideLayouts/slideLayout20.xml" /><Relationship Id="rId4" Type="http://schemas.openxmlformats.org/officeDocument/2006/relationships/theme" Target="../theme/theme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8FCD5A-E458-409F-8E07-5DB6067C3E7D}" type="datetimeFigureOut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BF3764E-A5D0-464D-889C-73D6859BC9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452438"/>
            <a:ext cx="105156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0200" y="6443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6568B030-C8C1-4928-8939-F4CA2DEDE7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9pPr>
    </p:titleStyle>
    <p:bodyStyle>
      <a:lvl1pPr marL="352425" indent="-222250" algn="l" rtl="0" fontAlgn="base">
        <a:lnSpc>
          <a:spcPct val="90000"/>
        </a:lnSpc>
        <a:spcBef>
          <a:spcPts val="1000"/>
        </a:spcBef>
        <a:spcAft>
          <a:spcPct val="0"/>
        </a:spcAft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5-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09901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2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1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4-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202680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4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4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4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4.xml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11.png" /><Relationship Id="rId7" Type="http://schemas.openxmlformats.org/officeDocument/2006/relationships/image" Target="../media/image15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4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Network Fundamentals for Cloud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Nishit Narang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WILPD-CSIS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695FA5-545E-DF15-D106-48BC83E8C737}"/>
                  </a:ext>
                </a:extLst>
              </p14:cNvPr>
              <p14:cNvContentPartPr/>
              <p14:nvPr/>
            </p14:nvContentPartPr>
            <p14:xfrm>
              <a:off x="2933640" y="-219240"/>
              <a:ext cx="8624520" cy="656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695FA5-545E-DF15-D106-48BC83E8C7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4280" y="-228600"/>
                <a:ext cx="8643240" cy="658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Protocol “l</a:t>
            </a:r>
            <a:r>
              <a:rPr lang="en-US" altLang="ja-JP" dirty="0">
                <a:ea typeface="ＭＳ Ｐゴシック" panose="020B0600070205080204" pitchFamily="34" charset="-128"/>
              </a:rPr>
              <a:t>ayers” and reference models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923" name="Rectangle 3"/>
          <p:cNvSpPr txBox="1">
            <a:spLocks noChangeArrowheads="1"/>
          </p:cNvSpPr>
          <p:nvPr/>
        </p:nvSpPr>
        <p:spPr bwMode="auto">
          <a:xfrm>
            <a:off x="800100" y="1576388"/>
            <a:ext cx="5616575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2425" indent="-22225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rgbClr val="CC0000"/>
                </a:solidFill>
                <a:ea typeface="ＭＳ Ｐゴシック" panose="020B0600070205080204" pitchFamily="34" charset="-128"/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rgbClr val="CC0000"/>
                </a:solidFill>
                <a:ea typeface="ＭＳ Ｐゴシック" panose="020B0600070205080204" pitchFamily="34" charset="-128"/>
              </a:rPr>
              <a:t>with many “</a:t>
            </a:r>
            <a:r>
              <a:rPr lang="en-US" altLang="ja-JP" sz="3600">
                <a:solidFill>
                  <a:srgbClr val="CC0000"/>
                </a:solidFill>
                <a:ea typeface="ＭＳ Ｐゴシック" panose="020B0600070205080204" pitchFamily="34" charset="-128"/>
              </a:rPr>
              <a:t>pieces”: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hosts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routers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links of various media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applications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protocols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hardware, software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ja-JP" sz="3200" i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1" name="Rectangle 4"/>
          <p:cNvSpPr txBox="1">
            <a:spLocks noChangeArrowheads="1"/>
          </p:cNvSpPr>
          <p:nvPr/>
        </p:nvSpPr>
        <p:spPr>
          <a:xfrm>
            <a:off x="6584950" y="1539875"/>
            <a:ext cx="4530725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47625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Question:</a:t>
            </a:r>
            <a:r>
              <a:rPr lang="en-US" altLang="en-US" sz="24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is there any hope of </a:t>
            </a:r>
            <a:r>
              <a:rPr lang="en-US" altLang="en-US" sz="32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organizing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 structure of network?</a:t>
            </a:r>
          </a:p>
          <a:p>
            <a:pPr marL="522288" indent="-223838" fontAlgn="auto">
              <a:spcAft>
                <a:spcPts val="0"/>
              </a:spcAft>
              <a:defRPr/>
            </a:pP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and/or our </a:t>
            </a:r>
            <a:r>
              <a:rPr lang="en-US" altLang="en-US" sz="32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discussion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 of networks?</a:t>
            </a:r>
          </a:p>
        </p:txBody>
      </p:sp>
      <p:sp>
        <p:nvSpPr>
          <p:cNvPr id="8192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F514923A-0045-4EC9-8677-D53A3E51C79F}" type="slidenum">
              <a:rPr lang="en-US" altLang="en-US" smtClean="0">
                <a:solidFill>
                  <a:srgbClr val="7F7F7F"/>
                </a:solidFill>
              </a:rPr>
              <a:pPr/>
              <a:t>10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906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Example: organization of air travel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44738" y="6081713"/>
            <a:ext cx="95297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a series of steps, involving many services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09663" y="1935163"/>
            <a:ext cx="3719512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ticket (purchase)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baggage (check)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gates (load)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runway takeoff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airplane routing</a:t>
            </a:r>
            <a:endParaRPr lang="en-US" altLang="en-US" sz="2000" dirty="0">
              <a:solidFill>
                <a:srgbClr val="000099"/>
              </a:solidFill>
              <a:latin typeface="Calibri" panose="020F0502020204030204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623175" y="1941513"/>
            <a:ext cx="26257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ticket (complain)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baggage (claim)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gates (unload)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runway landing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airplane routing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389438" y="4830763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airplane routing</a:t>
            </a: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879475" y="2079625"/>
            <a:ext cx="7827963" cy="3289300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sp>
        <p:nvSpPr>
          <p:cNvPr id="3" name="Freeform 2"/>
          <p:cNvSpPr/>
          <p:nvPr/>
        </p:nvSpPr>
        <p:spPr>
          <a:xfrm flipH="1">
            <a:off x="8628063" y="2106613"/>
            <a:ext cx="1822450" cy="3262312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                   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882775" y="5634038"/>
            <a:ext cx="9529763" cy="5429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How would you </a:t>
            </a:r>
            <a:r>
              <a:rPr lang="en-US" altLang="en-US" sz="32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define/discuss 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32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system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 of airline travel?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65275" y="1798638"/>
            <a:ext cx="7599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73325" y="1558925"/>
            <a:ext cx="5581650" cy="46196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solidFill>
                  <a:prstClr val="black"/>
                </a:solidFill>
                <a:latin typeface="Calibri" panose="020F0502020204030204"/>
              </a:rPr>
              <a:t>end-to-end transfer of person plus baggage</a:t>
            </a:r>
          </a:p>
        </p:txBody>
      </p:sp>
      <p:grpSp>
        <p:nvGrpSpPr>
          <p:cNvPr id="83980" name="Group 20"/>
          <p:cNvGrpSpPr>
            <a:grpSpLocks/>
          </p:cNvGrpSpPr>
          <p:nvPr/>
        </p:nvGrpSpPr>
        <p:grpSpPr bwMode="auto">
          <a:xfrm>
            <a:off x="4267200" y="1020763"/>
            <a:ext cx="1528763" cy="620712"/>
            <a:chOff x="-1042195" y="4302698"/>
            <a:chExt cx="1528763" cy="620713"/>
          </a:xfrm>
        </p:grpSpPr>
        <p:pic>
          <p:nvPicPr>
            <p:cNvPr id="83982" name="Picture 11" descr="yylgaifm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839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559E1307-B5A4-49DE-B5CA-A6FAA4FEBB3F}" type="slidenum">
              <a:rPr lang="en-US" altLang="en-US" smtClean="0">
                <a:solidFill>
                  <a:srgbClr val="7F7F7F"/>
                </a:solidFill>
              </a:rPr>
              <a:pPr/>
              <a:t>11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89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65138" y="2052638"/>
            <a:ext cx="10431462" cy="2708275"/>
            <a:chOff x="464981" y="1753061"/>
            <a:chExt cx="10432006" cy="2708042"/>
          </a:xfrm>
        </p:grpSpPr>
        <p:sp>
          <p:nvSpPr>
            <p:cNvPr id="41" name="Rectangle 40"/>
            <p:cNvSpPr/>
            <p:nvPr/>
          </p:nvSpPr>
          <p:spPr>
            <a:xfrm>
              <a:off x="464981" y="4061087"/>
              <a:ext cx="10420893" cy="400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6094" y="3494398"/>
              <a:ext cx="10420893" cy="400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743" y="2945170"/>
              <a:ext cx="10422482" cy="400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1331" y="2357846"/>
              <a:ext cx="10420893" cy="400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4981" y="1753061"/>
              <a:ext cx="10420893" cy="400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019" name="Group 14"/>
          <p:cNvGrpSpPr>
            <a:grpSpLocks/>
          </p:cNvGrpSpPr>
          <p:nvPr/>
        </p:nvGrpSpPr>
        <p:grpSpPr bwMode="auto">
          <a:xfrm>
            <a:off x="7572375" y="1946275"/>
            <a:ext cx="2930525" cy="2895600"/>
            <a:chOff x="1574800" y="1788319"/>
            <a:chExt cx="2929467" cy="2895601"/>
          </a:xfrm>
        </p:grpSpPr>
        <p:sp>
          <p:nvSpPr>
            <p:cNvPr id="28" name="Rectangle 27"/>
            <p:cNvSpPr/>
            <p:nvPr/>
          </p:nvSpPr>
          <p:spPr>
            <a:xfrm>
              <a:off x="1592257" y="1788319"/>
              <a:ext cx="2792991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9" name="Straight Connector 28"/>
            <p:cNvCxnSpPr>
              <a:cxnSpLocks/>
            </p:cNvCxnSpPr>
            <p:nvPr/>
          </p:nvCxnSpPr>
          <p:spPr>
            <a:xfrm>
              <a:off x="1574800" y="2421732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/>
            </p:cNvCxnSpPr>
            <p:nvPr/>
          </p:nvCxnSpPr>
          <p:spPr>
            <a:xfrm>
              <a:off x="1574800" y="3009107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>
              <a:off x="1574800" y="3580608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1574800" y="4115595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965200" y="1935163"/>
            <a:ext cx="27940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Example: organization of air travel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09663" y="1935163"/>
            <a:ext cx="2617787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ticket (purchase)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baggage (check)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gates (load)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runway takeoff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airplane routing</a:t>
            </a:r>
            <a:endParaRPr lang="en-US" alt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623175" y="1941513"/>
            <a:ext cx="26257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ticket (complain)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baggage (claim)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gates (unload)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runway landing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airplane routing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947738" y="2568575"/>
            <a:ext cx="29305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947738" y="3157538"/>
            <a:ext cx="29305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947738" y="3729038"/>
            <a:ext cx="29305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947738" y="4262438"/>
            <a:ext cx="29305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60850" y="4271963"/>
            <a:ext cx="2794000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452938" y="4300538"/>
            <a:ext cx="2511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airplane routing</a:t>
            </a:r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3948113" y="2000250"/>
            <a:ext cx="3522662" cy="2811463"/>
            <a:chOff x="3948545" y="1699760"/>
            <a:chExt cx="3522823" cy="2811596"/>
          </a:xfrm>
        </p:grpSpPr>
        <p:sp>
          <p:nvSpPr>
            <p:cNvPr id="42" name="TextBox 41"/>
            <p:cNvSpPr txBox="1"/>
            <p:nvPr/>
          </p:nvSpPr>
          <p:spPr>
            <a:xfrm>
              <a:off x="4399416" y="1699760"/>
              <a:ext cx="2508365" cy="523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ticketing service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83540" y="2291926"/>
              <a:ext cx="2543291" cy="523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baggage service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86766" y="2871390"/>
              <a:ext cx="1920963" cy="523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gate service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86732" y="3450856"/>
              <a:ext cx="2352783" cy="523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runway service</a:t>
              </a:r>
            </a:p>
          </p:txBody>
        </p:sp>
        <p:grpSp>
          <p:nvGrpSpPr>
            <p:cNvPr id="86037" name="Group 58"/>
            <p:cNvGrpSpPr>
              <a:grpSpLocks/>
            </p:cNvGrpSpPr>
            <p:nvPr/>
          </p:nvGrpSpPr>
          <p:grpSpPr bwMode="auto"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976681" y="4046416"/>
                <a:ext cx="3522823" cy="4016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506930" y="3973388"/>
                <a:ext cx="2327381" cy="5239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Calibri" panose="020F0502020204030204"/>
                  </a:rPr>
                  <a:t>routing service</a:t>
                </a:r>
              </a:p>
            </p:txBody>
          </p:sp>
        </p:grpSp>
      </p:grpSp>
      <p:sp>
        <p:nvSpPr>
          <p:cNvPr id="86031" name="Rectangle 40"/>
          <p:cNvSpPr txBox="1">
            <a:spLocks noChangeArrowheads="1"/>
          </p:cNvSpPr>
          <p:nvPr/>
        </p:nvSpPr>
        <p:spPr bwMode="auto">
          <a:xfrm>
            <a:off x="2393950" y="5094288"/>
            <a:ext cx="761365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2425" indent="-22225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layers:</a:t>
            </a: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each layer implements a service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via its own internal-layer actions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relying on services provided by layer below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603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B36EF3B6-32F4-4134-A485-D627C6BE1D40}" type="slidenum">
              <a:rPr lang="en-US" altLang="en-US" smtClean="0">
                <a:solidFill>
                  <a:srgbClr val="7F7F7F"/>
                </a:solidFill>
              </a:rPr>
              <a:pPr/>
              <a:t>12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23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Why layering?</a:t>
            </a:r>
            <a:endParaRPr lang="en-US" dirty="0"/>
          </a:p>
        </p:txBody>
      </p:sp>
      <p:sp>
        <p:nvSpPr>
          <p:cNvPr id="88067" name="Rectangle 5"/>
          <p:cNvSpPr txBox="1">
            <a:spLocks noChangeArrowheads="1"/>
          </p:cNvSpPr>
          <p:nvPr/>
        </p:nvSpPr>
        <p:spPr bwMode="auto">
          <a:xfrm>
            <a:off x="781050" y="1203325"/>
            <a:ext cx="10161588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2425" indent="-22225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rgbClr val="000000"/>
                </a:solidFill>
                <a:ea typeface="ＭＳ Ｐゴシック" panose="020B0600070205080204" pitchFamily="34" charset="-128"/>
              </a:rPr>
              <a:t>Approach to designing/discussing complex systems: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22313" y="1935163"/>
            <a:ext cx="7432675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3088" indent="-35560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2663" indent="-35560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explicit structure allows identification, relationship of system’</a:t>
            </a:r>
            <a:r>
              <a:rPr lang="en-US" altLang="ja-JP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s pieces</a:t>
            </a:r>
          </a:p>
          <a:p>
            <a:pPr lvl="1" eaLnBrk="1" hangingPunct="1"/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layered </a:t>
            </a:r>
            <a:r>
              <a:rPr lang="en-US" altLang="en-US" sz="2800" i="1">
                <a:solidFill>
                  <a:srgbClr val="CC0000"/>
                </a:solidFill>
                <a:ea typeface="ＭＳ Ｐゴシック" panose="020B0600070205080204" pitchFamily="34" charset="-128"/>
              </a:rPr>
              <a:t>reference model</a:t>
            </a: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 for discussion</a:t>
            </a:r>
          </a:p>
          <a:p>
            <a:pPr eaLnBrk="1" hangingPunct="1"/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modularization eases maintenance, updating of system</a:t>
            </a:r>
          </a:p>
          <a:p>
            <a:pPr lvl="1" eaLnBrk="1" hangingPunct="1"/>
            <a:r>
              <a:rPr lang="en-US" altLang="en-US" sz="2800">
                <a:solidFill>
                  <a:srgbClr val="000000"/>
                </a:solidFill>
              </a:rPr>
              <a:t>change in layer</a:t>
            </a: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'</a:t>
            </a:r>
            <a:r>
              <a:rPr lang="en-US" altLang="ja-JP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s service </a:t>
            </a:r>
            <a:r>
              <a:rPr lang="en-US" altLang="ja-JP" sz="2800" i="1">
                <a:solidFill>
                  <a:srgbClr val="000000"/>
                </a:solidFill>
                <a:ea typeface="ＭＳ Ｐゴシック" panose="020B0600070205080204" pitchFamily="34" charset="-128"/>
              </a:rPr>
              <a:t>implementation</a:t>
            </a:r>
            <a:r>
              <a:rPr lang="en-US" altLang="ja-JP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: transparent to rest of system</a:t>
            </a:r>
          </a:p>
          <a:p>
            <a:pPr lvl="1" eaLnBrk="1" hangingPunct="1"/>
            <a:r>
              <a:rPr lang="en-US" altLang="en-US" sz="2800">
                <a:solidFill>
                  <a:srgbClr val="000000"/>
                </a:solidFill>
              </a:rPr>
              <a:t>e.g., change in gate procedure doesn</a:t>
            </a: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t affect rest of system</a:t>
            </a:r>
          </a:p>
        </p:txBody>
      </p:sp>
      <p:sp>
        <p:nvSpPr>
          <p:cNvPr id="8806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C0A25239-583D-488D-9B1A-F3E7C6DC7839}" type="slidenum">
              <a:rPr lang="en-US" altLang="en-US" smtClean="0">
                <a:solidFill>
                  <a:srgbClr val="7F7F7F"/>
                </a:solidFill>
              </a:rPr>
              <a:pPr/>
              <a:t>13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08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Layered Internet protocol stack</a:t>
            </a:r>
            <a:endParaRPr lang="en-US" dirty="0"/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979488" y="1471613"/>
            <a:ext cx="7369175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2625" indent="-22542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application:</a:t>
            </a: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supporting network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HTTP, IMAP, SMTP, DNS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transport:</a:t>
            </a: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process-process data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TCP, UDP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network:</a:t>
            </a: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routing of datagrams from source to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IP, routing protocols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link:</a:t>
            </a: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data transfer between neighboring  network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Ethernet, 802.11 (WiFi), PPP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physical:</a:t>
            </a: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bits “</a:t>
            </a:r>
            <a:r>
              <a:rPr lang="en-US" altLang="ja-JP">
                <a:solidFill>
                  <a:srgbClr val="000000"/>
                </a:solidFill>
                <a:ea typeface="ＭＳ Ｐゴシック" panose="020B0600070205080204" pitchFamily="34" charset="-128"/>
              </a:rPr>
              <a:t>on the wire”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913813" y="1901825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504363" y="4217988"/>
            <a:ext cx="70008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00000"/>
                </a:solidFill>
                <a:latin typeface="Calibri" panose="020F0502020204030204"/>
              </a:rPr>
              <a:t>link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907463" y="26384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907463" y="33432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907463" y="40544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8907463" y="47656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942388" y="2070100"/>
            <a:ext cx="179546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00000"/>
                </a:solidFill>
                <a:latin typeface="Calibri" panose="020F0502020204030204"/>
              </a:rPr>
              <a:t>application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9139238" y="3511550"/>
            <a:ext cx="140176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00000"/>
                </a:solidFill>
                <a:latin typeface="Calibri" panose="020F0502020204030204"/>
              </a:rPr>
              <a:t>network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9024938" y="2776538"/>
            <a:ext cx="154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00000"/>
                </a:solidFill>
                <a:latin typeface="Calibri" panose="020F0502020204030204"/>
              </a:rPr>
              <a:t>transport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97975" y="4884738"/>
            <a:ext cx="1339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00000"/>
                </a:solidFill>
                <a:latin typeface="Calibri" panose="020F0502020204030204"/>
              </a:rPr>
              <a:t>physical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931275" y="1893888"/>
            <a:ext cx="1878013" cy="735012"/>
            <a:chOff x="8980714" y="751114"/>
            <a:chExt cx="1877786" cy="734786"/>
          </a:xfrm>
        </p:grpSpPr>
        <p:sp>
          <p:nvSpPr>
            <p:cNvPr id="3" name="Rectangle 2"/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9029921" y="900293"/>
              <a:ext cx="1795245" cy="45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800" dirty="0">
                  <a:solidFill>
                    <a:prstClr val="white"/>
                  </a:solidFill>
                  <a:latin typeface="Calibri" panose="020F0502020204030204"/>
                </a:rPr>
                <a:t>application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8934450" y="2649538"/>
            <a:ext cx="1860550" cy="688975"/>
            <a:chOff x="8993850" y="766270"/>
            <a:chExt cx="1861418" cy="688224"/>
          </a:xfrm>
        </p:grpSpPr>
        <p:sp>
          <p:nvSpPr>
            <p:cNvPr id="21" name="Rectangle 20"/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9154263" y="899475"/>
              <a:ext cx="1546946" cy="45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800" dirty="0">
                  <a:solidFill>
                    <a:prstClr val="white"/>
                  </a:solidFill>
                  <a:latin typeface="Calibri" panose="020F0502020204030204"/>
                </a:rPr>
                <a:t>transport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8931275" y="3357563"/>
            <a:ext cx="1862138" cy="677862"/>
            <a:chOff x="8993850" y="766270"/>
            <a:chExt cx="1861418" cy="677992"/>
          </a:xfrm>
        </p:grpSpPr>
        <p:sp>
          <p:nvSpPr>
            <p:cNvPr id="24" name="Rectangle 23"/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9227123" y="899646"/>
              <a:ext cx="1401220" cy="457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800" dirty="0">
                  <a:solidFill>
                    <a:prstClr val="white"/>
                  </a:solidFill>
                  <a:latin typeface="Calibri" panose="020F0502020204030204"/>
                </a:rPr>
                <a:t>network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8931275" y="4071938"/>
            <a:ext cx="1862138" cy="677862"/>
            <a:chOff x="8993850" y="766270"/>
            <a:chExt cx="1861418" cy="677992"/>
          </a:xfrm>
        </p:grpSpPr>
        <p:sp>
          <p:nvSpPr>
            <p:cNvPr id="27" name="Rectangle 26"/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9577824" y="899646"/>
              <a:ext cx="699817" cy="457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800" dirty="0">
                  <a:solidFill>
                    <a:prstClr val="white"/>
                  </a:solidFill>
                  <a:latin typeface="Calibri" panose="020F0502020204030204"/>
                </a:rPr>
                <a:t>link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8926513" y="4784725"/>
            <a:ext cx="1860550" cy="639763"/>
            <a:chOff x="8993850" y="784041"/>
            <a:chExt cx="1861418" cy="639758"/>
          </a:xfrm>
        </p:grpSpPr>
        <p:sp>
          <p:nvSpPr>
            <p:cNvPr id="30" name="Rectangle 29"/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9257498" y="899928"/>
              <a:ext cx="1340475" cy="45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800" dirty="0">
                  <a:solidFill>
                    <a:prstClr val="white"/>
                  </a:solidFill>
                  <a:latin typeface="Calibri" panose="020F0502020204030204"/>
                </a:rPr>
                <a:t>physical</a:t>
              </a:r>
            </a:p>
          </p:txBody>
        </p:sp>
      </p:grpSp>
      <p:sp>
        <p:nvSpPr>
          <p:cNvPr id="9013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6E1A9954-5CE6-4DA5-B076-52D112FABB74}" type="slidenum">
              <a:rPr lang="en-US" altLang="en-US" smtClean="0">
                <a:solidFill>
                  <a:srgbClr val="7F7F7F"/>
                </a:solidFill>
              </a:rPr>
              <a:pPr/>
              <a:t>14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528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/>
          <p:cNvSpPr>
            <a:spLocks/>
          </p:cNvSpPr>
          <p:nvPr/>
        </p:nvSpPr>
        <p:spPr bwMode="auto">
          <a:xfrm rot="10800000" flipH="1">
            <a:off x="10917238" y="1576388"/>
            <a:ext cx="449262" cy="4062412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Services, Layering and Encapsulation</a:t>
            </a:r>
            <a:endParaRPr lang="en-US" dirty="0"/>
          </a:p>
        </p:txBody>
      </p:sp>
      <p:sp>
        <p:nvSpPr>
          <p:cNvPr id="92164" name="Text Box 8"/>
          <p:cNvSpPr txBox="1">
            <a:spLocks noChangeArrowheads="1"/>
          </p:cNvSpPr>
          <p:nvPr/>
        </p:nvSpPr>
        <p:spPr bwMode="auto">
          <a:xfrm>
            <a:off x="449263" y="572452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0800000">
            <a:off x="976313" y="1558925"/>
            <a:ext cx="449262" cy="4062413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2166" name="Group 190"/>
          <p:cNvGrpSpPr>
            <a:grpSpLocks/>
          </p:cNvGrpSpPr>
          <p:nvPr/>
        </p:nvGrpSpPr>
        <p:grpSpPr bwMode="auto">
          <a:xfrm flipH="1">
            <a:off x="635000" y="5073650"/>
            <a:ext cx="803275" cy="771525"/>
            <a:chOff x="-44" y="1473"/>
            <a:chExt cx="981" cy="1105"/>
          </a:xfrm>
        </p:grpSpPr>
        <p:pic>
          <p:nvPicPr>
            <p:cNvPr id="92236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462338" y="3394075"/>
            <a:ext cx="5830887" cy="2087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95275" indent="-2952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transport-layer protocol </a:t>
            </a:r>
            <a:r>
              <a:rPr lang="en-US" sz="2400" dirty="0">
                <a:solidFill>
                  <a:srgbClr val="0000A3"/>
                </a:solidFill>
                <a:latin typeface="Calibri" panose="020F0502020204030204"/>
              </a:rPr>
              <a:t>encapsulates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application-layer message, M, with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</a:rPr>
              <a:t>transport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layer-layer header H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t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to create a transport-layer </a:t>
            </a:r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segment</a:t>
            </a:r>
            <a:endParaRPr lang="en-US" sz="2400" baseline="-25000" dirty="0">
              <a:solidFill>
                <a:srgbClr val="C00000"/>
              </a:solidFill>
              <a:latin typeface="Calibri" panose="020F0502020204030204"/>
            </a:endParaRPr>
          </a:p>
          <a:p>
            <a:pPr marL="574675" lvl="1" indent="-2317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t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used by transport layer protocol to implement its service</a:t>
            </a:r>
            <a:endParaRPr 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2168" name="Group 211"/>
          <p:cNvGrpSpPr>
            <a:grpSpLocks/>
          </p:cNvGrpSpPr>
          <p:nvPr/>
        </p:nvGrpSpPr>
        <p:grpSpPr bwMode="auto">
          <a:xfrm>
            <a:off x="1333500" y="1422400"/>
            <a:ext cx="1766888" cy="4033838"/>
            <a:chOff x="1484027" y="1706480"/>
            <a:chExt cx="1765726" cy="4034752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528448" y="1870030"/>
              <a:ext cx="1649914" cy="38712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231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1534794" y="2675074"/>
              <a:ext cx="16435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>
              <a:off x="1506237" y="3472180"/>
              <a:ext cx="1656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>
              <a:off x="1509410" y="4208947"/>
              <a:ext cx="16689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1512583" y="4991762"/>
              <a:ext cx="1649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69" name="Group 950"/>
          <p:cNvGrpSpPr>
            <a:grpSpLocks/>
          </p:cNvGrpSpPr>
          <p:nvPr/>
        </p:nvGrpSpPr>
        <p:grpSpPr bwMode="auto">
          <a:xfrm>
            <a:off x="11107738" y="4962525"/>
            <a:ext cx="374650" cy="833438"/>
            <a:chOff x="4140" y="429"/>
            <a:chExt cx="1425" cy="2396"/>
          </a:xfrm>
        </p:grpSpPr>
        <p:sp>
          <p:nvSpPr>
            <p:cNvPr id="168" name="Freeform 951"/>
            <p:cNvSpPr>
              <a:spLocks/>
            </p:cNvSpPr>
            <p:nvPr/>
          </p:nvSpPr>
          <p:spPr bwMode="auto">
            <a:xfrm>
              <a:off x="5269" y="434"/>
              <a:ext cx="284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199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Freeform 953"/>
            <p:cNvSpPr>
              <a:spLocks/>
            </p:cNvSpPr>
            <p:nvPr/>
          </p:nvSpPr>
          <p:spPr bwMode="auto">
            <a:xfrm>
              <a:off x="5323" y="570"/>
              <a:ext cx="169" cy="2113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/>
            <p:cNvSpPr>
              <a:spLocks/>
            </p:cNvSpPr>
            <p:nvPr/>
          </p:nvSpPr>
          <p:spPr bwMode="auto">
            <a:xfrm>
              <a:off x="5281" y="1638"/>
              <a:ext cx="266" cy="192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202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2203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8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229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2204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2205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6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227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2206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207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2208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4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225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9" name="Freeform 968"/>
            <p:cNvSpPr>
              <a:spLocks/>
            </p:cNvSpPr>
            <p:nvPr/>
          </p:nvSpPr>
          <p:spPr bwMode="auto">
            <a:xfrm>
              <a:off x="5287" y="1355"/>
              <a:ext cx="266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2210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2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223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2211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Freeform 973"/>
            <p:cNvSpPr>
              <a:spLocks/>
            </p:cNvSpPr>
            <p:nvPr/>
          </p:nvSpPr>
          <p:spPr bwMode="auto">
            <a:xfrm>
              <a:off x="5311" y="1009"/>
              <a:ext cx="235" cy="210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/>
            <p:cNvSpPr>
              <a:spLocks/>
            </p:cNvSpPr>
            <p:nvPr/>
          </p:nvSpPr>
          <p:spPr bwMode="auto">
            <a:xfrm>
              <a:off x="5317" y="680"/>
              <a:ext cx="242" cy="242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214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5" name="Freeform 976"/>
            <p:cNvSpPr>
              <a:spLocks/>
            </p:cNvSpPr>
            <p:nvPr/>
          </p:nvSpPr>
          <p:spPr bwMode="auto">
            <a:xfrm>
              <a:off x="5299" y="2615"/>
              <a:ext cx="248" cy="201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216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217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218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219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220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221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92170" name="Text Box 8"/>
          <p:cNvSpPr txBox="1">
            <a:spLocks noChangeArrowheads="1"/>
          </p:cNvSpPr>
          <p:nvPr/>
        </p:nvSpPr>
        <p:spPr bwMode="auto">
          <a:xfrm>
            <a:off x="10217150" y="5716588"/>
            <a:ext cx="167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92171" name="Group 212"/>
          <p:cNvGrpSpPr>
            <a:grpSpLocks/>
          </p:cNvGrpSpPr>
          <p:nvPr/>
        </p:nvGrpSpPr>
        <p:grpSpPr bwMode="auto">
          <a:xfrm>
            <a:off x="9221788" y="1412875"/>
            <a:ext cx="1765300" cy="4035425"/>
            <a:chOff x="1484027" y="1706480"/>
            <a:chExt cx="1765726" cy="4034752"/>
          </a:xfrm>
        </p:grpSpPr>
        <p:sp>
          <p:nvSpPr>
            <p:cNvPr id="214" name="Rectangle 24"/>
            <p:cNvSpPr>
              <a:spLocks noChangeArrowheads="1"/>
            </p:cNvSpPr>
            <p:nvPr/>
          </p:nvSpPr>
          <p:spPr bwMode="auto">
            <a:xfrm>
              <a:off x="1528488" y="1869966"/>
              <a:ext cx="1649810" cy="3871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193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216" name="Straight Connector 215"/>
            <p:cNvCxnSpPr>
              <a:cxnSpLocks/>
            </p:cNvCxnSpPr>
            <p:nvPr/>
          </p:nvCxnSpPr>
          <p:spPr>
            <a:xfrm>
              <a:off x="1534839" y="2676281"/>
              <a:ext cx="16434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cxnSpLocks/>
            </p:cNvCxnSpPr>
            <p:nvPr/>
          </p:nvCxnSpPr>
          <p:spPr>
            <a:xfrm>
              <a:off x="1506257" y="3473073"/>
              <a:ext cx="1656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cxnSpLocks/>
            </p:cNvCxnSpPr>
            <p:nvPr/>
          </p:nvCxnSpPr>
          <p:spPr>
            <a:xfrm>
              <a:off x="1509433" y="4209550"/>
              <a:ext cx="1668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cxnSpLocks/>
            </p:cNvCxnSpPr>
            <p:nvPr/>
          </p:nvCxnSpPr>
          <p:spPr>
            <a:xfrm>
              <a:off x="1512609" y="4992057"/>
              <a:ext cx="1649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3211513" y="2368550"/>
            <a:ext cx="5768975" cy="914400"/>
            <a:chOff x="3211642" y="2368401"/>
            <a:chExt cx="5768716" cy="914472"/>
          </a:xfrm>
        </p:grpSpPr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>
              <a:off x="3211642" y="2611308"/>
              <a:ext cx="5651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59272" y="2717679"/>
              <a:ext cx="5621086" cy="5651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Calibri" panose="020F0502020204030204"/>
                </a:rPr>
                <a:t>Transport-layer 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protocol transfers M (e.g., reliably) from one </a:t>
              </a:r>
              <a:r>
                <a:rPr lang="en-US" i="1" dirty="0">
                  <a:solidFill>
                    <a:prstClr val="black"/>
                  </a:solidFill>
                  <a:latin typeface="Calibri" panose="020F0502020204030204"/>
                </a:rPr>
                <a:t>process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to another, using services of network layer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84847" y="2368401"/>
              <a:ext cx="971506" cy="38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2185" name="Group 185"/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92186" name="Group 179"/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92190" name="Rectangle 180"/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2191" name="Rectangle 181"/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H</a:t>
                  </a:r>
                  <a:r>
                    <a:rPr lang="en-US" altLang="en-US" sz="1800" baseline="-250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t</a:t>
                  </a:r>
                </a:p>
              </p:txBody>
            </p:sp>
          </p:grpSp>
          <p:grpSp>
            <p:nvGrpSpPr>
              <p:cNvPr id="92187" name="Group 182"/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92188" name="Rectangle 183"/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2189" name="Rectangle 184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/>
          <p:cNvSpPr txBox="1"/>
          <p:nvPr/>
        </p:nvSpPr>
        <p:spPr>
          <a:xfrm>
            <a:off x="3375025" y="1789113"/>
            <a:ext cx="5619750" cy="565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Application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exchanges 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messages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implement some application service using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services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of transport layer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3254375" y="1489075"/>
            <a:ext cx="5651500" cy="390525"/>
            <a:chOff x="3270354" y="1798823"/>
            <a:chExt cx="5651292" cy="389744"/>
          </a:xfrm>
        </p:grpSpPr>
        <p:cxnSp>
          <p:nvCxnSpPr>
            <p:cNvPr id="91" name="Straight Arrow Connector 90"/>
            <p:cNvCxnSpPr>
              <a:cxnSpLocks/>
            </p:cNvCxnSpPr>
            <p:nvPr/>
          </p:nvCxnSpPr>
          <p:spPr>
            <a:xfrm>
              <a:off x="3270354" y="1993695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5878521" y="1798823"/>
              <a:ext cx="674662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2179" name="Group 175"/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2180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181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983413" y="-781050"/>
            <a:ext cx="44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17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1F84B03E-98B2-4C33-B965-FD1FB1857EE3}" type="slidenum">
              <a:rPr lang="en-US" altLang="en-US" smtClean="0">
                <a:solidFill>
                  <a:srgbClr val="7F7F7F"/>
                </a:solidFill>
              </a:rPr>
              <a:pPr/>
              <a:t>15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386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/>
          <p:cNvSpPr>
            <a:spLocks/>
          </p:cNvSpPr>
          <p:nvPr/>
        </p:nvSpPr>
        <p:spPr bwMode="auto">
          <a:xfrm rot="10800000" flipH="1">
            <a:off x="10917238" y="1576388"/>
            <a:ext cx="449262" cy="4062412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Services, Layering and Encapsulation</a:t>
            </a:r>
            <a:endParaRPr lang="en-US" dirty="0"/>
          </a:p>
        </p:txBody>
      </p:sp>
      <p:sp>
        <p:nvSpPr>
          <p:cNvPr id="94212" name="Text Box 8"/>
          <p:cNvSpPr txBox="1">
            <a:spLocks noChangeArrowheads="1"/>
          </p:cNvSpPr>
          <p:nvPr/>
        </p:nvSpPr>
        <p:spPr bwMode="auto">
          <a:xfrm>
            <a:off x="449263" y="572452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0800000">
            <a:off x="976313" y="1558925"/>
            <a:ext cx="449262" cy="4062413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4214" name="Group 190"/>
          <p:cNvGrpSpPr>
            <a:grpSpLocks/>
          </p:cNvGrpSpPr>
          <p:nvPr/>
        </p:nvGrpSpPr>
        <p:grpSpPr bwMode="auto">
          <a:xfrm flipH="1">
            <a:off x="635000" y="5073650"/>
            <a:ext cx="803275" cy="771525"/>
            <a:chOff x="-44" y="1473"/>
            <a:chExt cx="981" cy="1105"/>
          </a:xfrm>
        </p:grpSpPr>
        <p:pic>
          <p:nvPicPr>
            <p:cNvPr id="94293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127" name="Straight Arrow Connector 126"/>
          <p:cNvCxnSpPr>
            <a:cxnSpLocks/>
          </p:cNvCxnSpPr>
          <p:nvPr/>
        </p:nvCxnSpPr>
        <p:spPr>
          <a:xfrm>
            <a:off x="3211513" y="2611438"/>
            <a:ext cx="5651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359150" y="2717800"/>
            <a:ext cx="5621338" cy="565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Transport-layer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protocol transfers M (e.g., reliably) from one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process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another, using services of network layer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584825" y="2368550"/>
            <a:ext cx="971550" cy="38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4218" name="Group 185"/>
          <p:cNvGrpSpPr>
            <a:grpSpLocks/>
          </p:cNvGrpSpPr>
          <p:nvPr/>
        </p:nvGrpSpPr>
        <p:grpSpPr bwMode="auto">
          <a:xfrm>
            <a:off x="5691188" y="2433638"/>
            <a:ext cx="908050" cy="301625"/>
            <a:chOff x="1848" y="2046"/>
            <a:chExt cx="572" cy="190"/>
          </a:xfrm>
        </p:grpSpPr>
        <p:grpSp>
          <p:nvGrpSpPr>
            <p:cNvPr id="94287" name="Group 179"/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94291" name="Rectangle 180"/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92" name="Rectangle 181"/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</p:grpSp>
        <p:grpSp>
          <p:nvGrpSpPr>
            <p:cNvPr id="94288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94289" name="Rectangle 183"/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90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sp>
        <p:nvSpPr>
          <p:cNvPr id="144" name="TextBox 143"/>
          <p:cNvSpPr txBox="1"/>
          <p:nvPr/>
        </p:nvSpPr>
        <p:spPr>
          <a:xfrm>
            <a:off x="3462338" y="4338638"/>
            <a:ext cx="5830887" cy="2087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95275" indent="-2952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network-layer protocol </a:t>
            </a:r>
            <a:r>
              <a:rPr lang="en-US" sz="2400" dirty="0">
                <a:solidFill>
                  <a:srgbClr val="0000A3"/>
                </a:solidFill>
                <a:latin typeface="Calibri" panose="020F0502020204030204"/>
              </a:rPr>
              <a:t>encapsulates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transport-layer segment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 [H</a:t>
            </a:r>
            <a:r>
              <a:rPr lang="en-US" sz="2000" baseline="-250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| M]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with network layer-layer header H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n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to create a network-layer </a:t>
            </a:r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datagram </a:t>
            </a:r>
          </a:p>
          <a:p>
            <a:pPr marL="574675" lvl="1" indent="-2317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n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used by network layer protocol to implement its service</a:t>
            </a:r>
            <a:endParaRPr 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4220" name="Group 211"/>
          <p:cNvGrpSpPr>
            <a:grpSpLocks/>
          </p:cNvGrpSpPr>
          <p:nvPr/>
        </p:nvGrpSpPr>
        <p:grpSpPr bwMode="auto">
          <a:xfrm>
            <a:off x="1333500" y="1422400"/>
            <a:ext cx="1766888" cy="4033838"/>
            <a:chOff x="1484027" y="1706480"/>
            <a:chExt cx="1765726" cy="4034752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528448" y="1870030"/>
              <a:ext cx="1649914" cy="38712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82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1534794" y="2675074"/>
              <a:ext cx="16435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>
              <a:off x="1506237" y="3472180"/>
              <a:ext cx="1656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>
              <a:off x="1509410" y="4208947"/>
              <a:ext cx="16689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1512583" y="4991762"/>
              <a:ext cx="1649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221" name="Group 950"/>
          <p:cNvGrpSpPr>
            <a:grpSpLocks/>
          </p:cNvGrpSpPr>
          <p:nvPr/>
        </p:nvGrpSpPr>
        <p:grpSpPr bwMode="auto">
          <a:xfrm>
            <a:off x="11107738" y="4962525"/>
            <a:ext cx="374650" cy="833438"/>
            <a:chOff x="4140" y="429"/>
            <a:chExt cx="1425" cy="2396"/>
          </a:xfrm>
        </p:grpSpPr>
        <p:sp>
          <p:nvSpPr>
            <p:cNvPr id="168" name="Freeform 951"/>
            <p:cNvSpPr>
              <a:spLocks/>
            </p:cNvSpPr>
            <p:nvPr/>
          </p:nvSpPr>
          <p:spPr bwMode="auto">
            <a:xfrm>
              <a:off x="5269" y="434"/>
              <a:ext cx="284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250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Freeform 953"/>
            <p:cNvSpPr>
              <a:spLocks/>
            </p:cNvSpPr>
            <p:nvPr/>
          </p:nvSpPr>
          <p:spPr bwMode="auto">
            <a:xfrm>
              <a:off x="5323" y="570"/>
              <a:ext cx="169" cy="2113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/>
            <p:cNvSpPr>
              <a:spLocks/>
            </p:cNvSpPr>
            <p:nvPr/>
          </p:nvSpPr>
          <p:spPr bwMode="auto">
            <a:xfrm>
              <a:off x="5281" y="1638"/>
              <a:ext cx="266" cy="192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253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4254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279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80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4255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4256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4277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78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4257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258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4259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275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76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9" name="Freeform 968"/>
            <p:cNvSpPr>
              <a:spLocks/>
            </p:cNvSpPr>
            <p:nvPr/>
          </p:nvSpPr>
          <p:spPr bwMode="auto">
            <a:xfrm>
              <a:off x="5287" y="1355"/>
              <a:ext cx="266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4261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273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74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4262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Freeform 973"/>
            <p:cNvSpPr>
              <a:spLocks/>
            </p:cNvSpPr>
            <p:nvPr/>
          </p:nvSpPr>
          <p:spPr bwMode="auto">
            <a:xfrm>
              <a:off x="5311" y="1009"/>
              <a:ext cx="235" cy="210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/>
            <p:cNvSpPr>
              <a:spLocks/>
            </p:cNvSpPr>
            <p:nvPr/>
          </p:nvSpPr>
          <p:spPr bwMode="auto">
            <a:xfrm>
              <a:off x="5317" y="680"/>
              <a:ext cx="242" cy="242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265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5" name="Freeform 976"/>
            <p:cNvSpPr>
              <a:spLocks/>
            </p:cNvSpPr>
            <p:nvPr/>
          </p:nvSpPr>
          <p:spPr bwMode="auto">
            <a:xfrm>
              <a:off x="5299" y="2615"/>
              <a:ext cx="248" cy="201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267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268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269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270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271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272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94222" name="Text Box 8"/>
          <p:cNvSpPr txBox="1">
            <a:spLocks noChangeArrowheads="1"/>
          </p:cNvSpPr>
          <p:nvPr/>
        </p:nvSpPr>
        <p:spPr bwMode="auto">
          <a:xfrm>
            <a:off x="10217150" y="5716588"/>
            <a:ext cx="167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94223" name="Group 206"/>
          <p:cNvGrpSpPr>
            <a:grpSpLocks/>
          </p:cNvGrpSpPr>
          <p:nvPr/>
        </p:nvGrpSpPr>
        <p:grpSpPr bwMode="auto">
          <a:xfrm>
            <a:off x="3254375" y="1489075"/>
            <a:ext cx="5651500" cy="390525"/>
            <a:chOff x="3270354" y="1798823"/>
            <a:chExt cx="5651292" cy="389744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3270354" y="1993695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5878521" y="1798823"/>
              <a:ext cx="674662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4246" name="Group 175"/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247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48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grpSp>
        <p:nvGrpSpPr>
          <p:cNvPr id="94224" name="Group 212"/>
          <p:cNvGrpSpPr>
            <a:grpSpLocks/>
          </p:cNvGrpSpPr>
          <p:nvPr/>
        </p:nvGrpSpPr>
        <p:grpSpPr bwMode="auto">
          <a:xfrm>
            <a:off x="9221788" y="1412875"/>
            <a:ext cx="1765300" cy="4035425"/>
            <a:chOff x="1484027" y="1706480"/>
            <a:chExt cx="1765726" cy="4034752"/>
          </a:xfrm>
        </p:grpSpPr>
        <p:sp>
          <p:nvSpPr>
            <p:cNvPr id="214" name="Rectangle 24"/>
            <p:cNvSpPr>
              <a:spLocks noChangeArrowheads="1"/>
            </p:cNvSpPr>
            <p:nvPr/>
          </p:nvSpPr>
          <p:spPr bwMode="auto">
            <a:xfrm>
              <a:off x="1528488" y="1869966"/>
              <a:ext cx="1649810" cy="3871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39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216" name="Straight Connector 215"/>
            <p:cNvCxnSpPr>
              <a:cxnSpLocks/>
            </p:cNvCxnSpPr>
            <p:nvPr/>
          </p:nvCxnSpPr>
          <p:spPr>
            <a:xfrm>
              <a:off x="1534839" y="2676281"/>
              <a:ext cx="16434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cxnSpLocks/>
            </p:cNvCxnSpPr>
            <p:nvPr/>
          </p:nvCxnSpPr>
          <p:spPr>
            <a:xfrm>
              <a:off x="1506257" y="3473073"/>
              <a:ext cx="1656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cxnSpLocks/>
            </p:cNvCxnSpPr>
            <p:nvPr/>
          </p:nvCxnSpPr>
          <p:spPr>
            <a:xfrm>
              <a:off x="1509433" y="4209550"/>
              <a:ext cx="1668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cxnSpLocks/>
            </p:cNvCxnSpPr>
            <p:nvPr/>
          </p:nvCxnSpPr>
          <p:spPr>
            <a:xfrm>
              <a:off x="1512609" y="4992057"/>
              <a:ext cx="1649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11513" y="3319463"/>
            <a:ext cx="5883275" cy="895350"/>
            <a:chOff x="3211642" y="3319499"/>
            <a:chExt cx="5882482" cy="895263"/>
          </a:xfrm>
        </p:grpSpPr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>
              <a:off x="3211642" y="3543314"/>
              <a:ext cx="56507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5356065" y="3319499"/>
              <a:ext cx="1211100" cy="39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4229" name="Group 5"/>
            <p:cNvGrpSpPr>
              <a:grpSpLocks/>
            </p:cNvGrpSpPr>
            <p:nvPr/>
          </p:nvGrpSpPr>
          <p:grpSpPr bwMode="auto"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94231" name="Group 182"/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94236" name="Rectangle 183"/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4237" name="Rectangle 184"/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  <p:sp>
            <p:nvSpPr>
              <p:cNvPr id="94232" name="Rectangle 181"/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  <p:sp>
            <p:nvSpPr>
              <p:cNvPr id="94233" name="Rectangle 181"/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</a:t>
                </a:r>
              </a:p>
            </p:txBody>
          </p: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6077028" y="3322984"/>
                <a:ext cx="0" cy="25556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796078" y="3319809"/>
                <a:ext cx="0" cy="25715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3359259" y="3649667"/>
              <a:ext cx="5734865" cy="565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Calibri" panose="020F0502020204030204"/>
                </a:rPr>
                <a:t>Network-layer 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protocol transfers transport-layer segment [H</a:t>
              </a:r>
              <a:r>
                <a:rPr lang="en-US" baseline="-25000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| M] from one </a:t>
              </a:r>
              <a:r>
                <a:rPr lang="en-US" i="1" dirty="0">
                  <a:solidFill>
                    <a:prstClr val="black"/>
                  </a:solidFill>
                  <a:latin typeface="Calibri" panose="020F0502020204030204"/>
                </a:rPr>
                <a:t>host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to another, using link layer services</a:t>
              </a:r>
            </a:p>
          </p:txBody>
        </p:sp>
      </p:grpSp>
      <p:sp>
        <p:nvSpPr>
          <p:cNvPr id="9422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EBB4259F-C5DC-49C3-BB65-2BBC26851E5D}" type="slidenum">
              <a:rPr lang="en-US" altLang="en-US" smtClean="0">
                <a:solidFill>
                  <a:srgbClr val="7F7F7F"/>
                </a:solidFill>
              </a:rPr>
              <a:pPr/>
              <a:t>16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20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/>
          <p:cNvSpPr>
            <a:spLocks/>
          </p:cNvSpPr>
          <p:nvPr/>
        </p:nvSpPr>
        <p:spPr bwMode="auto">
          <a:xfrm rot="10800000" flipH="1">
            <a:off x="10917238" y="1576388"/>
            <a:ext cx="449262" cy="4062412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Services, Layering and Encapsulation</a:t>
            </a:r>
            <a:endParaRPr lang="en-US" dirty="0"/>
          </a:p>
        </p:txBody>
      </p:sp>
      <p:sp>
        <p:nvSpPr>
          <p:cNvPr id="96260" name="Text Box 8"/>
          <p:cNvSpPr txBox="1">
            <a:spLocks noChangeArrowheads="1"/>
          </p:cNvSpPr>
          <p:nvPr/>
        </p:nvSpPr>
        <p:spPr bwMode="auto">
          <a:xfrm>
            <a:off x="449263" y="572452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0800000">
            <a:off x="976313" y="1558925"/>
            <a:ext cx="449262" cy="4062413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6262" name="Group 190"/>
          <p:cNvGrpSpPr>
            <a:grpSpLocks/>
          </p:cNvGrpSpPr>
          <p:nvPr/>
        </p:nvGrpSpPr>
        <p:grpSpPr bwMode="auto">
          <a:xfrm flipH="1">
            <a:off x="635000" y="5073650"/>
            <a:ext cx="803275" cy="771525"/>
            <a:chOff x="-44" y="1473"/>
            <a:chExt cx="981" cy="1105"/>
          </a:xfrm>
        </p:grpSpPr>
        <p:pic>
          <p:nvPicPr>
            <p:cNvPr id="96363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127" name="Straight Arrow Connector 126"/>
          <p:cNvCxnSpPr>
            <a:cxnSpLocks/>
          </p:cNvCxnSpPr>
          <p:nvPr/>
        </p:nvCxnSpPr>
        <p:spPr>
          <a:xfrm>
            <a:off x="3211513" y="2611438"/>
            <a:ext cx="5651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584825" y="2368550"/>
            <a:ext cx="971550" cy="38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6265" name="Group 185"/>
          <p:cNvGrpSpPr>
            <a:grpSpLocks/>
          </p:cNvGrpSpPr>
          <p:nvPr/>
        </p:nvGrpSpPr>
        <p:grpSpPr bwMode="auto">
          <a:xfrm>
            <a:off x="5691188" y="2433638"/>
            <a:ext cx="908050" cy="301625"/>
            <a:chOff x="1848" y="2046"/>
            <a:chExt cx="572" cy="190"/>
          </a:xfrm>
        </p:grpSpPr>
        <p:grpSp>
          <p:nvGrpSpPr>
            <p:cNvPr id="96357" name="Group 179"/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96361" name="Rectangle 180"/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62" name="Rectangle 181"/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</p:grpSp>
        <p:grpSp>
          <p:nvGrpSpPr>
            <p:cNvPr id="96358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96359" name="Rectangle 183"/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60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sp>
        <p:nvSpPr>
          <p:cNvPr id="144" name="TextBox 143"/>
          <p:cNvSpPr txBox="1"/>
          <p:nvPr/>
        </p:nvSpPr>
        <p:spPr>
          <a:xfrm>
            <a:off x="3371850" y="5097463"/>
            <a:ext cx="5830888" cy="1089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95275" indent="-2952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link-layer protocol </a:t>
            </a:r>
            <a:r>
              <a:rPr lang="en-US" sz="2400" dirty="0">
                <a:solidFill>
                  <a:srgbClr val="0000A3"/>
                </a:solidFill>
                <a:latin typeface="Calibri" panose="020F0502020204030204"/>
              </a:rPr>
              <a:t>encapsulates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network datagram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[H</a:t>
            </a:r>
            <a:r>
              <a:rPr lang="en-US" sz="2000" baseline="-25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| [H</a:t>
            </a:r>
            <a:r>
              <a:rPr lang="en-US" sz="2000" baseline="-250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|M],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with link-layer header H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l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to create a link-layer </a:t>
            </a:r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frame </a:t>
            </a:r>
          </a:p>
        </p:txBody>
      </p:sp>
      <p:grpSp>
        <p:nvGrpSpPr>
          <p:cNvPr id="96267" name="Group 211"/>
          <p:cNvGrpSpPr>
            <a:grpSpLocks/>
          </p:cNvGrpSpPr>
          <p:nvPr/>
        </p:nvGrpSpPr>
        <p:grpSpPr bwMode="auto">
          <a:xfrm>
            <a:off x="1333500" y="1422400"/>
            <a:ext cx="1766888" cy="4033838"/>
            <a:chOff x="1484027" y="1706480"/>
            <a:chExt cx="1765726" cy="4034752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528448" y="1870030"/>
              <a:ext cx="1649914" cy="38712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352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1534794" y="2675074"/>
              <a:ext cx="16435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>
              <a:off x="1506237" y="3472180"/>
              <a:ext cx="1656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>
              <a:off x="1509410" y="4208947"/>
              <a:ext cx="16689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1512583" y="4991762"/>
              <a:ext cx="1649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68" name="Group 950"/>
          <p:cNvGrpSpPr>
            <a:grpSpLocks/>
          </p:cNvGrpSpPr>
          <p:nvPr/>
        </p:nvGrpSpPr>
        <p:grpSpPr bwMode="auto">
          <a:xfrm>
            <a:off x="11107738" y="4962525"/>
            <a:ext cx="374650" cy="833438"/>
            <a:chOff x="4140" y="429"/>
            <a:chExt cx="1425" cy="2396"/>
          </a:xfrm>
        </p:grpSpPr>
        <p:sp>
          <p:nvSpPr>
            <p:cNvPr id="168" name="Freeform 951"/>
            <p:cNvSpPr>
              <a:spLocks/>
            </p:cNvSpPr>
            <p:nvPr/>
          </p:nvSpPr>
          <p:spPr bwMode="auto">
            <a:xfrm>
              <a:off x="5269" y="434"/>
              <a:ext cx="284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320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Freeform 953"/>
            <p:cNvSpPr>
              <a:spLocks/>
            </p:cNvSpPr>
            <p:nvPr/>
          </p:nvSpPr>
          <p:spPr bwMode="auto">
            <a:xfrm>
              <a:off x="5323" y="570"/>
              <a:ext cx="169" cy="2113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/>
            <p:cNvSpPr>
              <a:spLocks/>
            </p:cNvSpPr>
            <p:nvPr/>
          </p:nvSpPr>
          <p:spPr bwMode="auto">
            <a:xfrm>
              <a:off x="5281" y="1638"/>
              <a:ext cx="266" cy="192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323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6324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349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50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6325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6326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47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48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6327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328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6329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345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46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9" name="Freeform 968"/>
            <p:cNvSpPr>
              <a:spLocks/>
            </p:cNvSpPr>
            <p:nvPr/>
          </p:nvSpPr>
          <p:spPr bwMode="auto">
            <a:xfrm>
              <a:off x="5287" y="1355"/>
              <a:ext cx="266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6331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43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44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6332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Freeform 973"/>
            <p:cNvSpPr>
              <a:spLocks/>
            </p:cNvSpPr>
            <p:nvPr/>
          </p:nvSpPr>
          <p:spPr bwMode="auto">
            <a:xfrm>
              <a:off x="5311" y="1009"/>
              <a:ext cx="235" cy="210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/>
            <p:cNvSpPr>
              <a:spLocks/>
            </p:cNvSpPr>
            <p:nvPr/>
          </p:nvSpPr>
          <p:spPr bwMode="auto">
            <a:xfrm>
              <a:off x="5317" y="680"/>
              <a:ext cx="242" cy="242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335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5" name="Freeform 976"/>
            <p:cNvSpPr>
              <a:spLocks/>
            </p:cNvSpPr>
            <p:nvPr/>
          </p:nvSpPr>
          <p:spPr bwMode="auto">
            <a:xfrm>
              <a:off x="5299" y="2615"/>
              <a:ext cx="248" cy="201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337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338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339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340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341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342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96269" name="Text Box 8"/>
          <p:cNvSpPr txBox="1">
            <a:spLocks noChangeArrowheads="1"/>
          </p:cNvSpPr>
          <p:nvPr/>
        </p:nvSpPr>
        <p:spPr bwMode="auto">
          <a:xfrm>
            <a:off x="10217150" y="5716588"/>
            <a:ext cx="167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96270" name="Group 206"/>
          <p:cNvGrpSpPr>
            <a:grpSpLocks/>
          </p:cNvGrpSpPr>
          <p:nvPr/>
        </p:nvGrpSpPr>
        <p:grpSpPr bwMode="auto">
          <a:xfrm>
            <a:off x="3254375" y="1489075"/>
            <a:ext cx="5651500" cy="390525"/>
            <a:chOff x="3270354" y="1798823"/>
            <a:chExt cx="5651292" cy="389744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3270354" y="1993695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5878521" y="1798823"/>
              <a:ext cx="674662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6316" name="Group 175"/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6317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18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grpSp>
        <p:nvGrpSpPr>
          <p:cNvPr id="96271" name="Group 212"/>
          <p:cNvGrpSpPr>
            <a:grpSpLocks/>
          </p:cNvGrpSpPr>
          <p:nvPr/>
        </p:nvGrpSpPr>
        <p:grpSpPr bwMode="auto">
          <a:xfrm>
            <a:off x="9221788" y="1412875"/>
            <a:ext cx="1765300" cy="4035425"/>
            <a:chOff x="1484027" y="1706480"/>
            <a:chExt cx="1765726" cy="4034752"/>
          </a:xfrm>
        </p:grpSpPr>
        <p:sp>
          <p:nvSpPr>
            <p:cNvPr id="214" name="Rectangle 24"/>
            <p:cNvSpPr>
              <a:spLocks noChangeArrowheads="1"/>
            </p:cNvSpPr>
            <p:nvPr/>
          </p:nvSpPr>
          <p:spPr bwMode="auto">
            <a:xfrm>
              <a:off x="1528488" y="1869966"/>
              <a:ext cx="1649810" cy="3871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309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216" name="Straight Connector 215"/>
            <p:cNvCxnSpPr>
              <a:cxnSpLocks/>
            </p:cNvCxnSpPr>
            <p:nvPr/>
          </p:nvCxnSpPr>
          <p:spPr>
            <a:xfrm>
              <a:off x="1534839" y="2676281"/>
              <a:ext cx="16434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cxnSpLocks/>
            </p:cNvCxnSpPr>
            <p:nvPr/>
          </p:nvCxnSpPr>
          <p:spPr>
            <a:xfrm>
              <a:off x="1506257" y="3473073"/>
              <a:ext cx="1656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cxnSpLocks/>
            </p:cNvCxnSpPr>
            <p:nvPr/>
          </p:nvCxnSpPr>
          <p:spPr>
            <a:xfrm>
              <a:off x="1509433" y="4209550"/>
              <a:ext cx="1668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cxnSpLocks/>
            </p:cNvCxnSpPr>
            <p:nvPr/>
          </p:nvCxnSpPr>
          <p:spPr>
            <a:xfrm>
              <a:off x="1512609" y="4992057"/>
              <a:ext cx="1649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cxnSpLocks/>
          </p:cNvCxnSpPr>
          <p:nvPr/>
        </p:nvCxnSpPr>
        <p:spPr>
          <a:xfrm>
            <a:off x="3211513" y="3543300"/>
            <a:ext cx="5651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356225" y="3319463"/>
            <a:ext cx="120967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6274" name="Group 5"/>
          <p:cNvGrpSpPr>
            <a:grpSpLocks/>
          </p:cNvGrpSpPr>
          <p:nvPr/>
        </p:nvGrpSpPr>
        <p:grpSpPr bwMode="auto">
          <a:xfrm>
            <a:off x="5418138" y="3360738"/>
            <a:ext cx="1058862" cy="306387"/>
            <a:chOff x="5509436" y="3287899"/>
            <a:chExt cx="1058375" cy="307296"/>
          </a:xfrm>
        </p:grpSpPr>
        <p:grpSp>
          <p:nvGrpSpPr>
            <p:cNvPr id="96301" name="Group 182"/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96306" name="Rectangle 183"/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07" name="Rectangle 184"/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  <p:sp>
          <p:nvSpPr>
            <p:cNvPr id="96302" name="Rectangle 181"/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96303" name="Rectangle 181"/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6077500" y="3322928"/>
              <a:ext cx="0" cy="2563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796641" y="3319743"/>
              <a:ext cx="0" cy="2579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3375025" y="4483100"/>
            <a:ext cx="5619750" cy="565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Link-layer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protocol transfers datagram [H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| [H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|M] from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host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neighboring host, using network-layer services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227388" y="4168775"/>
            <a:ext cx="5649912" cy="374650"/>
            <a:chOff x="3226725" y="4169060"/>
            <a:chExt cx="5651292" cy="374226"/>
          </a:xfrm>
        </p:grpSpPr>
        <p:cxnSp>
          <p:nvCxnSpPr>
            <p:cNvPr id="86" name="Straight Arrow Connector 85"/>
            <p:cNvCxnSpPr>
              <a:cxnSpLocks/>
            </p:cNvCxnSpPr>
            <p:nvPr/>
          </p:nvCxnSpPr>
          <p:spPr>
            <a:xfrm>
              <a:off x="3226725" y="4376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290" name="Group 4"/>
            <p:cNvGrpSpPr>
              <a:grpSpLocks/>
            </p:cNvGrpSpPr>
            <p:nvPr/>
          </p:nvGrpSpPr>
          <p:grpSpPr bwMode="auto"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062323" y="4252185"/>
                <a:ext cx="1519608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6292" name="Group 182"/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96299" name="Rectangle 183"/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6300" name="Rectangle 184"/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  <p:sp>
            <p:nvSpPr>
              <p:cNvPr id="96293" name="Rectangle 181"/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  <p:sp>
            <p:nvSpPr>
              <p:cNvPr id="96294" name="Rectangle 181"/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</a:t>
                </a:r>
              </a:p>
            </p:txBody>
          </p:sp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>
                <a:off x="6000764" y="4312442"/>
                <a:ext cx="0" cy="2568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719708" y="4310857"/>
                <a:ext cx="0" cy="2568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297" name="Rectangle 181"/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l</a:t>
                </a:r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5418010" y="4309270"/>
                <a:ext cx="0" cy="2568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/>
          <p:cNvCxnSpPr>
            <a:cxnSpLocks/>
          </p:cNvCxnSpPr>
          <p:nvPr/>
        </p:nvCxnSpPr>
        <p:spPr>
          <a:xfrm>
            <a:off x="3594100" y="-1079500"/>
            <a:ext cx="5651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738813" y="-1301750"/>
            <a:ext cx="1209675" cy="38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6279" name="Group 107"/>
          <p:cNvGrpSpPr>
            <a:grpSpLocks/>
          </p:cNvGrpSpPr>
          <p:nvPr/>
        </p:nvGrpSpPr>
        <p:grpSpPr bwMode="auto">
          <a:xfrm>
            <a:off x="5800725" y="-1262063"/>
            <a:ext cx="1058863" cy="307975"/>
            <a:chOff x="5509436" y="3287899"/>
            <a:chExt cx="1058375" cy="307296"/>
          </a:xfrm>
        </p:grpSpPr>
        <p:grpSp>
          <p:nvGrpSpPr>
            <p:cNvPr id="96282" name="Group 182"/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96287" name="Rectangle 183"/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288" name="Rectangle 184"/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  <p:sp>
          <p:nvSpPr>
            <p:cNvPr id="96283" name="Rectangle 181"/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96284" name="Rectangle 181"/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cxnSp>
          <p:nvCxnSpPr>
            <p:cNvPr id="114" name="Straight Connector 113"/>
            <p:cNvCxnSpPr>
              <a:cxnSpLocks/>
            </p:cNvCxnSpPr>
            <p:nvPr/>
          </p:nvCxnSpPr>
          <p:spPr>
            <a:xfrm>
              <a:off x="6077499" y="3322747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796642" y="3321163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359150" y="3649663"/>
            <a:ext cx="5735638" cy="565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Network-layer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protocol transfers transport-layer segment [H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| M] from one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host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another, using link layer services</a:t>
            </a:r>
          </a:p>
        </p:txBody>
      </p:sp>
      <p:sp>
        <p:nvSpPr>
          <p:cNvPr id="962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1F099596-7E5A-440A-A5BB-CBB166A58802}" type="slidenum">
              <a:rPr lang="en-US" altLang="en-US" smtClean="0">
                <a:solidFill>
                  <a:srgbClr val="7F7F7F"/>
                </a:solidFill>
              </a:rPr>
              <a:pPr/>
              <a:t>17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17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/>
          <p:cNvSpPr>
            <a:spLocks/>
          </p:cNvSpPr>
          <p:nvPr/>
        </p:nvSpPr>
        <p:spPr bwMode="auto">
          <a:xfrm>
            <a:off x="3548063" y="1573213"/>
            <a:ext cx="4762" cy="3105150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sp>
        <p:nvSpPr>
          <p:cNvPr id="220" name="Freeform 10"/>
          <p:cNvSpPr>
            <a:spLocks/>
          </p:cNvSpPr>
          <p:nvPr/>
        </p:nvSpPr>
        <p:spPr bwMode="auto">
          <a:xfrm rot="10800000" flipH="1">
            <a:off x="10917238" y="1576388"/>
            <a:ext cx="449262" cy="4062412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Services, Layering and Encapsulation</a:t>
            </a:r>
            <a:endParaRPr lang="en-US" dirty="0"/>
          </a:p>
        </p:txBody>
      </p:sp>
      <p:sp>
        <p:nvSpPr>
          <p:cNvPr id="98309" name="Text Box 8"/>
          <p:cNvSpPr txBox="1">
            <a:spLocks noChangeArrowheads="1"/>
          </p:cNvSpPr>
          <p:nvPr/>
        </p:nvSpPr>
        <p:spPr bwMode="auto">
          <a:xfrm>
            <a:off x="449263" y="572452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0800000">
            <a:off x="976313" y="1558925"/>
            <a:ext cx="449262" cy="4062413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8311" name="Group 190"/>
          <p:cNvGrpSpPr>
            <a:grpSpLocks/>
          </p:cNvGrpSpPr>
          <p:nvPr/>
        </p:nvGrpSpPr>
        <p:grpSpPr bwMode="auto">
          <a:xfrm flipH="1">
            <a:off x="635000" y="5073650"/>
            <a:ext cx="803275" cy="771525"/>
            <a:chOff x="-44" y="1473"/>
            <a:chExt cx="981" cy="1105"/>
          </a:xfrm>
        </p:grpSpPr>
        <p:pic>
          <p:nvPicPr>
            <p:cNvPr id="98428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98312" name="Group 211"/>
          <p:cNvGrpSpPr>
            <a:grpSpLocks/>
          </p:cNvGrpSpPr>
          <p:nvPr/>
        </p:nvGrpSpPr>
        <p:grpSpPr bwMode="auto">
          <a:xfrm>
            <a:off x="1333500" y="1422400"/>
            <a:ext cx="1766888" cy="4033838"/>
            <a:chOff x="1484027" y="1706480"/>
            <a:chExt cx="1765726" cy="4034752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528448" y="1870030"/>
              <a:ext cx="1649914" cy="38712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23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1534794" y="2675074"/>
              <a:ext cx="16435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>
              <a:off x="1506237" y="3472180"/>
              <a:ext cx="1656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>
              <a:off x="1509410" y="4208947"/>
              <a:ext cx="16689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1512583" y="4991762"/>
              <a:ext cx="1649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313" name="Group 950"/>
          <p:cNvGrpSpPr>
            <a:grpSpLocks/>
          </p:cNvGrpSpPr>
          <p:nvPr/>
        </p:nvGrpSpPr>
        <p:grpSpPr bwMode="auto">
          <a:xfrm>
            <a:off x="11107738" y="4962525"/>
            <a:ext cx="374650" cy="833438"/>
            <a:chOff x="4140" y="429"/>
            <a:chExt cx="1425" cy="2396"/>
          </a:xfrm>
        </p:grpSpPr>
        <p:sp>
          <p:nvSpPr>
            <p:cNvPr id="168" name="Freeform 951"/>
            <p:cNvSpPr>
              <a:spLocks/>
            </p:cNvSpPr>
            <p:nvPr/>
          </p:nvSpPr>
          <p:spPr bwMode="auto">
            <a:xfrm>
              <a:off x="5269" y="434"/>
              <a:ext cx="284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391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Freeform 953"/>
            <p:cNvSpPr>
              <a:spLocks/>
            </p:cNvSpPr>
            <p:nvPr/>
          </p:nvSpPr>
          <p:spPr bwMode="auto">
            <a:xfrm>
              <a:off x="5323" y="570"/>
              <a:ext cx="169" cy="2113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/>
            <p:cNvSpPr>
              <a:spLocks/>
            </p:cNvSpPr>
            <p:nvPr/>
          </p:nvSpPr>
          <p:spPr bwMode="auto">
            <a:xfrm>
              <a:off x="5281" y="1638"/>
              <a:ext cx="266" cy="192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394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8395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20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21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8396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8397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18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19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8398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399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8400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16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17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9" name="Freeform 968"/>
            <p:cNvSpPr>
              <a:spLocks/>
            </p:cNvSpPr>
            <p:nvPr/>
          </p:nvSpPr>
          <p:spPr bwMode="auto">
            <a:xfrm>
              <a:off x="5287" y="1355"/>
              <a:ext cx="266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8402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14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15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8403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Freeform 973"/>
            <p:cNvSpPr>
              <a:spLocks/>
            </p:cNvSpPr>
            <p:nvPr/>
          </p:nvSpPr>
          <p:spPr bwMode="auto">
            <a:xfrm>
              <a:off x="5311" y="1009"/>
              <a:ext cx="235" cy="210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/>
            <p:cNvSpPr>
              <a:spLocks/>
            </p:cNvSpPr>
            <p:nvPr/>
          </p:nvSpPr>
          <p:spPr bwMode="auto">
            <a:xfrm>
              <a:off x="5317" y="680"/>
              <a:ext cx="242" cy="242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406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5" name="Freeform 976"/>
            <p:cNvSpPr>
              <a:spLocks/>
            </p:cNvSpPr>
            <p:nvPr/>
          </p:nvSpPr>
          <p:spPr bwMode="auto">
            <a:xfrm>
              <a:off x="5299" y="2615"/>
              <a:ext cx="248" cy="201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408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09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0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1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2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3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98314" name="Text Box 8"/>
          <p:cNvSpPr txBox="1">
            <a:spLocks noChangeArrowheads="1"/>
          </p:cNvSpPr>
          <p:nvPr/>
        </p:nvSpPr>
        <p:spPr bwMode="auto">
          <a:xfrm>
            <a:off x="10217150" y="5716588"/>
            <a:ext cx="167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98315" name="Group 212"/>
          <p:cNvGrpSpPr>
            <a:grpSpLocks/>
          </p:cNvGrpSpPr>
          <p:nvPr/>
        </p:nvGrpSpPr>
        <p:grpSpPr bwMode="auto">
          <a:xfrm>
            <a:off x="9221788" y="1412875"/>
            <a:ext cx="1765300" cy="4035425"/>
            <a:chOff x="1484027" y="1706480"/>
            <a:chExt cx="1765726" cy="4034752"/>
          </a:xfrm>
        </p:grpSpPr>
        <p:sp>
          <p:nvSpPr>
            <p:cNvPr id="214" name="Rectangle 24"/>
            <p:cNvSpPr>
              <a:spLocks noChangeArrowheads="1"/>
            </p:cNvSpPr>
            <p:nvPr/>
          </p:nvSpPr>
          <p:spPr bwMode="auto">
            <a:xfrm>
              <a:off x="1528488" y="1869966"/>
              <a:ext cx="1649810" cy="3871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85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216" name="Straight Connector 215"/>
            <p:cNvCxnSpPr>
              <a:cxnSpLocks/>
            </p:cNvCxnSpPr>
            <p:nvPr/>
          </p:nvCxnSpPr>
          <p:spPr>
            <a:xfrm>
              <a:off x="1534839" y="2676281"/>
              <a:ext cx="16434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cxnSpLocks/>
            </p:cNvCxnSpPr>
            <p:nvPr/>
          </p:nvCxnSpPr>
          <p:spPr>
            <a:xfrm>
              <a:off x="1506257" y="3473073"/>
              <a:ext cx="1656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cxnSpLocks/>
            </p:cNvCxnSpPr>
            <p:nvPr/>
          </p:nvCxnSpPr>
          <p:spPr>
            <a:xfrm>
              <a:off x="1509433" y="4209550"/>
              <a:ext cx="1668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cxnSpLocks/>
            </p:cNvCxnSpPr>
            <p:nvPr/>
          </p:nvCxnSpPr>
          <p:spPr>
            <a:xfrm>
              <a:off x="1512609" y="4992057"/>
              <a:ext cx="1649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/>
          <p:cNvSpPr/>
          <p:nvPr/>
        </p:nvSpPr>
        <p:spPr>
          <a:xfrm>
            <a:off x="5584825" y="2368550"/>
            <a:ext cx="971550" cy="38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3" name="Group 185"/>
          <p:cNvGrpSpPr>
            <a:grpSpLocks/>
          </p:cNvGrpSpPr>
          <p:nvPr/>
        </p:nvGrpSpPr>
        <p:grpSpPr bwMode="auto">
          <a:xfrm>
            <a:off x="5691188" y="2433638"/>
            <a:ext cx="908050" cy="301625"/>
            <a:chOff x="1848" y="2046"/>
            <a:chExt cx="572" cy="190"/>
          </a:xfrm>
        </p:grpSpPr>
        <p:grpSp>
          <p:nvGrpSpPr>
            <p:cNvPr id="98378" name="Group 179"/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98382" name="Rectangle 180"/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83" name="Rectangle 181"/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</p:grpSp>
        <p:grpSp>
          <p:nvGrpSpPr>
            <p:cNvPr id="98379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98380" name="Rectangle 183"/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81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grpSp>
        <p:nvGrpSpPr>
          <p:cNvPr id="96" name="Group 175"/>
          <p:cNvGrpSpPr>
            <a:grpSpLocks/>
          </p:cNvGrpSpPr>
          <p:nvPr/>
        </p:nvGrpSpPr>
        <p:grpSpPr bwMode="auto">
          <a:xfrm>
            <a:off x="5937250" y="1547813"/>
            <a:ext cx="679450" cy="301625"/>
            <a:chOff x="780" y="1553"/>
            <a:chExt cx="428" cy="190"/>
          </a:xfrm>
        </p:grpSpPr>
        <p:sp>
          <p:nvSpPr>
            <p:cNvPr id="98376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377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356225" y="3319463"/>
            <a:ext cx="120967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418138" y="3360738"/>
            <a:ext cx="1058862" cy="306387"/>
            <a:chOff x="5509436" y="3287899"/>
            <a:chExt cx="1058375" cy="307296"/>
          </a:xfrm>
        </p:grpSpPr>
        <p:grpSp>
          <p:nvGrpSpPr>
            <p:cNvPr id="98369" name="Group 182"/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98374" name="Rectangle 183"/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75" name="Rectangle 184"/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  <p:sp>
          <p:nvSpPr>
            <p:cNvPr id="98370" name="Rectangle 181"/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98371" name="Rectangle 181"/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6077500" y="3322928"/>
              <a:ext cx="0" cy="2563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796641" y="3319743"/>
              <a:ext cx="0" cy="2579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629525" y="1484313"/>
            <a:ext cx="1536700" cy="3792537"/>
            <a:chOff x="7629993" y="1484027"/>
            <a:chExt cx="1535906" cy="3792511"/>
          </a:xfrm>
        </p:grpSpPr>
        <p:sp>
          <p:nvSpPr>
            <p:cNvPr id="119" name="Freeform 118"/>
            <p:cNvSpPr/>
            <p:nvPr/>
          </p:nvSpPr>
          <p:spPr>
            <a:xfrm flipH="1">
              <a:off x="7629993" y="1484027"/>
              <a:ext cx="1201117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 </a:t>
              </a:r>
            </a:p>
          </p:txBody>
        </p:sp>
        <p:grpSp>
          <p:nvGrpSpPr>
            <p:cNvPr id="98340" name="Group 119"/>
            <p:cNvGrpSpPr>
              <a:grpSpLocks/>
            </p:cNvGrpSpPr>
            <p:nvPr/>
          </p:nvGrpSpPr>
          <p:grpSpPr bwMode="auto"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477052" y="5376334"/>
                <a:ext cx="1210637" cy="388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8360" name="Group 182"/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98367" name="Rectangle 183"/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68" name="Rectangle 184"/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  <p:sp>
            <p:nvSpPr>
              <p:cNvPr id="98361" name="Rectangle 181"/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  <p:sp>
            <p:nvSpPr>
              <p:cNvPr id="98362" name="Rectangle 181"/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</a:t>
                </a:r>
              </a:p>
            </p:txBody>
          </p:sp>
          <p:cxnSp>
            <p:nvCxnSpPr>
              <p:cNvPr id="125" name="Straight Connector 124"/>
              <p:cNvCxnSpPr>
                <a:cxnSpLocks/>
              </p:cNvCxnSpPr>
              <p:nvPr/>
            </p:nvCxnSpPr>
            <p:spPr>
              <a:xfrm>
                <a:off x="7106965" y="5422372"/>
                <a:ext cx="0" cy="2555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826122" y="5419197"/>
                <a:ext cx="0" cy="2571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365" name="Rectangle 181"/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l</a:t>
                </a: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6505613" y="5420784"/>
                <a:ext cx="0" cy="25558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341" name="Group 131"/>
            <p:cNvGrpSpPr>
              <a:grpSpLocks/>
            </p:cNvGrpSpPr>
            <p:nvPr/>
          </p:nvGrpSpPr>
          <p:grpSpPr bwMode="auto"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98352" name="Group 182"/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98357" name="Rectangle 183"/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58" name="Rectangle 184"/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  <p:sp>
            <p:nvSpPr>
              <p:cNvPr id="98353" name="Rectangle 181"/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  <p:sp>
            <p:nvSpPr>
              <p:cNvPr id="98354" name="Rectangle 181"/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</a:t>
                </a:r>
              </a:p>
            </p:txBody>
          </p:sp>
          <p:cxnSp>
            <p:nvCxnSpPr>
              <p:cNvPr id="145" name="Straight Connector 144"/>
              <p:cNvCxnSpPr>
                <a:cxnSpLocks/>
              </p:cNvCxnSpPr>
              <p:nvPr/>
            </p:nvCxnSpPr>
            <p:spPr>
              <a:xfrm>
                <a:off x="6077016" y="3323332"/>
                <a:ext cx="0" cy="2555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796174" y="3320157"/>
                <a:ext cx="0" cy="2571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342" name="Group 6"/>
            <p:cNvGrpSpPr>
              <a:grpSpLocks/>
            </p:cNvGrpSpPr>
            <p:nvPr/>
          </p:nvGrpSpPr>
          <p:grpSpPr bwMode="auto"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98346" name="Group 179"/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98350" name="Rectangle 180"/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51" name="Rectangle 181"/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H</a:t>
                  </a:r>
                  <a:r>
                    <a:rPr lang="en-US" altLang="en-US" sz="1800" baseline="-250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t</a:t>
                  </a:r>
                </a:p>
              </p:txBody>
            </p:sp>
          </p:grpSp>
          <p:grpSp>
            <p:nvGrpSpPr>
              <p:cNvPr id="98347" name="Group 182"/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98348" name="Rectangle 183"/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49" name="Rectangle 184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</p:grpSp>
        <p:grpSp>
          <p:nvGrpSpPr>
            <p:cNvPr id="98343" name="Group 175"/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98344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45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sp>
        <p:nvSpPr>
          <p:cNvPr id="165" name="Freeform 8"/>
          <p:cNvSpPr>
            <a:spLocks/>
          </p:cNvSpPr>
          <p:nvPr/>
        </p:nvSpPr>
        <p:spPr bwMode="auto">
          <a:xfrm>
            <a:off x="3570288" y="4675188"/>
            <a:ext cx="4137025" cy="601662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186113" y="2138363"/>
            <a:ext cx="1079500" cy="1909762"/>
            <a:chOff x="3186222" y="2137612"/>
            <a:chExt cx="1079388" cy="1910319"/>
          </a:xfrm>
        </p:grpSpPr>
        <p:sp>
          <p:nvSpPr>
            <p:cNvPr id="10" name="TextBox 9"/>
            <p:cNvSpPr txBox="1"/>
            <p:nvPr/>
          </p:nvSpPr>
          <p:spPr>
            <a:xfrm>
              <a:off x="3186222" y="2137612"/>
              <a:ext cx="996847" cy="36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message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192571" y="2928418"/>
              <a:ext cx="995259" cy="36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segment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86222" y="3677936"/>
              <a:ext cx="1079388" cy="36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datagram</a:t>
              </a: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3189288" y="4454525"/>
            <a:ext cx="7413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frame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45088" y="4194175"/>
            <a:ext cx="1347787" cy="307975"/>
            <a:chOff x="5144294" y="4194650"/>
            <a:chExt cx="1347789" cy="307296"/>
          </a:xfrm>
        </p:grpSpPr>
        <p:grpSp>
          <p:nvGrpSpPr>
            <p:cNvPr id="98327" name="Group 182"/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98334" name="Rectangle 183"/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35" name="Rectangle 184"/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  <p:sp>
          <p:nvSpPr>
            <p:cNvPr id="98328" name="Rectangle 181"/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98329" name="Rectangle 181"/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cxnSp>
          <p:nvCxnSpPr>
            <p:cNvPr id="222" name="Straight Connector 221"/>
            <p:cNvCxnSpPr>
              <a:cxnSpLocks/>
            </p:cNvCxnSpPr>
            <p:nvPr/>
          </p:nvCxnSpPr>
          <p:spPr>
            <a:xfrm>
              <a:off x="6001545" y="4229498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720557" y="4227914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32" name="Rectangle 181"/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5417344" y="4226330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32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93056F42-CFF4-4C6D-9B76-FB72FD9E5636}" type="slidenum">
              <a:rPr lang="en-US" altLang="en-US" smtClean="0">
                <a:solidFill>
                  <a:srgbClr val="7F7F7F"/>
                </a:solidFill>
              </a:rPr>
              <a:pPr/>
              <a:t>18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76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/>
          <p:cNvSpPr>
            <a:spLocks/>
          </p:cNvSpPr>
          <p:nvPr/>
        </p:nvSpPr>
        <p:spPr bwMode="auto">
          <a:xfrm>
            <a:off x="8197850" y="4478338"/>
            <a:ext cx="454025" cy="992187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0355" name="Group 296"/>
          <p:cNvGrpSpPr>
            <a:grpSpLocks/>
          </p:cNvGrpSpPr>
          <p:nvPr/>
        </p:nvGrpSpPr>
        <p:grpSpPr bwMode="auto">
          <a:xfrm>
            <a:off x="8637588" y="5116513"/>
            <a:ext cx="958850" cy="476250"/>
            <a:chOff x="7493876" y="2774731"/>
            <a:chExt cx="1481958" cy="894622"/>
          </a:xfrm>
        </p:grpSpPr>
        <p:sp>
          <p:nvSpPr>
            <p:cNvPr id="298" name="Freeform 297"/>
            <p:cNvSpPr/>
            <p:nvPr/>
          </p:nvSpPr>
          <p:spPr>
            <a:xfrm>
              <a:off x="7493876" y="3084867"/>
              <a:ext cx="1481958" cy="584486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7493876" y="2774731"/>
              <a:ext cx="1481958" cy="578522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100485" name="Group 299"/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/>
              <p:cNvSpPr/>
              <p:nvPr/>
            </p:nvSpPr>
            <p:spPr>
              <a:xfrm>
                <a:off x="7813193" y="2885701"/>
                <a:ext cx="847495" cy="195933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2" name="Freeform 301"/>
              <p:cNvSpPr/>
              <p:nvPr/>
            </p:nvSpPr>
            <p:spPr>
              <a:xfrm>
                <a:off x="8366918" y="3054352"/>
                <a:ext cx="317018" cy="168650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3" name="Freeform 302"/>
              <p:cNvSpPr/>
              <p:nvPr/>
            </p:nvSpPr>
            <p:spPr>
              <a:xfrm>
                <a:off x="7787832" y="3054352"/>
                <a:ext cx="310677" cy="168650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4" name="Freeform 303"/>
              <p:cNvSpPr/>
              <p:nvPr/>
            </p:nvSpPr>
            <p:spPr>
              <a:xfrm>
                <a:off x="7895617" y="2972507"/>
                <a:ext cx="676305" cy="2653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2" name="Rectangle 90"/>
          <p:cNvSpPr>
            <a:spLocks noChangeArrowheads="1"/>
          </p:cNvSpPr>
          <p:nvPr/>
        </p:nvSpPr>
        <p:spPr bwMode="auto">
          <a:xfrm>
            <a:off x="6916738" y="4489450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0357" name="Text Box 92"/>
          <p:cNvSpPr txBox="1">
            <a:spLocks noChangeArrowheads="1"/>
          </p:cNvSpPr>
          <p:nvPr/>
        </p:nvSpPr>
        <p:spPr bwMode="auto">
          <a:xfrm>
            <a:off x="6873875" y="4456113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physical</a:t>
            </a:r>
          </a:p>
        </p:txBody>
      </p:sp>
      <p:sp>
        <p:nvSpPr>
          <p:cNvPr id="144" name="Rectangle 24"/>
          <p:cNvSpPr>
            <a:spLocks noChangeArrowheads="1"/>
          </p:cNvSpPr>
          <p:nvPr/>
        </p:nvSpPr>
        <p:spPr bwMode="auto">
          <a:xfrm>
            <a:off x="2886075" y="486568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0359" name="Text Box 26"/>
          <p:cNvSpPr txBox="1">
            <a:spLocks noChangeArrowheads="1"/>
          </p:cNvSpPr>
          <p:nvPr/>
        </p:nvSpPr>
        <p:spPr bwMode="auto">
          <a:xfrm>
            <a:off x="2832100" y="4821238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application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transport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physical</a:t>
            </a:r>
          </a:p>
        </p:txBody>
      </p:sp>
      <p:sp>
        <p:nvSpPr>
          <p:cNvPr id="146" name="Line 25"/>
          <p:cNvSpPr>
            <a:spLocks noChangeShapeType="1"/>
          </p:cNvSpPr>
          <p:nvPr/>
        </p:nvSpPr>
        <p:spPr bwMode="auto">
          <a:xfrm>
            <a:off x="2886075" y="51831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Line 27"/>
          <p:cNvSpPr>
            <a:spLocks noChangeShapeType="1"/>
          </p:cNvSpPr>
          <p:nvPr/>
        </p:nvSpPr>
        <p:spPr bwMode="auto">
          <a:xfrm>
            <a:off x="2894013" y="55038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Line 28"/>
          <p:cNvSpPr>
            <a:spLocks noChangeShapeType="1"/>
          </p:cNvSpPr>
          <p:nvPr/>
        </p:nvSpPr>
        <p:spPr bwMode="auto">
          <a:xfrm>
            <a:off x="2898775" y="57848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Line 29"/>
          <p:cNvSpPr>
            <a:spLocks noChangeShapeType="1"/>
          </p:cNvSpPr>
          <p:nvPr/>
        </p:nvSpPr>
        <p:spPr bwMode="auto">
          <a:xfrm>
            <a:off x="2898775" y="60610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Rectangle 24"/>
          <p:cNvSpPr>
            <a:spLocks noChangeArrowheads="1"/>
          </p:cNvSpPr>
          <p:nvPr/>
        </p:nvSpPr>
        <p:spPr bwMode="auto">
          <a:xfrm>
            <a:off x="3816350" y="985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0365" name="Text Box 26"/>
          <p:cNvSpPr txBox="1">
            <a:spLocks noChangeArrowheads="1"/>
          </p:cNvSpPr>
          <p:nvPr/>
        </p:nvSpPr>
        <p:spPr bwMode="auto">
          <a:xfrm>
            <a:off x="3762375" y="941388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application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transport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physical</a:t>
            </a:r>
          </a:p>
        </p:txBody>
      </p:sp>
      <p:sp>
        <p:nvSpPr>
          <p:cNvPr id="159" name="Freeform 3"/>
          <p:cNvSpPr>
            <a:spLocks/>
          </p:cNvSpPr>
          <p:nvPr/>
        </p:nvSpPr>
        <p:spPr bwMode="auto">
          <a:xfrm>
            <a:off x="8316913" y="2563813"/>
            <a:ext cx="638175" cy="78263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0367" name="Group 304"/>
          <p:cNvGrpSpPr>
            <a:grpSpLocks/>
          </p:cNvGrpSpPr>
          <p:nvPr/>
        </p:nvGrpSpPr>
        <p:grpSpPr bwMode="auto">
          <a:xfrm>
            <a:off x="8737600" y="2941638"/>
            <a:ext cx="958850" cy="477837"/>
            <a:chOff x="3668110" y="2448910"/>
            <a:chExt cx="3794234" cy="2165130"/>
          </a:xfrm>
        </p:grpSpPr>
        <p:sp>
          <p:nvSpPr>
            <p:cNvPr id="306" name="Rectangle 305"/>
            <p:cNvSpPr/>
            <p:nvPr/>
          </p:nvSpPr>
          <p:spPr>
            <a:xfrm>
              <a:off x="3668110" y="3743673"/>
              <a:ext cx="3781670" cy="870367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07" name="Freeform 306"/>
            <p:cNvSpPr/>
            <p:nvPr/>
          </p:nvSpPr>
          <p:spPr>
            <a:xfrm>
              <a:off x="3680674" y="2448910"/>
              <a:ext cx="3781670" cy="1323536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100478" name="Group 307"/>
            <p:cNvGrpSpPr>
              <a:grpSpLocks/>
            </p:cNvGrpSpPr>
            <p:nvPr/>
          </p:nvGrpSpPr>
          <p:grpSpPr bwMode="auto"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7964874" y="3036228"/>
                <a:ext cx="848811" cy="198198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>
              <a:xfrm>
                <a:off x="8519595" y="3205771"/>
                <a:ext cx="316983" cy="171930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1" name="Freeform 310"/>
              <p:cNvSpPr/>
              <p:nvPr/>
            </p:nvSpPr>
            <p:spPr>
              <a:xfrm>
                <a:off x="7940220" y="3205771"/>
                <a:ext cx="311701" cy="169542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>
              <a:xfrm>
                <a:off x="8047642" y="3122193"/>
                <a:ext cx="676231" cy="26983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650" y="265113"/>
            <a:ext cx="4683125" cy="16811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Encapsulation: an end-end view</a:t>
            </a:r>
            <a:endParaRPr lang="en-US" dirty="0"/>
          </a:p>
        </p:txBody>
      </p:sp>
      <p:sp>
        <p:nvSpPr>
          <p:cNvPr id="175" name="Freeform 2"/>
          <p:cNvSpPr>
            <a:spLocks/>
          </p:cNvSpPr>
          <p:nvPr/>
        </p:nvSpPr>
        <p:spPr bwMode="auto">
          <a:xfrm>
            <a:off x="5037138" y="1701800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370" name="Text Box 8"/>
          <p:cNvSpPr txBox="1">
            <a:spLocks noChangeArrowheads="1"/>
          </p:cNvSpPr>
          <p:nvPr/>
        </p:nvSpPr>
        <p:spPr bwMode="auto">
          <a:xfrm>
            <a:off x="3935413" y="477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77" name="Freeform 10"/>
          <p:cNvSpPr>
            <a:spLocks/>
          </p:cNvSpPr>
          <p:nvPr/>
        </p:nvSpPr>
        <p:spPr bwMode="auto">
          <a:xfrm>
            <a:off x="5087938" y="960438"/>
            <a:ext cx="360362" cy="1595437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Line 25"/>
          <p:cNvSpPr>
            <a:spLocks noChangeShapeType="1"/>
          </p:cNvSpPr>
          <p:nvPr/>
        </p:nvSpPr>
        <p:spPr bwMode="auto">
          <a:xfrm>
            <a:off x="3816350" y="1303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Line 27"/>
          <p:cNvSpPr>
            <a:spLocks noChangeShapeType="1"/>
          </p:cNvSpPr>
          <p:nvPr/>
        </p:nvSpPr>
        <p:spPr bwMode="auto">
          <a:xfrm>
            <a:off x="3824288" y="1624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3" name="Line 28"/>
          <p:cNvSpPr>
            <a:spLocks noChangeShapeType="1"/>
          </p:cNvSpPr>
          <p:nvPr/>
        </p:nvSpPr>
        <p:spPr bwMode="auto">
          <a:xfrm>
            <a:off x="3829050" y="1905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4" name="Line 29"/>
          <p:cNvSpPr>
            <a:spLocks noChangeShapeType="1"/>
          </p:cNvSpPr>
          <p:nvPr/>
        </p:nvSpPr>
        <p:spPr bwMode="auto">
          <a:xfrm>
            <a:off x="3829050" y="2181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85" name="Group 39"/>
          <p:cNvGrpSpPr>
            <a:grpSpLocks/>
          </p:cNvGrpSpPr>
          <p:nvPr/>
        </p:nvGrpSpPr>
        <p:grpSpPr bwMode="auto">
          <a:xfrm>
            <a:off x="2438400" y="1622425"/>
            <a:ext cx="1208088" cy="303213"/>
            <a:chOff x="501" y="1990"/>
            <a:chExt cx="761" cy="191"/>
          </a:xfrm>
        </p:grpSpPr>
        <p:sp>
          <p:nvSpPr>
            <p:cNvPr id="100470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71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72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73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190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1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2" name="Text Box 5"/>
          <p:cNvSpPr txBox="1">
            <a:spLocks noChangeArrowheads="1"/>
          </p:cNvSpPr>
          <p:nvPr/>
        </p:nvSpPr>
        <p:spPr bwMode="auto">
          <a:xfrm>
            <a:off x="1614488" y="1250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segment</a:t>
            </a:r>
          </a:p>
        </p:txBody>
      </p:sp>
      <p:grpSp>
        <p:nvGrpSpPr>
          <p:cNvPr id="193" name="Group 178"/>
          <p:cNvGrpSpPr>
            <a:grpSpLocks/>
          </p:cNvGrpSpPr>
          <p:nvPr/>
        </p:nvGrpSpPr>
        <p:grpSpPr bwMode="auto">
          <a:xfrm>
            <a:off x="2755900" y="1290638"/>
            <a:ext cx="301625" cy="292100"/>
            <a:chOff x="1962" y="2058"/>
            <a:chExt cx="190" cy="184"/>
          </a:xfrm>
        </p:grpSpPr>
        <p:sp>
          <p:nvSpPr>
            <p:cNvPr id="100468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69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</p:grpSp>
      <p:sp>
        <p:nvSpPr>
          <p:cNvPr id="196" name="Text Box 4"/>
          <p:cNvSpPr txBox="1">
            <a:spLocks noChangeArrowheads="1"/>
          </p:cNvSpPr>
          <p:nvPr/>
        </p:nvSpPr>
        <p:spPr bwMode="auto">
          <a:xfrm>
            <a:off x="1414463" y="1590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datagram</a:t>
            </a:r>
          </a:p>
        </p:txBody>
      </p:sp>
      <p:sp>
        <p:nvSpPr>
          <p:cNvPr id="100380" name="Text Box 54"/>
          <p:cNvSpPr txBox="1">
            <a:spLocks noChangeArrowheads="1"/>
          </p:cNvSpPr>
          <p:nvPr/>
        </p:nvSpPr>
        <p:spPr bwMode="auto">
          <a:xfrm>
            <a:off x="2767013" y="4411663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206" name="Group 64"/>
          <p:cNvGrpSpPr>
            <a:grpSpLocks/>
          </p:cNvGrpSpPr>
          <p:nvPr/>
        </p:nvGrpSpPr>
        <p:grpSpPr bwMode="auto">
          <a:xfrm>
            <a:off x="1371600" y="5781675"/>
            <a:ext cx="1479550" cy="303213"/>
            <a:chOff x="332" y="2224"/>
            <a:chExt cx="932" cy="191"/>
          </a:xfrm>
        </p:grpSpPr>
        <p:sp>
          <p:nvSpPr>
            <p:cNvPr id="100460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61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62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63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sp>
          <p:nvSpPr>
            <p:cNvPr id="100464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12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3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4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15" name="Group 73"/>
          <p:cNvGrpSpPr>
            <a:grpSpLocks/>
          </p:cNvGrpSpPr>
          <p:nvPr/>
        </p:nvGrpSpPr>
        <p:grpSpPr bwMode="auto">
          <a:xfrm>
            <a:off x="1639888" y="5483225"/>
            <a:ext cx="1208087" cy="303213"/>
            <a:chOff x="501" y="1990"/>
            <a:chExt cx="761" cy="191"/>
          </a:xfrm>
        </p:grpSpPr>
        <p:sp>
          <p:nvSpPr>
            <p:cNvPr id="100454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55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56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57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20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1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2" name="Group 80"/>
          <p:cNvGrpSpPr>
            <a:grpSpLocks/>
          </p:cNvGrpSpPr>
          <p:nvPr/>
        </p:nvGrpSpPr>
        <p:grpSpPr bwMode="auto">
          <a:xfrm>
            <a:off x="1943100" y="5175250"/>
            <a:ext cx="890588" cy="303213"/>
            <a:chOff x="645" y="1734"/>
            <a:chExt cx="561" cy="191"/>
          </a:xfrm>
        </p:grpSpPr>
        <p:sp>
          <p:nvSpPr>
            <p:cNvPr id="100450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51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52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26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7" name="Group 85"/>
          <p:cNvGrpSpPr>
            <a:grpSpLocks/>
          </p:cNvGrpSpPr>
          <p:nvPr/>
        </p:nvGrpSpPr>
        <p:grpSpPr bwMode="auto">
          <a:xfrm>
            <a:off x="2149475" y="4864100"/>
            <a:ext cx="679450" cy="301625"/>
            <a:chOff x="780" y="1553"/>
            <a:chExt cx="428" cy="190"/>
          </a:xfrm>
        </p:grpSpPr>
        <p:sp>
          <p:nvSpPr>
            <p:cNvPr id="100448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49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</p:grpSp>
      <p:sp>
        <p:nvSpPr>
          <p:cNvPr id="233" name="Line 91"/>
          <p:cNvSpPr>
            <a:spLocks noChangeShapeType="1"/>
          </p:cNvSpPr>
          <p:nvPr/>
        </p:nvSpPr>
        <p:spPr bwMode="auto">
          <a:xfrm>
            <a:off x="6916738" y="48069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5" name="Line 93"/>
          <p:cNvSpPr>
            <a:spLocks noChangeShapeType="1"/>
          </p:cNvSpPr>
          <p:nvPr/>
        </p:nvSpPr>
        <p:spPr bwMode="auto">
          <a:xfrm>
            <a:off x="6924675" y="51276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8" name="Rectangle 96"/>
          <p:cNvSpPr>
            <a:spLocks noChangeArrowheads="1"/>
          </p:cNvSpPr>
          <p:nvPr/>
        </p:nvSpPr>
        <p:spPr bwMode="auto">
          <a:xfrm>
            <a:off x="7083425" y="2597150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39" name="Line 97"/>
          <p:cNvSpPr>
            <a:spLocks noChangeShapeType="1"/>
          </p:cNvSpPr>
          <p:nvPr/>
        </p:nvSpPr>
        <p:spPr bwMode="auto">
          <a:xfrm>
            <a:off x="7083425" y="29146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1" name="Freeform 114"/>
          <p:cNvSpPr>
            <a:spLocks/>
          </p:cNvSpPr>
          <p:nvPr/>
        </p:nvSpPr>
        <p:spPr bwMode="auto">
          <a:xfrm>
            <a:off x="3048000" y="787400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2" name="Group 115"/>
          <p:cNvGrpSpPr>
            <a:grpSpLocks/>
          </p:cNvGrpSpPr>
          <p:nvPr/>
        </p:nvGrpSpPr>
        <p:grpSpPr bwMode="auto">
          <a:xfrm>
            <a:off x="5457825" y="4800600"/>
            <a:ext cx="1479550" cy="303213"/>
            <a:chOff x="332" y="2224"/>
            <a:chExt cx="932" cy="191"/>
          </a:xfrm>
        </p:grpSpPr>
        <p:sp>
          <p:nvSpPr>
            <p:cNvPr id="10044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4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4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4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sp>
          <p:nvSpPr>
            <p:cNvPr id="10044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48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9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0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1" name="Group 124"/>
          <p:cNvGrpSpPr>
            <a:grpSpLocks/>
          </p:cNvGrpSpPr>
          <p:nvPr/>
        </p:nvGrpSpPr>
        <p:grpSpPr bwMode="auto">
          <a:xfrm>
            <a:off x="5716588" y="4494213"/>
            <a:ext cx="1208087" cy="303212"/>
            <a:chOff x="501" y="1990"/>
            <a:chExt cx="761" cy="191"/>
          </a:xfrm>
        </p:grpSpPr>
        <p:sp>
          <p:nvSpPr>
            <p:cNvPr id="10043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3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3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3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56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7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8" name="Group 140"/>
          <p:cNvGrpSpPr>
            <a:grpSpLocks/>
          </p:cNvGrpSpPr>
          <p:nvPr/>
        </p:nvGrpSpPr>
        <p:grpSpPr bwMode="auto">
          <a:xfrm>
            <a:off x="8488363" y="4860925"/>
            <a:ext cx="1208087" cy="303213"/>
            <a:chOff x="501" y="1990"/>
            <a:chExt cx="761" cy="191"/>
          </a:xfrm>
        </p:grpSpPr>
        <p:sp>
          <p:nvSpPr>
            <p:cNvPr id="10042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2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3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3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63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4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65" name="Group 156"/>
          <p:cNvGrpSpPr>
            <a:grpSpLocks/>
          </p:cNvGrpSpPr>
          <p:nvPr/>
        </p:nvGrpSpPr>
        <p:grpSpPr bwMode="auto">
          <a:xfrm>
            <a:off x="2157413" y="1919288"/>
            <a:ext cx="1479550" cy="303212"/>
            <a:chOff x="332" y="2224"/>
            <a:chExt cx="932" cy="191"/>
          </a:xfrm>
        </p:grpSpPr>
        <p:sp>
          <p:nvSpPr>
            <p:cNvPr id="10042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2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2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2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sp>
          <p:nvSpPr>
            <p:cNvPr id="10042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7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0394" name="Text Box 166"/>
          <p:cNvSpPr txBox="1">
            <a:spLocks noChangeArrowheads="1"/>
          </p:cNvSpPr>
          <p:nvPr/>
        </p:nvSpPr>
        <p:spPr bwMode="auto">
          <a:xfrm>
            <a:off x="9140825" y="5665788"/>
            <a:ext cx="841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router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0395" name="Text Box 167"/>
          <p:cNvSpPr txBox="1">
            <a:spLocks noChangeArrowheads="1"/>
          </p:cNvSpPr>
          <p:nvPr/>
        </p:nvSpPr>
        <p:spPr bwMode="auto">
          <a:xfrm>
            <a:off x="9155113" y="3386138"/>
            <a:ext cx="86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switch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6" name="Text Box 174"/>
          <p:cNvSpPr txBox="1">
            <a:spLocks noChangeArrowheads="1"/>
          </p:cNvSpPr>
          <p:nvPr/>
        </p:nvSpPr>
        <p:spPr bwMode="auto">
          <a:xfrm>
            <a:off x="1922463" y="946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message</a:t>
            </a:r>
          </a:p>
        </p:txBody>
      </p:sp>
      <p:grpSp>
        <p:nvGrpSpPr>
          <p:cNvPr id="277" name="Group 175"/>
          <p:cNvGrpSpPr>
            <a:grpSpLocks/>
          </p:cNvGrpSpPr>
          <p:nvPr/>
        </p:nvGrpSpPr>
        <p:grpSpPr bwMode="auto">
          <a:xfrm>
            <a:off x="2982913" y="973138"/>
            <a:ext cx="679450" cy="301625"/>
            <a:chOff x="780" y="1553"/>
            <a:chExt cx="428" cy="190"/>
          </a:xfrm>
        </p:grpSpPr>
        <p:sp>
          <p:nvSpPr>
            <p:cNvPr id="10041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1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</p:grpSp>
      <p:grpSp>
        <p:nvGrpSpPr>
          <p:cNvPr id="280" name="Group 185"/>
          <p:cNvGrpSpPr>
            <a:grpSpLocks/>
          </p:cNvGrpSpPr>
          <p:nvPr/>
        </p:nvGrpSpPr>
        <p:grpSpPr bwMode="auto">
          <a:xfrm>
            <a:off x="2746375" y="1290638"/>
            <a:ext cx="908050" cy="301625"/>
            <a:chOff x="1848" y="2046"/>
            <a:chExt cx="572" cy="190"/>
          </a:xfrm>
        </p:grpSpPr>
        <p:grpSp>
          <p:nvGrpSpPr>
            <p:cNvPr id="100412" name="Group 179"/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00416" name="Rectangle 180"/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0417" name="Rectangle 181"/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</p:grpSp>
        <p:grpSp>
          <p:nvGrpSpPr>
            <p:cNvPr id="100413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00414" name="Rectangle 183"/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041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grpSp>
        <p:nvGrpSpPr>
          <p:cNvPr id="287" name="Group 187"/>
          <p:cNvGrpSpPr>
            <a:grpSpLocks/>
          </p:cNvGrpSpPr>
          <p:nvPr/>
        </p:nvGrpSpPr>
        <p:grpSpPr bwMode="auto">
          <a:xfrm>
            <a:off x="2438400" y="1622425"/>
            <a:ext cx="323850" cy="295275"/>
            <a:chOff x="1948" y="2058"/>
            <a:chExt cx="204" cy="184"/>
          </a:xfrm>
        </p:grpSpPr>
        <p:sp>
          <p:nvSpPr>
            <p:cNvPr id="100410" name="Rectangle 188"/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1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</p:grpSp>
      <p:sp>
        <p:nvSpPr>
          <p:cNvPr id="290" name="Text Box 7"/>
          <p:cNvSpPr txBox="1">
            <a:spLocks noChangeArrowheads="1"/>
          </p:cNvSpPr>
          <p:nvPr/>
        </p:nvSpPr>
        <p:spPr bwMode="auto">
          <a:xfrm>
            <a:off x="1376363" y="1897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frame</a:t>
            </a:r>
          </a:p>
        </p:txBody>
      </p:sp>
      <p:grpSp>
        <p:nvGrpSpPr>
          <p:cNvPr id="100401" name="Group 190"/>
          <p:cNvGrpSpPr>
            <a:grpSpLocks/>
          </p:cNvGrpSpPr>
          <p:nvPr/>
        </p:nvGrpSpPr>
        <p:grpSpPr bwMode="auto">
          <a:xfrm flipH="1">
            <a:off x="5359400" y="1341438"/>
            <a:ext cx="803275" cy="771525"/>
            <a:chOff x="-44" y="1473"/>
            <a:chExt cx="981" cy="1105"/>
          </a:xfrm>
        </p:grpSpPr>
        <p:pic>
          <p:nvPicPr>
            <p:cNvPr id="100408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0" name="Freeform 10"/>
          <p:cNvSpPr>
            <a:spLocks/>
          </p:cNvSpPr>
          <p:nvPr/>
        </p:nvSpPr>
        <p:spPr bwMode="auto">
          <a:xfrm>
            <a:off x="4178300" y="4870450"/>
            <a:ext cx="360363" cy="1524000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0403" name="Group 187"/>
          <p:cNvGrpSpPr>
            <a:grpSpLocks/>
          </p:cNvGrpSpPr>
          <p:nvPr/>
        </p:nvGrpSpPr>
        <p:grpSpPr bwMode="auto">
          <a:xfrm flipH="1">
            <a:off x="4397375" y="5224463"/>
            <a:ext cx="803275" cy="771525"/>
            <a:chOff x="-44" y="1473"/>
            <a:chExt cx="981" cy="1105"/>
          </a:xfrm>
        </p:grpSpPr>
        <p:pic>
          <p:nvPicPr>
            <p:cNvPr id="100406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40" name="Text Box 98"/>
          <p:cNvSpPr txBox="1">
            <a:spLocks noChangeArrowheads="1"/>
          </p:cNvSpPr>
          <p:nvPr/>
        </p:nvSpPr>
        <p:spPr bwMode="auto">
          <a:xfrm>
            <a:off x="7029450" y="258445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link</a:t>
            </a:r>
          </a:p>
          <a:p>
            <a:pPr algn="ctr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10040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AA3B8357-7327-46E6-8FDF-6F04CDF5D9A5}" type="slidenum">
              <a:rPr lang="en-US" altLang="en-US" smtClean="0">
                <a:solidFill>
                  <a:srgbClr val="7F7F7F"/>
                </a:solidFill>
              </a:rPr>
              <a:pPr/>
              <a:t>19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408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CC ZG503: Network Fundamentals for Cloud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Lecture No. 3: Fundamentals of Networking (Contd.)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ISO/OSI reference model</a:t>
            </a:r>
            <a:endParaRPr lang="en-US" dirty="0"/>
          </a:p>
        </p:txBody>
      </p:sp>
      <p:sp>
        <p:nvSpPr>
          <p:cNvPr id="10240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79F8C775-1132-4401-92AC-7EF2361CA579}" type="slidenum">
              <a:rPr lang="en-US" altLang="en-US" smtClean="0">
                <a:solidFill>
                  <a:srgbClr val="7F7F7F"/>
                </a:solidFill>
              </a:rPr>
              <a:pPr/>
              <a:t>20</a:t>
            </a:fld>
            <a:endParaRPr lang="en-US" altLang="en-US">
              <a:solidFill>
                <a:srgbClr val="7F7F7F"/>
              </a:solidFill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>
          <a:xfrm>
            <a:off x="665163" y="1341438"/>
            <a:ext cx="6765925" cy="5130800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Two layers not found in  Internet protocol stack!</a:t>
            </a:r>
          </a:p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allow applications to interpret meaning of data, e.g., encryption, compression, machine-specific conventions</a:t>
            </a:r>
          </a:p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synchronization, checkpointing, recovery of data exchange</a:t>
            </a:r>
          </a:p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Internet stack “</a:t>
            </a:r>
            <a:r>
              <a:rPr lang="en-US" altLang="ja-JP" dirty="0">
                <a:solidFill>
                  <a:prstClr val="black"/>
                </a:solidFill>
                <a:ea typeface="ＭＳ Ｐゴシック" panose="020B0600070205080204" pitchFamily="34" charset="-128"/>
              </a:rPr>
              <a:t>missing” these layers!</a:t>
            </a:r>
          </a:p>
          <a:p>
            <a:pPr marL="682625" lvl="1" indent="-225425"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these services, </a:t>
            </a:r>
            <a:r>
              <a:rPr lang="en-US" altLang="en-US" sz="2800" i="1" dirty="0">
                <a:solidFill>
                  <a:prstClr val="black"/>
                </a:solidFill>
                <a:ea typeface="Arial" panose="020B0604020202020204" pitchFamily="34" charset="0"/>
              </a:rPr>
              <a:t>if needed,</a:t>
            </a: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needed?</a:t>
            </a:r>
            <a:endParaRPr lang="en-US" altLang="en-US" sz="28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21713" y="1412875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07413" y="1549400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464550" y="1720850"/>
            <a:ext cx="1982788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application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presentation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session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transport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network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link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physical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486775" y="21415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501063" y="311785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501063" y="365760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8502650" y="467360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486775" y="419100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485188" y="266065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7063" y="5353050"/>
            <a:ext cx="246538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seven layer OSI/ISO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2776401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Wireshark</a:t>
            </a:r>
            <a:endParaRPr lang="en-US" dirty="0"/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E6CDC19D-7DDB-45A2-B1BD-9460C35D83C8}" type="slidenum">
              <a:rPr lang="en-US" altLang="en-US" smtClean="0">
                <a:solidFill>
                  <a:srgbClr val="7F7F7F"/>
                </a:solidFill>
              </a:rPr>
              <a:pPr/>
              <a:t>21</a:t>
            </a:fld>
            <a:endParaRPr lang="en-US" altLang="en-US">
              <a:solidFill>
                <a:srgbClr val="7F7F7F"/>
              </a:solidFill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065463" y="1185863"/>
            <a:ext cx="5643562" cy="4216400"/>
            <a:chOff x="824874" y="353539"/>
            <a:chExt cx="5643193" cy="4216279"/>
          </a:xfrm>
        </p:grpSpPr>
        <p:sp>
          <p:nvSpPr>
            <p:cNvPr id="10" name="Freeform 9"/>
            <p:cNvSpPr/>
            <p:nvPr/>
          </p:nvSpPr>
          <p:spPr>
            <a:xfrm>
              <a:off x="824874" y="366239"/>
              <a:ext cx="431772" cy="4203579"/>
            </a:xfrm>
            <a:custGeom>
              <a:avLst/>
              <a:gdLst>
                <a:gd name="connsiteX0" fmla="*/ 0 w 432078"/>
                <a:gd name="connsiteY0" fmla="*/ 4203185 h 4255561"/>
                <a:gd name="connsiteX1" fmla="*/ 418984 w 432078"/>
                <a:gd name="connsiteY1" fmla="*/ 3430637 h 4255561"/>
                <a:gd name="connsiteX2" fmla="*/ 432078 w 432078"/>
                <a:gd name="connsiteY2" fmla="*/ 0 h 4255561"/>
                <a:gd name="connsiteX3" fmla="*/ 117839 w 432078"/>
                <a:gd name="connsiteY3" fmla="*/ 4255561 h 4255561"/>
                <a:gd name="connsiteX0" fmla="*/ 26187 w 458265"/>
                <a:gd name="connsiteY0" fmla="*/ 4203185 h 4216279"/>
                <a:gd name="connsiteX1" fmla="*/ 445171 w 458265"/>
                <a:gd name="connsiteY1" fmla="*/ 3430637 h 4216279"/>
                <a:gd name="connsiteX2" fmla="*/ 458265 w 458265"/>
                <a:gd name="connsiteY2" fmla="*/ 0 h 4216279"/>
                <a:gd name="connsiteX3" fmla="*/ 0 w 458265"/>
                <a:gd name="connsiteY3" fmla="*/ 4216279 h 4216279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4" fmla="*/ 0 w 432078"/>
                <a:gd name="connsiteY4" fmla="*/ 4203185 h 420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78" h="4203185">
                  <a:moveTo>
                    <a:pt x="0" y="4203185"/>
                  </a:moveTo>
                  <a:lnTo>
                    <a:pt x="418984" y="3430637"/>
                  </a:lnTo>
                  <a:cubicBezTo>
                    <a:pt x="423349" y="2287091"/>
                    <a:pt x="427713" y="1143546"/>
                    <a:pt x="432078" y="0"/>
                  </a:cubicBezTo>
                  <a:lnTo>
                    <a:pt x="13093" y="4203185"/>
                  </a:lnTo>
                  <a:lnTo>
                    <a:pt x="0" y="42031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243947" y="353539"/>
              <a:ext cx="5224120" cy="34304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04453" name="Picture 12" descr="seg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5561013"/>
            <a:ext cx="3959225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4" name="Picture 120" descr="access_point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608513"/>
            <a:ext cx="138906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5" name="Picture 10" descr="etherne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49545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6" name="Picture 11" descr="etherne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4957763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7" name="Picture 20" descr="etherne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788" y="4976813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351588" y="1549400"/>
            <a:ext cx="2327275" cy="3171825"/>
            <a:chOff x="4556452" y="1162095"/>
            <a:chExt cx="2326213" cy="3172030"/>
          </a:xfrm>
        </p:grpSpPr>
        <p:cxnSp>
          <p:nvCxnSpPr>
            <p:cNvPr id="104476" name="Straight Connector 46"/>
            <p:cNvCxnSpPr>
              <a:cxnSpLocks noChangeShapeType="1"/>
            </p:cNvCxnSpPr>
            <p:nvPr/>
          </p:nvCxnSpPr>
          <p:spPr bwMode="auto">
            <a:xfrm>
              <a:off x="5630098" y="2252175"/>
              <a:ext cx="0" cy="208195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477" name="Group 31"/>
            <p:cNvGrpSpPr>
              <a:grpSpLocks/>
            </p:cNvGrpSpPr>
            <p:nvPr/>
          </p:nvGrpSpPr>
          <p:grpSpPr bwMode="auto">
            <a:xfrm>
              <a:off x="4635010" y="2856756"/>
              <a:ext cx="2190234" cy="1214863"/>
              <a:chOff x="3862510" y="4375664"/>
              <a:chExt cx="2190234" cy="1214863"/>
            </a:xfrm>
          </p:grpSpPr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3871224" y="4425779"/>
                <a:ext cx="2164362" cy="1152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TextBox 26"/>
              <p:cNvSpPr txBox="1">
                <a:spLocks noChangeArrowheads="1"/>
              </p:cNvSpPr>
              <p:nvPr/>
            </p:nvSpPr>
            <p:spPr bwMode="auto">
              <a:xfrm>
                <a:off x="3909307" y="4374976"/>
                <a:ext cx="2012031" cy="121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fontAlgn="auto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Transport</a:t>
                </a:r>
                <a:r>
                  <a:rPr lang="en-US" altLang="en-US" sz="1400" dirty="0">
                    <a:solidFill>
                      <a:prstClr val="black"/>
                    </a:solidFill>
                  </a:rPr>
                  <a:t> (TCP/UDP)</a:t>
                </a:r>
              </a:p>
              <a:p>
                <a:pPr algn="ctr" eaLnBrk="1" fontAlgn="auto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Network</a:t>
                </a:r>
                <a:r>
                  <a:rPr lang="en-US" altLang="en-US" sz="1400" dirty="0">
                    <a:solidFill>
                      <a:prstClr val="black"/>
                    </a:solidFill>
                  </a:rPr>
                  <a:t> (IP)</a:t>
                </a:r>
              </a:p>
              <a:p>
                <a:pPr algn="ctr" eaLnBrk="1" fontAlgn="auto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Link</a:t>
                </a:r>
                <a:r>
                  <a:rPr lang="en-US" altLang="en-US" sz="1400" dirty="0">
                    <a:solidFill>
                      <a:prstClr val="black"/>
                    </a:solidFill>
                  </a:rPr>
                  <a:t> (Ethernet)</a:t>
                </a:r>
              </a:p>
              <a:p>
                <a:pPr algn="ctr" eaLnBrk="1" fontAlgn="auto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Physical</a:t>
                </a:r>
              </a:p>
            </p:txBody>
          </p:sp>
          <p:cxnSp>
            <p:nvCxnSpPr>
              <p:cNvPr id="104486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3862510" y="474004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487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3870887" y="502338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488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3879264" y="530672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478" name="Group 35"/>
            <p:cNvGrpSpPr>
              <a:grpSpLocks/>
            </p:cNvGrpSpPr>
            <p:nvPr/>
          </p:nvGrpSpPr>
          <p:grpSpPr bwMode="auto">
            <a:xfrm>
              <a:off x="4811526" y="1162095"/>
              <a:ext cx="1529986" cy="1021335"/>
              <a:chOff x="4130677" y="5836665"/>
              <a:chExt cx="1529986" cy="1021335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4191371" y="5836665"/>
                <a:ext cx="1464595" cy="10208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TextBox 34"/>
              <p:cNvSpPr txBox="1">
                <a:spLocks noChangeArrowheads="1"/>
              </p:cNvSpPr>
              <p:nvPr/>
            </p:nvSpPr>
            <p:spPr bwMode="auto">
              <a:xfrm>
                <a:off x="4131074" y="5912870"/>
                <a:ext cx="1529652" cy="892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application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(www browser, 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email client</a:t>
                </a:r>
                <a:r>
                  <a:rPr lang="en-US" altLang="en-US" sz="2000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p:grpSp>
        <p:cxnSp>
          <p:nvCxnSpPr>
            <p:cNvPr id="104479" name="Straight Connector 37"/>
            <p:cNvCxnSpPr>
              <a:cxnSpLocks noChangeShapeType="1"/>
            </p:cNvCxnSpPr>
            <p:nvPr/>
          </p:nvCxnSpPr>
          <p:spPr bwMode="auto">
            <a:xfrm flipV="1">
              <a:off x="4556452" y="2631900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38"/>
            <p:cNvSpPr txBox="1">
              <a:spLocks noChangeArrowheads="1"/>
            </p:cNvSpPr>
            <p:nvPr/>
          </p:nvSpPr>
          <p:spPr bwMode="auto">
            <a:xfrm>
              <a:off x="5840153" y="2252778"/>
              <a:ext cx="1042512" cy="30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>
                  <a:solidFill>
                    <a:prstClr val="black"/>
                  </a:solidFill>
                </a:rPr>
                <a:t>application</a:t>
              </a:r>
            </a:p>
          </p:txBody>
        </p:sp>
        <p:sp>
          <p:nvSpPr>
            <p:cNvPr id="24" name="TextBox 39"/>
            <p:cNvSpPr txBox="1">
              <a:spLocks noChangeArrowheads="1"/>
            </p:cNvSpPr>
            <p:nvPr/>
          </p:nvSpPr>
          <p:spPr bwMode="auto">
            <a:xfrm>
              <a:off x="6105145" y="2627453"/>
              <a:ext cx="444297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>
                  <a:solidFill>
                    <a:prstClr val="black"/>
                  </a:solidFill>
                </a:rPr>
                <a:t>OS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571875" y="1265238"/>
            <a:ext cx="2924175" cy="3168650"/>
            <a:chOff x="1775964" y="877299"/>
            <a:chExt cx="2925206" cy="3168757"/>
          </a:xfrm>
        </p:grpSpPr>
        <p:grpSp>
          <p:nvGrpSpPr>
            <p:cNvPr id="104463" name="Group 44"/>
            <p:cNvGrpSpPr>
              <a:grpSpLocks/>
            </p:cNvGrpSpPr>
            <p:nvPr/>
          </p:nvGrpSpPr>
          <p:grpSpPr bwMode="auto">
            <a:xfrm>
              <a:off x="1846152" y="877299"/>
              <a:ext cx="1597376" cy="3168757"/>
              <a:chOff x="1636659" y="183316"/>
              <a:chExt cx="1597376" cy="3168757"/>
            </a:xfrm>
          </p:grpSpPr>
          <p:grpSp>
            <p:nvGrpSpPr>
              <p:cNvPr id="104468" name="Group 22"/>
              <p:cNvGrpSpPr>
                <a:grpSpLocks/>
              </p:cNvGrpSpPr>
              <p:nvPr/>
            </p:nvGrpSpPr>
            <p:grpSpPr bwMode="auto">
              <a:xfrm>
                <a:off x="1780781" y="2206785"/>
                <a:ext cx="1295389" cy="1041028"/>
                <a:chOff x="3116291" y="4275642"/>
                <a:chExt cx="1295389" cy="1041028"/>
              </a:xfrm>
            </p:grpSpPr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3116370" y="4300117"/>
                  <a:ext cx="1295857" cy="10160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151307" y="4276303"/>
                  <a:ext cx="1198985" cy="1014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packet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capture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(pcap)</a:t>
                  </a:r>
                </a:p>
              </p:txBody>
            </p:sp>
          </p:grpSp>
          <p:grpSp>
            <p:nvGrpSpPr>
              <p:cNvPr id="104469" name="Group 23"/>
              <p:cNvGrpSpPr>
                <a:grpSpLocks/>
              </p:cNvGrpSpPr>
              <p:nvPr/>
            </p:nvGrpSpPr>
            <p:grpSpPr bwMode="auto">
              <a:xfrm>
                <a:off x="1773794" y="863478"/>
                <a:ext cx="1296233" cy="707886"/>
                <a:chOff x="865524" y="5161570"/>
                <a:chExt cx="1296233" cy="707886"/>
              </a:xfrm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859885" y="5200569"/>
                  <a:ext cx="1302209" cy="66836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937699" y="5160881"/>
                  <a:ext cx="1159284" cy="7080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packet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analyzer</a:t>
                  </a:r>
                </a:p>
              </p:txBody>
            </p:sp>
          </p:grpSp>
          <p:sp>
            <p:nvSpPr>
              <p:cNvPr id="40" name="Rectangle 42"/>
              <p:cNvSpPr>
                <a:spLocks noChangeArrowheads="1"/>
              </p:cNvSpPr>
              <p:nvPr/>
            </p:nvSpPr>
            <p:spPr bwMode="auto">
              <a:xfrm>
                <a:off x="1636346" y="183316"/>
                <a:ext cx="1597588" cy="3168757"/>
              </a:xfrm>
              <a:prstGeom prst="rect">
                <a:avLst/>
              </a:prstGeom>
              <a:noFill/>
              <a:ln w="22225">
                <a:solidFill>
                  <a:srgbClr val="00009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104471" name="Picture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241" y="230951"/>
                <a:ext cx="1089265" cy="36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04464" name="Straight Connector 47"/>
            <p:cNvCxnSpPr>
              <a:cxnSpLocks noChangeShapeType="1"/>
            </p:cNvCxnSpPr>
            <p:nvPr/>
          </p:nvCxnSpPr>
          <p:spPr bwMode="auto">
            <a:xfrm>
              <a:off x="2640118" y="2330738"/>
              <a:ext cx="0" cy="558315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465" name="Straight Connector 50"/>
            <p:cNvCxnSpPr>
              <a:cxnSpLocks noChangeShapeType="1"/>
            </p:cNvCxnSpPr>
            <p:nvPr/>
          </p:nvCxnSpPr>
          <p:spPr bwMode="auto">
            <a:xfrm>
              <a:off x="3116195" y="3653236"/>
              <a:ext cx="1427164" cy="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56"/>
            <p:cNvSpPr txBox="1">
              <a:spLocks noChangeArrowheads="1"/>
            </p:cNvSpPr>
            <p:nvPr/>
          </p:nvSpPr>
          <p:spPr bwMode="auto">
            <a:xfrm>
              <a:off x="3403726" y="3242754"/>
              <a:ext cx="1297444" cy="646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dirty="0">
                  <a:solidFill>
                    <a:prstClr val="black"/>
                  </a:solidFill>
                </a:rPr>
                <a:t>copy of all Ethernet frames sent/received</a:t>
              </a:r>
            </a:p>
          </p:txBody>
        </p:sp>
        <p:cxnSp>
          <p:nvCxnSpPr>
            <p:cNvPr id="104467" name="Straight Connector 64"/>
            <p:cNvCxnSpPr>
              <a:cxnSpLocks noChangeShapeType="1"/>
            </p:cNvCxnSpPr>
            <p:nvPr/>
          </p:nvCxnSpPr>
          <p:spPr bwMode="auto">
            <a:xfrm flipV="1">
              <a:off x="1775964" y="2640266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460" name="Group 48"/>
          <p:cNvGrpSpPr>
            <a:grpSpLocks/>
          </p:cNvGrpSpPr>
          <p:nvPr/>
        </p:nvGrpSpPr>
        <p:grpSpPr bwMode="auto">
          <a:xfrm>
            <a:off x="1570038" y="4459288"/>
            <a:ext cx="1562100" cy="1511300"/>
            <a:chOff x="-44" y="1473"/>
            <a:chExt cx="981" cy="1105"/>
          </a:xfrm>
        </p:grpSpPr>
        <p:pic>
          <p:nvPicPr>
            <p:cNvPr id="104461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50"/>
            <p:cNvSpPr>
              <a:spLocks/>
            </p:cNvSpPr>
            <p:nvPr/>
          </p:nvSpPr>
          <p:spPr bwMode="auto">
            <a:xfrm flipH="1">
              <a:off x="374" y="1579"/>
              <a:ext cx="478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89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134"/>
          <p:cNvGrpSpPr>
            <a:grpSpLocks/>
          </p:cNvGrpSpPr>
          <p:nvPr/>
        </p:nvGrpSpPr>
        <p:grpSpPr bwMode="auto">
          <a:xfrm>
            <a:off x="3363913" y="1766888"/>
            <a:ext cx="1511300" cy="865187"/>
            <a:chOff x="7493876" y="2774731"/>
            <a:chExt cx="1481958" cy="894622"/>
          </a:xfrm>
        </p:grpSpPr>
        <p:sp>
          <p:nvSpPr>
            <p:cNvPr id="136" name="Freeform 135"/>
            <p:cNvSpPr/>
            <p:nvPr/>
          </p:nvSpPr>
          <p:spPr>
            <a:xfrm>
              <a:off x="7493876" y="3084976"/>
              <a:ext cx="1481958" cy="584377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37" name="Oval 136"/>
            <p:cNvSpPr/>
            <p:nvPr/>
          </p:nvSpPr>
          <p:spPr>
            <a:xfrm>
              <a:off x="7495432" y="2774731"/>
              <a:ext cx="1478845" cy="579452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63541" name="Group 137"/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/>
              <p:cNvSpPr/>
              <p:nvPr/>
            </p:nvSpPr>
            <p:spPr>
              <a:xfrm>
                <a:off x="7812163" y="2885133"/>
                <a:ext cx="848783" cy="197958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8367292" y="3054420"/>
                <a:ext cx="317791" cy="170653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7786686" y="3054420"/>
                <a:ext cx="311087" cy="167923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>
              <a:xfrm>
                <a:off x="7895298" y="2971142"/>
                <a:ext cx="677149" cy="267584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ＭＳ Ｐゴシック" panose="020B0600070205080204" pitchFamily="34" charset="-128"/>
              </a:rPr>
              <a:t>RECAP: Packet delay: four sources</a:t>
            </a:r>
            <a:endParaRPr lang="en-US" dirty="0"/>
          </a:p>
        </p:txBody>
      </p:sp>
      <p:sp>
        <p:nvSpPr>
          <p:cNvPr id="77" name="Line 24"/>
          <p:cNvSpPr>
            <a:spLocks noChangeShapeType="1"/>
          </p:cNvSpPr>
          <p:nvPr/>
        </p:nvSpPr>
        <p:spPr bwMode="auto">
          <a:xfrm>
            <a:off x="2620963" y="1784350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5464175" y="200342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4211638" y="2074863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4373563" y="2074863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3" name="Line 35"/>
          <p:cNvSpPr>
            <a:spLocks noChangeShapeType="1"/>
          </p:cNvSpPr>
          <p:nvPr/>
        </p:nvSpPr>
        <p:spPr bwMode="auto">
          <a:xfrm flipV="1">
            <a:off x="7042150" y="1833563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Rectangle 38"/>
          <p:cNvSpPr>
            <a:spLocks noChangeArrowheads="1"/>
          </p:cNvSpPr>
          <p:nvPr/>
        </p:nvSpPr>
        <p:spPr bwMode="auto">
          <a:xfrm>
            <a:off x="4502150" y="20129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5" name="Text Box 39"/>
          <p:cNvSpPr txBox="1">
            <a:spLocks noChangeArrowheads="1"/>
          </p:cNvSpPr>
          <p:nvPr/>
        </p:nvSpPr>
        <p:spPr bwMode="auto">
          <a:xfrm>
            <a:off x="5370513" y="15875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0000"/>
                </a:solidFill>
                <a:latin typeface="Calibri" panose="020F0502020204030204"/>
              </a:rPr>
              <a:t>propagation</a:t>
            </a:r>
            <a:endParaRPr lang="en-US" altLang="en-US" sz="2000" dirty="0">
              <a:solidFill>
                <a:srgbClr val="CC0000"/>
              </a:solidFill>
              <a:latin typeface="Calibri" panose="020F0502020204030204"/>
            </a:endParaRPr>
          </a:p>
        </p:txBody>
      </p:sp>
      <p:sp>
        <p:nvSpPr>
          <p:cNvPr id="86" name="Line 40"/>
          <p:cNvSpPr>
            <a:spLocks noChangeShapeType="1"/>
          </p:cNvSpPr>
          <p:nvPr/>
        </p:nvSpPr>
        <p:spPr bwMode="auto">
          <a:xfrm rot="10800000">
            <a:off x="5073650" y="1830388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Text Box 43"/>
          <p:cNvSpPr txBox="1">
            <a:spLocks noChangeArrowheads="1"/>
          </p:cNvSpPr>
          <p:nvPr/>
        </p:nvSpPr>
        <p:spPr bwMode="auto">
          <a:xfrm>
            <a:off x="3016250" y="2730500"/>
            <a:ext cx="15113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0000"/>
                </a:solidFill>
                <a:latin typeface="Calibri" panose="020F0502020204030204"/>
              </a:rPr>
              <a:t>nodal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0000"/>
                </a:solidFill>
                <a:latin typeface="Calibri" panose="020F0502020204030204"/>
              </a:rPr>
              <a:t>processing</a:t>
            </a:r>
          </a:p>
        </p:txBody>
      </p:sp>
      <p:sp>
        <p:nvSpPr>
          <p:cNvPr id="88" name="Line 44"/>
          <p:cNvSpPr>
            <a:spLocks noChangeShapeType="1"/>
          </p:cNvSpPr>
          <p:nvPr/>
        </p:nvSpPr>
        <p:spPr bwMode="auto">
          <a:xfrm rot="10800000">
            <a:off x="3363913" y="2730500"/>
            <a:ext cx="833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Line 45"/>
          <p:cNvSpPr>
            <a:spLocks noChangeShapeType="1"/>
          </p:cNvSpPr>
          <p:nvPr/>
        </p:nvSpPr>
        <p:spPr bwMode="auto">
          <a:xfrm rot="10800000" flipV="1">
            <a:off x="4187825" y="2536825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4595813" y="2957513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0000"/>
                </a:solidFill>
                <a:latin typeface="Calibri" panose="020F0502020204030204"/>
              </a:rPr>
              <a:t>queueing</a:t>
            </a:r>
            <a:endParaRPr lang="en-US" altLang="en-US" sz="2000" dirty="0">
              <a:solidFill>
                <a:srgbClr val="CC0000"/>
              </a:solidFill>
              <a:latin typeface="Calibri" panose="020F0502020204030204"/>
            </a:endParaRPr>
          </a:p>
        </p:txBody>
      </p:sp>
      <p:sp>
        <p:nvSpPr>
          <p:cNvPr id="91" name="Line 47"/>
          <p:cNvSpPr>
            <a:spLocks noChangeShapeType="1"/>
          </p:cNvSpPr>
          <p:nvPr/>
        </p:nvSpPr>
        <p:spPr bwMode="auto">
          <a:xfrm rot="10800000">
            <a:off x="4349750" y="2536825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1743075" y="3586163"/>
            <a:ext cx="6175375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defRPr/>
            </a:pPr>
            <a:r>
              <a:rPr lang="en-US" altLang="en-US" sz="3200" i="1" dirty="0">
                <a:solidFill>
                  <a:srgbClr val="000000"/>
                </a:solidFill>
                <a:latin typeface="Calibri" panose="020F0502020204030204"/>
              </a:rPr>
              <a:t>d</a:t>
            </a:r>
            <a:r>
              <a:rPr lang="en-US" altLang="en-US" sz="3200" baseline="-25000" dirty="0">
                <a:solidFill>
                  <a:srgbClr val="000000"/>
                </a:solidFill>
                <a:latin typeface="Calibri" panose="020F0502020204030204"/>
              </a:rPr>
              <a:t>nodal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 = </a:t>
            </a:r>
            <a:r>
              <a:rPr lang="en-US" altLang="en-US" sz="3200" i="1" dirty="0">
                <a:solidFill>
                  <a:srgbClr val="000000"/>
                </a:solidFill>
                <a:latin typeface="Calibri" panose="020F0502020204030204"/>
              </a:rPr>
              <a:t>d</a:t>
            </a:r>
            <a:r>
              <a:rPr lang="en-US" altLang="en-US" sz="3200" baseline="-25000" dirty="0">
                <a:solidFill>
                  <a:srgbClr val="000000"/>
                </a:solidFill>
                <a:latin typeface="Calibri" panose="020F0502020204030204"/>
              </a:rPr>
              <a:t>proc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 + </a:t>
            </a:r>
            <a:r>
              <a:rPr lang="en-US" altLang="en-US" sz="3200" i="1" dirty="0">
                <a:solidFill>
                  <a:srgbClr val="000000"/>
                </a:solidFill>
                <a:latin typeface="Calibri" panose="020F0502020204030204"/>
              </a:rPr>
              <a:t>d</a:t>
            </a:r>
            <a:r>
              <a:rPr lang="en-US" altLang="en-US" sz="3200" baseline="-25000" dirty="0">
                <a:solidFill>
                  <a:srgbClr val="000000"/>
                </a:solidFill>
                <a:latin typeface="Calibri" panose="020F0502020204030204"/>
              </a:rPr>
              <a:t>queue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 + </a:t>
            </a:r>
            <a:r>
              <a:rPr lang="en-US" altLang="en-US" sz="3200" i="1" dirty="0">
                <a:solidFill>
                  <a:srgbClr val="000000"/>
                </a:solidFill>
                <a:latin typeface="Calibri" panose="020F0502020204030204"/>
              </a:rPr>
              <a:t>d</a:t>
            </a:r>
            <a:r>
              <a:rPr lang="en-US" altLang="en-US" sz="3200" baseline="-25000" dirty="0">
                <a:solidFill>
                  <a:srgbClr val="000000"/>
                </a:solidFill>
                <a:latin typeface="Calibri" panose="020F0502020204030204"/>
              </a:rPr>
              <a:t>trans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 +  </a:t>
            </a:r>
            <a:r>
              <a:rPr lang="en-US" altLang="en-US" sz="3200" i="1" dirty="0">
                <a:solidFill>
                  <a:srgbClr val="000000"/>
                </a:solidFill>
                <a:latin typeface="Calibri" panose="020F0502020204030204"/>
              </a:rPr>
              <a:t>d</a:t>
            </a:r>
            <a:r>
              <a:rPr lang="en-US" altLang="en-US" sz="3200" baseline="-25000" dirty="0">
                <a:solidFill>
                  <a:srgbClr val="000000"/>
                </a:solidFill>
                <a:latin typeface="Calibri" panose="020F0502020204030204"/>
              </a:rPr>
              <a:t>prop</a:t>
            </a:r>
            <a:endParaRPr lang="en-US" altLang="en-US" sz="32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3" name="Line 25"/>
          <p:cNvSpPr>
            <a:spLocks noChangeShapeType="1"/>
          </p:cNvSpPr>
          <p:nvPr/>
        </p:nvSpPr>
        <p:spPr bwMode="auto">
          <a:xfrm flipV="1">
            <a:off x="2619375" y="2324100"/>
            <a:ext cx="73501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Rectangle 32"/>
          <p:cNvSpPr>
            <a:spLocks noChangeArrowheads="1"/>
          </p:cNvSpPr>
          <p:nvPr/>
        </p:nvSpPr>
        <p:spPr bwMode="auto">
          <a:xfrm>
            <a:off x="3159125" y="19748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5" name="Line 33"/>
          <p:cNvSpPr>
            <a:spLocks noChangeShapeType="1"/>
          </p:cNvSpPr>
          <p:nvPr/>
        </p:nvSpPr>
        <p:spPr bwMode="auto">
          <a:xfrm>
            <a:off x="3109913" y="1911350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Text Box 36"/>
          <p:cNvSpPr txBox="1">
            <a:spLocks noChangeArrowheads="1"/>
          </p:cNvSpPr>
          <p:nvPr/>
        </p:nvSpPr>
        <p:spPr bwMode="auto">
          <a:xfrm>
            <a:off x="1816100" y="1468438"/>
            <a:ext cx="393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97" name="Text Box 37"/>
          <p:cNvSpPr txBox="1">
            <a:spLocks noChangeArrowheads="1"/>
          </p:cNvSpPr>
          <p:nvPr/>
        </p:nvSpPr>
        <p:spPr bwMode="auto">
          <a:xfrm>
            <a:off x="1846263" y="2420938"/>
            <a:ext cx="3794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latin typeface="Calibri" panose="020F0502020204030204"/>
              </a:rPr>
              <a:t>B</a:t>
            </a:r>
          </a:p>
        </p:txBody>
      </p:sp>
      <p:grpSp>
        <p:nvGrpSpPr>
          <p:cNvPr id="63511" name="Group 66"/>
          <p:cNvGrpSpPr>
            <a:grpSpLocks/>
          </p:cNvGrpSpPr>
          <p:nvPr/>
        </p:nvGrpSpPr>
        <p:grpSpPr bwMode="auto">
          <a:xfrm>
            <a:off x="1924050" y="1468438"/>
            <a:ext cx="779463" cy="679450"/>
            <a:chOff x="-44" y="1473"/>
            <a:chExt cx="981" cy="1105"/>
          </a:xfrm>
        </p:grpSpPr>
        <p:pic>
          <p:nvPicPr>
            <p:cNvPr id="63537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/>
            <p:cNvSpPr>
              <a:spLocks/>
            </p:cNvSpPr>
            <p:nvPr/>
          </p:nvSpPr>
          <p:spPr bwMode="auto">
            <a:xfrm flipH="1">
              <a:off x="374" y="1579"/>
              <a:ext cx="478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63512" name="Group 69"/>
          <p:cNvGrpSpPr>
            <a:grpSpLocks/>
          </p:cNvGrpSpPr>
          <p:nvPr/>
        </p:nvGrpSpPr>
        <p:grpSpPr bwMode="auto">
          <a:xfrm>
            <a:off x="1914525" y="2474913"/>
            <a:ext cx="779463" cy="679450"/>
            <a:chOff x="-44" y="1473"/>
            <a:chExt cx="981" cy="1105"/>
          </a:xfrm>
        </p:grpSpPr>
        <p:pic>
          <p:nvPicPr>
            <p:cNvPr id="6353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/>
            <p:cNvSpPr>
              <a:spLocks/>
            </p:cNvSpPr>
            <p:nvPr/>
          </p:nvSpPr>
          <p:spPr bwMode="auto">
            <a:xfrm flipH="1">
              <a:off x="374" y="1579"/>
              <a:ext cx="478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0" name="Text Box 41"/>
          <p:cNvSpPr txBox="1">
            <a:spLocks noChangeArrowheads="1"/>
          </p:cNvSpPr>
          <p:nvPr/>
        </p:nvSpPr>
        <p:spPr bwMode="auto">
          <a:xfrm>
            <a:off x="2833688" y="1146175"/>
            <a:ext cx="1768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0000"/>
                </a:solidFill>
                <a:latin typeface="Calibri" panose="020F0502020204030204"/>
              </a:rPr>
              <a:t>transmission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 rot="10800000" flipH="1" flipV="1">
            <a:off x="4038600" y="1444625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Rectangle 31"/>
          <p:cNvSpPr>
            <a:spLocks noChangeArrowheads="1"/>
          </p:cNvSpPr>
          <p:nvPr/>
        </p:nvSpPr>
        <p:spPr bwMode="auto">
          <a:xfrm>
            <a:off x="2722563" y="2630488"/>
            <a:ext cx="139700" cy="1857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" name="Line 33"/>
          <p:cNvSpPr>
            <a:spLocks noChangeShapeType="1"/>
          </p:cNvSpPr>
          <p:nvPr/>
        </p:nvSpPr>
        <p:spPr bwMode="auto">
          <a:xfrm flipV="1">
            <a:off x="2897188" y="2600325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79975" y="2238375"/>
            <a:ext cx="33893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18" name="Group 126"/>
          <p:cNvGrpSpPr>
            <a:grpSpLocks/>
          </p:cNvGrpSpPr>
          <p:nvPr/>
        </p:nvGrpSpPr>
        <p:grpSpPr bwMode="auto">
          <a:xfrm>
            <a:off x="7991475" y="1778000"/>
            <a:ext cx="1511300" cy="863600"/>
            <a:chOff x="7493876" y="2774731"/>
            <a:chExt cx="1481958" cy="894622"/>
          </a:xfrm>
        </p:grpSpPr>
        <p:sp>
          <p:nvSpPr>
            <p:cNvPr id="128" name="Freeform 127"/>
            <p:cNvSpPr/>
            <p:nvPr/>
          </p:nvSpPr>
          <p:spPr>
            <a:xfrm>
              <a:off x="7493876" y="3083902"/>
              <a:ext cx="1481958" cy="585451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29" name="Oval 128"/>
            <p:cNvSpPr/>
            <p:nvPr/>
          </p:nvSpPr>
          <p:spPr>
            <a:xfrm>
              <a:off x="7495433" y="2774731"/>
              <a:ext cx="1478845" cy="578873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63530" name="Group 129"/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812163" y="2885246"/>
                <a:ext cx="848784" cy="198321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8367292" y="3054845"/>
                <a:ext cx="317791" cy="170966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7786687" y="3054845"/>
                <a:ext cx="311087" cy="168231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7895298" y="2971413"/>
                <a:ext cx="677150" cy="268075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1231900" y="4297363"/>
            <a:ext cx="4379913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lang="en-US" sz="2800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indent="-2317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indent="-2317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indent="-2317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lang="en-US" sz="2400" i="1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6527800" y="4303713"/>
            <a:ext cx="51466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1" fontAlgn="auto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lang="en-US" sz="2800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lang="en-US" dirty="0">
              <a:solidFill>
                <a:srgbClr val="CC0000"/>
              </a:solidFill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indent="-2317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indent="-2317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lang="en-US" sz="2400" baseline="300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indent="-2317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11263" y="5494338"/>
            <a:ext cx="7075487" cy="1127125"/>
            <a:chOff x="1211117" y="5568048"/>
            <a:chExt cx="7076415" cy="1127327"/>
          </a:xfrm>
        </p:grpSpPr>
        <p:sp>
          <p:nvSpPr>
            <p:cNvPr id="55" name="Text Box 62"/>
            <p:cNvSpPr txBox="1">
              <a:spLocks noChangeArrowheads="1"/>
            </p:cNvSpPr>
            <p:nvPr/>
          </p:nvSpPr>
          <p:spPr bwMode="auto">
            <a:xfrm>
              <a:off x="3837186" y="5864963"/>
              <a:ext cx="2105301" cy="83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i="1" dirty="0">
                  <a:solidFill>
                    <a:srgbClr val="C00000"/>
                  </a:solidFill>
                  <a:latin typeface="Calibri" panose="020F0502020204030204"/>
                </a:rPr>
                <a:t>d</a:t>
              </a:r>
              <a:r>
                <a:rPr lang="en-US" altLang="en-US" baseline="-25000" dirty="0">
                  <a:solidFill>
                    <a:srgbClr val="C00000"/>
                  </a:solidFill>
                  <a:latin typeface="Calibri" panose="020F0502020204030204"/>
                </a:rPr>
                <a:t>trans</a:t>
              </a:r>
              <a:r>
                <a:rPr lang="en-US" altLang="en-US" sz="2000" baseline="-25000" dirty="0">
                  <a:solidFill>
                    <a:srgbClr val="C00000"/>
                  </a:solidFill>
                  <a:latin typeface="Calibri" panose="020F0502020204030204"/>
                </a:rPr>
                <a:t> </a:t>
              </a:r>
              <a:r>
                <a:rPr lang="en-US" altLang="en-US" sz="2000" dirty="0">
                  <a:solidFill>
                    <a:prstClr val="black"/>
                  </a:solidFill>
                  <a:latin typeface="Calibri" panose="020F0502020204030204"/>
                </a:rPr>
                <a:t>and </a:t>
              </a:r>
              <a:r>
                <a:rPr lang="en-US" altLang="en-US" i="1" dirty="0">
                  <a:solidFill>
                    <a:srgbClr val="C00000"/>
                  </a:solidFill>
                  <a:latin typeface="Calibri" panose="020F0502020204030204"/>
                </a:rPr>
                <a:t>d</a:t>
              </a:r>
              <a:r>
                <a:rPr lang="en-US" altLang="en-US" baseline="-25000" dirty="0">
                  <a:solidFill>
                    <a:srgbClr val="C00000"/>
                  </a:solidFill>
                  <a:latin typeface="Calibri" panose="020F0502020204030204"/>
                </a:rPr>
                <a:t>prop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i="1" dirty="0">
                  <a:solidFill>
                    <a:prstClr val="black"/>
                  </a:solidFill>
                  <a:latin typeface="Calibri" panose="020F0502020204030204"/>
                </a:rPr>
                <a:t>very </a:t>
              </a:r>
              <a:r>
                <a:rPr lang="en-US" altLang="en-US" dirty="0">
                  <a:solidFill>
                    <a:prstClr val="black"/>
                  </a:solidFill>
                  <a:latin typeface="Calibri" panose="020F0502020204030204"/>
                </a:rPr>
                <a:t>different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211117" y="5568048"/>
              <a:ext cx="1868732" cy="50015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418800" y="5569635"/>
              <a:ext cx="1868732" cy="5017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7" name="Straight Connector 6"/>
            <p:cNvCxnSpPr>
              <a:stCxn id="63" idx="2"/>
            </p:cNvCxnSpPr>
            <p:nvPr/>
          </p:nvCxnSpPr>
          <p:spPr>
            <a:xfrm flipH="1">
              <a:off x="5393140" y="5820505"/>
              <a:ext cx="1025660" cy="247694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cxnSpLocks/>
            </p:cNvCxnSpPr>
            <p:nvPr/>
          </p:nvCxnSpPr>
          <p:spPr>
            <a:xfrm>
              <a:off x="3097314" y="5820505"/>
              <a:ext cx="941510" cy="247694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52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C7A2F3A3-3377-463A-B641-F5FCE2F26D04}" type="slidenum">
              <a:rPr lang="en-US" altLang="en-US" smtClean="0">
                <a:solidFill>
                  <a:srgbClr val="7F7F7F"/>
                </a:solidFill>
              </a:rPr>
              <a:pPr/>
              <a:t>3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ＭＳ Ｐゴシック" panose="020B0600070205080204" pitchFamily="34" charset="-128"/>
              </a:rPr>
              <a:t>RECAP: Caravan analogy</a:t>
            </a:r>
            <a:endParaRPr lang="en-US" dirty="0"/>
          </a:p>
        </p:txBody>
      </p:sp>
      <p:sp>
        <p:nvSpPr>
          <p:cNvPr id="65539" name="Rectangle 3"/>
          <p:cNvSpPr txBox="1">
            <a:spLocks noChangeArrowheads="1"/>
          </p:cNvSpPr>
          <p:nvPr/>
        </p:nvSpPr>
        <p:spPr bwMode="auto">
          <a:xfrm>
            <a:off x="928688" y="2992438"/>
            <a:ext cx="5376862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car ~ bit; caravan ~ packet; toll service ~ link transmission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toll booth takes 12 sec to service car (bit transmission time)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000000"/>
                </a:solidFill>
                <a:ea typeface="ＭＳ Ｐゴシック" panose="020B0600070205080204" pitchFamily="34" charset="-128"/>
              </a:rPr>
              <a:t>propagate” at  100 km/hr</a:t>
            </a:r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 How long until caravan is lined up before 2nd toll booth?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0" name="Rectangle 4"/>
          <p:cNvSpPr txBox="1">
            <a:spLocks noChangeArrowheads="1"/>
          </p:cNvSpPr>
          <p:nvPr/>
        </p:nvSpPr>
        <p:spPr bwMode="auto">
          <a:xfrm>
            <a:off x="6775450" y="3006725"/>
            <a:ext cx="4875213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time to “</a:t>
            </a:r>
            <a:r>
              <a:rPr lang="en-US" altLang="ja-JP">
                <a:solidFill>
                  <a:srgbClr val="000000"/>
                </a:solidFill>
                <a:ea typeface="ＭＳ Ｐゴシック" panose="020B0600070205080204" pitchFamily="34" charset="-128"/>
              </a:rPr>
              <a:t>push” entire caravan through toll booth onto highway = 12*10 = 120 sec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time for last car to propagate from 1st to 2nd toll both: 100km/(100km/hr) = 1 hr</a:t>
            </a:r>
          </a:p>
          <a:p>
            <a:pPr eaLnBrk="1" hangingPunct="1"/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A:</a:t>
            </a: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 62 minutes</a:t>
            </a:r>
          </a:p>
        </p:txBody>
      </p:sp>
      <p:sp>
        <p:nvSpPr>
          <p:cNvPr id="119" name="Text Box 45"/>
          <p:cNvSpPr txBox="1">
            <a:spLocks noChangeArrowheads="1"/>
          </p:cNvSpPr>
          <p:nvPr/>
        </p:nvSpPr>
        <p:spPr bwMode="auto">
          <a:xfrm>
            <a:off x="6396038" y="2032000"/>
            <a:ext cx="212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" panose="020F0502020204030204"/>
              </a:rPr>
              <a:t>toll booth</a:t>
            </a:r>
          </a:p>
        </p:txBody>
      </p:sp>
      <p:sp>
        <p:nvSpPr>
          <p:cNvPr id="113" name="Text Box 48"/>
          <p:cNvSpPr txBox="1">
            <a:spLocks noChangeArrowheads="1"/>
          </p:cNvSpPr>
          <p:nvPr/>
        </p:nvSpPr>
        <p:spPr bwMode="auto">
          <a:xfrm>
            <a:off x="3405188" y="2032000"/>
            <a:ext cx="2343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toll  booth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(aka link)</a:t>
            </a:r>
            <a:endParaRPr lang="en-US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Text Box 50"/>
          <p:cNvSpPr txBox="1">
            <a:spLocks noChangeArrowheads="1"/>
          </p:cNvSpPr>
          <p:nvPr/>
        </p:nvSpPr>
        <p:spPr bwMode="auto">
          <a:xfrm>
            <a:off x="1646238" y="2028825"/>
            <a:ext cx="2117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ten-car caravan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(aka 10-bit packet)</a:t>
            </a:r>
          </a:p>
        </p:txBody>
      </p:sp>
      <p:sp>
        <p:nvSpPr>
          <p:cNvPr id="68" name="Line 51"/>
          <p:cNvSpPr>
            <a:spLocks noChangeShapeType="1"/>
          </p:cNvSpPr>
          <p:nvPr/>
        </p:nvSpPr>
        <p:spPr bwMode="auto">
          <a:xfrm flipH="1">
            <a:off x="4383088" y="1679575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Text Box 52"/>
          <p:cNvSpPr txBox="1">
            <a:spLocks noChangeArrowheads="1"/>
          </p:cNvSpPr>
          <p:nvPr/>
        </p:nvSpPr>
        <p:spPr bwMode="auto">
          <a:xfrm>
            <a:off x="5041900" y="147955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100 km</a:t>
            </a:r>
          </a:p>
        </p:txBody>
      </p:sp>
      <p:sp>
        <p:nvSpPr>
          <p:cNvPr id="71" name="Line 53"/>
          <p:cNvSpPr>
            <a:spLocks noChangeShapeType="1"/>
          </p:cNvSpPr>
          <p:nvPr/>
        </p:nvSpPr>
        <p:spPr bwMode="auto">
          <a:xfrm flipH="1" flipV="1">
            <a:off x="7375525" y="1677988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Text Box 54"/>
          <p:cNvSpPr txBox="1">
            <a:spLocks noChangeArrowheads="1"/>
          </p:cNvSpPr>
          <p:nvPr/>
        </p:nvSpPr>
        <p:spPr bwMode="auto">
          <a:xfrm>
            <a:off x="7997825" y="147955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100 km</a:t>
            </a:r>
          </a:p>
        </p:txBody>
      </p:sp>
      <p:sp>
        <p:nvSpPr>
          <p:cNvPr id="107" name="Line 68"/>
          <p:cNvSpPr>
            <a:spLocks noChangeShapeType="1"/>
          </p:cNvSpPr>
          <p:nvPr/>
        </p:nvSpPr>
        <p:spPr bwMode="auto">
          <a:xfrm>
            <a:off x="6121400" y="1677988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2613819" y="764382"/>
            <a:ext cx="107950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5550" name="Group 43"/>
          <p:cNvGrpSpPr>
            <a:grpSpLocks/>
          </p:cNvGrpSpPr>
          <p:nvPr/>
        </p:nvGrpSpPr>
        <p:grpSpPr bwMode="auto">
          <a:xfrm>
            <a:off x="6396038" y="1370013"/>
            <a:ext cx="2127250" cy="1031875"/>
            <a:chOff x="1190" y="938"/>
            <a:chExt cx="1340" cy="650"/>
          </a:xfrm>
        </p:grpSpPr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Calibri" panose="020F0502020204030204"/>
                </a:rPr>
                <a:t>toll booth</a:t>
              </a:r>
            </a:p>
          </p:txBody>
        </p:sp>
      </p:grpSp>
      <p:grpSp>
        <p:nvGrpSpPr>
          <p:cNvPr id="65551" name="Group 46"/>
          <p:cNvGrpSpPr>
            <a:grpSpLocks/>
          </p:cNvGrpSpPr>
          <p:nvPr/>
        </p:nvGrpSpPr>
        <p:grpSpPr bwMode="auto">
          <a:xfrm>
            <a:off x="3405188" y="1370013"/>
            <a:ext cx="2343150" cy="1370012"/>
            <a:chOff x="1103" y="938"/>
            <a:chExt cx="1476" cy="863"/>
          </a:xfrm>
        </p:grpSpPr>
        <p:sp>
          <p:nvSpPr>
            <p:cNvPr id="36" name="Rectangle 47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Text Box 48"/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dirty="0">
                  <a:solidFill>
                    <a:prstClr val="black"/>
                  </a:solidFill>
                  <a:latin typeface="Calibri" panose="020F0502020204030204"/>
                </a:rPr>
                <a:t>toll  booth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dirty="0">
                  <a:solidFill>
                    <a:prstClr val="black"/>
                  </a:solidFill>
                  <a:latin typeface="Calibri" panose="020F0502020204030204"/>
                </a:rPr>
                <a:t>(aka link)</a:t>
              </a:r>
              <a:endParaRPr lang="en-US" altLang="en-US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Line 51"/>
          <p:cNvSpPr>
            <a:spLocks noChangeShapeType="1"/>
          </p:cNvSpPr>
          <p:nvPr/>
        </p:nvSpPr>
        <p:spPr bwMode="auto">
          <a:xfrm flipH="1">
            <a:off x="4383088" y="1679575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 flipH="1" flipV="1">
            <a:off x="7375525" y="1677988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val 56"/>
          <p:cNvSpPr>
            <a:spLocks noChangeArrowheads="1"/>
          </p:cNvSpPr>
          <p:nvPr/>
        </p:nvSpPr>
        <p:spPr bwMode="auto">
          <a:xfrm>
            <a:off x="2127250" y="1679575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Oval 57"/>
          <p:cNvSpPr>
            <a:spLocks noChangeArrowheads="1"/>
          </p:cNvSpPr>
          <p:nvPr/>
        </p:nvSpPr>
        <p:spPr bwMode="auto">
          <a:xfrm>
            <a:off x="2279650" y="1679575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Oval 58"/>
          <p:cNvSpPr>
            <a:spLocks noChangeArrowheads="1"/>
          </p:cNvSpPr>
          <p:nvPr/>
        </p:nvSpPr>
        <p:spPr bwMode="auto">
          <a:xfrm>
            <a:off x="2503488" y="1679575"/>
            <a:ext cx="76200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5557" name="Group 61"/>
          <p:cNvGrpSpPr>
            <a:grpSpLocks/>
          </p:cNvGrpSpPr>
          <p:nvPr/>
        </p:nvGrpSpPr>
        <p:grpSpPr bwMode="auto">
          <a:xfrm>
            <a:off x="3930650" y="1281113"/>
            <a:ext cx="458788" cy="777875"/>
            <a:chOff x="2365" y="1352"/>
            <a:chExt cx="1022" cy="1616"/>
          </a:xfrm>
        </p:grpSpPr>
        <p:pic>
          <p:nvPicPr>
            <p:cNvPr id="65575" name="Picture 6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2365" y="2130"/>
              <a:ext cx="368" cy="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65558" name="Group 65"/>
          <p:cNvGrpSpPr>
            <a:grpSpLocks/>
          </p:cNvGrpSpPr>
          <p:nvPr/>
        </p:nvGrpSpPr>
        <p:grpSpPr bwMode="auto">
          <a:xfrm>
            <a:off x="6853238" y="1309688"/>
            <a:ext cx="460375" cy="777875"/>
            <a:chOff x="2365" y="1352"/>
            <a:chExt cx="1022" cy="1616"/>
          </a:xfrm>
        </p:grpSpPr>
        <p:pic>
          <p:nvPicPr>
            <p:cNvPr id="65573" name="Picture 6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67"/>
            <p:cNvSpPr>
              <a:spLocks noChangeArrowheads="1"/>
            </p:cNvSpPr>
            <p:nvPr/>
          </p:nvSpPr>
          <p:spPr bwMode="auto">
            <a:xfrm>
              <a:off x="2365" y="2130"/>
              <a:ext cx="367" cy="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9" name="Line 68"/>
          <p:cNvSpPr>
            <a:spLocks noChangeShapeType="1"/>
          </p:cNvSpPr>
          <p:nvPr/>
        </p:nvSpPr>
        <p:spPr bwMode="auto">
          <a:xfrm>
            <a:off x="6121400" y="1677988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Right Brace 49"/>
          <p:cNvSpPr/>
          <p:nvPr/>
        </p:nvSpPr>
        <p:spPr>
          <a:xfrm rot="5400000">
            <a:off x="2613819" y="764382"/>
            <a:ext cx="107950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5561" name="Picture 2" descr="Icon Car Symbol - Free image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1390650"/>
            <a:ext cx="8747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2" name="Picture 2" descr="Icon Car Symbol - Free image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1389063"/>
            <a:ext cx="8763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3" name="Picture 2" descr="Icon Car Symbol - Free image on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389063"/>
            <a:ext cx="8763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Line 68"/>
          <p:cNvSpPr>
            <a:spLocks noChangeShapeType="1"/>
          </p:cNvSpPr>
          <p:nvPr/>
        </p:nvSpPr>
        <p:spPr bwMode="auto">
          <a:xfrm>
            <a:off x="8928100" y="1665288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5565" name="Group 43"/>
          <p:cNvGrpSpPr>
            <a:grpSpLocks/>
          </p:cNvGrpSpPr>
          <p:nvPr/>
        </p:nvGrpSpPr>
        <p:grpSpPr bwMode="auto">
          <a:xfrm>
            <a:off x="9202738" y="1357313"/>
            <a:ext cx="2127250" cy="1031875"/>
            <a:chOff x="1190" y="938"/>
            <a:chExt cx="1340" cy="650"/>
          </a:xfrm>
        </p:grpSpPr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Text Box 45"/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Calibri" panose="020F0502020204030204"/>
                </a:rPr>
                <a:t>toll booth</a:t>
              </a:r>
            </a:p>
          </p:txBody>
        </p:sp>
      </p:grpSp>
      <p:grpSp>
        <p:nvGrpSpPr>
          <p:cNvPr id="65566" name="Group 65"/>
          <p:cNvGrpSpPr>
            <a:grpSpLocks/>
          </p:cNvGrpSpPr>
          <p:nvPr/>
        </p:nvGrpSpPr>
        <p:grpSpPr bwMode="auto">
          <a:xfrm>
            <a:off x="9659938" y="1296988"/>
            <a:ext cx="460375" cy="777875"/>
            <a:chOff x="2365" y="1352"/>
            <a:chExt cx="1022" cy="1616"/>
          </a:xfrm>
        </p:grpSpPr>
        <p:pic>
          <p:nvPicPr>
            <p:cNvPr id="65569" name="Picture 6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7"/>
            <p:cNvSpPr>
              <a:spLocks noChangeArrowheads="1"/>
            </p:cNvSpPr>
            <p:nvPr/>
          </p:nvSpPr>
          <p:spPr bwMode="auto">
            <a:xfrm>
              <a:off x="2365" y="2130"/>
              <a:ext cx="367" cy="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5" name="Line 68"/>
          <p:cNvSpPr>
            <a:spLocks noChangeShapeType="1"/>
          </p:cNvSpPr>
          <p:nvPr/>
        </p:nvSpPr>
        <p:spPr bwMode="auto">
          <a:xfrm>
            <a:off x="8928100" y="1665288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5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D9EE28C5-71B8-4BB2-87FF-03258AAE3F21}" type="slidenum">
              <a:rPr lang="en-US" altLang="en-US" smtClean="0">
                <a:solidFill>
                  <a:srgbClr val="7F7F7F"/>
                </a:solidFill>
              </a:rPr>
              <a:pPr/>
              <a:t>4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3967D232-CE7C-42D3-8D55-7FEC2600A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2100" y="5365750"/>
            <a:ext cx="468313" cy="315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111CBD9E-8DFB-451A-901E-D21701185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0938" y="5467350"/>
            <a:ext cx="639762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grpSp>
        <p:nvGrpSpPr>
          <p:cNvPr id="87044" name="Group 180">
            <a:extLst>
              <a:ext uri="{FF2B5EF4-FFF2-40B4-BE49-F238E27FC236}">
                <a16:creationId xmlns:a16="http://schemas.microsoft.com/office/drawing/2014/main" id="{EC24381A-954B-44DE-85E0-D1A34CE401B2}"/>
              </a:ext>
            </a:extLst>
          </p:cNvPr>
          <p:cNvGrpSpPr>
            <a:grpSpLocks/>
          </p:cNvGrpSpPr>
          <p:nvPr/>
        </p:nvGrpSpPr>
        <p:grpSpPr bwMode="auto">
          <a:xfrm>
            <a:off x="3108325" y="5514975"/>
            <a:ext cx="862013" cy="398463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DFF6DA9A-4E61-4B3E-86F0-A3DFA685E438}"/>
                </a:ext>
              </a:extLst>
            </p:cNvPr>
            <p:cNvSpPr/>
            <p:nvPr/>
          </p:nvSpPr>
          <p:spPr>
            <a:xfrm>
              <a:off x="7493876" y="3084820"/>
              <a:ext cx="1481958" cy="584533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1CCE882-1150-4D61-B352-FEDF13060B40}"/>
                </a:ext>
              </a:extLst>
            </p:cNvPr>
            <p:cNvSpPr/>
            <p:nvPr/>
          </p:nvSpPr>
          <p:spPr>
            <a:xfrm>
              <a:off x="7493876" y="2774731"/>
              <a:ext cx="1481958" cy="577405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87096" name="Group 183">
              <a:extLst>
                <a:ext uri="{FF2B5EF4-FFF2-40B4-BE49-F238E27FC236}">
                  <a16:creationId xmlns:a16="http://schemas.microsoft.com/office/drawing/2014/main" id="{34617B89-966E-4D50-B2AA-9E9E243F3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A59F5FA3-B34A-4DE1-89CA-47814C97B68E}"/>
                  </a:ext>
                </a:extLst>
              </p:cNvPr>
              <p:cNvSpPr/>
              <p:nvPr/>
            </p:nvSpPr>
            <p:spPr>
              <a:xfrm>
                <a:off x="7813902" y="2885950"/>
                <a:ext cx="846316" cy="198609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0340969C-5F78-4FEC-BEF5-243E1004C62F}"/>
                  </a:ext>
                </a:extLst>
              </p:cNvPr>
              <p:cNvSpPr/>
              <p:nvPr/>
            </p:nvSpPr>
            <p:spPr>
              <a:xfrm>
                <a:off x="8366359" y="3054915"/>
                <a:ext cx="317368" cy="168967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D3FCB68-2EB3-4CF9-8C25-E42F75ECEDD9}"/>
                  </a:ext>
                </a:extLst>
              </p:cNvPr>
              <p:cNvSpPr/>
              <p:nvPr/>
            </p:nvSpPr>
            <p:spPr>
              <a:xfrm>
                <a:off x="7788043" y="3054915"/>
                <a:ext cx="310316" cy="168967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98DC7AF2-DB81-47A4-97D1-54A4A3EEDCB2}"/>
                  </a:ext>
                </a:extLst>
              </p:cNvPr>
              <p:cNvSpPr/>
              <p:nvPr/>
            </p:nvSpPr>
            <p:spPr>
              <a:xfrm>
                <a:off x="7896183" y="2971914"/>
                <a:ext cx="674701" cy="266789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EFE1D09C-CAE1-4EB3-9041-8A4E2BD42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5975" y="5451475"/>
            <a:ext cx="677863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6783E704-89C2-4B55-9038-7CBBB2474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7850" y="5062538"/>
            <a:ext cx="661988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3D10E587-0180-492D-8A9E-CCF2390B6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583238"/>
            <a:ext cx="319088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grpSp>
        <p:nvGrpSpPr>
          <p:cNvPr id="87048" name="Group 171">
            <a:extLst>
              <a:ext uri="{FF2B5EF4-FFF2-40B4-BE49-F238E27FC236}">
                <a16:creationId xmlns:a16="http://schemas.microsoft.com/office/drawing/2014/main" id="{3D8DD6E1-51A3-41AF-ACDB-C5EBCF654525}"/>
              </a:ext>
            </a:extLst>
          </p:cNvPr>
          <p:cNvGrpSpPr>
            <a:grpSpLocks/>
          </p:cNvGrpSpPr>
          <p:nvPr/>
        </p:nvGrpSpPr>
        <p:grpSpPr bwMode="auto">
          <a:xfrm>
            <a:off x="3957638" y="5203825"/>
            <a:ext cx="860425" cy="398463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1ABAEA0C-2739-4010-8109-B05248BA0226}"/>
                </a:ext>
              </a:extLst>
            </p:cNvPr>
            <p:cNvSpPr/>
            <p:nvPr/>
          </p:nvSpPr>
          <p:spPr>
            <a:xfrm>
              <a:off x="7493876" y="3084820"/>
              <a:ext cx="1481958" cy="584533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E67298A-3AF7-4056-AA60-9FAB90DDDD35}"/>
                </a:ext>
              </a:extLst>
            </p:cNvPr>
            <p:cNvSpPr/>
            <p:nvPr/>
          </p:nvSpPr>
          <p:spPr>
            <a:xfrm>
              <a:off x="7493876" y="2774731"/>
              <a:ext cx="1481958" cy="577405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87089" name="Group 174">
              <a:extLst>
                <a:ext uri="{FF2B5EF4-FFF2-40B4-BE49-F238E27FC236}">
                  <a16:creationId xmlns:a16="http://schemas.microsoft.com/office/drawing/2014/main" id="{0541FE22-2FA9-4DBF-88B4-4D0B5EFA5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BCA8C49E-8CA1-4F6B-8C5F-127F36438C4C}"/>
                  </a:ext>
                </a:extLst>
              </p:cNvPr>
              <p:cNvSpPr/>
              <p:nvPr/>
            </p:nvSpPr>
            <p:spPr>
              <a:xfrm>
                <a:off x="7811946" y="2885950"/>
                <a:ext cx="850235" cy="198609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1ED1B00F-9EFC-4930-AE99-6EF4E069AD70}"/>
                  </a:ext>
                </a:extLst>
              </p:cNvPr>
              <p:cNvSpPr/>
              <p:nvPr/>
            </p:nvSpPr>
            <p:spPr>
              <a:xfrm>
                <a:off x="8367777" y="3054915"/>
                <a:ext cx="317955" cy="168967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74372653-90BC-4A89-B994-0F676310282E}"/>
                  </a:ext>
                </a:extLst>
              </p:cNvPr>
              <p:cNvSpPr/>
              <p:nvPr/>
            </p:nvSpPr>
            <p:spPr>
              <a:xfrm>
                <a:off x="7786039" y="3054915"/>
                <a:ext cx="310889" cy="168967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781C17-4FD2-48AC-B525-737F4328C013}"/>
                  </a:ext>
                </a:extLst>
              </p:cNvPr>
              <p:cNvSpPr/>
              <p:nvPr/>
            </p:nvSpPr>
            <p:spPr>
              <a:xfrm>
                <a:off x="7894379" y="2971914"/>
                <a:ext cx="678303" cy="266789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0482DBC8-74AC-4F47-B61C-E8B6F15BA9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288" y="5511800"/>
            <a:ext cx="866775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DAD40623-355C-436C-9911-F10DB0320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450" y="5773738"/>
            <a:ext cx="487363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grpSp>
        <p:nvGrpSpPr>
          <p:cNvPr id="87051" name="Group 163">
            <a:extLst>
              <a:ext uri="{FF2B5EF4-FFF2-40B4-BE49-F238E27FC236}">
                <a16:creationId xmlns:a16="http://schemas.microsoft.com/office/drawing/2014/main" id="{0891F436-7D6D-4E00-B1D3-28DF14EF5EE5}"/>
              </a:ext>
            </a:extLst>
          </p:cNvPr>
          <p:cNvGrpSpPr>
            <a:grpSpLocks/>
          </p:cNvGrpSpPr>
          <p:nvPr/>
        </p:nvGrpSpPr>
        <p:grpSpPr bwMode="auto">
          <a:xfrm>
            <a:off x="4984750" y="5543550"/>
            <a:ext cx="862013" cy="398463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26C8643D-8CAE-4D24-BA3D-15AC701C5DDD}"/>
                </a:ext>
              </a:extLst>
            </p:cNvPr>
            <p:cNvSpPr/>
            <p:nvPr/>
          </p:nvSpPr>
          <p:spPr>
            <a:xfrm>
              <a:off x="7493876" y="3084820"/>
              <a:ext cx="1481958" cy="584533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708086D-6AE6-44DF-9E54-97F9E8F46920}"/>
                </a:ext>
              </a:extLst>
            </p:cNvPr>
            <p:cNvSpPr/>
            <p:nvPr/>
          </p:nvSpPr>
          <p:spPr>
            <a:xfrm>
              <a:off x="7493876" y="2774731"/>
              <a:ext cx="1481958" cy="577405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87082" name="Group 166">
              <a:extLst>
                <a:ext uri="{FF2B5EF4-FFF2-40B4-BE49-F238E27FC236}">
                  <a16:creationId xmlns:a16="http://schemas.microsoft.com/office/drawing/2014/main" id="{735662B0-5598-48F6-B6F1-4349B33C4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9CB8B18C-FB79-4DEC-8DEB-1CD490F80F7C}"/>
                  </a:ext>
                </a:extLst>
              </p:cNvPr>
              <p:cNvSpPr/>
              <p:nvPr/>
            </p:nvSpPr>
            <p:spPr>
              <a:xfrm>
                <a:off x="7813902" y="2885950"/>
                <a:ext cx="846316" cy="198609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51BC04B3-7051-42E5-8069-5AD397509E11}"/>
                  </a:ext>
                </a:extLst>
              </p:cNvPr>
              <p:cNvSpPr/>
              <p:nvPr/>
            </p:nvSpPr>
            <p:spPr>
              <a:xfrm>
                <a:off x="8366359" y="3054915"/>
                <a:ext cx="317368" cy="168967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CF8154F1-98CA-4BBF-B89D-908373FD649C}"/>
                  </a:ext>
                </a:extLst>
              </p:cNvPr>
              <p:cNvSpPr/>
              <p:nvPr/>
            </p:nvSpPr>
            <p:spPr>
              <a:xfrm>
                <a:off x="7788043" y="3054915"/>
                <a:ext cx="310316" cy="168967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88ACD7F3-0699-4E27-B71F-3318272E6FB4}"/>
                  </a:ext>
                </a:extLst>
              </p:cNvPr>
              <p:cNvSpPr/>
              <p:nvPr/>
            </p:nvSpPr>
            <p:spPr>
              <a:xfrm>
                <a:off x="7896183" y="2971914"/>
                <a:ext cx="674701" cy="266789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D285BA-A691-4388-8C2D-6008FE2A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ＭＳ Ｐゴシック" panose="020B0600070205080204" pitchFamily="34" charset="-128"/>
              </a:rPr>
              <a:t>“Real” Internet delays and routes</a:t>
            </a:r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4042507-12A2-4B77-86DE-521CCCFE5B15}"/>
              </a:ext>
            </a:extLst>
          </p:cNvPr>
          <p:cNvSpPr txBox="1">
            <a:spLocks noChangeArrowheads="1"/>
          </p:cNvSpPr>
          <p:nvPr/>
        </p:nvSpPr>
        <p:spPr>
          <a:xfrm>
            <a:off x="979488" y="1323975"/>
            <a:ext cx="10344150" cy="18859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what do “</a:t>
            </a:r>
            <a:r>
              <a:rPr lang="en-US" altLang="ja-JP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real” Internet delay &amp; loss look like? </a:t>
            </a:r>
          </a:p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traceroute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program: provides delay measurement from source to router along end-end Internet path towards destination.  For all </a:t>
            </a:r>
            <a:r>
              <a:rPr lang="en-US" altLang="en-US" sz="32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80616D24-1B42-4D29-9D39-1BD458DB0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475" y="5476875"/>
            <a:ext cx="677863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86A09495-A92C-4355-A8BD-F33DC894A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9688" y="5422900"/>
            <a:ext cx="777875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A1678EAE-68CD-45F5-B171-6E1B3C3DB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50" y="5170488"/>
            <a:ext cx="319088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EE6782DC-20C8-4C13-9A1F-377CAD9E3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5276850"/>
            <a:ext cx="9525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DDBEDE89-083A-4787-BE3A-C0702EB1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5135563"/>
            <a:ext cx="139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dirty="0">
                <a:solidFill>
                  <a:srgbClr val="FF0000"/>
                </a:solidFill>
                <a:latin typeface="Calibri" panose="020F0502020204030204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6FED05FF-49D1-4BE3-8103-9CAB87FB8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5695950"/>
            <a:ext cx="139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dirty="0">
                <a:solidFill>
                  <a:srgbClr val="FF0000"/>
                </a:solidFill>
                <a:latin typeface="Calibri" panose="020F0502020204030204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5D5E8C1C-33BF-412B-981F-00F265853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5043488"/>
            <a:ext cx="139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dirty="0">
                <a:solidFill>
                  <a:srgbClr val="FF0000"/>
                </a:solidFill>
                <a:latin typeface="Calibri" panose="020F0502020204030204"/>
                <a:cs typeface="+mn-cs"/>
              </a:rPr>
              <a:t>3 probes</a:t>
            </a:r>
          </a:p>
        </p:txBody>
      </p:sp>
      <p:grpSp>
        <p:nvGrpSpPr>
          <p:cNvPr id="87061" name="Group 100">
            <a:extLst>
              <a:ext uri="{FF2B5EF4-FFF2-40B4-BE49-F238E27FC236}">
                <a16:creationId xmlns:a16="http://schemas.microsoft.com/office/drawing/2014/main" id="{6074B64B-F399-4F8A-82E7-7CADBDA676C9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5072063"/>
            <a:ext cx="1027112" cy="688975"/>
            <a:chOff x="-44" y="1473"/>
            <a:chExt cx="981" cy="1105"/>
          </a:xfrm>
        </p:grpSpPr>
        <p:pic>
          <p:nvPicPr>
            <p:cNvPr id="87078" name="Picture 101" descr="desktop_computer_stylized_medium">
              <a:extLst>
                <a:ext uri="{FF2B5EF4-FFF2-40B4-BE49-F238E27FC236}">
                  <a16:creationId xmlns:a16="http://schemas.microsoft.com/office/drawing/2014/main" id="{4BA45319-85F7-40C6-8840-2B4E415F3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98B7951E-5C4C-4F37-A327-9F5821A7B4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6" cy="504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</p:grpSp>
      <p:grpSp>
        <p:nvGrpSpPr>
          <p:cNvPr id="87062" name="Group 103">
            <a:extLst>
              <a:ext uri="{FF2B5EF4-FFF2-40B4-BE49-F238E27FC236}">
                <a16:creationId xmlns:a16="http://schemas.microsoft.com/office/drawing/2014/main" id="{555137B9-A9FA-4C72-9E45-2CAB62F7AA1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213" y="5110163"/>
            <a:ext cx="1052512" cy="669925"/>
            <a:chOff x="-44" y="1473"/>
            <a:chExt cx="981" cy="1105"/>
          </a:xfrm>
        </p:grpSpPr>
        <p:pic>
          <p:nvPicPr>
            <p:cNvPr id="87076" name="Picture 104" descr="desktop_computer_stylized_medium">
              <a:extLst>
                <a:ext uri="{FF2B5EF4-FFF2-40B4-BE49-F238E27FC236}">
                  <a16:creationId xmlns:a16="http://schemas.microsoft.com/office/drawing/2014/main" id="{E07F8369-AB49-4F34-A80C-29EB38FD8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ADC4AABA-4F38-4E23-8F10-735B214CF3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5" y="1578"/>
              <a:ext cx="476" cy="508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51DF3605-A7D8-404C-9412-4699E71F447B}"/>
              </a:ext>
            </a:extLst>
          </p:cNvPr>
          <p:cNvSpPr>
            <a:spLocks/>
          </p:cNvSpPr>
          <p:nvPr/>
        </p:nvSpPr>
        <p:spPr bwMode="auto">
          <a:xfrm>
            <a:off x="2868613" y="5356225"/>
            <a:ext cx="3135312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C36995F2-CCA6-4860-AA30-CCBB352E12E2}"/>
              </a:ext>
            </a:extLst>
          </p:cNvPr>
          <p:cNvSpPr>
            <a:spLocks/>
          </p:cNvSpPr>
          <p:nvPr/>
        </p:nvSpPr>
        <p:spPr bwMode="auto">
          <a:xfrm>
            <a:off x="2900363" y="5392738"/>
            <a:ext cx="5842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E304E2B7-BF7E-4B04-88FC-2E6A303E05AA}"/>
              </a:ext>
            </a:extLst>
          </p:cNvPr>
          <p:cNvSpPr>
            <a:spLocks/>
          </p:cNvSpPr>
          <p:nvPr/>
        </p:nvSpPr>
        <p:spPr bwMode="auto">
          <a:xfrm>
            <a:off x="2894013" y="5307013"/>
            <a:ext cx="1878012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grpSp>
        <p:nvGrpSpPr>
          <p:cNvPr id="87066" name="Group 155">
            <a:extLst>
              <a:ext uri="{FF2B5EF4-FFF2-40B4-BE49-F238E27FC236}">
                <a16:creationId xmlns:a16="http://schemas.microsoft.com/office/drawing/2014/main" id="{72E0E49D-C687-4E75-BA63-476F04640E1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229225"/>
            <a:ext cx="860425" cy="398463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95CB0B6F-042D-43D8-80BA-6334ADF143D6}"/>
                </a:ext>
              </a:extLst>
            </p:cNvPr>
            <p:cNvSpPr/>
            <p:nvPr/>
          </p:nvSpPr>
          <p:spPr>
            <a:xfrm>
              <a:off x="7493876" y="3084820"/>
              <a:ext cx="1481958" cy="584533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CEDFC43-5FA3-47CA-92F0-E58EBBC3791A}"/>
                </a:ext>
              </a:extLst>
            </p:cNvPr>
            <p:cNvSpPr/>
            <p:nvPr/>
          </p:nvSpPr>
          <p:spPr>
            <a:xfrm>
              <a:off x="7493876" y="2774731"/>
              <a:ext cx="1481958" cy="577405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87071" name="Group 158">
              <a:extLst>
                <a:ext uri="{FF2B5EF4-FFF2-40B4-BE49-F238E27FC236}">
                  <a16:creationId xmlns:a16="http://schemas.microsoft.com/office/drawing/2014/main" id="{9EF111B2-691C-46E7-9674-D9C4BD38A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2644569C-AF54-4CC9-B169-E0472C1E6F96}"/>
                  </a:ext>
                </a:extLst>
              </p:cNvPr>
              <p:cNvSpPr/>
              <p:nvPr/>
            </p:nvSpPr>
            <p:spPr>
              <a:xfrm>
                <a:off x="7811947" y="2885950"/>
                <a:ext cx="850233" cy="198609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2EA1C7E3-D458-4645-AE49-975629567D14}"/>
                  </a:ext>
                </a:extLst>
              </p:cNvPr>
              <p:cNvSpPr/>
              <p:nvPr/>
            </p:nvSpPr>
            <p:spPr>
              <a:xfrm>
                <a:off x="8367779" y="3054915"/>
                <a:ext cx="317954" cy="168967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C138F8C-382C-4A5D-B82A-75F247743624}"/>
                  </a:ext>
                </a:extLst>
              </p:cNvPr>
              <p:cNvSpPr/>
              <p:nvPr/>
            </p:nvSpPr>
            <p:spPr>
              <a:xfrm>
                <a:off x="7786039" y="3054915"/>
                <a:ext cx="310889" cy="168967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1A18AA26-BD34-49C8-B4D5-989DEEBB789C}"/>
                  </a:ext>
                </a:extLst>
              </p:cNvPr>
              <p:cNvSpPr/>
              <p:nvPr/>
            </p:nvSpPr>
            <p:spPr>
              <a:xfrm>
                <a:off x="7894379" y="2971914"/>
                <a:ext cx="678303" cy="266789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2560352B-69B5-4D0D-ACFA-1DBE83C0C005}"/>
              </a:ext>
            </a:extLst>
          </p:cNvPr>
          <p:cNvSpPr txBox="1">
            <a:spLocks noChangeArrowheads="1"/>
          </p:cNvSpPr>
          <p:nvPr/>
        </p:nvSpPr>
        <p:spPr>
          <a:xfrm>
            <a:off x="909638" y="3067050"/>
            <a:ext cx="10342562" cy="17240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lvl="1" indent="-225425"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sends three packets that will reach router </a:t>
            </a:r>
            <a:r>
              <a:rPr lang="en-US" altLang="en-US" sz="2800" i="1" dirty="0">
                <a:solidFill>
                  <a:prstClr val="black"/>
                </a:solidFill>
                <a:ea typeface="Arial" panose="020B0604020202020204" pitchFamily="34" charset="0"/>
              </a:rPr>
              <a:t>i</a:t>
            </a: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 on path towards destination (with time-to-live field value of </a:t>
            </a:r>
            <a:r>
              <a:rPr lang="en-US" altLang="en-US" sz="2800" i="1" dirty="0">
                <a:solidFill>
                  <a:prstClr val="black"/>
                </a:solidFill>
                <a:ea typeface="Arial" panose="020B0604020202020204" pitchFamily="34" charset="0"/>
              </a:rPr>
              <a:t>i</a:t>
            </a: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)</a:t>
            </a:r>
          </a:p>
          <a:p>
            <a:pPr marL="682625" lvl="1" indent="-225425"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router </a:t>
            </a:r>
            <a:r>
              <a:rPr lang="en-US" altLang="en-US" sz="2800" i="1" dirty="0">
                <a:solidFill>
                  <a:prstClr val="black"/>
                </a:solidFill>
                <a:ea typeface="Arial" panose="020B0604020202020204" pitchFamily="34" charset="0"/>
              </a:rPr>
              <a:t>i</a:t>
            </a: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 will return packets to sender</a:t>
            </a:r>
          </a:p>
          <a:p>
            <a:pPr marL="682625" lvl="1" indent="-225425"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sender measures time interval between transmission and reply</a:t>
            </a:r>
            <a:endParaRPr lang="en-US" altLang="en-US" sz="3200" dirty="0">
              <a:solidFill>
                <a:prstClr val="black"/>
              </a:solidFill>
              <a:ea typeface="Arial" panose="020B0604020202020204" pitchFamily="34" charset="0"/>
            </a:endParaRPr>
          </a:p>
        </p:txBody>
      </p:sp>
      <p:sp>
        <p:nvSpPr>
          <p:cNvPr id="87068" name="Slide Number Placeholder 5">
            <a:extLst>
              <a:ext uri="{FF2B5EF4-FFF2-40B4-BE49-F238E27FC236}">
                <a16:creationId xmlns:a16="http://schemas.microsoft.com/office/drawing/2014/main" id="{8707B4AF-1E81-4033-81AB-649D961E01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>
                <a:solidFill>
                  <a:srgbClr val="7F7F7F"/>
                </a:solidFill>
                <a:latin typeface="Arial" panose="020B0604020202020204" pitchFamily="34" charset="0"/>
              </a:rPr>
              <a:t>Introduction: 1-</a:t>
            </a:r>
            <a:fld id="{8B3E6244-CA75-40A8-913B-C1C34D97E731}" type="slidenum">
              <a:rPr lang="en-US" altLang="en-US" sz="1100" smtClean="0">
                <a:solidFill>
                  <a:srgbClr val="7F7F7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1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ＭＳ Ｐゴシック" panose="020B0600070205080204" pitchFamily="34" charset="-128"/>
              </a:rPr>
              <a:t>Real Internet delays and routes</a:t>
            </a:r>
            <a:endParaRPr lang="en-US" dirty="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663700" y="2282825"/>
            <a:ext cx="8229600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  cs-gw (128.119.240.254)  1 ms  1 ms  2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2  border1-rt-fa5-1-0.gw.umass.edu (128.119.3.145)  1 ms  1 ms  2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3  cht-vbns.gw.umass.edu (128.119.3.130)  6 ms 5 ms 5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4  jn1-at1-0-0-19.wor.vbns.net (204.147.132.129)  16 ms 11 ms 13 ms 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5  jn1-so7-0-0-0.wae.vbns.net (204.147.136.136)  21 ms 18 ms 18 ms 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6  abilene-vbns.abilene.ucaid.edu (198.32.11.9)  22 ms  18 ms  22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7  nycm-wash.abilene.ucaid.edu (198.32.8.46)  22 ms  22 ms  22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8  62.40.103.253 (62.40.103.253)  104 ms 109 ms 106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9  de2-1.de1.de.geant.net (62.40.96.129)  109 ms 102 ms 104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10  de.fr1.fr.geant.net (62.40.96.50)  113 ms 121 ms 114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11  renater-gw.fr1.fr.geant.net (62.40.103.54)  112 ms  114 ms  112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12  nio-n2.cssi.renater.fr (193.51.206.13)  111 ms  114 ms  116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13  nice.cssi.renater.fr (195.220.98.102)  123 ms  125 ms  124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14  r3t2-nice.cssi.renater.fr (195.220.98.110)  126 ms  126 ms  124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15  eurecom-valbonne.r3t2.ft.net (193.48.50.54)  135 ms  128 ms  133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16  194.214.211.25 (194.214.211.25)  126 ms  128 ms  126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17  * * *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18  * * *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19  fantasia.eurecom.fr (193.55.113.142)  132 ms  128 ms  136</a:t>
            </a: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</a:rPr>
              <a:t>ms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1684338" y="1090613"/>
            <a:ext cx="8193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C0000"/>
                </a:solidFill>
                <a:latin typeface="Calibri" panose="020F0502020204030204"/>
              </a:rPr>
              <a:t>traceroute:</a:t>
            </a:r>
            <a:r>
              <a:rPr lang="en-US" altLang="en-US" sz="2800" dirty="0">
                <a:solidFill>
                  <a:prstClr val="black"/>
                </a:solidFill>
                <a:latin typeface="Calibri" panose="020F0502020204030204"/>
              </a:rPr>
              <a:t> gaia.cs.umass.edu to www.eurecom.fr</a:t>
            </a:r>
          </a:p>
        </p:txBody>
      </p:sp>
      <p:sp>
        <p:nvSpPr>
          <p:cNvPr id="79" name="TextBox 1"/>
          <p:cNvSpPr txBox="1">
            <a:spLocks noChangeArrowheads="1"/>
          </p:cNvSpPr>
          <p:nvPr/>
        </p:nvSpPr>
        <p:spPr bwMode="auto">
          <a:xfrm>
            <a:off x="1704975" y="6259513"/>
            <a:ext cx="6529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" panose="020F0502020204030204"/>
              </a:rPr>
              <a:t>* Do some traceroutes from exotic countries at www.traceroute.org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463800" y="5464175"/>
            <a:ext cx="7294563" cy="400050"/>
            <a:chOff x="2464209" y="5464534"/>
            <a:chExt cx="7293694" cy="400110"/>
          </a:xfrm>
        </p:grpSpPr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3472152" y="5464534"/>
              <a:ext cx="62857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dirty="0">
                  <a:solidFill>
                    <a:srgbClr val="CC0000"/>
                  </a:solidFill>
                  <a:latin typeface="Calibri" panose="020F0502020204030204"/>
                </a:rPr>
                <a:t>* means no response (probe lost, router not replying)</a:t>
              </a: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H="1">
              <a:off x="2464209" y="5591553"/>
              <a:ext cx="1007943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16113" y="1597025"/>
            <a:ext cx="9453562" cy="900113"/>
            <a:chOff x="1915886" y="1596610"/>
            <a:chExt cx="9454526" cy="899847"/>
          </a:xfrm>
        </p:grpSpPr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5432557" y="1596610"/>
              <a:ext cx="5937855" cy="617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dirty="0">
                  <a:solidFill>
                    <a:srgbClr val="CC0000"/>
                  </a:solidFill>
                  <a:latin typeface="Calibri" panose="020F0502020204030204"/>
                </a:rPr>
                <a:t>3 delay measurements from 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dirty="0">
                  <a:solidFill>
                    <a:srgbClr val="CC0000"/>
                  </a:solidFill>
                  <a:latin typeface="Calibri" panose="020F0502020204030204"/>
                </a:rPr>
                <a:t>gaia.cs.umass.edu </a:t>
              </a:r>
              <a:r>
                <a:rPr lang="en-US" altLang="en-US" sz="2000" dirty="0">
                  <a:solidFill>
                    <a:srgbClr val="CC0000"/>
                  </a:solidFill>
                  <a:latin typeface="Calibri" panose="020F0502020204030204"/>
                </a:rPr>
                <a:t>to </a:t>
              </a:r>
              <a:r>
                <a:rPr lang="en-US" altLang="en-US" sz="1800" dirty="0">
                  <a:solidFill>
                    <a:srgbClr val="CC0000"/>
                  </a:solidFill>
                  <a:latin typeface="Calibri" panose="020F0502020204030204"/>
                </a:rPr>
                <a:t>cs-gw.cs.umass.edu </a:t>
              </a:r>
              <a:endParaRPr lang="en-US" altLang="en-US" sz="2000" dirty="0">
                <a:solidFill>
                  <a:srgbClr val="CC0000"/>
                </a:solidFill>
                <a:latin typeface="Calibri" panose="020F0502020204030204"/>
              </a:endParaRPr>
            </a:p>
          </p:txBody>
        </p:sp>
        <p:sp>
          <p:nvSpPr>
            <p:cNvPr id="72" name="Line 8"/>
            <p:cNvSpPr>
              <a:spLocks noChangeShapeType="1"/>
            </p:cNvSpPr>
            <p:nvPr/>
          </p:nvSpPr>
          <p:spPr bwMode="auto">
            <a:xfrm flipV="1">
              <a:off x="4430742" y="1909256"/>
              <a:ext cx="671580" cy="41262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 flipV="1">
              <a:off x="4970547" y="1898146"/>
              <a:ext cx="139714" cy="40469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 flipV="1">
              <a:off x="5105498" y="1907668"/>
              <a:ext cx="366750" cy="39041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 flipH="1">
              <a:off x="5102323" y="1907668"/>
              <a:ext cx="511227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915886" y="2307600"/>
              <a:ext cx="638240" cy="188857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958975" y="2305050"/>
            <a:ext cx="10306050" cy="617538"/>
            <a:chOff x="1959429" y="2305498"/>
            <a:chExt cx="10306229" cy="617861"/>
          </a:xfrm>
        </p:grpSpPr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8179362" y="2305498"/>
              <a:ext cx="4086296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dirty="0">
                  <a:solidFill>
                    <a:srgbClr val="CC0000"/>
                  </a:solidFill>
                  <a:latin typeface="Calibri" panose="020F0502020204030204"/>
                </a:rPr>
                <a:t>3 delay measurements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dirty="0">
                  <a:solidFill>
                    <a:srgbClr val="CC0000"/>
                  </a:solidFill>
                  <a:latin typeface="Calibri" panose="020F0502020204030204"/>
                </a:rPr>
                <a:t>to </a:t>
              </a:r>
              <a:r>
                <a:rPr lang="en-US" altLang="en-US" sz="1800" dirty="0">
                  <a:solidFill>
                    <a:srgbClr val="CC0000"/>
                  </a:solidFill>
                  <a:latin typeface="Calibri" panose="020F0502020204030204"/>
                </a:rPr>
                <a:t>border1-rt-fa5-1-0.gw.umass.edu </a:t>
              </a:r>
              <a:endParaRPr lang="en-US" altLang="en-US" sz="2000" dirty="0">
                <a:solidFill>
                  <a:srgbClr val="CC0000"/>
                </a:solidFill>
                <a:latin typeface="Calibri" panose="020F0502020204030204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8136499" y="2591397"/>
              <a:ext cx="7382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959429" y="2526276"/>
              <a:ext cx="2975027" cy="158833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7046913" y="4087813"/>
            <a:ext cx="4427537" cy="619125"/>
            <a:chOff x="7046686" y="4088438"/>
            <a:chExt cx="4427559" cy="617861"/>
          </a:xfrm>
        </p:grpSpPr>
        <p:grpSp>
          <p:nvGrpSpPr>
            <p:cNvPr id="73747" name="Group 9"/>
            <p:cNvGrpSpPr>
              <a:grpSpLocks/>
            </p:cNvGrpSpPr>
            <p:nvPr/>
          </p:nvGrpSpPr>
          <p:grpSpPr bwMode="auto">
            <a:xfrm>
              <a:off x="8136140" y="4088438"/>
              <a:ext cx="3338105" cy="617861"/>
              <a:chOff x="8136140" y="4088438"/>
              <a:chExt cx="3338105" cy="617861"/>
            </a:xfrm>
          </p:grpSpPr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8731031" y="4088438"/>
                <a:ext cx="2743214" cy="617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2000" dirty="0">
                    <a:solidFill>
                      <a:srgbClr val="CC0000"/>
                    </a:solidFill>
                    <a:latin typeface="Calibri" panose="020F0502020204030204"/>
                  </a:rPr>
                  <a:t>looks like delays </a:t>
                </a:r>
                <a:r>
                  <a:rPr lang="en-US" altLang="en-US" sz="2000" i="1" dirty="0">
                    <a:solidFill>
                      <a:srgbClr val="CC0000"/>
                    </a:solidFill>
                    <a:latin typeface="Calibri" panose="020F0502020204030204"/>
                  </a:rPr>
                  <a:t>decrease</a:t>
                </a:r>
                <a:r>
                  <a:rPr lang="en-US" altLang="en-US" sz="2000" dirty="0">
                    <a:solidFill>
                      <a:srgbClr val="CC0000"/>
                    </a:solidFill>
                    <a:latin typeface="Calibri" panose="020F0502020204030204"/>
                  </a:rPr>
                  <a:t>! Why?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8135716" y="4381525"/>
                <a:ext cx="739779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7402288" y="4223100"/>
              <a:ext cx="725491" cy="261403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46686" y="4419548"/>
              <a:ext cx="725491" cy="261403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938338" y="3381375"/>
            <a:ext cx="8901112" cy="508000"/>
            <a:chOff x="1937658" y="3381528"/>
            <a:chExt cx="8901587" cy="508300"/>
          </a:xfrm>
        </p:grpSpPr>
        <p:grpSp>
          <p:nvGrpSpPr>
            <p:cNvPr id="73740" name="Group 8"/>
            <p:cNvGrpSpPr>
              <a:grpSpLocks/>
            </p:cNvGrpSpPr>
            <p:nvPr/>
          </p:nvGrpSpPr>
          <p:grpSpPr bwMode="auto">
            <a:xfrm>
              <a:off x="1937658" y="3381528"/>
              <a:ext cx="8901587" cy="460375"/>
              <a:chOff x="1937658" y="3381528"/>
              <a:chExt cx="8901587" cy="460375"/>
            </a:xfrm>
          </p:grpSpPr>
          <p:sp>
            <p:nvSpPr>
              <p:cNvPr id="77" name="Freeform 14"/>
              <p:cNvSpPr>
                <a:spLocks/>
              </p:cNvSpPr>
              <p:nvPr/>
            </p:nvSpPr>
            <p:spPr bwMode="auto">
              <a:xfrm>
                <a:off x="7051268" y="3595968"/>
                <a:ext cx="1012879" cy="246207"/>
              </a:xfrm>
              <a:custGeom>
                <a:avLst/>
                <a:gdLst>
                  <a:gd name="T0" fmla="*/ 2147483647 w 638"/>
                  <a:gd name="T1" fmla="*/ 0 h 155"/>
                  <a:gd name="T2" fmla="*/ 2147483647 w 638"/>
                  <a:gd name="T3" fmla="*/ 2147483647 h 155"/>
                  <a:gd name="T4" fmla="*/ 2147483647 w 638"/>
                  <a:gd name="T5" fmla="*/ 2147483647 h 155"/>
                  <a:gd name="T6" fmla="*/ 2147483647 w 638"/>
                  <a:gd name="T7" fmla="*/ 2147483647 h 155"/>
                  <a:gd name="T8" fmla="*/ 0 w 638"/>
                  <a:gd name="T9" fmla="*/ 2147483647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155"/>
                  <a:gd name="T17" fmla="*/ 638 w 638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155">
                    <a:moveTo>
                      <a:pt x="593" y="0"/>
                    </a:moveTo>
                    <a:cubicBezTo>
                      <a:pt x="607" y="9"/>
                      <a:pt x="621" y="18"/>
                      <a:pt x="623" y="38"/>
                    </a:cubicBezTo>
                    <a:cubicBezTo>
                      <a:pt x="625" y="58"/>
                      <a:pt x="638" y="104"/>
                      <a:pt x="608" y="123"/>
                    </a:cubicBezTo>
                    <a:cubicBezTo>
                      <a:pt x="578" y="142"/>
                      <a:pt x="547" y="153"/>
                      <a:pt x="446" y="154"/>
                    </a:cubicBezTo>
                    <a:cubicBezTo>
                      <a:pt x="345" y="155"/>
                      <a:pt x="72" y="133"/>
                      <a:pt x="0" y="130"/>
                    </a:cubicBezTo>
                  </a:path>
                </a:pathLst>
              </a:cu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Text Box 15"/>
              <p:cNvSpPr txBox="1">
                <a:spLocks noChangeArrowheads="1"/>
              </p:cNvSpPr>
              <p:nvPr/>
            </p:nvSpPr>
            <p:spPr bwMode="auto">
              <a:xfrm>
                <a:off x="8095899" y="3381528"/>
                <a:ext cx="2743346" cy="40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2000" dirty="0">
                    <a:solidFill>
                      <a:srgbClr val="CC0000"/>
                    </a:solidFill>
                    <a:latin typeface="Calibri" panose="020F0502020204030204"/>
                  </a:rPr>
                  <a:t>trans-oceanic link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37658" y="3519723"/>
                <a:ext cx="2749697" cy="123898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02748" y="3686508"/>
                <a:ext cx="1306583" cy="146136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314807" y="3468893"/>
              <a:ext cx="668374" cy="20332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20979" y="3680154"/>
              <a:ext cx="776329" cy="20967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373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D5D27205-463C-4B1B-8AA0-ED594480BD67}" type="slidenum">
              <a:rPr lang="en-US" altLang="en-US" smtClean="0">
                <a:solidFill>
                  <a:srgbClr val="7F7F7F"/>
                </a:solidFill>
              </a:rPr>
              <a:pPr/>
              <a:t>6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108"/>
          <p:cNvGrpSpPr>
            <a:grpSpLocks/>
          </p:cNvGrpSpPr>
          <p:nvPr/>
        </p:nvGrpSpPr>
        <p:grpSpPr bwMode="auto">
          <a:xfrm>
            <a:off x="4551363" y="4237038"/>
            <a:ext cx="1463675" cy="736600"/>
            <a:chOff x="7493876" y="2774731"/>
            <a:chExt cx="1481958" cy="894622"/>
          </a:xfrm>
        </p:grpSpPr>
        <p:sp>
          <p:nvSpPr>
            <p:cNvPr id="110" name="Freeform 109"/>
            <p:cNvSpPr/>
            <p:nvPr/>
          </p:nvSpPr>
          <p:spPr>
            <a:xfrm>
              <a:off x="7493876" y="3085149"/>
              <a:ext cx="1481958" cy="58420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7495483" y="2774731"/>
              <a:ext cx="1478743" cy="578419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75817" name="Group 111"/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/>
              <p:cNvSpPr/>
              <p:nvPr/>
            </p:nvSpPr>
            <p:spPr>
              <a:xfrm>
                <a:off x="7812222" y="2884633"/>
                <a:ext cx="848712" cy="198840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8367415" y="3054609"/>
                <a:ext cx="317055" cy="169976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7787300" y="3054609"/>
                <a:ext cx="311518" cy="168372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7895293" y="2971225"/>
                <a:ext cx="677031" cy="267792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Packet loss</a:t>
            </a:r>
            <a:endParaRPr lang="en-US" dirty="0"/>
          </a:p>
        </p:txBody>
      </p:sp>
      <p:sp>
        <p:nvSpPr>
          <p:cNvPr id="75780" name="Rectangle 3"/>
          <p:cNvSpPr txBox="1">
            <a:spLocks noChangeArrowheads="1"/>
          </p:cNvSpPr>
          <p:nvPr/>
        </p:nvSpPr>
        <p:spPr bwMode="auto">
          <a:xfrm>
            <a:off x="976313" y="1392238"/>
            <a:ext cx="102139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queue (aka buffer) preceding link in buffer has finite capacity</a:t>
            </a:r>
          </a:p>
        </p:txBody>
      </p:sp>
      <p:sp>
        <p:nvSpPr>
          <p:cNvPr id="79" name="Rectangle 7"/>
          <p:cNvSpPr>
            <a:spLocks noChangeArrowheads="1"/>
          </p:cNvSpPr>
          <p:nvPr/>
        </p:nvSpPr>
        <p:spPr bwMode="auto">
          <a:xfrm>
            <a:off x="4638675" y="4486275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80" name="Line 23"/>
          <p:cNvSpPr>
            <a:spLocks noChangeShapeType="1"/>
          </p:cNvSpPr>
          <p:nvPr/>
        </p:nvSpPr>
        <p:spPr bwMode="auto">
          <a:xfrm>
            <a:off x="3946525" y="4252913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kern="0" dirty="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/>
          <p:cNvSpPr>
            <a:spLocks noChangeShapeType="1"/>
          </p:cNvSpPr>
          <p:nvPr/>
        </p:nvSpPr>
        <p:spPr bwMode="auto">
          <a:xfrm flipV="1">
            <a:off x="4235450" y="4646613"/>
            <a:ext cx="411163" cy="525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kern="0" dirty="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/>
          <p:cNvSpPr>
            <a:spLocks noChangeShapeType="1"/>
          </p:cNvSpPr>
          <p:nvPr/>
        </p:nvSpPr>
        <p:spPr bwMode="auto">
          <a:xfrm>
            <a:off x="5832475" y="4649788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kern="0" dirty="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/>
          <p:cNvSpPr>
            <a:spLocks noChangeArrowheads="1"/>
          </p:cNvSpPr>
          <p:nvPr/>
        </p:nvSpPr>
        <p:spPr bwMode="auto">
          <a:xfrm>
            <a:off x="6751638" y="4449763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84" name="Rectangle 29"/>
          <p:cNvSpPr>
            <a:spLocks noChangeArrowheads="1"/>
          </p:cNvSpPr>
          <p:nvPr/>
        </p:nvSpPr>
        <p:spPr bwMode="auto">
          <a:xfrm>
            <a:off x="5499100" y="4521200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85" name="Rectangle 30"/>
          <p:cNvSpPr>
            <a:spLocks noChangeArrowheads="1"/>
          </p:cNvSpPr>
          <p:nvPr/>
        </p:nvSpPr>
        <p:spPr bwMode="auto">
          <a:xfrm>
            <a:off x="5661025" y="452120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75788" name="Text Box 35"/>
          <p:cNvSpPr txBox="1">
            <a:spLocks noChangeArrowheads="1"/>
          </p:cNvSpPr>
          <p:nvPr/>
        </p:nvSpPr>
        <p:spPr bwMode="auto">
          <a:xfrm>
            <a:off x="2963863" y="3781425"/>
            <a:ext cx="361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6600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75789" name="Text Box 36"/>
          <p:cNvSpPr txBox="1">
            <a:spLocks noChangeArrowheads="1"/>
          </p:cNvSpPr>
          <p:nvPr/>
        </p:nvSpPr>
        <p:spPr bwMode="auto">
          <a:xfrm>
            <a:off x="3284538" y="4767263"/>
            <a:ext cx="350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75790" name="Text Box 40"/>
          <p:cNvSpPr txBox="1">
            <a:spLocks noChangeArrowheads="1"/>
          </p:cNvSpPr>
          <p:nvPr/>
        </p:nvSpPr>
        <p:spPr bwMode="auto">
          <a:xfrm>
            <a:off x="6311900" y="3690938"/>
            <a:ext cx="27908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75791" name="Line 41"/>
          <p:cNvSpPr>
            <a:spLocks noChangeShapeType="1"/>
          </p:cNvSpPr>
          <p:nvPr/>
        </p:nvSpPr>
        <p:spPr bwMode="auto">
          <a:xfrm rot="10800000" flipV="1">
            <a:off x="5875338" y="3983038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2" name="Rectangle 56"/>
          <p:cNvSpPr>
            <a:spLocks noChangeArrowheads="1"/>
          </p:cNvSpPr>
          <p:nvPr/>
        </p:nvSpPr>
        <p:spPr bwMode="auto">
          <a:xfrm>
            <a:off x="5335588" y="4519613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93" name="Rectangle 57"/>
          <p:cNvSpPr>
            <a:spLocks noChangeArrowheads="1"/>
          </p:cNvSpPr>
          <p:nvPr/>
        </p:nvSpPr>
        <p:spPr bwMode="auto">
          <a:xfrm>
            <a:off x="5173663" y="4522788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94" name="Rectangle 58"/>
          <p:cNvSpPr>
            <a:spLocks noChangeArrowheads="1"/>
          </p:cNvSpPr>
          <p:nvPr/>
        </p:nvSpPr>
        <p:spPr bwMode="auto">
          <a:xfrm>
            <a:off x="5008563" y="4519613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95" name="Rectangle 59"/>
          <p:cNvSpPr>
            <a:spLocks noChangeArrowheads="1"/>
          </p:cNvSpPr>
          <p:nvPr/>
        </p:nvSpPr>
        <p:spPr bwMode="auto">
          <a:xfrm>
            <a:off x="4845050" y="4519613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96" name="Rectangle 61"/>
          <p:cNvSpPr>
            <a:spLocks noChangeArrowheads="1"/>
          </p:cNvSpPr>
          <p:nvPr/>
        </p:nvSpPr>
        <p:spPr bwMode="auto">
          <a:xfrm>
            <a:off x="4679950" y="4521200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97" name="Rectangle 62"/>
          <p:cNvSpPr>
            <a:spLocks noChangeArrowheads="1"/>
          </p:cNvSpPr>
          <p:nvPr/>
        </p:nvSpPr>
        <p:spPr bwMode="auto">
          <a:xfrm>
            <a:off x="4651375" y="4497388"/>
            <a:ext cx="1171575" cy="242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75798" name="Text Box 65"/>
          <p:cNvSpPr txBox="1">
            <a:spLocks noChangeArrowheads="1"/>
          </p:cNvSpPr>
          <p:nvPr/>
        </p:nvSpPr>
        <p:spPr bwMode="auto">
          <a:xfrm>
            <a:off x="4498975" y="3509963"/>
            <a:ext cx="1625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75799" name="Line 66"/>
          <p:cNvSpPr>
            <a:spLocks noChangeShapeType="1"/>
          </p:cNvSpPr>
          <p:nvPr/>
        </p:nvSpPr>
        <p:spPr bwMode="auto">
          <a:xfrm>
            <a:off x="4784725" y="4117975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75800" name="Group 48"/>
          <p:cNvGrpSpPr>
            <a:grpSpLocks/>
          </p:cNvGrpSpPr>
          <p:nvPr/>
        </p:nvGrpSpPr>
        <p:grpSpPr bwMode="auto">
          <a:xfrm>
            <a:off x="3140075" y="3802063"/>
            <a:ext cx="820738" cy="688975"/>
            <a:chOff x="-44" y="1473"/>
            <a:chExt cx="981" cy="1105"/>
          </a:xfrm>
        </p:grpSpPr>
        <p:pic>
          <p:nvPicPr>
            <p:cNvPr id="75813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/>
            <p:cNvSpPr>
              <a:spLocks/>
            </p:cNvSpPr>
            <p:nvPr/>
          </p:nvSpPr>
          <p:spPr bwMode="auto">
            <a:xfrm flipH="1">
              <a:off x="373" y="1580"/>
              <a:ext cx="478" cy="504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75801" name="Group 51"/>
          <p:cNvGrpSpPr>
            <a:grpSpLocks/>
          </p:cNvGrpSpPr>
          <p:nvPr/>
        </p:nvGrpSpPr>
        <p:grpSpPr bwMode="auto">
          <a:xfrm>
            <a:off x="3468688" y="4792663"/>
            <a:ext cx="820737" cy="688975"/>
            <a:chOff x="-44" y="1473"/>
            <a:chExt cx="981" cy="1105"/>
          </a:xfrm>
        </p:grpSpPr>
        <p:pic>
          <p:nvPicPr>
            <p:cNvPr id="75811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/>
            <p:cNvSpPr>
              <a:spLocks/>
            </p:cNvSpPr>
            <p:nvPr/>
          </p:nvSpPr>
          <p:spPr bwMode="auto">
            <a:xfrm flipH="1">
              <a:off x="373" y="1580"/>
              <a:ext cx="478" cy="504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08" name="TextBox 1"/>
          <p:cNvSpPr txBox="1">
            <a:spLocks noChangeArrowheads="1"/>
          </p:cNvSpPr>
          <p:nvPr/>
        </p:nvSpPr>
        <p:spPr bwMode="auto">
          <a:xfrm>
            <a:off x="1249363" y="6115050"/>
            <a:ext cx="9526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* Check out the Java applet for an interactive animation (on publisher’s website) of queuing and loss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71550" y="1866900"/>
            <a:ext cx="10215563" cy="3871913"/>
            <a:chOff x="971989" y="1867073"/>
            <a:chExt cx="10214897" cy="3871598"/>
          </a:xfrm>
        </p:grpSpPr>
        <p:grpSp>
          <p:nvGrpSpPr>
            <p:cNvPr id="75805" name="Group 2"/>
            <p:cNvGrpSpPr>
              <a:grpSpLocks/>
            </p:cNvGrpSpPr>
            <p:nvPr/>
          </p:nvGrpSpPr>
          <p:grpSpPr bwMode="auto"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/>
              <p:cNvSpPr>
                <a:spLocks noChangeArrowheads="1"/>
              </p:cNvSpPr>
              <p:nvPr/>
            </p:nvSpPr>
            <p:spPr bwMode="auto">
              <a:xfrm>
                <a:off x="4411878" y="4868791"/>
                <a:ext cx="147627" cy="200009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CC0000"/>
                  </a:solidFill>
                  <a:cs typeface="Arial"/>
                </a:endParaRPr>
              </a:p>
            </p:txBody>
          </p:sp>
          <p:sp>
            <p:nvSpPr>
              <p:cNvPr id="87" name="Line 33"/>
              <p:cNvSpPr>
                <a:spLocks noChangeShapeType="1"/>
              </p:cNvSpPr>
              <p:nvPr/>
            </p:nvSpPr>
            <p:spPr bwMode="auto">
              <a:xfrm flipV="1">
                <a:off x="4381717" y="4714816"/>
                <a:ext cx="106356" cy="1460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5809" name="Line 63"/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prstClr val="black"/>
                  </a:solidFill>
                </a:endParaRPr>
              </a:p>
            </p:txBody>
          </p:sp>
          <p:sp>
            <p:nvSpPr>
              <p:cNvPr id="75810" name="Text Box 64"/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CC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CC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lang="en-US" altLang="en-US" sz="2000" i="1">
                    <a:solidFill>
                      <a:srgbClr val="CC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75806" name="Rectangle 3"/>
            <p:cNvSpPr txBox="1">
              <a:spLocks noChangeArrowheads="1"/>
            </p:cNvSpPr>
            <p:nvPr/>
          </p:nvSpPr>
          <p:spPr bwMode="auto">
            <a:xfrm>
              <a:off x="971989" y="1867073"/>
              <a:ext cx="10214897" cy="2117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87338" indent="-287338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95325" indent="-231775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packet arriving to full queue dropped (aka lost)</a:t>
              </a:r>
            </a:p>
            <a:p>
              <a:pPr eaLnBrk="1" hangingPunct="1"/>
              <a:r>
                <a:rPr lang="en-US" altLang="en-US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lost packet may be retransmitted by previous node, by source end system, or not at all</a:t>
              </a:r>
            </a:p>
          </p:txBody>
        </p:sp>
      </p:grpSp>
      <p:sp>
        <p:nvSpPr>
          <p:cNvPr id="7580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C8C12B28-DF6D-4C9F-9829-FC88FBFFA934}" type="slidenum">
              <a:rPr lang="en-US" altLang="en-US" smtClean="0">
                <a:solidFill>
                  <a:srgbClr val="7F7F7F"/>
                </a:solidFill>
              </a:rPr>
              <a:pPr/>
              <a:t>7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/>
          <p:cNvSpPr>
            <a:spLocks noChangeShapeType="1"/>
          </p:cNvSpPr>
          <p:nvPr/>
        </p:nvSpPr>
        <p:spPr bwMode="auto">
          <a:xfrm>
            <a:off x="3005138" y="4479925"/>
            <a:ext cx="63166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2400" kern="0" dirty="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7827" name="Group 306"/>
          <p:cNvGrpSpPr>
            <a:grpSpLocks/>
          </p:cNvGrpSpPr>
          <p:nvPr/>
        </p:nvGrpSpPr>
        <p:grpSpPr bwMode="auto">
          <a:xfrm>
            <a:off x="4551363" y="4103688"/>
            <a:ext cx="1463675" cy="736600"/>
            <a:chOff x="7493876" y="2774731"/>
            <a:chExt cx="1481958" cy="894622"/>
          </a:xfrm>
        </p:grpSpPr>
        <p:sp>
          <p:nvSpPr>
            <p:cNvPr id="308" name="Freeform 307"/>
            <p:cNvSpPr/>
            <p:nvPr/>
          </p:nvSpPr>
          <p:spPr>
            <a:xfrm>
              <a:off x="7493876" y="3085149"/>
              <a:ext cx="1481958" cy="58420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7495483" y="2774731"/>
              <a:ext cx="1478743" cy="578419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77894" name="Group 309"/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/>
              <p:cNvSpPr/>
              <p:nvPr/>
            </p:nvSpPr>
            <p:spPr>
              <a:xfrm>
                <a:off x="7812222" y="2884633"/>
                <a:ext cx="848712" cy="198840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>
              <a:xfrm>
                <a:off x="8367415" y="3054609"/>
                <a:ext cx="317055" cy="169976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3" name="Freeform 312"/>
              <p:cNvSpPr/>
              <p:nvPr/>
            </p:nvSpPr>
            <p:spPr>
              <a:xfrm>
                <a:off x="7787300" y="3054609"/>
                <a:ext cx="311518" cy="168372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4" name="Freeform 313"/>
              <p:cNvSpPr/>
              <p:nvPr/>
            </p:nvSpPr>
            <p:spPr>
              <a:xfrm>
                <a:off x="7895293" y="2971225"/>
                <a:ext cx="677031" cy="267792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Throughput</a:t>
            </a:r>
            <a:endParaRPr lang="en-US" dirty="0"/>
          </a:p>
        </p:txBody>
      </p:sp>
      <p:sp>
        <p:nvSpPr>
          <p:cNvPr id="77829" name="Rectangle 3"/>
          <p:cNvSpPr txBox="1">
            <a:spLocks noChangeArrowheads="1"/>
          </p:cNvSpPr>
          <p:nvPr/>
        </p:nvSpPr>
        <p:spPr bwMode="auto">
          <a:xfrm>
            <a:off x="989013" y="1358900"/>
            <a:ext cx="10974387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2625" indent="-22542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throughput: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 rate (bits/time unit) at which bits are being sent from sender to receiver</a:t>
            </a:r>
          </a:p>
          <a:p>
            <a:pPr lvl="1" eaLnBrk="1" hangingPunct="1"/>
            <a:r>
              <a:rPr lang="en-US" altLang="en-US" sz="2800" i="1">
                <a:solidFill>
                  <a:srgbClr val="CC0000"/>
                </a:solidFill>
                <a:ea typeface="ＭＳ Ｐゴシック" panose="020B0600070205080204" pitchFamily="34" charset="-128"/>
              </a:rPr>
              <a:t>instantaneous:</a:t>
            </a: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 rate at given point in time</a:t>
            </a:r>
          </a:p>
          <a:p>
            <a:pPr lvl="1" eaLnBrk="1" hangingPunct="1"/>
            <a:r>
              <a:rPr lang="en-US" altLang="en-US" sz="2800" i="1">
                <a:solidFill>
                  <a:srgbClr val="CC0000"/>
                </a:solidFill>
                <a:ea typeface="ＭＳ Ｐゴシック" panose="020B0600070205080204" pitchFamily="34" charset="-128"/>
              </a:rPr>
              <a:t>average:</a:t>
            </a: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 rate over longer period of time</a:t>
            </a:r>
          </a:p>
        </p:txBody>
      </p:sp>
      <p:sp>
        <p:nvSpPr>
          <p:cNvPr id="232" name="AutoShape 327"/>
          <p:cNvSpPr>
            <a:spLocks noChangeArrowheads="1"/>
          </p:cNvSpPr>
          <p:nvPr/>
        </p:nvSpPr>
        <p:spPr bwMode="auto">
          <a:xfrm>
            <a:off x="1979613" y="3614738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</p:txBody>
      </p:sp>
      <p:grpSp>
        <p:nvGrpSpPr>
          <p:cNvPr id="77831" name="Group 64"/>
          <p:cNvGrpSpPr>
            <a:grpSpLocks/>
          </p:cNvGrpSpPr>
          <p:nvPr/>
        </p:nvGrpSpPr>
        <p:grpSpPr bwMode="auto">
          <a:xfrm>
            <a:off x="2538413" y="4021138"/>
            <a:ext cx="352425" cy="876300"/>
            <a:chOff x="4140" y="429"/>
            <a:chExt cx="1425" cy="2396"/>
          </a:xfrm>
        </p:grpSpPr>
        <p:sp>
          <p:nvSpPr>
            <p:cNvPr id="234" name="Freeform 65"/>
            <p:cNvSpPr>
              <a:spLocks/>
            </p:cNvSpPr>
            <p:nvPr/>
          </p:nvSpPr>
          <p:spPr bwMode="auto">
            <a:xfrm>
              <a:off x="5270" y="433"/>
              <a:ext cx="282" cy="2287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36" name="Freeform 67"/>
            <p:cNvSpPr>
              <a:spLocks/>
            </p:cNvSpPr>
            <p:nvPr/>
          </p:nvSpPr>
          <p:spPr bwMode="auto">
            <a:xfrm>
              <a:off x="5321" y="568"/>
              <a:ext cx="167" cy="2118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/>
            <p:cNvSpPr>
              <a:spLocks/>
            </p:cNvSpPr>
            <p:nvPr/>
          </p:nvSpPr>
          <p:spPr bwMode="auto">
            <a:xfrm>
              <a:off x="5283" y="1640"/>
              <a:ext cx="263" cy="191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grpSp>
          <p:nvGrpSpPr>
            <p:cNvPr id="77865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265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sp>
          <p:nvSpPr>
            <p:cNvPr id="240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grpSp>
          <p:nvGrpSpPr>
            <p:cNvPr id="77867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263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sp>
          <p:nvSpPr>
            <p:cNvPr id="242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43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grpSp>
          <p:nvGrpSpPr>
            <p:cNvPr id="77870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261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sp>
          <p:nvSpPr>
            <p:cNvPr id="245" name="Freeform 82"/>
            <p:cNvSpPr>
              <a:spLocks/>
            </p:cNvSpPr>
            <p:nvPr/>
          </p:nvSpPr>
          <p:spPr bwMode="auto">
            <a:xfrm>
              <a:off x="5289" y="1354"/>
              <a:ext cx="263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77872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259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sp>
          <p:nvSpPr>
            <p:cNvPr id="247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48" name="Freeform 87"/>
            <p:cNvSpPr>
              <a:spLocks/>
            </p:cNvSpPr>
            <p:nvPr/>
          </p:nvSpPr>
          <p:spPr bwMode="auto">
            <a:xfrm>
              <a:off x="5315" y="1006"/>
              <a:ext cx="238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/>
            <p:cNvSpPr>
              <a:spLocks/>
            </p:cNvSpPr>
            <p:nvPr/>
          </p:nvSpPr>
          <p:spPr bwMode="auto">
            <a:xfrm>
              <a:off x="5315" y="681"/>
              <a:ext cx="244" cy="239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51" name="Freeform 90"/>
            <p:cNvSpPr>
              <a:spLocks/>
            </p:cNvSpPr>
            <p:nvPr/>
          </p:nvSpPr>
          <p:spPr bwMode="auto">
            <a:xfrm>
              <a:off x="5302" y="2612"/>
              <a:ext cx="244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53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54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55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kern="0" dirty="0">
                <a:solidFill>
                  <a:srgbClr val="FF0000"/>
                </a:solidFill>
                <a:cs typeface="Arial"/>
              </a:endParaRPr>
            </a:p>
          </p:txBody>
        </p:sp>
        <p:sp>
          <p:nvSpPr>
            <p:cNvPr id="256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57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77832" name="Group 61"/>
          <p:cNvGrpSpPr>
            <a:grpSpLocks/>
          </p:cNvGrpSpPr>
          <p:nvPr/>
        </p:nvGrpSpPr>
        <p:grpSpPr bwMode="auto">
          <a:xfrm flipH="1">
            <a:off x="9842500" y="4083050"/>
            <a:ext cx="1192213" cy="1171575"/>
            <a:chOff x="-44" y="1473"/>
            <a:chExt cx="981" cy="1105"/>
          </a:xfrm>
        </p:grpSpPr>
        <p:pic>
          <p:nvPicPr>
            <p:cNvPr id="7785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77833" name="Text Box 325"/>
          <p:cNvSpPr txBox="1">
            <a:spLocks noChangeArrowheads="1"/>
          </p:cNvSpPr>
          <p:nvPr/>
        </p:nvSpPr>
        <p:spPr bwMode="auto">
          <a:xfrm>
            <a:off x="792163" y="5516563"/>
            <a:ext cx="219868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server, with</a:t>
            </a:r>
          </a:p>
          <a:p>
            <a:pPr algn="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file of F bits </a:t>
            </a:r>
          </a:p>
          <a:p>
            <a:pPr algn="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to send to client</a:t>
            </a:r>
          </a:p>
        </p:txBody>
      </p:sp>
      <p:sp>
        <p:nvSpPr>
          <p:cNvPr id="77834" name="Text Box 328"/>
          <p:cNvSpPr txBox="1">
            <a:spLocks noChangeArrowheads="1"/>
          </p:cNvSpPr>
          <p:nvPr/>
        </p:nvSpPr>
        <p:spPr bwMode="auto">
          <a:xfrm>
            <a:off x="3097213" y="4935538"/>
            <a:ext cx="1724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link capacity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 R</a:t>
            </a:r>
            <a:r>
              <a:rPr lang="en-US" altLang="en-US" sz="3200" baseline="-25000">
                <a:solidFill>
                  <a:srgbClr val="00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2400" baseline="-250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bits/sec</a:t>
            </a:r>
          </a:p>
        </p:txBody>
      </p:sp>
      <p:sp>
        <p:nvSpPr>
          <p:cNvPr id="77835" name="Text Box 329"/>
          <p:cNvSpPr txBox="1">
            <a:spLocks noChangeArrowheads="1"/>
          </p:cNvSpPr>
          <p:nvPr/>
        </p:nvSpPr>
        <p:spPr bwMode="auto">
          <a:xfrm>
            <a:off x="7218363" y="4938713"/>
            <a:ext cx="17224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link capacity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 R</a:t>
            </a:r>
            <a:r>
              <a:rPr lang="en-US" altLang="en-US" sz="3200" baseline="-25000">
                <a:solidFill>
                  <a:srgbClr val="00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sz="2400" baseline="-250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bits/sec</a:t>
            </a:r>
          </a:p>
        </p:txBody>
      </p:sp>
      <p:grpSp>
        <p:nvGrpSpPr>
          <p:cNvPr id="301" name="Group 99"/>
          <p:cNvGrpSpPr>
            <a:grpSpLocks/>
          </p:cNvGrpSpPr>
          <p:nvPr/>
        </p:nvGrpSpPr>
        <p:grpSpPr bwMode="auto">
          <a:xfrm>
            <a:off x="644525" y="4976813"/>
            <a:ext cx="9050338" cy="1484312"/>
            <a:chOff x="-335" y="3658"/>
            <a:chExt cx="5701" cy="935"/>
          </a:xfrm>
        </p:grpSpPr>
        <p:sp>
          <p:nvSpPr>
            <p:cNvPr id="302" name="Text Box 353"/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server sends bits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(fluid) into pipe</a:t>
              </a:r>
            </a:p>
            <a:p>
              <a:pPr algn="ctr">
                <a:lnSpc>
                  <a:spcPct val="85000"/>
                </a:lnSpc>
                <a:defRPr/>
              </a:pPr>
              <a:endParaRPr lang="en-US" altLang="en-US" kern="0" dirty="0">
                <a:solidFill>
                  <a:srgbClr val="000000"/>
                </a:solidFill>
                <a:latin typeface="Gill Sans MT" panose="020B0502020104020203" pitchFamily="34" charset="77"/>
                <a:cs typeface="Arial"/>
              </a:endParaRPr>
            </a:p>
          </p:txBody>
        </p:sp>
        <p:sp>
          <p:nvSpPr>
            <p:cNvPr id="303" name="Text Box 336"/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Gill Sans MT" panose="020B0502020104020203" pitchFamily="34" charset="77"/>
                  <a:cs typeface="Arial"/>
                </a:rPr>
                <a:t> </a:t>
              </a: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pipe that can carry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fluid at rate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(</a:t>
              </a:r>
              <a:r>
                <a:rPr lang="en-US" altLang="en-US" i="1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R</a:t>
              </a:r>
              <a:r>
                <a:rPr lang="en-US" altLang="en-US" sz="3200" i="1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s</a:t>
              </a:r>
              <a:r>
                <a:rPr lang="en-US" altLang="en-US" i="1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</a:t>
              </a: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bits/sec)</a:t>
              </a:r>
            </a:p>
          </p:txBody>
        </p:sp>
        <p:sp>
          <p:nvSpPr>
            <p:cNvPr id="304" name="Text Box 346"/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pipe that can carry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fluid at rate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en-US" i="1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(R</a:t>
              </a:r>
              <a:r>
                <a:rPr lang="en-US" altLang="en-US" sz="3200" i="1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c</a:t>
              </a:r>
              <a:r>
                <a:rPr lang="en-US" altLang="en-US" i="1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</a:t>
              </a: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071688" y="4013200"/>
            <a:ext cx="7826375" cy="763588"/>
            <a:chOff x="2071329" y="4013904"/>
            <a:chExt cx="7826649" cy="763664"/>
          </a:xfrm>
        </p:grpSpPr>
        <p:sp>
          <p:nvSpPr>
            <p:cNvPr id="77842" name="AutoShape 350"/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7843" name="Group 335"/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/>
              <p:cNvSpPr>
                <a:spLocks noChangeArrowheads="1"/>
              </p:cNvSpPr>
              <p:nvPr/>
            </p:nvSpPr>
            <p:spPr bwMode="auto">
              <a:xfrm>
                <a:off x="3568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/>
              <p:cNvSpPr>
                <a:spLocks noChangeArrowheads="1"/>
              </p:cNvSpPr>
              <p:nvPr/>
            </p:nvSpPr>
            <p:spPr bwMode="auto">
              <a:xfrm>
                <a:off x="2274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/>
                </a:endParaRPr>
              </a:p>
            </p:txBody>
          </p:sp>
          <p:sp>
            <p:nvSpPr>
              <p:cNvPr id="295" name="Rectangle 334"/>
              <p:cNvSpPr>
                <a:spLocks noChangeArrowheads="1"/>
              </p:cNvSpPr>
              <p:nvPr/>
            </p:nvSpPr>
            <p:spPr bwMode="auto">
              <a:xfrm>
                <a:off x="3562" y="3439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7844" name="Group 341"/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/>
              <p:cNvSpPr>
                <a:spLocks noChangeArrowheads="1"/>
              </p:cNvSpPr>
              <p:nvPr/>
            </p:nvSpPr>
            <p:spPr bwMode="auto">
              <a:xfrm>
                <a:off x="3568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/>
                </a:endParaRPr>
              </a:p>
            </p:txBody>
          </p:sp>
          <p:sp>
            <p:nvSpPr>
              <p:cNvPr id="300" name="Rectangle 345"/>
              <p:cNvSpPr>
                <a:spLocks noChangeArrowheads="1"/>
              </p:cNvSpPr>
              <p:nvPr/>
            </p:nvSpPr>
            <p:spPr bwMode="auto">
              <a:xfrm>
                <a:off x="3561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7845" name="AutoShape 351"/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846" name="AutoShape 349"/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2663825" y="4956175"/>
            <a:ext cx="0" cy="4984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3671888" y="4572000"/>
            <a:ext cx="0" cy="4984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7772400" y="4575175"/>
            <a:ext cx="0" cy="4984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6CEDDC0C-14A2-43E0-A733-7FDDDC463B46}" type="slidenum">
              <a:rPr lang="en-US" altLang="en-US" smtClean="0">
                <a:solidFill>
                  <a:srgbClr val="7F7F7F"/>
                </a:solidFill>
              </a:rPr>
              <a:pPr/>
              <a:t>8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9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Throughput</a:t>
            </a:r>
            <a:endParaRPr lang="en-US" dirty="0"/>
          </a:p>
        </p:txBody>
      </p:sp>
      <p:grpSp>
        <p:nvGrpSpPr>
          <p:cNvPr id="429" name="Group 347"/>
          <p:cNvGrpSpPr>
            <a:grpSpLocks/>
          </p:cNvGrpSpPr>
          <p:nvPr/>
        </p:nvGrpSpPr>
        <p:grpSpPr bwMode="auto">
          <a:xfrm>
            <a:off x="4983163" y="4244975"/>
            <a:ext cx="912812" cy="415925"/>
            <a:chOff x="1871277" y="1576300"/>
            <a:chExt cx="1128371" cy="437861"/>
          </a:xfrm>
        </p:grpSpPr>
        <p:sp>
          <p:nvSpPr>
            <p:cNvPr id="430" name="Oval 429"/>
            <p:cNvSpPr>
              <a:spLocks noChangeArrowheads="1"/>
            </p:cNvSpPr>
            <p:nvPr/>
          </p:nvSpPr>
          <p:spPr bwMode="auto">
            <a:xfrm flipV="1">
              <a:off x="1875202" y="1694958"/>
              <a:ext cx="1124446" cy="31920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srgbClr val="FFFFFF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32" name="Oval 43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4446" cy="31920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/>
            <p:cNvSpPr/>
            <p:nvPr/>
          </p:nvSpPr>
          <p:spPr bwMode="auto">
            <a:xfrm>
              <a:off x="2159747" y="1673231"/>
              <a:ext cx="547506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srgbClr val="FFFFFF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34" name="Freeform 433"/>
            <p:cNvSpPr>
              <a:spLocks/>
            </p:cNvSpPr>
            <p:nvPr/>
          </p:nvSpPr>
          <p:spPr bwMode="auto">
            <a:xfrm>
              <a:off x="2102838" y="1633122"/>
              <a:ext cx="661323" cy="111973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/>
            <p:cNvSpPr>
              <a:spLocks/>
            </p:cNvSpPr>
            <p:nvPr/>
          </p:nvSpPr>
          <p:spPr bwMode="auto">
            <a:xfrm>
              <a:off x="2536525" y="1728382"/>
              <a:ext cx="245299" cy="96931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2089101" y="1730053"/>
              <a:ext cx="241374" cy="96931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/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6738"/>
              <a:ext cx="3925" cy="1236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/>
            <p:cNvCxnSpPr>
              <a:cxnSpLocks noChangeShapeType="1"/>
            </p:cNvCxnSpPr>
            <p:nvPr/>
          </p:nvCxnSpPr>
          <p:spPr bwMode="auto">
            <a:xfrm flipH="1" flipV="1">
              <a:off x="2995723" y="1735067"/>
              <a:ext cx="3925" cy="1236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6" name="Group 347"/>
          <p:cNvGrpSpPr>
            <a:grpSpLocks/>
          </p:cNvGrpSpPr>
          <p:nvPr/>
        </p:nvGrpSpPr>
        <p:grpSpPr bwMode="auto">
          <a:xfrm>
            <a:off x="4937125" y="2317750"/>
            <a:ext cx="911225" cy="415925"/>
            <a:chOff x="1871277" y="1576300"/>
            <a:chExt cx="1128371" cy="437861"/>
          </a:xfrm>
        </p:grpSpPr>
        <p:sp>
          <p:nvSpPr>
            <p:cNvPr id="440" name="Oval 439"/>
            <p:cNvSpPr>
              <a:spLocks noChangeArrowheads="1"/>
            </p:cNvSpPr>
            <p:nvPr/>
          </p:nvSpPr>
          <p:spPr bwMode="auto">
            <a:xfrm flipV="1">
              <a:off x="1875209" y="1694958"/>
              <a:ext cx="1124439" cy="31920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/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srgbClr val="FFFFFF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42" name="Oval 44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4439" cy="31920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/>
            <p:cNvSpPr/>
            <p:nvPr/>
          </p:nvSpPr>
          <p:spPr bwMode="auto">
            <a:xfrm>
              <a:off x="2160251" y="1673231"/>
              <a:ext cx="548458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srgbClr val="FFFFFF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44" name="Freeform 443"/>
            <p:cNvSpPr>
              <a:spLocks/>
            </p:cNvSpPr>
            <p:nvPr/>
          </p:nvSpPr>
          <p:spPr bwMode="auto">
            <a:xfrm>
              <a:off x="2103242" y="1633122"/>
              <a:ext cx="662476" cy="111973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/>
            <p:cNvSpPr>
              <a:spLocks/>
            </p:cNvSpPr>
            <p:nvPr/>
          </p:nvSpPr>
          <p:spPr bwMode="auto">
            <a:xfrm>
              <a:off x="2537685" y="1728382"/>
              <a:ext cx="243760" cy="96931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/>
            <p:cNvSpPr>
              <a:spLocks/>
            </p:cNvSpPr>
            <p:nvPr/>
          </p:nvSpPr>
          <p:spPr bwMode="auto">
            <a:xfrm>
              <a:off x="2089482" y="1730053"/>
              <a:ext cx="241793" cy="96931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/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6738"/>
              <a:ext cx="3932" cy="1236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/>
            <p:cNvCxnSpPr>
              <a:cxnSpLocks noChangeShapeType="1"/>
            </p:cNvCxnSpPr>
            <p:nvPr/>
          </p:nvCxnSpPr>
          <p:spPr bwMode="auto">
            <a:xfrm flipH="1" flipV="1">
              <a:off x="2995716" y="1735067"/>
              <a:ext cx="3932" cy="1236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7" name="Group 140"/>
          <p:cNvGrpSpPr>
            <a:grpSpLocks/>
          </p:cNvGrpSpPr>
          <p:nvPr/>
        </p:nvGrpSpPr>
        <p:grpSpPr bwMode="auto">
          <a:xfrm>
            <a:off x="2292350" y="1990725"/>
            <a:ext cx="352425" cy="876300"/>
            <a:chOff x="4140" y="429"/>
            <a:chExt cx="1425" cy="2396"/>
          </a:xfrm>
        </p:grpSpPr>
        <p:sp>
          <p:nvSpPr>
            <p:cNvPr id="450" name="Freeform 141"/>
            <p:cNvSpPr>
              <a:spLocks/>
            </p:cNvSpPr>
            <p:nvPr/>
          </p:nvSpPr>
          <p:spPr bwMode="auto">
            <a:xfrm>
              <a:off x="5270" y="433"/>
              <a:ext cx="282" cy="2287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52" name="Freeform 143"/>
            <p:cNvSpPr>
              <a:spLocks/>
            </p:cNvSpPr>
            <p:nvPr/>
          </p:nvSpPr>
          <p:spPr bwMode="auto">
            <a:xfrm>
              <a:off x="5321" y="568"/>
              <a:ext cx="167" cy="2118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/>
            <p:cNvSpPr>
              <a:spLocks/>
            </p:cNvSpPr>
            <p:nvPr/>
          </p:nvSpPr>
          <p:spPr bwMode="auto">
            <a:xfrm>
              <a:off x="5283" y="1640"/>
              <a:ext cx="263" cy="191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grpSp>
          <p:nvGrpSpPr>
            <p:cNvPr id="79974" name="Group 14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481" name="AutoShape 148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</p:grpSp>
        <p:sp>
          <p:nvSpPr>
            <p:cNvPr id="456" name="Rectangle 149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grpSp>
          <p:nvGrpSpPr>
            <p:cNvPr id="79976" name="Group 15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479" name="AutoShape 152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</p:grpSp>
        <p:sp>
          <p:nvSpPr>
            <p:cNvPr id="458" name="Rectangle 153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59" name="Rectangle 154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grpSp>
          <p:nvGrpSpPr>
            <p:cNvPr id="79979" name="Group 15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477" name="AutoShape 157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</p:grpSp>
        <p:sp>
          <p:nvSpPr>
            <p:cNvPr id="461" name="Freeform 158"/>
            <p:cNvSpPr>
              <a:spLocks/>
            </p:cNvSpPr>
            <p:nvPr/>
          </p:nvSpPr>
          <p:spPr bwMode="auto">
            <a:xfrm>
              <a:off x="5289" y="1354"/>
              <a:ext cx="263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79981" name="Group 15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475" name="AutoShape 161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</p:grpSp>
        <p:sp>
          <p:nvSpPr>
            <p:cNvPr id="463" name="Rectangle 162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64" name="Freeform 163"/>
            <p:cNvSpPr>
              <a:spLocks/>
            </p:cNvSpPr>
            <p:nvPr/>
          </p:nvSpPr>
          <p:spPr bwMode="auto">
            <a:xfrm>
              <a:off x="5315" y="1006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/>
            <p:cNvSpPr>
              <a:spLocks/>
            </p:cNvSpPr>
            <p:nvPr/>
          </p:nvSpPr>
          <p:spPr bwMode="auto">
            <a:xfrm>
              <a:off x="5315" y="681"/>
              <a:ext cx="244" cy="239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67" name="Freeform 166"/>
            <p:cNvSpPr>
              <a:spLocks/>
            </p:cNvSpPr>
            <p:nvPr/>
          </p:nvSpPr>
          <p:spPr bwMode="auto">
            <a:xfrm>
              <a:off x="5302" y="2612"/>
              <a:ext cx="244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69" name="AutoShape 168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70" name="Oval 169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71" name="Oval 170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kern="0" dirty="0">
                <a:solidFill>
                  <a:srgbClr val="FF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72" name="Oval 171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73" name="Rectangle 172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</p:grpSp>
      <p:sp>
        <p:nvSpPr>
          <p:cNvPr id="482" name="Rectangle 4"/>
          <p:cNvSpPr txBox="1">
            <a:spLocks noChangeArrowheads="1"/>
          </p:cNvSpPr>
          <p:nvPr/>
        </p:nvSpPr>
        <p:spPr bwMode="auto">
          <a:xfrm>
            <a:off x="1196975" y="1362075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 &lt; R</a:t>
            </a:r>
            <a:r>
              <a:rPr lang="en-US" altLang="en-US" i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i="1">
                <a:solidFill>
                  <a:srgbClr val="FF3300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What is average end-end throughput?</a:t>
            </a:r>
          </a:p>
        </p:txBody>
      </p:sp>
      <p:grpSp>
        <p:nvGrpSpPr>
          <p:cNvPr id="79879" name="Group 34"/>
          <p:cNvGrpSpPr>
            <a:grpSpLocks/>
          </p:cNvGrpSpPr>
          <p:nvPr/>
        </p:nvGrpSpPr>
        <p:grpSpPr bwMode="auto">
          <a:xfrm>
            <a:off x="2744788" y="2343150"/>
            <a:ext cx="2136775" cy="307975"/>
            <a:chOff x="2249" y="3430"/>
            <a:chExt cx="1389" cy="256"/>
          </a:xfrm>
        </p:grpSpPr>
        <p:sp>
          <p:nvSpPr>
            <p:cNvPr id="484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87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9880" name="Text Box 39"/>
          <p:cNvSpPr txBox="1">
            <a:spLocks noChangeArrowheads="1"/>
          </p:cNvSpPr>
          <p:nvPr/>
        </p:nvSpPr>
        <p:spPr bwMode="auto">
          <a:xfrm>
            <a:off x="2533650" y="2270125"/>
            <a:ext cx="258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  R</a:t>
            </a:r>
            <a:r>
              <a:rPr lang="en-US" altLang="en-US" baseline="-25000">
                <a:solidFill>
                  <a:srgbClr val="00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2000" baseline="-250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bits/sec</a:t>
            </a:r>
          </a:p>
        </p:txBody>
      </p:sp>
      <p:sp>
        <p:nvSpPr>
          <p:cNvPr id="79881" name="AutoShape 42"/>
          <p:cNvSpPr>
            <a:spLocks noChangeArrowheads="1"/>
          </p:cNvSpPr>
          <p:nvPr/>
        </p:nvSpPr>
        <p:spPr bwMode="auto">
          <a:xfrm flipV="1">
            <a:off x="1933575" y="2111375"/>
            <a:ext cx="895350" cy="5651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9882" name="AutoShape 43"/>
          <p:cNvSpPr>
            <a:spLocks noChangeArrowheads="1"/>
          </p:cNvSpPr>
          <p:nvPr/>
        </p:nvSpPr>
        <p:spPr bwMode="auto">
          <a:xfrm>
            <a:off x="8167688" y="2317750"/>
            <a:ext cx="942975" cy="379413"/>
          </a:xfrm>
          <a:prstGeom prst="rightArrow">
            <a:avLst>
              <a:gd name="adj1" fmla="val 50000"/>
              <a:gd name="adj2" fmla="val 5395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79883" name="Group 54"/>
          <p:cNvGrpSpPr>
            <a:grpSpLocks/>
          </p:cNvGrpSpPr>
          <p:nvPr/>
        </p:nvGrpSpPr>
        <p:grpSpPr bwMode="auto">
          <a:xfrm>
            <a:off x="6118225" y="2209800"/>
            <a:ext cx="2578100" cy="569913"/>
            <a:chOff x="3130" y="3069"/>
            <a:chExt cx="1765" cy="366"/>
          </a:xfrm>
        </p:grpSpPr>
        <p:grpSp>
          <p:nvGrpSpPr>
            <p:cNvPr id="79959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497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R</a:t>
              </a:r>
              <a:r>
                <a:rPr lang="en-US" altLang="en-US" sz="2800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c</a:t>
              </a:r>
              <a:r>
                <a:rPr lang="en-US" altLang="en-US" sz="2000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</a:t>
              </a:r>
              <a:r>
                <a:rPr lang="en-US" altLang="en-US" sz="20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/>
          <p:cNvSpPr>
            <a:spLocks noChangeArrowheads="1"/>
          </p:cNvSpPr>
          <p:nvPr/>
        </p:nvSpPr>
        <p:spPr bwMode="auto">
          <a:xfrm>
            <a:off x="1233488" y="3170238"/>
            <a:ext cx="80629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000099"/>
              </a:buClr>
              <a:buFontTx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 &gt; R</a:t>
            </a:r>
            <a:r>
              <a:rPr lang="en-US" altLang="en-US" i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i="1">
                <a:solidFill>
                  <a:srgbClr val="FF3300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What is average end-end throughput?</a:t>
            </a:r>
          </a:p>
        </p:txBody>
      </p:sp>
      <p:grpSp>
        <p:nvGrpSpPr>
          <p:cNvPr id="499" name="Group 209"/>
          <p:cNvGrpSpPr>
            <a:grpSpLocks/>
          </p:cNvGrpSpPr>
          <p:nvPr/>
        </p:nvGrpSpPr>
        <p:grpSpPr bwMode="auto">
          <a:xfrm>
            <a:off x="1327150" y="5111750"/>
            <a:ext cx="8847138" cy="1282700"/>
            <a:chOff x="186" y="3246"/>
            <a:chExt cx="5573" cy="808"/>
          </a:xfrm>
        </p:grpSpPr>
        <p:sp>
          <p:nvSpPr>
            <p:cNvPr id="500" name="Rectangle 102"/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501" name="Text Box 101"/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28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/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800" i="1" kern="0" dirty="0">
                  <a:solidFill>
                    <a:srgbClr val="CC0000"/>
                  </a:solidFill>
                  <a:latin typeface="Calibri" panose="020F0502020204030204"/>
                  <a:cs typeface="Arial"/>
                </a:rPr>
                <a:t>bottleneck link</a:t>
              </a:r>
            </a:p>
          </p:txBody>
        </p:sp>
      </p:grpSp>
      <p:sp>
        <p:nvSpPr>
          <p:cNvPr id="79886" name="AutoShape 51"/>
          <p:cNvSpPr>
            <a:spLocks noChangeArrowheads="1"/>
          </p:cNvSpPr>
          <p:nvPr/>
        </p:nvSpPr>
        <p:spPr bwMode="auto">
          <a:xfrm>
            <a:off x="4883150" y="2311400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79887" name="Group 132"/>
          <p:cNvGrpSpPr>
            <a:grpSpLocks/>
          </p:cNvGrpSpPr>
          <p:nvPr/>
        </p:nvGrpSpPr>
        <p:grpSpPr bwMode="auto">
          <a:xfrm flipH="1">
            <a:off x="9058275" y="2157413"/>
            <a:ext cx="871538" cy="885825"/>
            <a:chOff x="-44" y="1473"/>
            <a:chExt cx="981" cy="1105"/>
          </a:xfrm>
        </p:grpSpPr>
        <p:pic>
          <p:nvPicPr>
            <p:cNvPr id="79954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/>
            <p:cNvSpPr>
              <a:spLocks/>
            </p:cNvSpPr>
            <p:nvPr/>
          </p:nvSpPr>
          <p:spPr bwMode="auto">
            <a:xfrm flipH="1">
              <a:off x="374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/>
          <p:cNvSpPr>
            <a:spLocks noChangeArrowheads="1"/>
          </p:cNvSpPr>
          <p:nvPr/>
        </p:nvSpPr>
        <p:spPr bwMode="auto">
          <a:xfrm>
            <a:off x="1846263" y="1854200"/>
            <a:ext cx="407987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000000"/>
              </a:solidFill>
              <a:latin typeface="Calibri" panose="020F0502020204030204"/>
              <a:cs typeface="Arial"/>
            </a:endParaRPr>
          </a:p>
        </p:txBody>
      </p:sp>
      <p:grpSp>
        <p:nvGrpSpPr>
          <p:cNvPr id="508" name="Group 206"/>
          <p:cNvGrpSpPr>
            <a:grpSpLocks/>
          </p:cNvGrpSpPr>
          <p:nvPr/>
        </p:nvGrpSpPr>
        <p:grpSpPr bwMode="auto">
          <a:xfrm>
            <a:off x="1908175" y="3722688"/>
            <a:ext cx="8126413" cy="1166812"/>
            <a:chOff x="775" y="2474"/>
            <a:chExt cx="5119" cy="735"/>
          </a:xfrm>
        </p:grpSpPr>
        <p:grpSp>
          <p:nvGrpSpPr>
            <p:cNvPr id="79891" name="Group 173"/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/>
              <p:cNvSpPr>
                <a:spLocks/>
              </p:cNvSpPr>
              <p:nvPr/>
            </p:nvSpPr>
            <p:spPr bwMode="auto">
              <a:xfrm>
                <a:off x="5270" y="433"/>
                <a:ext cx="282" cy="2287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42" name="Freeform 176"/>
              <p:cNvSpPr>
                <a:spLocks/>
              </p:cNvSpPr>
              <p:nvPr/>
            </p:nvSpPr>
            <p:spPr bwMode="auto">
              <a:xfrm>
                <a:off x="5321" y="568"/>
                <a:ext cx="167" cy="2118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/>
              <p:cNvSpPr>
                <a:spLocks/>
              </p:cNvSpPr>
              <p:nvPr/>
            </p:nvSpPr>
            <p:spPr bwMode="auto">
              <a:xfrm>
                <a:off x="5283" y="1640"/>
                <a:ext cx="263" cy="191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/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grpSp>
            <p:nvGrpSpPr>
              <p:cNvPr id="79927" name="Group 17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  <p:sp>
              <p:nvSpPr>
                <p:cNvPr id="571" name="AutoShape 181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</p:grpSp>
          <p:sp>
            <p:nvSpPr>
              <p:cNvPr id="546" name="Rectangle 182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grpSp>
            <p:nvGrpSpPr>
              <p:cNvPr id="79929" name="Group 18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  <p:sp>
              <p:nvSpPr>
                <p:cNvPr id="569" name="AutoShape 185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</p:grpSp>
          <p:sp>
            <p:nvSpPr>
              <p:cNvPr id="548" name="Rectangle 186"/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49" name="Rectangle 187"/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grpSp>
            <p:nvGrpSpPr>
              <p:cNvPr id="79932" name="Group 18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  <p:sp>
              <p:nvSpPr>
                <p:cNvPr id="567" name="AutoShape 190"/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</p:grpSp>
          <p:sp>
            <p:nvSpPr>
              <p:cNvPr id="551" name="Freeform 191"/>
              <p:cNvSpPr>
                <a:spLocks/>
              </p:cNvSpPr>
              <p:nvPr/>
            </p:nvSpPr>
            <p:spPr bwMode="auto">
              <a:xfrm>
                <a:off x="5289" y="1354"/>
                <a:ext cx="263" cy="187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9934" name="Group 19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/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  <p:sp>
              <p:nvSpPr>
                <p:cNvPr id="565" name="AutoShape 194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</p:grpSp>
          <p:sp>
            <p:nvSpPr>
              <p:cNvPr id="553" name="Rectangle 19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54" name="Freeform 196"/>
              <p:cNvSpPr>
                <a:spLocks/>
              </p:cNvSpPr>
              <p:nvPr/>
            </p:nvSpPr>
            <p:spPr bwMode="auto">
              <a:xfrm>
                <a:off x="5315" y="1006"/>
                <a:ext cx="238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/>
              <p:cNvSpPr>
                <a:spLocks/>
              </p:cNvSpPr>
              <p:nvPr/>
            </p:nvSpPr>
            <p:spPr bwMode="auto">
              <a:xfrm>
                <a:off x="5315" y="681"/>
                <a:ext cx="244" cy="239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57" name="Freeform 199"/>
              <p:cNvSpPr>
                <a:spLocks/>
              </p:cNvSpPr>
              <p:nvPr/>
            </p:nvSpPr>
            <p:spPr bwMode="auto">
              <a:xfrm>
                <a:off x="5302" y="2612"/>
                <a:ext cx="244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59" name="AutoShape 201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60" name="Oval 202"/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61" name="Oval 203"/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1800" kern="0" dirty="0">
                  <a:solidFill>
                    <a:srgbClr val="FF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62" name="Oval 204"/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63" name="Rectangle 205"/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</p:grpSp>
        <p:sp>
          <p:nvSpPr>
            <p:cNvPr id="510" name="Line 57"/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79893" name="Group 58"/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grpSp>
            <p:nvGrpSpPr>
              <p:cNvPr id="79916" name="Group 64"/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kern="0" dirty="0">
                    <a:solidFill>
                      <a:srgbClr val="000000"/>
                    </a:solidFill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kern="0" dirty="0">
                    <a:solidFill>
                      <a:srgbClr val="000000"/>
                    </a:solidFill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79917" name="Group 68"/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kern="0" dirty="0">
                    <a:solidFill>
                      <a:srgbClr val="000000"/>
                    </a:solidFill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kern="0" dirty="0">
                    <a:solidFill>
                      <a:srgbClr val="000000"/>
                    </a:solidFill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/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grpSp>
          <p:nvGrpSpPr>
            <p:cNvPr id="79895" name="Group 92"/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/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/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/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30" name="Rectangle 96"/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/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R</a:t>
              </a:r>
              <a:r>
                <a:rPr lang="en-US" altLang="en-US" sz="2800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s</a:t>
              </a:r>
              <a:r>
                <a:rPr lang="en-US" altLang="en-US" sz="2000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</a:t>
              </a:r>
              <a:r>
                <a:rPr lang="en-US" altLang="en-US" sz="20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bits/sec</a:t>
              </a:r>
            </a:p>
          </p:txBody>
        </p:sp>
        <p:grpSp>
          <p:nvGrpSpPr>
            <p:cNvPr id="79897" name="Group 83"/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26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/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 R</a:t>
              </a:r>
              <a:r>
                <a:rPr lang="en-US" altLang="en-US" sz="2800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c</a:t>
              </a:r>
              <a:r>
                <a:rPr lang="en-US" altLang="en-US" sz="2000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</a:t>
              </a:r>
              <a:r>
                <a:rPr lang="en-US" altLang="en-US" sz="20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bits/sec</a:t>
              </a:r>
            </a:p>
          </p:txBody>
        </p:sp>
        <p:sp>
          <p:nvSpPr>
            <p:cNvPr id="517" name="AutoShape 98"/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518" name="AutoShape 89"/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79901" name="Group 135"/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79903" name="Picture 1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/>
              <p:cNvSpPr>
                <a:spLocks/>
              </p:cNvSpPr>
              <p:nvPr/>
            </p:nvSpPr>
            <p:spPr bwMode="auto">
              <a:xfrm flipH="1">
                <a:off x="204" y="1580"/>
                <a:ext cx="477" cy="505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/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</p:grpSp>
      <p:sp>
        <p:nvSpPr>
          <p:cNvPr id="7989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0054A881-D8B8-49F4-8DEF-97A70DC22110}" type="slidenum">
              <a:rPr lang="en-US" altLang="en-US" smtClean="0">
                <a:solidFill>
                  <a:srgbClr val="7F7F7F"/>
                </a:solidFill>
              </a:rPr>
              <a:pPr/>
              <a:t>9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04A6ADA098944EB294D577DC80F0D1" ma:contentTypeVersion="8" ma:contentTypeDescription="Create a new document." ma:contentTypeScope="" ma:versionID="69340bf0526d8b84ecf8d786b2aaa0eb">
  <xsd:schema xmlns:xsd="http://www.w3.org/2001/XMLSchema" xmlns:xs="http://www.w3.org/2001/XMLSchema" xmlns:p="http://schemas.microsoft.com/office/2006/metadata/properties" xmlns:ns2="0192c144-0bc9-406b-ba7c-16be2358a8f1" targetNamespace="http://schemas.microsoft.com/office/2006/metadata/properties" ma:root="true" ma:fieldsID="fb23492cbe9638072966d72fb83294e1" ns2:_="">
    <xsd:import namespace="0192c144-0bc9-406b-ba7c-16be2358a8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2c144-0bc9-406b-ba7c-16be2358a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2FB434-F202-4595-96AA-D3F723D82410}"/>
</file>

<file path=customXml/itemProps2.xml><?xml version="1.0" encoding="utf-8"?>
<ds:datastoreItem xmlns:ds="http://schemas.openxmlformats.org/officeDocument/2006/customXml" ds:itemID="{5325AF04-2935-4FE3-8D3A-79D7E2629409}"/>
</file>

<file path=customXml/itemProps3.xml><?xml version="1.0" encoding="utf-8"?>
<ds:datastoreItem xmlns:ds="http://schemas.openxmlformats.org/officeDocument/2006/customXml" ds:itemID="{43AF0839-4E62-42FE-A085-5854A9D8DF2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7781</Words>
  <Application>Microsoft Office PowerPoint</Application>
  <PresentationFormat>Widescreen</PresentationFormat>
  <Paragraphs>1853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Office Theme</vt:lpstr>
      <vt:lpstr>1_Office Theme</vt:lpstr>
      <vt:lpstr>2_Office Theme</vt:lpstr>
      <vt:lpstr>3_Office Theme</vt:lpstr>
      <vt:lpstr>Network Fundamentals for Cloud</vt:lpstr>
      <vt:lpstr>PowerPoint Presentation</vt:lpstr>
      <vt:lpstr>RECAP: Packet delay: four sources</vt:lpstr>
      <vt:lpstr>RECAP: Caravan analogy</vt:lpstr>
      <vt:lpstr>“Real” Internet delays and routes</vt:lpstr>
      <vt:lpstr>Real Internet delays and routes</vt:lpstr>
      <vt:lpstr>Packet loss</vt:lpstr>
      <vt:lpstr>Throughput</vt:lpstr>
      <vt:lpstr>Throughput</vt:lpstr>
      <vt:lpstr>Protocol “layers” and reference models</vt:lpstr>
      <vt:lpstr>Example: organization of air travel</vt:lpstr>
      <vt:lpstr>Example: organization of air travel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Services, Layering and Encapsulation</vt:lpstr>
      <vt:lpstr>Encapsulation: an end-end view</vt:lpstr>
      <vt:lpstr>ISO/OSI reference model</vt:lpstr>
      <vt:lpstr>Wireshark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NISHIT NARANG .</cp:lastModifiedBy>
  <cp:revision>126</cp:revision>
  <dcterms:created xsi:type="dcterms:W3CDTF">2011-09-14T09:42:05Z</dcterms:created>
  <dcterms:modified xsi:type="dcterms:W3CDTF">2025-02-04T15:37:10Z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0x0101007604A6ADA098944EB294D577DC80F0D1</vt:lpwstr>
  </property>
</Properties>
</file>