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63" r:id="rId2"/>
    <p:sldMasterId id="2147483869" r:id="rId3"/>
    <p:sldMasterId id="2147483873" r:id="rId4"/>
  </p:sldMasterIdLst>
  <p:notesMasterIdLst>
    <p:notesMasterId r:id="rId25"/>
  </p:notesMasterIdLst>
  <p:sldIdLst>
    <p:sldId id="260" r:id="rId5"/>
    <p:sldId id="257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ustomXml" Target="../customXml/item3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ustomXml" Target="../customXml/item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56811A3-D8B3-48CA-B8F7-E887520597BC}" type="datetimeFigureOut">
              <a:rPr lang="en-IN"/>
              <a:pPr>
                <a:defRPr/>
              </a:pPr>
              <a:t>09-02-2025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52032C2-B09C-4B52-9405-C9202A965B8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37534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9C09AD1-A9B5-4FD7-B8EB-483CF07F19DF}" type="slidenum">
              <a:rPr lang="en-US" altLang="en-US" smtClean="0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6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0" name="Google Shape;124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337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1" name="Google Shape;132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7352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7" name="Google Shape;134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5876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7" name="Google Shape;13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999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9" name="Google Shape;136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3284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3" name="Google Shape;13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8557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0" name="Google Shape;155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6366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6" name="Google Shape;186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93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BBC9710-3805-4B2C-8D0D-DAF86C6BE7CE}" type="slidenum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20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9096C03-F957-42C4-8F27-B1B3C6127A06}" type="slidenum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695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909A96-5445-4DA0-A2F9-5D341768F7F1}" type="slidenum">
              <a:rPr lang="en-US" altLang="en-US" smtClean="0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81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6313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2442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SzPts val="1200"/>
              <a:buFont typeface="Calibri"/>
              <a:buNone/>
            </a:pPr>
            <a:fld id="{00000000-1234-1234-1234-123412341234}" type="slidenum">
              <a:rPr lang="en-US" sz="1200"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  <a:buFont typeface="Calibri"/>
                <a:buNone/>
              </a:pPr>
              <a:t>10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206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1" name="Google Shape;69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8128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1" name="Google Shape;7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4790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3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3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3200" y="56673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4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7538509" y="2560111"/>
            <a:ext cx="5181600" cy="61383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10582" y="381003"/>
            <a:ext cx="922868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48491" y="3808884"/>
            <a:ext cx="5867400" cy="2308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38100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8191500" y="2552700"/>
            <a:ext cx="5867400" cy="1524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53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1BE856AF-44C9-4419-B2A7-0EF793FB2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24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669403F1-D2A7-492A-A341-AC05472DF9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1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4ADFFDD1-8D36-47E8-BAE2-C7FD3E6685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9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1BE856AF-44C9-4419-B2A7-0EF793FB2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4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C0A442EF-4038-4B54-8D94-A40DC28638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60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448800" y="11715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9393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0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8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1"/>
          <p:cNvSpPr txBox="1">
            <a:spLocks noGrp="1"/>
          </p:cNvSpPr>
          <p:nvPr>
            <p:ph type="body" idx="1"/>
          </p:nvPr>
        </p:nvSpPr>
        <p:spPr>
          <a:xfrm>
            <a:off x="838200" y="172402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11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1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7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3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7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16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1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448800" y="11715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94506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30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48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3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4-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960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4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4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4-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713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117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4-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6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448800" y="11715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271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8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40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2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3"/>
            <a:ext cx="5384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72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62202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362202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7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23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3"/>
            <a:ext cx="6815667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600203"/>
            <a:ext cx="4011084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75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407025"/>
            <a:ext cx="73152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828800"/>
            <a:ext cx="73152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11825"/>
            <a:ext cx="73152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25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 /><Relationship Id="rId2" Type="http://schemas.openxmlformats.org/officeDocument/2006/relationships/slideLayout" Target="../slideLayouts/slideLayout14.xml" /><Relationship Id="rId1" Type="http://schemas.openxmlformats.org/officeDocument/2006/relationships/slideLayout" Target="../slideLayouts/slideLayout13.xml" /><Relationship Id="rId6" Type="http://schemas.openxmlformats.org/officeDocument/2006/relationships/theme" Target="../theme/theme2.xml" /><Relationship Id="rId5" Type="http://schemas.openxmlformats.org/officeDocument/2006/relationships/slideLayout" Target="../slideLayouts/slideLayout17.xml" /><Relationship Id="rId4" Type="http://schemas.openxmlformats.org/officeDocument/2006/relationships/slideLayout" Target="../slideLayouts/slideLayout16.xml" 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 /><Relationship Id="rId7" Type="http://schemas.openxmlformats.org/officeDocument/2006/relationships/theme" Target="../theme/theme3.xml" /><Relationship Id="rId2" Type="http://schemas.openxmlformats.org/officeDocument/2006/relationships/slideLayout" Target="../slideLayouts/slideLayout19.xml" /><Relationship Id="rId1" Type="http://schemas.openxmlformats.org/officeDocument/2006/relationships/slideLayout" Target="../slideLayouts/slideLayout18.xml" /><Relationship Id="rId6" Type="http://schemas.openxmlformats.org/officeDocument/2006/relationships/slideLayout" Target="../slideLayouts/slideLayout23.xml" /><Relationship Id="rId5" Type="http://schemas.openxmlformats.org/officeDocument/2006/relationships/slideLayout" Target="../slideLayouts/slideLayout22.xml" /><Relationship Id="rId4" Type="http://schemas.openxmlformats.org/officeDocument/2006/relationships/slideLayout" Target="../slideLayouts/slideLayout21.xml" 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 /><Relationship Id="rId2" Type="http://schemas.openxmlformats.org/officeDocument/2006/relationships/slideLayout" Target="../slideLayouts/slideLayout25.xml" /><Relationship Id="rId1" Type="http://schemas.openxmlformats.org/officeDocument/2006/relationships/slideLayout" Target="../slideLayouts/slideLayout24.xml" /><Relationship Id="rId4" Type="http://schemas.openxmlformats.org/officeDocument/2006/relationships/theme" Target="../theme/theme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78FCD5A-E458-409F-8E07-5DB6067C3E7D}" type="datetimeFigureOut">
              <a:rPr lang="en-US"/>
              <a:pPr>
                <a:defRPr/>
              </a:pPr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BF3764E-A5D0-464D-889C-73D6859BC9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8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452438"/>
            <a:ext cx="1051560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0200" y="6443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6568B030-C8C1-4928-8939-F4CA2DEDE7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0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9pPr>
    </p:titleStyle>
    <p:bodyStyle>
      <a:lvl1pPr marL="352425" indent="-222250" algn="l" rtl="0" fontAlgn="base">
        <a:lnSpc>
          <a:spcPct val="90000"/>
        </a:lnSpc>
        <a:spcBef>
          <a:spcPts val="1000"/>
        </a:spcBef>
        <a:spcAft>
          <a:spcPct val="0"/>
        </a:spcAft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8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/>
              <a:t>Network Layer: 5-</a:t>
            </a:r>
            <a:fld id="{00000000-1234-1234-1234-123412341234}" type="slidenum">
              <a:rPr lang="en-US" kern="0"/>
              <a:pPr eaLnBrk="1" fontAlgn="auto" hangingPunct="1"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8099018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7" r:id="rId4"/>
    <p:sldLayoutId id="2147483878" r:id="rId5"/>
    <p:sldLayoutId id="214748387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2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12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/>
              <a:t>Network Layer: 4-</a:t>
            </a:r>
            <a:fld id="{00000000-1234-1234-1234-123412341234}" type="slidenum">
              <a:rPr lang="en-US" kern="0"/>
              <a:pPr eaLnBrk="1" fontAlgn="auto" hangingPunct="1"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2026809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4.xml" /><Relationship Id="rId4" Type="http://schemas.openxmlformats.org/officeDocument/2006/relationships/image" Target="../media/image14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5.xml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 /><Relationship Id="rId13" Type="http://schemas.openxmlformats.org/officeDocument/2006/relationships/image" Target="../media/image24.png" /><Relationship Id="rId18" Type="http://schemas.openxmlformats.org/officeDocument/2006/relationships/image" Target="../media/image29.png" /><Relationship Id="rId3" Type="http://schemas.openxmlformats.org/officeDocument/2006/relationships/image" Target="../media/image15.png" /><Relationship Id="rId21" Type="http://schemas.openxmlformats.org/officeDocument/2006/relationships/image" Target="../media/image32.png" /><Relationship Id="rId7" Type="http://schemas.openxmlformats.org/officeDocument/2006/relationships/image" Target="../media/image18.png" /><Relationship Id="rId12" Type="http://schemas.openxmlformats.org/officeDocument/2006/relationships/image" Target="../media/image23.png" /><Relationship Id="rId17" Type="http://schemas.openxmlformats.org/officeDocument/2006/relationships/image" Target="../media/image28.png" /><Relationship Id="rId2" Type="http://schemas.openxmlformats.org/officeDocument/2006/relationships/notesSlide" Target="../notesSlides/notesSlide9.xml" /><Relationship Id="rId16" Type="http://schemas.openxmlformats.org/officeDocument/2006/relationships/image" Target="../media/image27.png" /><Relationship Id="rId20" Type="http://schemas.openxmlformats.org/officeDocument/2006/relationships/image" Target="../media/image31.png" /><Relationship Id="rId1" Type="http://schemas.openxmlformats.org/officeDocument/2006/relationships/slideLayout" Target="../slideLayouts/slideLayout19.xml" /><Relationship Id="rId6" Type="http://schemas.openxmlformats.org/officeDocument/2006/relationships/image" Target="../media/image8.png" /><Relationship Id="rId11" Type="http://schemas.openxmlformats.org/officeDocument/2006/relationships/image" Target="../media/image22.png" /><Relationship Id="rId5" Type="http://schemas.openxmlformats.org/officeDocument/2006/relationships/image" Target="../media/image17.png" /><Relationship Id="rId15" Type="http://schemas.openxmlformats.org/officeDocument/2006/relationships/image" Target="../media/image26.png" /><Relationship Id="rId23" Type="http://schemas.openxmlformats.org/officeDocument/2006/relationships/image" Target="../media/image34.png" /><Relationship Id="rId10" Type="http://schemas.openxmlformats.org/officeDocument/2006/relationships/image" Target="../media/image21.png" /><Relationship Id="rId19" Type="http://schemas.openxmlformats.org/officeDocument/2006/relationships/image" Target="../media/image30.png" /><Relationship Id="rId4" Type="http://schemas.openxmlformats.org/officeDocument/2006/relationships/image" Target="../media/image16.png" /><Relationship Id="rId9" Type="http://schemas.openxmlformats.org/officeDocument/2006/relationships/image" Target="../media/image20.png" /><Relationship Id="rId14" Type="http://schemas.openxmlformats.org/officeDocument/2006/relationships/image" Target="../media/image25.png" /><Relationship Id="rId22" Type="http://schemas.openxmlformats.org/officeDocument/2006/relationships/image" Target="../media/image33.pn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9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9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8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9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9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9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9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9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3" Type="http://schemas.openxmlformats.org/officeDocument/2006/relationships/image" Target="../media/image7.png" /><Relationship Id="rId7" Type="http://schemas.openxmlformats.org/officeDocument/2006/relationships/image" Target="../media/image1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Relationship Id="rId6" Type="http://schemas.openxmlformats.org/officeDocument/2006/relationships/image" Target="../media/image10.png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Network Fundamentals for Cloud</a:t>
            </a:r>
          </a:p>
        </p:txBody>
      </p:sp>
      <p:sp>
        <p:nvSpPr>
          <p:cNvPr id="14339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Nishit Narang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WILPD-CSIS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838200" y="279543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Per-router control plane</a:t>
            </a:r>
            <a:endParaRPr/>
          </a:p>
        </p:txBody>
      </p:sp>
      <p:sp>
        <p:nvSpPr>
          <p:cNvPr id="97" name="Google Shape;97;p5"/>
          <p:cNvSpPr txBox="1"/>
          <p:nvPr/>
        </p:nvSpPr>
        <p:spPr>
          <a:xfrm>
            <a:off x="780773" y="1101105"/>
            <a:ext cx="1098715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Individual routing algorithm components </a:t>
            </a:r>
            <a:r>
              <a:rPr lang="en-US" sz="3200" i="1" kern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 each and every router </a:t>
            </a: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 in the control plane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4182648" y="5476945"/>
            <a:ext cx="4027487" cy="939800"/>
          </a:xfrm>
          <a:custGeom>
            <a:avLst/>
            <a:gdLst/>
            <a:ahLst/>
            <a:cxnLst/>
            <a:rect l="l" t="t" r="r" b="b"/>
            <a:pathLst>
              <a:path w="10001" h="10125" extrusionOk="0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5"/>
          <p:cNvCxnSpPr/>
          <p:nvPr/>
        </p:nvCxnSpPr>
        <p:spPr>
          <a:xfrm rot="10800000" flipH="1">
            <a:off x="4812885" y="5629345"/>
            <a:ext cx="1316038" cy="13176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5"/>
          <p:cNvCxnSpPr/>
          <p:nvPr/>
        </p:nvCxnSpPr>
        <p:spPr>
          <a:xfrm>
            <a:off x="4701760" y="5815082"/>
            <a:ext cx="2259013" cy="300038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5"/>
          <p:cNvCxnSpPr/>
          <p:nvPr/>
        </p:nvCxnSpPr>
        <p:spPr>
          <a:xfrm>
            <a:off x="4714460" y="5921445"/>
            <a:ext cx="714375" cy="274637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5"/>
          <p:cNvCxnSpPr/>
          <p:nvPr/>
        </p:nvCxnSpPr>
        <p:spPr>
          <a:xfrm rot="10800000" flipH="1">
            <a:off x="5732048" y="6115120"/>
            <a:ext cx="1247775" cy="8096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5"/>
          <p:cNvCxnSpPr/>
          <p:nvPr/>
        </p:nvCxnSpPr>
        <p:spPr>
          <a:xfrm>
            <a:off x="6392448" y="5661095"/>
            <a:ext cx="1057275" cy="12382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5"/>
          <p:cNvCxnSpPr/>
          <p:nvPr/>
        </p:nvCxnSpPr>
        <p:spPr>
          <a:xfrm rot="10800000" flipH="1">
            <a:off x="5676485" y="5815082"/>
            <a:ext cx="1790700" cy="300038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5"/>
          <p:cNvCxnSpPr/>
          <p:nvPr/>
        </p:nvCxnSpPr>
        <p:spPr>
          <a:xfrm rot="10800000" flipH="1">
            <a:off x="7003635" y="5843657"/>
            <a:ext cx="588963" cy="271463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5"/>
          <p:cNvCxnSpPr/>
          <p:nvPr/>
        </p:nvCxnSpPr>
        <p:spPr>
          <a:xfrm>
            <a:off x="6146385" y="5629345"/>
            <a:ext cx="814388" cy="40005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7" name="Google Shape;107;p5"/>
          <p:cNvGrpSpPr/>
          <p:nvPr/>
        </p:nvGrpSpPr>
        <p:grpSpPr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108" name="Google Shape;108;p5"/>
            <p:cNvSpPr/>
            <p:nvPr/>
          </p:nvSpPr>
          <p:spPr>
            <a:xfrm rot="10800000" flipH="1">
              <a:off x="1874455" y="1694641"/>
              <a:ext cx="1125193" cy="319520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 rot="10800000" flipH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2160521" y="1673339"/>
              <a:ext cx="546704" cy="160944"/>
            </a:xfrm>
            <a:custGeom>
              <a:avLst/>
              <a:gdLst/>
              <a:ahLst/>
              <a:cxnLst/>
              <a:rect l="l" t="t" r="r" b="b"/>
              <a:pathLst>
                <a:path w="3076069" h="1321259" extrusionOk="0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103307" y="1633104"/>
              <a:ext cx="661131" cy="111240"/>
            </a:xfrm>
            <a:custGeom>
              <a:avLst/>
              <a:gdLst/>
              <a:ahLst/>
              <a:cxnLst/>
              <a:rect l="l" t="t" r="r" b="b"/>
              <a:pathLst>
                <a:path w="3723451" h="932950" extrusionOk="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2538765" y="1727776"/>
              <a:ext cx="241567" cy="97039"/>
            </a:xfrm>
            <a:custGeom>
              <a:avLst/>
              <a:gdLst/>
              <a:ahLst/>
              <a:cxnLst/>
              <a:rect l="l" t="t" r="r" b="b"/>
              <a:pathLst>
                <a:path w="1366596" h="809868" extrusionOk="0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2090593" y="1730143"/>
              <a:ext cx="238389" cy="97040"/>
            </a:xfrm>
            <a:custGeom>
              <a:avLst/>
              <a:gdLst/>
              <a:ahLst/>
              <a:cxnLst/>
              <a:rect l="l" t="t" r="r" b="b"/>
              <a:pathLst>
                <a:path w="1348191" h="791462" extrusionOk="0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" name="Google Shape;115;p5"/>
            <p:cNvCxnSpPr>
              <a:endCxn id="110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116" name="Google Shape;116;p5"/>
            <p:cNvCxnSpPr/>
            <p:nvPr/>
          </p:nvCxnSpPr>
          <p:spPr>
            <a:xfrm rot="10800000">
              <a:off x="2996470" y="1734876"/>
              <a:ext cx="3178" cy="1230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117" name="Google Shape;117;p5"/>
          <p:cNvGrpSpPr/>
          <p:nvPr/>
        </p:nvGrpSpPr>
        <p:grpSpPr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118" name="Google Shape;118;p5"/>
            <p:cNvSpPr/>
            <p:nvPr/>
          </p:nvSpPr>
          <p:spPr>
            <a:xfrm rot="10800000" flipH="1">
              <a:off x="1874446" y="1692905"/>
              <a:ext cx="1125202" cy="321256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 rot="10800000" flipH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159708" y="1673868"/>
              <a:ext cx="548339" cy="159438"/>
            </a:xfrm>
            <a:custGeom>
              <a:avLst/>
              <a:gdLst/>
              <a:ahLst/>
              <a:cxnLst/>
              <a:rect l="l" t="t" r="r" b="b"/>
              <a:pathLst>
                <a:path w="3076069" h="1321259" extrusionOk="0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2102655" y="1633412"/>
              <a:ext cx="662444" cy="111846"/>
            </a:xfrm>
            <a:custGeom>
              <a:avLst/>
              <a:gdLst/>
              <a:ahLst/>
              <a:cxnLst/>
              <a:rect l="l" t="t" r="r" b="b"/>
              <a:pathLst>
                <a:path w="3723451" h="932950" extrusionOk="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2536889" y="1728599"/>
              <a:ext cx="244057" cy="97568"/>
            </a:xfrm>
            <a:custGeom>
              <a:avLst/>
              <a:gdLst/>
              <a:ahLst/>
              <a:cxnLst/>
              <a:rect l="l" t="t" r="r" b="b"/>
              <a:pathLst>
                <a:path w="1366596" h="809868" extrusionOk="0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2089977" y="1730980"/>
              <a:ext cx="240888" cy="95187"/>
            </a:xfrm>
            <a:custGeom>
              <a:avLst/>
              <a:gdLst/>
              <a:ahLst/>
              <a:cxnLst/>
              <a:rect l="l" t="t" r="r" b="b"/>
              <a:pathLst>
                <a:path w="1348191" h="791462" extrusionOk="0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" name="Google Shape;125;p5"/>
            <p:cNvCxnSpPr>
              <a:endCxn id="120" idx="2"/>
            </p:cNvCxnSpPr>
            <p:nvPr/>
          </p:nvCxnSpPr>
          <p:spPr>
            <a:xfrm rot="10800000">
              <a:off x="1871277" y="1736929"/>
              <a:ext cx="3300" cy="123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126" name="Google Shape;126;p5"/>
            <p:cNvCxnSpPr/>
            <p:nvPr/>
          </p:nvCxnSpPr>
          <p:spPr>
            <a:xfrm rot="10800000">
              <a:off x="2996477" y="1733359"/>
              <a:ext cx="3171" cy="1237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127" name="Google Shape;127;p5"/>
          <p:cNvGrpSpPr/>
          <p:nvPr/>
        </p:nvGrpSpPr>
        <p:grpSpPr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128" name="Google Shape;128;p5"/>
            <p:cNvSpPr/>
            <p:nvPr/>
          </p:nvSpPr>
          <p:spPr>
            <a:xfrm rot="10800000" flipH="1">
              <a:off x="1874457" y="1694641"/>
              <a:ext cx="1125191" cy="319520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rot="10800000" flipH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160522" y="1673340"/>
              <a:ext cx="546703" cy="160943"/>
            </a:xfrm>
            <a:custGeom>
              <a:avLst/>
              <a:gdLst/>
              <a:ahLst/>
              <a:cxnLst/>
              <a:rect l="l" t="t" r="r" b="b"/>
              <a:pathLst>
                <a:path w="3076069" h="1321259" extrusionOk="0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2103309" y="1633103"/>
              <a:ext cx="661129" cy="111241"/>
            </a:xfrm>
            <a:custGeom>
              <a:avLst/>
              <a:gdLst/>
              <a:ahLst/>
              <a:cxnLst/>
              <a:rect l="l" t="t" r="r" b="b"/>
              <a:pathLst>
                <a:path w="3723451" h="932950" extrusionOk="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538763" y="1727776"/>
              <a:ext cx="241567" cy="97040"/>
            </a:xfrm>
            <a:custGeom>
              <a:avLst/>
              <a:gdLst/>
              <a:ahLst/>
              <a:cxnLst/>
              <a:rect l="l" t="t" r="r" b="b"/>
              <a:pathLst>
                <a:path w="1366596" h="809868" extrusionOk="0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090595" y="1730144"/>
              <a:ext cx="238387" cy="97039"/>
            </a:xfrm>
            <a:custGeom>
              <a:avLst/>
              <a:gdLst/>
              <a:ahLst/>
              <a:cxnLst/>
              <a:rect l="l" t="t" r="r" b="b"/>
              <a:pathLst>
                <a:path w="1348191" h="791462" extrusionOk="0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Google Shape;135;p5"/>
            <p:cNvCxnSpPr>
              <a:endCxn id="130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136" name="Google Shape;136;p5"/>
            <p:cNvCxnSpPr/>
            <p:nvPr/>
          </p:nvCxnSpPr>
          <p:spPr>
            <a:xfrm rot="10800000">
              <a:off x="2996468" y="1734877"/>
              <a:ext cx="3180" cy="12307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137" name="Google Shape;137;p5"/>
          <p:cNvGrpSpPr/>
          <p:nvPr/>
        </p:nvGrpSpPr>
        <p:grpSpPr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138" name="Google Shape;138;p5"/>
            <p:cNvSpPr/>
            <p:nvPr/>
          </p:nvSpPr>
          <p:spPr>
            <a:xfrm rot="10800000" flipH="1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 rot="10800000" flipH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159708" y="1673340"/>
              <a:ext cx="548339" cy="160943"/>
            </a:xfrm>
            <a:custGeom>
              <a:avLst/>
              <a:gdLst/>
              <a:ahLst/>
              <a:cxnLst/>
              <a:rect l="l" t="t" r="r" b="b"/>
              <a:pathLst>
                <a:path w="3076069" h="1321259" extrusionOk="0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2102655" y="1633103"/>
              <a:ext cx="662444" cy="111241"/>
            </a:xfrm>
            <a:custGeom>
              <a:avLst/>
              <a:gdLst/>
              <a:ahLst/>
              <a:cxnLst/>
              <a:rect l="l" t="t" r="r" b="b"/>
              <a:pathLst>
                <a:path w="3723451" h="932950" extrusionOk="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536889" y="1727776"/>
              <a:ext cx="244057" cy="97040"/>
            </a:xfrm>
            <a:custGeom>
              <a:avLst/>
              <a:gdLst/>
              <a:ahLst/>
              <a:cxnLst/>
              <a:rect l="l" t="t" r="r" b="b"/>
              <a:pathLst>
                <a:path w="1366596" h="809868" extrusionOk="0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089977" y="1730144"/>
              <a:ext cx="240888" cy="97039"/>
            </a:xfrm>
            <a:custGeom>
              <a:avLst/>
              <a:gdLst/>
              <a:ahLst/>
              <a:cxnLst/>
              <a:rect l="l" t="t" r="r" b="b"/>
              <a:pathLst>
                <a:path w="1348191" h="791462" extrusionOk="0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5" name="Google Shape;145;p5"/>
            <p:cNvCxnSpPr>
              <a:endCxn id="140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146" name="Google Shape;146;p5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147" name="Google Shape;147;p5"/>
          <p:cNvGrpSpPr/>
          <p:nvPr/>
        </p:nvGrpSpPr>
        <p:grpSpPr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148" name="Google Shape;148;p5"/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/>
              <a:ahLst/>
              <a:cxnLst/>
              <a:rect l="l" t="t" r="r" b="b"/>
              <a:pathLst>
                <a:path w="1220510" h="921649" extrusionOk="0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6200000" scaled="0"/>
            </a:gra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/>
              <a:ahLst/>
              <a:cxnLst/>
              <a:rect l="l" t="t" r="r" b="b"/>
              <a:pathLst>
                <a:path w="926304" h="758185" extrusionOk="0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/>
              <a:ahLst/>
              <a:cxnLst/>
              <a:rect l="l" t="t" r="r" b="b"/>
              <a:pathLst>
                <a:path w="725009" h="1101479" extrusionOk="0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/>
              <a:ahLst/>
              <a:cxnLst/>
              <a:rect l="l" t="t" r="r" b="b"/>
              <a:pathLst>
                <a:path w="514180" h="578353" extrusionOk="0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/>
              <a:ahLst/>
              <a:cxnLst/>
              <a:rect l="l" t="t" r="r" b="b"/>
              <a:pathLst>
                <a:path w="594113" h="1215612" extrusionOk="0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53" name="Google Shape;153;p5"/>
            <p:cNvGrpSpPr/>
            <p:nvPr/>
          </p:nvGrpSpPr>
          <p:grpSpPr>
            <a:xfrm>
              <a:off x="1757805" y="2331054"/>
              <a:ext cx="1079409" cy="2674512"/>
              <a:chOff x="1757805" y="2331054"/>
              <a:chExt cx="1079409" cy="2674512"/>
            </a:xfrm>
          </p:grpSpPr>
          <p:sp>
            <p:nvSpPr>
              <p:cNvPr id="154" name="Google Shape;154;p5"/>
              <p:cNvSpPr/>
              <p:nvPr/>
            </p:nvSpPr>
            <p:spPr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155" name="Google Shape;155;p5"/>
              <p:cNvGrpSpPr/>
              <p:nvPr/>
            </p:nvGrpSpPr>
            <p:grpSpPr>
              <a:xfrm>
                <a:off x="1783203" y="4616691"/>
                <a:ext cx="1030201" cy="388875"/>
                <a:chOff x="4128891" y="3607011"/>
                <a:chExt cx="565669" cy="338400"/>
              </a:xfrm>
            </p:grpSpPr>
            <p:sp>
              <p:nvSpPr>
                <p:cNvPr id="156" name="Google Shape;156;p5"/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2626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57" name="Google Shape;157;p5"/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58" name="Google Shape;158;p5"/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8383E0">
                    <a:alpha val="69803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59" name="Google Shape;159;p5"/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0" name="Google Shape;160;p5"/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61" name="Google Shape;161;p5"/>
              <p:cNvSpPr/>
              <p:nvPr/>
            </p:nvSpPr>
            <p:spPr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rgbClr val="ACACEA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62" name="Google Shape;162;p5"/>
              <p:cNvCxnSpPr/>
              <p:nvPr/>
            </p:nvCxnSpPr>
            <p:spPr>
              <a:xfrm>
                <a:off x="1781615" y="2805642"/>
                <a:ext cx="20636" cy="20205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3" name="Google Shape;163;p5"/>
              <p:cNvCxnSpPr/>
              <p:nvPr/>
            </p:nvCxnSpPr>
            <p:spPr>
              <a:xfrm flipH="1">
                <a:off x="2818166" y="2805642"/>
                <a:ext cx="4762" cy="197612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164" name="Google Shape;164;p5"/>
              <p:cNvGrpSpPr/>
              <p:nvPr/>
            </p:nvGrpSpPr>
            <p:grpSpPr>
              <a:xfrm>
                <a:off x="1757805" y="2331054"/>
                <a:ext cx="1079409" cy="430145"/>
                <a:chOff x="2183302" y="1574638"/>
                <a:chExt cx="1200053" cy="430113"/>
              </a:xfrm>
            </p:grpSpPr>
            <p:sp>
              <p:nvSpPr>
                <p:cNvPr id="165" name="Google Shape;165;p5"/>
                <p:cNvSpPr/>
                <p:nvPr/>
              </p:nvSpPr>
              <p:spPr>
                <a:xfrm rot="10800000" flipH="1">
                  <a:off x="2186832" y="1690499"/>
                  <a:ext cx="1194758" cy="314252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D5D5F4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66" name="Google Shape;166;p5"/>
                <p:cNvSpPr/>
                <p:nvPr/>
              </p:nvSpPr>
              <p:spPr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67" name="Google Shape;167;p5"/>
                <p:cNvSpPr/>
                <p:nvPr/>
              </p:nvSpPr>
              <p:spPr>
                <a:xfrm rot="10800000" flipH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80808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68" name="Google Shape;168;p5"/>
                <p:cNvSpPr/>
                <p:nvPr/>
              </p:nvSpPr>
              <p:spPr>
                <a:xfrm>
                  <a:off x="2490374" y="1671453"/>
                  <a:ext cx="582379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69" name="Google Shape;169;p5"/>
                <p:cNvSpPr/>
                <p:nvPr/>
              </p:nvSpPr>
              <p:spPr>
                <a:xfrm>
                  <a:off x="2430372" y="1630188"/>
                  <a:ext cx="702384" cy="109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5"/>
                <p:cNvSpPr/>
                <p:nvPr/>
              </p:nvSpPr>
              <p:spPr>
                <a:xfrm>
                  <a:off x="2892745" y="1723828"/>
                  <a:ext cx="257658" cy="95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5"/>
                <p:cNvSpPr/>
                <p:nvPr/>
              </p:nvSpPr>
              <p:spPr>
                <a:xfrm>
                  <a:off x="2418018" y="1725416"/>
                  <a:ext cx="254129" cy="95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2" name="Google Shape;172;p5"/>
                <p:cNvCxnSpPr>
                  <a:endCxn id="167" idx="2"/>
                </p:cNvCxnSpPr>
                <p:nvPr/>
              </p:nvCxnSpPr>
              <p:spPr>
                <a:xfrm rot="10800000">
                  <a:off x="2183302" y="1731764"/>
                  <a:ext cx="3600" cy="12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173" name="Google Shape;173;p5"/>
                <p:cNvCxnSpPr/>
                <p:nvPr/>
              </p:nvCxnSpPr>
              <p:spPr>
                <a:xfrm rot="10800000">
                  <a:off x="3379825" y="1728590"/>
                  <a:ext cx="3530" cy="12220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174" name="Google Shape;174;p5"/>
            <p:cNvGrpSpPr/>
            <p:nvPr/>
          </p:nvGrpSpPr>
          <p:grpSpPr>
            <a:xfrm>
              <a:off x="3500438" y="3173883"/>
              <a:ext cx="522287" cy="1831685"/>
              <a:chOff x="3500438" y="3173883"/>
              <a:chExt cx="522287" cy="1831685"/>
            </a:xfrm>
          </p:grpSpPr>
          <p:sp>
            <p:nvSpPr>
              <p:cNvPr id="175" name="Google Shape;175;p5"/>
              <p:cNvSpPr/>
              <p:nvPr/>
            </p:nvSpPr>
            <p:spPr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76" name="Google Shape;176;p5"/>
              <p:cNvCxnSpPr/>
              <p:nvPr/>
            </p:nvCxnSpPr>
            <p:spPr>
              <a:xfrm flipH="1">
                <a:off x="4019802" y="3321497"/>
                <a:ext cx="1588" cy="1536456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pic>
            <p:nvPicPr>
              <p:cNvPr id="177" name="Google Shape;177;p5" descr="router_top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78" name="Google Shape;178;p5"/>
              <p:cNvGrpSpPr/>
              <p:nvPr/>
            </p:nvGrpSpPr>
            <p:grpSpPr>
              <a:xfrm>
                <a:off x="3511845" y="4783352"/>
                <a:ext cx="507957" cy="222216"/>
                <a:chOff x="4129087" y="3606297"/>
                <a:chExt cx="568256" cy="339233"/>
              </a:xfrm>
            </p:grpSpPr>
            <p:sp>
              <p:nvSpPr>
                <p:cNvPr id="179" name="Google Shape;179;p5"/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2626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0" name="Google Shape;180;p5"/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1" name="Google Shape;181;p5"/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82" name="Google Shape;182;p5"/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183;p5"/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84" name="Google Shape;184;p5"/>
              <p:cNvSpPr/>
              <p:nvPr/>
            </p:nvSpPr>
            <p:spPr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85" name="Google Shape;185;p5"/>
              <p:cNvCxnSpPr>
                <a:stCxn id="186" idx="2"/>
              </p:cNvCxnSpPr>
              <p:nvPr/>
            </p:nvCxnSpPr>
            <p:spPr>
              <a:xfrm flipH="1">
                <a:off x="3507045" y="3262769"/>
                <a:ext cx="4800" cy="1688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187" name="Google Shape;187;p5"/>
              <p:cNvGrpSpPr/>
              <p:nvPr/>
            </p:nvGrpSpPr>
            <p:grpSpPr>
              <a:xfrm>
                <a:off x="3511845" y="3173883"/>
                <a:ext cx="503196" cy="242848"/>
                <a:chOff x="2185178" y="1574269"/>
                <a:chExt cx="1198011" cy="430447"/>
              </a:xfrm>
            </p:grpSpPr>
            <p:sp>
              <p:nvSpPr>
                <p:cNvPr id="188" name="Google Shape;188;p5"/>
                <p:cNvSpPr/>
                <p:nvPr/>
              </p:nvSpPr>
              <p:spPr>
                <a:xfrm rot="10800000" flipH="1">
                  <a:off x="2188958" y="1689617"/>
                  <a:ext cx="1194231" cy="315099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9" name="Google Shape;189;p5"/>
                <p:cNvSpPr/>
                <p:nvPr/>
              </p:nvSpPr>
              <p:spPr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6" name="Google Shape;186;p5"/>
                <p:cNvSpPr/>
                <p:nvPr/>
              </p:nvSpPr>
              <p:spPr>
                <a:xfrm rot="10800000" flipH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80808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2491295" y="1669924"/>
                  <a:ext cx="581999" cy="157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2430828" y="1630537"/>
                  <a:ext cx="702933" cy="109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5"/>
                <p:cNvSpPr/>
                <p:nvPr/>
              </p:nvSpPr>
              <p:spPr>
                <a:xfrm>
                  <a:off x="2891892" y="1723378"/>
                  <a:ext cx="260764" cy="95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5"/>
                <p:cNvSpPr/>
                <p:nvPr/>
              </p:nvSpPr>
              <p:spPr>
                <a:xfrm>
                  <a:off x="2419489" y="1726192"/>
                  <a:ext cx="253208" cy="92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94" name="Google Shape;194;p5"/>
                <p:cNvCxnSpPr>
                  <a:endCxn id="186" idx="2"/>
                </p:cNvCxnSpPr>
                <p:nvPr/>
              </p:nvCxnSpPr>
              <p:spPr>
                <a:xfrm rot="10800000">
                  <a:off x="2185178" y="1731819"/>
                  <a:ext cx="3900" cy="12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195" name="Google Shape;195;p5"/>
                <p:cNvCxnSpPr/>
                <p:nvPr/>
              </p:nvCxnSpPr>
              <p:spPr>
                <a:xfrm rot="10800000">
                  <a:off x="3379409" y="1729005"/>
                  <a:ext cx="3780" cy="1209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196" name="Google Shape;196;p5"/>
            <p:cNvGrpSpPr/>
            <p:nvPr/>
          </p:nvGrpSpPr>
          <p:grpSpPr>
            <a:xfrm>
              <a:off x="4299179" y="2486604"/>
              <a:ext cx="528594" cy="2517375"/>
              <a:chOff x="4299179" y="2486604"/>
              <a:chExt cx="528594" cy="2517375"/>
            </a:xfrm>
          </p:grpSpPr>
          <p:sp>
            <p:nvSpPr>
              <p:cNvPr id="197" name="Google Shape;197;p5"/>
              <p:cNvSpPr/>
              <p:nvPr/>
            </p:nvSpPr>
            <p:spPr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98" name="Google Shape;198;p5"/>
              <p:cNvCxnSpPr/>
              <p:nvPr/>
            </p:nvCxnSpPr>
            <p:spPr>
              <a:xfrm>
                <a:off x="4821424" y="2642154"/>
                <a:ext cx="6349" cy="221421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199" name="Google Shape;199;p5"/>
              <p:cNvGrpSpPr/>
              <p:nvPr/>
            </p:nvGrpSpPr>
            <p:grpSpPr>
              <a:xfrm>
                <a:off x="4319815" y="4781764"/>
                <a:ext cx="507958" cy="222216"/>
                <a:chOff x="4129012" y="3606230"/>
                <a:chExt cx="568256" cy="339300"/>
              </a:xfrm>
            </p:grpSpPr>
            <p:sp>
              <p:nvSpPr>
                <p:cNvPr id="200" name="Google Shape;200;p5"/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2626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01" name="Google Shape;201;p5"/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02" name="Google Shape;202;p5"/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03" name="Google Shape;203;p5"/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04" name="Google Shape;204;p5"/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05" name="Google Shape;205;p5"/>
              <p:cNvSpPr/>
              <p:nvPr/>
            </p:nvSpPr>
            <p:spPr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06" name="Google Shape;206;p5"/>
              <p:cNvCxnSpPr>
                <a:stCxn id="207" idx="2"/>
              </p:cNvCxnSpPr>
              <p:nvPr/>
            </p:nvCxnSpPr>
            <p:spPr>
              <a:xfrm>
                <a:off x="4300767" y="2640567"/>
                <a:ext cx="14400" cy="230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208" name="Google Shape;208;p5"/>
              <p:cNvGrpSpPr/>
              <p:nvPr/>
            </p:nvGrpSpPr>
            <p:grpSpPr>
              <a:xfrm>
                <a:off x="4299179" y="2486604"/>
                <a:ext cx="504783" cy="242849"/>
                <a:chOff x="2183224" y="1574808"/>
                <a:chExt cx="1200054" cy="430149"/>
              </a:xfrm>
            </p:grpSpPr>
            <p:sp>
              <p:nvSpPr>
                <p:cNvPr id="207" name="Google Shape;207;p5"/>
                <p:cNvSpPr/>
                <p:nvPr/>
              </p:nvSpPr>
              <p:spPr>
                <a:xfrm rot="10800000" flipH="1">
                  <a:off x="2186998" y="1690077"/>
                  <a:ext cx="1196279" cy="31488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09" name="Google Shape;209;p5"/>
                <p:cNvSpPr/>
                <p:nvPr/>
              </p:nvSpPr>
              <p:spPr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0" name="Google Shape;210;p5"/>
                <p:cNvSpPr/>
                <p:nvPr/>
              </p:nvSpPr>
              <p:spPr>
                <a:xfrm rot="10800000" flipH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80808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1" name="Google Shape;211;p5"/>
                <p:cNvSpPr/>
                <p:nvPr/>
              </p:nvSpPr>
              <p:spPr>
                <a:xfrm>
                  <a:off x="2488899" y="1670396"/>
                  <a:ext cx="584931" cy="157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2" name="Google Shape;212;p5"/>
                <p:cNvSpPr/>
                <p:nvPr/>
              </p:nvSpPr>
              <p:spPr>
                <a:xfrm>
                  <a:off x="2428519" y="1631037"/>
                  <a:ext cx="705691" cy="109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5"/>
                <p:cNvSpPr/>
                <p:nvPr/>
              </p:nvSpPr>
              <p:spPr>
                <a:xfrm>
                  <a:off x="2892690" y="1723814"/>
                  <a:ext cx="256615" cy="95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5"/>
                <p:cNvSpPr/>
                <p:nvPr/>
              </p:nvSpPr>
              <p:spPr>
                <a:xfrm>
                  <a:off x="2417196" y="1726625"/>
                  <a:ext cx="252843" cy="92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15" name="Google Shape;215;p5"/>
                <p:cNvCxnSpPr>
                  <a:endCxn id="210" idx="2"/>
                </p:cNvCxnSpPr>
                <p:nvPr/>
              </p:nvCxnSpPr>
              <p:spPr>
                <a:xfrm rot="10800000">
                  <a:off x="2183224" y="1732248"/>
                  <a:ext cx="3900" cy="12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216" name="Google Shape;216;p5"/>
                <p:cNvCxnSpPr/>
                <p:nvPr/>
              </p:nvCxnSpPr>
              <p:spPr>
                <a:xfrm rot="10800000">
                  <a:off x="3379505" y="1729437"/>
                  <a:ext cx="3773" cy="12089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217" name="Google Shape;217;p5"/>
            <p:cNvGrpSpPr/>
            <p:nvPr/>
          </p:nvGrpSpPr>
          <p:grpSpPr>
            <a:xfrm>
              <a:off x="5491163" y="3178644"/>
              <a:ext cx="522287" cy="1825335"/>
              <a:chOff x="5491163" y="3178644"/>
              <a:chExt cx="522287" cy="1825335"/>
            </a:xfrm>
          </p:grpSpPr>
          <p:sp>
            <p:nvSpPr>
              <p:cNvPr id="218" name="Google Shape;218;p5"/>
              <p:cNvSpPr/>
              <p:nvPr/>
            </p:nvSpPr>
            <p:spPr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0">
                    <a:srgbClr val="262699">
                      <a:alpha val="61960"/>
                    </a:srgbClr>
                  </a:gs>
                  <a:gs pos="1000">
                    <a:srgbClr val="262699">
                      <a:alpha val="61960"/>
                    </a:srgbClr>
                  </a:gs>
                  <a:gs pos="5400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19" name="Google Shape;219;p5"/>
              <p:cNvCxnSpPr>
                <a:stCxn id="220" idx="6"/>
              </p:cNvCxnSpPr>
              <p:nvPr/>
            </p:nvCxnSpPr>
            <p:spPr>
              <a:xfrm>
                <a:off x="6004010" y="3267530"/>
                <a:ext cx="6300" cy="1582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pic>
            <p:nvPicPr>
              <p:cNvPr id="221" name="Google Shape;221;p5" descr="router_top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22" name="Google Shape;222;p5"/>
              <p:cNvGrpSpPr/>
              <p:nvPr/>
            </p:nvGrpSpPr>
            <p:grpSpPr>
              <a:xfrm>
                <a:off x="5502403" y="4781764"/>
                <a:ext cx="507957" cy="222216"/>
                <a:chOff x="4128900" y="3606230"/>
                <a:chExt cx="568256" cy="339300"/>
              </a:xfrm>
            </p:grpSpPr>
            <p:sp>
              <p:nvSpPr>
                <p:cNvPr id="223" name="Google Shape;223;p5"/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2626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24" name="Google Shape;224;p5"/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25" name="Google Shape;225;p5"/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26" name="Google Shape;226;p5"/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27" name="Google Shape;227;p5"/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28" name="Google Shape;228;p5"/>
              <p:cNvSpPr/>
              <p:nvPr/>
            </p:nvSpPr>
            <p:spPr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29" name="Google Shape;229;p5"/>
              <p:cNvCxnSpPr>
                <a:stCxn id="221" idx="1"/>
              </p:cNvCxnSpPr>
              <p:nvPr/>
            </p:nvCxnSpPr>
            <p:spPr>
              <a:xfrm>
                <a:off x="5491163" y="3316941"/>
                <a:ext cx="6300" cy="1633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230" name="Google Shape;230;p5"/>
              <p:cNvGrpSpPr/>
              <p:nvPr/>
            </p:nvGrpSpPr>
            <p:grpSpPr>
              <a:xfrm>
                <a:off x="5500816" y="3178644"/>
                <a:ext cx="504782" cy="242849"/>
                <a:chOff x="2183606" y="1573485"/>
                <a:chExt cx="1200052" cy="430149"/>
              </a:xfrm>
            </p:grpSpPr>
            <p:sp>
              <p:nvSpPr>
                <p:cNvPr id="231" name="Google Shape;231;p5"/>
                <p:cNvSpPr/>
                <p:nvPr/>
              </p:nvSpPr>
              <p:spPr>
                <a:xfrm rot="10800000" flipH="1">
                  <a:off x="2187379" y="1688754"/>
                  <a:ext cx="1196279" cy="31488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32" name="Google Shape;232;p5"/>
                <p:cNvSpPr/>
                <p:nvPr/>
              </p:nvSpPr>
              <p:spPr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20" name="Google Shape;220;p5"/>
                <p:cNvSpPr/>
                <p:nvPr/>
              </p:nvSpPr>
              <p:spPr>
                <a:xfrm rot="10800000" flipH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80808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33" name="Google Shape;233;p5"/>
                <p:cNvSpPr/>
                <p:nvPr/>
              </p:nvSpPr>
              <p:spPr>
                <a:xfrm>
                  <a:off x="2489279" y="1669074"/>
                  <a:ext cx="584932" cy="157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34" name="Google Shape;234;p5"/>
                <p:cNvSpPr/>
                <p:nvPr/>
              </p:nvSpPr>
              <p:spPr>
                <a:xfrm>
                  <a:off x="2428899" y="1629714"/>
                  <a:ext cx="705692" cy="109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5"/>
                <p:cNvSpPr/>
                <p:nvPr/>
              </p:nvSpPr>
              <p:spPr>
                <a:xfrm>
                  <a:off x="2893071" y="1722492"/>
                  <a:ext cx="256615" cy="95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5"/>
                <p:cNvSpPr/>
                <p:nvPr/>
              </p:nvSpPr>
              <p:spPr>
                <a:xfrm>
                  <a:off x="2417579" y="1725302"/>
                  <a:ext cx="252840" cy="92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7" name="Google Shape;237;p5"/>
                <p:cNvCxnSpPr>
                  <a:endCxn id="220" idx="2"/>
                </p:cNvCxnSpPr>
                <p:nvPr/>
              </p:nvCxnSpPr>
              <p:spPr>
                <a:xfrm rot="10800000">
                  <a:off x="2183606" y="1730925"/>
                  <a:ext cx="3900" cy="12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238" name="Google Shape;238;p5"/>
                <p:cNvCxnSpPr/>
                <p:nvPr/>
              </p:nvCxnSpPr>
              <p:spPr>
                <a:xfrm rot="10800000">
                  <a:off x="3379883" y="1728114"/>
                  <a:ext cx="3775" cy="12089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239" name="Google Shape;239;p5"/>
            <p:cNvGrpSpPr/>
            <p:nvPr/>
          </p:nvGrpSpPr>
          <p:grpSpPr>
            <a:xfrm>
              <a:off x="6472285" y="2648504"/>
              <a:ext cx="522243" cy="2353889"/>
              <a:chOff x="6472285" y="2648504"/>
              <a:chExt cx="522243" cy="2353889"/>
            </a:xfrm>
          </p:grpSpPr>
          <p:sp>
            <p:nvSpPr>
              <p:cNvPr id="240" name="Google Shape;240;p5"/>
              <p:cNvSpPr/>
              <p:nvPr/>
            </p:nvSpPr>
            <p:spPr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6994528" y="2846910"/>
                <a:ext cx="0" cy="19983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242" name="Google Shape;242;p5"/>
              <p:cNvGrpSpPr/>
              <p:nvPr/>
            </p:nvGrpSpPr>
            <p:grpSpPr>
              <a:xfrm>
                <a:off x="6486571" y="4765893"/>
                <a:ext cx="507957" cy="236499"/>
                <a:chOff x="4128808" y="3606294"/>
                <a:chExt cx="568256" cy="339218"/>
              </a:xfrm>
            </p:grpSpPr>
            <p:sp>
              <p:nvSpPr>
                <p:cNvPr id="243" name="Google Shape;243;p5"/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2626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44" name="Google Shape;244;p5"/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45" name="Google Shape;245;p5"/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46" name="Google Shape;246;p5"/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47" name="Google Shape;247;p5"/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48" name="Google Shape;248;p5"/>
              <p:cNvSpPr/>
              <p:nvPr/>
            </p:nvSpPr>
            <p:spPr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6472285" y="2818340"/>
                <a:ext cx="9524" cy="21269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250" name="Google Shape;250;p5"/>
              <p:cNvGrpSpPr/>
              <p:nvPr/>
            </p:nvGrpSpPr>
            <p:grpSpPr>
              <a:xfrm>
                <a:off x="6478635" y="2648504"/>
                <a:ext cx="504782" cy="242849"/>
                <a:chOff x="2184464" y="1575651"/>
                <a:chExt cx="1200052" cy="430151"/>
              </a:xfrm>
            </p:grpSpPr>
            <p:sp>
              <p:nvSpPr>
                <p:cNvPr id="251" name="Google Shape;251;p5"/>
                <p:cNvSpPr/>
                <p:nvPr/>
              </p:nvSpPr>
              <p:spPr>
                <a:xfrm rot="10800000" flipH="1">
                  <a:off x="2188237" y="1690921"/>
                  <a:ext cx="1196279" cy="314881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2" name="Google Shape;252;p5"/>
                <p:cNvSpPr/>
                <p:nvPr/>
              </p:nvSpPr>
              <p:spPr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3" name="Google Shape;253;p5"/>
                <p:cNvSpPr/>
                <p:nvPr/>
              </p:nvSpPr>
              <p:spPr>
                <a:xfrm rot="10800000" flipH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80808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4" name="Google Shape;254;p5"/>
                <p:cNvSpPr/>
                <p:nvPr/>
              </p:nvSpPr>
              <p:spPr>
                <a:xfrm>
                  <a:off x="2490137" y="1671240"/>
                  <a:ext cx="584932" cy="157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5" name="Google Shape;255;p5"/>
                <p:cNvSpPr/>
                <p:nvPr/>
              </p:nvSpPr>
              <p:spPr>
                <a:xfrm>
                  <a:off x="2429757" y="1631880"/>
                  <a:ext cx="705692" cy="109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5"/>
                <p:cNvSpPr/>
                <p:nvPr/>
              </p:nvSpPr>
              <p:spPr>
                <a:xfrm>
                  <a:off x="2893929" y="1724658"/>
                  <a:ext cx="256615" cy="95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5"/>
                <p:cNvSpPr/>
                <p:nvPr/>
              </p:nvSpPr>
              <p:spPr>
                <a:xfrm>
                  <a:off x="2418437" y="1727469"/>
                  <a:ext cx="252840" cy="92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8" name="Google Shape;258;p5"/>
                <p:cNvCxnSpPr>
                  <a:endCxn id="253" idx="2"/>
                </p:cNvCxnSpPr>
                <p:nvPr/>
              </p:nvCxnSpPr>
              <p:spPr>
                <a:xfrm rot="10800000">
                  <a:off x="2184464" y="1733092"/>
                  <a:ext cx="3900" cy="12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259" name="Google Shape;259;p5"/>
                <p:cNvCxnSpPr/>
                <p:nvPr/>
              </p:nvCxnSpPr>
              <p:spPr>
                <a:xfrm rot="10800000">
                  <a:off x="3380741" y="1730281"/>
                  <a:ext cx="3775" cy="12089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</p:grpSp>
      <p:grpSp>
        <p:nvGrpSpPr>
          <p:cNvPr id="260" name="Google Shape;260;p5"/>
          <p:cNvGrpSpPr/>
          <p:nvPr/>
        </p:nvGrpSpPr>
        <p:grpSpPr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261" name="Google Shape;261;p5"/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2" name="Google Shape;262;p5"/>
            <p:cNvSpPr txBox="1"/>
            <p:nvPr/>
          </p:nvSpPr>
          <p:spPr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lnSpc>
                  <a:spcPct val="10535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Routing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algn="ctr" eaLnBrk="1" fontAlgn="auto" hangingPunct="1">
                <a:lnSpc>
                  <a:spcPct val="10535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Algorithm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63" name="Google Shape;263;p5"/>
            <p:cNvCxnSpPr/>
            <p:nvPr/>
          </p:nvCxnSpPr>
          <p:spPr>
            <a:xfrm rot="10800000" flipH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64" name="Google Shape;264;p5"/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65" name="Google Shape;265;p5"/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66" name="Google Shape;266;p5"/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67" name="Google Shape;267;p5"/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71" name="Google Shape;271;p5"/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72" name="Google Shape;272;p5"/>
            <p:cNvCxnSpPr>
              <a:endCxn id="267" idx="2"/>
            </p:cNvCxnSpPr>
            <p:nvPr/>
          </p:nvCxnSpPr>
          <p:spPr>
            <a:xfrm rot="10800000" flipH="1">
              <a:off x="3997770" y="985135"/>
              <a:ext cx="2561100" cy="469800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73" name="Google Shape;273;p5"/>
            <p:cNvCxnSpPr/>
            <p:nvPr/>
          </p:nvCxnSpPr>
          <p:spPr>
            <a:xfrm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74" name="Google Shape;274;p5"/>
            <p:cNvCxnSpPr/>
            <p:nvPr/>
          </p:nvCxnSpPr>
          <p:spPr>
            <a:xfrm rot="10800000" flipH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275" name="Google Shape;275;p5"/>
          <p:cNvGrpSpPr/>
          <p:nvPr/>
        </p:nvGrpSpPr>
        <p:grpSpPr>
          <a:xfrm>
            <a:off x="3147598" y="3114745"/>
            <a:ext cx="6633399" cy="1116626"/>
            <a:chOff x="1557338" y="3074988"/>
            <a:chExt cx="6633399" cy="1116626"/>
          </a:xfrm>
        </p:grpSpPr>
        <p:sp>
          <p:nvSpPr>
            <p:cNvPr id="276" name="Google Shape;276;p5"/>
            <p:cNvSpPr txBox="1"/>
            <p:nvPr/>
          </p:nvSpPr>
          <p:spPr>
            <a:xfrm>
              <a:off x="7292975" y="3651250"/>
              <a:ext cx="897762" cy="540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algn="ctr" eaLnBrk="1" fontAlgn="auto" hangingPunct="1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plane</a:t>
              </a: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"/>
            <p:cNvSpPr txBox="1"/>
            <p:nvPr/>
          </p:nvSpPr>
          <p:spPr>
            <a:xfrm>
              <a:off x="7224713" y="3074988"/>
              <a:ext cx="966024" cy="540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algn="ctr" eaLnBrk="1" fontAlgn="auto" hangingPunct="1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plane</a:t>
              </a: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78" name="Google Shape;278;p5"/>
            <p:cNvCxnSpPr/>
            <p:nvPr/>
          </p:nvCxnSpPr>
          <p:spPr>
            <a:xfrm>
              <a:off x="1557338" y="3613150"/>
              <a:ext cx="6207125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279" name="Google Shape;279;p5"/>
          <p:cNvGrpSpPr/>
          <p:nvPr/>
        </p:nvGrpSpPr>
        <p:grpSpPr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id="280" name="Google Shape;280;p5" descr="fig42_table.pdf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746102" y="4471477"/>
              <a:ext cx="966463" cy="966962"/>
            </a:xfrm>
            <a:prstGeom prst="rect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grpSp>
          <p:nvGrpSpPr>
            <p:cNvPr id="281" name="Google Shape;281;p5"/>
            <p:cNvGrpSpPr/>
            <p:nvPr/>
          </p:nvGrpSpPr>
          <p:grpSpPr>
            <a:xfrm>
              <a:off x="-3025207" y="5228700"/>
              <a:ext cx="3405278" cy="363530"/>
              <a:chOff x="-3025207" y="5228700"/>
              <a:chExt cx="3405278" cy="363530"/>
            </a:xfrm>
          </p:grpSpPr>
          <p:grpSp>
            <p:nvGrpSpPr>
              <p:cNvPr id="282" name="Google Shape;282;p5"/>
              <p:cNvGrpSpPr/>
              <p:nvPr/>
            </p:nvGrpSpPr>
            <p:grpSpPr>
              <a:xfrm>
                <a:off x="-3025207" y="5258861"/>
                <a:ext cx="430224" cy="333369"/>
                <a:chOff x="2931721" y="3908607"/>
                <a:chExt cx="430314" cy="333310"/>
              </a:xfrm>
            </p:grpSpPr>
            <p:sp>
              <p:nvSpPr>
                <p:cNvPr id="283" name="Google Shape;283;p5"/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84" name="Google Shape;284;p5"/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85" name="Google Shape;285;p5"/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86" name="Google Shape;286;p5"/>
                <p:cNvCxnSpPr>
                  <a:stCxn id="283" idx="2"/>
                </p:cNvCxnSpPr>
                <p:nvPr/>
              </p:nvCxnSpPr>
              <p:spPr>
                <a:xfrm rot="10800000">
                  <a:off x="3147760" y="4003717"/>
                  <a:ext cx="1500" cy="23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87" name="Google Shape;287;p5"/>
              <p:cNvGrpSpPr/>
              <p:nvPr/>
            </p:nvGrpSpPr>
            <p:grpSpPr>
              <a:xfrm>
                <a:off x="-2217148" y="5257274"/>
                <a:ext cx="430223" cy="333369"/>
                <a:chOff x="2931743" y="3908513"/>
                <a:chExt cx="430312" cy="333376"/>
              </a:xfrm>
            </p:grpSpPr>
            <p:sp>
              <p:nvSpPr>
                <p:cNvPr id="288" name="Google Shape;288;p5"/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89" name="Google Shape;289;p5"/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0" name="Google Shape;290;p5"/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1" name="Google Shape;291;p5"/>
                <p:cNvCxnSpPr>
                  <a:stCxn id="288" idx="2"/>
                </p:cNvCxnSpPr>
                <p:nvPr/>
              </p:nvCxnSpPr>
              <p:spPr>
                <a:xfrm rot="10800000">
                  <a:off x="3147781" y="4003689"/>
                  <a:ext cx="1500" cy="23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92" name="Google Shape;292;p5"/>
              <p:cNvGrpSpPr/>
              <p:nvPr/>
            </p:nvGrpSpPr>
            <p:grpSpPr>
              <a:xfrm>
                <a:off x="-1034429" y="5257274"/>
                <a:ext cx="430224" cy="333369"/>
                <a:chOff x="2931774" y="3908513"/>
                <a:chExt cx="430314" cy="333376"/>
              </a:xfrm>
            </p:grpSpPr>
            <p:sp>
              <p:nvSpPr>
                <p:cNvPr id="293" name="Google Shape;293;p5"/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94" name="Google Shape;294;p5"/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5" name="Google Shape;295;p5"/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6" name="Google Shape;296;p5"/>
                <p:cNvCxnSpPr>
                  <a:stCxn id="293" idx="2"/>
                </p:cNvCxnSpPr>
                <p:nvPr/>
              </p:nvCxnSpPr>
              <p:spPr>
                <a:xfrm rot="10800000">
                  <a:off x="3147813" y="4003689"/>
                  <a:ext cx="1500" cy="23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97" name="Google Shape;297;p5"/>
              <p:cNvGrpSpPr/>
              <p:nvPr/>
            </p:nvGrpSpPr>
            <p:grpSpPr>
              <a:xfrm>
                <a:off x="-50153" y="5228700"/>
                <a:ext cx="430224" cy="350830"/>
                <a:chOff x="2931800" y="3912336"/>
                <a:chExt cx="430314" cy="329569"/>
              </a:xfrm>
            </p:grpSpPr>
            <p:sp>
              <p:nvSpPr>
                <p:cNvPr id="298" name="Google Shape;298;p5"/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99" name="Google Shape;299;p5"/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00" name="Google Shape;300;p5"/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01" name="Google Shape;301;p5"/>
                <p:cNvCxnSpPr>
                  <a:stCxn id="298" idx="2"/>
                </p:cNvCxnSpPr>
                <p:nvPr/>
              </p:nvCxnSpPr>
              <p:spPr>
                <a:xfrm rot="10800000">
                  <a:off x="3147839" y="4003405"/>
                  <a:ext cx="1500" cy="23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302" name="Google Shape;302;p5"/>
          <p:cNvGrpSpPr/>
          <p:nvPr/>
        </p:nvGrpSpPr>
        <p:grpSpPr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303" name="Google Shape;303;p5"/>
            <p:cNvCxnSpPr/>
            <p:nvPr/>
          </p:nvCxnSpPr>
          <p:spPr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04" name="Google Shape;304;p5"/>
            <p:cNvCxnSpPr/>
            <p:nvPr/>
          </p:nvCxnSpPr>
          <p:spPr>
            <a:xfrm>
              <a:off x="-2808366" y="4361882"/>
              <a:ext cx="0" cy="871832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305" name="Google Shape;305;p5"/>
            <p:cNvCxnSpPr/>
            <p:nvPr/>
          </p:nvCxnSpPr>
          <p:spPr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306" name="Google Shape;306;p5"/>
            <p:cNvCxnSpPr/>
            <p:nvPr/>
          </p:nvCxnSpPr>
          <p:spPr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307" name="Google Shape;307;p5"/>
            <p:cNvCxnSpPr/>
            <p:nvPr/>
          </p:nvCxnSpPr>
          <p:spPr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808080">
                  <a:alpha val="37647"/>
                </a:srgbClr>
              </a:outerShdw>
            </a:effectLst>
          </p:spPr>
        </p:cxnSp>
      </p:grpSp>
      <p:cxnSp>
        <p:nvCxnSpPr>
          <p:cNvPr id="308" name="Google Shape;308;p5"/>
          <p:cNvCxnSpPr/>
          <p:nvPr/>
        </p:nvCxnSpPr>
        <p:spPr>
          <a:xfrm flipH="1">
            <a:off x="2872960" y="5842070"/>
            <a:ext cx="1508125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9" name="Google Shape;309;p5"/>
          <p:cNvSpPr txBox="1"/>
          <p:nvPr/>
        </p:nvSpPr>
        <p:spPr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" name="Google Shape;310;p5"/>
          <p:cNvSpPr txBox="1"/>
          <p:nvPr/>
        </p:nvSpPr>
        <p:spPr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11" name="Google Shape;311;p5"/>
          <p:cNvGrpSpPr/>
          <p:nvPr/>
        </p:nvGrpSpPr>
        <p:grpSpPr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312" name="Google Shape;312;p5"/>
            <p:cNvSpPr/>
            <p:nvPr/>
          </p:nvSpPr>
          <p:spPr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3" name="Google Shape;313;p5"/>
            <p:cNvCxnSpPr/>
            <p:nvPr/>
          </p:nvCxnSpPr>
          <p:spPr>
            <a:xfrm>
              <a:off x="-2933828" y="3101502"/>
              <a:ext cx="471543" cy="0"/>
            </a:xfrm>
            <a:prstGeom prst="straightConnector1">
              <a:avLst/>
            </a:prstGeom>
            <a:noFill/>
            <a:ln w="9525" cap="flat" cmpd="sng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4" name="Google Shape;314;p5"/>
            <p:cNvSpPr/>
            <p:nvPr/>
          </p:nvSpPr>
          <p:spPr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"/>
            <p:cNvSpPr txBox="1"/>
            <p:nvPr/>
          </p:nvSpPr>
          <p:spPr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0111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316" name="Google Shape;316;p5"/>
            <p:cNvCxnSpPr/>
            <p:nvPr/>
          </p:nvCxnSpPr>
          <p:spPr>
            <a:xfrm>
              <a:off x="-3621642" y="2717403"/>
              <a:ext cx="405953" cy="300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17" name="Google Shape;317;p5"/>
          <p:cNvSpPr/>
          <p:nvPr/>
        </p:nvSpPr>
        <p:spPr>
          <a:xfrm>
            <a:off x="4084223" y="5708720"/>
            <a:ext cx="982662" cy="233362"/>
          </a:xfrm>
          <a:custGeom>
            <a:avLst/>
            <a:gdLst/>
            <a:ahLst/>
            <a:cxnLst/>
            <a:rect l="l" t="t" r="r" b="b"/>
            <a:pathLst>
              <a:path w="554" h="167" extrusionOk="0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5"/>
          <p:cNvGrpSpPr/>
          <p:nvPr/>
        </p:nvGrpSpPr>
        <p:grpSpPr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319" name="Google Shape;319;p5"/>
            <p:cNvSpPr/>
            <p:nvPr/>
          </p:nvSpPr>
          <p:spPr>
            <a:xfrm rot="10800000" flipH="1">
              <a:off x="1874448" y="1694641"/>
              <a:ext cx="1125200" cy="319520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rot="10800000" flipH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2159710" y="1673339"/>
              <a:ext cx="548337" cy="160944"/>
            </a:xfrm>
            <a:custGeom>
              <a:avLst/>
              <a:gdLst/>
              <a:ahLst/>
              <a:cxnLst/>
              <a:rect l="l" t="t" r="r" b="b"/>
              <a:pathLst>
                <a:path w="3076069" h="1321259" extrusionOk="0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2102657" y="1633104"/>
              <a:ext cx="662442" cy="111240"/>
            </a:xfrm>
            <a:custGeom>
              <a:avLst/>
              <a:gdLst/>
              <a:ahLst/>
              <a:cxnLst/>
              <a:rect l="l" t="t" r="r" b="b"/>
              <a:pathLst>
                <a:path w="3723451" h="932950" extrusionOk="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2536889" y="1727776"/>
              <a:ext cx="244059" cy="97039"/>
            </a:xfrm>
            <a:custGeom>
              <a:avLst/>
              <a:gdLst/>
              <a:ahLst/>
              <a:cxnLst/>
              <a:rect l="l" t="t" r="r" b="b"/>
              <a:pathLst>
                <a:path w="1366596" h="809868" extrusionOk="0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2089979" y="1730143"/>
              <a:ext cx="240888" cy="97040"/>
            </a:xfrm>
            <a:custGeom>
              <a:avLst/>
              <a:gdLst/>
              <a:ahLst/>
              <a:cxnLst/>
              <a:rect l="l" t="t" r="r" b="b"/>
              <a:pathLst>
                <a:path w="1348191" h="791462" extrusionOk="0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6" name="Google Shape;326;p5"/>
            <p:cNvCxnSpPr>
              <a:endCxn id="321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327" name="Google Shape;327;p5"/>
            <p:cNvCxnSpPr/>
            <p:nvPr/>
          </p:nvCxnSpPr>
          <p:spPr>
            <a:xfrm rot="10800000">
              <a:off x="2996479" y="1734876"/>
              <a:ext cx="3169" cy="1230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328" name="Google Shape;328;p5"/>
          <p:cNvSpPr txBox="1"/>
          <p:nvPr/>
        </p:nvSpPr>
        <p:spPr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in arriving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packet header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"/>
          <p:cNvSpPr txBox="1"/>
          <p:nvPr/>
        </p:nvSpPr>
        <p:spPr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" name="Google Shape;330;p5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332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 dirty="0"/>
              <a:t>Network layer : </a:t>
            </a:r>
            <a:r>
              <a:rPr lang="en-US" dirty="0"/>
              <a:t>Topics to be covered</a:t>
            </a:r>
            <a:endParaRPr sz="4400" dirty="0"/>
          </a:p>
        </p:txBody>
      </p:sp>
      <p:pic>
        <p:nvPicPr>
          <p:cNvPr id="695" name="Google Shape;695;p7" descr="A train crossing a bridge over a body of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5288" y="1379196"/>
            <a:ext cx="3102316" cy="23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7"/>
          <p:cNvSpPr txBox="1"/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5325" lvl="1" indent="-793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7"/>
          <p:cNvSpPr txBox="1"/>
          <p:nvPr/>
        </p:nvSpPr>
        <p:spPr>
          <a:xfrm>
            <a:off x="622456" y="1361615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7463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74638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600"/>
              <a:buFont typeface="Noto Sans Symbols"/>
              <a:buChar char="▪"/>
            </a:pPr>
            <a:r>
              <a:rPr lang="en-US" sz="3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routing protocols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46125" lvl="1" indent="-2730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 state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46125" lvl="1" indent="-2730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 vector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intra-ISP routing: OSPF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routing among ISPs: BGP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6725" indent="-4095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endParaRPr sz="3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7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4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"/>
          <p:cNvSpPr txBox="1">
            <a:spLocks noGrp="1"/>
          </p:cNvSpPr>
          <p:nvPr>
            <p:ph type="body" idx="1"/>
          </p:nvPr>
        </p:nvSpPr>
        <p:spPr>
          <a:xfrm>
            <a:off x="749710" y="1443808"/>
            <a:ext cx="60345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3017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C00000"/>
                </a:solidFill>
              </a:rPr>
              <a:t>Routing</a:t>
            </a:r>
            <a:r>
              <a:rPr lang="en-US">
                <a:solidFill>
                  <a:srgbClr val="C00000"/>
                </a:solidFill>
              </a:rPr>
              <a:t> protocol goal: </a:t>
            </a:r>
            <a:r>
              <a:rPr lang="en-US"/>
              <a:t>determine “good” paths (equivalently, routes), from sending hosts to receiving host, through network of routers</a:t>
            </a:r>
            <a:endParaRPr/>
          </a:p>
          <a:p>
            <a:pPr marL="407988" lvl="0" indent="-2778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C00000"/>
                </a:solidFill>
              </a:rPr>
              <a:t>path: </a:t>
            </a:r>
            <a:r>
              <a:rPr lang="en-US"/>
              <a:t>sequence of routers packets traverse from given initial source host to final destination host</a:t>
            </a:r>
            <a:endParaRPr/>
          </a:p>
          <a:p>
            <a:pPr marL="407988" lvl="0" indent="-2778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C00000"/>
                </a:solidFill>
              </a:rPr>
              <a:t>“good”: </a:t>
            </a:r>
            <a:r>
              <a:rPr lang="en-US"/>
              <a:t>least “cost”, “fastest”, “least congested”</a:t>
            </a:r>
            <a:endParaRPr/>
          </a:p>
          <a:p>
            <a:pPr marL="407988" lvl="0" indent="-2778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routing: a “top-10” networking challenge!</a:t>
            </a:r>
            <a:endParaRPr/>
          </a:p>
          <a:p>
            <a:pPr marL="352425" lvl="0" indent="-44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05" name="Google Shape;705;p8"/>
          <p:cNvSpPr txBox="1">
            <a:spLocks noGrp="1"/>
          </p:cNvSpPr>
          <p:nvPr>
            <p:ph type="title"/>
          </p:nvPr>
        </p:nvSpPr>
        <p:spPr>
          <a:xfrm>
            <a:off x="838200" y="333837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Routing protocols</a:t>
            </a:r>
            <a:endParaRPr/>
          </a:p>
        </p:txBody>
      </p:sp>
      <p:sp>
        <p:nvSpPr>
          <p:cNvPr id="706" name="Google Shape;706;p8"/>
          <p:cNvSpPr/>
          <p:nvPr/>
        </p:nvSpPr>
        <p:spPr>
          <a:xfrm>
            <a:off x="9058928" y="2579084"/>
            <a:ext cx="1124807" cy="1337915"/>
          </a:xfrm>
          <a:custGeom>
            <a:avLst/>
            <a:gdLst/>
            <a:ahLst/>
            <a:cxnLst/>
            <a:rect l="l" t="t" r="r" b="b"/>
            <a:pathLst>
              <a:path w="1549812" h="1800235" extrusionOk="0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8"/>
          <p:cNvSpPr/>
          <p:nvPr/>
        </p:nvSpPr>
        <p:spPr>
          <a:xfrm>
            <a:off x="7347816" y="1339341"/>
            <a:ext cx="1736725" cy="1317704"/>
          </a:xfrm>
          <a:custGeom>
            <a:avLst/>
            <a:gdLst/>
            <a:ahLst/>
            <a:cxnLst/>
            <a:rect l="l" t="t" r="r" b="b"/>
            <a:pathLst>
              <a:path w="1036" h="675" extrusionOk="0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8" name="Google Shape;708;p8"/>
          <p:cNvGrpSpPr/>
          <p:nvPr/>
        </p:nvGrpSpPr>
        <p:grpSpPr>
          <a:xfrm>
            <a:off x="7279090" y="2802557"/>
            <a:ext cx="1458912" cy="933450"/>
            <a:chOff x="2889" y="1631"/>
            <a:chExt cx="980" cy="743"/>
          </a:xfrm>
        </p:grpSpPr>
        <p:sp>
          <p:nvSpPr>
            <p:cNvPr id="709" name="Google Shape;709;p8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1" name="Google Shape;711;p8"/>
          <p:cNvSpPr/>
          <p:nvPr/>
        </p:nvSpPr>
        <p:spPr>
          <a:xfrm>
            <a:off x="7786141" y="4196440"/>
            <a:ext cx="3079750" cy="1665288"/>
          </a:xfrm>
          <a:custGeom>
            <a:avLst/>
            <a:gdLst/>
            <a:ahLst/>
            <a:cxnLst/>
            <a:rect l="l" t="t" r="r" b="b"/>
            <a:pathLst>
              <a:path w="1940" h="1049" extrusionOk="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8"/>
          <p:cNvSpPr txBox="1"/>
          <p:nvPr/>
        </p:nvSpPr>
        <p:spPr>
          <a:xfrm>
            <a:off x="7753014" y="1001767"/>
            <a:ext cx="13394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network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3" name="Google Shape;713;p8"/>
          <p:cNvSpPr txBox="1"/>
          <p:nvPr/>
        </p:nvSpPr>
        <p:spPr>
          <a:xfrm>
            <a:off x="7380648" y="5293081"/>
            <a:ext cx="1195135" cy="44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network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4" name="Google Shape;714;p8"/>
          <p:cNvSpPr/>
          <p:nvPr/>
        </p:nvSpPr>
        <p:spPr>
          <a:xfrm>
            <a:off x="10295886" y="2692846"/>
            <a:ext cx="1273167" cy="1935748"/>
          </a:xfrm>
          <a:custGeom>
            <a:avLst/>
            <a:gdLst/>
            <a:ahLst/>
            <a:cxnLst/>
            <a:rect l="l" t="t" r="r" b="b"/>
            <a:pathLst>
              <a:path w="1447873" h="1952840" extrusionOk="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8999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5" name="Google Shape;715;p8"/>
          <p:cNvGrpSpPr/>
          <p:nvPr/>
        </p:nvGrpSpPr>
        <p:grpSpPr>
          <a:xfrm>
            <a:off x="10911440" y="3441356"/>
            <a:ext cx="687393" cy="721548"/>
            <a:chOff x="5203089" y="1751190"/>
            <a:chExt cx="858331" cy="662414"/>
          </a:xfrm>
        </p:grpSpPr>
        <p:sp>
          <p:nvSpPr>
            <p:cNvPr id="716" name="Google Shape;716;p8"/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/>
              <a:ahLst/>
              <a:cxnLst/>
              <a:rect l="l" t="t" r="r" b="b"/>
              <a:pathLst>
                <a:path w="524651" h="662124" extrusionOk="0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/>
              <a:ahLst/>
              <a:cxnLst/>
              <a:rect l="l" t="t" r="r" b="b"/>
              <a:pathLst>
                <a:path w="651290" h="492070" extrusionOk="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 cap="flat" cmpd="sng">
              <a:solidFill>
                <a:srgbClr val="0000A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8" name="Google Shape;718;p8"/>
            <p:cNvCxnSpPr/>
            <p:nvPr/>
          </p:nvCxnSpPr>
          <p:spPr>
            <a:xfrm rot="10800000" flipH="1">
              <a:off x="5270526" y="2029553"/>
              <a:ext cx="295249" cy="73468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9" name="Google Shape;719;p8"/>
            <p:cNvCxnSpPr/>
            <p:nvPr/>
          </p:nvCxnSpPr>
          <p:spPr>
            <a:xfrm rot="10800000" flipH="1">
              <a:off x="5275406" y="2261710"/>
              <a:ext cx="290369" cy="16752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" name="Google Shape;720;p8"/>
            <p:cNvCxnSpPr/>
            <p:nvPr/>
          </p:nvCxnSpPr>
          <p:spPr>
            <a:xfrm rot="10800000" flipH="1">
              <a:off x="5275406" y="2151772"/>
              <a:ext cx="290369" cy="48402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1" name="Google Shape;721;p8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" name="Google Shape;722;p8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23;p8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w="1587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24" name="Google Shape;724;p8"/>
          <p:cNvGrpSpPr/>
          <p:nvPr/>
        </p:nvGrpSpPr>
        <p:grpSpPr>
          <a:xfrm>
            <a:off x="10844911" y="2707477"/>
            <a:ext cx="594613" cy="648336"/>
            <a:chOff x="5203089" y="1751190"/>
            <a:chExt cx="858331" cy="662414"/>
          </a:xfrm>
        </p:grpSpPr>
        <p:sp>
          <p:nvSpPr>
            <p:cNvPr id="725" name="Google Shape;725;p8"/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/>
              <a:ahLst/>
              <a:cxnLst/>
              <a:rect l="l" t="t" r="r" b="b"/>
              <a:pathLst>
                <a:path w="524651" h="662124" extrusionOk="0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/>
              <a:ahLst/>
              <a:cxnLst/>
              <a:rect l="l" t="t" r="r" b="b"/>
              <a:pathLst>
                <a:path w="651290" h="492070" extrusionOk="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 cap="flat" cmpd="sng">
              <a:solidFill>
                <a:srgbClr val="0000A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7" name="Google Shape;727;p8"/>
            <p:cNvCxnSpPr/>
            <p:nvPr/>
          </p:nvCxnSpPr>
          <p:spPr>
            <a:xfrm rot="10800000" flipH="1">
              <a:off x="5270526" y="2029553"/>
              <a:ext cx="295249" cy="73468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8" name="Google Shape;728;p8"/>
            <p:cNvCxnSpPr/>
            <p:nvPr/>
          </p:nvCxnSpPr>
          <p:spPr>
            <a:xfrm rot="10800000" flipH="1">
              <a:off x="5275406" y="2261710"/>
              <a:ext cx="290369" cy="16752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9" name="Google Shape;729;p8"/>
            <p:cNvCxnSpPr/>
            <p:nvPr/>
          </p:nvCxnSpPr>
          <p:spPr>
            <a:xfrm rot="10800000" flipH="1">
              <a:off x="5275406" y="2151772"/>
              <a:ext cx="290369" cy="48402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0" name="Google Shape;730;p8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1" name="Google Shape;731;p8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2" name="Google Shape;732;p8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w="1587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33" name="Google Shape;733;p8"/>
          <p:cNvSpPr/>
          <p:nvPr/>
        </p:nvSpPr>
        <p:spPr>
          <a:xfrm>
            <a:off x="9614553" y="1295348"/>
            <a:ext cx="1497864" cy="1386455"/>
          </a:xfrm>
          <a:custGeom>
            <a:avLst/>
            <a:gdLst/>
            <a:ahLst/>
            <a:cxnLst/>
            <a:rect l="l" t="t" r="r" b="b"/>
            <a:pathLst>
              <a:path w="1634267" h="1796376" extrusionOk="0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7000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8"/>
          <p:cNvSpPr txBox="1"/>
          <p:nvPr/>
        </p:nvSpPr>
        <p:spPr>
          <a:xfrm>
            <a:off x="9500941" y="1364501"/>
            <a:ext cx="1725088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national or global ISP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35" name="Google Shape;735;p8"/>
          <p:cNvSpPr/>
          <p:nvPr/>
        </p:nvSpPr>
        <p:spPr>
          <a:xfrm>
            <a:off x="9352808" y="3191214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8"/>
          <p:cNvSpPr txBox="1"/>
          <p:nvPr/>
        </p:nvSpPr>
        <p:spPr>
          <a:xfrm>
            <a:off x="10991507" y="4191243"/>
            <a:ext cx="813043" cy="383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lang="en-US" sz="105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datacenter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lang="en-US" sz="105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737" name="Google Shape;737;p8"/>
          <p:cNvCxnSpPr/>
          <p:nvPr/>
        </p:nvCxnSpPr>
        <p:spPr>
          <a:xfrm rot="10800000">
            <a:off x="10633660" y="3093431"/>
            <a:ext cx="412964" cy="637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8" name="Google Shape;738;p8"/>
          <p:cNvCxnSpPr/>
          <p:nvPr/>
        </p:nvCxnSpPr>
        <p:spPr>
          <a:xfrm rot="10800000">
            <a:off x="10734575" y="3153990"/>
            <a:ext cx="345866" cy="738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9" name="Google Shape;739;p8"/>
          <p:cNvCxnSpPr/>
          <p:nvPr/>
        </p:nvCxnSpPr>
        <p:spPr>
          <a:xfrm rot="10800000" flipH="1">
            <a:off x="10710637" y="3146727"/>
            <a:ext cx="335987" cy="3953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0" name="Google Shape;740;p8"/>
          <p:cNvCxnSpPr/>
          <p:nvPr/>
        </p:nvCxnSpPr>
        <p:spPr>
          <a:xfrm rot="10800000">
            <a:off x="10644514" y="3108202"/>
            <a:ext cx="1" cy="4857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1" name="Google Shape;741;p8"/>
          <p:cNvCxnSpPr/>
          <p:nvPr/>
        </p:nvCxnSpPr>
        <p:spPr>
          <a:xfrm rot="10800000">
            <a:off x="10624360" y="3584948"/>
            <a:ext cx="508543" cy="34864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2" name="Google Shape;742;p8"/>
          <p:cNvCxnSpPr/>
          <p:nvPr/>
        </p:nvCxnSpPr>
        <p:spPr>
          <a:xfrm rot="10800000">
            <a:off x="9968935" y="3601048"/>
            <a:ext cx="6554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3" name="Google Shape;743;p8"/>
          <p:cNvCxnSpPr/>
          <p:nvPr/>
        </p:nvCxnSpPr>
        <p:spPr>
          <a:xfrm rot="10800000">
            <a:off x="9293356" y="3601048"/>
            <a:ext cx="6554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4" name="Google Shape;744;p8"/>
          <p:cNvCxnSpPr/>
          <p:nvPr/>
        </p:nvCxnSpPr>
        <p:spPr>
          <a:xfrm flipH="1">
            <a:off x="9350608" y="3020978"/>
            <a:ext cx="382424" cy="5170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5" name="Google Shape;745;p8"/>
          <p:cNvCxnSpPr/>
          <p:nvPr/>
        </p:nvCxnSpPr>
        <p:spPr>
          <a:xfrm>
            <a:off x="9806809" y="3020978"/>
            <a:ext cx="0" cy="54029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6" name="Google Shape;746;p8"/>
          <p:cNvCxnSpPr/>
          <p:nvPr/>
        </p:nvCxnSpPr>
        <p:spPr>
          <a:xfrm>
            <a:off x="10211408" y="2267998"/>
            <a:ext cx="488174" cy="8393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7" name="Google Shape;747;p8"/>
          <p:cNvCxnSpPr/>
          <p:nvPr/>
        </p:nvCxnSpPr>
        <p:spPr>
          <a:xfrm flipH="1">
            <a:off x="9872459" y="2208319"/>
            <a:ext cx="380432" cy="69480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48" name="Google Shape;748;p8"/>
          <p:cNvGrpSpPr/>
          <p:nvPr/>
        </p:nvGrpSpPr>
        <p:grpSpPr>
          <a:xfrm>
            <a:off x="7635978" y="1640631"/>
            <a:ext cx="3578867" cy="3640284"/>
            <a:chOff x="7562238" y="2127325"/>
            <a:chExt cx="3578867" cy="3640284"/>
          </a:xfrm>
        </p:grpSpPr>
        <p:grpSp>
          <p:nvGrpSpPr>
            <p:cNvPr id="749" name="Google Shape;749;p8"/>
            <p:cNvGrpSpPr/>
            <p:nvPr/>
          </p:nvGrpSpPr>
          <p:grpSpPr>
            <a:xfrm>
              <a:off x="7857253" y="2127325"/>
              <a:ext cx="3283852" cy="3640284"/>
              <a:chOff x="7881336" y="2104198"/>
              <a:chExt cx="3283852" cy="3640284"/>
            </a:xfrm>
          </p:grpSpPr>
          <p:cxnSp>
            <p:nvCxnSpPr>
              <p:cNvPr id="750" name="Google Shape;750;p8"/>
              <p:cNvCxnSpPr/>
              <p:nvPr/>
            </p:nvCxnSpPr>
            <p:spPr>
              <a:xfrm rot="5400000" flipH="1">
                <a:off x="9813692" y="5228612"/>
                <a:ext cx="388062" cy="75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8"/>
              <p:cNvCxnSpPr/>
              <p:nvPr/>
            </p:nvCxnSpPr>
            <p:spPr>
              <a:xfrm rot="10800000">
                <a:off x="10234009" y="5382159"/>
                <a:ext cx="0" cy="1143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8"/>
              <p:cNvCxnSpPr/>
              <p:nvPr/>
            </p:nvCxnSpPr>
            <p:spPr>
              <a:xfrm>
                <a:off x="9457042" y="4815390"/>
                <a:ext cx="524483" cy="26153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8"/>
              <p:cNvCxnSpPr/>
              <p:nvPr/>
            </p:nvCxnSpPr>
            <p:spPr>
              <a:xfrm rot="10800000" flipH="1">
                <a:off x="8874149" y="4815390"/>
                <a:ext cx="569255" cy="2462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8"/>
              <p:cNvCxnSpPr/>
              <p:nvPr/>
            </p:nvCxnSpPr>
            <p:spPr>
              <a:xfrm>
                <a:off x="8845827" y="5085749"/>
                <a:ext cx="103050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8"/>
              <p:cNvCxnSpPr/>
              <p:nvPr/>
            </p:nvCxnSpPr>
            <p:spPr>
              <a:xfrm>
                <a:off x="8234290" y="5094207"/>
                <a:ext cx="226800" cy="12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8"/>
              <p:cNvCxnSpPr/>
              <p:nvPr/>
            </p:nvCxnSpPr>
            <p:spPr>
              <a:xfrm rot="10800000" flipH="1">
                <a:off x="7972450" y="5267343"/>
                <a:ext cx="412750" cy="12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8"/>
              <p:cNvCxnSpPr/>
              <p:nvPr/>
            </p:nvCxnSpPr>
            <p:spPr>
              <a:xfrm flipH="1">
                <a:off x="8397900" y="5259125"/>
                <a:ext cx="68080" cy="2939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8"/>
              <p:cNvCxnSpPr/>
              <p:nvPr/>
            </p:nvCxnSpPr>
            <p:spPr>
              <a:xfrm rot="10800000">
                <a:off x="8512814" y="5284804"/>
                <a:ext cx="280374" cy="269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8"/>
              <p:cNvCxnSpPr/>
              <p:nvPr/>
            </p:nvCxnSpPr>
            <p:spPr>
              <a:xfrm>
                <a:off x="8512814" y="5234921"/>
                <a:ext cx="914184" cy="4686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8"/>
              <p:cNvCxnSpPr/>
              <p:nvPr/>
            </p:nvCxnSpPr>
            <p:spPr>
              <a:xfrm>
                <a:off x="8271861" y="3806843"/>
                <a:ext cx="0" cy="131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8"/>
              <p:cNvCxnSpPr/>
              <p:nvPr/>
            </p:nvCxnSpPr>
            <p:spPr>
              <a:xfrm rot="10800000" flipH="1">
                <a:off x="7881336" y="4017980"/>
                <a:ext cx="168275" cy="31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8"/>
              <p:cNvCxnSpPr/>
              <p:nvPr/>
            </p:nvCxnSpPr>
            <p:spPr>
              <a:xfrm rot="5400000" flipH="1">
                <a:off x="9909628" y="5560344"/>
                <a:ext cx="366793" cy="148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8"/>
              <p:cNvCxnSpPr/>
              <p:nvPr/>
            </p:nvCxnSpPr>
            <p:spPr>
              <a:xfrm rot="10800000" flipH="1">
                <a:off x="8483508" y="5013435"/>
                <a:ext cx="404236" cy="2077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8"/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5" name="Google Shape;765;p8"/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6" name="Google Shape;766;p8"/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7" name="Google Shape;767;p8"/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8" name="Google Shape;768;p8"/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9" name="Google Shape;769;p8"/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0" name="Google Shape;770;p8"/>
              <p:cNvCxnSpPr/>
              <p:nvPr/>
            </p:nvCxnSpPr>
            <p:spPr>
              <a:xfrm rot="10800000">
                <a:off x="10706077" y="2695840"/>
                <a:ext cx="353541" cy="67807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1" name="Google Shape;771;p8"/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2" name="Google Shape;772;p8"/>
              <p:cNvCxnSpPr/>
              <p:nvPr/>
            </p:nvCxnSpPr>
            <p:spPr>
              <a:xfrm rot="10800000" flipH="1">
                <a:off x="9402788" y="4090252"/>
                <a:ext cx="429324" cy="7056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8"/>
              <p:cNvCxnSpPr/>
              <p:nvPr/>
            </p:nvCxnSpPr>
            <p:spPr>
              <a:xfrm rot="10800000" flipH="1">
                <a:off x="8268637" y="4024329"/>
                <a:ext cx="969051" cy="31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774" name="Google Shape;774;p8" descr="antenna_radiation_styliz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5" name="Google Shape;775;p8" descr="antenna_radiation_styliz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6" name="Google Shape;776;p8" descr="cell_tower_radiation copy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8"/>
            <p:cNvSpPr/>
            <p:nvPr/>
          </p:nvSpPr>
          <p:spPr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78" name="Google Shape;778;p8"/>
          <p:cNvCxnSpPr/>
          <p:nvPr/>
        </p:nvCxnSpPr>
        <p:spPr>
          <a:xfrm>
            <a:off x="8281600" y="2213665"/>
            <a:ext cx="227964" cy="17435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9" name="Google Shape;779;p8"/>
          <p:cNvGrpSpPr/>
          <p:nvPr/>
        </p:nvGrpSpPr>
        <p:grpSpPr>
          <a:xfrm>
            <a:off x="8124438" y="1822682"/>
            <a:ext cx="298450" cy="464008"/>
            <a:chOff x="3130" y="3288"/>
            <a:chExt cx="410" cy="742"/>
          </a:xfrm>
        </p:grpSpPr>
        <p:cxnSp>
          <p:nvCxnSpPr>
            <p:cNvPr id="780" name="Google Shape;780;p8"/>
            <p:cNvCxnSpPr/>
            <p:nvPr/>
          </p:nvCxnSpPr>
          <p:spPr>
            <a:xfrm flipH="1">
              <a:off x="3130" y="3288"/>
              <a:ext cx="205" cy="6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8"/>
            <p:cNvCxnSpPr/>
            <p:nvPr/>
          </p:nvCxnSpPr>
          <p:spPr>
            <a:xfrm>
              <a:off x="3335" y="3288"/>
              <a:ext cx="205" cy="66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8"/>
            <p:cNvCxnSpPr/>
            <p:nvPr/>
          </p:nvCxnSpPr>
          <p:spPr>
            <a:xfrm>
              <a:off x="3130" y="3957"/>
              <a:ext cx="205" cy="7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8"/>
            <p:cNvCxnSpPr/>
            <p:nvPr/>
          </p:nvCxnSpPr>
          <p:spPr>
            <a:xfrm flipH="1">
              <a:off x="3335" y="3957"/>
              <a:ext cx="205" cy="7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8"/>
            <p:cNvCxnSpPr/>
            <p:nvPr/>
          </p:nvCxnSpPr>
          <p:spPr>
            <a:xfrm>
              <a:off x="3335" y="3303"/>
              <a:ext cx="0" cy="72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8"/>
            <p:cNvCxnSpPr/>
            <p:nvPr/>
          </p:nvCxnSpPr>
          <p:spPr>
            <a:xfrm rot="10800000" flipH="1">
              <a:off x="3130" y="3888"/>
              <a:ext cx="205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8"/>
            <p:cNvCxnSpPr/>
            <p:nvPr/>
          </p:nvCxnSpPr>
          <p:spPr>
            <a:xfrm rot="10800000">
              <a:off x="3335" y="3888"/>
              <a:ext cx="205" cy="6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8"/>
            <p:cNvCxnSpPr/>
            <p:nvPr/>
          </p:nvCxnSpPr>
          <p:spPr>
            <a:xfrm>
              <a:off x="3217" y="3668"/>
              <a:ext cx="118" cy="5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8"/>
            <p:cNvCxnSpPr/>
            <p:nvPr/>
          </p:nvCxnSpPr>
          <p:spPr>
            <a:xfrm rot="10800000" flipH="1">
              <a:off x="3335" y="3668"/>
              <a:ext cx="124" cy="5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8"/>
            <p:cNvCxnSpPr/>
            <p:nvPr/>
          </p:nvCxnSpPr>
          <p:spPr>
            <a:xfrm>
              <a:off x="3178" y="3766"/>
              <a:ext cx="152" cy="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8"/>
            <p:cNvCxnSpPr/>
            <p:nvPr/>
          </p:nvCxnSpPr>
          <p:spPr>
            <a:xfrm rot="10800000" flipH="1">
              <a:off x="3335" y="3781"/>
              <a:ext cx="153" cy="6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8"/>
            <p:cNvCxnSpPr/>
            <p:nvPr/>
          </p:nvCxnSpPr>
          <p:spPr>
            <a:xfrm rot="10800000" flipH="1">
              <a:off x="3335" y="3567"/>
              <a:ext cx="78" cy="2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8"/>
            <p:cNvCxnSpPr/>
            <p:nvPr/>
          </p:nvCxnSpPr>
          <p:spPr>
            <a:xfrm rot="10800000" flipH="1">
              <a:off x="3335" y="3428"/>
              <a:ext cx="49" cy="2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8"/>
            <p:cNvCxnSpPr/>
            <p:nvPr/>
          </p:nvCxnSpPr>
          <p:spPr>
            <a:xfrm>
              <a:off x="3247" y="3558"/>
              <a:ext cx="95" cy="3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8"/>
            <p:cNvCxnSpPr/>
            <p:nvPr/>
          </p:nvCxnSpPr>
          <p:spPr>
            <a:xfrm>
              <a:off x="3289" y="3422"/>
              <a:ext cx="55" cy="3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95" name="Google Shape;795;p8" descr="access_point_stylized_sma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87622" y="3375205"/>
            <a:ext cx="370169" cy="30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8" descr="access_point_stylized_sma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64350" y="5037538"/>
            <a:ext cx="380935" cy="3174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7" name="Google Shape;797;p8"/>
          <p:cNvGrpSpPr/>
          <p:nvPr/>
        </p:nvGrpSpPr>
        <p:grpSpPr>
          <a:xfrm>
            <a:off x="9923105" y="4852343"/>
            <a:ext cx="309740" cy="190838"/>
            <a:chOff x="3668110" y="2448910"/>
            <a:chExt cx="3794234" cy="2165130"/>
          </a:xfrm>
        </p:grpSpPr>
        <p:sp>
          <p:nvSpPr>
            <p:cNvPr id="798" name="Google Shape;798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0" name="Google Shape;800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801" name="Google Shape;801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5" name="Google Shape;805;p8"/>
          <p:cNvGrpSpPr/>
          <p:nvPr/>
        </p:nvGrpSpPr>
        <p:grpSpPr>
          <a:xfrm>
            <a:off x="8750359" y="4480726"/>
            <a:ext cx="393760" cy="218578"/>
            <a:chOff x="7493876" y="2774731"/>
            <a:chExt cx="1481958" cy="894622"/>
          </a:xfrm>
        </p:grpSpPr>
        <p:sp>
          <p:nvSpPr>
            <p:cNvPr id="806" name="Google Shape;806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08" name="Google Shape;808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09" name="Google Shape;809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3" name="Google Shape;813;p8"/>
          <p:cNvGrpSpPr/>
          <p:nvPr/>
        </p:nvGrpSpPr>
        <p:grpSpPr>
          <a:xfrm>
            <a:off x="8385260" y="4707739"/>
            <a:ext cx="309740" cy="190838"/>
            <a:chOff x="3668110" y="2448910"/>
            <a:chExt cx="3794234" cy="2165130"/>
          </a:xfrm>
        </p:grpSpPr>
        <p:sp>
          <p:nvSpPr>
            <p:cNvPr id="814" name="Google Shape;814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6" name="Google Shape;816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817" name="Google Shape;817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1" name="Google Shape;821;p8"/>
          <p:cNvGrpSpPr/>
          <p:nvPr/>
        </p:nvGrpSpPr>
        <p:grpSpPr>
          <a:xfrm>
            <a:off x="8513567" y="2325615"/>
            <a:ext cx="353678" cy="168275"/>
            <a:chOff x="7493876" y="2774731"/>
            <a:chExt cx="1481958" cy="894622"/>
          </a:xfrm>
        </p:grpSpPr>
        <p:sp>
          <p:nvSpPr>
            <p:cNvPr id="822" name="Google Shape;822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24" name="Google Shape;824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25" name="Google Shape;825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9" name="Google Shape;829;p8"/>
          <p:cNvGrpSpPr/>
          <p:nvPr/>
        </p:nvGrpSpPr>
        <p:grpSpPr>
          <a:xfrm>
            <a:off x="10957825" y="3114671"/>
            <a:ext cx="170989" cy="97052"/>
            <a:chOff x="7493876" y="2774731"/>
            <a:chExt cx="1481958" cy="894622"/>
          </a:xfrm>
        </p:grpSpPr>
        <p:sp>
          <p:nvSpPr>
            <p:cNvPr id="830" name="Google Shape;830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32" name="Google Shape;832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33" name="Google Shape;833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7" name="Google Shape;837;p8"/>
          <p:cNvGrpSpPr/>
          <p:nvPr/>
        </p:nvGrpSpPr>
        <p:grpSpPr>
          <a:xfrm>
            <a:off x="10484349" y="3009444"/>
            <a:ext cx="353678" cy="198344"/>
            <a:chOff x="7493876" y="2774731"/>
            <a:chExt cx="1481958" cy="894622"/>
          </a:xfrm>
        </p:grpSpPr>
        <p:sp>
          <p:nvSpPr>
            <p:cNvPr id="838" name="Google Shape;838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40" name="Google Shape;840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41" name="Google Shape;841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5" name="Google Shape;845;p8"/>
          <p:cNvGrpSpPr/>
          <p:nvPr/>
        </p:nvGrpSpPr>
        <p:grpSpPr>
          <a:xfrm>
            <a:off x="10022464" y="1715598"/>
            <a:ext cx="353678" cy="198344"/>
            <a:chOff x="7493876" y="2774731"/>
            <a:chExt cx="1481958" cy="894622"/>
          </a:xfrm>
        </p:grpSpPr>
        <p:sp>
          <p:nvSpPr>
            <p:cNvPr id="846" name="Google Shape;846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48" name="Google Shape;848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49" name="Google Shape;849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3" name="Google Shape;853;p8"/>
          <p:cNvGrpSpPr/>
          <p:nvPr/>
        </p:nvGrpSpPr>
        <p:grpSpPr>
          <a:xfrm>
            <a:off x="10600954" y="2126673"/>
            <a:ext cx="353678" cy="198344"/>
            <a:chOff x="7493876" y="2774731"/>
            <a:chExt cx="1481958" cy="894622"/>
          </a:xfrm>
        </p:grpSpPr>
        <p:sp>
          <p:nvSpPr>
            <p:cNvPr id="854" name="Google Shape;854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56" name="Google Shape;856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57" name="Google Shape;857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1" name="Google Shape;861;p8"/>
          <p:cNvGrpSpPr/>
          <p:nvPr/>
        </p:nvGrpSpPr>
        <p:grpSpPr>
          <a:xfrm>
            <a:off x="10717565" y="1621269"/>
            <a:ext cx="353678" cy="198344"/>
            <a:chOff x="7493876" y="2774731"/>
            <a:chExt cx="1481958" cy="894622"/>
          </a:xfrm>
        </p:grpSpPr>
        <p:sp>
          <p:nvSpPr>
            <p:cNvPr id="862" name="Google Shape;862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64" name="Google Shape;864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5" name="Google Shape;865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9" name="Google Shape;869;p8"/>
          <p:cNvGrpSpPr/>
          <p:nvPr/>
        </p:nvGrpSpPr>
        <p:grpSpPr>
          <a:xfrm>
            <a:off x="10053866" y="2174871"/>
            <a:ext cx="353678" cy="198344"/>
            <a:chOff x="7493876" y="2774731"/>
            <a:chExt cx="1481958" cy="894622"/>
          </a:xfrm>
        </p:grpSpPr>
        <p:sp>
          <p:nvSpPr>
            <p:cNvPr id="870" name="Google Shape;870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72" name="Google Shape;872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73" name="Google Shape;873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7" name="Google Shape;877;p8"/>
          <p:cNvGrpSpPr/>
          <p:nvPr/>
        </p:nvGrpSpPr>
        <p:grpSpPr>
          <a:xfrm>
            <a:off x="9570878" y="2907338"/>
            <a:ext cx="367224" cy="240304"/>
            <a:chOff x="7493876" y="2774731"/>
            <a:chExt cx="1481958" cy="894622"/>
          </a:xfrm>
        </p:grpSpPr>
        <p:sp>
          <p:nvSpPr>
            <p:cNvPr id="878" name="Google Shape;878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80" name="Google Shape;880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81" name="Google Shape;881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5" name="Google Shape;885;p8"/>
          <p:cNvGrpSpPr/>
          <p:nvPr/>
        </p:nvGrpSpPr>
        <p:grpSpPr>
          <a:xfrm>
            <a:off x="10448999" y="3505631"/>
            <a:ext cx="353678" cy="198344"/>
            <a:chOff x="7493876" y="2774731"/>
            <a:chExt cx="1481958" cy="894622"/>
          </a:xfrm>
        </p:grpSpPr>
        <p:sp>
          <p:nvSpPr>
            <p:cNvPr id="886" name="Google Shape;886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88" name="Google Shape;888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89" name="Google Shape;889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93" name="Google Shape;893;p8"/>
          <p:cNvGrpSpPr/>
          <p:nvPr/>
        </p:nvGrpSpPr>
        <p:grpSpPr>
          <a:xfrm>
            <a:off x="10999722" y="3882431"/>
            <a:ext cx="228295" cy="120400"/>
            <a:chOff x="7493876" y="2774731"/>
            <a:chExt cx="1481958" cy="894622"/>
          </a:xfrm>
        </p:grpSpPr>
        <p:sp>
          <p:nvSpPr>
            <p:cNvPr id="894" name="Google Shape;894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96" name="Google Shape;896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97" name="Google Shape;897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01" name="Google Shape;901;p8"/>
          <p:cNvGrpSpPr/>
          <p:nvPr/>
        </p:nvGrpSpPr>
        <p:grpSpPr>
          <a:xfrm>
            <a:off x="7512814" y="1869919"/>
            <a:ext cx="534987" cy="414882"/>
            <a:chOff x="7432700" y="2327293"/>
            <a:chExt cx="534987" cy="414882"/>
          </a:xfrm>
        </p:grpSpPr>
        <p:pic>
          <p:nvPicPr>
            <p:cNvPr id="902" name="Google Shape;902;p8" descr="antenna_styliz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3" name="Google Shape;903;p8" descr="laptop_keyboard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4" name="Google Shape;904;p8"/>
            <p:cNvSpPr/>
            <p:nvPr/>
          </p:nvSpPr>
          <p:spPr>
            <a:xfrm>
              <a:off x="7603304" y="2420984"/>
              <a:ext cx="351919" cy="208167"/>
            </a:xfrm>
            <a:custGeom>
              <a:avLst/>
              <a:gdLst/>
              <a:ahLst/>
              <a:cxnLst/>
              <a:rect l="l" t="t" r="r" b="b"/>
              <a:pathLst>
                <a:path w="2982" h="2442" extrusionOk="0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5" name="Google Shape;905;p8" descr="screen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6" name="Google Shape;906;p8"/>
            <p:cNvSpPr/>
            <p:nvPr/>
          </p:nvSpPr>
          <p:spPr>
            <a:xfrm>
              <a:off x="7667378" y="2414843"/>
              <a:ext cx="298167" cy="38736"/>
            </a:xfrm>
            <a:custGeom>
              <a:avLst/>
              <a:gdLst/>
              <a:ahLst/>
              <a:cxnLst/>
              <a:rect l="l" t="t" r="r" b="b"/>
              <a:pathLst>
                <a:path w="2528" h="455" extrusionOk="0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7600188" y="2414528"/>
              <a:ext cx="82770" cy="161243"/>
            </a:xfrm>
            <a:custGeom>
              <a:avLst/>
              <a:gdLst/>
              <a:ahLst/>
              <a:cxnLst/>
              <a:rect l="l" t="t" r="r" b="b"/>
              <a:pathLst>
                <a:path w="702" h="1893" extrusionOk="0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7874205" y="2443344"/>
              <a:ext cx="89197" cy="186122"/>
            </a:xfrm>
            <a:custGeom>
              <a:avLst/>
              <a:gdLst/>
              <a:ahLst/>
              <a:cxnLst/>
              <a:rect l="l" t="t" r="r" b="b"/>
              <a:pathLst>
                <a:path w="756" h="2184" extrusionOk="0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7599214" y="2567582"/>
              <a:ext cx="327185" cy="62828"/>
            </a:xfrm>
            <a:custGeom>
              <a:avLst/>
              <a:gdLst/>
              <a:ahLst/>
              <a:cxnLst/>
              <a:rect l="l" t="t" r="r" b="b"/>
              <a:pathLst>
                <a:path w="2773" h="738" extrusionOk="0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7884138" y="2444918"/>
              <a:ext cx="83549" cy="186909"/>
            </a:xfrm>
            <a:custGeom>
              <a:avLst/>
              <a:gdLst/>
              <a:ahLst/>
              <a:cxnLst/>
              <a:rect l="l" t="t" r="r" b="b"/>
              <a:pathLst>
                <a:path w="637" h="1659" extrusionOk="0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7599603" y="2575928"/>
              <a:ext cx="290961" cy="62041"/>
            </a:xfrm>
            <a:custGeom>
              <a:avLst/>
              <a:gdLst/>
              <a:ahLst/>
              <a:cxnLst/>
              <a:rect l="l" t="t" r="r" b="b"/>
              <a:pathLst>
                <a:path w="2216" h="550" extrusionOk="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2" name="Google Shape;912;p8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913" name="Google Shape;913;p8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 extrusionOk="0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 extrusionOk="0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 extrusionOk="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 extrusionOk="0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9" name="Google Shape;919;p8"/>
            <p:cNvSpPr/>
            <p:nvPr/>
          </p:nvSpPr>
          <p:spPr>
            <a:xfrm>
              <a:off x="7763780" y="2647731"/>
              <a:ext cx="119578" cy="80936"/>
            </a:xfrm>
            <a:custGeom>
              <a:avLst/>
              <a:gdLst/>
              <a:ahLst/>
              <a:cxnLst/>
              <a:rect l="l" t="t" r="r" b="b"/>
              <a:pathLst>
                <a:path w="990" h="792" extrusionOk="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7458602" y="2654187"/>
              <a:ext cx="305957" cy="73850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7458797" y="2640645"/>
              <a:ext cx="3311" cy="14959"/>
            </a:xfrm>
            <a:custGeom>
              <a:avLst/>
              <a:gdLst/>
              <a:ahLst/>
              <a:cxnLst/>
              <a:rect l="l" t="t" r="r" b="b"/>
              <a:pathLst>
                <a:path w="26" h="147" extrusionOk="0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7458992" y="2579707"/>
              <a:ext cx="142170" cy="61883"/>
            </a:xfrm>
            <a:custGeom>
              <a:avLst/>
              <a:gdLst/>
              <a:ahLst/>
              <a:cxnLst/>
              <a:rect l="l" t="t" r="r" b="b"/>
              <a:pathLst>
                <a:path w="1176" h="606" extrusionOk="0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7468535" y="2643795"/>
              <a:ext cx="290182" cy="71016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8"/>
            <p:cNvSpPr/>
            <p:nvPr/>
          </p:nvSpPr>
          <p:spPr>
            <a:xfrm rot="10800000" flipH="1">
              <a:off x="7758327" y="2638756"/>
              <a:ext cx="118410" cy="73535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8"/>
          <p:cNvGrpSpPr/>
          <p:nvPr/>
        </p:nvGrpSpPr>
        <p:grpSpPr>
          <a:xfrm>
            <a:off x="8711521" y="1833033"/>
            <a:ext cx="530702" cy="478009"/>
            <a:chOff x="8631407" y="2290407"/>
            <a:chExt cx="530702" cy="478009"/>
          </a:xfrm>
        </p:grpSpPr>
        <p:pic>
          <p:nvPicPr>
            <p:cNvPr id="926" name="Google Shape;926;p8" descr="light2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7" name="Google Shape;927;p8" descr="antenna_styliz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8" name="Google Shape;928;p8"/>
          <p:cNvGrpSpPr/>
          <p:nvPr/>
        </p:nvGrpSpPr>
        <p:grpSpPr>
          <a:xfrm>
            <a:off x="8573279" y="1572430"/>
            <a:ext cx="849312" cy="226109"/>
            <a:chOff x="8493165" y="2029804"/>
            <a:chExt cx="849312" cy="226109"/>
          </a:xfrm>
        </p:grpSpPr>
        <p:pic>
          <p:nvPicPr>
            <p:cNvPr id="929" name="Google Shape;929;p8" descr="car_icon_small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0" name="Google Shape;930;p8" descr="antenna_styliz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1" name="Google Shape;931;p8"/>
          <p:cNvGrpSpPr/>
          <p:nvPr/>
        </p:nvGrpSpPr>
        <p:grpSpPr>
          <a:xfrm>
            <a:off x="7567258" y="2838730"/>
            <a:ext cx="857739" cy="583764"/>
            <a:chOff x="7487144" y="3296104"/>
            <a:chExt cx="857739" cy="583764"/>
          </a:xfrm>
        </p:grpSpPr>
        <p:grpSp>
          <p:nvGrpSpPr>
            <p:cNvPr id="932" name="Google Shape;932;p8"/>
            <p:cNvGrpSpPr/>
            <p:nvPr/>
          </p:nvGrpSpPr>
          <p:grpSpPr>
            <a:xfrm>
              <a:off x="7487144" y="3389820"/>
              <a:ext cx="350807" cy="310034"/>
              <a:chOff x="7487144" y="3389820"/>
              <a:chExt cx="350807" cy="310034"/>
            </a:xfrm>
          </p:grpSpPr>
          <p:pic>
            <p:nvPicPr>
              <p:cNvPr id="933" name="Google Shape;933;p8" descr="antenna_stylized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4" name="Google Shape;934;p8" descr="laptop_keyboard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5" name="Google Shape;935;p8"/>
              <p:cNvSpPr/>
              <p:nvPr/>
            </p:nvSpPr>
            <p:spPr>
              <a:xfrm>
                <a:off x="7599014" y="3459979"/>
                <a:ext cx="230764" cy="155883"/>
              </a:xfrm>
              <a:custGeom>
                <a:avLst/>
                <a:gdLst/>
                <a:ahLst/>
                <a:cxnLst/>
                <a:rect l="l" t="t" r="r" b="b"/>
                <a:pathLst>
                  <a:path w="2982" h="2442" extrusionOk="0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36" name="Google Shape;936;p8" descr="screen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7" name="Google Shape;937;p8"/>
              <p:cNvSpPr/>
              <p:nvPr/>
            </p:nvSpPr>
            <p:spPr>
              <a:xfrm>
                <a:off x="7641029" y="3455381"/>
                <a:ext cx="195517" cy="29007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455" extrusionOk="0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7596971" y="3455145"/>
                <a:ext cx="54275" cy="12074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893" extrusionOk="0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7776652" y="3476723"/>
                <a:ext cx="58489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184" extrusionOk="0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7596332" y="3569758"/>
                <a:ext cx="214545" cy="47048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738" extrusionOk="0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7783165" y="3477902"/>
                <a:ext cx="54786" cy="139965"/>
              </a:xfrm>
              <a:custGeom>
                <a:avLst/>
                <a:gdLst/>
                <a:ahLst/>
                <a:cxnLst/>
                <a:rect l="l" t="t" r="r" b="b"/>
                <a:pathLst>
                  <a:path w="637" h="1659" extrusionOk="0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7596588" y="3576007"/>
                <a:ext cx="190792" cy="46458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550" extrusionOk="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3" name="Google Shape;943;p8"/>
              <p:cNvGrpSpPr/>
              <p:nvPr/>
            </p:nvGrpSpPr>
            <p:grpSpPr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944" name="Google Shape;944;p8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327" extrusionOk="0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8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311" extrusionOk="0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8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100" extrusionOk="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8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63" extrusionOk="0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8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102" extrusionOk="0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8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63" extrusionOk="0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50" name="Google Shape;950;p8"/>
              <p:cNvSpPr/>
              <p:nvPr/>
            </p:nvSpPr>
            <p:spPr>
              <a:xfrm>
                <a:off x="7704243" y="3629776"/>
                <a:ext cx="78411" cy="60608"/>
              </a:xfrm>
              <a:custGeom>
                <a:avLst/>
                <a:gdLst/>
                <a:ahLst/>
                <a:cxnLst/>
                <a:rect l="l" t="t" r="r" b="b"/>
                <a:pathLst>
                  <a:path w="990" h="792" extrusionOk="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8"/>
              <p:cNvSpPr/>
              <p:nvPr/>
            </p:nvSpPr>
            <p:spPr>
              <a:xfrm>
                <a:off x="7504129" y="3634611"/>
                <a:ext cx="200625" cy="55302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723" extrusionOk="0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8"/>
              <p:cNvSpPr/>
              <p:nvPr/>
            </p:nvSpPr>
            <p:spPr>
              <a:xfrm>
                <a:off x="7504257" y="3624470"/>
                <a:ext cx="2171" cy="11202"/>
              </a:xfrm>
              <a:custGeom>
                <a:avLst/>
                <a:gdLst/>
                <a:ahLst/>
                <a:cxnLst/>
                <a:rect l="l" t="t" r="r" b="b"/>
                <a:pathLst>
                  <a:path w="26" h="147" extrusionOk="0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8"/>
              <p:cNvSpPr/>
              <p:nvPr/>
            </p:nvSpPr>
            <p:spPr>
              <a:xfrm>
                <a:off x="7504384" y="3578837"/>
                <a:ext cx="93225" cy="46340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606" extrusionOk="0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8"/>
              <p:cNvSpPr/>
              <p:nvPr/>
            </p:nvSpPr>
            <p:spPr>
              <a:xfrm>
                <a:off x="7510642" y="3626829"/>
                <a:ext cx="190281" cy="53180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723" extrusionOk="0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8"/>
              <p:cNvSpPr/>
              <p:nvPr/>
            </p:nvSpPr>
            <p:spPr>
              <a:xfrm rot="10800000" flipH="1">
                <a:off x="7700668" y="3623055"/>
                <a:ext cx="77645" cy="5506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723" extrusionOk="0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8"/>
            <p:cNvGrpSpPr/>
            <p:nvPr/>
          </p:nvGrpSpPr>
          <p:grpSpPr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957" name="Google Shape;957;p8" descr="desktop_computer_stylized_medium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8" name="Google Shape;958;p8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9" name="Google Shape;959;p8"/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960" name="Google Shape;960;p8" descr="fridge2.png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1" name="Google Shape;961;p8" descr="antenna_stylized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62" name="Google Shape;962;p8"/>
          <p:cNvGrpSpPr/>
          <p:nvPr/>
        </p:nvGrpSpPr>
        <p:grpSpPr>
          <a:xfrm>
            <a:off x="11138687" y="2941791"/>
            <a:ext cx="518448" cy="1212242"/>
            <a:chOff x="11058573" y="3399165"/>
            <a:chExt cx="518448" cy="1212242"/>
          </a:xfrm>
        </p:grpSpPr>
        <p:grpSp>
          <p:nvGrpSpPr>
            <p:cNvPr id="963" name="Google Shape;963;p8"/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964" name="Google Shape;964;p8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965" name="Google Shape;965;p8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966" name="Google Shape;966;p8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67" name="Google Shape;967;p8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68" name="Google Shape;968;p8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969" name="Google Shape;969;p8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970" name="Google Shape;970;p8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971" name="Google Shape;971;p8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972" name="Google Shape;972;p8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73" name="Google Shape;973;p8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74" name="Google Shape;974;p8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975" name="Google Shape;975;p8"/>
          <p:cNvGrpSpPr/>
          <p:nvPr/>
        </p:nvGrpSpPr>
        <p:grpSpPr>
          <a:xfrm flipH="1">
            <a:off x="8054595" y="4413467"/>
            <a:ext cx="345630" cy="320302"/>
            <a:chOff x="2839" y="3501"/>
            <a:chExt cx="755" cy="803"/>
          </a:xfrm>
        </p:grpSpPr>
        <p:pic>
          <p:nvPicPr>
            <p:cNvPr id="976" name="Google Shape;976;p8" descr="desktop_computer_stylized_medium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7" name="Google Shape;977;p8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8"/>
          <p:cNvGrpSpPr/>
          <p:nvPr/>
        </p:nvGrpSpPr>
        <p:grpSpPr>
          <a:xfrm>
            <a:off x="9275421" y="5366115"/>
            <a:ext cx="310186" cy="312008"/>
            <a:chOff x="877" y="1008"/>
            <a:chExt cx="2747" cy="2626"/>
          </a:xfrm>
        </p:grpSpPr>
        <p:pic>
          <p:nvPicPr>
            <p:cNvPr id="979" name="Google Shape;979;p8" descr="antenna_stylized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0" name="Google Shape;980;p8" descr="laptop_keyboard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1" name="Google Shape;981;p8"/>
            <p:cNvSpPr/>
            <p:nvPr/>
          </p:nvSpPr>
          <p:spPr>
            <a:xfrm>
              <a:off x="1753" y="1603"/>
              <a:ext cx="1807" cy="1322"/>
            </a:xfrm>
            <a:custGeom>
              <a:avLst/>
              <a:gdLst/>
              <a:ahLst/>
              <a:cxnLst/>
              <a:rect l="l" t="t" r="r" b="b"/>
              <a:pathLst>
                <a:path w="2982" h="2442" extrusionOk="0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2" name="Google Shape;982;p8" descr="screen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3" name="Google Shape;983;p8"/>
            <p:cNvSpPr/>
            <p:nvPr/>
          </p:nvSpPr>
          <p:spPr>
            <a:xfrm>
              <a:off x="2082" y="1564"/>
              <a:ext cx="1531" cy="246"/>
            </a:xfrm>
            <a:custGeom>
              <a:avLst/>
              <a:gdLst/>
              <a:ahLst/>
              <a:cxnLst/>
              <a:rect l="l" t="t" r="r" b="b"/>
              <a:pathLst>
                <a:path w="2528" h="455" extrusionOk="0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1737" y="1562"/>
              <a:ext cx="425" cy="1024"/>
            </a:xfrm>
            <a:custGeom>
              <a:avLst/>
              <a:gdLst/>
              <a:ahLst/>
              <a:cxnLst/>
              <a:rect l="l" t="t" r="r" b="b"/>
              <a:pathLst>
                <a:path w="702" h="1893" extrusionOk="0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3144" y="1745"/>
              <a:ext cx="458" cy="1182"/>
            </a:xfrm>
            <a:custGeom>
              <a:avLst/>
              <a:gdLst/>
              <a:ahLst/>
              <a:cxnLst/>
              <a:rect l="l" t="t" r="r" b="b"/>
              <a:pathLst>
                <a:path w="756" h="2184" extrusionOk="0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1732" y="2534"/>
              <a:ext cx="1680" cy="399"/>
            </a:xfrm>
            <a:custGeom>
              <a:avLst/>
              <a:gdLst/>
              <a:ahLst/>
              <a:cxnLst/>
              <a:rect l="l" t="t" r="r" b="b"/>
              <a:pathLst>
                <a:path w="2773" h="738" extrusionOk="0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3195" y="1755"/>
              <a:ext cx="429" cy="1187"/>
            </a:xfrm>
            <a:custGeom>
              <a:avLst/>
              <a:gdLst/>
              <a:ahLst/>
              <a:cxnLst/>
              <a:rect l="l" t="t" r="r" b="b"/>
              <a:pathLst>
                <a:path w="637" h="1659" extrusionOk="0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1734" y="2587"/>
              <a:ext cx="1494" cy="394"/>
            </a:xfrm>
            <a:custGeom>
              <a:avLst/>
              <a:gdLst/>
              <a:ahLst/>
              <a:cxnLst/>
              <a:rect l="l" t="t" r="r" b="b"/>
              <a:pathLst>
                <a:path w="2216" h="550" extrusionOk="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9" name="Google Shape;989;p8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990" name="Google Shape;990;p8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 extrusionOk="0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8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 extrusionOk="0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8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 extrusionOk="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8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8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 extrusionOk="0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8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6" name="Google Shape;996;p8"/>
            <p:cNvSpPr/>
            <p:nvPr/>
          </p:nvSpPr>
          <p:spPr>
            <a:xfrm>
              <a:off x="2577" y="3043"/>
              <a:ext cx="614" cy="514"/>
            </a:xfrm>
            <a:custGeom>
              <a:avLst/>
              <a:gdLst/>
              <a:ahLst/>
              <a:cxnLst/>
              <a:rect l="l" t="t" r="r" b="b"/>
              <a:pathLst>
                <a:path w="990" h="792" extrusionOk="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1010" y="3084"/>
              <a:ext cx="1571" cy="469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1011" y="2998"/>
              <a:ext cx="17" cy="95"/>
            </a:xfrm>
            <a:custGeom>
              <a:avLst/>
              <a:gdLst/>
              <a:ahLst/>
              <a:cxnLst/>
              <a:rect l="l" t="t" r="r" b="b"/>
              <a:pathLst>
                <a:path w="26" h="147" extrusionOk="0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1012" y="2611"/>
              <a:ext cx="730" cy="393"/>
            </a:xfrm>
            <a:custGeom>
              <a:avLst/>
              <a:gdLst/>
              <a:ahLst/>
              <a:cxnLst/>
              <a:rect l="l" t="t" r="r" b="b"/>
              <a:pathLst>
                <a:path w="1176" h="606" extrusionOk="0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1061" y="3018"/>
              <a:ext cx="1490" cy="451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8"/>
            <p:cNvSpPr/>
            <p:nvPr/>
          </p:nvSpPr>
          <p:spPr>
            <a:xfrm rot="10800000" flipH="1">
              <a:off x="2549" y="2986"/>
              <a:ext cx="608" cy="467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8"/>
          <p:cNvGrpSpPr/>
          <p:nvPr/>
        </p:nvGrpSpPr>
        <p:grpSpPr>
          <a:xfrm flipH="1">
            <a:off x="8227649" y="5017963"/>
            <a:ext cx="345630" cy="320302"/>
            <a:chOff x="2839" y="3501"/>
            <a:chExt cx="755" cy="803"/>
          </a:xfrm>
        </p:grpSpPr>
        <p:pic>
          <p:nvPicPr>
            <p:cNvPr id="1003" name="Google Shape;1003;p8" descr="desktop_computer_stylized_medium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4" name="Google Shape;1004;p8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8"/>
          <p:cNvGrpSpPr/>
          <p:nvPr/>
        </p:nvGrpSpPr>
        <p:grpSpPr>
          <a:xfrm flipH="1">
            <a:off x="8625874" y="5039436"/>
            <a:ext cx="345630" cy="320302"/>
            <a:chOff x="2839" y="3501"/>
            <a:chExt cx="755" cy="803"/>
          </a:xfrm>
        </p:grpSpPr>
        <p:pic>
          <p:nvPicPr>
            <p:cNvPr id="1006" name="Google Shape;1006;p8" descr="desktop_computer_stylized_medium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7" name="Google Shape;1007;p8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8"/>
          <p:cNvGrpSpPr/>
          <p:nvPr/>
        </p:nvGrpSpPr>
        <p:grpSpPr>
          <a:xfrm>
            <a:off x="9608486" y="5308444"/>
            <a:ext cx="319264" cy="256836"/>
            <a:chOff x="877" y="1008"/>
            <a:chExt cx="2747" cy="2626"/>
          </a:xfrm>
        </p:grpSpPr>
        <p:pic>
          <p:nvPicPr>
            <p:cNvPr id="1009" name="Google Shape;1009;p8" descr="antenna_stylized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0" name="Google Shape;1010;p8" descr="laptop_keyboard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1" name="Google Shape;1011;p8"/>
            <p:cNvSpPr/>
            <p:nvPr/>
          </p:nvSpPr>
          <p:spPr>
            <a:xfrm>
              <a:off x="1753" y="1603"/>
              <a:ext cx="1807" cy="1322"/>
            </a:xfrm>
            <a:custGeom>
              <a:avLst/>
              <a:gdLst/>
              <a:ahLst/>
              <a:cxnLst/>
              <a:rect l="l" t="t" r="r" b="b"/>
              <a:pathLst>
                <a:path w="2982" h="2442" extrusionOk="0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2" name="Google Shape;1012;p8" descr="screen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3" name="Google Shape;1013;p8"/>
            <p:cNvSpPr/>
            <p:nvPr/>
          </p:nvSpPr>
          <p:spPr>
            <a:xfrm>
              <a:off x="2082" y="1564"/>
              <a:ext cx="1531" cy="246"/>
            </a:xfrm>
            <a:custGeom>
              <a:avLst/>
              <a:gdLst/>
              <a:ahLst/>
              <a:cxnLst/>
              <a:rect l="l" t="t" r="r" b="b"/>
              <a:pathLst>
                <a:path w="2528" h="455" extrusionOk="0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1737" y="1562"/>
              <a:ext cx="425" cy="1024"/>
            </a:xfrm>
            <a:custGeom>
              <a:avLst/>
              <a:gdLst/>
              <a:ahLst/>
              <a:cxnLst/>
              <a:rect l="l" t="t" r="r" b="b"/>
              <a:pathLst>
                <a:path w="702" h="1893" extrusionOk="0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3144" y="1745"/>
              <a:ext cx="458" cy="1182"/>
            </a:xfrm>
            <a:custGeom>
              <a:avLst/>
              <a:gdLst/>
              <a:ahLst/>
              <a:cxnLst/>
              <a:rect l="l" t="t" r="r" b="b"/>
              <a:pathLst>
                <a:path w="756" h="2184" extrusionOk="0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1732" y="2534"/>
              <a:ext cx="1680" cy="399"/>
            </a:xfrm>
            <a:custGeom>
              <a:avLst/>
              <a:gdLst/>
              <a:ahLst/>
              <a:cxnLst/>
              <a:rect l="l" t="t" r="r" b="b"/>
              <a:pathLst>
                <a:path w="2773" h="738" extrusionOk="0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3195" y="1755"/>
              <a:ext cx="429" cy="1187"/>
            </a:xfrm>
            <a:custGeom>
              <a:avLst/>
              <a:gdLst/>
              <a:ahLst/>
              <a:cxnLst/>
              <a:rect l="l" t="t" r="r" b="b"/>
              <a:pathLst>
                <a:path w="637" h="1659" extrusionOk="0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1734" y="2587"/>
              <a:ext cx="1494" cy="394"/>
            </a:xfrm>
            <a:custGeom>
              <a:avLst/>
              <a:gdLst/>
              <a:ahLst/>
              <a:cxnLst/>
              <a:rect l="l" t="t" r="r" b="b"/>
              <a:pathLst>
                <a:path w="2216" h="550" extrusionOk="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9" name="Google Shape;1019;p8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020" name="Google Shape;1020;p8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 extrusionOk="0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8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 extrusionOk="0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8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 extrusionOk="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8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8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 extrusionOk="0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8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6" name="Google Shape;1026;p8"/>
            <p:cNvSpPr/>
            <p:nvPr/>
          </p:nvSpPr>
          <p:spPr>
            <a:xfrm>
              <a:off x="2577" y="3043"/>
              <a:ext cx="614" cy="514"/>
            </a:xfrm>
            <a:custGeom>
              <a:avLst/>
              <a:gdLst/>
              <a:ahLst/>
              <a:cxnLst/>
              <a:rect l="l" t="t" r="r" b="b"/>
              <a:pathLst>
                <a:path w="990" h="792" extrusionOk="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1010" y="3084"/>
              <a:ext cx="1571" cy="469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1011" y="2998"/>
              <a:ext cx="17" cy="95"/>
            </a:xfrm>
            <a:custGeom>
              <a:avLst/>
              <a:gdLst/>
              <a:ahLst/>
              <a:cxnLst/>
              <a:rect l="l" t="t" r="r" b="b"/>
              <a:pathLst>
                <a:path w="26" h="147" extrusionOk="0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1012" y="2611"/>
              <a:ext cx="730" cy="393"/>
            </a:xfrm>
            <a:custGeom>
              <a:avLst/>
              <a:gdLst/>
              <a:ahLst/>
              <a:cxnLst/>
              <a:rect l="l" t="t" r="r" b="b"/>
              <a:pathLst>
                <a:path w="1176" h="606" extrusionOk="0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1061" y="3018"/>
              <a:ext cx="1490" cy="451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8"/>
            <p:cNvSpPr/>
            <p:nvPr/>
          </p:nvSpPr>
          <p:spPr>
            <a:xfrm rot="10800000" flipH="1">
              <a:off x="2549" y="2986"/>
              <a:ext cx="608" cy="467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2" name="Google Shape;1032;p8"/>
          <p:cNvSpPr/>
          <p:nvPr/>
        </p:nvSpPr>
        <p:spPr>
          <a:xfrm>
            <a:off x="10227333" y="5150277"/>
            <a:ext cx="34049" cy="332924"/>
          </a:xfrm>
          <a:custGeom>
            <a:avLst/>
            <a:gdLst/>
            <a:ahLst/>
            <a:cxnLst/>
            <a:rect l="l" t="t" r="r" b="b"/>
            <a:pathLst>
              <a:path w="354" h="2742" extrusionOk="0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8"/>
          <p:cNvSpPr/>
          <p:nvPr/>
        </p:nvSpPr>
        <p:spPr>
          <a:xfrm>
            <a:off x="10233710" y="5170229"/>
            <a:ext cx="20333" cy="308020"/>
          </a:xfrm>
          <a:custGeom>
            <a:avLst/>
            <a:gdLst/>
            <a:ahLst/>
            <a:cxnLst/>
            <a:rect l="l" t="t" r="r" b="b"/>
            <a:pathLst>
              <a:path w="211" h="2537" extrusionOk="0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F8F8F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8"/>
          <p:cNvSpPr/>
          <p:nvPr/>
        </p:nvSpPr>
        <p:spPr>
          <a:xfrm>
            <a:off x="10229258" y="5326059"/>
            <a:ext cx="31643" cy="27525"/>
          </a:xfrm>
          <a:custGeom>
            <a:avLst/>
            <a:gdLst/>
            <a:ahLst/>
            <a:cxnLst/>
            <a:rect l="l" t="t" r="r" b="b"/>
            <a:pathLst>
              <a:path w="328" h="226" extrusionOk="0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8"/>
          <p:cNvSpPr/>
          <p:nvPr/>
        </p:nvSpPr>
        <p:spPr>
          <a:xfrm>
            <a:off x="10100039" y="5187705"/>
            <a:ext cx="71949" cy="684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6" name="Google Shape;1036;p8"/>
          <p:cNvGrpSpPr/>
          <p:nvPr/>
        </p:nvGrpSpPr>
        <p:grpSpPr>
          <a:xfrm>
            <a:off x="10164793" y="5184197"/>
            <a:ext cx="69517" cy="21877"/>
            <a:chOff x="613" y="2566"/>
            <a:chExt cx="721" cy="144"/>
          </a:xfrm>
        </p:grpSpPr>
        <p:sp>
          <p:nvSpPr>
            <p:cNvPr id="1037" name="Google Shape;1037;p8"/>
            <p:cNvSpPr/>
            <p:nvPr/>
          </p:nvSpPr>
          <p:spPr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9" name="Google Shape;1039;p8"/>
          <p:cNvSpPr/>
          <p:nvPr/>
        </p:nvSpPr>
        <p:spPr>
          <a:xfrm>
            <a:off x="10101242" y="5236056"/>
            <a:ext cx="71949" cy="684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0" name="Google Shape;1040;p8"/>
          <p:cNvGrpSpPr/>
          <p:nvPr/>
        </p:nvGrpSpPr>
        <p:grpSpPr>
          <a:xfrm>
            <a:off x="10164745" y="5231416"/>
            <a:ext cx="69517" cy="19515"/>
            <a:chOff x="615" y="2564"/>
            <a:chExt cx="721" cy="139"/>
          </a:xfrm>
        </p:grpSpPr>
        <p:sp>
          <p:nvSpPr>
            <p:cNvPr id="1041" name="Google Shape;1041;p8"/>
            <p:cNvSpPr/>
            <p:nvPr/>
          </p:nvSpPr>
          <p:spPr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3" name="Google Shape;1043;p8"/>
          <p:cNvSpPr/>
          <p:nvPr/>
        </p:nvSpPr>
        <p:spPr>
          <a:xfrm>
            <a:off x="10101242" y="5284407"/>
            <a:ext cx="71949" cy="684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8"/>
          <p:cNvSpPr/>
          <p:nvPr/>
        </p:nvSpPr>
        <p:spPr>
          <a:xfrm>
            <a:off x="10102445" y="5328244"/>
            <a:ext cx="71949" cy="684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5" name="Google Shape;1045;p8"/>
          <p:cNvGrpSpPr/>
          <p:nvPr/>
        </p:nvGrpSpPr>
        <p:grpSpPr>
          <a:xfrm>
            <a:off x="10163591" y="5327014"/>
            <a:ext cx="69541" cy="19618"/>
            <a:chOff x="618" y="2586"/>
            <a:chExt cx="720" cy="124"/>
          </a:xfrm>
        </p:grpSpPr>
        <p:sp>
          <p:nvSpPr>
            <p:cNvPr id="1046" name="Google Shape;1046;p8"/>
            <p:cNvSpPr/>
            <p:nvPr/>
          </p:nvSpPr>
          <p:spPr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" name="Google Shape;1048;p8"/>
          <p:cNvSpPr/>
          <p:nvPr/>
        </p:nvSpPr>
        <p:spPr>
          <a:xfrm>
            <a:off x="10229740" y="5284407"/>
            <a:ext cx="31643" cy="27380"/>
          </a:xfrm>
          <a:custGeom>
            <a:avLst/>
            <a:gdLst/>
            <a:ahLst/>
            <a:cxnLst/>
            <a:rect l="l" t="t" r="r" b="b"/>
            <a:pathLst>
              <a:path w="328" h="226" extrusionOk="0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9" name="Google Shape;1049;p8"/>
          <p:cNvGrpSpPr/>
          <p:nvPr/>
        </p:nvGrpSpPr>
        <p:grpSpPr>
          <a:xfrm>
            <a:off x="10163589" y="5280912"/>
            <a:ext cx="70700" cy="19515"/>
            <a:chOff x="613" y="2571"/>
            <a:chExt cx="732" cy="134"/>
          </a:xfrm>
        </p:grpSpPr>
        <p:sp>
          <p:nvSpPr>
            <p:cNvPr id="1050" name="Google Shape;1050;p8"/>
            <p:cNvSpPr/>
            <p:nvPr/>
          </p:nvSpPr>
          <p:spPr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2" name="Google Shape;1052;p8"/>
          <p:cNvSpPr/>
          <p:nvPr/>
        </p:nvSpPr>
        <p:spPr>
          <a:xfrm>
            <a:off x="10224686" y="5149694"/>
            <a:ext cx="8422" cy="332778"/>
          </a:xfrm>
          <a:prstGeom prst="rect">
            <a:avLst/>
          </a:prstGeom>
          <a:gradFill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8"/>
          <p:cNvSpPr/>
          <p:nvPr/>
        </p:nvSpPr>
        <p:spPr>
          <a:xfrm>
            <a:off x="10232627" y="5233872"/>
            <a:ext cx="28515" cy="31020"/>
          </a:xfrm>
          <a:custGeom>
            <a:avLst/>
            <a:gdLst/>
            <a:ahLst/>
            <a:cxnLst/>
            <a:rect l="l" t="t" r="r" b="b"/>
            <a:pathLst>
              <a:path w="296" h="256" extrusionOk="0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8"/>
          <p:cNvSpPr/>
          <p:nvPr/>
        </p:nvSpPr>
        <p:spPr>
          <a:xfrm>
            <a:off x="10232988" y="5186249"/>
            <a:ext cx="29357" cy="34953"/>
          </a:xfrm>
          <a:custGeom>
            <a:avLst/>
            <a:gdLst/>
            <a:ahLst/>
            <a:cxnLst/>
            <a:rect l="l" t="t" r="r" b="b"/>
            <a:pathLst>
              <a:path w="304" h="288" extrusionOk="0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8"/>
          <p:cNvSpPr/>
          <p:nvPr/>
        </p:nvSpPr>
        <p:spPr>
          <a:xfrm>
            <a:off x="10257051" y="5467472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8"/>
          <p:cNvSpPr/>
          <p:nvPr/>
        </p:nvSpPr>
        <p:spPr>
          <a:xfrm>
            <a:off x="10231424" y="5467909"/>
            <a:ext cx="29477" cy="29127"/>
          </a:xfrm>
          <a:custGeom>
            <a:avLst/>
            <a:gdLst/>
            <a:ahLst/>
            <a:cxnLst/>
            <a:rect l="l" t="t" r="r" b="b"/>
            <a:pathLst>
              <a:path w="306" h="240" extrusionOk="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8"/>
          <p:cNvSpPr/>
          <p:nvPr/>
        </p:nvSpPr>
        <p:spPr>
          <a:xfrm>
            <a:off x="10091617" y="5476793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8"/>
          <p:cNvSpPr/>
          <p:nvPr/>
        </p:nvSpPr>
        <p:spPr>
          <a:xfrm>
            <a:off x="10100039" y="5482472"/>
            <a:ext cx="128257" cy="115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8"/>
          <p:cNvSpPr/>
          <p:nvPr/>
        </p:nvSpPr>
        <p:spPr>
          <a:xfrm>
            <a:off x="10111950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8"/>
          <p:cNvSpPr/>
          <p:nvPr/>
        </p:nvSpPr>
        <p:spPr>
          <a:xfrm>
            <a:off x="10133607" y="5434121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kern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8"/>
          <p:cNvSpPr/>
          <p:nvPr/>
        </p:nvSpPr>
        <p:spPr>
          <a:xfrm>
            <a:off x="10153941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8"/>
          <p:cNvSpPr/>
          <p:nvPr/>
        </p:nvSpPr>
        <p:spPr>
          <a:xfrm>
            <a:off x="10203150" y="5354750"/>
            <a:ext cx="9625" cy="110538"/>
          </a:xfrm>
          <a:prstGeom prst="rect">
            <a:avLst/>
          </a:prstGeom>
          <a:solidFill>
            <a:srgbClr val="29292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3" name="Google Shape;1063;p8"/>
          <p:cNvGrpSpPr/>
          <p:nvPr/>
        </p:nvGrpSpPr>
        <p:grpSpPr>
          <a:xfrm flipH="1">
            <a:off x="7847721" y="4794366"/>
            <a:ext cx="345630" cy="320302"/>
            <a:chOff x="2839" y="3501"/>
            <a:chExt cx="755" cy="803"/>
          </a:xfrm>
        </p:grpSpPr>
        <p:pic>
          <p:nvPicPr>
            <p:cNvPr id="1064" name="Google Shape;1064;p8" descr="desktop_computer_stylized_medium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5" name="Google Shape;1065;p8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8"/>
          <p:cNvGrpSpPr/>
          <p:nvPr/>
        </p:nvGrpSpPr>
        <p:grpSpPr>
          <a:xfrm>
            <a:off x="7823964" y="1373031"/>
            <a:ext cx="415925" cy="385763"/>
            <a:chOff x="2751" y="1851"/>
            <a:chExt cx="462" cy="478"/>
          </a:xfrm>
        </p:grpSpPr>
        <p:pic>
          <p:nvPicPr>
            <p:cNvPr id="1067" name="Google Shape;1067;p8" descr="iphone_stylized_small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8" name="Google Shape;1068;p8" descr="antenna_radiation_stylized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9" name="Google Shape;1069;p8"/>
          <p:cNvGrpSpPr/>
          <p:nvPr/>
        </p:nvGrpSpPr>
        <p:grpSpPr>
          <a:xfrm>
            <a:off x="10327730" y="4787257"/>
            <a:ext cx="177192" cy="330833"/>
            <a:chOff x="4140" y="429"/>
            <a:chExt cx="1425" cy="2396"/>
          </a:xfrm>
        </p:grpSpPr>
        <p:sp>
          <p:nvSpPr>
            <p:cNvPr id="1070" name="Google Shape;1070;p8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5" name="Google Shape;1075;p8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1076" name="Google Shape;1076;p8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8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8" name="Google Shape;1078;p8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9" name="Google Shape;1079;p8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1080" name="Google Shape;1080;p8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8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2" name="Google Shape;1082;p8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4" name="Google Shape;1084;p8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1085" name="Google Shape;1085;p8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8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7" name="Google Shape;1087;p8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8" name="Google Shape;1088;p8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1089" name="Google Shape;1089;p8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8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1" name="Google Shape;1091;p8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endParaRPr ker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2" name="Google Shape;1102;p8"/>
          <p:cNvGrpSpPr/>
          <p:nvPr/>
        </p:nvGrpSpPr>
        <p:grpSpPr>
          <a:xfrm>
            <a:off x="6645453" y="2199599"/>
            <a:ext cx="1038308" cy="956788"/>
            <a:chOff x="6571713" y="2686293"/>
            <a:chExt cx="1038308" cy="956788"/>
          </a:xfrm>
        </p:grpSpPr>
        <p:sp>
          <p:nvSpPr>
            <p:cNvPr id="1103" name="Google Shape;1103;p8"/>
            <p:cNvSpPr/>
            <p:nvPr/>
          </p:nvSpPr>
          <p:spPr>
            <a:xfrm flipH="1">
              <a:off x="7291095" y="2700162"/>
              <a:ext cx="318926" cy="942919"/>
            </a:xfrm>
            <a:custGeom>
              <a:avLst/>
              <a:gdLst/>
              <a:ahLst/>
              <a:cxnLst/>
              <a:rect l="l" t="t" r="r" b="b"/>
              <a:pathLst>
                <a:path w="10319" h="10279" extrusionOk="0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4" name="Google Shape;1104;p8"/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1105" name="Google Shape;1105;p8"/>
              <p:cNvSpPr/>
              <p:nvPr/>
            </p:nvSpPr>
            <p:spPr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7F7F7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8"/>
              <p:cNvSpPr/>
              <p:nvPr/>
            </p:nvSpPr>
            <p:spPr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8"/>
              <p:cNvSpPr txBox="1"/>
              <p:nvPr/>
            </p:nvSpPr>
            <p:spPr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transport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network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link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physical</a:t>
                </a: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08" name="Google Shape;1108;p8"/>
              <p:cNvCxnSpPr/>
              <p:nvPr/>
            </p:nvCxnSpPr>
            <p:spPr>
              <a:xfrm>
                <a:off x="6638631" y="2891320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9" name="Google Shape;1109;p8"/>
              <p:cNvCxnSpPr/>
              <p:nvPr/>
            </p:nvCxnSpPr>
            <p:spPr>
              <a:xfrm>
                <a:off x="6638631" y="3040545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10" name="Google Shape;1110;p8"/>
              <p:cNvCxnSpPr/>
              <p:nvPr/>
            </p:nvCxnSpPr>
            <p:spPr>
              <a:xfrm>
                <a:off x="6638631" y="3189770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11" name="Google Shape;1111;p8"/>
              <p:cNvCxnSpPr/>
              <p:nvPr/>
            </p:nvCxnSpPr>
            <p:spPr>
              <a:xfrm>
                <a:off x="6638631" y="3338995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112" name="Google Shape;1112;p8"/>
          <p:cNvGrpSpPr/>
          <p:nvPr/>
        </p:nvGrpSpPr>
        <p:grpSpPr>
          <a:xfrm>
            <a:off x="10275746" y="4871177"/>
            <a:ext cx="970347" cy="854075"/>
            <a:chOff x="10202006" y="5357871"/>
            <a:chExt cx="970347" cy="854075"/>
          </a:xfrm>
        </p:grpSpPr>
        <p:sp>
          <p:nvSpPr>
            <p:cNvPr id="1113" name="Google Shape;1113;p8"/>
            <p:cNvSpPr/>
            <p:nvPr/>
          </p:nvSpPr>
          <p:spPr>
            <a:xfrm>
              <a:off x="10202006" y="5397682"/>
              <a:ext cx="281273" cy="773122"/>
            </a:xfrm>
            <a:custGeom>
              <a:avLst/>
              <a:gdLst/>
              <a:ahLst/>
              <a:cxnLst/>
              <a:rect l="l" t="t" r="r" b="b"/>
              <a:pathLst>
                <a:path w="10001" h="10000" extrusionOk="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4" name="Google Shape;1114;p8"/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1115" name="Google Shape;1115;p8"/>
              <p:cNvSpPr/>
              <p:nvPr/>
            </p:nvSpPr>
            <p:spPr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7F7F7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8"/>
              <p:cNvSpPr/>
              <p:nvPr/>
            </p:nvSpPr>
            <p:spPr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8"/>
              <p:cNvSpPr txBox="1"/>
              <p:nvPr/>
            </p:nvSpPr>
            <p:spPr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transport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network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link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physical</a:t>
                </a: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18" name="Google Shape;1118;p8"/>
              <p:cNvCxnSpPr/>
              <p:nvPr/>
            </p:nvCxnSpPr>
            <p:spPr>
              <a:xfrm>
                <a:off x="6638631" y="2891320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19" name="Google Shape;1119;p8"/>
              <p:cNvCxnSpPr/>
              <p:nvPr/>
            </p:nvCxnSpPr>
            <p:spPr>
              <a:xfrm>
                <a:off x="6638631" y="3040545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20" name="Google Shape;1120;p8"/>
              <p:cNvCxnSpPr/>
              <p:nvPr/>
            </p:nvCxnSpPr>
            <p:spPr>
              <a:xfrm>
                <a:off x="6638631" y="3189770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21" name="Google Shape;1121;p8"/>
              <p:cNvCxnSpPr/>
              <p:nvPr/>
            </p:nvCxnSpPr>
            <p:spPr>
              <a:xfrm>
                <a:off x="6638631" y="3338995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122" name="Google Shape;1122;p8"/>
          <p:cNvGrpSpPr/>
          <p:nvPr/>
        </p:nvGrpSpPr>
        <p:grpSpPr>
          <a:xfrm>
            <a:off x="10076248" y="5129706"/>
            <a:ext cx="214974" cy="403920"/>
            <a:chOff x="4140" y="429"/>
            <a:chExt cx="1425" cy="2396"/>
          </a:xfrm>
        </p:grpSpPr>
        <p:sp>
          <p:nvSpPr>
            <p:cNvPr id="1123" name="Google Shape;1123;p8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8" name="Google Shape;1128;p8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1129" name="Google Shape;1129;p8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8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1" name="Google Shape;1131;p8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2" name="Google Shape;1132;p8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1133" name="Google Shape;1133;p8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8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5" name="Google Shape;1135;p8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7" name="Google Shape;1137;p8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1138" name="Google Shape;1138;p8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8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0" name="Google Shape;1140;p8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1" name="Google Shape;1141;p8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1142" name="Google Shape;1142;p8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8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4" name="Google Shape;1144;p8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endParaRPr ker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5" name="Google Shape;1155;p8"/>
          <p:cNvGrpSpPr/>
          <p:nvPr/>
        </p:nvGrpSpPr>
        <p:grpSpPr>
          <a:xfrm>
            <a:off x="9172528" y="3469930"/>
            <a:ext cx="367224" cy="240304"/>
            <a:chOff x="7493876" y="2774731"/>
            <a:chExt cx="1481958" cy="894622"/>
          </a:xfrm>
        </p:grpSpPr>
        <p:sp>
          <p:nvSpPr>
            <p:cNvPr id="1156" name="Google Shape;1156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58" name="Google Shape;1158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59" name="Google Shape;1159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3" name="Google Shape;1163;p8"/>
          <p:cNvGrpSpPr/>
          <p:nvPr/>
        </p:nvGrpSpPr>
        <p:grpSpPr>
          <a:xfrm>
            <a:off x="9675294" y="3513069"/>
            <a:ext cx="367224" cy="240304"/>
            <a:chOff x="7493876" y="2774731"/>
            <a:chExt cx="1481958" cy="894622"/>
          </a:xfrm>
        </p:grpSpPr>
        <p:sp>
          <p:nvSpPr>
            <p:cNvPr id="1164" name="Google Shape;1164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66" name="Google Shape;1166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67" name="Google Shape;1167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71" name="Google Shape;1171;p8"/>
          <p:cNvGrpSpPr/>
          <p:nvPr/>
        </p:nvGrpSpPr>
        <p:grpSpPr>
          <a:xfrm>
            <a:off x="8123810" y="3479300"/>
            <a:ext cx="354986" cy="175668"/>
            <a:chOff x="7493876" y="2774731"/>
            <a:chExt cx="1481958" cy="894622"/>
          </a:xfrm>
        </p:grpSpPr>
        <p:sp>
          <p:nvSpPr>
            <p:cNvPr id="1172" name="Google Shape;1172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74" name="Google Shape;1174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75" name="Google Shape;1175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79" name="Google Shape;1179;p8"/>
          <p:cNvGrpSpPr/>
          <p:nvPr/>
        </p:nvGrpSpPr>
        <p:grpSpPr>
          <a:xfrm>
            <a:off x="9321633" y="4288992"/>
            <a:ext cx="393760" cy="218578"/>
            <a:chOff x="7493876" y="2774731"/>
            <a:chExt cx="1481958" cy="894622"/>
          </a:xfrm>
        </p:grpSpPr>
        <p:sp>
          <p:nvSpPr>
            <p:cNvPr id="1180" name="Google Shape;1180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82" name="Google Shape;1182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83" name="Google Shape;1183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7" name="Google Shape;1187;p8"/>
          <p:cNvGrpSpPr/>
          <p:nvPr/>
        </p:nvGrpSpPr>
        <p:grpSpPr>
          <a:xfrm>
            <a:off x="7848738" y="2976754"/>
            <a:ext cx="3007624" cy="1690703"/>
            <a:chOff x="7774998" y="3463448"/>
            <a:chExt cx="3007624" cy="1690703"/>
          </a:xfrm>
        </p:grpSpPr>
        <p:grpSp>
          <p:nvGrpSpPr>
            <p:cNvPr id="1188" name="Google Shape;1188;p8"/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1189" name="Google Shape;1189;p8"/>
              <p:cNvSpPr/>
              <p:nvPr/>
            </p:nvSpPr>
            <p:spPr>
              <a:xfrm rot="10800000">
                <a:off x="7818844" y="4090572"/>
                <a:ext cx="487903" cy="154569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0000" extrusionOk="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90" name="Google Shape;1190;p8"/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1191" name="Google Shape;1191;p8"/>
                <p:cNvSpPr/>
                <p:nvPr/>
              </p:nvSpPr>
              <p:spPr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7F7F7F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2" name="Google Shape;1192;p8"/>
                <p:cNvSpPr/>
                <p:nvPr/>
              </p:nvSpPr>
              <p:spPr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3" name="Google Shape;1193;p8"/>
                <p:cNvSpPr txBox="1"/>
                <p:nvPr/>
              </p:nvSpPr>
              <p:spPr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94" name="Google Shape;1194;p8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95" name="Google Shape;1195;p8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196" name="Google Shape;1196;p8"/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1197" name="Google Shape;1197;p8"/>
              <p:cNvSpPr/>
              <p:nvPr/>
            </p:nvSpPr>
            <p:spPr>
              <a:xfrm flipH="1">
                <a:off x="8735937" y="3883244"/>
                <a:ext cx="487903" cy="154569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0000" extrusionOk="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98" name="Google Shape;1198;p8"/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1199" name="Google Shape;1199;p8"/>
                <p:cNvSpPr/>
                <p:nvPr/>
              </p:nvSpPr>
              <p:spPr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7F7F7F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0" name="Google Shape;1200;p8"/>
                <p:cNvSpPr/>
                <p:nvPr/>
              </p:nvSpPr>
              <p:spPr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8"/>
                <p:cNvSpPr txBox="1"/>
                <p:nvPr/>
              </p:nvSpPr>
              <p:spPr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02" name="Google Shape;1202;p8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03" name="Google Shape;1203;p8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204" name="Google Shape;1204;p8"/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1205" name="Google Shape;1205;p8"/>
              <p:cNvSpPr/>
              <p:nvPr/>
            </p:nvSpPr>
            <p:spPr>
              <a:xfrm>
                <a:off x="9904716" y="3925785"/>
                <a:ext cx="466702" cy="183647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12676" extrusionOk="0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06" name="Google Shape;1206;p8"/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1207" name="Google Shape;1207;p8"/>
                <p:cNvSpPr/>
                <p:nvPr/>
              </p:nvSpPr>
              <p:spPr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7F7F7F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8" name="Google Shape;1208;p8"/>
                <p:cNvSpPr/>
                <p:nvPr/>
              </p:nvSpPr>
              <p:spPr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9" name="Google Shape;1209;p8"/>
                <p:cNvSpPr txBox="1"/>
                <p:nvPr/>
              </p:nvSpPr>
              <p:spPr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0" name="Google Shape;1210;p8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11" name="Google Shape;1211;p8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212" name="Google Shape;1212;p8"/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1213" name="Google Shape;1213;p8"/>
              <p:cNvSpPr/>
              <p:nvPr/>
            </p:nvSpPr>
            <p:spPr>
              <a:xfrm>
                <a:off x="9598301" y="4724405"/>
                <a:ext cx="466702" cy="206262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14237" extrusionOk="0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14" name="Google Shape;1214;p8"/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1215" name="Google Shape;1215;p8"/>
                <p:cNvSpPr/>
                <p:nvPr/>
              </p:nvSpPr>
              <p:spPr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7F7F7F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6" name="Google Shape;1216;p8"/>
                <p:cNvSpPr/>
                <p:nvPr/>
              </p:nvSpPr>
              <p:spPr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7" name="Google Shape;1217;p8"/>
                <p:cNvSpPr txBox="1"/>
                <p:nvPr/>
              </p:nvSpPr>
              <p:spPr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8" name="Google Shape;1218;p8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19" name="Google Shape;1219;p8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220" name="Google Shape;1220;p8"/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1221" name="Google Shape;1221;p8"/>
              <p:cNvSpPr/>
              <p:nvPr/>
            </p:nvSpPr>
            <p:spPr>
              <a:xfrm>
                <a:off x="10153753" y="5002899"/>
                <a:ext cx="590332" cy="151252"/>
              </a:xfrm>
              <a:custGeom>
                <a:avLst/>
                <a:gdLst/>
                <a:ahLst/>
                <a:cxnLst/>
                <a:rect l="l" t="t" r="r" b="b"/>
                <a:pathLst>
                  <a:path w="12649" h="10440" extrusionOk="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22" name="Google Shape;1222;p8"/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1223" name="Google Shape;1223;p8"/>
                <p:cNvSpPr/>
                <p:nvPr/>
              </p:nvSpPr>
              <p:spPr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7F7F7F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4" name="Google Shape;1224;p8"/>
                <p:cNvSpPr/>
                <p:nvPr/>
              </p:nvSpPr>
              <p:spPr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5" name="Google Shape;1225;p8"/>
                <p:cNvSpPr txBox="1"/>
                <p:nvPr/>
              </p:nvSpPr>
              <p:spPr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26" name="Google Shape;1226;p8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27" name="Google Shape;1227;p8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1228" name="Google Shape;1228;p8"/>
          <p:cNvGrpSpPr/>
          <p:nvPr/>
        </p:nvGrpSpPr>
        <p:grpSpPr>
          <a:xfrm>
            <a:off x="9857298" y="4503289"/>
            <a:ext cx="393760" cy="218578"/>
            <a:chOff x="7493876" y="2774731"/>
            <a:chExt cx="1481958" cy="894622"/>
          </a:xfrm>
        </p:grpSpPr>
        <p:sp>
          <p:nvSpPr>
            <p:cNvPr id="1229" name="Google Shape;1229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31" name="Google Shape;1231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32" name="Google Shape;1232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36" name="Google Shape;1236;p8"/>
          <p:cNvSpPr/>
          <p:nvPr/>
        </p:nvSpPr>
        <p:spPr>
          <a:xfrm>
            <a:off x="7362436" y="2627566"/>
            <a:ext cx="3064097" cy="2683755"/>
          </a:xfrm>
          <a:custGeom>
            <a:avLst/>
            <a:gdLst/>
            <a:ahLst/>
            <a:cxnLst/>
            <a:rect l="l" t="t" r="r" b="b"/>
            <a:pathLst>
              <a:path w="3064097" h="2683755" extrusionOk="0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243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9"/>
          <p:cNvSpPr txBox="1">
            <a:spLocks noGrp="1"/>
          </p:cNvSpPr>
          <p:nvPr>
            <p:ph type="title"/>
          </p:nvPr>
        </p:nvSpPr>
        <p:spPr>
          <a:xfrm>
            <a:off x="838200" y="348585"/>
            <a:ext cx="6860458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Graph abstraction: link costs</a:t>
            </a:r>
            <a:endParaRPr/>
          </a:p>
        </p:txBody>
      </p:sp>
      <p:sp>
        <p:nvSpPr>
          <p:cNvPr id="1244" name="Google Shape;1244;p9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13</a:t>
            </a:fld>
            <a:endParaRPr/>
          </a:p>
        </p:txBody>
      </p:sp>
      <p:grpSp>
        <p:nvGrpSpPr>
          <p:cNvPr id="1245" name="Google Shape;1245;p9"/>
          <p:cNvGrpSpPr/>
          <p:nvPr/>
        </p:nvGrpSpPr>
        <p:grpSpPr>
          <a:xfrm>
            <a:off x="1238864" y="1288538"/>
            <a:ext cx="3571875" cy="2236788"/>
            <a:chOff x="3162" y="1071"/>
            <a:chExt cx="2250" cy="1409"/>
          </a:xfrm>
        </p:grpSpPr>
        <p:sp>
          <p:nvSpPr>
            <p:cNvPr id="1246" name="Google Shape;1246;p9"/>
            <p:cNvSpPr/>
            <p:nvPr/>
          </p:nvSpPr>
          <p:spPr>
            <a:xfrm>
              <a:off x="3162" y="1071"/>
              <a:ext cx="2250" cy="1409"/>
            </a:xfrm>
            <a:custGeom>
              <a:avLst/>
              <a:gdLst/>
              <a:ahLst/>
              <a:cxnLst/>
              <a:rect l="l" t="t" r="r" b="b"/>
              <a:pathLst>
                <a:path w="2250" h="1409" extrusionOk="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9"/>
            <p:cNvSpPr/>
            <p:nvPr/>
          </p:nvSpPr>
          <p:spPr>
            <a:xfrm>
              <a:off x="3498" y="1620"/>
              <a:ext cx="342" cy="186"/>
            </a:xfrm>
            <a:custGeom>
              <a:avLst/>
              <a:gdLst/>
              <a:ahLst/>
              <a:cxnLst/>
              <a:rect l="l" t="t" r="r" b="b"/>
              <a:pathLst>
                <a:path w="342" h="186" extrusionOk="0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9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9" name="Google Shape;1249;p9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9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1" name="Google Shape;1251;p9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9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9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4" name="Google Shape;1254;p9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9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6" name="Google Shape;1256;p9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9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9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9" name="Google Shape;1259;p9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0" name="Google Shape;1260;p9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1" name="Google Shape;1261;p9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9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9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4" name="Google Shape;1264;p9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9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6" name="Google Shape;1266;p9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9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9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9" name="Google Shape;1269;p9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9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1" name="Google Shape;1271;p9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9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9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4" name="Google Shape;1274;p9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9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6" name="Google Shape;1276;p9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9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9"/>
            <p:cNvSpPr/>
            <p:nvPr/>
          </p:nvSpPr>
          <p:spPr>
            <a:xfrm>
              <a:off x="4557" y="1647"/>
              <a:ext cx="1" cy="522"/>
            </a:xfrm>
            <a:custGeom>
              <a:avLst/>
              <a:gdLst/>
              <a:ahLst/>
              <a:cxnLst/>
              <a:rect l="l" t="t" r="r" b="b"/>
              <a:pathLst>
                <a:path w="1" h="522" extrusionOk="0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9"/>
            <p:cNvSpPr/>
            <p:nvPr/>
          </p:nvSpPr>
          <p:spPr>
            <a:xfrm>
              <a:off x="3864" y="1653"/>
              <a:ext cx="1" cy="537"/>
            </a:xfrm>
            <a:custGeom>
              <a:avLst/>
              <a:gdLst/>
              <a:ahLst/>
              <a:cxnLst/>
              <a:rect l="l" t="t" r="r" b="b"/>
              <a:pathLst>
                <a:path w="1" h="537" extrusionOk="0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9"/>
            <p:cNvSpPr/>
            <p:nvPr/>
          </p:nvSpPr>
          <p:spPr>
            <a:xfrm>
              <a:off x="4029" y="1638"/>
              <a:ext cx="504" cy="600"/>
            </a:xfrm>
            <a:custGeom>
              <a:avLst/>
              <a:gdLst/>
              <a:ahLst/>
              <a:cxnLst/>
              <a:rect l="l" t="t" r="r" b="b"/>
              <a:pathLst>
                <a:path w="378" h="174" extrusionOk="0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9"/>
            <p:cNvSpPr/>
            <p:nvPr/>
          </p:nvSpPr>
          <p:spPr>
            <a:xfrm>
              <a:off x="4716" y="1986"/>
              <a:ext cx="366" cy="270"/>
            </a:xfrm>
            <a:custGeom>
              <a:avLst/>
              <a:gdLst/>
              <a:ahLst/>
              <a:cxnLst/>
              <a:rect l="l" t="t" r="r" b="b"/>
              <a:pathLst>
                <a:path w="366" h="270" extrusionOk="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9"/>
            <p:cNvSpPr/>
            <p:nvPr/>
          </p:nvSpPr>
          <p:spPr>
            <a:xfrm>
              <a:off x="4035" y="2268"/>
              <a:ext cx="366" cy="1"/>
            </a:xfrm>
            <a:custGeom>
              <a:avLst/>
              <a:gdLst/>
              <a:ahLst/>
              <a:cxnLst/>
              <a:rect l="l" t="t" r="r" b="b"/>
              <a:pathLst>
                <a:path w="366" h="1" extrusionOk="0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9"/>
            <p:cNvSpPr/>
            <p:nvPr/>
          </p:nvSpPr>
          <p:spPr>
            <a:xfrm>
              <a:off x="3444" y="1944"/>
              <a:ext cx="276" cy="264"/>
            </a:xfrm>
            <a:custGeom>
              <a:avLst/>
              <a:gdLst/>
              <a:ahLst/>
              <a:cxnLst/>
              <a:rect l="l" t="t" r="r" b="b"/>
              <a:pathLst>
                <a:path w="276" h="264" extrusionOk="0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9"/>
            <p:cNvSpPr/>
            <p:nvPr/>
          </p:nvSpPr>
          <p:spPr>
            <a:xfrm>
              <a:off x="4029" y="1578"/>
              <a:ext cx="366" cy="1"/>
            </a:xfrm>
            <a:custGeom>
              <a:avLst/>
              <a:gdLst/>
              <a:ahLst/>
              <a:cxnLst/>
              <a:rect l="l" t="t" r="r" b="b"/>
              <a:pathLst>
                <a:path w="366" h="1" extrusionOk="0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9"/>
            <p:cNvSpPr/>
            <p:nvPr/>
          </p:nvSpPr>
          <p:spPr>
            <a:xfrm>
              <a:off x="4704" y="1575"/>
              <a:ext cx="396" cy="267"/>
            </a:xfrm>
            <a:custGeom>
              <a:avLst/>
              <a:gdLst/>
              <a:ahLst/>
              <a:cxnLst/>
              <a:rect l="l" t="t" r="r" b="b"/>
              <a:pathLst>
                <a:path w="396" h="267" extrusionOk="0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9"/>
            <p:cNvSpPr/>
            <p:nvPr/>
          </p:nvSpPr>
          <p:spPr>
            <a:xfrm>
              <a:off x="3387" y="1146"/>
              <a:ext cx="1110" cy="645"/>
            </a:xfrm>
            <a:custGeom>
              <a:avLst/>
              <a:gdLst/>
              <a:ahLst/>
              <a:cxnLst/>
              <a:rect l="l" t="t" r="r" b="b"/>
              <a:pathLst>
                <a:path w="1110" h="645" extrusionOk="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7" name="Google Shape;1287;p9"/>
            <p:cNvGrpSpPr/>
            <p:nvPr/>
          </p:nvGrpSpPr>
          <p:grpSpPr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88" name="Google Shape;1288;p9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9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0" name="Google Shape;1290;p9"/>
            <p:cNvGrpSpPr/>
            <p:nvPr/>
          </p:nvGrpSpPr>
          <p:grpSpPr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91" name="Google Shape;1291;p9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9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3" name="Google Shape;1293;p9"/>
            <p:cNvGrpSpPr/>
            <p:nvPr/>
          </p:nvGrpSpPr>
          <p:grpSpPr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94" name="Google Shape;1294;p9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9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6" name="Google Shape;1296;p9"/>
            <p:cNvGrpSpPr/>
            <p:nvPr/>
          </p:nvGrpSpPr>
          <p:grpSpPr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97" name="Google Shape;1297;p9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9"/>
              <p:cNvSpPr txBox="1"/>
              <p:nvPr/>
            </p:nvSpPr>
            <p:spPr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9" name="Google Shape;1299;p9"/>
            <p:cNvGrpSpPr/>
            <p:nvPr/>
          </p:nvGrpSpPr>
          <p:grpSpPr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300" name="Google Shape;1300;p9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9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2" name="Google Shape;1302;p9"/>
            <p:cNvGrpSpPr/>
            <p:nvPr/>
          </p:nvGrpSpPr>
          <p:grpSpPr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303" name="Google Shape;1303;p9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9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5" name="Google Shape;1305;p9"/>
            <p:cNvSpPr txBox="1"/>
            <p:nvPr/>
          </p:nvSpPr>
          <p:spPr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9"/>
            <p:cNvSpPr txBox="1"/>
            <p:nvPr/>
          </p:nvSpPr>
          <p:spPr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9"/>
            <p:cNvSpPr txBox="1"/>
            <p:nvPr/>
          </p:nvSpPr>
          <p:spPr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9"/>
            <p:cNvSpPr txBox="1"/>
            <p:nvPr/>
          </p:nvSpPr>
          <p:spPr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9"/>
            <p:cNvSpPr txBox="1"/>
            <p:nvPr/>
          </p:nvSpPr>
          <p:spPr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9"/>
            <p:cNvSpPr txBox="1"/>
            <p:nvPr/>
          </p:nvSpPr>
          <p:spPr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9"/>
            <p:cNvSpPr txBox="1"/>
            <p:nvPr/>
          </p:nvSpPr>
          <p:spPr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9"/>
            <p:cNvSpPr txBox="1"/>
            <p:nvPr/>
          </p:nvSpPr>
          <p:spPr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9"/>
            <p:cNvSpPr txBox="1"/>
            <p:nvPr/>
          </p:nvSpPr>
          <p:spPr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9"/>
            <p:cNvSpPr txBox="1"/>
            <p:nvPr/>
          </p:nvSpPr>
          <p:spPr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5" name="Google Shape;1315;p9"/>
          <p:cNvSpPr txBox="1"/>
          <p:nvPr/>
        </p:nvSpPr>
        <p:spPr>
          <a:xfrm>
            <a:off x="1411748" y="3898081"/>
            <a:ext cx="2480807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graph: 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 = (N,E)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9"/>
          <p:cNvSpPr txBox="1"/>
          <p:nvPr/>
        </p:nvSpPr>
        <p:spPr>
          <a:xfrm>
            <a:off x="5456905" y="1415845"/>
            <a:ext cx="588460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i="1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 of </a:t>
            </a:r>
            <a:r>
              <a:rPr lang="en-US" sz="24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direct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link connecting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c</a:t>
            </a:r>
            <a:r>
              <a:rPr lang="en-US" sz="2400" i="1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w,z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5,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i="1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u,z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∞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1688" lvl="1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 defined by network operator: could always be 1, or inversely related to bandwidth, or inversely related to congestion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7" name="Google Shape;1317;p9"/>
          <p:cNvSpPr txBox="1"/>
          <p:nvPr/>
        </p:nvSpPr>
        <p:spPr>
          <a:xfrm>
            <a:off x="1638300" y="4537178"/>
            <a:ext cx="58846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N: </a:t>
            </a:r>
            <a:r>
              <a:rPr lang="en-US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of routers = { </a:t>
            </a:r>
            <a:r>
              <a:rPr lang="en-US" sz="28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u, v, w, x, y, z </a:t>
            </a:r>
            <a:r>
              <a:rPr lang="en-US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18" name="Google Shape;1318;p9"/>
          <p:cNvSpPr txBox="1"/>
          <p:nvPr/>
        </p:nvSpPr>
        <p:spPr>
          <a:xfrm>
            <a:off x="1638300" y="5106769"/>
            <a:ext cx="105537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E: </a:t>
            </a:r>
            <a:r>
              <a:rPr lang="en-US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of links =</a:t>
            </a:r>
            <a:r>
              <a:rPr lang="en-US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3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i="1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u,v</a:t>
            </a:r>
            <a:r>
              <a:rPr lang="en-US" sz="28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lang="en-US" sz="2800" i="1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u,x</a:t>
            </a:r>
            <a:r>
              <a:rPr lang="en-US" sz="28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lang="en-US" sz="2800" i="1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v,x</a:t>
            </a:r>
            <a:r>
              <a:rPr lang="en-US" sz="28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lang="en-US" sz="2800" i="1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v,w</a:t>
            </a:r>
            <a:r>
              <a:rPr lang="en-US" sz="28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lang="en-US" sz="2800" i="1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x,w</a:t>
            </a:r>
            <a:r>
              <a:rPr lang="en-US" sz="28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lang="en-US" sz="2800" i="1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x,y</a:t>
            </a:r>
            <a:r>
              <a:rPr lang="en-US" sz="28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lang="en-US" sz="2800" i="1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w,y</a:t>
            </a:r>
            <a:r>
              <a:rPr lang="en-US" sz="28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lang="en-US" sz="2800" i="1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w,z</a:t>
            </a:r>
            <a:r>
              <a:rPr lang="en-US" sz="2800" i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lang="en-US" sz="2800" i="1" kern="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y,z</a:t>
            </a:r>
            <a:r>
              <a:rPr lang="en-US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363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0"/>
          <p:cNvSpPr txBox="1">
            <a:spLocks noGrp="1"/>
          </p:cNvSpPr>
          <p:nvPr>
            <p:ph type="title"/>
          </p:nvPr>
        </p:nvSpPr>
        <p:spPr>
          <a:xfrm>
            <a:off x="838200" y="348585"/>
            <a:ext cx="8320548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Routing algorithm classification</a:t>
            </a:r>
            <a:endParaRPr/>
          </a:p>
        </p:txBody>
      </p:sp>
      <p:sp>
        <p:nvSpPr>
          <p:cNvPr id="1325" name="Google Shape;1325;p1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14</a:t>
            </a:fld>
            <a:endParaRPr/>
          </a:p>
        </p:txBody>
      </p:sp>
      <p:cxnSp>
        <p:nvCxnSpPr>
          <p:cNvPr id="1326" name="Google Shape;1326;p10"/>
          <p:cNvCxnSpPr/>
          <p:nvPr/>
        </p:nvCxnSpPr>
        <p:spPr>
          <a:xfrm>
            <a:off x="6091084" y="1312606"/>
            <a:ext cx="0" cy="5043948"/>
          </a:xfrm>
          <a:prstGeom prst="straightConnector1">
            <a:avLst/>
          </a:prstGeom>
          <a:noFill/>
          <a:ln w="25400" cap="flat" cmpd="sng">
            <a:solidFill>
              <a:srgbClr val="0000A8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27" name="Google Shape;1327;p10"/>
          <p:cNvCxnSpPr/>
          <p:nvPr/>
        </p:nvCxnSpPr>
        <p:spPr>
          <a:xfrm rot="10800000">
            <a:off x="235974" y="3441290"/>
            <a:ext cx="11665974" cy="0"/>
          </a:xfrm>
          <a:prstGeom prst="straightConnector1">
            <a:avLst/>
          </a:prstGeom>
          <a:noFill/>
          <a:ln w="25400" cap="flat" cmpd="sng">
            <a:solidFill>
              <a:srgbClr val="0000A8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328" name="Google Shape;1328;p10"/>
          <p:cNvSpPr txBox="1"/>
          <p:nvPr/>
        </p:nvSpPr>
        <p:spPr>
          <a:xfrm>
            <a:off x="4542504" y="6312310"/>
            <a:ext cx="35812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global or decentralized information?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29" name="Google Shape;1329;p10"/>
          <p:cNvGrpSpPr/>
          <p:nvPr/>
        </p:nvGrpSpPr>
        <p:grpSpPr>
          <a:xfrm>
            <a:off x="3996813" y="1474838"/>
            <a:ext cx="4513007" cy="1209368"/>
            <a:chOff x="3996813" y="1474838"/>
            <a:chExt cx="4513007" cy="1209368"/>
          </a:xfrm>
        </p:grpSpPr>
        <p:sp>
          <p:nvSpPr>
            <p:cNvPr id="1330" name="Google Shape;1330;p10"/>
            <p:cNvSpPr/>
            <p:nvPr/>
          </p:nvSpPr>
          <p:spPr>
            <a:xfrm>
              <a:off x="5987845" y="1519084"/>
              <a:ext cx="221226" cy="11651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10"/>
            <p:cNvSpPr txBox="1"/>
            <p:nvPr/>
          </p:nvSpPr>
          <p:spPr>
            <a:xfrm>
              <a:off x="3996813" y="1474838"/>
              <a:ext cx="4513007" cy="1209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130175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lang="en-US" sz="28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global: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all routers have 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complete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topology, link cost info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52425" indent="-222250" eaLnBrk="1" fontAlgn="auto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ts val="2400"/>
                <a:buFont typeface="Arial"/>
                <a:buChar char="•"/>
              </a:pPr>
              <a:r>
                <a:rPr lang="en-US" sz="2400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“link state”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algorithms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52425" indent="-222250" eaLnBrk="1" fontAlgn="auto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332" name="Google Shape;1332;p10"/>
          <p:cNvGrpSpPr/>
          <p:nvPr/>
        </p:nvGrpSpPr>
        <p:grpSpPr>
          <a:xfrm>
            <a:off x="3465869" y="4326195"/>
            <a:ext cx="6179575" cy="2458065"/>
            <a:chOff x="3465869" y="4326195"/>
            <a:chExt cx="6179575" cy="2458065"/>
          </a:xfrm>
        </p:grpSpPr>
        <p:sp>
          <p:nvSpPr>
            <p:cNvPr id="1333" name="Google Shape;1333;p10"/>
            <p:cNvSpPr/>
            <p:nvPr/>
          </p:nvSpPr>
          <p:spPr>
            <a:xfrm>
              <a:off x="6002594" y="4365523"/>
              <a:ext cx="147483" cy="179930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10"/>
            <p:cNvSpPr txBox="1"/>
            <p:nvPr/>
          </p:nvSpPr>
          <p:spPr>
            <a:xfrm>
              <a:off x="3465869" y="4326195"/>
              <a:ext cx="6179575" cy="24580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130175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lang="en-US" sz="28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decentralized: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iterative process of computation, exchange of info with neighbors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407988" indent="-233362" eaLnBrk="1" fontAlgn="auto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Arial"/>
                <a:buChar char="•"/>
              </a:pP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routers initially only know link costs to attached neighbors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407988" indent="-233362" eaLnBrk="1" fontAlgn="auto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Arial"/>
                <a:buChar char="•"/>
              </a:pPr>
              <a:r>
                <a:rPr lang="en-US" sz="2400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“distance vector”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algorithms</a:t>
              </a: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5" name="Google Shape;1335;p10"/>
          <p:cNvSpPr txBox="1"/>
          <p:nvPr/>
        </p:nvSpPr>
        <p:spPr>
          <a:xfrm>
            <a:off x="250724" y="2823539"/>
            <a:ext cx="125361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fast do routes change?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6" name="Google Shape;1336;p10"/>
          <p:cNvSpPr/>
          <p:nvPr/>
        </p:nvSpPr>
        <p:spPr>
          <a:xfrm>
            <a:off x="10171471" y="1184788"/>
            <a:ext cx="176981" cy="1032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7" name="Google Shape;1337;p10"/>
          <p:cNvGrpSpPr/>
          <p:nvPr/>
        </p:nvGrpSpPr>
        <p:grpSpPr>
          <a:xfrm>
            <a:off x="8740391" y="2620951"/>
            <a:ext cx="3451609" cy="2373608"/>
            <a:chOff x="8740391" y="2620951"/>
            <a:chExt cx="3451609" cy="2373608"/>
          </a:xfrm>
        </p:grpSpPr>
        <p:sp>
          <p:nvSpPr>
            <p:cNvPr id="1338" name="Google Shape;1338;p10"/>
            <p:cNvSpPr/>
            <p:nvPr/>
          </p:nvSpPr>
          <p:spPr>
            <a:xfrm>
              <a:off x="8922775" y="3314699"/>
              <a:ext cx="2580968" cy="2101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10"/>
            <p:cNvSpPr txBox="1"/>
            <p:nvPr/>
          </p:nvSpPr>
          <p:spPr>
            <a:xfrm>
              <a:off x="8740391" y="2620951"/>
              <a:ext cx="3451609" cy="2373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57150" indent="-5715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lang="en-US" sz="2800" kern="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dynamic</a:t>
              </a:r>
              <a:r>
                <a:rPr lang="en-US" sz="2400" i="1" kern="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routes change more quickly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49250" lvl="1" indent="-233362" eaLnBrk="1" fontAlgn="auto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Arial"/>
                <a:buChar char="•"/>
              </a:pP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periodic updates or in response to link cost changes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40" name="Google Shape;1340;p10"/>
          <p:cNvGrpSpPr/>
          <p:nvPr/>
        </p:nvGrpSpPr>
        <p:grpSpPr>
          <a:xfrm>
            <a:off x="1313787" y="3013586"/>
            <a:ext cx="3022237" cy="1209367"/>
            <a:chOff x="1313787" y="3013586"/>
            <a:chExt cx="3022237" cy="1209367"/>
          </a:xfrm>
        </p:grpSpPr>
        <p:sp>
          <p:nvSpPr>
            <p:cNvPr id="1341" name="Google Shape;1341;p10"/>
            <p:cNvSpPr/>
            <p:nvPr/>
          </p:nvSpPr>
          <p:spPr>
            <a:xfrm>
              <a:off x="1465006" y="3314699"/>
              <a:ext cx="2531807" cy="2249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10"/>
            <p:cNvSpPr txBox="1"/>
            <p:nvPr/>
          </p:nvSpPr>
          <p:spPr>
            <a:xfrm>
              <a:off x="1313787" y="3013586"/>
              <a:ext cx="3022237" cy="1209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130175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lang="en-US" sz="28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static: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routes change slowly over time</a:t>
              </a:r>
              <a:endParaRPr sz="2400" kern="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43" name="Google Shape;1343;p10"/>
          <p:cNvSpPr/>
          <p:nvPr/>
        </p:nvSpPr>
        <p:spPr>
          <a:xfrm>
            <a:off x="4365523" y="2064775"/>
            <a:ext cx="1622322" cy="737419"/>
          </a:xfrm>
          <a:prstGeom prst="ellipse">
            <a:avLst/>
          </a:prstGeom>
          <a:noFill/>
          <a:ln w="317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10"/>
          <p:cNvSpPr/>
          <p:nvPr/>
        </p:nvSpPr>
        <p:spPr>
          <a:xfrm>
            <a:off x="3883742" y="5624052"/>
            <a:ext cx="2281083" cy="737419"/>
          </a:xfrm>
          <a:prstGeom prst="ellipse">
            <a:avLst/>
          </a:prstGeom>
          <a:noFill/>
          <a:ln w="317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776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11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 dirty="0"/>
              <a:t>Network layer : </a:t>
            </a:r>
            <a:r>
              <a:rPr lang="en-US" dirty="0"/>
              <a:t>Topics to be covered</a:t>
            </a:r>
            <a:endParaRPr sz="4400" dirty="0"/>
          </a:p>
        </p:txBody>
      </p:sp>
      <p:pic>
        <p:nvPicPr>
          <p:cNvPr id="1351" name="Google Shape;1351;p11" descr="A train crossing a bridge over a body of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5288" y="1379196"/>
            <a:ext cx="3102316" cy="23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11"/>
          <p:cNvSpPr txBox="1"/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5325" lvl="1" indent="-793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11"/>
          <p:cNvSpPr txBox="1"/>
          <p:nvPr/>
        </p:nvSpPr>
        <p:spPr>
          <a:xfrm>
            <a:off x="622456" y="1361615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7463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74638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600"/>
              <a:buFont typeface="Noto Sans Symbols"/>
              <a:buChar char="▪"/>
            </a:pPr>
            <a:r>
              <a:rPr lang="en-US" sz="3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routing protocols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46125" lvl="1" indent="-2730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link state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46125" lvl="1" indent="-2730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distance vector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intra-ISP routing: OSPF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routing among ISPs: BGP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6725" indent="-4095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endParaRPr sz="3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Google Shape;1354;p11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76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2"/>
          <p:cNvSpPr txBox="1"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b="0">
                <a:latin typeface="Calibri"/>
                <a:ea typeface="Calibri"/>
                <a:cs typeface="Calibri"/>
                <a:sym typeface="Calibri"/>
              </a:rPr>
              <a:t>Dijkstra’s link-state routing algorithm</a:t>
            </a:r>
            <a:endParaRPr/>
          </a:p>
        </p:txBody>
      </p:sp>
      <p:sp>
        <p:nvSpPr>
          <p:cNvPr id="1361" name="Google Shape;1361;p12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16</a:t>
            </a:fld>
            <a:endParaRPr/>
          </a:p>
        </p:txBody>
      </p:sp>
      <p:sp>
        <p:nvSpPr>
          <p:cNvPr id="1362" name="Google Shape;1362;p12"/>
          <p:cNvSpPr txBox="1"/>
          <p:nvPr/>
        </p:nvSpPr>
        <p:spPr>
          <a:xfrm>
            <a:off x="750989" y="1541236"/>
            <a:ext cx="5708805" cy="490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indent="-2222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centralized: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 topology, link costs known to 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nodes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accomplished via “link state broadcast”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nodes have same info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computes least cost paths from one node (“source”) to all other nodes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gives </a:t>
            </a:r>
            <a:r>
              <a:rPr lang="en-US" sz="2400" i="1" kern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forwarding table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that node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iterative: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iterations, know least cost path to 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destinations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63" name="Google Shape;1363;p12"/>
          <p:cNvGrpSpPr/>
          <p:nvPr/>
        </p:nvGrpSpPr>
        <p:grpSpPr>
          <a:xfrm>
            <a:off x="7315200" y="1524000"/>
            <a:ext cx="4441371" cy="4882184"/>
            <a:chOff x="7315200" y="1524000"/>
            <a:chExt cx="4441371" cy="4882184"/>
          </a:xfrm>
        </p:grpSpPr>
        <p:sp>
          <p:nvSpPr>
            <p:cNvPr id="1364" name="Google Shape;1364;p12"/>
            <p:cNvSpPr txBox="1"/>
            <p:nvPr/>
          </p:nvSpPr>
          <p:spPr>
            <a:xfrm>
              <a:off x="7387774" y="2168014"/>
              <a:ext cx="4310742" cy="42381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03225" indent="-273050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lang="en-US" sz="2800" i="1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lang="en-US" sz="2800" i="1" kern="0" baseline="-2500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x,y</a:t>
              </a:r>
              <a:r>
                <a:rPr lang="en-US" sz="2800" i="1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u="sng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direct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link cost from node 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to 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;  = ∞ if not direct neighbors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403225" indent="-273050" eaLnBrk="1" fontAlgn="auto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lang="en-US" sz="2800" i="1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D(v):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current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estimate of cost of least-cost-path from source to destination 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403225" indent="-273050" eaLnBrk="1" fontAlgn="auto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lang="en-US" sz="2800" i="1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p(v):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predecessor node along path from source to 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403225" indent="-273050" eaLnBrk="1" fontAlgn="auto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lang="en-US" sz="2800" i="1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N':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set of nodes whose least-cost-path 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definitively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known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52425" indent="-44450" eaLnBrk="1" fontAlgn="auto" hangingPunct="1">
                <a:lnSpc>
                  <a:spcPct val="7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endParaRPr sz="2800" ker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65" name="Google Shape;1365;p12"/>
            <p:cNvSpPr/>
            <p:nvPr/>
          </p:nvSpPr>
          <p:spPr>
            <a:xfrm>
              <a:off x="7315200" y="1828800"/>
              <a:ext cx="4441371" cy="4339771"/>
            </a:xfrm>
            <a:prstGeom prst="rect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2"/>
            <p:cNvSpPr txBox="1"/>
            <p:nvPr/>
          </p:nvSpPr>
          <p:spPr>
            <a:xfrm>
              <a:off x="7823199" y="1524000"/>
              <a:ext cx="1608967" cy="5847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notation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31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" name="Google Shape;1372;p13"/>
          <p:cNvGrpSpPr/>
          <p:nvPr/>
        </p:nvGrpSpPr>
        <p:grpSpPr>
          <a:xfrm>
            <a:off x="1088571" y="3643090"/>
            <a:ext cx="1669144" cy="2786743"/>
            <a:chOff x="391885" y="3599543"/>
            <a:chExt cx="1669144" cy="2786743"/>
          </a:xfrm>
        </p:grpSpPr>
        <p:sp>
          <p:nvSpPr>
            <p:cNvPr id="1373" name="Google Shape;1373;p13"/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13"/>
            <p:cNvSpPr/>
            <p:nvPr/>
          </p:nvSpPr>
          <p:spPr>
            <a:xfrm>
              <a:off x="1161143" y="3715658"/>
              <a:ext cx="899886" cy="258354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5" name="Google Shape;1375;p13"/>
            <p:cNvCxnSpPr/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noFill/>
            <a:ln w="381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376" name="Google Shape;1376;p13"/>
          <p:cNvSpPr txBox="1"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b="0">
                <a:latin typeface="Calibri"/>
                <a:ea typeface="Calibri"/>
                <a:cs typeface="Calibri"/>
                <a:sym typeface="Calibri"/>
              </a:rPr>
              <a:t>Dijkstra’s link-state routing algorithm</a:t>
            </a:r>
            <a:endParaRPr/>
          </a:p>
        </p:txBody>
      </p:sp>
      <p:sp>
        <p:nvSpPr>
          <p:cNvPr id="1377" name="Google Shape;1377;p1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17</a:t>
            </a:fld>
            <a:endParaRPr/>
          </a:p>
        </p:txBody>
      </p:sp>
      <p:sp>
        <p:nvSpPr>
          <p:cNvPr id="1378" name="Google Shape;1378;p13"/>
          <p:cNvSpPr txBox="1"/>
          <p:nvPr/>
        </p:nvSpPr>
        <p:spPr>
          <a:xfrm>
            <a:off x="2157412" y="1225689"/>
            <a:ext cx="9799235" cy="241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lang="en-US" sz="24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Initialization:</a:t>
            </a:r>
            <a:r>
              <a:rPr lang="en-US" sz="24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 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N'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{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                               </a:t>
            </a:r>
            <a:r>
              <a:rPr lang="en-US"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compute least cost path from u to all other nodes */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   for all nodes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     if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adjacent to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/* </a:t>
            </a:r>
            <a:r>
              <a:rPr lang="en-US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lang="en-US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knows direct-path-cost only to  direct neighbors    */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         then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D(v) = c</a:t>
            </a:r>
            <a:r>
              <a:rPr lang="en-US" sz="2400" i="1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u,v      </a:t>
            </a:r>
            <a:r>
              <a:rPr lang="en-US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/* but may not be </a:t>
            </a:r>
            <a:r>
              <a:rPr lang="en-US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minimum</a:t>
            </a: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cost!                                                    */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      else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D(v)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∞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79" name="Google Shape;1379;p13"/>
          <p:cNvSpPr txBox="1"/>
          <p:nvPr/>
        </p:nvSpPr>
        <p:spPr>
          <a:xfrm>
            <a:off x="2179184" y="3194942"/>
            <a:ext cx="3075073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8   </a:t>
            </a:r>
            <a:r>
              <a:rPr lang="en-US" sz="24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Loop </a:t>
            </a:r>
            <a:endParaRPr sz="2400" kern="0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    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  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2400" b="1" kern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b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15  </a:t>
            </a:r>
            <a:r>
              <a:rPr lang="en-US" sz="24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until all nodes in N'</a:t>
            </a:r>
            <a:r>
              <a:rPr lang="en-US" sz="24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80" name="Google Shape;1380;p13"/>
          <p:cNvSpPr txBox="1"/>
          <p:nvPr/>
        </p:nvSpPr>
        <p:spPr>
          <a:xfrm>
            <a:off x="2767012" y="3546934"/>
            <a:ext cx="7463582" cy="265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not in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that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D(w)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minimum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D(v)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all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adjacent to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not in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b="1" i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D(v) = </a:t>
            </a:r>
            <a:r>
              <a:rPr lang="en-US" sz="2400" b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US" sz="2400" b="1" i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sz="2400" b="1" i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D(v),  D(w) + c</a:t>
            </a:r>
            <a:r>
              <a:rPr lang="en-US" sz="2400" b="1" i="1" kern="0" baseline="-25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w,v  </a:t>
            </a:r>
            <a:r>
              <a:rPr lang="en-US" sz="2400" b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400" b="1" i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/* new least-path-cost to </a:t>
            </a:r>
            <a:r>
              <a:rPr lang="en-US" sz="20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lang="en-US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either old least-cost-path to</a:t>
            </a:r>
            <a:r>
              <a:rPr lang="en-US" sz="20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 </a:t>
            </a:r>
            <a:r>
              <a:rPr lang="en-US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known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least-cost-path to </a:t>
            </a:r>
            <a:r>
              <a:rPr lang="en-US" sz="20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plus direct-cost from </a:t>
            </a:r>
            <a:r>
              <a:rPr lang="en-US" sz="20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20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*/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248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6" name="Google Shape;1386;p14"/>
          <p:cNvGrpSpPr/>
          <p:nvPr/>
        </p:nvGrpSpPr>
        <p:grpSpPr>
          <a:xfrm>
            <a:off x="5701792" y="4279392"/>
            <a:ext cx="918006" cy="1764574"/>
            <a:chOff x="4618299" y="5972536"/>
            <a:chExt cx="2734563" cy="1944547"/>
          </a:xfrm>
        </p:grpSpPr>
        <p:sp>
          <p:nvSpPr>
            <p:cNvPr id="1387" name="Google Shape;1387;p14"/>
            <p:cNvSpPr/>
            <p:nvPr/>
          </p:nvSpPr>
          <p:spPr>
            <a:xfrm>
              <a:off x="4618299" y="5972536"/>
              <a:ext cx="2511706" cy="1944547"/>
            </a:xfrm>
            <a:prstGeom prst="rect">
              <a:avLst/>
            </a:prstGeom>
            <a:noFill/>
            <a:ln w="25400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14"/>
            <p:cNvSpPr/>
            <p:nvPr/>
          </p:nvSpPr>
          <p:spPr>
            <a:xfrm>
              <a:off x="6852056" y="6129160"/>
              <a:ext cx="500806" cy="16745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9" name="Google Shape;1389;p14"/>
            <p:cNvCxnSpPr/>
            <p:nvPr/>
          </p:nvCxnSpPr>
          <p:spPr>
            <a:xfrm>
              <a:off x="7131754" y="6015734"/>
              <a:ext cx="0" cy="235302"/>
            </a:xfrm>
            <a:prstGeom prst="straightConnector1">
              <a:avLst/>
            </a:prstGeom>
            <a:noFill/>
            <a:ln w="25400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390" name="Google Shape;1390;p14"/>
          <p:cNvSpPr txBox="1"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b="0">
                <a:latin typeface="Calibri"/>
                <a:ea typeface="Calibri"/>
                <a:cs typeface="Calibri"/>
                <a:sym typeface="Calibri"/>
              </a:rPr>
              <a:t>Dijkstra’s algorithm: an example</a:t>
            </a:r>
            <a:endParaRPr/>
          </a:p>
        </p:txBody>
      </p:sp>
      <p:sp>
        <p:nvSpPr>
          <p:cNvPr id="1391" name="Google Shape;1391;p14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18</a:t>
            </a:fld>
            <a:endParaRPr/>
          </a:p>
        </p:txBody>
      </p:sp>
      <p:sp>
        <p:nvSpPr>
          <p:cNvPr id="1392" name="Google Shape;1392;p14"/>
          <p:cNvSpPr txBox="1"/>
          <p:nvPr/>
        </p:nvSpPr>
        <p:spPr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93" name="Google Shape;1393;p14"/>
          <p:cNvSpPr txBox="1"/>
          <p:nvPr/>
        </p:nvSpPr>
        <p:spPr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N'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94" name="Google Shape;1394;p14"/>
          <p:cNvSpPr txBox="1"/>
          <p:nvPr/>
        </p:nvSpPr>
        <p:spPr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D(v),p(v)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95" name="Google Shape;1395;p14"/>
          <p:cNvSpPr txBox="1"/>
          <p:nvPr/>
        </p:nvSpPr>
        <p:spPr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D(x),p(x)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96" name="Google Shape;1396;p14"/>
          <p:cNvSpPr txBox="1"/>
          <p:nvPr/>
        </p:nvSpPr>
        <p:spPr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D(y),p(y)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97" name="Google Shape;1397;p14"/>
          <p:cNvSpPr txBox="1"/>
          <p:nvPr/>
        </p:nvSpPr>
        <p:spPr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D(z),p(z)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398" name="Google Shape;1398;p14"/>
          <p:cNvCxnSpPr/>
          <p:nvPr/>
        </p:nvCxnSpPr>
        <p:spPr>
          <a:xfrm>
            <a:off x="1519418" y="1998662"/>
            <a:ext cx="8505825" cy="9525"/>
          </a:xfrm>
          <a:prstGeom prst="straightConnector1">
            <a:avLst/>
          </a:prstGeom>
          <a:noFill/>
          <a:ln w="28575" cap="flat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99" name="Google Shape;1399;p14"/>
          <p:cNvGrpSpPr/>
          <p:nvPr/>
        </p:nvGrpSpPr>
        <p:grpSpPr>
          <a:xfrm>
            <a:off x="1528762" y="4132366"/>
            <a:ext cx="3571875" cy="2236788"/>
            <a:chOff x="3162" y="1071"/>
            <a:chExt cx="2250" cy="1409"/>
          </a:xfrm>
        </p:grpSpPr>
        <p:sp>
          <p:nvSpPr>
            <p:cNvPr id="1400" name="Google Shape;1400;p14"/>
            <p:cNvSpPr/>
            <p:nvPr/>
          </p:nvSpPr>
          <p:spPr>
            <a:xfrm>
              <a:off x="3162" y="1071"/>
              <a:ext cx="2250" cy="1409"/>
            </a:xfrm>
            <a:custGeom>
              <a:avLst/>
              <a:gdLst/>
              <a:ahLst/>
              <a:cxnLst/>
              <a:rect l="l" t="t" r="r" b="b"/>
              <a:pathLst>
                <a:path w="2250" h="1409" extrusionOk="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4"/>
            <p:cNvSpPr/>
            <p:nvPr/>
          </p:nvSpPr>
          <p:spPr>
            <a:xfrm>
              <a:off x="3498" y="1620"/>
              <a:ext cx="342" cy="186"/>
            </a:xfrm>
            <a:custGeom>
              <a:avLst/>
              <a:gdLst/>
              <a:ahLst/>
              <a:cxnLst/>
              <a:rect l="l" t="t" r="r" b="b"/>
              <a:pathLst>
                <a:path w="342" h="186" extrusionOk="0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4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03" name="Google Shape;1403;p14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14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05" name="Google Shape;1405;p14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4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4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08" name="Google Shape;1408;p14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14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0" name="Google Shape;1410;p14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4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4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3" name="Google Shape;1413;p14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4" name="Google Shape;1414;p14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5" name="Google Shape;1415;p14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4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4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18" name="Google Shape;1418;p14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14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20" name="Google Shape;1420;p14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4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4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3" name="Google Shape;1423;p14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14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25" name="Google Shape;1425;p14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4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4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8" name="Google Shape;1428;p14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14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0" name="Google Shape;1430;p14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4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4"/>
            <p:cNvSpPr/>
            <p:nvPr/>
          </p:nvSpPr>
          <p:spPr>
            <a:xfrm>
              <a:off x="4557" y="1647"/>
              <a:ext cx="1" cy="522"/>
            </a:xfrm>
            <a:custGeom>
              <a:avLst/>
              <a:gdLst/>
              <a:ahLst/>
              <a:cxnLst/>
              <a:rect l="l" t="t" r="r" b="b"/>
              <a:pathLst>
                <a:path w="1" h="522" extrusionOk="0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4"/>
            <p:cNvSpPr/>
            <p:nvPr/>
          </p:nvSpPr>
          <p:spPr>
            <a:xfrm>
              <a:off x="3864" y="1653"/>
              <a:ext cx="1" cy="537"/>
            </a:xfrm>
            <a:custGeom>
              <a:avLst/>
              <a:gdLst/>
              <a:ahLst/>
              <a:cxnLst/>
              <a:rect l="l" t="t" r="r" b="b"/>
              <a:pathLst>
                <a:path w="1" h="537" extrusionOk="0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4"/>
            <p:cNvSpPr/>
            <p:nvPr/>
          </p:nvSpPr>
          <p:spPr>
            <a:xfrm>
              <a:off x="4029" y="1638"/>
              <a:ext cx="504" cy="600"/>
            </a:xfrm>
            <a:custGeom>
              <a:avLst/>
              <a:gdLst/>
              <a:ahLst/>
              <a:cxnLst/>
              <a:rect l="l" t="t" r="r" b="b"/>
              <a:pathLst>
                <a:path w="378" h="174" extrusionOk="0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4"/>
            <p:cNvSpPr/>
            <p:nvPr/>
          </p:nvSpPr>
          <p:spPr>
            <a:xfrm>
              <a:off x="4716" y="1986"/>
              <a:ext cx="366" cy="270"/>
            </a:xfrm>
            <a:custGeom>
              <a:avLst/>
              <a:gdLst/>
              <a:ahLst/>
              <a:cxnLst/>
              <a:rect l="l" t="t" r="r" b="b"/>
              <a:pathLst>
                <a:path w="366" h="270" extrusionOk="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4"/>
            <p:cNvSpPr/>
            <p:nvPr/>
          </p:nvSpPr>
          <p:spPr>
            <a:xfrm>
              <a:off x="4035" y="2268"/>
              <a:ext cx="366" cy="1"/>
            </a:xfrm>
            <a:custGeom>
              <a:avLst/>
              <a:gdLst/>
              <a:ahLst/>
              <a:cxnLst/>
              <a:rect l="l" t="t" r="r" b="b"/>
              <a:pathLst>
                <a:path w="366" h="1" extrusionOk="0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4"/>
            <p:cNvSpPr/>
            <p:nvPr/>
          </p:nvSpPr>
          <p:spPr>
            <a:xfrm>
              <a:off x="3444" y="1944"/>
              <a:ext cx="276" cy="264"/>
            </a:xfrm>
            <a:custGeom>
              <a:avLst/>
              <a:gdLst/>
              <a:ahLst/>
              <a:cxnLst/>
              <a:rect l="l" t="t" r="r" b="b"/>
              <a:pathLst>
                <a:path w="276" h="264" extrusionOk="0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4"/>
            <p:cNvSpPr/>
            <p:nvPr/>
          </p:nvSpPr>
          <p:spPr>
            <a:xfrm>
              <a:off x="4029" y="1578"/>
              <a:ext cx="366" cy="1"/>
            </a:xfrm>
            <a:custGeom>
              <a:avLst/>
              <a:gdLst/>
              <a:ahLst/>
              <a:cxnLst/>
              <a:rect l="l" t="t" r="r" b="b"/>
              <a:pathLst>
                <a:path w="366" h="1" extrusionOk="0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4"/>
            <p:cNvSpPr/>
            <p:nvPr/>
          </p:nvSpPr>
          <p:spPr>
            <a:xfrm>
              <a:off x="4704" y="1575"/>
              <a:ext cx="396" cy="267"/>
            </a:xfrm>
            <a:custGeom>
              <a:avLst/>
              <a:gdLst/>
              <a:ahLst/>
              <a:cxnLst/>
              <a:rect l="l" t="t" r="r" b="b"/>
              <a:pathLst>
                <a:path w="396" h="267" extrusionOk="0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4"/>
            <p:cNvSpPr/>
            <p:nvPr/>
          </p:nvSpPr>
          <p:spPr>
            <a:xfrm>
              <a:off x="3387" y="1146"/>
              <a:ext cx="1110" cy="645"/>
            </a:xfrm>
            <a:custGeom>
              <a:avLst/>
              <a:gdLst/>
              <a:ahLst/>
              <a:cxnLst/>
              <a:rect l="l" t="t" r="r" b="b"/>
              <a:pathLst>
                <a:path w="1110" h="645" extrusionOk="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1" name="Google Shape;1441;p14"/>
            <p:cNvGrpSpPr/>
            <p:nvPr/>
          </p:nvGrpSpPr>
          <p:grpSpPr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442" name="Google Shape;1442;p14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14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4" name="Google Shape;1444;p14"/>
            <p:cNvGrpSpPr/>
            <p:nvPr/>
          </p:nvGrpSpPr>
          <p:grpSpPr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445" name="Google Shape;1445;p14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14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7" name="Google Shape;1447;p14"/>
            <p:cNvGrpSpPr/>
            <p:nvPr/>
          </p:nvGrpSpPr>
          <p:grpSpPr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448" name="Google Shape;1448;p14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14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0" name="Google Shape;1450;p14"/>
            <p:cNvGrpSpPr/>
            <p:nvPr/>
          </p:nvGrpSpPr>
          <p:grpSpPr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451" name="Google Shape;1451;p14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14"/>
              <p:cNvSpPr txBox="1"/>
              <p:nvPr/>
            </p:nvSpPr>
            <p:spPr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3" name="Google Shape;1453;p14"/>
            <p:cNvGrpSpPr/>
            <p:nvPr/>
          </p:nvGrpSpPr>
          <p:grpSpPr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454" name="Google Shape;1454;p14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14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6" name="Google Shape;1456;p14"/>
            <p:cNvGrpSpPr/>
            <p:nvPr/>
          </p:nvGrpSpPr>
          <p:grpSpPr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457" name="Google Shape;1457;p14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p14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9" name="Google Shape;1459;p14"/>
            <p:cNvSpPr txBox="1"/>
            <p:nvPr/>
          </p:nvSpPr>
          <p:spPr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4"/>
            <p:cNvSpPr txBox="1"/>
            <p:nvPr/>
          </p:nvSpPr>
          <p:spPr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4"/>
            <p:cNvSpPr txBox="1"/>
            <p:nvPr/>
          </p:nvSpPr>
          <p:spPr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4"/>
            <p:cNvSpPr txBox="1"/>
            <p:nvPr/>
          </p:nvSpPr>
          <p:spPr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4"/>
            <p:cNvSpPr txBox="1"/>
            <p:nvPr/>
          </p:nvSpPr>
          <p:spPr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4"/>
            <p:cNvSpPr txBox="1"/>
            <p:nvPr/>
          </p:nvSpPr>
          <p:spPr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4"/>
            <p:cNvSpPr txBox="1"/>
            <p:nvPr/>
          </p:nvSpPr>
          <p:spPr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4"/>
            <p:cNvSpPr txBox="1"/>
            <p:nvPr/>
          </p:nvSpPr>
          <p:spPr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4"/>
            <p:cNvSpPr txBox="1"/>
            <p:nvPr/>
          </p:nvSpPr>
          <p:spPr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4"/>
            <p:cNvSpPr txBox="1"/>
            <p:nvPr/>
          </p:nvSpPr>
          <p:spPr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9" name="Google Shape;1469;p14"/>
          <p:cNvSpPr txBox="1"/>
          <p:nvPr/>
        </p:nvSpPr>
        <p:spPr>
          <a:xfrm>
            <a:off x="9490547" y="3198952"/>
            <a:ext cx="5261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4,y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70" name="Google Shape;1470;p14"/>
          <p:cNvSpPr txBox="1"/>
          <p:nvPr/>
        </p:nvSpPr>
        <p:spPr>
          <a:xfrm>
            <a:off x="5169952" y="1633417"/>
            <a:ext cx="12955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71" name="Google Shape;1471;p14"/>
          <p:cNvSpPr txBox="1"/>
          <p:nvPr/>
        </p:nvSpPr>
        <p:spPr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5,u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4,x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72" name="Google Shape;1472;p14"/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1473" name="Google Shape;1473;p14"/>
            <p:cNvSpPr txBox="1"/>
            <p:nvPr/>
          </p:nvSpPr>
          <p:spPr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4,y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4"/>
            <p:cNvSpPr txBox="1"/>
            <p:nvPr/>
          </p:nvSpPr>
          <p:spPr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3,y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75" name="Google Shape;1475;p14"/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1476" name="Google Shape;1476;p14"/>
            <p:cNvSpPr txBox="1"/>
            <p:nvPr/>
          </p:nvSpPr>
          <p:spPr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5,u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4"/>
            <p:cNvSpPr txBox="1"/>
            <p:nvPr/>
          </p:nvSpPr>
          <p:spPr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lang="en-US" kern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4"/>
            <p:cNvSpPr txBox="1"/>
            <p:nvPr/>
          </p:nvSpPr>
          <p:spPr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lang="en-US" kern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4"/>
            <p:cNvSpPr txBox="1"/>
            <p:nvPr/>
          </p:nvSpPr>
          <p:spPr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1,u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4"/>
            <p:cNvSpPr txBox="1"/>
            <p:nvPr/>
          </p:nvSpPr>
          <p:spPr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81" name="Google Shape;1481;p14"/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1482" name="Google Shape;1482;p14"/>
            <p:cNvSpPr txBox="1"/>
            <p:nvPr/>
          </p:nvSpPr>
          <p:spPr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lang="en-US" kern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4"/>
            <p:cNvSpPr txBox="1"/>
            <p:nvPr/>
          </p:nvSpPr>
          <p:spPr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4"/>
            <p:cNvSpPr txBox="1"/>
            <p:nvPr/>
          </p:nvSpPr>
          <p:spPr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4"/>
            <p:cNvSpPr txBox="1"/>
            <p:nvPr/>
          </p:nvSpPr>
          <p:spPr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86" name="Google Shape;1486;p14"/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1487" name="Google Shape;1487;p14"/>
            <p:cNvSpPr txBox="1"/>
            <p:nvPr/>
          </p:nvSpPr>
          <p:spPr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4,y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14"/>
            <p:cNvSpPr txBox="1"/>
            <p:nvPr/>
          </p:nvSpPr>
          <p:spPr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3,y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14"/>
            <p:cNvSpPr txBox="1"/>
            <p:nvPr/>
          </p:nvSpPr>
          <p:spPr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90" name="Google Shape;1490;p14"/>
          <p:cNvSpPr txBox="1"/>
          <p:nvPr/>
        </p:nvSpPr>
        <p:spPr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uxyvwz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1" name="Google Shape;1491;p14"/>
          <p:cNvSpPr txBox="1"/>
          <p:nvPr/>
        </p:nvSpPr>
        <p:spPr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uxyvw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2" name="Google Shape;1492;p14"/>
          <p:cNvSpPr txBox="1"/>
          <p:nvPr/>
        </p:nvSpPr>
        <p:spPr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3" name="Google Shape;1493;p14"/>
          <p:cNvSpPr txBox="1"/>
          <p:nvPr/>
        </p:nvSpPr>
        <p:spPr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4" name="Google Shape;1494;p14"/>
          <p:cNvSpPr txBox="1"/>
          <p:nvPr/>
        </p:nvSpPr>
        <p:spPr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5" name="Google Shape;1495;p14"/>
          <p:cNvSpPr txBox="1"/>
          <p:nvPr/>
        </p:nvSpPr>
        <p:spPr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496" name="Google Shape;1496;p14"/>
          <p:cNvCxnSpPr/>
          <p:nvPr/>
        </p:nvCxnSpPr>
        <p:spPr>
          <a:xfrm>
            <a:off x="1706097" y="2303362"/>
            <a:ext cx="8229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7" name="Google Shape;1497;p14"/>
          <p:cNvCxnSpPr/>
          <p:nvPr/>
        </p:nvCxnSpPr>
        <p:spPr>
          <a:xfrm>
            <a:off x="1714983" y="2606233"/>
            <a:ext cx="8229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8" name="Google Shape;1498;p14"/>
          <p:cNvCxnSpPr/>
          <p:nvPr/>
        </p:nvCxnSpPr>
        <p:spPr>
          <a:xfrm>
            <a:off x="1719251" y="2913722"/>
            <a:ext cx="8229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9" name="Google Shape;1499;p14"/>
          <p:cNvCxnSpPr/>
          <p:nvPr/>
        </p:nvCxnSpPr>
        <p:spPr>
          <a:xfrm>
            <a:off x="1718901" y="3225829"/>
            <a:ext cx="8229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0" name="Google Shape;1500;p14"/>
          <p:cNvCxnSpPr/>
          <p:nvPr/>
        </p:nvCxnSpPr>
        <p:spPr>
          <a:xfrm>
            <a:off x="1727787" y="3565644"/>
            <a:ext cx="82296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1" name="Google Shape;1501;p14"/>
          <p:cNvSpPr txBox="1"/>
          <p:nvPr/>
        </p:nvSpPr>
        <p:spPr>
          <a:xfrm>
            <a:off x="4409954" y="1342663"/>
            <a:ext cx="30008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2" name="Google Shape;1502;p14"/>
          <p:cNvSpPr txBox="1"/>
          <p:nvPr/>
        </p:nvSpPr>
        <p:spPr>
          <a:xfrm>
            <a:off x="5685099" y="1337058"/>
            <a:ext cx="36740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3" name="Google Shape;1503;p14"/>
          <p:cNvSpPr txBox="1"/>
          <p:nvPr/>
        </p:nvSpPr>
        <p:spPr>
          <a:xfrm>
            <a:off x="6994969" y="1331453"/>
            <a:ext cx="30008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4" name="Google Shape;1504;p14"/>
          <p:cNvSpPr txBox="1"/>
          <p:nvPr/>
        </p:nvSpPr>
        <p:spPr>
          <a:xfrm>
            <a:off x="8327989" y="1337423"/>
            <a:ext cx="30008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5" name="Google Shape;1505;p14"/>
          <p:cNvSpPr txBox="1"/>
          <p:nvPr/>
        </p:nvSpPr>
        <p:spPr>
          <a:xfrm>
            <a:off x="9591559" y="1354968"/>
            <a:ext cx="2856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506" name="Google Shape;1506;p14"/>
          <p:cNvGrpSpPr/>
          <p:nvPr/>
        </p:nvGrpSpPr>
        <p:grpSpPr>
          <a:xfrm>
            <a:off x="3119488" y="1398905"/>
            <a:ext cx="4326893" cy="1233760"/>
            <a:chOff x="3104054" y="1398906"/>
            <a:chExt cx="4326893" cy="1233760"/>
          </a:xfrm>
        </p:grpSpPr>
        <p:grpSp>
          <p:nvGrpSpPr>
            <p:cNvPr id="1507" name="Google Shape;1507;p14"/>
            <p:cNvGrpSpPr/>
            <p:nvPr/>
          </p:nvGrpSpPr>
          <p:grpSpPr>
            <a:xfrm>
              <a:off x="3104054" y="1398906"/>
              <a:ext cx="4196366" cy="1233760"/>
              <a:chOff x="239710" y="526192"/>
              <a:chExt cx="4196366" cy="1233760"/>
            </a:xfrm>
          </p:grpSpPr>
          <p:sp>
            <p:nvSpPr>
              <p:cNvPr id="1508" name="Google Shape;1508;p14"/>
              <p:cNvSpPr/>
              <p:nvPr/>
            </p:nvSpPr>
            <p:spPr>
              <a:xfrm>
                <a:off x="4120980" y="526192"/>
                <a:ext cx="315096" cy="295532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09" name="Google Shape;1509;p14"/>
              <p:cNvCxnSpPr>
                <a:stCxn id="1508" idx="4"/>
                <a:endCxn id="1510" idx="6"/>
              </p:cNvCxnSpPr>
              <p:nvPr/>
            </p:nvCxnSpPr>
            <p:spPr>
              <a:xfrm flipH="1">
                <a:off x="542028" y="821724"/>
                <a:ext cx="3736500" cy="79050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510" name="Google Shape;1510;p14"/>
              <p:cNvSpPr/>
              <p:nvPr/>
            </p:nvSpPr>
            <p:spPr>
              <a:xfrm>
                <a:off x="239710" y="1464420"/>
                <a:ext cx="302217" cy="295532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1" name="Google Shape;1511;p14"/>
            <p:cNvSpPr/>
            <p:nvPr/>
          </p:nvSpPr>
          <p:spPr>
            <a:xfrm>
              <a:off x="6828095" y="2025569"/>
              <a:ext cx="602852" cy="301972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ker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512" name="Google Shape;1512;p14"/>
            <p:cNvCxnSpPr>
              <a:stCxn id="1511" idx="0"/>
            </p:cNvCxnSpPr>
            <p:nvPr/>
          </p:nvCxnSpPr>
          <p:spPr>
            <a:xfrm rot="10800000" flipH="1">
              <a:off x="7129521" y="1638269"/>
              <a:ext cx="600" cy="3873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513" name="Google Shape;1513;p14"/>
          <p:cNvGrpSpPr/>
          <p:nvPr/>
        </p:nvGrpSpPr>
        <p:grpSpPr>
          <a:xfrm>
            <a:off x="3117557" y="1389255"/>
            <a:ext cx="5681132" cy="1534706"/>
            <a:chOff x="1772965" y="1097960"/>
            <a:chExt cx="5681132" cy="1534706"/>
          </a:xfrm>
        </p:grpSpPr>
        <p:grpSp>
          <p:nvGrpSpPr>
            <p:cNvPr id="1514" name="Google Shape;1514;p14"/>
            <p:cNvGrpSpPr/>
            <p:nvPr/>
          </p:nvGrpSpPr>
          <p:grpSpPr>
            <a:xfrm>
              <a:off x="1772965" y="1097960"/>
              <a:ext cx="5539030" cy="1534706"/>
              <a:chOff x="-1091379" y="225246"/>
              <a:chExt cx="5539030" cy="1534706"/>
            </a:xfrm>
          </p:grpSpPr>
          <p:sp>
            <p:nvSpPr>
              <p:cNvPr id="1515" name="Google Shape;1515;p14"/>
              <p:cNvSpPr/>
              <p:nvPr/>
            </p:nvSpPr>
            <p:spPr>
              <a:xfrm>
                <a:off x="4132555" y="225246"/>
                <a:ext cx="315096" cy="295532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16" name="Google Shape;1516;p14"/>
              <p:cNvCxnSpPr>
                <a:stCxn id="1515" idx="4"/>
                <a:endCxn id="1517" idx="6"/>
              </p:cNvCxnSpPr>
              <p:nvPr/>
            </p:nvCxnSpPr>
            <p:spPr>
              <a:xfrm flipH="1">
                <a:off x="-789197" y="520778"/>
                <a:ext cx="5079300" cy="109140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517" name="Google Shape;1517;p14"/>
              <p:cNvSpPr/>
              <p:nvPr/>
            </p:nvSpPr>
            <p:spPr>
              <a:xfrm>
                <a:off x="-1091379" y="1464420"/>
                <a:ext cx="302217" cy="295532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8" name="Google Shape;1518;p14"/>
            <p:cNvSpPr/>
            <p:nvPr/>
          </p:nvSpPr>
          <p:spPr>
            <a:xfrm>
              <a:off x="6851245" y="2025569"/>
              <a:ext cx="602852" cy="301972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ker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519" name="Google Shape;1519;p14"/>
            <p:cNvCxnSpPr>
              <a:stCxn id="1518" idx="0"/>
              <a:endCxn id="1515" idx="4"/>
            </p:cNvCxnSpPr>
            <p:nvPr/>
          </p:nvCxnSpPr>
          <p:spPr>
            <a:xfrm rot="10800000" flipH="1">
              <a:off x="7152671" y="1393469"/>
              <a:ext cx="1800" cy="632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520" name="Google Shape;1520;p14"/>
          <p:cNvGrpSpPr/>
          <p:nvPr/>
        </p:nvGrpSpPr>
        <p:grpSpPr>
          <a:xfrm>
            <a:off x="3109189" y="1412217"/>
            <a:ext cx="1746239" cy="1817119"/>
            <a:chOff x="5709634" y="1003247"/>
            <a:chExt cx="1746239" cy="1817119"/>
          </a:xfrm>
        </p:grpSpPr>
        <p:grpSp>
          <p:nvGrpSpPr>
            <p:cNvPr id="1521" name="Google Shape;1521;p14"/>
            <p:cNvGrpSpPr/>
            <p:nvPr/>
          </p:nvGrpSpPr>
          <p:grpSpPr>
            <a:xfrm>
              <a:off x="5709634" y="1003247"/>
              <a:ext cx="1602361" cy="1817119"/>
              <a:chOff x="2845290" y="130533"/>
              <a:chExt cx="1602361" cy="1817119"/>
            </a:xfrm>
          </p:grpSpPr>
          <p:sp>
            <p:nvSpPr>
              <p:cNvPr id="1522" name="Google Shape;1522;p14"/>
              <p:cNvSpPr/>
              <p:nvPr/>
            </p:nvSpPr>
            <p:spPr>
              <a:xfrm>
                <a:off x="4132555" y="130533"/>
                <a:ext cx="315096" cy="295532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23" name="Google Shape;1523;p14"/>
              <p:cNvCxnSpPr>
                <a:stCxn id="1522" idx="4"/>
                <a:endCxn id="1524" idx="6"/>
              </p:cNvCxnSpPr>
              <p:nvPr/>
            </p:nvCxnSpPr>
            <p:spPr>
              <a:xfrm flipH="1">
                <a:off x="3147403" y="426065"/>
                <a:ext cx="1142700" cy="137370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524" name="Google Shape;1524;p14"/>
              <p:cNvSpPr/>
              <p:nvPr/>
            </p:nvSpPr>
            <p:spPr>
              <a:xfrm>
                <a:off x="2845290" y="1652120"/>
                <a:ext cx="302217" cy="295532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25" name="Google Shape;1525;p14"/>
            <p:cNvSpPr/>
            <p:nvPr/>
          </p:nvSpPr>
          <p:spPr>
            <a:xfrm>
              <a:off x="6853021" y="2199189"/>
              <a:ext cx="602852" cy="301972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ker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526" name="Google Shape;1526;p14"/>
            <p:cNvCxnSpPr>
              <a:stCxn id="1525" idx="0"/>
              <a:endCxn id="1522" idx="4"/>
            </p:cNvCxnSpPr>
            <p:nvPr/>
          </p:nvCxnSpPr>
          <p:spPr>
            <a:xfrm rot="10800000">
              <a:off x="7154447" y="1298889"/>
              <a:ext cx="0" cy="9003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527" name="Google Shape;1527;p14"/>
          <p:cNvGrpSpPr/>
          <p:nvPr/>
        </p:nvGrpSpPr>
        <p:grpSpPr>
          <a:xfrm>
            <a:off x="3082834" y="1400642"/>
            <a:ext cx="3065254" cy="2136777"/>
            <a:chOff x="4423568" y="495889"/>
            <a:chExt cx="3065254" cy="2136777"/>
          </a:xfrm>
        </p:grpSpPr>
        <p:grpSp>
          <p:nvGrpSpPr>
            <p:cNvPr id="1528" name="Google Shape;1528;p14"/>
            <p:cNvGrpSpPr/>
            <p:nvPr/>
          </p:nvGrpSpPr>
          <p:grpSpPr>
            <a:xfrm>
              <a:off x="4423568" y="495889"/>
              <a:ext cx="2923151" cy="2136777"/>
              <a:chOff x="1559224" y="-376825"/>
              <a:chExt cx="2923151" cy="2136777"/>
            </a:xfrm>
          </p:grpSpPr>
          <p:sp>
            <p:nvSpPr>
              <p:cNvPr id="1529" name="Google Shape;1529;p14"/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30" name="Google Shape;1530;p14"/>
              <p:cNvCxnSpPr>
                <a:stCxn id="1529" idx="4"/>
                <a:endCxn id="1531" idx="6"/>
              </p:cNvCxnSpPr>
              <p:nvPr/>
            </p:nvCxnSpPr>
            <p:spPr>
              <a:xfrm flipH="1">
                <a:off x="1861527" y="-81293"/>
                <a:ext cx="2463300" cy="169350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531" name="Google Shape;1531;p14"/>
              <p:cNvSpPr/>
              <p:nvPr/>
            </p:nvSpPr>
            <p:spPr>
              <a:xfrm>
                <a:off x="1559224" y="1464420"/>
                <a:ext cx="302217" cy="295532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2" name="Google Shape;1532;p14"/>
            <p:cNvSpPr/>
            <p:nvPr/>
          </p:nvSpPr>
          <p:spPr>
            <a:xfrm>
              <a:off x="6885970" y="2025569"/>
              <a:ext cx="602852" cy="301972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ker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533" name="Google Shape;1533;p14"/>
            <p:cNvCxnSpPr>
              <a:stCxn id="1532" idx="0"/>
              <a:endCxn id="1529" idx="4"/>
            </p:cNvCxnSpPr>
            <p:nvPr/>
          </p:nvCxnSpPr>
          <p:spPr>
            <a:xfrm rot="10800000" flipH="1">
              <a:off x="7187396" y="791369"/>
              <a:ext cx="1800" cy="1234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534" name="Google Shape;1534;p14"/>
          <p:cNvGrpSpPr/>
          <p:nvPr/>
        </p:nvGrpSpPr>
        <p:grpSpPr>
          <a:xfrm>
            <a:off x="3084763" y="1437297"/>
            <a:ext cx="6956123" cy="2426144"/>
            <a:chOff x="534474" y="495889"/>
            <a:chExt cx="6956123" cy="2426144"/>
          </a:xfrm>
        </p:grpSpPr>
        <p:grpSp>
          <p:nvGrpSpPr>
            <p:cNvPr id="1535" name="Google Shape;1535;p14"/>
            <p:cNvGrpSpPr/>
            <p:nvPr/>
          </p:nvGrpSpPr>
          <p:grpSpPr>
            <a:xfrm>
              <a:off x="534474" y="495889"/>
              <a:ext cx="6812245" cy="2426144"/>
              <a:chOff x="-2329870" y="-376825"/>
              <a:chExt cx="6812245" cy="2426144"/>
            </a:xfrm>
          </p:grpSpPr>
          <p:sp>
            <p:nvSpPr>
              <p:cNvPr id="1536" name="Google Shape;1536;p14"/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37" name="Google Shape;1537;p14"/>
              <p:cNvCxnSpPr>
                <a:stCxn id="1536" idx="4"/>
                <a:endCxn id="1538" idx="6"/>
              </p:cNvCxnSpPr>
              <p:nvPr/>
            </p:nvCxnSpPr>
            <p:spPr>
              <a:xfrm flipH="1">
                <a:off x="-2027673" y="-81293"/>
                <a:ext cx="6352500" cy="1982700"/>
              </a:xfrm>
              <a:prstGeom prst="straightConnector1">
                <a:avLst/>
              </a:prstGeom>
              <a:noFill/>
              <a:ln w="1587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538" name="Google Shape;1538;p14"/>
              <p:cNvSpPr/>
              <p:nvPr/>
            </p:nvSpPr>
            <p:spPr>
              <a:xfrm>
                <a:off x="-2329870" y="1753787"/>
                <a:ext cx="302217" cy="295532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9" name="Google Shape;1539;p14"/>
            <p:cNvSpPr/>
            <p:nvPr/>
          </p:nvSpPr>
          <p:spPr>
            <a:xfrm>
              <a:off x="6887745" y="2326511"/>
              <a:ext cx="602852" cy="301972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kern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540" name="Google Shape;1540;p14"/>
            <p:cNvCxnSpPr>
              <a:stCxn id="1539" idx="0"/>
              <a:endCxn id="1536" idx="4"/>
            </p:cNvCxnSpPr>
            <p:nvPr/>
          </p:nvCxnSpPr>
          <p:spPr>
            <a:xfrm rot="10800000">
              <a:off x="7189171" y="791411"/>
              <a:ext cx="0" cy="15351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1541" name="Google Shape;1541;p14"/>
          <p:cNvCxnSpPr>
            <a:endCxn id="1411" idx="2"/>
          </p:cNvCxnSpPr>
          <p:nvPr/>
        </p:nvCxnSpPr>
        <p:spPr>
          <a:xfrm>
            <a:off x="1957625" y="5544373"/>
            <a:ext cx="439500" cy="4287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42" name="Google Shape;1542;p14"/>
          <p:cNvCxnSpPr>
            <a:endCxn id="1422" idx="2"/>
          </p:cNvCxnSpPr>
          <p:nvPr/>
        </p:nvCxnSpPr>
        <p:spPr>
          <a:xfrm>
            <a:off x="2908575" y="6055373"/>
            <a:ext cx="587100" cy="66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43" name="Google Shape;1543;p14"/>
          <p:cNvCxnSpPr>
            <a:stCxn id="1406" idx="7"/>
          </p:cNvCxnSpPr>
          <p:nvPr/>
        </p:nvCxnSpPr>
        <p:spPr>
          <a:xfrm rot="10800000" flipH="1">
            <a:off x="2068770" y="5023390"/>
            <a:ext cx="502200" cy="2820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44" name="Google Shape;1544;p14"/>
          <p:cNvCxnSpPr/>
          <p:nvPr/>
        </p:nvCxnSpPr>
        <p:spPr>
          <a:xfrm rot="10800000">
            <a:off x="3744012" y="4988689"/>
            <a:ext cx="0" cy="883534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45" name="Google Shape;1545;p14"/>
          <p:cNvCxnSpPr/>
          <p:nvPr/>
        </p:nvCxnSpPr>
        <p:spPr>
          <a:xfrm rot="10800000" flipH="1">
            <a:off x="4007312" y="5577069"/>
            <a:ext cx="606730" cy="44806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46" name="Google Shape;1546;p14"/>
          <p:cNvSpPr txBox="1"/>
          <p:nvPr/>
        </p:nvSpPr>
        <p:spPr>
          <a:xfrm>
            <a:off x="5894442" y="4463262"/>
            <a:ext cx="5770234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lang="en-US" sz="22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not in </a:t>
            </a:r>
            <a:r>
              <a:rPr lang="en-US" sz="22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such that </a:t>
            </a:r>
            <a:r>
              <a:rPr lang="en-US" sz="22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D(a) </a:t>
            </a: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a minimum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lang="en-US" sz="22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22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lang="en-US" sz="22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D(b) </a:t>
            </a: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all </a:t>
            </a:r>
            <a:r>
              <a:rPr lang="en-US" sz="22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adjacent to </a:t>
            </a:r>
            <a:r>
              <a:rPr lang="en-US" sz="22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not in </a:t>
            </a:r>
            <a:r>
              <a:rPr lang="en-US" sz="22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lang="en-US" sz="2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 b="1" i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D(b) = </a:t>
            </a:r>
            <a:r>
              <a:rPr lang="en-US" sz="2200" b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lang="en-US" sz="2200" b="1" i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( D(b), D(a) + c</a:t>
            </a:r>
            <a:r>
              <a:rPr lang="en-US" sz="2200" b="1" i="1" kern="0" baseline="-25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a,b </a:t>
            </a:r>
            <a:r>
              <a:rPr lang="en-US" sz="2200" b="1" i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47" name="Google Shape;1547;p14"/>
          <p:cNvSpPr/>
          <p:nvPr/>
        </p:nvSpPr>
        <p:spPr>
          <a:xfrm>
            <a:off x="5606004" y="3868305"/>
            <a:ext cx="6721033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Initialization (step 0): For all a: if </a:t>
            </a:r>
            <a:r>
              <a:rPr lang="en-US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adjacent to then </a:t>
            </a:r>
            <a:r>
              <a:rPr lang="en-US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D(a) = c</a:t>
            </a:r>
            <a:r>
              <a:rPr lang="en-US" i="1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u,a </a:t>
            </a:r>
            <a:endParaRPr kern="0" baseline="-2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324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15"/>
          <p:cNvSpPr txBox="1"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b="0">
                <a:latin typeface="Calibri"/>
                <a:ea typeface="Calibri"/>
                <a:cs typeface="Calibri"/>
                <a:sym typeface="Calibri"/>
              </a:rPr>
              <a:t>Dijkstra’s algorithm: an example</a:t>
            </a:r>
            <a:endParaRPr/>
          </a:p>
        </p:txBody>
      </p:sp>
      <p:sp>
        <p:nvSpPr>
          <p:cNvPr id="1554" name="Google Shape;1554;p15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19</a:t>
            </a:fld>
            <a:endParaRPr/>
          </a:p>
        </p:txBody>
      </p:sp>
      <p:grpSp>
        <p:nvGrpSpPr>
          <p:cNvPr id="1555" name="Google Shape;1555;p15"/>
          <p:cNvGrpSpPr/>
          <p:nvPr/>
        </p:nvGrpSpPr>
        <p:grpSpPr>
          <a:xfrm>
            <a:off x="4237238" y="1377591"/>
            <a:ext cx="3571875" cy="2236788"/>
            <a:chOff x="3162" y="1071"/>
            <a:chExt cx="2250" cy="1409"/>
          </a:xfrm>
        </p:grpSpPr>
        <p:sp>
          <p:nvSpPr>
            <p:cNvPr id="1556" name="Google Shape;1556;p15"/>
            <p:cNvSpPr/>
            <p:nvPr/>
          </p:nvSpPr>
          <p:spPr>
            <a:xfrm>
              <a:off x="3162" y="1071"/>
              <a:ext cx="2250" cy="1409"/>
            </a:xfrm>
            <a:custGeom>
              <a:avLst/>
              <a:gdLst/>
              <a:ahLst/>
              <a:cxnLst/>
              <a:rect l="l" t="t" r="r" b="b"/>
              <a:pathLst>
                <a:path w="2250" h="1409" extrusionOk="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3498" y="1620"/>
              <a:ext cx="342" cy="186"/>
            </a:xfrm>
            <a:custGeom>
              <a:avLst/>
              <a:gdLst/>
              <a:ahLst/>
              <a:cxnLst/>
              <a:rect l="l" t="t" r="r" b="b"/>
              <a:pathLst>
                <a:path w="342" h="186" extrusionOk="0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5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9" name="Google Shape;1559;p15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0" name="Google Shape;1560;p15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1" name="Google Shape;1561;p15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5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5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4" name="Google Shape;1564;p15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15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6" name="Google Shape;1566;p15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5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5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9" name="Google Shape;1569;p15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0" name="Google Shape;1570;p15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1" name="Google Shape;1571;p15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5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5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4" name="Google Shape;1574;p15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5" name="Google Shape;1575;p15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6" name="Google Shape;1576;p15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5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5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9" name="Google Shape;1579;p15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0" name="Google Shape;1580;p15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81" name="Google Shape;1581;p15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5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5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4" name="Google Shape;1584;p15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15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86" name="Google Shape;1586;p15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5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5"/>
            <p:cNvSpPr/>
            <p:nvPr/>
          </p:nvSpPr>
          <p:spPr>
            <a:xfrm>
              <a:off x="4557" y="1647"/>
              <a:ext cx="1" cy="522"/>
            </a:xfrm>
            <a:custGeom>
              <a:avLst/>
              <a:gdLst/>
              <a:ahLst/>
              <a:cxnLst/>
              <a:rect l="l" t="t" r="r" b="b"/>
              <a:pathLst>
                <a:path w="1" h="522" extrusionOk="0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5"/>
            <p:cNvSpPr/>
            <p:nvPr/>
          </p:nvSpPr>
          <p:spPr>
            <a:xfrm>
              <a:off x="3864" y="1653"/>
              <a:ext cx="1" cy="537"/>
            </a:xfrm>
            <a:custGeom>
              <a:avLst/>
              <a:gdLst/>
              <a:ahLst/>
              <a:cxnLst/>
              <a:rect l="l" t="t" r="r" b="b"/>
              <a:pathLst>
                <a:path w="1" h="537" extrusionOk="0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5"/>
            <p:cNvSpPr/>
            <p:nvPr/>
          </p:nvSpPr>
          <p:spPr>
            <a:xfrm>
              <a:off x="4029" y="1638"/>
              <a:ext cx="504" cy="600"/>
            </a:xfrm>
            <a:custGeom>
              <a:avLst/>
              <a:gdLst/>
              <a:ahLst/>
              <a:cxnLst/>
              <a:rect l="l" t="t" r="r" b="b"/>
              <a:pathLst>
                <a:path w="378" h="174" extrusionOk="0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5"/>
            <p:cNvSpPr/>
            <p:nvPr/>
          </p:nvSpPr>
          <p:spPr>
            <a:xfrm>
              <a:off x="4716" y="1986"/>
              <a:ext cx="366" cy="270"/>
            </a:xfrm>
            <a:custGeom>
              <a:avLst/>
              <a:gdLst/>
              <a:ahLst/>
              <a:cxnLst/>
              <a:rect l="l" t="t" r="r" b="b"/>
              <a:pathLst>
                <a:path w="366" h="270" extrusionOk="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5"/>
            <p:cNvSpPr/>
            <p:nvPr/>
          </p:nvSpPr>
          <p:spPr>
            <a:xfrm>
              <a:off x="4035" y="2268"/>
              <a:ext cx="366" cy="1"/>
            </a:xfrm>
            <a:custGeom>
              <a:avLst/>
              <a:gdLst/>
              <a:ahLst/>
              <a:cxnLst/>
              <a:rect l="l" t="t" r="r" b="b"/>
              <a:pathLst>
                <a:path w="366" h="1" extrusionOk="0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5"/>
            <p:cNvSpPr/>
            <p:nvPr/>
          </p:nvSpPr>
          <p:spPr>
            <a:xfrm>
              <a:off x="3444" y="1944"/>
              <a:ext cx="276" cy="264"/>
            </a:xfrm>
            <a:custGeom>
              <a:avLst/>
              <a:gdLst/>
              <a:ahLst/>
              <a:cxnLst/>
              <a:rect l="l" t="t" r="r" b="b"/>
              <a:pathLst>
                <a:path w="276" h="264" extrusionOk="0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5"/>
            <p:cNvSpPr/>
            <p:nvPr/>
          </p:nvSpPr>
          <p:spPr>
            <a:xfrm>
              <a:off x="4029" y="1578"/>
              <a:ext cx="366" cy="1"/>
            </a:xfrm>
            <a:custGeom>
              <a:avLst/>
              <a:gdLst/>
              <a:ahLst/>
              <a:cxnLst/>
              <a:rect l="l" t="t" r="r" b="b"/>
              <a:pathLst>
                <a:path w="366" h="1" extrusionOk="0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5"/>
            <p:cNvSpPr/>
            <p:nvPr/>
          </p:nvSpPr>
          <p:spPr>
            <a:xfrm>
              <a:off x="4704" y="1575"/>
              <a:ext cx="396" cy="267"/>
            </a:xfrm>
            <a:custGeom>
              <a:avLst/>
              <a:gdLst/>
              <a:ahLst/>
              <a:cxnLst/>
              <a:rect l="l" t="t" r="r" b="b"/>
              <a:pathLst>
                <a:path w="396" h="267" extrusionOk="0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5"/>
            <p:cNvSpPr/>
            <p:nvPr/>
          </p:nvSpPr>
          <p:spPr>
            <a:xfrm>
              <a:off x="3387" y="1146"/>
              <a:ext cx="1110" cy="645"/>
            </a:xfrm>
            <a:custGeom>
              <a:avLst/>
              <a:gdLst/>
              <a:ahLst/>
              <a:cxnLst/>
              <a:rect l="l" t="t" r="r" b="b"/>
              <a:pathLst>
                <a:path w="1110" h="645" extrusionOk="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7" name="Google Shape;1597;p15"/>
            <p:cNvGrpSpPr/>
            <p:nvPr/>
          </p:nvGrpSpPr>
          <p:grpSpPr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598" name="Google Shape;1598;p15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15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0" name="Google Shape;1600;p15"/>
            <p:cNvGrpSpPr/>
            <p:nvPr/>
          </p:nvGrpSpPr>
          <p:grpSpPr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601" name="Google Shape;1601;p15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15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3" name="Google Shape;1603;p15"/>
            <p:cNvGrpSpPr/>
            <p:nvPr/>
          </p:nvGrpSpPr>
          <p:grpSpPr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604" name="Google Shape;1604;p15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15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6" name="Google Shape;1606;p15"/>
            <p:cNvGrpSpPr/>
            <p:nvPr/>
          </p:nvGrpSpPr>
          <p:grpSpPr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607" name="Google Shape;1607;p15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15"/>
              <p:cNvSpPr txBox="1"/>
              <p:nvPr/>
            </p:nvSpPr>
            <p:spPr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9" name="Google Shape;1609;p15"/>
            <p:cNvGrpSpPr/>
            <p:nvPr/>
          </p:nvGrpSpPr>
          <p:grpSpPr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610" name="Google Shape;1610;p15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15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2" name="Google Shape;1612;p15"/>
            <p:cNvGrpSpPr/>
            <p:nvPr/>
          </p:nvGrpSpPr>
          <p:grpSpPr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613" name="Google Shape;1613;p15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15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5" name="Google Shape;1615;p15"/>
            <p:cNvSpPr txBox="1"/>
            <p:nvPr/>
          </p:nvSpPr>
          <p:spPr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5"/>
            <p:cNvSpPr txBox="1"/>
            <p:nvPr/>
          </p:nvSpPr>
          <p:spPr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5"/>
            <p:cNvSpPr txBox="1"/>
            <p:nvPr/>
          </p:nvSpPr>
          <p:spPr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5"/>
            <p:cNvSpPr txBox="1"/>
            <p:nvPr/>
          </p:nvSpPr>
          <p:spPr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5"/>
            <p:cNvSpPr txBox="1"/>
            <p:nvPr/>
          </p:nvSpPr>
          <p:spPr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5"/>
            <p:cNvSpPr txBox="1"/>
            <p:nvPr/>
          </p:nvSpPr>
          <p:spPr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5"/>
            <p:cNvSpPr txBox="1"/>
            <p:nvPr/>
          </p:nvSpPr>
          <p:spPr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5"/>
            <p:cNvSpPr txBox="1"/>
            <p:nvPr/>
          </p:nvSpPr>
          <p:spPr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5"/>
            <p:cNvSpPr txBox="1"/>
            <p:nvPr/>
          </p:nvSpPr>
          <p:spPr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5"/>
            <p:cNvSpPr txBox="1"/>
            <p:nvPr/>
          </p:nvSpPr>
          <p:spPr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5" name="Google Shape;1625;p15"/>
          <p:cNvSpPr txBox="1"/>
          <p:nvPr/>
        </p:nvSpPr>
        <p:spPr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5,u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4,x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626" name="Google Shape;1626;p15"/>
          <p:cNvCxnSpPr>
            <a:endCxn id="1567" idx="2"/>
          </p:cNvCxnSpPr>
          <p:nvPr/>
        </p:nvCxnSpPr>
        <p:spPr>
          <a:xfrm>
            <a:off x="4666101" y="2789598"/>
            <a:ext cx="439500" cy="4287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27" name="Google Shape;1627;p15"/>
          <p:cNvCxnSpPr>
            <a:endCxn id="1578" idx="2"/>
          </p:cNvCxnSpPr>
          <p:nvPr/>
        </p:nvCxnSpPr>
        <p:spPr>
          <a:xfrm>
            <a:off x="5617051" y="3300598"/>
            <a:ext cx="587100" cy="66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28" name="Google Shape;1628;p15"/>
          <p:cNvCxnSpPr>
            <a:stCxn id="1562" idx="7"/>
          </p:cNvCxnSpPr>
          <p:nvPr/>
        </p:nvCxnSpPr>
        <p:spPr>
          <a:xfrm rot="10800000" flipH="1">
            <a:off x="4777246" y="2268615"/>
            <a:ext cx="502200" cy="28200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29" name="Google Shape;1629;p15"/>
          <p:cNvCxnSpPr/>
          <p:nvPr/>
        </p:nvCxnSpPr>
        <p:spPr>
          <a:xfrm rot="10800000">
            <a:off x="6452488" y="2233914"/>
            <a:ext cx="0" cy="883534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30" name="Google Shape;1630;p15"/>
          <p:cNvCxnSpPr/>
          <p:nvPr/>
        </p:nvCxnSpPr>
        <p:spPr>
          <a:xfrm rot="10800000" flipH="1">
            <a:off x="6715788" y="2822294"/>
            <a:ext cx="606730" cy="44806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631" name="Google Shape;1631;p15"/>
          <p:cNvGrpSpPr/>
          <p:nvPr/>
        </p:nvGrpSpPr>
        <p:grpSpPr>
          <a:xfrm>
            <a:off x="1182356" y="4594769"/>
            <a:ext cx="3244850" cy="1500187"/>
            <a:chOff x="1385" y="1283"/>
            <a:chExt cx="2044" cy="945"/>
          </a:xfrm>
        </p:grpSpPr>
        <p:sp>
          <p:nvSpPr>
            <p:cNvPr id="1632" name="Google Shape;1632;p15"/>
            <p:cNvSpPr/>
            <p:nvPr/>
          </p:nvSpPr>
          <p:spPr>
            <a:xfrm>
              <a:off x="1648" y="1465"/>
              <a:ext cx="342" cy="186"/>
            </a:xfrm>
            <a:custGeom>
              <a:avLst/>
              <a:gdLst/>
              <a:ahLst/>
              <a:cxnLst/>
              <a:rect l="l" t="t" r="r" b="b"/>
              <a:pathLst>
                <a:path w="342" h="186" extrusionOk="0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5"/>
            <p:cNvSpPr/>
            <p:nvPr/>
          </p:nvSpPr>
          <p:spPr>
            <a:xfrm>
              <a:off x="1388" y="1707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4" name="Google Shape;1634;p15"/>
            <p:cNvCxnSpPr/>
            <p:nvPr/>
          </p:nvCxnSpPr>
          <p:spPr>
            <a:xfrm>
              <a:off x="1388" y="1700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5" name="Google Shape;1635;p15"/>
            <p:cNvCxnSpPr/>
            <p:nvPr/>
          </p:nvCxnSpPr>
          <p:spPr>
            <a:xfrm>
              <a:off x="1701" y="1700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6" name="Google Shape;1636;p15"/>
            <p:cNvSpPr/>
            <p:nvPr/>
          </p:nvSpPr>
          <p:spPr>
            <a:xfrm>
              <a:off x="1388" y="1700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5"/>
            <p:cNvSpPr/>
            <p:nvPr/>
          </p:nvSpPr>
          <p:spPr>
            <a:xfrm>
              <a:off x="1385" y="1641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5"/>
            <p:cNvSpPr/>
            <p:nvPr/>
          </p:nvSpPr>
          <p:spPr>
            <a:xfrm>
              <a:off x="1862" y="2094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9" name="Google Shape;1639;p15"/>
            <p:cNvCxnSpPr/>
            <p:nvPr/>
          </p:nvCxnSpPr>
          <p:spPr>
            <a:xfrm>
              <a:off x="1862" y="2087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0" name="Google Shape;1640;p15"/>
            <p:cNvCxnSpPr/>
            <p:nvPr/>
          </p:nvCxnSpPr>
          <p:spPr>
            <a:xfrm>
              <a:off x="2175" y="2087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1" name="Google Shape;1641;p15"/>
            <p:cNvSpPr/>
            <p:nvPr/>
          </p:nvSpPr>
          <p:spPr>
            <a:xfrm>
              <a:off x="1862" y="208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5"/>
            <p:cNvSpPr/>
            <p:nvPr/>
          </p:nvSpPr>
          <p:spPr>
            <a:xfrm>
              <a:off x="1859" y="2028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5"/>
            <p:cNvSpPr/>
            <p:nvPr/>
          </p:nvSpPr>
          <p:spPr>
            <a:xfrm>
              <a:off x="1858" y="1404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4" name="Google Shape;1644;p15"/>
            <p:cNvCxnSpPr/>
            <p:nvPr/>
          </p:nvCxnSpPr>
          <p:spPr>
            <a:xfrm>
              <a:off x="1858" y="1397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5" name="Google Shape;1645;p15"/>
            <p:cNvCxnSpPr/>
            <p:nvPr/>
          </p:nvCxnSpPr>
          <p:spPr>
            <a:xfrm>
              <a:off x="2171" y="1397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6" name="Google Shape;1646;p15"/>
            <p:cNvSpPr/>
            <p:nvPr/>
          </p:nvSpPr>
          <p:spPr>
            <a:xfrm>
              <a:off x="1858" y="139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5"/>
            <p:cNvSpPr/>
            <p:nvPr/>
          </p:nvSpPr>
          <p:spPr>
            <a:xfrm>
              <a:off x="1855" y="1338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5"/>
            <p:cNvSpPr/>
            <p:nvPr/>
          </p:nvSpPr>
          <p:spPr>
            <a:xfrm>
              <a:off x="2541" y="1400"/>
              <a:ext cx="312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9" name="Google Shape;1649;p15"/>
            <p:cNvCxnSpPr/>
            <p:nvPr/>
          </p:nvCxnSpPr>
          <p:spPr>
            <a:xfrm>
              <a:off x="2541" y="1393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0" name="Google Shape;1650;p15"/>
            <p:cNvCxnSpPr/>
            <p:nvPr/>
          </p:nvCxnSpPr>
          <p:spPr>
            <a:xfrm>
              <a:off x="2853" y="1393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1" name="Google Shape;1651;p15"/>
            <p:cNvSpPr/>
            <p:nvPr/>
          </p:nvSpPr>
          <p:spPr>
            <a:xfrm>
              <a:off x="2541" y="1393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5"/>
            <p:cNvSpPr/>
            <p:nvPr/>
          </p:nvSpPr>
          <p:spPr>
            <a:xfrm>
              <a:off x="2544" y="1337"/>
              <a:ext cx="312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5"/>
            <p:cNvSpPr/>
            <p:nvPr/>
          </p:nvSpPr>
          <p:spPr>
            <a:xfrm>
              <a:off x="2551" y="2091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4" name="Google Shape;1654;p15"/>
            <p:cNvCxnSpPr/>
            <p:nvPr/>
          </p:nvCxnSpPr>
          <p:spPr>
            <a:xfrm>
              <a:off x="2551" y="2084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5" name="Google Shape;1655;p15"/>
            <p:cNvCxnSpPr/>
            <p:nvPr/>
          </p:nvCxnSpPr>
          <p:spPr>
            <a:xfrm>
              <a:off x="2864" y="2084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6" name="Google Shape;1656;p15"/>
            <p:cNvSpPr/>
            <p:nvPr/>
          </p:nvSpPr>
          <p:spPr>
            <a:xfrm>
              <a:off x="2551" y="2084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5"/>
            <p:cNvSpPr/>
            <p:nvPr/>
          </p:nvSpPr>
          <p:spPr>
            <a:xfrm>
              <a:off x="2548" y="2025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5"/>
            <p:cNvSpPr/>
            <p:nvPr/>
          </p:nvSpPr>
          <p:spPr>
            <a:xfrm>
              <a:off x="3116" y="1750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9" name="Google Shape;1659;p15"/>
            <p:cNvCxnSpPr/>
            <p:nvPr/>
          </p:nvCxnSpPr>
          <p:spPr>
            <a:xfrm>
              <a:off x="3116" y="1743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0" name="Google Shape;1660;p15"/>
            <p:cNvCxnSpPr/>
            <p:nvPr/>
          </p:nvCxnSpPr>
          <p:spPr>
            <a:xfrm>
              <a:off x="3429" y="1743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61" name="Google Shape;1661;p15"/>
            <p:cNvSpPr/>
            <p:nvPr/>
          </p:nvSpPr>
          <p:spPr>
            <a:xfrm>
              <a:off x="3116" y="174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5"/>
            <p:cNvSpPr/>
            <p:nvPr/>
          </p:nvSpPr>
          <p:spPr>
            <a:xfrm>
              <a:off x="3113" y="1684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2707" y="1492"/>
              <a:ext cx="1" cy="522"/>
            </a:xfrm>
            <a:custGeom>
              <a:avLst/>
              <a:gdLst/>
              <a:ahLst/>
              <a:cxnLst/>
              <a:rect l="l" t="t" r="r" b="b"/>
              <a:pathLst>
                <a:path w="1" h="522" extrusionOk="0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2866" y="1831"/>
              <a:ext cx="366" cy="270"/>
            </a:xfrm>
            <a:custGeom>
              <a:avLst/>
              <a:gdLst/>
              <a:ahLst/>
              <a:cxnLst/>
              <a:rect l="l" t="t" r="r" b="b"/>
              <a:pathLst>
                <a:path w="366" h="270" extrusionOk="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5"/>
            <p:cNvSpPr/>
            <p:nvPr/>
          </p:nvSpPr>
          <p:spPr>
            <a:xfrm>
              <a:off x="2185" y="2113"/>
              <a:ext cx="366" cy="1"/>
            </a:xfrm>
            <a:custGeom>
              <a:avLst/>
              <a:gdLst/>
              <a:ahLst/>
              <a:cxnLst/>
              <a:rect l="l" t="t" r="r" b="b"/>
              <a:pathLst>
                <a:path w="366" h="1" extrusionOk="0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5"/>
            <p:cNvSpPr/>
            <p:nvPr/>
          </p:nvSpPr>
          <p:spPr>
            <a:xfrm>
              <a:off x="1594" y="1789"/>
              <a:ext cx="276" cy="264"/>
            </a:xfrm>
            <a:custGeom>
              <a:avLst/>
              <a:gdLst/>
              <a:ahLst/>
              <a:cxnLst/>
              <a:rect l="l" t="t" r="r" b="b"/>
              <a:pathLst>
                <a:path w="276" h="264" extrusionOk="0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7" name="Google Shape;1667;p15"/>
            <p:cNvGrpSpPr/>
            <p:nvPr/>
          </p:nvGrpSpPr>
          <p:grpSpPr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1668" name="Google Shape;1668;p15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15"/>
              <p:cNvSpPr txBox="1"/>
              <p:nvPr/>
            </p:nvSpPr>
            <p:spPr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0" name="Google Shape;1670;p15"/>
            <p:cNvGrpSpPr/>
            <p:nvPr/>
          </p:nvGrpSpPr>
          <p:grpSpPr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1671" name="Google Shape;1671;p15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15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3" name="Google Shape;1673;p15"/>
            <p:cNvGrpSpPr/>
            <p:nvPr/>
          </p:nvGrpSpPr>
          <p:grpSpPr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1674" name="Google Shape;1674;p15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15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6" name="Google Shape;1676;p15"/>
            <p:cNvGrpSpPr/>
            <p:nvPr/>
          </p:nvGrpSpPr>
          <p:grpSpPr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1677" name="Google Shape;1677;p15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15"/>
              <p:cNvSpPr txBox="1"/>
              <p:nvPr/>
            </p:nvSpPr>
            <p:spPr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9" name="Google Shape;1679;p15"/>
            <p:cNvGrpSpPr/>
            <p:nvPr/>
          </p:nvGrpSpPr>
          <p:grpSpPr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1680" name="Google Shape;1680;p15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15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2" name="Google Shape;1682;p15"/>
            <p:cNvGrpSpPr/>
            <p:nvPr/>
          </p:nvGrpSpPr>
          <p:grpSpPr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1683" name="Google Shape;1683;p15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15"/>
              <p:cNvSpPr txBox="1"/>
              <p:nvPr/>
            </p:nvSpPr>
            <p:spPr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85" name="Google Shape;1685;p15"/>
          <p:cNvSpPr txBox="1"/>
          <p:nvPr/>
        </p:nvSpPr>
        <p:spPr>
          <a:xfrm>
            <a:off x="441194" y="3975560"/>
            <a:ext cx="47521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resulting least-cost-path tree from u: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686" name="Google Shape;1686;p15"/>
          <p:cNvGrpSpPr/>
          <p:nvPr/>
        </p:nvGrpSpPr>
        <p:grpSpPr>
          <a:xfrm>
            <a:off x="5736310" y="3974818"/>
            <a:ext cx="4022768" cy="2583002"/>
            <a:chOff x="6731733" y="3986393"/>
            <a:chExt cx="4022768" cy="2583002"/>
          </a:xfrm>
        </p:grpSpPr>
        <p:sp>
          <p:nvSpPr>
            <p:cNvPr id="1687" name="Google Shape;1687;p15"/>
            <p:cNvSpPr txBox="1"/>
            <p:nvPr/>
          </p:nvSpPr>
          <p:spPr>
            <a:xfrm>
              <a:off x="6731733" y="3986393"/>
              <a:ext cx="40227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resulting forwarding table in u: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688" name="Google Shape;1688;p15"/>
            <p:cNvGrpSpPr/>
            <p:nvPr/>
          </p:nvGrpSpPr>
          <p:grpSpPr>
            <a:xfrm>
              <a:off x="7373074" y="4495305"/>
              <a:ext cx="2423080" cy="2074090"/>
              <a:chOff x="9178724" y="1740531"/>
              <a:chExt cx="2423080" cy="2074090"/>
            </a:xfrm>
          </p:grpSpPr>
          <p:sp>
            <p:nvSpPr>
              <p:cNvPr id="1689" name="Google Shape;1689;p15"/>
              <p:cNvSpPr/>
              <p:nvPr/>
            </p:nvSpPr>
            <p:spPr>
              <a:xfrm>
                <a:off x="9199418" y="1778000"/>
                <a:ext cx="2373746" cy="277091"/>
              </a:xfrm>
              <a:prstGeom prst="rect">
                <a:avLst/>
              </a:prstGeom>
              <a:solidFill>
                <a:srgbClr val="D8D8D8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15"/>
              <p:cNvSpPr/>
              <p:nvPr/>
            </p:nvSpPr>
            <p:spPr>
              <a:xfrm>
                <a:off x="9190298" y="1770927"/>
                <a:ext cx="2384385" cy="1979271"/>
              </a:xfrm>
              <a:prstGeom prst="rect">
                <a:avLst/>
              </a:prstGeom>
              <a:noFill/>
              <a:ln w="12700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15"/>
              <p:cNvSpPr txBox="1"/>
              <p:nvPr/>
            </p:nvSpPr>
            <p:spPr>
              <a:xfrm>
                <a:off x="9572264" y="2060295"/>
                <a:ext cx="404278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15"/>
              <p:cNvSpPr txBox="1"/>
              <p:nvPr/>
            </p:nvSpPr>
            <p:spPr>
              <a:xfrm>
                <a:off x="10615914" y="2050649"/>
                <a:ext cx="748923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(u,v)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(u,x)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(u,x)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(u,x)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(u,x)</a:t>
                </a: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15"/>
              <p:cNvSpPr txBox="1"/>
              <p:nvPr/>
            </p:nvSpPr>
            <p:spPr>
              <a:xfrm>
                <a:off x="9220467" y="1747835"/>
                <a:ext cx="11230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destination</a:t>
                </a: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4" name="Google Shape;1694;p15"/>
              <p:cNvSpPr txBox="1"/>
              <p:nvPr/>
            </p:nvSpPr>
            <p:spPr>
              <a:xfrm>
                <a:off x="10338125" y="1740531"/>
                <a:ext cx="126367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outgoing link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1695" name="Google Shape;1695;p15"/>
              <p:cNvCxnSpPr/>
              <p:nvPr/>
            </p:nvCxnSpPr>
            <p:spPr>
              <a:xfrm>
                <a:off x="9178724" y="2060293"/>
                <a:ext cx="239596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96" name="Google Shape;1696;p15"/>
              <p:cNvCxnSpPr/>
              <p:nvPr/>
            </p:nvCxnSpPr>
            <p:spPr>
              <a:xfrm>
                <a:off x="10359342" y="1770927"/>
                <a:ext cx="0" cy="199084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A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697" name="Google Shape;1697;p15"/>
          <p:cNvGrpSpPr/>
          <p:nvPr/>
        </p:nvGrpSpPr>
        <p:grpSpPr>
          <a:xfrm>
            <a:off x="8565265" y="4815068"/>
            <a:ext cx="3170508" cy="369332"/>
            <a:chOff x="8565265" y="4815068"/>
            <a:chExt cx="3170508" cy="369332"/>
          </a:xfrm>
        </p:grpSpPr>
        <p:sp>
          <p:nvSpPr>
            <p:cNvPr id="1698" name="Google Shape;1698;p15"/>
            <p:cNvSpPr txBox="1"/>
            <p:nvPr/>
          </p:nvSpPr>
          <p:spPr>
            <a:xfrm>
              <a:off x="9201874" y="4815068"/>
              <a:ext cx="25338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route from </a:t>
              </a:r>
              <a:r>
                <a:rPr lang="en-US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r>
                <a:rPr lang="en-US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to</a:t>
              </a:r>
              <a:r>
                <a:rPr lang="en-US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v </a:t>
              </a:r>
              <a:r>
                <a:rPr lang="en-US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directly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699" name="Google Shape;1699;p15"/>
            <p:cNvCxnSpPr/>
            <p:nvPr/>
          </p:nvCxnSpPr>
          <p:spPr>
            <a:xfrm>
              <a:off x="8565265" y="5000264"/>
              <a:ext cx="682907" cy="0"/>
            </a:xfrm>
            <a:prstGeom prst="straightConnector1">
              <a:avLst/>
            </a:prstGeom>
            <a:noFill/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700" name="Google Shape;1700;p15"/>
          <p:cNvGrpSpPr/>
          <p:nvPr/>
        </p:nvGrpSpPr>
        <p:grpSpPr>
          <a:xfrm>
            <a:off x="8877782" y="5197032"/>
            <a:ext cx="2372811" cy="1260926"/>
            <a:chOff x="8877782" y="5197032"/>
            <a:chExt cx="2372811" cy="1260926"/>
          </a:xfrm>
        </p:grpSpPr>
        <p:sp>
          <p:nvSpPr>
            <p:cNvPr id="1701" name="Google Shape;1701;p15"/>
            <p:cNvSpPr txBox="1"/>
            <p:nvPr/>
          </p:nvSpPr>
          <p:spPr>
            <a:xfrm>
              <a:off x="9215379" y="5534628"/>
              <a:ext cx="2035214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route from u to all other destinations via </a:t>
              </a:r>
              <a:r>
                <a:rPr lang="en-US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5"/>
            <p:cNvSpPr/>
            <p:nvPr/>
          </p:nvSpPr>
          <p:spPr>
            <a:xfrm>
              <a:off x="8877782" y="5197032"/>
              <a:ext cx="352218" cy="1238491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04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3200" dirty="0">
                <a:latin typeface="Arial" charset="0"/>
                <a:cs typeface="Arial" charset="0"/>
              </a:rPr>
              <a:t>CC ZG503: Network Fundamentals for Cloud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3200" dirty="0">
                <a:latin typeface="Arial" charset="0"/>
                <a:cs typeface="Arial" charset="0"/>
              </a:rPr>
              <a:t>Lecture No. 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17"/>
          <p:cNvSpPr txBox="1"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b="0">
                <a:latin typeface="Calibri"/>
                <a:ea typeface="Calibri"/>
                <a:cs typeface="Calibri"/>
                <a:sym typeface="Calibri"/>
              </a:rPr>
              <a:t>Dijkstra’s algorithm: discussion</a:t>
            </a:r>
            <a:endParaRPr/>
          </a:p>
        </p:txBody>
      </p:sp>
      <p:sp>
        <p:nvSpPr>
          <p:cNvPr id="1870" name="Google Shape;1870;p17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20</a:t>
            </a:fld>
            <a:endParaRPr/>
          </a:p>
        </p:txBody>
      </p:sp>
      <p:sp>
        <p:nvSpPr>
          <p:cNvPr id="1871" name="Google Shape;1871;p17"/>
          <p:cNvSpPr txBox="1"/>
          <p:nvPr/>
        </p:nvSpPr>
        <p:spPr>
          <a:xfrm>
            <a:off x="739458" y="1447801"/>
            <a:ext cx="8709342" cy="191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indent="-2222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algorithm complexity:</a:t>
            </a:r>
            <a:r>
              <a:rPr lang="en-US" sz="2800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nodes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of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iteration: need to check all nodes,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not in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+1)/2 comparisons: O(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i="1" kern="0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complexity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efficient implementations possible: O(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72" name="Google Shape;1872;p17"/>
          <p:cNvSpPr txBox="1"/>
          <p:nvPr/>
        </p:nvSpPr>
        <p:spPr>
          <a:xfrm>
            <a:off x="729298" y="3378200"/>
            <a:ext cx="11310302" cy="233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indent="-2222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message complexity:</a:t>
            </a:r>
            <a:r>
              <a:rPr lang="en-US" sz="2800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router must </a:t>
            </a:r>
            <a:r>
              <a:rPr lang="en-US" sz="24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broadcast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its link state information to other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routers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efficient (and interesting!) broadcast algorithms: O(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link crossings to disseminate a broadcast message from one source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router’s message crosses O(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links: overall message complexity: O(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i="1" kern="0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61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8"/>
          <p:cNvSpPr>
            <a:spLocks/>
          </p:cNvSpPr>
          <p:nvPr/>
        </p:nvSpPr>
        <p:spPr bwMode="auto">
          <a:xfrm>
            <a:off x="3548063" y="1573213"/>
            <a:ext cx="4762" cy="3105150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2318"/>
              <a:gd name="connsiteY0" fmla="*/ 0 h 9961"/>
              <a:gd name="connsiteX1" fmla="*/ 12 w 2318"/>
              <a:gd name="connsiteY1" fmla="*/ 8378 h 9961"/>
              <a:gd name="connsiteX2" fmla="*/ 2318 w 2318"/>
              <a:gd name="connsiteY2" fmla="*/ 9961 h 9961"/>
              <a:gd name="connsiteX0" fmla="*/ 0 w 52"/>
              <a:gd name="connsiteY0" fmla="*/ 0 h 8411"/>
              <a:gd name="connsiteX1" fmla="*/ 52 w 52"/>
              <a:gd name="connsiteY1" fmla="*/ 8411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" h="8411">
                <a:moveTo>
                  <a:pt x="0" y="0"/>
                </a:moveTo>
                <a:cubicBezTo>
                  <a:pt x="17" y="2804"/>
                  <a:pt x="35" y="5607"/>
                  <a:pt x="52" y="8411"/>
                </a:cubicBez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   </a:t>
            </a:r>
          </a:p>
        </p:txBody>
      </p:sp>
      <p:sp>
        <p:nvSpPr>
          <p:cNvPr id="220" name="Freeform 10"/>
          <p:cNvSpPr>
            <a:spLocks/>
          </p:cNvSpPr>
          <p:nvPr/>
        </p:nvSpPr>
        <p:spPr bwMode="auto">
          <a:xfrm rot="10800000" flipH="1">
            <a:off x="10917238" y="1576388"/>
            <a:ext cx="449262" cy="4062412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RECAP: Services, Layering and Encapsulation</a:t>
            </a:r>
            <a:endParaRPr lang="en-US" dirty="0"/>
          </a:p>
        </p:txBody>
      </p:sp>
      <p:sp>
        <p:nvSpPr>
          <p:cNvPr id="98309" name="Text Box 8"/>
          <p:cNvSpPr txBox="1">
            <a:spLocks noChangeArrowheads="1"/>
          </p:cNvSpPr>
          <p:nvPr/>
        </p:nvSpPr>
        <p:spPr bwMode="auto">
          <a:xfrm>
            <a:off x="449263" y="5724525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source</a:t>
            </a: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rot="10800000">
            <a:off x="976313" y="1558925"/>
            <a:ext cx="449262" cy="4062413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8311" name="Group 190"/>
          <p:cNvGrpSpPr>
            <a:grpSpLocks/>
          </p:cNvGrpSpPr>
          <p:nvPr/>
        </p:nvGrpSpPr>
        <p:grpSpPr bwMode="auto">
          <a:xfrm flipH="1">
            <a:off x="635000" y="5073650"/>
            <a:ext cx="803275" cy="771525"/>
            <a:chOff x="-44" y="1473"/>
            <a:chExt cx="981" cy="1105"/>
          </a:xfrm>
        </p:grpSpPr>
        <p:pic>
          <p:nvPicPr>
            <p:cNvPr id="98428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/>
            <p:cNvSpPr>
              <a:spLocks/>
            </p:cNvSpPr>
            <p:nvPr/>
          </p:nvSpPr>
          <p:spPr bwMode="auto">
            <a:xfrm flipH="1">
              <a:off x="375" y="1580"/>
              <a:ext cx="477" cy="505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98312" name="Group 211"/>
          <p:cNvGrpSpPr>
            <a:grpSpLocks/>
          </p:cNvGrpSpPr>
          <p:nvPr/>
        </p:nvGrpSpPr>
        <p:grpSpPr bwMode="auto">
          <a:xfrm>
            <a:off x="1333500" y="1422400"/>
            <a:ext cx="1766888" cy="4033838"/>
            <a:chOff x="1484027" y="1706480"/>
            <a:chExt cx="1765726" cy="4034752"/>
          </a:xfrm>
        </p:grpSpPr>
        <p:sp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1528448" y="1870030"/>
              <a:ext cx="1649914" cy="38712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423" name="Text Box 26"/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application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transport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network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link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physical</a:t>
              </a:r>
              <a:endPara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117" name="Straight Connector 116"/>
            <p:cNvCxnSpPr>
              <a:cxnSpLocks/>
            </p:cNvCxnSpPr>
            <p:nvPr/>
          </p:nvCxnSpPr>
          <p:spPr>
            <a:xfrm>
              <a:off x="1534794" y="2675074"/>
              <a:ext cx="16435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cxnSpLocks/>
            </p:cNvCxnSpPr>
            <p:nvPr/>
          </p:nvCxnSpPr>
          <p:spPr>
            <a:xfrm>
              <a:off x="1506237" y="3472180"/>
              <a:ext cx="1656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cxnSpLocks/>
            </p:cNvCxnSpPr>
            <p:nvPr/>
          </p:nvCxnSpPr>
          <p:spPr>
            <a:xfrm>
              <a:off x="1509410" y="4208947"/>
              <a:ext cx="16689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cxnSpLocks/>
            </p:cNvCxnSpPr>
            <p:nvPr/>
          </p:nvCxnSpPr>
          <p:spPr>
            <a:xfrm>
              <a:off x="1512583" y="4991762"/>
              <a:ext cx="16499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313" name="Group 950"/>
          <p:cNvGrpSpPr>
            <a:grpSpLocks/>
          </p:cNvGrpSpPr>
          <p:nvPr/>
        </p:nvGrpSpPr>
        <p:grpSpPr bwMode="auto">
          <a:xfrm>
            <a:off x="11107738" y="4962525"/>
            <a:ext cx="374650" cy="833438"/>
            <a:chOff x="4140" y="429"/>
            <a:chExt cx="1425" cy="2396"/>
          </a:xfrm>
        </p:grpSpPr>
        <p:sp>
          <p:nvSpPr>
            <p:cNvPr id="168" name="Freeform 951"/>
            <p:cNvSpPr>
              <a:spLocks/>
            </p:cNvSpPr>
            <p:nvPr/>
          </p:nvSpPr>
          <p:spPr bwMode="auto">
            <a:xfrm>
              <a:off x="5269" y="434"/>
              <a:ext cx="284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8391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0" name="Freeform 953"/>
            <p:cNvSpPr>
              <a:spLocks/>
            </p:cNvSpPr>
            <p:nvPr/>
          </p:nvSpPr>
          <p:spPr bwMode="auto">
            <a:xfrm>
              <a:off x="5323" y="570"/>
              <a:ext cx="169" cy="2113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1" name="Freeform 954"/>
            <p:cNvSpPr>
              <a:spLocks/>
            </p:cNvSpPr>
            <p:nvPr/>
          </p:nvSpPr>
          <p:spPr bwMode="auto">
            <a:xfrm>
              <a:off x="5281" y="1638"/>
              <a:ext cx="266" cy="192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8394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8395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20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421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8396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8397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18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419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8398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399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8400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416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417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9" name="Freeform 968"/>
            <p:cNvSpPr>
              <a:spLocks/>
            </p:cNvSpPr>
            <p:nvPr/>
          </p:nvSpPr>
          <p:spPr bwMode="auto">
            <a:xfrm>
              <a:off x="5287" y="1355"/>
              <a:ext cx="266" cy="187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98402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414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415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8403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Freeform 973"/>
            <p:cNvSpPr>
              <a:spLocks/>
            </p:cNvSpPr>
            <p:nvPr/>
          </p:nvSpPr>
          <p:spPr bwMode="auto">
            <a:xfrm>
              <a:off x="5311" y="1009"/>
              <a:ext cx="235" cy="210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Freeform 974"/>
            <p:cNvSpPr>
              <a:spLocks/>
            </p:cNvSpPr>
            <p:nvPr/>
          </p:nvSpPr>
          <p:spPr bwMode="auto">
            <a:xfrm>
              <a:off x="5317" y="680"/>
              <a:ext cx="242" cy="242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8406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5" name="Freeform 976"/>
            <p:cNvSpPr>
              <a:spLocks/>
            </p:cNvSpPr>
            <p:nvPr/>
          </p:nvSpPr>
          <p:spPr bwMode="auto">
            <a:xfrm>
              <a:off x="5299" y="2615"/>
              <a:ext cx="248" cy="201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8408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409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410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411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412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413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98314" name="Text Box 8"/>
          <p:cNvSpPr txBox="1">
            <a:spLocks noChangeArrowheads="1"/>
          </p:cNvSpPr>
          <p:nvPr/>
        </p:nvSpPr>
        <p:spPr bwMode="auto">
          <a:xfrm>
            <a:off x="10217150" y="5716588"/>
            <a:ext cx="1674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destination</a:t>
            </a:r>
          </a:p>
        </p:txBody>
      </p:sp>
      <p:grpSp>
        <p:nvGrpSpPr>
          <p:cNvPr id="98315" name="Group 212"/>
          <p:cNvGrpSpPr>
            <a:grpSpLocks/>
          </p:cNvGrpSpPr>
          <p:nvPr/>
        </p:nvGrpSpPr>
        <p:grpSpPr bwMode="auto">
          <a:xfrm>
            <a:off x="9221788" y="1412875"/>
            <a:ext cx="1765300" cy="4035425"/>
            <a:chOff x="1484027" y="1706480"/>
            <a:chExt cx="1765726" cy="4034752"/>
          </a:xfrm>
        </p:grpSpPr>
        <p:sp>
          <p:nvSpPr>
            <p:cNvPr id="214" name="Rectangle 24"/>
            <p:cNvSpPr>
              <a:spLocks noChangeArrowheads="1"/>
            </p:cNvSpPr>
            <p:nvPr/>
          </p:nvSpPr>
          <p:spPr bwMode="auto">
            <a:xfrm>
              <a:off x="1528488" y="1869966"/>
              <a:ext cx="1649810" cy="38712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385" name="Text Box 26"/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application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transport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network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link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physical</a:t>
              </a:r>
              <a:endPara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216" name="Straight Connector 215"/>
            <p:cNvCxnSpPr>
              <a:cxnSpLocks/>
            </p:cNvCxnSpPr>
            <p:nvPr/>
          </p:nvCxnSpPr>
          <p:spPr>
            <a:xfrm>
              <a:off x="1534839" y="2676281"/>
              <a:ext cx="16434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cxnSpLocks/>
            </p:cNvCxnSpPr>
            <p:nvPr/>
          </p:nvCxnSpPr>
          <p:spPr>
            <a:xfrm>
              <a:off x="1506257" y="3473073"/>
              <a:ext cx="1656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cxnSpLocks/>
            </p:cNvCxnSpPr>
            <p:nvPr/>
          </p:nvCxnSpPr>
          <p:spPr>
            <a:xfrm>
              <a:off x="1509433" y="4209550"/>
              <a:ext cx="1668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cxnSpLocks/>
            </p:cNvCxnSpPr>
            <p:nvPr/>
          </p:nvCxnSpPr>
          <p:spPr>
            <a:xfrm>
              <a:off x="1512609" y="4992057"/>
              <a:ext cx="1649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/>
          <p:cNvSpPr/>
          <p:nvPr/>
        </p:nvSpPr>
        <p:spPr>
          <a:xfrm>
            <a:off x="5584825" y="2368550"/>
            <a:ext cx="971550" cy="388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33" name="Group 185"/>
          <p:cNvGrpSpPr>
            <a:grpSpLocks/>
          </p:cNvGrpSpPr>
          <p:nvPr/>
        </p:nvGrpSpPr>
        <p:grpSpPr bwMode="auto">
          <a:xfrm>
            <a:off x="5691188" y="2433638"/>
            <a:ext cx="908050" cy="301625"/>
            <a:chOff x="1848" y="2046"/>
            <a:chExt cx="572" cy="190"/>
          </a:xfrm>
        </p:grpSpPr>
        <p:grpSp>
          <p:nvGrpSpPr>
            <p:cNvPr id="98378" name="Group 179"/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98382" name="Rectangle 180"/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383" name="Rectangle 181"/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</p:grpSp>
        <p:grpSp>
          <p:nvGrpSpPr>
            <p:cNvPr id="98379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98380" name="Rectangle 183"/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381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</p:grpSp>
      <p:grpSp>
        <p:nvGrpSpPr>
          <p:cNvPr id="96" name="Group 175"/>
          <p:cNvGrpSpPr>
            <a:grpSpLocks/>
          </p:cNvGrpSpPr>
          <p:nvPr/>
        </p:nvGrpSpPr>
        <p:grpSpPr bwMode="auto">
          <a:xfrm>
            <a:off x="5937250" y="1547813"/>
            <a:ext cx="679450" cy="301625"/>
            <a:chOff x="780" y="1553"/>
            <a:chExt cx="428" cy="190"/>
          </a:xfrm>
        </p:grpSpPr>
        <p:sp>
          <p:nvSpPr>
            <p:cNvPr id="98376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377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</p:grpSp>
      <p:sp>
        <p:nvSpPr>
          <p:cNvPr id="80" name="Rectangle 79"/>
          <p:cNvSpPr/>
          <p:nvPr/>
        </p:nvSpPr>
        <p:spPr>
          <a:xfrm>
            <a:off x="5356225" y="3319463"/>
            <a:ext cx="120967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418138" y="3360738"/>
            <a:ext cx="1058862" cy="306387"/>
            <a:chOff x="5509436" y="3287899"/>
            <a:chExt cx="1058375" cy="307296"/>
          </a:xfrm>
        </p:grpSpPr>
        <p:grpSp>
          <p:nvGrpSpPr>
            <p:cNvPr id="98369" name="Group 182"/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98374" name="Rectangle 183"/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375" name="Rectangle 184"/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  <p:sp>
          <p:nvSpPr>
            <p:cNvPr id="98370" name="Rectangle 181"/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98371" name="Rectangle 181"/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cxnSp>
          <p:nvCxnSpPr>
            <p:cNvPr id="4" name="Straight Connector 3"/>
            <p:cNvCxnSpPr>
              <a:cxnSpLocks/>
            </p:cNvCxnSpPr>
            <p:nvPr/>
          </p:nvCxnSpPr>
          <p:spPr>
            <a:xfrm>
              <a:off x="6077500" y="3322928"/>
              <a:ext cx="0" cy="2563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796641" y="3319743"/>
              <a:ext cx="0" cy="25793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7629525" y="1484313"/>
            <a:ext cx="1536700" cy="3792537"/>
            <a:chOff x="7629993" y="1484027"/>
            <a:chExt cx="1535906" cy="3792511"/>
          </a:xfrm>
        </p:grpSpPr>
        <p:sp>
          <p:nvSpPr>
            <p:cNvPr id="119" name="Freeform 118"/>
            <p:cNvSpPr/>
            <p:nvPr/>
          </p:nvSpPr>
          <p:spPr>
            <a:xfrm flipH="1">
              <a:off x="7629993" y="1484027"/>
              <a:ext cx="1201117" cy="3792511"/>
            </a:xfrm>
            <a:custGeom>
              <a:avLst/>
              <a:gdLst>
                <a:gd name="connsiteX0" fmla="*/ 1822537 w 1822537"/>
                <a:gd name="connsiteY0" fmla="*/ 3263030 h 3263030"/>
                <a:gd name="connsiteX1" fmla="*/ 6263 w 1822537"/>
                <a:gd name="connsiteY1" fmla="*/ 2743200 h 3263030"/>
                <a:gd name="connsiteX2" fmla="*/ 0 w 1822537"/>
                <a:gd name="connsiteY2" fmla="*/ 0 h 32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537" h="3263030">
                  <a:moveTo>
                    <a:pt x="1822537" y="3263030"/>
                  </a:moveTo>
                  <a:lnTo>
                    <a:pt x="6263" y="2743200"/>
                  </a:lnTo>
                  <a:cubicBezTo>
                    <a:pt x="4175" y="1828800"/>
                    <a:pt x="2088" y="914400"/>
                    <a:pt x="0" y="0"/>
                  </a:cubicBezTo>
                </a:path>
              </a:pathLst>
            </a:custGeom>
            <a:noFill/>
            <a:ln w="44450">
              <a:solidFill>
                <a:srgbClr val="C00000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 </a:t>
              </a:r>
            </a:p>
          </p:txBody>
        </p:sp>
        <p:grpSp>
          <p:nvGrpSpPr>
            <p:cNvPr id="98340" name="Group 119"/>
            <p:cNvGrpSpPr>
              <a:grpSpLocks/>
            </p:cNvGrpSpPr>
            <p:nvPr/>
          </p:nvGrpSpPr>
          <p:grpSpPr bwMode="auto">
            <a:xfrm>
              <a:off x="7693325" y="4097936"/>
              <a:ext cx="1470663" cy="389744"/>
              <a:chOff x="6216702" y="5375649"/>
              <a:chExt cx="1470663" cy="389744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6477052" y="5376334"/>
                <a:ext cx="1210637" cy="3889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8360" name="Group 182"/>
              <p:cNvGrpSpPr>
                <a:grpSpLocks/>
              </p:cNvGrpSpPr>
              <p:nvPr/>
            </p:nvGrpSpPr>
            <p:grpSpPr bwMode="auto">
              <a:xfrm>
                <a:off x="6216702" y="5392448"/>
                <a:ext cx="1381126" cy="301625"/>
                <a:chOff x="265" y="1531"/>
                <a:chExt cx="870" cy="190"/>
              </a:xfrm>
            </p:grpSpPr>
            <p:sp>
              <p:nvSpPr>
                <p:cNvPr id="98367" name="Rectangle 183"/>
                <p:cNvSpPr>
                  <a:spLocks noChangeArrowheads="1"/>
                </p:cNvSpPr>
                <p:nvPr/>
              </p:nvSpPr>
              <p:spPr bwMode="auto">
                <a:xfrm>
                  <a:off x="265" y="1549"/>
                  <a:ext cx="870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8368" name="Rectangle 184"/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M</a:t>
                  </a:r>
                </a:p>
              </p:txBody>
            </p:sp>
          </p:grpSp>
          <p:sp>
            <p:nvSpPr>
              <p:cNvPr id="98361" name="Rectangle 181"/>
              <p:cNvSpPr>
                <a:spLocks noChangeArrowheads="1"/>
              </p:cNvSpPr>
              <p:nvPr/>
            </p:nvSpPr>
            <p:spPr bwMode="auto">
              <a:xfrm>
                <a:off x="6801757" y="5404115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  <p:sp>
            <p:nvSpPr>
              <p:cNvPr id="98362" name="Rectangle 181"/>
              <p:cNvSpPr>
                <a:spLocks noChangeArrowheads="1"/>
              </p:cNvSpPr>
              <p:nvPr/>
            </p:nvSpPr>
            <p:spPr bwMode="auto">
              <a:xfrm>
                <a:off x="6539453" y="5386777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n</a:t>
                </a:r>
              </a:p>
            </p:txBody>
          </p:sp>
          <p:cxnSp>
            <p:nvCxnSpPr>
              <p:cNvPr id="125" name="Straight Connector 124"/>
              <p:cNvCxnSpPr>
                <a:cxnSpLocks/>
              </p:cNvCxnSpPr>
              <p:nvPr/>
            </p:nvCxnSpPr>
            <p:spPr>
              <a:xfrm>
                <a:off x="7106965" y="5422372"/>
                <a:ext cx="0" cy="2555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6826122" y="5419197"/>
                <a:ext cx="0" cy="25717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365" name="Rectangle 181"/>
              <p:cNvSpPr>
                <a:spLocks noChangeArrowheads="1"/>
              </p:cNvSpPr>
              <p:nvPr/>
            </p:nvSpPr>
            <p:spPr bwMode="auto">
              <a:xfrm>
                <a:off x="6236418" y="5394426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l</a:t>
                </a: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6505613" y="5420784"/>
                <a:ext cx="0" cy="25558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341" name="Group 131"/>
            <p:cNvGrpSpPr>
              <a:grpSpLocks/>
            </p:cNvGrpSpPr>
            <p:nvPr/>
          </p:nvGrpSpPr>
          <p:grpSpPr bwMode="auto">
            <a:xfrm>
              <a:off x="8014421" y="3363106"/>
              <a:ext cx="1058375" cy="307296"/>
              <a:chOff x="5509436" y="3287899"/>
              <a:chExt cx="1058375" cy="307296"/>
            </a:xfrm>
          </p:grpSpPr>
          <p:grpSp>
            <p:nvGrpSpPr>
              <p:cNvPr id="98352" name="Group 182"/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98357" name="Rectangle 183"/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8358" name="Rectangle 184"/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M</a:t>
                  </a:r>
                </a:p>
              </p:txBody>
            </p:sp>
          </p:grpSp>
          <p:sp>
            <p:nvSpPr>
              <p:cNvPr id="98353" name="Rectangle 181"/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  <p:sp>
            <p:nvSpPr>
              <p:cNvPr id="98354" name="Rectangle 181"/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n</a:t>
                </a:r>
              </a:p>
            </p:txBody>
          </p:sp>
          <p:cxnSp>
            <p:nvCxnSpPr>
              <p:cNvPr id="145" name="Straight Connector 144"/>
              <p:cNvCxnSpPr>
                <a:cxnSpLocks/>
              </p:cNvCxnSpPr>
              <p:nvPr/>
            </p:nvCxnSpPr>
            <p:spPr>
              <a:xfrm>
                <a:off x="6077016" y="3323332"/>
                <a:ext cx="0" cy="2555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796174" y="3320157"/>
                <a:ext cx="0" cy="25717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342" name="Group 6"/>
            <p:cNvGrpSpPr>
              <a:grpSpLocks/>
            </p:cNvGrpSpPr>
            <p:nvPr/>
          </p:nvGrpSpPr>
          <p:grpSpPr bwMode="auto">
            <a:xfrm>
              <a:off x="8257849" y="2658970"/>
              <a:ext cx="908050" cy="301625"/>
              <a:chOff x="6877524" y="6049441"/>
              <a:chExt cx="908050" cy="301625"/>
            </a:xfrm>
          </p:grpSpPr>
          <p:grpSp>
            <p:nvGrpSpPr>
              <p:cNvPr id="98346" name="Group 179"/>
              <p:cNvGrpSpPr>
                <a:grpSpLocks/>
              </p:cNvGrpSpPr>
              <p:nvPr/>
            </p:nvGrpSpPr>
            <p:grpSpPr bwMode="auto">
              <a:xfrm>
                <a:off x="6877524" y="6051029"/>
                <a:ext cx="296863" cy="292100"/>
                <a:chOff x="1959" y="2058"/>
                <a:chExt cx="187" cy="184"/>
              </a:xfrm>
            </p:grpSpPr>
            <p:sp>
              <p:nvSpPr>
                <p:cNvPr id="98350" name="Rectangle 180"/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8351" name="Rectangle 181"/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H</a:t>
                  </a:r>
                  <a:r>
                    <a:rPr lang="en-US" altLang="en-US" sz="1800" baseline="-250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t</a:t>
                  </a:r>
                </a:p>
              </p:txBody>
            </p:sp>
          </p:grpSp>
          <p:grpSp>
            <p:nvGrpSpPr>
              <p:cNvPr id="98347" name="Group 182"/>
              <p:cNvGrpSpPr>
                <a:grpSpLocks/>
              </p:cNvGrpSpPr>
              <p:nvPr/>
            </p:nvGrpSpPr>
            <p:grpSpPr bwMode="auto">
              <a:xfrm>
                <a:off x="7106124" y="6049441"/>
                <a:ext cx="679450" cy="301625"/>
                <a:chOff x="780" y="1553"/>
                <a:chExt cx="428" cy="190"/>
              </a:xfrm>
            </p:grpSpPr>
            <p:sp>
              <p:nvSpPr>
                <p:cNvPr id="98348" name="Rectangle 183"/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8349" name="Rectangle 184"/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M</a:t>
                  </a:r>
                </a:p>
              </p:txBody>
            </p:sp>
          </p:grpSp>
        </p:grpSp>
        <p:grpSp>
          <p:nvGrpSpPr>
            <p:cNvPr id="98343" name="Group 175"/>
            <p:cNvGrpSpPr>
              <a:grpSpLocks/>
            </p:cNvGrpSpPr>
            <p:nvPr/>
          </p:nvGrpSpPr>
          <p:grpSpPr bwMode="auto">
            <a:xfrm>
              <a:off x="8465451" y="1880020"/>
              <a:ext cx="679450" cy="301625"/>
              <a:chOff x="780" y="1553"/>
              <a:chExt cx="428" cy="190"/>
            </a:xfrm>
          </p:grpSpPr>
          <p:sp>
            <p:nvSpPr>
              <p:cNvPr id="98344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345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</p:grpSp>
      <p:sp>
        <p:nvSpPr>
          <p:cNvPr id="165" name="Freeform 8"/>
          <p:cNvSpPr>
            <a:spLocks/>
          </p:cNvSpPr>
          <p:nvPr/>
        </p:nvSpPr>
        <p:spPr bwMode="auto">
          <a:xfrm>
            <a:off x="3570288" y="4675188"/>
            <a:ext cx="4137025" cy="601662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9988"/>
              <a:gd name="connsiteY0" fmla="*/ 0 h 1622"/>
              <a:gd name="connsiteX1" fmla="*/ 2306 w 9988"/>
              <a:gd name="connsiteY1" fmla="*/ 1583 h 1622"/>
              <a:gd name="connsiteX2" fmla="*/ 9988 w 9988"/>
              <a:gd name="connsiteY2" fmla="*/ 1622 h 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" h="1622">
                <a:moveTo>
                  <a:pt x="0" y="0"/>
                </a:moveTo>
                <a:lnTo>
                  <a:pt x="2306" y="1583"/>
                </a:lnTo>
                <a:lnTo>
                  <a:pt x="9988" y="1622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   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186113" y="2138363"/>
            <a:ext cx="1079500" cy="1909762"/>
            <a:chOff x="3186222" y="2137612"/>
            <a:chExt cx="1079388" cy="1910319"/>
          </a:xfrm>
        </p:grpSpPr>
        <p:sp>
          <p:nvSpPr>
            <p:cNvPr id="10" name="TextBox 9"/>
            <p:cNvSpPr txBox="1"/>
            <p:nvPr/>
          </p:nvSpPr>
          <p:spPr>
            <a:xfrm>
              <a:off x="3186222" y="2137612"/>
              <a:ext cx="996847" cy="369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message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192571" y="2928418"/>
              <a:ext cx="995259" cy="369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segment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186222" y="3677936"/>
              <a:ext cx="1079388" cy="369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datagram</a:t>
              </a:r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3189288" y="4454525"/>
            <a:ext cx="74136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frame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145088" y="4194175"/>
            <a:ext cx="1347787" cy="307975"/>
            <a:chOff x="5144294" y="4194650"/>
            <a:chExt cx="1347789" cy="307296"/>
          </a:xfrm>
        </p:grpSpPr>
        <p:grpSp>
          <p:nvGrpSpPr>
            <p:cNvPr id="98327" name="Group 182"/>
            <p:cNvGrpSpPr>
              <a:grpSpLocks/>
            </p:cNvGrpSpPr>
            <p:nvPr/>
          </p:nvGrpSpPr>
          <p:grpSpPr bwMode="auto">
            <a:xfrm>
              <a:off x="5144294" y="4200321"/>
              <a:ext cx="1347789" cy="301625"/>
              <a:chOff x="286" y="1531"/>
              <a:chExt cx="849" cy="190"/>
            </a:xfrm>
          </p:grpSpPr>
          <p:sp>
            <p:nvSpPr>
              <p:cNvPr id="98334" name="Rectangle 183"/>
              <p:cNvSpPr>
                <a:spLocks noChangeArrowheads="1"/>
              </p:cNvSpPr>
              <p:nvPr/>
            </p:nvSpPr>
            <p:spPr bwMode="auto">
              <a:xfrm>
                <a:off x="286" y="1549"/>
                <a:ext cx="849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335" name="Rectangle 184"/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  <p:sp>
          <p:nvSpPr>
            <p:cNvPr id="98328" name="Rectangle 181"/>
            <p:cNvSpPr>
              <a:spLocks noChangeArrowheads="1"/>
            </p:cNvSpPr>
            <p:nvPr/>
          </p:nvSpPr>
          <p:spPr bwMode="auto">
            <a:xfrm>
              <a:off x="5696012" y="4211988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98329" name="Rectangle 181"/>
            <p:cNvSpPr>
              <a:spLocks noChangeArrowheads="1"/>
            </p:cNvSpPr>
            <p:nvPr/>
          </p:nvSpPr>
          <p:spPr bwMode="auto">
            <a:xfrm>
              <a:off x="5433708" y="4194650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cxnSp>
          <p:nvCxnSpPr>
            <p:cNvPr id="222" name="Straight Connector 221"/>
            <p:cNvCxnSpPr>
              <a:cxnSpLocks/>
            </p:cNvCxnSpPr>
            <p:nvPr/>
          </p:nvCxnSpPr>
          <p:spPr>
            <a:xfrm>
              <a:off x="6001545" y="4229498"/>
              <a:ext cx="0" cy="2566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5720557" y="4227914"/>
              <a:ext cx="0" cy="2566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332" name="Rectangle 181"/>
            <p:cNvSpPr>
              <a:spLocks noChangeArrowheads="1"/>
            </p:cNvSpPr>
            <p:nvPr/>
          </p:nvSpPr>
          <p:spPr bwMode="auto">
            <a:xfrm>
              <a:off x="5149178" y="4198403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l</a:t>
              </a:r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5417344" y="4226330"/>
              <a:ext cx="0" cy="2566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32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93056F42-CFF4-4C6D-9B76-FB72FD9E5636}" type="slidenum">
              <a:rPr lang="en-US" altLang="en-US" smtClean="0">
                <a:solidFill>
                  <a:srgbClr val="7F7F7F"/>
                </a:solidFill>
              </a:rPr>
              <a:pPr/>
              <a:t>3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3769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17917 0.010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20157 0.034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1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22096 0.049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24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16224 -0.00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1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65" grpId="0" animBg="1"/>
      <p:bldP spid="201" grpId="0"/>
      <p:bldP spid="20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99"/>
          <p:cNvSpPr>
            <a:spLocks/>
          </p:cNvSpPr>
          <p:nvPr/>
        </p:nvSpPr>
        <p:spPr bwMode="auto">
          <a:xfrm>
            <a:off x="8197850" y="4478338"/>
            <a:ext cx="454025" cy="992187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  <a:gd name="connsiteX0" fmla="*/ 10000 w 10000"/>
              <a:gd name="connsiteY0" fmla="*/ 7972 h 8825"/>
              <a:gd name="connsiteX1" fmla="*/ 218 w 10000"/>
              <a:gd name="connsiteY1" fmla="*/ 0 h 8825"/>
              <a:gd name="connsiteX2" fmla="*/ 0 w 10000"/>
              <a:gd name="connsiteY2" fmla="*/ 8448 h 8825"/>
              <a:gd name="connsiteX3" fmla="*/ 7224 w 10000"/>
              <a:gd name="connsiteY3" fmla="*/ 8825 h 8825"/>
              <a:gd name="connsiteX4" fmla="*/ 10000 w 10000"/>
              <a:gd name="connsiteY4" fmla="*/ 7972 h 8825"/>
              <a:gd name="connsiteX0" fmla="*/ 6901 w 7224"/>
              <a:gd name="connsiteY0" fmla="*/ 7744 h 10000"/>
              <a:gd name="connsiteX1" fmla="*/ 218 w 7224"/>
              <a:gd name="connsiteY1" fmla="*/ 0 h 10000"/>
              <a:gd name="connsiteX2" fmla="*/ 0 w 7224"/>
              <a:gd name="connsiteY2" fmla="*/ 9573 h 10000"/>
              <a:gd name="connsiteX3" fmla="*/ 7224 w 7224"/>
              <a:gd name="connsiteY3" fmla="*/ 10000 h 10000"/>
              <a:gd name="connsiteX4" fmla="*/ 6901 w 7224"/>
              <a:gd name="connsiteY4" fmla="*/ 7744 h 10000"/>
              <a:gd name="connsiteX0" fmla="*/ 9553 w 9587"/>
              <a:gd name="connsiteY0" fmla="*/ 7744 h 9750"/>
              <a:gd name="connsiteX1" fmla="*/ 302 w 9587"/>
              <a:gd name="connsiteY1" fmla="*/ 0 h 9750"/>
              <a:gd name="connsiteX2" fmla="*/ 0 w 9587"/>
              <a:gd name="connsiteY2" fmla="*/ 9573 h 9750"/>
              <a:gd name="connsiteX3" fmla="*/ 9464 w 9587"/>
              <a:gd name="connsiteY3" fmla="*/ 9750 h 9750"/>
              <a:gd name="connsiteX4" fmla="*/ 9553 w 9587"/>
              <a:gd name="connsiteY4" fmla="*/ 7744 h 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7" h="9750">
                <a:moveTo>
                  <a:pt x="9553" y="7744"/>
                </a:moveTo>
                <a:lnTo>
                  <a:pt x="302" y="0"/>
                </a:lnTo>
                <a:cubicBezTo>
                  <a:pt x="201" y="3191"/>
                  <a:pt x="101" y="6382"/>
                  <a:pt x="0" y="9573"/>
                </a:cubicBezTo>
                <a:lnTo>
                  <a:pt x="9464" y="9750"/>
                </a:lnTo>
                <a:cubicBezTo>
                  <a:pt x="9314" y="8998"/>
                  <a:pt x="9702" y="8496"/>
                  <a:pt x="9553" y="7744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0355" name="Group 296"/>
          <p:cNvGrpSpPr>
            <a:grpSpLocks/>
          </p:cNvGrpSpPr>
          <p:nvPr/>
        </p:nvGrpSpPr>
        <p:grpSpPr bwMode="auto">
          <a:xfrm>
            <a:off x="8637588" y="5116513"/>
            <a:ext cx="958850" cy="476250"/>
            <a:chOff x="7493876" y="2774731"/>
            <a:chExt cx="1481958" cy="894622"/>
          </a:xfrm>
        </p:grpSpPr>
        <p:sp>
          <p:nvSpPr>
            <p:cNvPr id="298" name="Freeform 297"/>
            <p:cNvSpPr/>
            <p:nvPr/>
          </p:nvSpPr>
          <p:spPr>
            <a:xfrm>
              <a:off x="7493876" y="3084867"/>
              <a:ext cx="1481958" cy="584486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299" name="Oval 298"/>
            <p:cNvSpPr/>
            <p:nvPr/>
          </p:nvSpPr>
          <p:spPr>
            <a:xfrm>
              <a:off x="7493876" y="2774731"/>
              <a:ext cx="1481958" cy="578522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100485" name="Group 299"/>
            <p:cNvGrpSpPr>
              <a:grpSpLocks/>
            </p:cNvGrpSpPr>
            <p:nvPr/>
          </p:nvGrpSpPr>
          <p:grpSpPr bwMode="auto"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1" name="Freeform 300"/>
              <p:cNvSpPr/>
              <p:nvPr/>
            </p:nvSpPr>
            <p:spPr>
              <a:xfrm>
                <a:off x="7813193" y="2885701"/>
                <a:ext cx="847495" cy="195933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2" name="Freeform 301"/>
              <p:cNvSpPr/>
              <p:nvPr/>
            </p:nvSpPr>
            <p:spPr>
              <a:xfrm>
                <a:off x="8366918" y="3054352"/>
                <a:ext cx="317018" cy="168650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3" name="Freeform 302"/>
              <p:cNvSpPr/>
              <p:nvPr/>
            </p:nvSpPr>
            <p:spPr>
              <a:xfrm>
                <a:off x="7787832" y="3054352"/>
                <a:ext cx="310677" cy="168650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4" name="Freeform 303"/>
              <p:cNvSpPr/>
              <p:nvPr/>
            </p:nvSpPr>
            <p:spPr>
              <a:xfrm>
                <a:off x="7895617" y="2972507"/>
                <a:ext cx="676305" cy="2653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2" name="Rectangle 90"/>
          <p:cNvSpPr>
            <a:spLocks noChangeArrowheads="1"/>
          </p:cNvSpPr>
          <p:nvPr/>
        </p:nvSpPr>
        <p:spPr bwMode="auto">
          <a:xfrm>
            <a:off x="6916738" y="4489450"/>
            <a:ext cx="1273175" cy="946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27000" dist="38100" dir="18900000" sx="103000" sy="103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0357" name="Text Box 92"/>
          <p:cNvSpPr txBox="1">
            <a:spLocks noChangeArrowheads="1"/>
          </p:cNvSpPr>
          <p:nvPr/>
        </p:nvSpPr>
        <p:spPr bwMode="auto">
          <a:xfrm>
            <a:off x="6873875" y="4456113"/>
            <a:ext cx="13176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link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physical</a:t>
            </a:r>
          </a:p>
        </p:txBody>
      </p:sp>
      <p:sp>
        <p:nvSpPr>
          <p:cNvPr id="144" name="Rectangle 24"/>
          <p:cNvSpPr>
            <a:spLocks noChangeArrowheads="1"/>
          </p:cNvSpPr>
          <p:nvPr/>
        </p:nvSpPr>
        <p:spPr bwMode="auto">
          <a:xfrm>
            <a:off x="2886075" y="486568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0359" name="Text Box 26"/>
          <p:cNvSpPr txBox="1">
            <a:spLocks noChangeArrowheads="1"/>
          </p:cNvSpPr>
          <p:nvPr/>
        </p:nvSpPr>
        <p:spPr bwMode="auto">
          <a:xfrm>
            <a:off x="2832100" y="4821238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application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transport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link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physical</a:t>
            </a:r>
          </a:p>
        </p:txBody>
      </p:sp>
      <p:sp>
        <p:nvSpPr>
          <p:cNvPr id="146" name="Line 25"/>
          <p:cNvSpPr>
            <a:spLocks noChangeShapeType="1"/>
          </p:cNvSpPr>
          <p:nvPr/>
        </p:nvSpPr>
        <p:spPr bwMode="auto">
          <a:xfrm>
            <a:off x="2886075" y="51831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7" name="Line 27"/>
          <p:cNvSpPr>
            <a:spLocks noChangeShapeType="1"/>
          </p:cNvSpPr>
          <p:nvPr/>
        </p:nvSpPr>
        <p:spPr bwMode="auto">
          <a:xfrm>
            <a:off x="2894013" y="55038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8" name="Line 28"/>
          <p:cNvSpPr>
            <a:spLocks noChangeShapeType="1"/>
          </p:cNvSpPr>
          <p:nvPr/>
        </p:nvSpPr>
        <p:spPr bwMode="auto">
          <a:xfrm>
            <a:off x="2898775" y="57848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9" name="Line 29"/>
          <p:cNvSpPr>
            <a:spLocks noChangeShapeType="1"/>
          </p:cNvSpPr>
          <p:nvPr/>
        </p:nvSpPr>
        <p:spPr bwMode="auto">
          <a:xfrm>
            <a:off x="2898775" y="60610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9" name="Rectangle 24"/>
          <p:cNvSpPr>
            <a:spLocks noChangeArrowheads="1"/>
          </p:cNvSpPr>
          <p:nvPr/>
        </p:nvSpPr>
        <p:spPr bwMode="auto">
          <a:xfrm>
            <a:off x="3816350" y="985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0365" name="Text Box 26"/>
          <p:cNvSpPr txBox="1">
            <a:spLocks noChangeArrowheads="1"/>
          </p:cNvSpPr>
          <p:nvPr/>
        </p:nvSpPr>
        <p:spPr bwMode="auto">
          <a:xfrm>
            <a:off x="3762375" y="941388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application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transport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link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physical</a:t>
            </a:r>
          </a:p>
        </p:txBody>
      </p:sp>
      <p:sp>
        <p:nvSpPr>
          <p:cNvPr id="159" name="Freeform 3"/>
          <p:cNvSpPr>
            <a:spLocks/>
          </p:cNvSpPr>
          <p:nvPr/>
        </p:nvSpPr>
        <p:spPr bwMode="auto">
          <a:xfrm>
            <a:off x="8316913" y="2563813"/>
            <a:ext cx="638175" cy="782637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0367" name="Group 304"/>
          <p:cNvGrpSpPr>
            <a:grpSpLocks/>
          </p:cNvGrpSpPr>
          <p:nvPr/>
        </p:nvGrpSpPr>
        <p:grpSpPr bwMode="auto">
          <a:xfrm>
            <a:off x="8737600" y="2941638"/>
            <a:ext cx="958850" cy="477837"/>
            <a:chOff x="3668110" y="2448910"/>
            <a:chExt cx="3794234" cy="2165130"/>
          </a:xfrm>
        </p:grpSpPr>
        <p:sp>
          <p:nvSpPr>
            <p:cNvPr id="306" name="Rectangle 305"/>
            <p:cNvSpPr/>
            <p:nvPr/>
          </p:nvSpPr>
          <p:spPr>
            <a:xfrm>
              <a:off x="3668110" y="3743673"/>
              <a:ext cx="3781670" cy="870367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07" name="Freeform 306"/>
            <p:cNvSpPr/>
            <p:nvPr/>
          </p:nvSpPr>
          <p:spPr>
            <a:xfrm>
              <a:off x="3680674" y="2448910"/>
              <a:ext cx="3781670" cy="1323536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100478" name="Group 307"/>
            <p:cNvGrpSpPr>
              <a:grpSpLocks/>
            </p:cNvGrpSpPr>
            <p:nvPr/>
          </p:nvGrpSpPr>
          <p:grpSpPr bwMode="auto"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09" name="Freeform 308"/>
              <p:cNvSpPr/>
              <p:nvPr/>
            </p:nvSpPr>
            <p:spPr>
              <a:xfrm>
                <a:off x="7964874" y="3036228"/>
                <a:ext cx="848811" cy="198198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0" name="Freeform 309"/>
              <p:cNvSpPr/>
              <p:nvPr/>
            </p:nvSpPr>
            <p:spPr>
              <a:xfrm>
                <a:off x="8519595" y="3205771"/>
                <a:ext cx="316983" cy="171930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1" name="Freeform 310"/>
              <p:cNvSpPr/>
              <p:nvPr/>
            </p:nvSpPr>
            <p:spPr>
              <a:xfrm>
                <a:off x="7940220" y="3205771"/>
                <a:ext cx="311701" cy="169542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2" name="Freeform 311"/>
              <p:cNvSpPr/>
              <p:nvPr/>
            </p:nvSpPr>
            <p:spPr>
              <a:xfrm>
                <a:off x="8047642" y="3122193"/>
                <a:ext cx="676231" cy="26983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650" y="265113"/>
            <a:ext cx="4683125" cy="16811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[RECAP] Encapsulation: an end-end view</a:t>
            </a:r>
            <a:endParaRPr lang="en-US" dirty="0"/>
          </a:p>
        </p:txBody>
      </p:sp>
      <p:sp>
        <p:nvSpPr>
          <p:cNvPr id="175" name="Freeform 2"/>
          <p:cNvSpPr>
            <a:spLocks/>
          </p:cNvSpPr>
          <p:nvPr/>
        </p:nvSpPr>
        <p:spPr bwMode="auto">
          <a:xfrm>
            <a:off x="5037138" y="1701800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370" name="Text Box 8"/>
          <p:cNvSpPr txBox="1">
            <a:spLocks noChangeArrowheads="1"/>
          </p:cNvSpPr>
          <p:nvPr/>
        </p:nvSpPr>
        <p:spPr bwMode="auto">
          <a:xfrm>
            <a:off x="3935413" y="47783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source</a:t>
            </a:r>
          </a:p>
        </p:txBody>
      </p:sp>
      <p:sp>
        <p:nvSpPr>
          <p:cNvPr id="177" name="Freeform 10"/>
          <p:cNvSpPr>
            <a:spLocks/>
          </p:cNvSpPr>
          <p:nvPr/>
        </p:nvSpPr>
        <p:spPr bwMode="auto">
          <a:xfrm>
            <a:off x="5087938" y="960438"/>
            <a:ext cx="360362" cy="1595437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0" name="Line 25"/>
          <p:cNvSpPr>
            <a:spLocks noChangeShapeType="1"/>
          </p:cNvSpPr>
          <p:nvPr/>
        </p:nvSpPr>
        <p:spPr bwMode="auto">
          <a:xfrm>
            <a:off x="3816350" y="1303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2" name="Line 27"/>
          <p:cNvSpPr>
            <a:spLocks noChangeShapeType="1"/>
          </p:cNvSpPr>
          <p:nvPr/>
        </p:nvSpPr>
        <p:spPr bwMode="auto">
          <a:xfrm>
            <a:off x="3824288" y="1624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3" name="Line 28"/>
          <p:cNvSpPr>
            <a:spLocks noChangeShapeType="1"/>
          </p:cNvSpPr>
          <p:nvPr/>
        </p:nvSpPr>
        <p:spPr bwMode="auto">
          <a:xfrm>
            <a:off x="3829050" y="1905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4" name="Line 29"/>
          <p:cNvSpPr>
            <a:spLocks noChangeShapeType="1"/>
          </p:cNvSpPr>
          <p:nvPr/>
        </p:nvSpPr>
        <p:spPr bwMode="auto">
          <a:xfrm>
            <a:off x="3829050" y="2181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85" name="Group 39"/>
          <p:cNvGrpSpPr>
            <a:grpSpLocks/>
          </p:cNvGrpSpPr>
          <p:nvPr/>
        </p:nvGrpSpPr>
        <p:grpSpPr bwMode="auto">
          <a:xfrm>
            <a:off x="2438400" y="1622425"/>
            <a:ext cx="1208088" cy="303213"/>
            <a:chOff x="501" y="1990"/>
            <a:chExt cx="761" cy="191"/>
          </a:xfrm>
        </p:grpSpPr>
        <p:sp>
          <p:nvSpPr>
            <p:cNvPr id="100470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71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72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73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190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1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2" name="Text Box 5"/>
          <p:cNvSpPr txBox="1">
            <a:spLocks noChangeArrowheads="1"/>
          </p:cNvSpPr>
          <p:nvPr/>
        </p:nvSpPr>
        <p:spPr bwMode="auto">
          <a:xfrm>
            <a:off x="1614488" y="1250950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segment</a:t>
            </a:r>
          </a:p>
        </p:txBody>
      </p:sp>
      <p:grpSp>
        <p:nvGrpSpPr>
          <p:cNvPr id="193" name="Group 178"/>
          <p:cNvGrpSpPr>
            <a:grpSpLocks/>
          </p:cNvGrpSpPr>
          <p:nvPr/>
        </p:nvGrpSpPr>
        <p:grpSpPr bwMode="auto">
          <a:xfrm>
            <a:off x="2755900" y="1290638"/>
            <a:ext cx="301625" cy="292100"/>
            <a:chOff x="1962" y="2058"/>
            <a:chExt cx="190" cy="184"/>
          </a:xfrm>
        </p:grpSpPr>
        <p:sp>
          <p:nvSpPr>
            <p:cNvPr id="100468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69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</p:grpSp>
      <p:sp>
        <p:nvSpPr>
          <p:cNvPr id="196" name="Text Box 4"/>
          <p:cNvSpPr txBox="1">
            <a:spLocks noChangeArrowheads="1"/>
          </p:cNvSpPr>
          <p:nvPr/>
        </p:nvSpPr>
        <p:spPr bwMode="auto">
          <a:xfrm>
            <a:off x="1414463" y="1590675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datagram</a:t>
            </a:r>
          </a:p>
        </p:txBody>
      </p:sp>
      <p:sp>
        <p:nvSpPr>
          <p:cNvPr id="100380" name="Text Box 54"/>
          <p:cNvSpPr txBox="1">
            <a:spLocks noChangeArrowheads="1"/>
          </p:cNvSpPr>
          <p:nvPr/>
        </p:nvSpPr>
        <p:spPr bwMode="auto">
          <a:xfrm>
            <a:off x="2767013" y="4411663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destination</a:t>
            </a:r>
          </a:p>
        </p:txBody>
      </p:sp>
      <p:grpSp>
        <p:nvGrpSpPr>
          <p:cNvPr id="206" name="Group 64"/>
          <p:cNvGrpSpPr>
            <a:grpSpLocks/>
          </p:cNvGrpSpPr>
          <p:nvPr/>
        </p:nvGrpSpPr>
        <p:grpSpPr bwMode="auto">
          <a:xfrm>
            <a:off x="1371600" y="5781675"/>
            <a:ext cx="1479550" cy="303213"/>
            <a:chOff x="332" y="2224"/>
            <a:chExt cx="932" cy="191"/>
          </a:xfrm>
        </p:grpSpPr>
        <p:sp>
          <p:nvSpPr>
            <p:cNvPr id="100460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61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62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63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l</a:t>
              </a:r>
            </a:p>
          </p:txBody>
        </p:sp>
        <p:sp>
          <p:nvSpPr>
            <p:cNvPr id="100464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12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3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4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15" name="Group 73"/>
          <p:cNvGrpSpPr>
            <a:grpSpLocks/>
          </p:cNvGrpSpPr>
          <p:nvPr/>
        </p:nvGrpSpPr>
        <p:grpSpPr bwMode="auto">
          <a:xfrm>
            <a:off x="1639888" y="5483225"/>
            <a:ext cx="1208087" cy="303213"/>
            <a:chOff x="501" y="1990"/>
            <a:chExt cx="761" cy="191"/>
          </a:xfrm>
        </p:grpSpPr>
        <p:sp>
          <p:nvSpPr>
            <p:cNvPr id="100454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55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56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57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20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1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22" name="Group 80"/>
          <p:cNvGrpSpPr>
            <a:grpSpLocks/>
          </p:cNvGrpSpPr>
          <p:nvPr/>
        </p:nvGrpSpPr>
        <p:grpSpPr bwMode="auto">
          <a:xfrm>
            <a:off x="1943100" y="5175250"/>
            <a:ext cx="890588" cy="303213"/>
            <a:chOff x="645" y="1734"/>
            <a:chExt cx="561" cy="191"/>
          </a:xfrm>
        </p:grpSpPr>
        <p:sp>
          <p:nvSpPr>
            <p:cNvPr id="100450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51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52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26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27" name="Group 85"/>
          <p:cNvGrpSpPr>
            <a:grpSpLocks/>
          </p:cNvGrpSpPr>
          <p:nvPr/>
        </p:nvGrpSpPr>
        <p:grpSpPr bwMode="auto">
          <a:xfrm>
            <a:off x="2149475" y="4864100"/>
            <a:ext cx="679450" cy="301625"/>
            <a:chOff x="780" y="1553"/>
            <a:chExt cx="428" cy="190"/>
          </a:xfrm>
        </p:grpSpPr>
        <p:sp>
          <p:nvSpPr>
            <p:cNvPr id="100448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49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</p:grpSp>
      <p:sp>
        <p:nvSpPr>
          <p:cNvPr id="233" name="Line 91"/>
          <p:cNvSpPr>
            <a:spLocks noChangeShapeType="1"/>
          </p:cNvSpPr>
          <p:nvPr/>
        </p:nvSpPr>
        <p:spPr bwMode="auto">
          <a:xfrm>
            <a:off x="6916738" y="48069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5" name="Line 93"/>
          <p:cNvSpPr>
            <a:spLocks noChangeShapeType="1"/>
          </p:cNvSpPr>
          <p:nvPr/>
        </p:nvSpPr>
        <p:spPr bwMode="auto">
          <a:xfrm>
            <a:off x="6924675" y="51276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8" name="Rectangle 96"/>
          <p:cNvSpPr>
            <a:spLocks noChangeArrowheads="1"/>
          </p:cNvSpPr>
          <p:nvPr/>
        </p:nvSpPr>
        <p:spPr bwMode="auto">
          <a:xfrm>
            <a:off x="7083425" y="2597150"/>
            <a:ext cx="1273175" cy="6556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39" name="Line 97"/>
          <p:cNvSpPr>
            <a:spLocks noChangeShapeType="1"/>
          </p:cNvSpPr>
          <p:nvPr/>
        </p:nvSpPr>
        <p:spPr bwMode="auto">
          <a:xfrm>
            <a:off x="7083425" y="29146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1" name="Freeform 114"/>
          <p:cNvSpPr>
            <a:spLocks/>
          </p:cNvSpPr>
          <p:nvPr/>
        </p:nvSpPr>
        <p:spPr bwMode="auto">
          <a:xfrm>
            <a:off x="3048000" y="787400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42" name="Group 115"/>
          <p:cNvGrpSpPr>
            <a:grpSpLocks/>
          </p:cNvGrpSpPr>
          <p:nvPr/>
        </p:nvGrpSpPr>
        <p:grpSpPr bwMode="auto">
          <a:xfrm>
            <a:off x="5457825" y="4800600"/>
            <a:ext cx="1479550" cy="303213"/>
            <a:chOff x="332" y="2224"/>
            <a:chExt cx="932" cy="191"/>
          </a:xfrm>
        </p:grpSpPr>
        <p:sp>
          <p:nvSpPr>
            <p:cNvPr id="100440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41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42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43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l</a:t>
              </a:r>
            </a:p>
          </p:txBody>
        </p:sp>
        <p:sp>
          <p:nvSpPr>
            <p:cNvPr id="100444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48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9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0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51" name="Group 124"/>
          <p:cNvGrpSpPr>
            <a:grpSpLocks/>
          </p:cNvGrpSpPr>
          <p:nvPr/>
        </p:nvGrpSpPr>
        <p:grpSpPr bwMode="auto">
          <a:xfrm>
            <a:off x="5716588" y="4494213"/>
            <a:ext cx="1208087" cy="303212"/>
            <a:chOff x="501" y="1990"/>
            <a:chExt cx="761" cy="191"/>
          </a:xfrm>
        </p:grpSpPr>
        <p:sp>
          <p:nvSpPr>
            <p:cNvPr id="100434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35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36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37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56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7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58" name="Group 140"/>
          <p:cNvGrpSpPr>
            <a:grpSpLocks/>
          </p:cNvGrpSpPr>
          <p:nvPr/>
        </p:nvGrpSpPr>
        <p:grpSpPr bwMode="auto">
          <a:xfrm>
            <a:off x="8488363" y="4860925"/>
            <a:ext cx="1208087" cy="303213"/>
            <a:chOff x="501" y="1990"/>
            <a:chExt cx="761" cy="191"/>
          </a:xfrm>
        </p:grpSpPr>
        <p:sp>
          <p:nvSpPr>
            <p:cNvPr id="100428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29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30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31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63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4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65" name="Group 156"/>
          <p:cNvGrpSpPr>
            <a:grpSpLocks/>
          </p:cNvGrpSpPr>
          <p:nvPr/>
        </p:nvGrpSpPr>
        <p:grpSpPr bwMode="auto">
          <a:xfrm>
            <a:off x="2157413" y="1919288"/>
            <a:ext cx="1479550" cy="303212"/>
            <a:chOff x="332" y="2224"/>
            <a:chExt cx="932" cy="191"/>
          </a:xfrm>
        </p:grpSpPr>
        <p:sp>
          <p:nvSpPr>
            <p:cNvPr id="100420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21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22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23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l</a:t>
              </a:r>
            </a:p>
          </p:txBody>
        </p:sp>
        <p:sp>
          <p:nvSpPr>
            <p:cNvPr id="100424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71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2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3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0394" name="Text Box 166"/>
          <p:cNvSpPr txBox="1">
            <a:spLocks noChangeArrowheads="1"/>
          </p:cNvSpPr>
          <p:nvPr/>
        </p:nvSpPr>
        <p:spPr bwMode="auto">
          <a:xfrm>
            <a:off x="9140825" y="5665788"/>
            <a:ext cx="841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router</a:t>
            </a: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0395" name="Text Box 167"/>
          <p:cNvSpPr txBox="1">
            <a:spLocks noChangeArrowheads="1"/>
          </p:cNvSpPr>
          <p:nvPr/>
        </p:nvSpPr>
        <p:spPr bwMode="auto">
          <a:xfrm>
            <a:off x="9155113" y="3386138"/>
            <a:ext cx="869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switch</a:t>
            </a: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76" name="Text Box 174"/>
          <p:cNvSpPr txBox="1">
            <a:spLocks noChangeArrowheads="1"/>
          </p:cNvSpPr>
          <p:nvPr/>
        </p:nvSpPr>
        <p:spPr bwMode="auto">
          <a:xfrm>
            <a:off x="1922463" y="946150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message</a:t>
            </a:r>
          </a:p>
        </p:txBody>
      </p:sp>
      <p:grpSp>
        <p:nvGrpSpPr>
          <p:cNvPr id="277" name="Group 175"/>
          <p:cNvGrpSpPr>
            <a:grpSpLocks/>
          </p:cNvGrpSpPr>
          <p:nvPr/>
        </p:nvGrpSpPr>
        <p:grpSpPr bwMode="auto">
          <a:xfrm>
            <a:off x="2982913" y="973138"/>
            <a:ext cx="679450" cy="301625"/>
            <a:chOff x="780" y="1553"/>
            <a:chExt cx="428" cy="190"/>
          </a:xfrm>
        </p:grpSpPr>
        <p:sp>
          <p:nvSpPr>
            <p:cNvPr id="100418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19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</p:grpSp>
      <p:grpSp>
        <p:nvGrpSpPr>
          <p:cNvPr id="280" name="Group 185"/>
          <p:cNvGrpSpPr>
            <a:grpSpLocks/>
          </p:cNvGrpSpPr>
          <p:nvPr/>
        </p:nvGrpSpPr>
        <p:grpSpPr bwMode="auto">
          <a:xfrm>
            <a:off x="2746375" y="1290638"/>
            <a:ext cx="908050" cy="301625"/>
            <a:chOff x="1848" y="2046"/>
            <a:chExt cx="572" cy="190"/>
          </a:xfrm>
        </p:grpSpPr>
        <p:grpSp>
          <p:nvGrpSpPr>
            <p:cNvPr id="100412" name="Group 179"/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00416" name="Rectangle 180"/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0417" name="Rectangle 181"/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</p:grpSp>
        <p:grpSp>
          <p:nvGrpSpPr>
            <p:cNvPr id="100413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00414" name="Rectangle 183"/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0415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</p:grpSp>
      <p:grpSp>
        <p:nvGrpSpPr>
          <p:cNvPr id="287" name="Group 187"/>
          <p:cNvGrpSpPr>
            <a:grpSpLocks/>
          </p:cNvGrpSpPr>
          <p:nvPr/>
        </p:nvGrpSpPr>
        <p:grpSpPr bwMode="auto">
          <a:xfrm>
            <a:off x="2438400" y="1622425"/>
            <a:ext cx="323850" cy="295275"/>
            <a:chOff x="1948" y="2058"/>
            <a:chExt cx="204" cy="184"/>
          </a:xfrm>
        </p:grpSpPr>
        <p:sp>
          <p:nvSpPr>
            <p:cNvPr id="100410" name="Rectangle 188"/>
            <p:cNvSpPr>
              <a:spLocks noChangeArrowheads="1"/>
            </p:cNvSpPr>
            <p:nvPr/>
          </p:nvSpPr>
          <p:spPr bwMode="auto">
            <a:xfrm>
              <a:off x="1948" y="2075"/>
              <a:ext cx="191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11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</p:grpSp>
      <p:sp>
        <p:nvSpPr>
          <p:cNvPr id="290" name="Text Box 7"/>
          <p:cNvSpPr txBox="1">
            <a:spLocks noChangeArrowheads="1"/>
          </p:cNvSpPr>
          <p:nvPr/>
        </p:nvSpPr>
        <p:spPr bwMode="auto">
          <a:xfrm>
            <a:off x="1376363" y="1897063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frame</a:t>
            </a:r>
          </a:p>
        </p:txBody>
      </p:sp>
      <p:grpSp>
        <p:nvGrpSpPr>
          <p:cNvPr id="100401" name="Group 190"/>
          <p:cNvGrpSpPr>
            <a:grpSpLocks/>
          </p:cNvGrpSpPr>
          <p:nvPr/>
        </p:nvGrpSpPr>
        <p:grpSpPr bwMode="auto">
          <a:xfrm flipH="1">
            <a:off x="5359400" y="1341438"/>
            <a:ext cx="803275" cy="771525"/>
            <a:chOff x="-44" y="1473"/>
            <a:chExt cx="981" cy="1105"/>
          </a:xfrm>
        </p:grpSpPr>
        <p:pic>
          <p:nvPicPr>
            <p:cNvPr id="100408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" name="Freeform 192"/>
            <p:cNvSpPr>
              <a:spLocks/>
            </p:cNvSpPr>
            <p:nvPr/>
          </p:nvSpPr>
          <p:spPr bwMode="auto">
            <a:xfrm flipH="1">
              <a:off x="375" y="1580"/>
              <a:ext cx="477" cy="505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50" name="Freeform 10"/>
          <p:cNvSpPr>
            <a:spLocks/>
          </p:cNvSpPr>
          <p:nvPr/>
        </p:nvSpPr>
        <p:spPr bwMode="auto">
          <a:xfrm>
            <a:off x="4178300" y="4870450"/>
            <a:ext cx="360363" cy="1524000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0403" name="Group 187"/>
          <p:cNvGrpSpPr>
            <a:grpSpLocks/>
          </p:cNvGrpSpPr>
          <p:nvPr/>
        </p:nvGrpSpPr>
        <p:grpSpPr bwMode="auto">
          <a:xfrm flipH="1">
            <a:off x="4397375" y="5224463"/>
            <a:ext cx="803275" cy="771525"/>
            <a:chOff x="-44" y="1473"/>
            <a:chExt cx="981" cy="1105"/>
          </a:xfrm>
        </p:grpSpPr>
        <p:pic>
          <p:nvPicPr>
            <p:cNvPr id="100406" name="Picture 18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3" name="Freeform 189"/>
            <p:cNvSpPr>
              <a:spLocks/>
            </p:cNvSpPr>
            <p:nvPr/>
          </p:nvSpPr>
          <p:spPr bwMode="auto">
            <a:xfrm flipH="1">
              <a:off x="375" y="1580"/>
              <a:ext cx="477" cy="505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40" name="Text Box 98"/>
          <p:cNvSpPr txBox="1">
            <a:spLocks noChangeArrowheads="1"/>
          </p:cNvSpPr>
          <p:nvPr/>
        </p:nvSpPr>
        <p:spPr bwMode="auto">
          <a:xfrm>
            <a:off x="7029450" y="2584450"/>
            <a:ext cx="1317625" cy="695325"/>
          </a:xfrm>
          <a:prstGeom prst="rect">
            <a:avLst/>
          </a:prstGeom>
          <a:noFill/>
          <a:ln>
            <a:noFill/>
          </a:ln>
          <a:effectLst>
            <a:outerShdw blurRad="114300" dist="38100" dir="18900000" sx="123000" sy="123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link</a:t>
            </a:r>
          </a:p>
          <a:p>
            <a:pPr algn="ctr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physical</a:t>
            </a:r>
          </a:p>
        </p:txBody>
      </p:sp>
      <p:sp>
        <p:nvSpPr>
          <p:cNvPr id="10040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AA3B8357-7327-46E6-8FDF-6F04CDF5D9A5}" type="slidenum">
              <a:rPr lang="en-US" altLang="en-US" smtClean="0">
                <a:solidFill>
                  <a:srgbClr val="7F7F7F"/>
                </a:solidFill>
              </a:rPr>
              <a:pPr/>
              <a:t>4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408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37 L 3.95833E-6 0.04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47 L 0 0.0474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0.0421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C 0.00052 0.04653 -0.00013 0.07292 -0.00013 0.11273 L 0.29818 0.11158 L 0.29818 0.07315 L 0.58698 0.07084 C 0.58763 0.22384 0.58893 0.36829 0.59154 0.52292 L 0.49622 0.51852 C 0.49622 0.49144 0.49492 0.45185 0.49492 0.42454 " pathEditMode="relative" rAng="0" ptsTypes="AAAAAAAA">
                                      <p:cBhvr>
                                        <p:cTn id="64" dur="3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70" y="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00078 -0.049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47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2" grpId="1"/>
      <p:bldP spid="196" grpId="0"/>
      <p:bldP spid="196" grpId="1"/>
      <p:bldP spid="276" grpId="0"/>
      <p:bldP spid="290" grpId="0"/>
      <p:bldP spid="29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ISO/OSI reference model</a:t>
            </a:r>
            <a:endParaRPr lang="en-US" dirty="0"/>
          </a:p>
        </p:txBody>
      </p:sp>
      <p:sp>
        <p:nvSpPr>
          <p:cNvPr id="10240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79F8C775-1132-4401-92AC-7EF2361CA579}" type="slidenum">
              <a:rPr lang="en-US" altLang="en-US" smtClean="0">
                <a:solidFill>
                  <a:srgbClr val="7F7F7F"/>
                </a:solidFill>
              </a:rPr>
              <a:pPr/>
              <a:t>5</a:t>
            </a:fld>
            <a:endParaRPr lang="en-US" altLang="en-US">
              <a:solidFill>
                <a:srgbClr val="7F7F7F"/>
              </a:solidFill>
            </a:endParaRP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>
          <a:xfrm>
            <a:off x="665163" y="1341438"/>
            <a:ext cx="6765925" cy="5130800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Two layers not found in  Internet protocol stack!</a:t>
            </a:r>
          </a:p>
          <a:p>
            <a:pPr marL="287338" indent="-287338" fontAlgn="auto">
              <a:spcAft>
                <a:spcPts val="0"/>
              </a:spcAft>
              <a:defRPr/>
            </a:pP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presentation: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</a:rPr>
              <a:t>allow applications to interpret meaning of data, e.g., encryption, compression, machine-specific conventions</a:t>
            </a:r>
          </a:p>
          <a:p>
            <a:pPr marL="287338" indent="-287338" fontAlgn="auto">
              <a:spcAft>
                <a:spcPts val="0"/>
              </a:spcAft>
              <a:defRPr/>
            </a:pP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session: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</a:rPr>
              <a:t>synchronization, checkpointing, recovery of data exchange</a:t>
            </a:r>
          </a:p>
          <a:p>
            <a:pPr marL="287338" indent="-287338"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  <a:ea typeface="ＭＳ Ｐゴシック" panose="020B0600070205080204" pitchFamily="34" charset="-128"/>
              </a:rPr>
              <a:t>Internet stack “</a:t>
            </a:r>
            <a:r>
              <a:rPr lang="en-US" altLang="ja-JP" dirty="0">
                <a:solidFill>
                  <a:prstClr val="black"/>
                </a:solidFill>
                <a:ea typeface="ＭＳ Ｐゴシック" panose="020B0600070205080204" pitchFamily="34" charset="-128"/>
              </a:rPr>
              <a:t>missing” these layers!</a:t>
            </a:r>
          </a:p>
          <a:p>
            <a:pPr marL="682625" lvl="1" indent="-225425" fontAlgn="auto"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black"/>
                </a:solidFill>
                <a:ea typeface="Arial" panose="020B0604020202020204" pitchFamily="34" charset="0"/>
              </a:rPr>
              <a:t>these services, </a:t>
            </a:r>
            <a:r>
              <a:rPr lang="en-US" altLang="en-US" sz="2800" i="1" dirty="0">
                <a:solidFill>
                  <a:prstClr val="black"/>
                </a:solidFill>
                <a:ea typeface="Arial" panose="020B0604020202020204" pitchFamily="34" charset="0"/>
              </a:rPr>
              <a:t>if needed,</a:t>
            </a:r>
            <a:r>
              <a:rPr lang="en-US" altLang="en-US" sz="2800" dirty="0">
                <a:solidFill>
                  <a:prstClr val="black"/>
                </a:solidFill>
                <a:ea typeface="Arial" panose="020B0604020202020204" pitchFamily="34" charset="0"/>
              </a:rPr>
              <a:t> must be implemented in application</a:t>
            </a:r>
          </a:p>
          <a:p>
            <a:pPr marL="682625" lvl="1" indent="-225425" fontAlgn="auto"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black"/>
                </a:solidFill>
                <a:ea typeface="Arial" panose="020B0604020202020204" pitchFamily="34" charset="0"/>
              </a:rPr>
              <a:t>needed?</a:t>
            </a:r>
            <a:endParaRPr lang="en-US" altLang="en-US" sz="2800" dirty="0">
              <a:solidFill>
                <a:prstClr val="black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621713" y="1412875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07413" y="1549400"/>
            <a:ext cx="1892300" cy="358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464550" y="1720850"/>
            <a:ext cx="1982788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</a:rPr>
              <a:t>application</a:t>
            </a: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</a:endParaRP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</a:rPr>
              <a:t>presentation</a:t>
            </a: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</a:endParaRP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</a:rPr>
              <a:t>session</a:t>
            </a: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</a:endParaRP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</a:rPr>
              <a:t>transport</a:t>
            </a: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</a:endParaRP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</a:rPr>
              <a:t>network</a:t>
            </a: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</a:endParaRP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</a:rPr>
              <a:t>link</a:t>
            </a: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</a:endParaRPr>
          </a:p>
          <a:p>
            <a:pPr algn="ct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</a:rPr>
              <a:t>physical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8486775" y="21415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8501063" y="3117850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8501063" y="3657600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8502650" y="4673600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8486775" y="4191000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8485188" y="2660650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7063" y="5353050"/>
            <a:ext cx="2465387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 seven layer OSI/ISO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reference model</a:t>
            </a:r>
          </a:p>
        </p:txBody>
      </p:sp>
    </p:spTree>
    <p:extLst>
      <p:ext uri="{BB962C8B-B14F-4D97-AF65-F5344CB8AC3E}">
        <p14:creationId xmlns:p14="http://schemas.microsoft.com/office/powerpoint/2010/main" val="277640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Wireshark</a:t>
            </a:r>
            <a:endParaRPr lang="en-US" dirty="0"/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E6CDC19D-7DDB-45A2-B1BD-9460C35D83C8}" type="slidenum">
              <a:rPr lang="en-US" altLang="en-US" smtClean="0">
                <a:solidFill>
                  <a:srgbClr val="7F7F7F"/>
                </a:solidFill>
              </a:rPr>
              <a:pPr/>
              <a:t>6</a:t>
            </a:fld>
            <a:endParaRPr lang="en-US" altLang="en-US">
              <a:solidFill>
                <a:srgbClr val="7F7F7F"/>
              </a:solidFill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065463" y="1185863"/>
            <a:ext cx="5643562" cy="4216400"/>
            <a:chOff x="824874" y="353539"/>
            <a:chExt cx="5643193" cy="4216279"/>
          </a:xfrm>
        </p:grpSpPr>
        <p:sp>
          <p:nvSpPr>
            <p:cNvPr id="10" name="Freeform 9"/>
            <p:cNvSpPr/>
            <p:nvPr/>
          </p:nvSpPr>
          <p:spPr>
            <a:xfrm>
              <a:off x="824874" y="366239"/>
              <a:ext cx="431772" cy="4203579"/>
            </a:xfrm>
            <a:custGeom>
              <a:avLst/>
              <a:gdLst>
                <a:gd name="connsiteX0" fmla="*/ 0 w 432078"/>
                <a:gd name="connsiteY0" fmla="*/ 4203185 h 4255561"/>
                <a:gd name="connsiteX1" fmla="*/ 418984 w 432078"/>
                <a:gd name="connsiteY1" fmla="*/ 3430637 h 4255561"/>
                <a:gd name="connsiteX2" fmla="*/ 432078 w 432078"/>
                <a:gd name="connsiteY2" fmla="*/ 0 h 4255561"/>
                <a:gd name="connsiteX3" fmla="*/ 117839 w 432078"/>
                <a:gd name="connsiteY3" fmla="*/ 4255561 h 4255561"/>
                <a:gd name="connsiteX0" fmla="*/ 26187 w 458265"/>
                <a:gd name="connsiteY0" fmla="*/ 4203185 h 4216279"/>
                <a:gd name="connsiteX1" fmla="*/ 445171 w 458265"/>
                <a:gd name="connsiteY1" fmla="*/ 3430637 h 4216279"/>
                <a:gd name="connsiteX2" fmla="*/ 458265 w 458265"/>
                <a:gd name="connsiteY2" fmla="*/ 0 h 4216279"/>
                <a:gd name="connsiteX3" fmla="*/ 0 w 458265"/>
                <a:gd name="connsiteY3" fmla="*/ 4216279 h 4216279"/>
                <a:gd name="connsiteX0" fmla="*/ 0 w 432078"/>
                <a:gd name="connsiteY0" fmla="*/ 4203185 h 4203185"/>
                <a:gd name="connsiteX1" fmla="*/ 418984 w 432078"/>
                <a:gd name="connsiteY1" fmla="*/ 3430637 h 4203185"/>
                <a:gd name="connsiteX2" fmla="*/ 432078 w 432078"/>
                <a:gd name="connsiteY2" fmla="*/ 0 h 4203185"/>
                <a:gd name="connsiteX3" fmla="*/ 13093 w 432078"/>
                <a:gd name="connsiteY3" fmla="*/ 4203185 h 4203185"/>
                <a:gd name="connsiteX0" fmla="*/ 0 w 432078"/>
                <a:gd name="connsiteY0" fmla="*/ 4203185 h 4203185"/>
                <a:gd name="connsiteX1" fmla="*/ 418984 w 432078"/>
                <a:gd name="connsiteY1" fmla="*/ 3430637 h 4203185"/>
                <a:gd name="connsiteX2" fmla="*/ 432078 w 432078"/>
                <a:gd name="connsiteY2" fmla="*/ 0 h 4203185"/>
                <a:gd name="connsiteX3" fmla="*/ 13093 w 432078"/>
                <a:gd name="connsiteY3" fmla="*/ 4203185 h 4203185"/>
                <a:gd name="connsiteX4" fmla="*/ 0 w 432078"/>
                <a:gd name="connsiteY4" fmla="*/ 4203185 h 420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78" h="4203185">
                  <a:moveTo>
                    <a:pt x="0" y="4203185"/>
                  </a:moveTo>
                  <a:lnTo>
                    <a:pt x="418984" y="3430637"/>
                  </a:lnTo>
                  <a:cubicBezTo>
                    <a:pt x="423349" y="2287091"/>
                    <a:pt x="427713" y="1143546"/>
                    <a:pt x="432078" y="0"/>
                  </a:cubicBezTo>
                  <a:lnTo>
                    <a:pt x="13093" y="4203185"/>
                  </a:lnTo>
                  <a:lnTo>
                    <a:pt x="0" y="420318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243947" y="353539"/>
              <a:ext cx="5224120" cy="34304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104453" name="Picture 12" descr="seg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5561013"/>
            <a:ext cx="3959225" cy="10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4" name="Picture 120" descr="access_point_stylized_sm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5" y="4608513"/>
            <a:ext cx="1389063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5" name="Picture 10" descr="etherne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49545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6" name="Picture 11" descr="etherne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8" y="4957763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7" name="Picture 20" descr="etherne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788" y="4976813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6351588" y="1549400"/>
            <a:ext cx="2327275" cy="3171825"/>
            <a:chOff x="4556452" y="1162095"/>
            <a:chExt cx="2326213" cy="3172030"/>
          </a:xfrm>
        </p:grpSpPr>
        <p:cxnSp>
          <p:nvCxnSpPr>
            <p:cNvPr id="104476" name="Straight Connector 46"/>
            <p:cNvCxnSpPr>
              <a:cxnSpLocks noChangeShapeType="1"/>
            </p:cNvCxnSpPr>
            <p:nvPr/>
          </p:nvCxnSpPr>
          <p:spPr bwMode="auto">
            <a:xfrm>
              <a:off x="5630098" y="2252175"/>
              <a:ext cx="0" cy="2081950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04477" name="Group 31"/>
            <p:cNvGrpSpPr>
              <a:grpSpLocks/>
            </p:cNvGrpSpPr>
            <p:nvPr/>
          </p:nvGrpSpPr>
          <p:grpSpPr bwMode="auto">
            <a:xfrm>
              <a:off x="4635010" y="2856756"/>
              <a:ext cx="2190234" cy="1214863"/>
              <a:chOff x="3862510" y="4375664"/>
              <a:chExt cx="2190234" cy="1214863"/>
            </a:xfrm>
          </p:grpSpPr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3871224" y="4425779"/>
                <a:ext cx="2164362" cy="11526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000090">
                    <a:alpha val="42999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" name="TextBox 26"/>
              <p:cNvSpPr txBox="1">
                <a:spLocks noChangeArrowheads="1"/>
              </p:cNvSpPr>
              <p:nvPr/>
            </p:nvSpPr>
            <p:spPr bwMode="auto">
              <a:xfrm>
                <a:off x="3909307" y="4374976"/>
                <a:ext cx="2012031" cy="121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fontAlgn="auto" hangingPunct="1">
                  <a:lnSpc>
                    <a:spcPts val="22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00" dirty="0">
                    <a:solidFill>
                      <a:prstClr val="black"/>
                    </a:solidFill>
                  </a:rPr>
                  <a:t>Transport</a:t>
                </a:r>
                <a:r>
                  <a:rPr lang="en-US" altLang="en-US" sz="1400" dirty="0">
                    <a:solidFill>
                      <a:prstClr val="black"/>
                    </a:solidFill>
                  </a:rPr>
                  <a:t> (TCP/UDP)</a:t>
                </a:r>
              </a:p>
              <a:p>
                <a:pPr algn="ctr" eaLnBrk="1" fontAlgn="auto" hangingPunct="1">
                  <a:lnSpc>
                    <a:spcPts val="22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00" dirty="0">
                    <a:solidFill>
                      <a:prstClr val="black"/>
                    </a:solidFill>
                  </a:rPr>
                  <a:t>Network</a:t>
                </a:r>
                <a:r>
                  <a:rPr lang="en-US" altLang="en-US" sz="1400" dirty="0">
                    <a:solidFill>
                      <a:prstClr val="black"/>
                    </a:solidFill>
                  </a:rPr>
                  <a:t> (IP)</a:t>
                </a:r>
              </a:p>
              <a:p>
                <a:pPr algn="ctr" eaLnBrk="1" fontAlgn="auto" hangingPunct="1">
                  <a:lnSpc>
                    <a:spcPts val="22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00" dirty="0">
                    <a:solidFill>
                      <a:prstClr val="black"/>
                    </a:solidFill>
                  </a:rPr>
                  <a:t>Link</a:t>
                </a:r>
                <a:r>
                  <a:rPr lang="en-US" altLang="en-US" sz="1400" dirty="0">
                    <a:solidFill>
                      <a:prstClr val="black"/>
                    </a:solidFill>
                  </a:rPr>
                  <a:t> (Ethernet)</a:t>
                </a:r>
              </a:p>
              <a:p>
                <a:pPr algn="ctr" eaLnBrk="1" fontAlgn="auto" hangingPunct="1">
                  <a:lnSpc>
                    <a:spcPts val="22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00" dirty="0">
                    <a:solidFill>
                      <a:prstClr val="black"/>
                    </a:solidFill>
                  </a:rPr>
                  <a:t>Physical</a:t>
                </a:r>
              </a:p>
            </p:txBody>
          </p:sp>
          <p:cxnSp>
            <p:nvCxnSpPr>
              <p:cNvPr id="104486" name="Straight Connector 28"/>
              <p:cNvCxnSpPr>
                <a:cxnSpLocks noChangeShapeType="1"/>
              </p:cNvCxnSpPr>
              <p:nvPr/>
            </p:nvCxnSpPr>
            <p:spPr bwMode="auto">
              <a:xfrm>
                <a:off x="3862510" y="474004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487" name="Straight Connector 29"/>
              <p:cNvCxnSpPr>
                <a:cxnSpLocks noChangeShapeType="1"/>
              </p:cNvCxnSpPr>
              <p:nvPr/>
            </p:nvCxnSpPr>
            <p:spPr bwMode="auto">
              <a:xfrm>
                <a:off x="3870887" y="502338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488" name="Straight Connector 30"/>
              <p:cNvCxnSpPr>
                <a:cxnSpLocks noChangeShapeType="1"/>
              </p:cNvCxnSpPr>
              <p:nvPr/>
            </p:nvCxnSpPr>
            <p:spPr bwMode="auto">
              <a:xfrm>
                <a:off x="3879264" y="5306720"/>
                <a:ext cx="2173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04478" name="Group 35"/>
            <p:cNvGrpSpPr>
              <a:grpSpLocks/>
            </p:cNvGrpSpPr>
            <p:nvPr/>
          </p:nvGrpSpPr>
          <p:grpSpPr bwMode="auto">
            <a:xfrm>
              <a:off x="4811526" y="1162095"/>
              <a:ext cx="1529986" cy="1021335"/>
              <a:chOff x="4130677" y="5836665"/>
              <a:chExt cx="1529986" cy="1021335"/>
            </a:xfrm>
          </p:grpSpPr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4191371" y="5836665"/>
                <a:ext cx="1464595" cy="10208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srgbClr val="000090">
                    <a:alpha val="42999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TextBox 34"/>
              <p:cNvSpPr txBox="1">
                <a:spLocks noChangeArrowheads="1"/>
              </p:cNvSpPr>
              <p:nvPr/>
            </p:nvSpPr>
            <p:spPr bwMode="auto">
              <a:xfrm>
                <a:off x="4131074" y="5912870"/>
                <a:ext cx="1529652" cy="892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00" dirty="0">
                    <a:solidFill>
                      <a:prstClr val="black"/>
                    </a:solidFill>
                  </a:rPr>
                  <a:t>application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00" dirty="0">
                    <a:solidFill>
                      <a:prstClr val="black"/>
                    </a:solidFill>
                  </a:rPr>
                  <a:t>(www browser, 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600" dirty="0">
                    <a:solidFill>
                      <a:prstClr val="black"/>
                    </a:solidFill>
                  </a:rPr>
                  <a:t>email client</a:t>
                </a:r>
                <a:r>
                  <a:rPr lang="en-US" altLang="en-US" sz="2000" dirty="0">
                    <a:solidFill>
                      <a:prstClr val="black"/>
                    </a:solidFill>
                  </a:rPr>
                  <a:t>)</a:t>
                </a:r>
              </a:p>
            </p:txBody>
          </p:sp>
        </p:grpSp>
        <p:cxnSp>
          <p:nvCxnSpPr>
            <p:cNvPr id="104479" name="Straight Connector 37"/>
            <p:cNvCxnSpPr>
              <a:cxnSpLocks noChangeShapeType="1"/>
            </p:cNvCxnSpPr>
            <p:nvPr/>
          </p:nvCxnSpPr>
          <p:spPr bwMode="auto">
            <a:xfrm flipV="1">
              <a:off x="4556452" y="2631900"/>
              <a:ext cx="2108014" cy="13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38"/>
            <p:cNvSpPr txBox="1">
              <a:spLocks noChangeArrowheads="1"/>
            </p:cNvSpPr>
            <p:nvPr/>
          </p:nvSpPr>
          <p:spPr bwMode="auto">
            <a:xfrm>
              <a:off x="5840153" y="2252778"/>
              <a:ext cx="1042512" cy="30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 dirty="0">
                  <a:solidFill>
                    <a:prstClr val="black"/>
                  </a:solidFill>
                </a:rPr>
                <a:t>application</a:t>
              </a:r>
            </a:p>
          </p:txBody>
        </p:sp>
        <p:sp>
          <p:nvSpPr>
            <p:cNvPr id="24" name="TextBox 39"/>
            <p:cNvSpPr txBox="1">
              <a:spLocks noChangeArrowheads="1"/>
            </p:cNvSpPr>
            <p:nvPr/>
          </p:nvSpPr>
          <p:spPr bwMode="auto">
            <a:xfrm>
              <a:off x="6105145" y="2627453"/>
              <a:ext cx="444297" cy="307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 dirty="0">
                  <a:solidFill>
                    <a:prstClr val="black"/>
                  </a:solidFill>
                </a:rPr>
                <a:t>OS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3571875" y="1265238"/>
            <a:ext cx="2924175" cy="3168650"/>
            <a:chOff x="1775964" y="877299"/>
            <a:chExt cx="2925206" cy="3168757"/>
          </a:xfrm>
        </p:grpSpPr>
        <p:grpSp>
          <p:nvGrpSpPr>
            <p:cNvPr id="104463" name="Group 44"/>
            <p:cNvGrpSpPr>
              <a:grpSpLocks/>
            </p:cNvGrpSpPr>
            <p:nvPr/>
          </p:nvGrpSpPr>
          <p:grpSpPr bwMode="auto">
            <a:xfrm>
              <a:off x="1846152" y="877299"/>
              <a:ext cx="1597376" cy="3168757"/>
              <a:chOff x="1636659" y="183316"/>
              <a:chExt cx="1597376" cy="3168757"/>
            </a:xfrm>
          </p:grpSpPr>
          <p:grpSp>
            <p:nvGrpSpPr>
              <p:cNvPr id="104468" name="Group 22"/>
              <p:cNvGrpSpPr>
                <a:grpSpLocks/>
              </p:cNvGrpSpPr>
              <p:nvPr/>
            </p:nvGrpSpPr>
            <p:grpSpPr bwMode="auto">
              <a:xfrm>
                <a:off x="1780781" y="2206785"/>
                <a:ext cx="1295389" cy="1041028"/>
                <a:chOff x="3116291" y="4275642"/>
                <a:chExt cx="1295389" cy="1041028"/>
              </a:xfrm>
            </p:grpSpPr>
            <p:sp>
              <p:nvSpPr>
                <p:cNvPr id="44" name="Rectangle 43"/>
                <p:cNvSpPr>
                  <a:spLocks noChangeArrowheads="1"/>
                </p:cNvSpPr>
                <p:nvPr/>
              </p:nvSpPr>
              <p:spPr bwMode="auto">
                <a:xfrm>
                  <a:off x="3116370" y="4300117"/>
                  <a:ext cx="1295857" cy="101603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srgbClr val="000090">
                      <a:alpha val="42999"/>
                    </a:srgbClr>
                  </a:outerShdw>
                </a:effec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5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3151307" y="4276303"/>
                  <a:ext cx="1198985" cy="1014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en-US" sz="2000" dirty="0">
                      <a:solidFill>
                        <a:prstClr val="black"/>
                      </a:solidFill>
                    </a:rPr>
                    <a:t>packet</a:t>
                  </a: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en-US" sz="2000" dirty="0">
                      <a:solidFill>
                        <a:prstClr val="black"/>
                      </a:solidFill>
                    </a:rPr>
                    <a:t>capture</a:t>
                  </a: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en-US" sz="2000" dirty="0">
                      <a:solidFill>
                        <a:prstClr val="black"/>
                      </a:solidFill>
                    </a:rPr>
                    <a:t>(pcap)</a:t>
                  </a:r>
                </a:p>
              </p:txBody>
            </p:sp>
          </p:grpSp>
          <p:grpSp>
            <p:nvGrpSpPr>
              <p:cNvPr id="104469" name="Group 23"/>
              <p:cNvGrpSpPr>
                <a:grpSpLocks/>
              </p:cNvGrpSpPr>
              <p:nvPr/>
            </p:nvGrpSpPr>
            <p:grpSpPr bwMode="auto">
              <a:xfrm>
                <a:off x="1773794" y="863478"/>
                <a:ext cx="1296233" cy="707886"/>
                <a:chOff x="865524" y="5161570"/>
                <a:chExt cx="1296233" cy="707886"/>
              </a:xfrm>
            </p:grpSpPr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859885" y="5200569"/>
                  <a:ext cx="1302209" cy="66836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9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srgbClr val="000090">
                      <a:alpha val="42999"/>
                    </a:srgbClr>
                  </a:outerShdw>
                </a:effec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black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937699" y="5160881"/>
                  <a:ext cx="1159284" cy="7080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en-US" sz="2000" dirty="0">
                      <a:solidFill>
                        <a:prstClr val="black"/>
                      </a:solidFill>
                    </a:rPr>
                    <a:t>packet</a:t>
                  </a: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en-US" sz="2000" dirty="0">
                      <a:solidFill>
                        <a:prstClr val="black"/>
                      </a:solidFill>
                    </a:rPr>
                    <a:t>analyzer</a:t>
                  </a:r>
                </a:p>
              </p:txBody>
            </p:sp>
          </p:grpSp>
          <p:sp>
            <p:nvSpPr>
              <p:cNvPr id="40" name="Rectangle 42"/>
              <p:cNvSpPr>
                <a:spLocks noChangeArrowheads="1"/>
              </p:cNvSpPr>
              <p:nvPr/>
            </p:nvSpPr>
            <p:spPr bwMode="auto">
              <a:xfrm>
                <a:off x="1636346" y="183316"/>
                <a:ext cx="1597588" cy="3168757"/>
              </a:xfrm>
              <a:prstGeom prst="rect">
                <a:avLst/>
              </a:prstGeom>
              <a:noFill/>
              <a:ln w="22225">
                <a:solidFill>
                  <a:srgbClr val="00009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dirty="0">
                  <a:solidFill>
                    <a:prstClr val="black"/>
                  </a:solidFill>
                </a:endParaRPr>
              </a:p>
            </p:txBody>
          </p:sp>
          <p:pic>
            <p:nvPicPr>
              <p:cNvPr id="104471" name="Picture 4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9241" y="230951"/>
                <a:ext cx="1089265" cy="3685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04464" name="Straight Connector 47"/>
            <p:cNvCxnSpPr>
              <a:cxnSpLocks noChangeShapeType="1"/>
            </p:cNvCxnSpPr>
            <p:nvPr/>
          </p:nvCxnSpPr>
          <p:spPr bwMode="auto">
            <a:xfrm>
              <a:off x="2640118" y="2330738"/>
              <a:ext cx="0" cy="558315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465" name="Straight Connector 50"/>
            <p:cNvCxnSpPr>
              <a:cxnSpLocks noChangeShapeType="1"/>
            </p:cNvCxnSpPr>
            <p:nvPr/>
          </p:nvCxnSpPr>
          <p:spPr bwMode="auto">
            <a:xfrm>
              <a:off x="3116195" y="3653236"/>
              <a:ext cx="1427164" cy="0"/>
            </a:xfrm>
            <a:prstGeom prst="line">
              <a:avLst/>
            </a:prstGeom>
            <a:noFill/>
            <a:ln w="25400">
              <a:solidFill>
                <a:srgbClr val="00009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Box 56"/>
            <p:cNvSpPr txBox="1">
              <a:spLocks noChangeArrowheads="1"/>
            </p:cNvSpPr>
            <p:nvPr/>
          </p:nvSpPr>
          <p:spPr bwMode="auto">
            <a:xfrm>
              <a:off x="3403726" y="3242754"/>
              <a:ext cx="1297444" cy="646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200" dirty="0">
                  <a:solidFill>
                    <a:prstClr val="black"/>
                  </a:solidFill>
                </a:rPr>
                <a:t>copy of all Ethernet frames sent/received</a:t>
              </a:r>
            </a:p>
          </p:txBody>
        </p:sp>
        <p:cxnSp>
          <p:nvCxnSpPr>
            <p:cNvPr id="104467" name="Straight Connector 64"/>
            <p:cNvCxnSpPr>
              <a:cxnSpLocks noChangeShapeType="1"/>
            </p:cNvCxnSpPr>
            <p:nvPr/>
          </p:nvCxnSpPr>
          <p:spPr bwMode="auto">
            <a:xfrm flipV="1">
              <a:off x="1775964" y="2640266"/>
              <a:ext cx="2108014" cy="13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4460" name="Group 48"/>
          <p:cNvGrpSpPr>
            <a:grpSpLocks/>
          </p:cNvGrpSpPr>
          <p:nvPr/>
        </p:nvGrpSpPr>
        <p:grpSpPr bwMode="auto">
          <a:xfrm>
            <a:off x="1570038" y="4459288"/>
            <a:ext cx="1562100" cy="1511300"/>
            <a:chOff x="-44" y="1473"/>
            <a:chExt cx="981" cy="1105"/>
          </a:xfrm>
        </p:grpSpPr>
        <p:pic>
          <p:nvPicPr>
            <p:cNvPr id="104461" name="Picture 49" descr="desktop_computer_stylized_mediu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50"/>
            <p:cNvSpPr>
              <a:spLocks/>
            </p:cNvSpPr>
            <p:nvPr/>
          </p:nvSpPr>
          <p:spPr bwMode="auto">
            <a:xfrm flipH="1">
              <a:off x="374" y="1579"/>
              <a:ext cx="478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89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85800" y="4419600"/>
            <a:ext cx="9601200" cy="1600200"/>
          </a:xfrm>
        </p:spPr>
        <p:txBody>
          <a:bodyPr/>
          <a:lstStyle/>
          <a:p>
            <a:pPr>
              <a:defRPr/>
            </a:pPr>
            <a:r>
              <a:rPr lang="en-US" dirty="0"/>
              <a:t>Fundamentals of Networking:</a:t>
            </a:r>
          </a:p>
          <a:p>
            <a:pPr>
              <a:defRPr/>
            </a:pPr>
            <a:r>
              <a:rPr lang="en-US" dirty="0"/>
              <a:t>Network Layer Routing</a:t>
            </a:r>
            <a:endParaRPr lang="en-IN" dirty="0"/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524000" y="5638800"/>
            <a:ext cx="9144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Slides Source:</a:t>
            </a:r>
            <a:r>
              <a:rPr lang="en-US" altLang="en-US" sz="1400"/>
              <a:t> Computer Networking: A Top-Down Approach, 8</a:t>
            </a:r>
            <a:r>
              <a:rPr lang="en-US" altLang="en-US" sz="1400" baseline="30000"/>
              <a:t>th</a:t>
            </a:r>
            <a:r>
              <a:rPr lang="en-US" altLang="en-US" sz="1400"/>
              <a:t> edition, Jim Kurose, Keith Ross, Pearson, 2020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All material copyright 1996-2020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J.F Kurose and K.W. Ross, All Rights Reserved</a:t>
            </a:r>
            <a:endParaRPr lang="en-US" altLang="en-US" sz="12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6428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 dirty="0"/>
              <a:t>Network layer: </a:t>
            </a:r>
            <a:r>
              <a:rPr lang="en-US" dirty="0"/>
              <a:t>Topics to be covered</a:t>
            </a:r>
            <a:endParaRPr sz="4400" dirty="0"/>
          </a:p>
        </p:txBody>
      </p:sp>
      <p:pic>
        <p:nvPicPr>
          <p:cNvPr id="74" name="Google Shape;74;p3" descr="A train crossing a bridge over a body of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5288" y="1379196"/>
            <a:ext cx="3102316" cy="23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5325" lvl="1" indent="-793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622456" y="1361615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7463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3600"/>
              <a:buFont typeface="Noto Sans Symbols"/>
              <a:buChar char="▪"/>
            </a:pPr>
            <a:r>
              <a:rPr lang="en-US" sz="36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Introduction to control and data plane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74638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routing protocols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46125" lvl="1" indent="-2730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 state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46125" lvl="1" indent="-2730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 vector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intra-ISP routing: OSPF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routing among ISPs: BGP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6725" indent="-4095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endParaRPr sz="3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43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body" idx="1"/>
          </p:nvPr>
        </p:nvSpPr>
        <p:spPr>
          <a:xfrm>
            <a:off x="970936" y="4247536"/>
            <a:ext cx="10515600" cy="147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3017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C00000"/>
                </a:solidFill>
              </a:rPr>
              <a:t>Two approaches to structuring network control plane:</a:t>
            </a:r>
            <a:endParaRPr/>
          </a:p>
          <a:p>
            <a:pPr marL="466725" lvl="0" indent="-2492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per-router control (traditional)</a:t>
            </a:r>
            <a:endParaRPr/>
          </a:p>
          <a:p>
            <a:pPr marL="466725" lvl="0" indent="-24923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logically centralized control (software defined networking)</a:t>
            </a:r>
            <a:endParaRPr/>
          </a:p>
          <a:p>
            <a:pPr marL="352425" lvl="0" indent="-44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/>
              <a:t>Network-layer functions</a:t>
            </a: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9</a:t>
            </a:fld>
            <a:endParaRPr/>
          </a:p>
        </p:txBody>
      </p:sp>
      <p:grpSp>
        <p:nvGrpSpPr>
          <p:cNvPr id="85" name="Google Shape;85;p4"/>
          <p:cNvGrpSpPr/>
          <p:nvPr/>
        </p:nvGrpSpPr>
        <p:grpSpPr>
          <a:xfrm>
            <a:off x="817202" y="1662139"/>
            <a:ext cx="9934373" cy="918829"/>
            <a:chOff x="817202" y="1662139"/>
            <a:chExt cx="9934373" cy="918829"/>
          </a:xfrm>
        </p:grpSpPr>
        <p:sp>
          <p:nvSpPr>
            <p:cNvPr id="86" name="Google Shape;86;p4"/>
            <p:cNvSpPr txBox="1"/>
            <p:nvPr/>
          </p:nvSpPr>
          <p:spPr>
            <a:xfrm>
              <a:off x="817202" y="1662139"/>
              <a:ext cx="6556992" cy="918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466725" indent="-33655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lang="en-US" sz="28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forwarding: </a:t>
              </a:r>
              <a:r>
                <a:rPr lang="en-US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move packets from router’s input to appropriate router output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52425" indent="-222250" eaLnBrk="1" fontAlgn="auto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endParaRPr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7868781" y="1807341"/>
              <a:ext cx="2882794" cy="508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indent="-342900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340"/>
                <a:buFont typeface="Noto Sans Symbols"/>
                <a:buNone/>
              </a:pPr>
              <a:r>
                <a:rPr lang="en-US" sz="3600" i="1" kern="0">
                  <a:solidFill>
                    <a:srgbClr val="000090"/>
                  </a:solidFill>
                  <a:latin typeface="Calibri"/>
                  <a:ea typeface="Calibri"/>
                  <a:cs typeface="Calibri"/>
                  <a:sym typeface="Calibri"/>
                </a:rPr>
                <a:t>data plane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42900" indent="-342900" eaLnBrk="1" fontAlgn="auto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99"/>
                </a:buClr>
                <a:buSzPts val="1820"/>
                <a:buFont typeface="Noto Sans Symbols"/>
                <a:buNone/>
              </a:pPr>
              <a:endParaRPr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indent="-227330" eaLnBrk="1" fontAlgn="auto" hangingPunct="1">
                <a:lnSpc>
                  <a:spcPct val="85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99"/>
                </a:buClr>
                <a:buSzPts val="1820"/>
                <a:buFont typeface="Noto Sans Symbols"/>
                <a:buNone/>
              </a:pPr>
              <a:endParaRPr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4"/>
          <p:cNvGrpSpPr/>
          <p:nvPr/>
        </p:nvGrpSpPr>
        <p:grpSpPr>
          <a:xfrm>
            <a:off x="948416" y="2692736"/>
            <a:ext cx="10162404" cy="920619"/>
            <a:chOff x="977913" y="2913962"/>
            <a:chExt cx="10162404" cy="920619"/>
          </a:xfrm>
        </p:grpSpPr>
        <p:sp>
          <p:nvSpPr>
            <p:cNvPr id="89" name="Google Shape;89;p4"/>
            <p:cNvSpPr/>
            <p:nvPr/>
          </p:nvSpPr>
          <p:spPr>
            <a:xfrm>
              <a:off x="7847249" y="3047636"/>
              <a:ext cx="3293068" cy="563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600" i="1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r>
                <a:rPr lang="en-US" sz="3600" b="1" i="1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3600" i="1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plane</a:t>
              </a:r>
              <a:endParaRPr sz="36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indent="-227330" eaLnBrk="1" fontAlgn="auto" hangingPunct="1">
                <a:lnSpc>
                  <a:spcPct val="85000"/>
                </a:lnSpc>
                <a:spcBef>
                  <a:spcPts val="1960"/>
                </a:spcBef>
                <a:spcAft>
                  <a:spcPts val="0"/>
                </a:spcAft>
                <a:buClr>
                  <a:srgbClr val="000099"/>
                </a:buClr>
                <a:buSzPts val="1820"/>
                <a:buFont typeface="Noto Sans Symbols"/>
                <a:buNone/>
              </a:pPr>
              <a:endParaRPr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eaLnBrk="1" fontAlgn="auto" hangingPunct="1">
                <a:lnSpc>
                  <a:spcPct val="85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 txBox="1"/>
            <p:nvPr/>
          </p:nvSpPr>
          <p:spPr>
            <a:xfrm>
              <a:off x="977913" y="2913962"/>
              <a:ext cx="6529016" cy="9206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indent="-3429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800"/>
                <a:buFont typeface="Noto Sans Symbols"/>
                <a:buChar char="▪"/>
              </a:pPr>
              <a:r>
                <a:rPr lang="en-US" sz="28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routing: </a:t>
              </a:r>
              <a:r>
                <a:rPr lang="en-US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determine route taken by packets from source to destination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42900" indent="-342900" eaLnBrk="1" fontAlgn="auto" hangingPunct="1">
                <a:lnSpc>
                  <a:spcPct val="85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000099"/>
                </a:buClr>
                <a:buSzPts val="2800"/>
                <a:buFont typeface="Noto Sans Symbols"/>
                <a:buNone/>
              </a:pPr>
              <a:endParaRPr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44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04A6ADA098944EB294D577DC80F0D1" ma:contentTypeVersion="8" ma:contentTypeDescription="Create a new document." ma:contentTypeScope="" ma:versionID="69340bf0526d8b84ecf8d786b2aaa0eb">
  <xsd:schema xmlns:xsd="http://www.w3.org/2001/XMLSchema" xmlns:xs="http://www.w3.org/2001/XMLSchema" xmlns:p="http://schemas.microsoft.com/office/2006/metadata/properties" xmlns:ns2="0192c144-0bc9-406b-ba7c-16be2358a8f1" targetNamespace="http://schemas.microsoft.com/office/2006/metadata/properties" ma:root="true" ma:fieldsID="fb23492cbe9638072966d72fb83294e1" ns2:_="">
    <xsd:import namespace="0192c144-0bc9-406b-ba7c-16be2358a8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92c144-0bc9-406b-ba7c-16be2358a8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F82986-8E12-4035-8F80-03186924ABB5}"/>
</file>

<file path=customXml/itemProps2.xml><?xml version="1.0" encoding="utf-8"?>
<ds:datastoreItem xmlns:ds="http://schemas.openxmlformats.org/officeDocument/2006/customXml" ds:itemID="{3269B3FC-3204-4FAA-956F-7EC8374E8D00}"/>
</file>

<file path=customXml/itemProps3.xml><?xml version="1.0" encoding="utf-8"?>
<ds:datastoreItem xmlns:ds="http://schemas.openxmlformats.org/officeDocument/2006/customXml" ds:itemID="{D6B70BA8-1810-4EF1-8427-D5B156450E2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10153</Words>
  <Application>Microsoft Office PowerPoint</Application>
  <PresentationFormat>Widescreen</PresentationFormat>
  <Paragraphs>2296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Office Theme</vt:lpstr>
      <vt:lpstr>1_Office Theme</vt:lpstr>
      <vt:lpstr>2_Office Theme</vt:lpstr>
      <vt:lpstr>3_Office Theme</vt:lpstr>
      <vt:lpstr>Network Fundamentals for Cloud</vt:lpstr>
      <vt:lpstr>PowerPoint Presentation</vt:lpstr>
      <vt:lpstr>RECAP: Services, Layering and Encapsulation</vt:lpstr>
      <vt:lpstr>[RECAP] Encapsulation: an end-end view</vt:lpstr>
      <vt:lpstr>ISO/OSI reference model</vt:lpstr>
      <vt:lpstr>Wireshark</vt:lpstr>
      <vt:lpstr>PowerPoint Presentation</vt:lpstr>
      <vt:lpstr>Network layer: Topics to be covered</vt:lpstr>
      <vt:lpstr>Network-layer functions</vt:lpstr>
      <vt:lpstr>Per-router control plane</vt:lpstr>
      <vt:lpstr>Network layer : Topics to be covered</vt:lpstr>
      <vt:lpstr>Routing protocols</vt:lpstr>
      <vt:lpstr>Graph abstraction: link costs</vt:lpstr>
      <vt:lpstr>Routing algorithm classification</vt:lpstr>
      <vt:lpstr>Network layer : Topics to be covered</vt:lpstr>
      <vt:lpstr>Dijkstra’s link-state routing algorithm</vt:lpstr>
      <vt:lpstr>Dijkstra’s link-state routing algorithm</vt:lpstr>
      <vt:lpstr>Dijkstra’s algorithm: an example</vt:lpstr>
      <vt:lpstr>Dijkstra’s algorithm: an example</vt:lpstr>
      <vt:lpstr>Dijkstra’s algorithm: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NISHIT NARANG .</cp:lastModifiedBy>
  <cp:revision>127</cp:revision>
  <dcterms:created xsi:type="dcterms:W3CDTF">2011-09-14T09:42:05Z</dcterms:created>
  <dcterms:modified xsi:type="dcterms:W3CDTF">2025-02-09T07:11:21Z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0x0101007604A6ADA098944EB294D577DC80F0D1</vt:lpwstr>
  </property>
</Properties>
</file>