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3" r:id="rId2"/>
    <p:sldMasterId id="2147483869" r:id="rId3"/>
    <p:sldMasterId id="2147483873" r:id="rId4"/>
  </p:sldMasterIdLst>
  <p:notesMasterIdLst>
    <p:notesMasterId r:id="rId46"/>
  </p:notesMasterIdLst>
  <p:sldIdLst>
    <p:sldId id="260" r:id="rId5"/>
    <p:sldId id="257" r:id="rId6"/>
    <p:sldId id="304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ustomXml" Target="../customXml/item3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6811A3-D8B3-48CA-B8F7-E887520597BC}" type="datetimeFigureOut">
              <a:rPr lang="en-IN"/>
              <a:pPr>
                <a:defRPr/>
              </a:pPr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52032C2-B09C-4B52-9405-C9202A965B8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753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7" name="Google Shape;212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315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9" name="Google Shape;293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77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5" name="Google Shape;309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10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7" name="Google Shape;325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3258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53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Google Shape;3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3" name="Google Shape;341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4" name="Google Shape;341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230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Google Shape;34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1" name="Google Shape;342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2419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6" name="Google Shape;359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48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6" name="Google Shape;38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7" name="Google Shape;380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8" name="Google Shape;380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92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3" name="Google Shape;398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4" name="Google Shape;3984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18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5" name="Google Shape;41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6" name="Google Shape;4156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781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9" name="Google Shape;43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0" name="Google Shape;434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1" name="Google Shape;4341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01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173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4" name="Google Shape;470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5" name="Google Shape;470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974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" name="Google Shape;471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4" name="Google Shape;471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30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2" name="Google Shape;472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3" name="Google Shape;472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725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9" name="Google Shape;490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0" name="Google Shape;49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595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1" name="Google Shape;5041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2" name="Google Shape;504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741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" name="Google Shape;504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9" name="Google Shape;504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017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5" name="Google Shape;5055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6" name="Google Shape;505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487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" name="Google Shape;522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3" name="Google Shape;5223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0210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" name="Google Shape;5232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3" name="Google Shape;523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264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9" name="Google Shape;5239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0" name="Google Shape;524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65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009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0" name="Google Shape;5470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1" name="Google Shape;547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434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5" name="Google Shape;569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6" name="Google Shape;569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7495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2" name="Google Shape;570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3" name="Google Shape;570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276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7" name="Google Shape;5937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8" name="Google Shape;593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319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Google Shape;6186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7" name="Google Shape;618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7035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3" name="Google Shape;619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4" name="Google Shape;619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4022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" name="Google Shape;648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2" name="Google Shape;648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208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0" name="Google Shape;675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1" name="Google Shape;675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545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1" name="Google Shape;710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2" name="Google Shape;710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51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32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52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5" name="Google Shape;229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2345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5" name="Google Shape;246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783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1" name="Google Shape;262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97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3" name="Google Shape;278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53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3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7538509" y="2560111"/>
            <a:ext cx="5181600" cy="61383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10582" y="381003"/>
            <a:ext cx="92286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48491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8100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8191500" y="2552700"/>
            <a:ext cx="5867400" cy="1524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53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1BE856AF-44C9-4419-B2A7-0EF793FB2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2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69403F1-D2A7-492A-A341-AC05472DF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4ADFFDD1-8D36-47E8-BAE2-C7FD3E6685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9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1BE856AF-44C9-4419-B2A7-0EF793FB2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C0A442EF-4038-4B54-8D94-A40DC28638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9393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0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8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1"/>
          <p:cNvSpPr txBox="1">
            <a:spLocks noGrp="1"/>
          </p:cNvSpPr>
          <p:nvPr>
            <p:ph type="body" idx="1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11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7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7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1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1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4506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3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48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6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4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71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1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6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27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8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4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2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7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2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362202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7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2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3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3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7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25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7.xml" /><Relationship Id="rId4" Type="http://schemas.openxmlformats.org/officeDocument/2006/relationships/slideLayout" Target="../slideLayouts/slideLayout16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19.xml" /><Relationship Id="rId1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21.xml" 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 /><Relationship Id="rId2" Type="http://schemas.openxmlformats.org/officeDocument/2006/relationships/slideLayout" Target="../slideLayouts/slideLayout25.xml" /><Relationship Id="rId1" Type="http://schemas.openxmlformats.org/officeDocument/2006/relationships/slideLayout" Target="../slideLayouts/slideLayout24.xml" /><Relationship Id="rId4" Type="http://schemas.openxmlformats.org/officeDocument/2006/relationships/theme" Target="../theme/theme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8FCD5A-E458-409F-8E07-5DB6067C3E7D}" type="datetimeFigureOut">
              <a:rPr lang="en-US"/>
              <a:pPr>
                <a:defRPr/>
              </a:pPr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BF3764E-A5D0-464D-889C-73D6859BC9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8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452438"/>
            <a:ext cx="105156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0200" y="6443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568B030-C8C1-4928-8939-F4CA2DEDE7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9pPr>
    </p:titleStyle>
    <p:bodyStyle>
      <a:lvl1pPr marL="352425" indent="-222250" algn="l" rtl="0" fontAlgn="base">
        <a:lnSpc>
          <a:spcPct val="90000"/>
        </a:lnSpc>
        <a:spcBef>
          <a:spcPts val="1000"/>
        </a:spcBef>
        <a:spcAft>
          <a:spcPct val="0"/>
        </a:spcAft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5-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09901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7" r:id="rId4"/>
    <p:sldLayoutId id="2147483878" r:id="rId5"/>
    <p:sldLayoutId id="214748387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2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1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4-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202680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8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8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8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8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8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8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8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8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9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9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9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9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9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9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9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8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9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9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9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9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9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9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9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19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9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9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Network Fundamentals for Cloud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Nishit Narang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WILPD-CSIS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25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2469" name="Google Shape;2469;p2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10</a:t>
            </a:fld>
            <a:endParaRPr/>
          </a:p>
        </p:txBody>
      </p:sp>
      <p:sp>
        <p:nvSpPr>
          <p:cNvPr id="2470" name="Google Shape;2470;p25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471" name="Google Shape;2471;p25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472" name="Google Shape;2472;p25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473" name="Google Shape;2473;p25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2474" name="Google Shape;2474;p25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75" name="Google Shape;2475;p25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6" name="Google Shape;2476;p25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7" name="Google Shape;2477;p25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8" name="Google Shape;2478;p25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9" name="Google Shape;2479;p25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0" name="Google Shape;2480;p25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1" name="Google Shape;2481;p25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2" name="Google Shape;2482;p25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3" name="Google Shape;2483;p25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4" name="Google Shape;2484;p25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5" name="Google Shape;2485;p25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6" name="Google Shape;2486;p25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487" name="Google Shape;2487;p25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88" name="Google Shape;2488;p25"/>
              <p:cNvCxnSpPr/>
              <p:nvPr/>
            </p:nvCxnSpPr>
            <p:spPr>
              <a:xfrm flipH="1">
                <a:off x="10361752" y="3564494"/>
                <a:ext cx="137579" cy="23176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489" name="Google Shape;2489;p25"/>
          <p:cNvCxnSpPr>
            <a:stCxn id="2490" idx="2"/>
            <a:endCxn id="2490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1" name="Google Shape;2491;p25"/>
          <p:cNvCxnSpPr>
            <a:stCxn id="2490" idx="1"/>
            <a:endCxn id="2490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0" name="Google Shape;2490;p2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2" name="Google Shape;2492;p25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3" name="Google Shape;2493;p25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2494" name="Google Shape;2494;p2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495" name="Google Shape;2495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96" name="Google Shape;2496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97" name="Google Shape;2497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8" name="Google Shape;2498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99" name="Google Shape;2499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0" name="Google Shape;2500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01" name="Google Shape;2501;p2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502" name="Google Shape;2502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3" name="Google Shape;2503;p2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04" name="Google Shape;2504;p2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05" name="Google Shape;2505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06" name="Google Shape;2506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07" name="Google Shape;2507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8" name="Google Shape;2508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09" name="Google Shape;2509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0" name="Google Shape;2510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11" name="Google Shape;2511;p2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12" name="Google Shape;2512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3" name="Google Shape;2513;p2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14" name="Google Shape;2514;p2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515" name="Google Shape;2515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16" name="Google Shape;2516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17" name="Google Shape;2517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8" name="Google Shape;2518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19" name="Google Shape;2519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0" name="Google Shape;2520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21" name="Google Shape;2521;p25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522" name="Google Shape;2522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3" name="Google Shape;2523;p25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524" name="Google Shape;2524;p25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25" name="Google Shape;2525;p2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26" name="Google Shape;2526;p25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27" name="Google Shape;2527;p25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28" name="Google Shape;2528;p25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29" name="Google Shape;2529;p25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0" name="Google Shape;2530;p25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1" name="Google Shape;2531;p25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2" name="Google Shape;2532;p25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3" name="Google Shape;2533;p25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4" name="Google Shape;2534;p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5" name="Google Shape;2535;p25"/>
          <p:cNvSpPr/>
          <p:nvPr/>
        </p:nvSpPr>
        <p:spPr>
          <a:xfrm rot="5400000" flipH="1">
            <a:off x="4399933" y="256130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6" name="Google Shape;2536;p25"/>
          <p:cNvSpPr/>
          <p:nvPr/>
        </p:nvSpPr>
        <p:spPr>
          <a:xfrm rot="-5400000" flipH="1">
            <a:off x="4395017" y="347078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p25"/>
          <p:cNvSpPr/>
          <p:nvPr/>
        </p:nvSpPr>
        <p:spPr>
          <a:xfrm rot="5400000" flipH="1">
            <a:off x="6302474" y="2546557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Google Shape;2538;p25"/>
          <p:cNvSpPr/>
          <p:nvPr/>
        </p:nvSpPr>
        <p:spPr>
          <a:xfrm rot="-5400000" flipH="1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25"/>
          <p:cNvSpPr/>
          <p:nvPr/>
        </p:nvSpPr>
        <p:spPr>
          <a:xfrm rot="5400000" flipH="1">
            <a:off x="4370435" y="445893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25"/>
          <p:cNvSpPr/>
          <p:nvPr/>
        </p:nvSpPr>
        <p:spPr>
          <a:xfrm rot="-5400000" flipH="1">
            <a:off x="4365519" y="536841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25"/>
          <p:cNvSpPr/>
          <p:nvPr/>
        </p:nvSpPr>
        <p:spPr>
          <a:xfrm rot="5400000" flipH="1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25"/>
          <p:cNvSpPr/>
          <p:nvPr/>
        </p:nvSpPr>
        <p:spPr>
          <a:xfrm rot="-5400000" flipH="1">
            <a:off x="6307392" y="5363506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3" name="Google Shape;2543;p25"/>
          <p:cNvSpPr/>
          <p:nvPr/>
        </p:nvSpPr>
        <p:spPr>
          <a:xfrm rot="5400000" flipH="1">
            <a:off x="8254181" y="4449110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4" name="Google Shape;2544;p25"/>
          <p:cNvSpPr/>
          <p:nvPr/>
        </p:nvSpPr>
        <p:spPr>
          <a:xfrm rot="-5400000" flipH="1">
            <a:off x="8249265" y="535859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5" name="Google Shape;2545;p25"/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6" name="Google Shape;2546;p25"/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7" name="Google Shape;2547;p25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548" name="Google Shape;2548;p2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549" name="Google Shape;2549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50" name="Google Shape;2550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51" name="Google Shape;2551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2" name="Google Shape;2552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53" name="Google Shape;2553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4" name="Google Shape;2554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55" name="Google Shape;2555;p2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556" name="Google Shape;2556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7" name="Google Shape;2557;p2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58" name="Google Shape;2558;p2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59" name="Google Shape;2559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60" name="Google Shape;2560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61" name="Google Shape;2561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2" name="Google Shape;2562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63" name="Google Shape;2563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4" name="Google Shape;2564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65" name="Google Shape;2565;p2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66" name="Google Shape;2566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7" name="Google Shape;2567;p2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68" name="Google Shape;2568;p2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569" name="Google Shape;2569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70" name="Google Shape;2570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71" name="Google Shape;2571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2" name="Google Shape;2572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73" name="Google Shape;2573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4" name="Google Shape;2574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5" name="Google Shape;2575;p25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576" name="Google Shape;2576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7" name="Google Shape;2577;p25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78" name="Google Shape;2578;p25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2579" name="Google Shape;2579;p2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580" name="Google Shape;2580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81" name="Google Shape;2581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82" name="Google Shape;2582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3" name="Google Shape;2583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84" name="Google Shape;2584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5" name="Google Shape;2585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6" name="Google Shape;2586;p2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587" name="Google Shape;2587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8" name="Google Shape;2588;p2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89" name="Google Shape;2589;p2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90" name="Google Shape;2590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1" name="Google Shape;2591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92" name="Google Shape;2592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3" name="Google Shape;2593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94" name="Google Shape;2594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5" name="Google Shape;2595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6" name="Google Shape;2596;p2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97" name="Google Shape;2597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8" name="Google Shape;2598;p2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99" name="Google Shape;2599;p2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600" name="Google Shape;2600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01" name="Google Shape;2601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02" name="Google Shape;2602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3" name="Google Shape;2603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04" name="Google Shape;2604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5" name="Google Shape;2605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06" name="Google Shape;2606;p25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2607" name="Google Shape;2607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8" name="Google Shape;2608;p25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609" name="Google Shape;2609;p25"/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0" name="Google Shape;2610;p25"/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1" name="Google Shape;2611;p25"/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2" name="Google Shape;2612;p25"/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3" name="Google Shape;2613;p25"/>
          <p:cNvSpPr/>
          <p:nvPr/>
        </p:nvSpPr>
        <p:spPr>
          <a:xfrm>
            <a:off x="5660020" y="196618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4" name="Google Shape;2614;p25"/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5" name="Google Shape;2615;p25"/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6" name="Google Shape;2616;p25"/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7" name="Google Shape;2617;p25"/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8" name="Google Shape;2618;p25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9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26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2625" name="Google Shape;2625;p2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11</a:t>
            </a:fld>
            <a:endParaRPr/>
          </a:p>
        </p:txBody>
      </p:sp>
      <p:cxnSp>
        <p:nvCxnSpPr>
          <p:cNvPr id="2626" name="Google Shape;2626;p26"/>
          <p:cNvCxnSpPr>
            <a:stCxn id="2627" idx="2"/>
            <a:endCxn id="2627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8" name="Google Shape;2628;p26"/>
          <p:cNvCxnSpPr>
            <a:stCxn id="2627" idx="1"/>
            <a:endCxn id="2627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7" name="Google Shape;2627;p26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9" name="Google Shape;2629;p26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0" name="Google Shape;2630;p26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2631" name="Google Shape;2631;p2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32" name="Google Shape;2632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33" name="Google Shape;2633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34" name="Google Shape;2634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5" name="Google Shape;2635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36" name="Google Shape;2636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7" name="Google Shape;2637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8" name="Google Shape;2638;p2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639" name="Google Shape;2639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0" name="Google Shape;2640;p2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41" name="Google Shape;2641;p2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642" name="Google Shape;2642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43" name="Google Shape;2643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44" name="Google Shape;2644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5" name="Google Shape;2645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46" name="Google Shape;2646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7" name="Google Shape;2647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48" name="Google Shape;2648;p2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649" name="Google Shape;2649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0" name="Google Shape;2650;p2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51" name="Google Shape;2651;p2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652" name="Google Shape;2652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53" name="Google Shape;2653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54" name="Google Shape;2654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5" name="Google Shape;2655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56" name="Google Shape;2656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7" name="Google Shape;2657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58" name="Google Shape;2658;p26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659" name="Google Shape;2659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0" name="Google Shape;2660;p26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661" name="Google Shape;2661;p26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2" name="Google Shape;2662;p26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3" name="Google Shape;2663;p2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4" name="Google Shape;2664;p26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5" name="Google Shape;2665;p26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6" name="Google Shape;2666;p26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7" name="Google Shape;2667;p26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8" name="Google Shape;2668;p26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9" name="Google Shape;2669;p26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70" name="Google Shape;2670;p26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71" name="Google Shape;2671;p26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672" name="Google Shape;2672;p26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673" name="Google Shape;2673;p2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74" name="Google Shape;2674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75" name="Google Shape;2675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76" name="Google Shape;2676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7" name="Google Shape;2677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78" name="Google Shape;2678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9" name="Google Shape;2679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80" name="Google Shape;2680;p2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681" name="Google Shape;2681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2" name="Google Shape;2682;p2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83" name="Google Shape;2683;p2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684" name="Google Shape;2684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85" name="Google Shape;2685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86" name="Google Shape;2686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7" name="Google Shape;2687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88" name="Google Shape;2688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9" name="Google Shape;2689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90" name="Google Shape;2690;p2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691" name="Google Shape;2691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2" name="Google Shape;2692;p2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93" name="Google Shape;2693;p2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694" name="Google Shape;2694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95" name="Google Shape;2695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96" name="Google Shape;2696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97" name="Google Shape;2697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8" name="Google Shape;2698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9" name="Google Shape;2699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0" name="Google Shape;2700;p26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701" name="Google Shape;2701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2" name="Google Shape;2702;p26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703" name="Google Shape;2703;p26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2704" name="Google Shape;2704;p2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705" name="Google Shape;2705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06" name="Google Shape;2706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07" name="Google Shape;2707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08" name="Google Shape;2708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09" name="Google Shape;2709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0" name="Google Shape;2710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1" name="Google Shape;2711;p2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12" name="Google Shape;2712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3" name="Google Shape;2713;p2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14" name="Google Shape;2714;p2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715" name="Google Shape;2715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16" name="Google Shape;2716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17" name="Google Shape;2717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8" name="Google Shape;2718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19" name="Google Shape;2719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0" name="Google Shape;2720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21" name="Google Shape;2721;p2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722" name="Google Shape;2722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2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24" name="Google Shape;2724;p2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725" name="Google Shape;2725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26" name="Google Shape;2726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27" name="Google Shape;2727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8" name="Google Shape;2728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29" name="Google Shape;2729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0" name="Google Shape;2730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31" name="Google Shape;2731;p26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2732" name="Google Shape;2732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3" name="Google Shape;2733;p26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34" name="Google Shape;2734;p26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735" name="Google Shape;2735;p26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736" name="Google Shape;2736;p26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37" name="Google Shape;2737;p26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2738" name="Google Shape;2738;p26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39" name="Google Shape;2739;p26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0" name="Google Shape;2740;p26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1" name="Google Shape;2741;p26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2" name="Google Shape;2742;p26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3" name="Google Shape;2743;p2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4" name="Google Shape;2744;p26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5" name="Google Shape;2745;p26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6" name="Google Shape;2746;p26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7" name="Google Shape;2747;p26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8" name="Google Shape;2748;p26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9" name="Google Shape;2749;p26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50" name="Google Shape;2750;p26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51" name="Google Shape;2751;p26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52" name="Google Shape;2752;p26"/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2753" name="Google Shape;2753;p26"/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2754" name="Google Shape;2754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5" name="Google Shape;2755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6" name="Google Shape;2756;p26"/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2757" name="Google Shape;2757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8" name="Google Shape;2758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9" name="Google Shape;2759;p26"/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2760" name="Google Shape;2760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1" name="Google Shape;2761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2" name="Google Shape;2762;p26"/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2763" name="Google Shape;2763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4" name="Google Shape;2764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5" name="Google Shape;2765;p26"/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766" name="Google Shape;2766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7" name="Google Shape;2767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8" name="Google Shape;2768;p26"/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769" name="Google Shape;2769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0" name="Google Shape;2770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1" name="Google Shape;2771;p26"/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772" name="Google Shape;2772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3" name="Google Shape;2773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4" name="Google Shape;2774;p26"/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775" name="Google Shape;2775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6" name="Google Shape;2776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7" name="Google Shape;2777;p26"/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778" name="Google Shape;2778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9" name="Google Shape;2779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780" name="Google Shape;2780;p26"/>
          <p:cNvCxnSpPr/>
          <p:nvPr/>
        </p:nvCxnSpPr>
        <p:spPr>
          <a:xfrm flipH="1">
            <a:off x="901961" y="1975104"/>
            <a:ext cx="151428" cy="257429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40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27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/>
          </a:p>
        </p:txBody>
      </p:sp>
      <p:sp>
        <p:nvSpPr>
          <p:cNvPr id="2787" name="Google Shape;2787;p2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12</a:t>
            </a:fld>
            <a:endParaRPr/>
          </a:p>
        </p:txBody>
      </p:sp>
      <p:cxnSp>
        <p:nvCxnSpPr>
          <p:cNvPr id="2788" name="Google Shape;2788;p27"/>
          <p:cNvCxnSpPr>
            <a:stCxn id="2789" idx="2"/>
            <a:endCxn id="2789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0" name="Google Shape;2790;p27"/>
          <p:cNvCxnSpPr>
            <a:stCxn id="2789" idx="1"/>
            <a:endCxn id="2789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9" name="Google Shape;2789;p27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1" name="Google Shape;2791;p27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2" name="Google Shape;2792;p27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2793" name="Google Shape;2793;p2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794" name="Google Shape;2794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95" name="Google Shape;2795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96" name="Google Shape;2796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7" name="Google Shape;2797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98" name="Google Shape;2798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9" name="Google Shape;2799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p2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801" name="Google Shape;2801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2" name="Google Shape;2802;p2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03" name="Google Shape;2803;p2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804" name="Google Shape;2804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05" name="Google Shape;2805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06" name="Google Shape;2806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7" name="Google Shape;2807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08" name="Google Shape;2808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9" name="Google Shape;2809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10" name="Google Shape;2810;p2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811" name="Google Shape;2811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2" name="Google Shape;2812;p2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13" name="Google Shape;2813;p2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14" name="Google Shape;2814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15" name="Google Shape;2815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16" name="Google Shape;2816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7" name="Google Shape;2817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18" name="Google Shape;2818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9" name="Google Shape;2819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20" name="Google Shape;2820;p27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821" name="Google Shape;2821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2" name="Google Shape;2822;p27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23" name="Google Shape;2823;p27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4" name="Google Shape;2824;p27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5" name="Google Shape;2825;p27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6" name="Google Shape;2826;p2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7" name="Google Shape;2827;p27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8" name="Google Shape;2828;p27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9" name="Google Shape;2829;p27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30" name="Google Shape;2830;p27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31" name="Google Shape;2831;p27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32" name="Google Shape;2832;p27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33" name="Google Shape;2833;p27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34" name="Google Shape;2834;p27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5" name="Google Shape;2835;p27"/>
          <p:cNvSpPr/>
          <p:nvPr/>
        </p:nvSpPr>
        <p:spPr>
          <a:xfrm rot="-5400000">
            <a:off x="4395017" y="347078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6" name="Google Shape;2836;p27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7" name="Google Shape;2837;p27"/>
          <p:cNvSpPr/>
          <p:nvPr/>
        </p:nvSpPr>
        <p:spPr>
          <a:xfrm rot="-5400000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8" name="Google Shape;2838;p27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9" name="Google Shape;2839;p27"/>
          <p:cNvSpPr/>
          <p:nvPr/>
        </p:nvSpPr>
        <p:spPr>
          <a:xfrm rot="-5400000">
            <a:off x="4365519" y="536841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0" name="Google Shape;2840;p27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1" name="Google Shape;2841;p27"/>
          <p:cNvSpPr/>
          <p:nvPr/>
        </p:nvSpPr>
        <p:spPr>
          <a:xfrm rot="-5400000">
            <a:off x="6307392" y="5363506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2" name="Google Shape;2842;p27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3" name="Google Shape;2843;p27"/>
          <p:cNvSpPr/>
          <p:nvPr/>
        </p:nvSpPr>
        <p:spPr>
          <a:xfrm rot="-5400000">
            <a:off x="8249265" y="535859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4" name="Google Shape;2844;p27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5" name="Google Shape;2845;p27"/>
          <p:cNvSpPr/>
          <p:nvPr/>
        </p:nvSpPr>
        <p:spPr>
          <a:xfrm>
            <a:off x="6819704" y="583458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6" name="Google Shape;2846;p27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7" name="Google Shape;2847;p2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848" name="Google Shape;2848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49" name="Google Shape;2849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50" name="Google Shape;2850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1" name="Google Shape;2851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52" name="Google Shape;2852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3" name="Google Shape;2853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54" name="Google Shape;2854;p2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855" name="Google Shape;2855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6" name="Google Shape;2856;p2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57" name="Google Shape;2857;p2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858" name="Google Shape;2858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59" name="Google Shape;2859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60" name="Google Shape;2860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1" name="Google Shape;2861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62" name="Google Shape;2862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3" name="Google Shape;2863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64" name="Google Shape;2864;p2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865" name="Google Shape;2865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6" name="Google Shape;2866;p2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67" name="Google Shape;2867;p2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68" name="Google Shape;2868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69" name="Google Shape;2869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70" name="Google Shape;2870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1" name="Google Shape;2871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72" name="Google Shape;2872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3" name="Google Shape;2873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74" name="Google Shape;2874;p27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75" name="Google Shape;2875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6" name="Google Shape;2876;p27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877" name="Google Shape;2877;p27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2878" name="Google Shape;2878;p2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879" name="Google Shape;2879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80" name="Google Shape;2880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81" name="Google Shape;2881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2" name="Google Shape;2882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83" name="Google Shape;2883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4" name="Google Shape;2884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5" name="Google Shape;2885;p2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886" name="Google Shape;2886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7" name="Google Shape;2887;p2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88" name="Google Shape;2888;p2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889" name="Google Shape;2889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90" name="Google Shape;2890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91" name="Google Shape;2891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2" name="Google Shape;2892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93" name="Google Shape;2893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4" name="Google Shape;2894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95" name="Google Shape;2895;p2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896" name="Google Shape;2896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7" name="Google Shape;2897;p2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98" name="Google Shape;2898;p2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99" name="Google Shape;2899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00" name="Google Shape;2900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01" name="Google Shape;2901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2" name="Google Shape;2902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03" name="Google Shape;2903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4" name="Google Shape;2904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05" name="Google Shape;2905;p27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2906" name="Google Shape;2906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7" name="Google Shape;2907;p27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908" name="Google Shape;2908;p27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9" name="Google Shape;2909;p27"/>
          <p:cNvSpPr/>
          <p:nvPr/>
        </p:nvSpPr>
        <p:spPr>
          <a:xfrm>
            <a:off x="4897326" y="584795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0" name="Google Shape;2910;p27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1" name="Google Shape;2911;p27"/>
          <p:cNvSpPr/>
          <p:nvPr/>
        </p:nvSpPr>
        <p:spPr>
          <a:xfrm>
            <a:off x="4905348" y="3909528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2" name="Google Shape;2912;p27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3" name="Google Shape;2913;p27"/>
          <p:cNvSpPr/>
          <p:nvPr/>
        </p:nvSpPr>
        <p:spPr>
          <a:xfrm>
            <a:off x="4924064" y="198714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4" name="Google Shape;2914;p27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5" name="Google Shape;2915;p27"/>
          <p:cNvSpPr/>
          <p:nvPr/>
        </p:nvSpPr>
        <p:spPr>
          <a:xfrm>
            <a:off x="6819708" y="197377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6" name="Google Shape;2916;p27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7" name="Google Shape;2917;p27"/>
          <p:cNvSpPr/>
          <p:nvPr/>
        </p:nvSpPr>
        <p:spPr>
          <a:xfrm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8" name="Google Shape;2918;p27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919" name="Google Shape;2919;p27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920" name="Google Shape;2920;p27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921" name="Google Shape;2921;p27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2922" name="Google Shape;2922;p27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23" name="Google Shape;2923;p27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4" name="Google Shape;2924;p27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5" name="Google Shape;2925;p27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6" name="Google Shape;2926;p27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7" name="Google Shape;2927;p27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8" name="Google Shape;2928;p2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9" name="Google Shape;2929;p27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0" name="Google Shape;2930;p27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1" name="Google Shape;2931;p27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2" name="Google Shape;2932;p27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3" name="Google Shape;2933;p27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4" name="Google Shape;2934;p27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935" name="Google Shape;2935;p27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936" name="Google Shape;2936;p27"/>
          <p:cNvCxnSpPr/>
          <p:nvPr/>
        </p:nvCxnSpPr>
        <p:spPr>
          <a:xfrm flipH="1">
            <a:off x="908583" y="1975104"/>
            <a:ext cx="148463" cy="246136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390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28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2943" name="Google Shape;2943;p2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13</a:t>
            </a:fld>
            <a:endParaRPr/>
          </a:p>
        </p:txBody>
      </p:sp>
      <p:cxnSp>
        <p:nvCxnSpPr>
          <p:cNvPr id="2944" name="Google Shape;2944;p28"/>
          <p:cNvCxnSpPr>
            <a:stCxn id="2945" idx="2"/>
            <a:endCxn id="2945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46" name="Google Shape;2946;p28"/>
          <p:cNvCxnSpPr>
            <a:stCxn id="2945" idx="1"/>
            <a:endCxn id="2945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5" name="Google Shape;2945;p28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7" name="Google Shape;2947;p28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8" name="Google Shape;2948;p28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2949" name="Google Shape;2949;p2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950" name="Google Shape;2950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51" name="Google Shape;2951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52" name="Google Shape;2952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3" name="Google Shape;2953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54" name="Google Shape;2954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5" name="Google Shape;2955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56" name="Google Shape;2956;p2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957" name="Google Shape;2957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8" name="Google Shape;2958;p2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59" name="Google Shape;2959;p2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0" name="Google Shape;2960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61" name="Google Shape;2961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62" name="Google Shape;2962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3" name="Google Shape;2963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64" name="Google Shape;2964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5" name="Google Shape;2965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66" name="Google Shape;2966;p2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67" name="Google Shape;2967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8" name="Google Shape;2968;p2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69" name="Google Shape;2969;p2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970" name="Google Shape;2970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71" name="Google Shape;2971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72" name="Google Shape;2972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3" name="Google Shape;2973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74" name="Google Shape;2974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5" name="Google Shape;2975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6" name="Google Shape;2976;p28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977" name="Google Shape;2977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8" name="Google Shape;2978;p28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979" name="Google Shape;2979;p28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0" name="Google Shape;2980;p28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1" name="Google Shape;2981;p28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2" name="Google Shape;2982;p28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3" name="Google Shape;2983;p2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4" name="Google Shape;2984;p28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5" name="Google Shape;2985;p28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6" name="Google Shape;2986;p28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7" name="Google Shape;2987;p28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8" name="Google Shape;2988;p28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9" name="Google Shape;2989;p28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90" name="Google Shape;2990;p28"/>
          <p:cNvSpPr/>
          <p:nvPr/>
        </p:nvSpPr>
        <p:spPr>
          <a:xfrm rot="5400000" flipH="1">
            <a:off x="4399933" y="256130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1" name="Google Shape;2991;p28"/>
          <p:cNvSpPr/>
          <p:nvPr/>
        </p:nvSpPr>
        <p:spPr>
          <a:xfrm rot="-5400000" flipH="1">
            <a:off x="4395017" y="347078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2" name="Google Shape;2992;p28"/>
          <p:cNvSpPr/>
          <p:nvPr/>
        </p:nvSpPr>
        <p:spPr>
          <a:xfrm rot="5400000" flipH="1">
            <a:off x="6302474" y="2546557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3" name="Google Shape;2993;p28"/>
          <p:cNvSpPr/>
          <p:nvPr/>
        </p:nvSpPr>
        <p:spPr>
          <a:xfrm rot="-5400000" flipH="1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4" name="Google Shape;2994;p28"/>
          <p:cNvSpPr/>
          <p:nvPr/>
        </p:nvSpPr>
        <p:spPr>
          <a:xfrm rot="5400000" flipH="1">
            <a:off x="4370435" y="445893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5" name="Google Shape;2995;p28"/>
          <p:cNvSpPr/>
          <p:nvPr/>
        </p:nvSpPr>
        <p:spPr>
          <a:xfrm rot="-5400000" flipH="1">
            <a:off x="4365519" y="536841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6" name="Google Shape;2996;p28"/>
          <p:cNvSpPr/>
          <p:nvPr/>
        </p:nvSpPr>
        <p:spPr>
          <a:xfrm rot="5400000" flipH="1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7" name="Google Shape;2997;p28"/>
          <p:cNvSpPr/>
          <p:nvPr/>
        </p:nvSpPr>
        <p:spPr>
          <a:xfrm rot="-5400000" flipH="1">
            <a:off x="6307392" y="5363506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8" name="Google Shape;2998;p28"/>
          <p:cNvSpPr/>
          <p:nvPr/>
        </p:nvSpPr>
        <p:spPr>
          <a:xfrm rot="5400000" flipH="1">
            <a:off x="8254181" y="4449110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9" name="Google Shape;2999;p28"/>
          <p:cNvSpPr/>
          <p:nvPr/>
        </p:nvSpPr>
        <p:spPr>
          <a:xfrm rot="-5400000" flipH="1">
            <a:off x="8249265" y="535859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0" name="Google Shape;3000;p28"/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1" name="Google Shape;3001;p28"/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2" name="Google Shape;3002;p28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003" name="Google Shape;3003;p2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04" name="Google Shape;3004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5" name="Google Shape;3005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06" name="Google Shape;3006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7" name="Google Shape;3007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08" name="Google Shape;3008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9" name="Google Shape;3009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10" name="Google Shape;3010;p2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11" name="Google Shape;3011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2" name="Google Shape;3012;p2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13" name="Google Shape;3013;p2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014" name="Google Shape;3014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15" name="Google Shape;3015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16" name="Google Shape;3016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7" name="Google Shape;3017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18" name="Google Shape;3018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9" name="Google Shape;3019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20" name="Google Shape;3020;p2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021" name="Google Shape;3021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2" name="Google Shape;3022;p2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23" name="Google Shape;3023;p2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024" name="Google Shape;3024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25" name="Google Shape;3025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26" name="Google Shape;3026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7" name="Google Shape;3027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28" name="Google Shape;3028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9" name="Google Shape;3029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30" name="Google Shape;3030;p28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031" name="Google Shape;3031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2" name="Google Shape;3032;p28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033" name="Google Shape;3033;p28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034" name="Google Shape;3034;p2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35" name="Google Shape;3035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36" name="Google Shape;3036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37" name="Google Shape;3037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8" name="Google Shape;3038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39" name="Google Shape;3039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0" name="Google Shape;3040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41" name="Google Shape;3041;p2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42" name="Google Shape;3042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3" name="Google Shape;3043;p2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44" name="Google Shape;3044;p2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045" name="Google Shape;3045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46" name="Google Shape;3046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47" name="Google Shape;3047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8" name="Google Shape;3048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49" name="Google Shape;3049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0" name="Google Shape;3050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51" name="Google Shape;3051;p2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052" name="Google Shape;3052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3" name="Google Shape;3053;p2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54" name="Google Shape;3054;p2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055" name="Google Shape;3055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56" name="Google Shape;3056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57" name="Google Shape;3057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8" name="Google Shape;3058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59" name="Google Shape;3059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0" name="Google Shape;3060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61" name="Google Shape;3061;p28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062" name="Google Shape;3062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3" name="Google Shape;3063;p28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064" name="Google Shape;3064;p28"/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5" name="Google Shape;3065;p28"/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6" name="Google Shape;3066;p28"/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7" name="Google Shape;3067;p28"/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8" name="Google Shape;3068;p28"/>
          <p:cNvSpPr/>
          <p:nvPr/>
        </p:nvSpPr>
        <p:spPr>
          <a:xfrm>
            <a:off x="5660020" y="196618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9" name="Google Shape;3069;p28"/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0" name="Google Shape;3070;p28"/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1" name="Google Shape;3071;p28"/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2" name="Google Shape;3072;p28"/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3" name="Google Shape;3073;p28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4" name="Google Shape;3074;p28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075" name="Google Shape;3075;p2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076" name="Google Shape;3076;p28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77" name="Google Shape;3077;p28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078" name="Google Shape;3078;p28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79" name="Google Shape;3079;p28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0" name="Google Shape;3080;p28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1" name="Google Shape;3081;p28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2" name="Google Shape;3082;p28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3" name="Google Shape;3083;p28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4" name="Google Shape;3084;p28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5" name="Google Shape;3085;p2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6" name="Google Shape;3086;p28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7" name="Google Shape;3087;p28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8" name="Google Shape;3088;p28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9" name="Google Shape;3089;p28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0" name="Google Shape;3090;p28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91" name="Google Shape;3091;p28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92" name="Google Shape;3092;p28"/>
              <p:cNvCxnSpPr/>
              <p:nvPr/>
            </p:nvCxnSpPr>
            <p:spPr>
              <a:xfrm flipH="1">
                <a:off x="10365498" y="3656685"/>
                <a:ext cx="240612" cy="121026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525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29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3099" name="Google Shape;3099;p2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14</a:t>
            </a:fld>
            <a:endParaRPr/>
          </a:p>
        </p:txBody>
      </p:sp>
      <p:cxnSp>
        <p:nvCxnSpPr>
          <p:cNvPr id="3100" name="Google Shape;3100;p29"/>
          <p:cNvCxnSpPr>
            <a:stCxn id="3101" idx="2"/>
            <a:endCxn id="3101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02" name="Google Shape;3102;p29"/>
          <p:cNvCxnSpPr>
            <a:stCxn id="3101" idx="1"/>
            <a:endCxn id="3101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1" name="Google Shape;3101;p29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3" name="Google Shape;3103;p2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4" name="Google Shape;3104;p29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105" name="Google Shape;3105;p29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106" name="Google Shape;3106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07" name="Google Shape;3107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08" name="Google Shape;3108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9" name="Google Shape;3109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10" name="Google Shape;3110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1" name="Google Shape;3111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12" name="Google Shape;3112;p29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113" name="Google Shape;3113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4" name="Google Shape;3114;p29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15" name="Google Shape;3115;p29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116" name="Google Shape;3116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17" name="Google Shape;3117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18" name="Google Shape;3118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9" name="Google Shape;3119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20" name="Google Shape;3120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1" name="Google Shape;3121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22" name="Google Shape;3122;p29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123" name="Google Shape;3123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4" name="Google Shape;3124;p29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25" name="Google Shape;3125;p29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26" name="Google Shape;3126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27" name="Google Shape;3127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28" name="Google Shape;3128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9" name="Google Shape;3129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30" name="Google Shape;3130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1" name="Google Shape;3131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32" name="Google Shape;3132;p29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3133" name="Google Shape;3133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4" name="Google Shape;3134;p29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135" name="Google Shape;3135;p29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6" name="Google Shape;3136;p29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7" name="Google Shape;3137;p29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8" name="Google Shape;3138;p29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9" name="Google Shape;3139;p29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0" name="Google Shape;3140;p29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1" name="Google Shape;3141;p29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2" name="Google Shape;3142;p29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3" name="Google Shape;3143;p29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4" name="Google Shape;3144;p29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5" name="Google Shape;3145;p29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146" name="Google Shape;3146;p29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147" name="Google Shape;3147;p29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148" name="Google Shape;3148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49" name="Google Shape;3149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50" name="Google Shape;3150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1" name="Google Shape;3151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52" name="Google Shape;3152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3" name="Google Shape;3153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54" name="Google Shape;3154;p29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155" name="Google Shape;3155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6" name="Google Shape;3156;p29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57" name="Google Shape;3157;p29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158" name="Google Shape;3158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59" name="Google Shape;3159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60" name="Google Shape;3160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1" name="Google Shape;3161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62" name="Google Shape;3162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3" name="Google Shape;3163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64" name="Google Shape;3164;p29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165" name="Google Shape;3165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6" name="Google Shape;3166;p29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67" name="Google Shape;3167;p29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68" name="Google Shape;3168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69" name="Google Shape;3169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70" name="Google Shape;3170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1" name="Google Shape;3171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72" name="Google Shape;3172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3" name="Google Shape;3173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74" name="Google Shape;3174;p29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175" name="Google Shape;3175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6" name="Google Shape;3176;p29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177" name="Google Shape;3177;p29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78" name="Google Shape;3178;p29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179" name="Google Shape;3179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80" name="Google Shape;3180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81" name="Google Shape;3181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2" name="Google Shape;3182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83" name="Google Shape;3183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4" name="Google Shape;3184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85" name="Google Shape;3185;p29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186" name="Google Shape;3186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7" name="Google Shape;3187;p29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88" name="Google Shape;3188;p29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189" name="Google Shape;3189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90" name="Google Shape;3190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91" name="Google Shape;3191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2" name="Google Shape;3192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93" name="Google Shape;3193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4" name="Google Shape;3194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95" name="Google Shape;3195;p29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196" name="Google Shape;3196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7" name="Google Shape;3197;p29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98" name="Google Shape;3198;p29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99" name="Google Shape;3199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00" name="Google Shape;3200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01" name="Google Shape;3201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2" name="Google Shape;3202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203" name="Google Shape;3203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4" name="Google Shape;3204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05" name="Google Shape;3205;p29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6" name="Google Shape;3206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7" name="Google Shape;3207;p29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08" name="Google Shape;3208;p29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209" name="Google Shape;3209;p29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210" name="Google Shape;3210;p2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211" name="Google Shape;3211;p29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212" name="Google Shape;3212;p29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13" name="Google Shape;3213;p29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4" name="Google Shape;3214;p29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5" name="Google Shape;3215;p29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6" name="Google Shape;3216;p29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7" name="Google Shape;3217;p29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8" name="Google Shape;3218;p29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9" name="Google Shape;3219;p29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0" name="Google Shape;3220;p2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1" name="Google Shape;3221;p29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2" name="Google Shape;3222;p29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3" name="Google Shape;3223;p29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4" name="Google Shape;3224;p29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225" name="Google Shape;3225;p29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26" name="Google Shape;3226;p29"/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3227" name="Google Shape;3227;p29"/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3228" name="Google Shape;3228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0" name="Google Shape;3230;p29"/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3231" name="Google Shape;3231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3" name="Google Shape;3233;p29"/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3234" name="Google Shape;3234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6" name="Google Shape;3236;p29"/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3237" name="Google Shape;3237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9" name="Google Shape;3239;p29"/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3240" name="Google Shape;3240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2" name="Google Shape;3242;p29"/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3243" name="Google Shape;3243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5" name="Google Shape;3245;p29"/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3246" name="Google Shape;3246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8" name="Google Shape;3248;p29"/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3249" name="Google Shape;3249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51" name="Google Shape;3251;p29"/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3252" name="Google Shape;3252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254" name="Google Shape;3254;p29"/>
          <p:cNvCxnSpPr/>
          <p:nvPr/>
        </p:nvCxnSpPr>
        <p:spPr>
          <a:xfrm flipH="1">
            <a:off x="919556" y="2070953"/>
            <a:ext cx="240612" cy="121026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61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p30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/>
          </a:p>
        </p:txBody>
      </p:sp>
      <p:sp>
        <p:nvSpPr>
          <p:cNvPr id="3261" name="Google Shape;3261;p3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15</a:t>
            </a:fld>
            <a:endParaRPr/>
          </a:p>
        </p:txBody>
      </p:sp>
      <p:cxnSp>
        <p:nvCxnSpPr>
          <p:cNvPr id="3262" name="Google Shape;3262;p30"/>
          <p:cNvCxnSpPr>
            <a:stCxn id="3263" idx="2"/>
            <a:endCxn id="3263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4" name="Google Shape;3264;p30"/>
          <p:cNvCxnSpPr>
            <a:stCxn id="3263" idx="1"/>
            <a:endCxn id="3263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63" name="Google Shape;3263;p30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5" name="Google Shape;3265;p30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6" name="Google Shape;3266;p30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267" name="Google Shape;3267;p30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268" name="Google Shape;3268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69" name="Google Shape;3269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70" name="Google Shape;3270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1" name="Google Shape;3271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272" name="Google Shape;3272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3" name="Google Shape;3273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74" name="Google Shape;3274;p30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275" name="Google Shape;3275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6" name="Google Shape;3276;p30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77" name="Google Shape;3277;p30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8" name="Google Shape;3278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79" name="Google Shape;3279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80" name="Google Shape;3280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1" name="Google Shape;3281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282" name="Google Shape;3282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3" name="Google Shape;3283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84" name="Google Shape;3284;p30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85" name="Google Shape;3285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6" name="Google Shape;3286;p30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87" name="Google Shape;3287;p30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288" name="Google Shape;3288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89" name="Google Shape;3289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90" name="Google Shape;3290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1" name="Google Shape;3291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292" name="Google Shape;3292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3" name="Google Shape;3293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94" name="Google Shape;3294;p30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3295" name="Google Shape;3295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6" name="Google Shape;3296;p30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97" name="Google Shape;3297;p30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98" name="Google Shape;3298;p30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99" name="Google Shape;3299;p30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0" name="Google Shape;3300;p30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1" name="Google Shape;3301;p30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2" name="Google Shape;3302;p3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3" name="Google Shape;3303;p30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4" name="Google Shape;3304;p30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5" name="Google Shape;3305;p30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6" name="Google Shape;3306;p30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7" name="Google Shape;3307;p30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8" name="Google Shape;3308;p30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9" name="Google Shape;3309;p30"/>
          <p:cNvSpPr/>
          <p:nvPr/>
        </p:nvSpPr>
        <p:spPr>
          <a:xfrm rot="-5400000">
            <a:off x="4395017" y="347078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0" name="Google Shape;3310;p30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1" name="Google Shape;3311;p30"/>
          <p:cNvSpPr/>
          <p:nvPr/>
        </p:nvSpPr>
        <p:spPr>
          <a:xfrm rot="-5400000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2" name="Google Shape;3312;p30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3" name="Google Shape;3313;p30"/>
          <p:cNvSpPr/>
          <p:nvPr/>
        </p:nvSpPr>
        <p:spPr>
          <a:xfrm rot="-5400000">
            <a:off x="4365519" y="536841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4" name="Google Shape;3314;p30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5" name="Google Shape;3315;p30"/>
          <p:cNvSpPr/>
          <p:nvPr/>
        </p:nvSpPr>
        <p:spPr>
          <a:xfrm rot="-5400000">
            <a:off x="6307392" y="5363506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6" name="Google Shape;3316;p30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7" name="Google Shape;3317;p30"/>
          <p:cNvSpPr/>
          <p:nvPr/>
        </p:nvSpPr>
        <p:spPr>
          <a:xfrm rot="-5400000">
            <a:off x="8249265" y="535859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8" name="Google Shape;3318;p30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9" name="Google Shape;3319;p30"/>
          <p:cNvSpPr/>
          <p:nvPr/>
        </p:nvSpPr>
        <p:spPr>
          <a:xfrm>
            <a:off x="6819704" y="583458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0" name="Google Shape;3320;p30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321" name="Google Shape;3321;p30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22" name="Google Shape;3322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23" name="Google Shape;3323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24" name="Google Shape;3324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5" name="Google Shape;3325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26" name="Google Shape;3326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7" name="Google Shape;3327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28" name="Google Shape;3328;p30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29" name="Google Shape;3329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0" name="Google Shape;3330;p30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31" name="Google Shape;3331;p30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332" name="Google Shape;3332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33" name="Google Shape;3333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34" name="Google Shape;3334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35" name="Google Shape;3335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36" name="Google Shape;3336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7" name="Google Shape;3337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38" name="Google Shape;3338;p30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339" name="Google Shape;3339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0" name="Google Shape;3340;p30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1" name="Google Shape;3341;p30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342" name="Google Shape;3342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43" name="Google Shape;3343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44" name="Google Shape;3344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5" name="Google Shape;3345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46" name="Google Shape;3346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7" name="Google Shape;3347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48" name="Google Shape;3348;p30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349" name="Google Shape;3349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0" name="Google Shape;3350;p30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351" name="Google Shape;3351;p30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352" name="Google Shape;3352;p30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53" name="Google Shape;3353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54" name="Google Shape;3354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55" name="Google Shape;3355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56" name="Google Shape;3356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57" name="Google Shape;3357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8" name="Google Shape;3358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59" name="Google Shape;3359;p30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60" name="Google Shape;3360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1" name="Google Shape;3361;p30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62" name="Google Shape;3362;p30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363" name="Google Shape;3363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64" name="Google Shape;3364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65" name="Google Shape;3365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6" name="Google Shape;3366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67" name="Google Shape;3367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8" name="Google Shape;3368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69" name="Google Shape;3369;p30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370" name="Google Shape;3370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1" name="Google Shape;3371;p30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72" name="Google Shape;3372;p30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373" name="Google Shape;3373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74" name="Google Shape;3374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75" name="Google Shape;3375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6" name="Google Shape;3376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77" name="Google Shape;3377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8" name="Google Shape;3378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79" name="Google Shape;3379;p30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380" name="Google Shape;3380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1" name="Google Shape;3381;p30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382" name="Google Shape;3382;p30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3" name="Google Shape;3383;p30"/>
          <p:cNvSpPr/>
          <p:nvPr/>
        </p:nvSpPr>
        <p:spPr>
          <a:xfrm>
            <a:off x="4897326" y="584795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4" name="Google Shape;3384;p30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5" name="Google Shape;3385;p30"/>
          <p:cNvSpPr/>
          <p:nvPr/>
        </p:nvSpPr>
        <p:spPr>
          <a:xfrm>
            <a:off x="4905348" y="3909528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6" name="Google Shape;3386;p30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7" name="Google Shape;3387;p30"/>
          <p:cNvSpPr/>
          <p:nvPr/>
        </p:nvSpPr>
        <p:spPr>
          <a:xfrm>
            <a:off x="4924064" y="198714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8" name="Google Shape;3388;p30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9" name="Google Shape;3389;p30"/>
          <p:cNvSpPr/>
          <p:nvPr/>
        </p:nvSpPr>
        <p:spPr>
          <a:xfrm>
            <a:off x="6819708" y="197377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0" name="Google Shape;3390;p30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1" name="Google Shape;3391;p30"/>
          <p:cNvSpPr/>
          <p:nvPr/>
        </p:nvSpPr>
        <p:spPr>
          <a:xfrm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2" name="Google Shape;3392;p30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393" name="Google Shape;3393;p30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394" name="Google Shape;3394;p30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395" name="Google Shape;3395;p30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396" name="Google Shape;3396;p30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97" name="Google Shape;3397;p30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8" name="Google Shape;3398;p30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9" name="Google Shape;3399;p30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0" name="Google Shape;3400;p30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1" name="Google Shape;3401;p30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2" name="Google Shape;3402;p30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3" name="Google Shape;3403;p30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4" name="Google Shape;3404;p30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5" name="Google Shape;3405;p3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6" name="Google Shape;3406;p30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7" name="Google Shape;3407;p30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8" name="Google Shape;3408;p30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409" name="Google Shape;3409;p30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410" name="Google Shape;3410;p30"/>
          <p:cNvCxnSpPr/>
          <p:nvPr/>
        </p:nvCxnSpPr>
        <p:spPr>
          <a:xfrm flipH="1">
            <a:off x="919556" y="2070953"/>
            <a:ext cx="240612" cy="121026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630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31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/>
          </a:p>
        </p:txBody>
      </p:sp>
      <p:sp>
        <p:nvSpPr>
          <p:cNvPr id="3417" name="Google Shape;3417;p3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16</a:t>
            </a:fld>
            <a:endParaRPr/>
          </a:p>
        </p:txBody>
      </p:sp>
      <p:sp>
        <p:nvSpPr>
          <p:cNvPr id="3418" name="Google Shape;3418;p31"/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…. and so on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next take a look at the iterative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nodes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4" name="Google Shape;3424;p32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425" name="Google Shape;3425;p32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/>
              <a:ahLst/>
              <a:cxnLst/>
              <a:rect l="l" t="t" r="r" b="b"/>
              <a:pathLst>
                <a:path w="452284" h="2389239" extrusionOk="0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6" name="Google Shape;3426;p32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427" name="Google Shape;3427;p32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28" name="Google Shape;3428;p32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429" name="Google Shape;3429;p32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0" name="Google Shape;3430;p32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31" name="Google Shape;3431;p32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432" name="Google Shape;3432;p32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433" name="Google Shape;3433;p32"/>
          <p:cNvSpPr txBox="1"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3434" name="Google Shape;3434;p3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17</a:t>
            </a:fld>
            <a:endParaRPr/>
          </a:p>
        </p:txBody>
      </p:sp>
      <p:cxnSp>
        <p:nvCxnSpPr>
          <p:cNvPr id="3435" name="Google Shape;3435;p32"/>
          <p:cNvCxnSpPr>
            <a:stCxn id="3436" idx="2"/>
            <a:endCxn id="3436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7" name="Google Shape;3437;p32"/>
          <p:cNvCxnSpPr>
            <a:stCxn id="3436" idx="1"/>
            <a:endCxn id="3436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36" name="Google Shape;3436;p32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8" name="Google Shape;3438;p32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9" name="Google Shape;3439;p32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440" name="Google Shape;3440;p32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441" name="Google Shape;3441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42" name="Google Shape;3442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43" name="Google Shape;3443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4" name="Google Shape;3444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45" name="Google Shape;3445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6" name="Google Shape;3446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47" name="Google Shape;3447;p32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448" name="Google Shape;3448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9" name="Google Shape;3449;p32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50" name="Google Shape;3450;p32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451" name="Google Shape;3451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52" name="Google Shape;3452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53" name="Google Shape;3453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4" name="Google Shape;3454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55" name="Google Shape;3455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6" name="Google Shape;3456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57" name="Google Shape;3457;p32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458" name="Google Shape;3458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9" name="Google Shape;3459;p32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60" name="Google Shape;3460;p32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461" name="Google Shape;3461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62" name="Google Shape;3462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63" name="Google Shape;3463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4" name="Google Shape;3464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65" name="Google Shape;3465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6" name="Google Shape;3466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67" name="Google Shape;3467;p32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3468" name="Google Shape;3468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9" name="Google Shape;3469;p32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470" name="Google Shape;3470;p32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1" name="Google Shape;3471;p32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2" name="Google Shape;3472;p32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3" name="Google Shape;3473;p32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4" name="Google Shape;3474;p32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5" name="Google Shape;3475;p32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6" name="Google Shape;3476;p32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7" name="Google Shape;3477;p3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8" name="Google Shape;3478;p32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9" name="Google Shape;3479;p32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80" name="Google Shape;3480;p32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81" name="Google Shape;3481;p32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482" name="Google Shape;3482;p32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483" name="Google Shape;3483;p32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484" name="Google Shape;3484;p32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85" name="Google Shape;3485;p32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86" name="Google Shape;3486;p32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87" name="Google Shape;3487;p32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88" name="Google Shape;3488;p32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89" name="Google Shape;3489;p32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0" name="Google Shape;3490;p32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1" name="Google Shape;3491;p32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2" name="Google Shape;3492;p32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3" name="Google Shape;3493;p32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4" name="Google Shape;3494;p32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5" name="Google Shape;3495;p32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6" name="Google Shape;3496;p32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497" name="Google Shape;3497;p32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498" name="Google Shape;3498;p32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99" name="Google Shape;3499;p32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0" name="Google Shape;3500;p32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3501" name="Google Shape;3501;p32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/>
              <a:ahLst/>
              <a:cxnLst/>
              <a:rect l="l" t="t" r="r" b="b"/>
              <a:pathLst>
                <a:path w="2340077" h="1848464" extrusionOk="0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02" name="Google Shape;3502;p32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3503" name="Google Shape;3503;p32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04" name="Google Shape;3504;p32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3505" name="Google Shape;3505;p32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6" name="Google Shape;3506;p32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07" name="Google Shape;3507;p32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508" name="Google Shape;3508;p32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9" name="Google Shape;3509;p32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0" name="Google Shape;3510;p32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511" name="Google Shape;3511;p32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receives DVs from a, c, 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12" name="Google Shape;3512;p32"/>
          <p:cNvSpPr/>
          <p:nvPr/>
        </p:nvSpPr>
        <p:spPr>
          <a:xfrm rot="-5400000">
            <a:off x="6346718" y="340688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3" name="Google Shape;3513;p32"/>
          <p:cNvSpPr/>
          <p:nvPr/>
        </p:nvSpPr>
        <p:spPr>
          <a:xfrm>
            <a:off x="4973224" y="193798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4" name="Google Shape;3514;p32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5" name="Google Shape;3515;p32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516" name="Google Shape;3516;p32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517" name="Google Shape;3517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18" name="Google Shape;3518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19" name="Google Shape;3519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0" name="Google Shape;3520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21" name="Google Shape;3521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2" name="Google Shape;3522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23" name="Google Shape;3523;p32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524" name="Google Shape;3524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5" name="Google Shape;3525;p32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26" name="Google Shape;3526;p32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527" name="Google Shape;3527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28" name="Google Shape;3528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29" name="Google Shape;3529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0" name="Google Shape;3530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31" name="Google Shape;3531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2" name="Google Shape;3532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33" name="Google Shape;3533;p32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534" name="Google Shape;3534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5" name="Google Shape;3535;p32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36" name="Google Shape;3536;p32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537" name="Google Shape;3537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38" name="Google Shape;3538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39" name="Google Shape;3539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0" name="Google Shape;3540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41" name="Google Shape;3541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2" name="Google Shape;3542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43" name="Google Shape;3543;p32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544" name="Google Shape;3544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5" name="Google Shape;3545;p32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546" name="Google Shape;3546;p3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547" name="Google Shape;3547;p32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548" name="Google Shape;3548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49" name="Google Shape;3549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50" name="Google Shape;3550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1" name="Google Shape;3551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52" name="Google Shape;3552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3" name="Google Shape;3553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54" name="Google Shape;3554;p32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555" name="Google Shape;3555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6" name="Google Shape;3556;p32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57" name="Google Shape;3557;p32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558" name="Google Shape;3558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59" name="Google Shape;3559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60" name="Google Shape;3560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1" name="Google Shape;3561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62" name="Google Shape;3562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3" name="Google Shape;3563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64" name="Google Shape;3564;p32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565" name="Google Shape;3565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6" name="Google Shape;3566;p32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67" name="Google Shape;3567;p32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568" name="Google Shape;3568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69" name="Google Shape;3569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70" name="Google Shape;3570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1" name="Google Shape;3571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72" name="Google Shape;3572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3" name="Google Shape;3573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74" name="Google Shape;3574;p32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575" name="Google Shape;3575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6" name="Google Shape;3576;p32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577" name="Google Shape;3577;p32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78" name="Google Shape;3578;p32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/>
              <a:ahLst/>
              <a:cxnLst/>
              <a:rect l="l" t="t" r="r" b="b"/>
              <a:pathLst>
                <a:path w="1170039" h="2428567" extrusionOk="0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9" name="Google Shape;3579;p32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80" name="Google Shape;3580;p32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81" name="Google Shape;3581;p32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82" name="Google Shape;3582;p32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3" name="Google Shape;3583;p32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84" name="Google Shape;3584;p32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585" name="Google Shape;3585;p32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586" name="Google Shape;3586;p32"/>
          <p:cNvSpPr/>
          <p:nvPr/>
        </p:nvSpPr>
        <p:spPr>
          <a:xfrm>
            <a:off x="6794417" y="3016538"/>
            <a:ext cx="2889702" cy="2634390"/>
          </a:xfrm>
          <a:custGeom>
            <a:avLst/>
            <a:gdLst/>
            <a:ahLst/>
            <a:cxnLst/>
            <a:rect l="l" t="t" r="r" b="b"/>
            <a:pathLst>
              <a:path w="2889702" h="2634390" extrusionOk="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7" name="Google Shape;3587;p32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588" name="Google Shape;3588;p32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9" name="Google Shape;3589;p32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590" name="Google Shape;3590;p32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2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92" name="Google Shape;3592;p32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593" name="Google Shape;3593;p32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011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33"/>
          <p:cNvSpPr txBox="1"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3600" name="Google Shape;3600;p33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1" name="Google Shape;3601;p33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602" name="Google Shape;3602;p33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/>
              <a:ahLst/>
              <a:cxnLst/>
              <a:rect l="l" t="t" r="r" b="b"/>
              <a:pathLst>
                <a:path w="452284" h="2389239" extrusionOk="0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03" name="Google Shape;3603;p33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604" name="Google Shape;3604;p33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05" name="Google Shape;3605;p33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606" name="Google Shape;3606;p33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7" name="Google Shape;3607;p33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608" name="Google Shape;3608;p33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609" name="Google Shape;3609;p33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610" name="Google Shape;3610;p33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3611" name="Google Shape;3611;p33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/>
              <a:ahLst/>
              <a:cxnLst/>
              <a:rect l="l" t="t" r="r" b="b"/>
              <a:pathLst>
                <a:path w="2340077" h="1848464" extrusionOk="0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2" name="Google Shape;3612;p33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3613" name="Google Shape;3613;p33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14" name="Google Shape;3614;p33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3615" name="Google Shape;3615;p33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6" name="Google Shape;3616;p33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17" name="Google Shape;3617;p33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618" name="Google Shape;3618;p33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9" name="Google Shape;3619;p33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0" name="Google Shape;3620;p33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621" name="Google Shape;3621;p33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622" name="Google Shape;3622;p33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/>
              <a:ahLst/>
              <a:cxnLst/>
              <a:rect l="l" t="t" r="r" b="b"/>
              <a:pathLst>
                <a:path w="1170039" h="2428567" extrusionOk="0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3" name="Google Shape;3623;p33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624" name="Google Shape;3624;p33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25" name="Google Shape;3625;p33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26" name="Google Shape;3626;p33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7" name="Google Shape;3627;p33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628" name="Google Shape;3628;p33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629" name="Google Shape;3629;p33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630" name="Google Shape;3630;p33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31" name="Google Shape;3631;p33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32" name="Google Shape;3632;p33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33" name="Google Shape;3633;p33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3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35" name="Google Shape;3635;p33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636" name="Google Shape;3636;p33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37" name="Google Shape;3637;p3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18</a:t>
            </a:fld>
            <a:endParaRPr/>
          </a:p>
        </p:txBody>
      </p:sp>
      <p:cxnSp>
        <p:nvCxnSpPr>
          <p:cNvPr id="3638" name="Google Shape;3638;p33"/>
          <p:cNvCxnSpPr>
            <a:stCxn id="3639" idx="2"/>
            <a:endCxn id="3639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40" name="Google Shape;3640;p33"/>
          <p:cNvCxnSpPr>
            <a:stCxn id="3639" idx="1"/>
            <a:endCxn id="3639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9" name="Google Shape;3639;p33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1" name="Google Shape;3641;p33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42" name="Google Shape;3642;p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643" name="Google Shape;3643;p3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644" name="Google Shape;3644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645" name="Google Shape;3645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46" name="Google Shape;3646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47" name="Google Shape;3647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48" name="Google Shape;3648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9" name="Google Shape;3649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50" name="Google Shape;3650;p33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651" name="Google Shape;3651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2" name="Google Shape;3652;p33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53" name="Google Shape;3653;p33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654" name="Google Shape;3654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655" name="Google Shape;3655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56" name="Google Shape;3656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7" name="Google Shape;3657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58" name="Google Shape;3658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9" name="Google Shape;3659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60" name="Google Shape;3660;p33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661" name="Google Shape;3661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2" name="Google Shape;3662;p33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63" name="Google Shape;3663;p33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664" name="Google Shape;3664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665" name="Google Shape;3665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66" name="Google Shape;3666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7" name="Google Shape;3667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68" name="Google Shape;3668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9" name="Google Shape;3669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70" name="Google Shape;3670;p33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3671" name="Google Shape;3671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2" name="Google Shape;3672;p33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673" name="Google Shape;3673;p33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4" name="Google Shape;3674;p33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5" name="Google Shape;3675;p33"/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6" name="Google Shape;3676;p33"/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7" name="Google Shape;3677;p33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8" name="Google Shape;3678;p33"/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9" name="Google Shape;3679;p33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80" name="Google Shape;3680;p33"/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81" name="Google Shape;3681;p33"/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82" name="Google Shape;3682;p33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83" name="Google Shape;3683;p33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684" name="Google Shape;3684;p33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685" name="Google Shape;3685;p33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86" name="Google Shape;3686;p33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687" name="Google Shape;3687;p33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8" name="Google Shape;3688;p33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9" name="Google Shape;3689;p33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0" name="Google Shape;3690;p33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1" name="Google Shape;3691;p33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2" name="Google Shape;3692;p33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3" name="Google Shape;3693;p33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4" name="Google Shape;3694;p33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5" name="Google Shape;3695;p33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6" name="Google Shape;3696;p33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7" name="Google Shape;3697;p33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8" name="Google Shape;3698;p33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9" name="Google Shape;3699;p33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700" name="Google Shape;3700;p33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701" name="Google Shape;3701;p33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02" name="Google Shape;3702;p33"/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receives DVs from a, c, e, computes: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03" name="Google Shape;3703;p33"/>
          <p:cNvSpPr/>
          <p:nvPr/>
        </p:nvSpPr>
        <p:spPr>
          <a:xfrm>
            <a:off x="4973224" y="193798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4" name="Google Shape;3704;p33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5" name="Google Shape;3705;p3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706" name="Google Shape;3706;p3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707" name="Google Shape;3707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08" name="Google Shape;3708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09" name="Google Shape;3709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0" name="Google Shape;3710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11" name="Google Shape;3711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2" name="Google Shape;3712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13" name="Google Shape;3713;p33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714" name="Google Shape;3714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5" name="Google Shape;3715;p33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16" name="Google Shape;3716;p33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717" name="Google Shape;3717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18" name="Google Shape;3718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19" name="Google Shape;3719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0" name="Google Shape;3720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21" name="Google Shape;3721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2" name="Google Shape;3722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23" name="Google Shape;3723;p33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724" name="Google Shape;3724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5" name="Google Shape;3725;p33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6" name="Google Shape;3726;p33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727" name="Google Shape;3727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28" name="Google Shape;3728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29" name="Google Shape;3729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30" name="Google Shape;3730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31" name="Google Shape;3731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2" name="Google Shape;3732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33" name="Google Shape;3733;p33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734" name="Google Shape;3734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5" name="Google Shape;3735;p33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736" name="Google Shape;3736;p33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737" name="Google Shape;3737;p3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738" name="Google Shape;3738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39" name="Google Shape;3739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40" name="Google Shape;3740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41" name="Google Shape;3741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42" name="Google Shape;3742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3" name="Google Shape;3743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44" name="Google Shape;3744;p33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745" name="Google Shape;3745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6" name="Google Shape;3746;p33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47" name="Google Shape;3747;p33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748" name="Google Shape;3748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49" name="Google Shape;3749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50" name="Google Shape;3750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1" name="Google Shape;3751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52" name="Google Shape;3752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3" name="Google Shape;3753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54" name="Google Shape;3754;p33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755" name="Google Shape;3755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6" name="Google Shape;3756;p33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57" name="Google Shape;3757;p33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758" name="Google Shape;3758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59" name="Google Shape;3759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60" name="Google Shape;3760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1" name="Google Shape;3761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62" name="Google Shape;3762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3" name="Google Shape;3763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64" name="Google Shape;3764;p33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765" name="Google Shape;3765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6" name="Google Shape;3766;p33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767" name="Google Shape;3767;p33"/>
          <p:cNvSpPr/>
          <p:nvPr/>
        </p:nvSpPr>
        <p:spPr>
          <a:xfrm>
            <a:off x="3078478" y="2885440"/>
            <a:ext cx="5923281" cy="3820160"/>
          </a:xfrm>
          <a:custGeom>
            <a:avLst/>
            <a:gdLst/>
            <a:ahLst/>
            <a:cxnLst/>
            <a:rect l="l" t="t" r="r" b="b"/>
            <a:pathLst>
              <a:path w="5760999" h="3820160" extrusionOk="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8" name="Google Shape;3768;p33"/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3769" name="Google Shape;3769;p33"/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70" name="Google Shape;3770;p33"/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3771" name="Google Shape;3771;p33"/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2" name="Google Shape;3772;p33"/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b: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3773" name="Google Shape;3773;p33"/>
              <p:cNvCxnSpPr/>
              <p:nvPr/>
            </p:nvCxnSpPr>
            <p:spPr>
              <a:xfrm>
                <a:off x="7401895" y="49525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774" name="Google Shape;3774;p33"/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5" name="Google Shape;3775;p33"/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=2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2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6" name="Google Shape;3776;p33"/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14300" lvl="1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8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2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77" name="Google Shape;3777;p33"/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3778" name="Google Shape;3778;p33"/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3779" name="Google Shape;3779;p33"/>
              <p:cNvSpPr/>
              <p:nvPr/>
            </p:nvSpPr>
            <p:spPr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endParaRPr sz="16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80" name="Google Shape;3780;p33"/>
              <p:cNvCxnSpPr/>
              <p:nvPr/>
            </p:nvCxnSpPr>
            <p:spPr>
              <a:xfrm>
                <a:off x="5283332" y="3077148"/>
                <a:ext cx="0" cy="7937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1" name="Google Shape;3781;p33"/>
              <p:cNvCxnSpPr/>
              <p:nvPr/>
            </p:nvCxnSpPr>
            <p:spPr>
              <a:xfrm>
                <a:off x="5780220" y="3077148"/>
                <a:ext cx="0" cy="7937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82" name="Google Shape;3782;p33"/>
              <p:cNvSpPr/>
              <p:nvPr/>
            </p:nvSpPr>
            <p:spPr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endParaRPr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3" name="Google Shape;3783;p33"/>
              <p:cNvSpPr/>
              <p:nvPr/>
            </p:nvSpPr>
            <p:spPr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endParaRPr sz="16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4" name="Google Shape;3784;p33"/>
            <p:cNvGrpSpPr/>
            <p:nvPr/>
          </p:nvGrpSpPr>
          <p:grpSpPr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3785" name="Google Shape;3785;p33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endParaRPr sz="16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6" name="Google Shape;3786;p33"/>
              <p:cNvSpPr txBox="1"/>
              <p:nvPr/>
            </p:nvSpPr>
            <p:spPr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87" name="Google Shape;3787;p33"/>
          <p:cNvSpPr/>
          <p:nvPr/>
        </p:nvSpPr>
        <p:spPr>
          <a:xfrm rot="-5400000">
            <a:off x="6307392" y="303096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8" name="Google Shape;3788;p33"/>
          <p:cNvSpPr/>
          <p:nvPr/>
        </p:nvSpPr>
        <p:spPr>
          <a:xfrm>
            <a:off x="6784256" y="3016538"/>
            <a:ext cx="2899862" cy="2634390"/>
          </a:xfrm>
          <a:custGeom>
            <a:avLst/>
            <a:gdLst/>
            <a:ahLst/>
            <a:cxnLst/>
            <a:rect l="l" t="t" r="r" b="b"/>
            <a:pathLst>
              <a:path w="2899862" h="2634390" extrusionOk="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9" name="Google Shape;3789;p33"/>
          <p:cNvSpPr/>
          <p:nvPr/>
        </p:nvSpPr>
        <p:spPr>
          <a:xfrm rot="-5400000">
            <a:off x="6612907" y="5410623"/>
            <a:ext cx="339615" cy="560629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lt1"/>
              </a:gs>
              <a:gs pos="100000">
                <a:srgbClr val="BBD6E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90" name="Google Shape;3790;p33"/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3791" name="Google Shape;3791;p33"/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2" name="Google Shape;3792;p33"/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/>
              <a:ahLst/>
              <a:cxnLst/>
              <a:rect l="l" t="t" r="r" b="b"/>
              <a:pathLst>
                <a:path w="6014720" h="1838960" extrusionOk="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DEAF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3" name="Google Shape;3793;p33"/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3794" name="Google Shape;3794;p33"/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/>
              <a:ahLst/>
              <a:cxnLst/>
              <a:rect l="l" t="t" r="r" b="b"/>
              <a:pathLst>
                <a:path w="2820074" h="2290046" extrusionOk="0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3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96" name="Google Shape;3796;p33"/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97" name="Google Shape;3797;p33"/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(a)}  = min{8,∞,∞} = 8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98" name="Google Shape;3798;p33"/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(c)}  = min{∞,1,∞} = 1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9" name="Google Shape;3799;p33"/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(d)}  = min{9,2,∞} = 2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0" name="Google Shape;3800;p33"/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(f)}  = min{∞,∞,2} = 2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1" name="Google Shape;3801;p33"/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(i)}  = min{∞,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∞, ∞}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2" name="Google Shape;3802;p33"/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(h)}  = min{∞,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∞, 2} = 2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3" name="Google Shape;3803;p33"/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(e)}  = min{∞,∞,1} = 1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4" name="Google Shape;3804;p33"/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(g)}  = min{∞,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∞, ∞}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8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0" name="Google Shape;3810;p34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811" name="Google Shape;3811;p34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/>
              <a:ahLst/>
              <a:cxnLst/>
              <a:rect l="l" t="t" r="r" b="b"/>
              <a:pathLst>
                <a:path w="452284" h="2389239" extrusionOk="0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12" name="Google Shape;3812;p34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813" name="Google Shape;3813;p34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14" name="Google Shape;3814;p34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815" name="Google Shape;3815;p34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6" name="Google Shape;3816;p34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17" name="Google Shape;3817;p34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818" name="Google Shape;3818;p34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819" name="Google Shape;3819;p34"/>
          <p:cNvSpPr txBox="1"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3820" name="Google Shape;3820;p3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19</a:t>
            </a:fld>
            <a:endParaRPr/>
          </a:p>
        </p:txBody>
      </p:sp>
      <p:cxnSp>
        <p:nvCxnSpPr>
          <p:cNvPr id="3821" name="Google Shape;3821;p34"/>
          <p:cNvCxnSpPr>
            <a:stCxn id="3822" idx="2"/>
            <a:endCxn id="3822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23" name="Google Shape;3823;p34"/>
          <p:cNvCxnSpPr>
            <a:stCxn id="3822" idx="1"/>
            <a:endCxn id="3822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22" name="Google Shape;3822;p34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4" name="Google Shape;3824;p34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5" name="Google Shape;3825;p34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826" name="Google Shape;3826;p3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827" name="Google Shape;3827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28" name="Google Shape;3828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29" name="Google Shape;3829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30" name="Google Shape;3830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31" name="Google Shape;3831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2" name="Google Shape;3832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33" name="Google Shape;3833;p3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834" name="Google Shape;3834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5" name="Google Shape;3835;p3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836" name="Google Shape;3836;p3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837" name="Google Shape;3837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38" name="Google Shape;3838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39" name="Google Shape;3839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0" name="Google Shape;3840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41" name="Google Shape;3841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2" name="Google Shape;3842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43" name="Google Shape;3843;p3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844" name="Google Shape;3844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5" name="Google Shape;3845;p3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846" name="Google Shape;3846;p3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47" name="Google Shape;3847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48" name="Google Shape;3848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49" name="Google Shape;3849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50" name="Google Shape;3850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1" name="Google Shape;3851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2" name="Google Shape;3852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53" name="Google Shape;3853;p34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3854" name="Google Shape;3854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5" name="Google Shape;3855;p34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856" name="Google Shape;3856;p3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57" name="Google Shape;3857;p34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58" name="Google Shape;3858;p34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59" name="Google Shape;3859;p34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0" name="Google Shape;3860;p34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1" name="Google Shape;3861;p34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2" name="Google Shape;3862;p34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3" name="Google Shape;3863;p34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4" name="Google Shape;3864;p34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5" name="Google Shape;3865;p3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6" name="Google Shape;3866;p34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867" name="Google Shape;3867;p34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868" name="Google Shape;3868;p34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869" name="Google Shape;3869;p34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870" name="Google Shape;3870;p34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71" name="Google Shape;3871;p34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2" name="Google Shape;3872;p34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3" name="Google Shape;3873;p34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4" name="Google Shape;3874;p34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5" name="Google Shape;3875;p34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6" name="Google Shape;3876;p34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7" name="Google Shape;3877;p34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8" name="Google Shape;3878;p34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9" name="Google Shape;3879;p34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80" name="Google Shape;3880;p34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81" name="Google Shape;3881;p34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82" name="Google Shape;3882;p34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883" name="Google Shape;3883;p3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884" name="Google Shape;3884;p34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85" name="Google Shape;3885;p34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6" name="Google Shape;3886;p34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3887" name="Google Shape;3887;p34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/>
              <a:ahLst/>
              <a:cxnLst/>
              <a:rect l="l" t="t" r="r" b="b"/>
              <a:pathLst>
                <a:path w="2340077" h="1848464" extrusionOk="0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88" name="Google Shape;3888;p34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3889" name="Google Shape;3889;p34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90" name="Google Shape;3890;p34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3891" name="Google Shape;3891;p34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2" name="Google Shape;3892;p34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93" name="Google Shape;3893;p34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894" name="Google Shape;3894;p34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5" name="Google Shape;3895;p34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6" name="Google Shape;3896;p34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897" name="Google Shape;3897;p34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receives DVs from b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98" name="Google Shape;3898;p34"/>
          <p:cNvSpPr/>
          <p:nvPr/>
        </p:nvSpPr>
        <p:spPr>
          <a:xfrm rot="-5400000">
            <a:off x="6346718" y="340688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9" name="Google Shape;3899;p34"/>
          <p:cNvSpPr/>
          <p:nvPr/>
        </p:nvSpPr>
        <p:spPr>
          <a:xfrm>
            <a:off x="4973224" y="193798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0" name="Google Shape;3900;p34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1" name="Google Shape;3901;p34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902" name="Google Shape;3902;p3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903" name="Google Shape;3903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04" name="Google Shape;3904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05" name="Google Shape;3905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06" name="Google Shape;3906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07" name="Google Shape;3907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8" name="Google Shape;3908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09" name="Google Shape;3909;p3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910" name="Google Shape;3910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1" name="Google Shape;3911;p3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12" name="Google Shape;3912;p3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13" name="Google Shape;3913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14" name="Google Shape;3914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15" name="Google Shape;3915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6" name="Google Shape;3916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17" name="Google Shape;3917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8" name="Google Shape;3918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9" name="Google Shape;3919;p3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20" name="Google Shape;3920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1" name="Google Shape;3921;p3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22" name="Google Shape;3922;p3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923" name="Google Shape;3923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24" name="Google Shape;3924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25" name="Google Shape;3925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6" name="Google Shape;3926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27" name="Google Shape;3927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8" name="Google Shape;3928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29" name="Google Shape;3929;p34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930" name="Google Shape;3930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1" name="Google Shape;3931;p34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932" name="Google Shape;3932;p34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933" name="Google Shape;3933;p3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934" name="Google Shape;3934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35" name="Google Shape;3935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36" name="Google Shape;3936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37" name="Google Shape;3937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38" name="Google Shape;3938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9" name="Google Shape;3939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40" name="Google Shape;3940;p3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941" name="Google Shape;3941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2" name="Google Shape;3942;p3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43" name="Google Shape;3943;p3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4" name="Google Shape;3944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45" name="Google Shape;3945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46" name="Google Shape;3946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47" name="Google Shape;3947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48" name="Google Shape;3948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9" name="Google Shape;3949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50" name="Google Shape;3950;p3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51" name="Google Shape;3951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2" name="Google Shape;3952;p3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53" name="Google Shape;3953;p3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954" name="Google Shape;3954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55" name="Google Shape;3955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56" name="Google Shape;3956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57" name="Google Shape;3957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58" name="Google Shape;3958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9" name="Google Shape;3959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0" name="Google Shape;3960;p34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961" name="Google Shape;3961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2" name="Google Shape;3962;p34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963" name="Google Shape;3963;p34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964" name="Google Shape;3964;p34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/>
              <a:ahLst/>
              <a:cxnLst/>
              <a:rect l="l" t="t" r="r" b="b"/>
              <a:pathLst>
                <a:path w="1170039" h="2428567" extrusionOk="0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65" name="Google Shape;3965;p34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966" name="Google Shape;3966;p34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67" name="Google Shape;3967;p34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968" name="Google Shape;3968;p34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4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970" name="Google Shape;3970;p34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971" name="Google Shape;3971;p34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972" name="Google Shape;3972;p34"/>
          <p:cNvSpPr/>
          <p:nvPr/>
        </p:nvSpPr>
        <p:spPr>
          <a:xfrm>
            <a:off x="6794417" y="3016538"/>
            <a:ext cx="2889702" cy="2634390"/>
          </a:xfrm>
          <a:custGeom>
            <a:avLst/>
            <a:gdLst/>
            <a:ahLst/>
            <a:cxnLst/>
            <a:rect l="l" t="t" r="r" b="b"/>
            <a:pathLst>
              <a:path w="2889702" h="2634390" extrusionOk="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3" name="Google Shape;3973;p34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974" name="Google Shape;3974;p34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75" name="Google Shape;3975;p34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976" name="Google Shape;3976;p34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7" name="Google Shape;3977;p34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78" name="Google Shape;3978;p34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979" name="Google Shape;3979;p34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80" name="Google Shape;3980;p34"/>
          <p:cNvSpPr/>
          <p:nvPr/>
        </p:nvSpPr>
        <p:spPr>
          <a:xfrm>
            <a:off x="6977380" y="192782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4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CC ZG503: Network Fundamentals for Cloud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Lecture No. 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Google Shape;3986;p35"/>
          <p:cNvSpPr txBox="1"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3987" name="Google Shape;3987;p3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20</a:t>
            </a:fld>
            <a:endParaRPr/>
          </a:p>
        </p:txBody>
      </p:sp>
      <p:cxnSp>
        <p:nvCxnSpPr>
          <p:cNvPr id="3988" name="Google Shape;3988;p35"/>
          <p:cNvCxnSpPr>
            <a:stCxn id="3989" idx="2"/>
            <a:endCxn id="3989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90" name="Google Shape;3990;p35"/>
          <p:cNvCxnSpPr>
            <a:stCxn id="3989" idx="1"/>
            <a:endCxn id="3989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9" name="Google Shape;3989;p3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1" name="Google Shape;3991;p35"/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2" name="Google Shape;3992;p35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993" name="Google Shape;3993;p3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994" name="Google Shape;3994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95" name="Google Shape;3995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96" name="Google Shape;3996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7" name="Google Shape;3997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98" name="Google Shape;3998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9" name="Google Shape;3999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00" name="Google Shape;4000;p3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01" name="Google Shape;4001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2" name="Google Shape;4002;p3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03" name="Google Shape;4003;p3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004" name="Google Shape;4004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05" name="Google Shape;4005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06" name="Google Shape;4006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7" name="Google Shape;4007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08" name="Google Shape;4008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9" name="Google Shape;4009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10" name="Google Shape;4010;p3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011" name="Google Shape;4011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2" name="Google Shape;4012;p3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13" name="Google Shape;4013;p3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014" name="Google Shape;4014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15" name="Google Shape;4015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16" name="Google Shape;4016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7" name="Google Shape;4017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18" name="Google Shape;4018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9" name="Google Shape;4019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20" name="Google Shape;4020;p35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4021" name="Google Shape;4021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2" name="Google Shape;4022;p35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023" name="Google Shape;4023;p35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24" name="Google Shape;4024;p3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25" name="Google Shape;4025;p35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26" name="Google Shape;4026;p3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027" name="Google Shape;4027;p35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4028" name="Google Shape;4028;p35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029" name="Google Shape;4029;p35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4030" name="Google Shape;4030;p35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31" name="Google Shape;4031;p35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2" name="Google Shape;4032;p35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3" name="Google Shape;4033;p35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4" name="Google Shape;4034;p35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5" name="Google Shape;4035;p35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6" name="Google Shape;4036;p35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7" name="Google Shape;4037;p35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8" name="Google Shape;4038;p35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9" name="Google Shape;4039;p35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40" name="Google Shape;4040;p35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41" name="Google Shape;4041;p35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42" name="Google Shape;4042;p35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043" name="Google Shape;4043;p35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044" name="Google Shape;4044;p35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45" name="Google Shape;4045;p35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6" name="Google Shape;4046;p35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4047" name="Google Shape;4047;p35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/>
              <a:ahLst/>
              <a:cxnLst/>
              <a:rect l="l" t="t" r="r" b="b"/>
              <a:pathLst>
                <a:path w="2340077" h="1848464" extrusionOk="0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8" name="Google Shape;4048;p35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4049" name="Google Shape;4049;p35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0" name="Google Shape;4050;p35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4051" name="Google Shape;4051;p35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2" name="Google Shape;4052;p35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53" name="Google Shape;4053;p35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054" name="Google Shape;4054;p35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5" name="Google Shape;4055;p35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6" name="Google Shape;4056;p35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057" name="Google Shape;4057;p35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receives DVs from b computes: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058" name="Google Shape;4058;p35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059" name="Google Shape;4059;p3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60" name="Google Shape;4060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61" name="Google Shape;4061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62" name="Google Shape;4062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63" name="Google Shape;4063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64" name="Google Shape;4064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5" name="Google Shape;4065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66" name="Google Shape;4066;p3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67" name="Google Shape;4067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8" name="Google Shape;4068;p3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69" name="Google Shape;4069;p3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070" name="Google Shape;4070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1" name="Google Shape;4071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72" name="Google Shape;4072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3" name="Google Shape;4073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74" name="Google Shape;4074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5" name="Google Shape;4075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6" name="Google Shape;4076;p3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077" name="Google Shape;4077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8" name="Google Shape;4078;p3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79" name="Google Shape;4079;p3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080" name="Google Shape;4080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81" name="Google Shape;4081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82" name="Google Shape;4082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3" name="Google Shape;4083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84" name="Google Shape;4084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5" name="Google Shape;4085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86" name="Google Shape;4086;p35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4087" name="Google Shape;4087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8" name="Google Shape;4088;p35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089" name="Google Shape;4089;p35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4090" name="Google Shape;4090;p3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91" name="Google Shape;4091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92" name="Google Shape;4092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93" name="Google Shape;4093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4" name="Google Shape;4094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95" name="Google Shape;4095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6" name="Google Shape;4096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97" name="Google Shape;4097;p3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98" name="Google Shape;4098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9" name="Google Shape;4099;p3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00" name="Google Shape;4100;p3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101" name="Google Shape;4101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102" name="Google Shape;4102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03" name="Google Shape;4103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4" name="Google Shape;4104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05" name="Google Shape;4105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6" name="Google Shape;4106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07" name="Google Shape;4107;p3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108" name="Google Shape;4108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9" name="Google Shape;4109;p3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10" name="Google Shape;4110;p3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11" name="Google Shape;4111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112" name="Google Shape;4112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13" name="Google Shape;4113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4" name="Google Shape;4114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15" name="Google Shape;4115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6" name="Google Shape;4116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17" name="Google Shape;4117;p35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4118" name="Google Shape;4118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9" name="Google Shape;4119;p35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120" name="Google Shape;4120;p35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4121" name="Google Shape;4121;p35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/>
              <a:ahLst/>
              <a:cxnLst/>
              <a:rect l="l" t="t" r="r" b="b"/>
              <a:pathLst>
                <a:path w="1170039" h="2428567" extrusionOk="0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22" name="Google Shape;4122;p35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4123" name="Google Shape;4123;p35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24" name="Google Shape;4124;p35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4125" name="Google Shape;4125;p35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6" name="Google Shape;4126;p35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27" name="Google Shape;4127;p35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128" name="Google Shape;4128;p35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129" name="Google Shape;4129;p35"/>
          <p:cNvSpPr/>
          <p:nvPr/>
        </p:nvSpPr>
        <p:spPr>
          <a:xfrm>
            <a:off x="6977380" y="192782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0" name="Google Shape;4130;p35"/>
          <p:cNvSpPr/>
          <p:nvPr/>
        </p:nvSpPr>
        <p:spPr>
          <a:xfrm>
            <a:off x="3281678" y="1747520"/>
            <a:ext cx="5923281" cy="4988560"/>
          </a:xfrm>
          <a:custGeom>
            <a:avLst/>
            <a:gdLst/>
            <a:ahLst/>
            <a:cxnLst/>
            <a:rect l="l" t="t" r="r" b="b"/>
            <a:pathLst>
              <a:path w="5760999" h="4988560" extrusionOk="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1" name="Google Shape;4131;p35"/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2" name="Google Shape;4132;p35"/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(a}} = 1 + 8 = 9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33" name="Google Shape;4133;p35"/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(b)} = 1 + 0 =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34" name="Google Shape;4134;p35"/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(d)} = 1+ ∞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5" name="Google Shape;4135;p35"/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(e)} = 1 + 1 = 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36" name="Google Shape;4136;p35"/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(f)} = 1+ ∞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7" name="Google Shape;4137;p35"/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(g)} = 1+ ∞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8" name="Google Shape;4138;p35"/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(i)} = 1+ ∞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9" name="Google Shape;4139;p35"/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(h)} = 1+ ∞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0" name="Google Shape;4140;p35"/>
          <p:cNvSpPr/>
          <p:nvPr/>
        </p:nvSpPr>
        <p:spPr>
          <a:xfrm rot="-5400000">
            <a:off x="6704347" y="5410623"/>
            <a:ext cx="339615" cy="560629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lt1"/>
              </a:gs>
              <a:gs pos="100000">
                <a:srgbClr val="BBD6E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1" name="Google Shape;4141;p35"/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4142" name="Google Shape;4142;p35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43" name="Google Shape;4143;p35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4144" name="Google Shape;4144;p35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5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c: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9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2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46" name="Google Shape;4146;p35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147" name="Google Shape;4147;p35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48" name="Google Shape;4148;p35"/>
          <p:cNvSpPr/>
          <p:nvPr/>
        </p:nvSpPr>
        <p:spPr>
          <a:xfrm>
            <a:off x="3068320" y="2194560"/>
            <a:ext cx="5598160" cy="1625600"/>
          </a:xfrm>
          <a:custGeom>
            <a:avLst/>
            <a:gdLst/>
            <a:ahLst/>
            <a:cxnLst/>
            <a:rect l="l" t="t" r="r" b="b"/>
            <a:pathLst>
              <a:path w="5598160" h="1625600" extrusionOk="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DEAF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9" name="Google Shape;4149;p35"/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4150" name="Google Shape;4150;p35"/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/>
              <a:ahLst/>
              <a:cxnLst/>
              <a:rect l="l" t="t" r="r" b="b"/>
              <a:pathLst>
                <a:path w="2820074" h="2290046" extrusionOk="0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1" name="Google Shape;4151;p35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152" name="Google Shape;4152;p35"/>
          <p:cNvSpPr txBox="1"/>
          <p:nvPr/>
        </p:nvSpPr>
        <p:spPr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lang="en-US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2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Google Shape;4158;p36"/>
          <p:cNvSpPr txBox="1"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4159" name="Google Shape;4159;p3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21</a:t>
            </a:fld>
            <a:endParaRPr/>
          </a:p>
        </p:txBody>
      </p:sp>
      <p:cxnSp>
        <p:nvCxnSpPr>
          <p:cNvPr id="4160" name="Google Shape;4160;p36"/>
          <p:cNvCxnSpPr>
            <a:stCxn id="4161" idx="2"/>
            <a:endCxn id="4161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62" name="Google Shape;4162;p36"/>
          <p:cNvCxnSpPr>
            <a:stCxn id="4161" idx="1"/>
            <a:endCxn id="4161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1" name="Google Shape;4161;p36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3" name="Google Shape;4163;p36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4" name="Google Shape;4164;p36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5" name="Google Shape;4165;p36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6" name="Google Shape;4166;p3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7" name="Google Shape;4167;p36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8" name="Google Shape;4168;p36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9" name="Google Shape;4169;p36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0" name="Google Shape;4170;p36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1" name="Google Shape;4171;p36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2" name="Google Shape;4172;p36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3" name="Google Shape;4173;p36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4" name="Google Shape;4174;p36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175" name="Google Shape;4175;p36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4176" name="Google Shape;4176;p36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77" name="Google Shape;4177;p36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4178" name="Google Shape;4178;p36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79" name="Google Shape;4179;p36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0" name="Google Shape;4180;p36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1" name="Google Shape;4181;p36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2" name="Google Shape;4182;p36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3" name="Google Shape;4183;p3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4" name="Google Shape;4184;p36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5" name="Google Shape;4185;p36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6" name="Google Shape;4186;p36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7" name="Google Shape;4187;p36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8" name="Google Shape;4188;p36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9" name="Google Shape;4189;p36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90" name="Google Shape;4190;p36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191" name="Google Shape;4191;p36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192" name="Google Shape;4192;p36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93" name="Google Shape;4193;p36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4" name="Google Shape;4194;p36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4195" name="Google Shape;4195;p36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/>
              <a:ahLst/>
              <a:cxnLst/>
              <a:rect l="l" t="t" r="r" b="b"/>
              <a:pathLst>
                <a:path w="2340077" h="1848464" extrusionOk="0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96" name="Google Shape;4196;p36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4197" name="Google Shape;4197;p36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98" name="Google Shape;4198;p36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4199" name="Google Shape;4199;p36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0" name="Google Shape;4200;p36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01" name="Google Shape;4201;p36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202" name="Google Shape;4202;p36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3" name="Google Shape;4203;p36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4" name="Google Shape;4204;p36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205" name="Google Shape;4205;p36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receives DVs from b, d, f, h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206" name="Google Shape;4206;p36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207" name="Google Shape;4207;p3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208" name="Google Shape;4208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9" name="Google Shape;4209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10" name="Google Shape;4210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1" name="Google Shape;4211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12" name="Google Shape;4212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3" name="Google Shape;4213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4" name="Google Shape;4214;p3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215" name="Google Shape;4215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6" name="Google Shape;4216;p3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17" name="Google Shape;4217;p3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18" name="Google Shape;4218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19" name="Google Shape;4219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20" name="Google Shape;4220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1" name="Google Shape;4221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22" name="Google Shape;4222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3" name="Google Shape;4223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24" name="Google Shape;4224;p3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25" name="Google Shape;4225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6" name="Google Shape;4226;p3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27" name="Google Shape;4227;p3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228" name="Google Shape;4228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29" name="Google Shape;4229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30" name="Google Shape;4230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1" name="Google Shape;4231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32" name="Google Shape;4232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3" name="Google Shape;4233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34" name="Google Shape;4234;p36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4235" name="Google Shape;4235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6" name="Google Shape;4236;p36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237" name="Google Shape;4237;p36"/>
          <p:cNvSpPr/>
          <p:nvPr/>
        </p:nvSpPr>
        <p:spPr>
          <a:xfrm>
            <a:off x="6774755" y="1106458"/>
            <a:ext cx="2967758" cy="3014570"/>
          </a:xfrm>
          <a:custGeom>
            <a:avLst/>
            <a:gdLst/>
            <a:ahLst/>
            <a:cxnLst/>
            <a:rect l="l" t="t" r="r" b="b"/>
            <a:pathLst>
              <a:path w="2967758" h="3014570" extrusionOk="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8" name="Google Shape;4238;p36"/>
          <p:cNvSpPr/>
          <p:nvPr/>
        </p:nvSpPr>
        <p:spPr>
          <a:xfrm>
            <a:off x="8446236" y="3874156"/>
            <a:ext cx="1239192" cy="2428567"/>
          </a:xfrm>
          <a:custGeom>
            <a:avLst/>
            <a:gdLst/>
            <a:ahLst/>
            <a:cxnLst/>
            <a:rect l="l" t="t" r="r" b="b"/>
            <a:pathLst>
              <a:path w="1568765" h="2428567" extrusionOk="0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9" name="Google Shape;4239;p36"/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4240" name="Google Shape;4240;p36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41" name="Google Shape;4241;p36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4242" name="Google Shape;4242;p36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3" name="Google Shape;4243;p36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f: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44" name="Google Shape;4244;p36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245" name="Google Shape;4245;p36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46" name="Google Shape;4246;p36"/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4247" name="Google Shape;4247;p36"/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6"/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6"/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DV in e: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14300" lvl="1" eaLnBrk="1" fontAlgn="auto" hangingPunct="1"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(a) = ∞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(b) = 1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(c) = ∞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(d) = 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(e) = 0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(f) = 1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(g) = ∞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(h) = 1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(i) = ∞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50" name="Google Shape;4250;p36"/>
            <p:cNvCxnSpPr/>
            <p:nvPr/>
          </p:nvCxnSpPr>
          <p:spPr>
            <a:xfrm>
              <a:off x="10330450" y="1225636"/>
              <a:ext cx="114861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51" name="Google Shape;4251;p36"/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2" name="Google Shape;4252;p36"/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4253" name="Google Shape;4253;p36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54" name="Google Shape;4254;p36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4255" name="Google Shape;4255;p36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6" name="Google Shape;4256;p36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h: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57" name="Google Shape;4257;p36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258" name="Google Shape;4258;p36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59" name="Google Shape;4259;p36"/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4260" name="Google Shape;4260;p36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61" name="Google Shape;4261;p36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4262" name="Google Shape;4262;p36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3" name="Google Shape;4263;p36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d: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 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64" name="Google Shape;4264;p36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265" name="Google Shape;4265;p36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66" name="Google Shape;4266;p36"/>
          <p:cNvSpPr/>
          <p:nvPr/>
        </p:nvSpPr>
        <p:spPr>
          <a:xfrm>
            <a:off x="3677920" y="1280160"/>
            <a:ext cx="853440" cy="2824480"/>
          </a:xfrm>
          <a:custGeom>
            <a:avLst/>
            <a:gdLst/>
            <a:ahLst/>
            <a:cxnLst/>
            <a:rect l="l" t="t" r="r" b="b"/>
            <a:pathLst>
              <a:path w="853440" h="2824480" extrusionOk="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7" name="Google Shape;4267;p36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4268" name="Google Shape;4268;p3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269" name="Google Shape;4269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70" name="Google Shape;4270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71" name="Google Shape;4271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2" name="Google Shape;4272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73" name="Google Shape;4273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4" name="Google Shape;4274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5" name="Google Shape;4275;p3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276" name="Google Shape;4276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7" name="Google Shape;4277;p3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78" name="Google Shape;4278;p3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79" name="Google Shape;4279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80" name="Google Shape;4280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81" name="Google Shape;4281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2" name="Google Shape;4282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83" name="Google Shape;4283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4" name="Google Shape;4284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5" name="Google Shape;4285;p3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86" name="Google Shape;4286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7" name="Google Shape;4287;p3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88" name="Google Shape;4288;p3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289" name="Google Shape;4289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0" name="Google Shape;4290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91" name="Google Shape;4291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2" name="Google Shape;4292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93" name="Google Shape;4293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4" name="Google Shape;4294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95" name="Google Shape;4295;p36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4296" name="Google Shape;4296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7" name="Google Shape;4297;p36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298" name="Google Shape;4298;p36"/>
          <p:cNvSpPr/>
          <p:nvPr/>
        </p:nvSpPr>
        <p:spPr>
          <a:xfrm>
            <a:off x="3728720" y="4114800"/>
            <a:ext cx="2722880" cy="2560320"/>
          </a:xfrm>
          <a:custGeom>
            <a:avLst/>
            <a:gdLst/>
            <a:ahLst/>
            <a:cxnLst/>
            <a:rect l="l" t="t" r="r" b="b"/>
            <a:pathLst>
              <a:path w="2722880" h="2560320" extrusionOk="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9" name="Google Shape;4299;p36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4300" name="Google Shape;4300;p3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01" name="Google Shape;4301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02" name="Google Shape;4302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03" name="Google Shape;4303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04" name="Google Shape;4304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05" name="Google Shape;4305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6" name="Google Shape;4306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07" name="Google Shape;4307;p3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08" name="Google Shape;4308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9" name="Google Shape;4309;p3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10" name="Google Shape;4310;p3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311" name="Google Shape;4311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12" name="Google Shape;4312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13" name="Google Shape;4313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14" name="Google Shape;4314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15" name="Google Shape;4315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6" name="Google Shape;4316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17" name="Google Shape;4317;p3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318" name="Google Shape;4318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9" name="Google Shape;4319;p3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20" name="Google Shape;4320;p3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321" name="Google Shape;4321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22" name="Google Shape;4322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23" name="Google Shape;4323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4" name="Google Shape;4324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25" name="Google Shape;4325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6" name="Google Shape;4326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27" name="Google Shape;4327;p36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4328" name="Google Shape;4328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9" name="Google Shape;4329;p36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330" name="Google Shape;4330;p36"/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Q: what is new DV computed in e at 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t=1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31" name="Google Shape;4331;p36"/>
          <p:cNvSpPr/>
          <p:nvPr/>
        </p:nvSpPr>
        <p:spPr>
          <a:xfrm rot="-5400000" flipH="1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2" name="Google Shape;4332;p36"/>
          <p:cNvSpPr/>
          <p:nvPr/>
        </p:nvSpPr>
        <p:spPr>
          <a:xfrm rot="5400000" flipH="1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3" name="Google Shape;4333;p36"/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4" name="Google Shape;4334;p36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35" name="Google Shape;4335;p36"/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4336" name="Google Shape;4336;p36"/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/>
              <a:ahLst/>
              <a:cxnLst/>
              <a:rect l="l" t="t" r="r" b="b"/>
              <a:pathLst>
                <a:path w="2820074" h="2290046" extrusionOk="0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7" name="Google Shape;4337;p36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4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" name="Google Shape;4343;p37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vector: state information diffusion</a:t>
            </a:r>
            <a:endParaRPr/>
          </a:p>
        </p:txBody>
      </p:sp>
      <p:grpSp>
        <p:nvGrpSpPr>
          <p:cNvPr id="4344" name="Google Shape;4344;p37"/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4345" name="Google Shape;4345;p37"/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4346" name="Google Shape;4346;p37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t=0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347" name="Google Shape;4347;p37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4348" name="Google Shape;4348;p3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349" name="Google Shape;4349;p37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0" name="Google Shape;4350;p3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1" name="Google Shape;4351;p37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2" name="Google Shape;4352;p37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3" name="Google Shape;4353;p37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4" name="Google Shape;4354;p37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5" name="Google Shape;4355;p37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6" name="Google Shape;4356;p37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7" name="Google Shape;4357;p37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8" name="Google Shape;4358;p37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9" name="Google Shape;4359;p37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60" name="Google Shape;4360;p37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361" name="Google Shape;4361;p37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362" name="Google Shape;4362;p37"/>
                <p:cNvCxnSpPr/>
                <p:nvPr/>
              </p:nvCxnSpPr>
              <p:spPr>
                <a:xfrm>
                  <a:off x="1314533" y="2230033"/>
                  <a:ext cx="0" cy="111727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4363" name="Google Shape;4363;p37"/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is at c only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64" name="Google Shape;4364;p37"/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4365" name="Google Shape;4365;p37"/>
            <p:cNvCxnSpPr>
              <a:stCxn id="4366" idx="2"/>
              <a:endCxn id="4366" idx="0"/>
            </p:cNvCxnSpPr>
            <p:nvPr/>
          </p:nvCxnSpPr>
          <p:spPr>
            <a:xfrm rot="10800000">
              <a:off x="9141446" y="2037691"/>
              <a:ext cx="0" cy="3863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67" name="Google Shape;4367;p37"/>
            <p:cNvCxnSpPr>
              <a:stCxn id="4366" idx="1"/>
              <a:endCxn id="4366" idx="3"/>
            </p:cNvCxnSpPr>
            <p:nvPr/>
          </p:nvCxnSpPr>
          <p:spPr>
            <a:xfrm>
              <a:off x="7209890" y="3969236"/>
              <a:ext cx="38631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66" name="Google Shape;4366;p37"/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6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37"/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6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69" name="Google Shape;4369;p37"/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4370" name="Google Shape;4370;p37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4371" name="Google Shape;4371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372" name="Google Shape;4372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373" name="Google Shape;4373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74" name="Google Shape;4374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375" name="Google Shape;4375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76" name="Google Shape;4376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377" name="Google Shape;4377;p37"/>
                <p:cNvGrpSpPr/>
                <p:nvPr/>
              </p:nvGrpSpPr>
              <p:grpSpPr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4378" name="Google Shape;4378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79" name="Google Shape;4379;p37"/>
                  <p:cNvSpPr txBox="1"/>
                  <p:nvPr/>
                </p:nvSpPr>
                <p:spPr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380" name="Google Shape;4380;p37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381" name="Google Shape;4381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382" name="Google Shape;4382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383" name="Google Shape;4383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84" name="Google Shape;4384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385" name="Google Shape;4385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86" name="Google Shape;4386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387" name="Google Shape;4387;p37"/>
                <p:cNvGrpSpPr/>
                <p:nvPr/>
              </p:nvGrpSpPr>
              <p:grpSpPr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4388" name="Google Shape;4388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89" name="Google Shape;4389;p37"/>
                  <p:cNvSpPr txBox="1"/>
                  <p:nvPr/>
                </p:nvSpPr>
                <p:spPr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390" name="Google Shape;4390;p37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391" name="Google Shape;4391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392" name="Google Shape;4392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393" name="Google Shape;4393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94" name="Google Shape;4394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395" name="Google Shape;4395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96" name="Google Shape;4396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397" name="Google Shape;4397;p37"/>
                <p:cNvGrpSpPr/>
                <p:nvPr/>
              </p:nvGrpSpPr>
              <p:grpSpPr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4398" name="Google Shape;4398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99" name="Google Shape;4399;p37"/>
                  <p:cNvSpPr txBox="1"/>
                  <p:nvPr/>
                </p:nvSpPr>
                <p:spPr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4400" name="Google Shape;4400;p37"/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1" name="Google Shape;4401;p37"/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2" name="Google Shape;4402;p37"/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3" name="Google Shape;4403;p37"/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4" name="Google Shape;4404;p37"/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5" name="Google Shape;4405;p37"/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37"/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37"/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8" name="Google Shape;4408;p37"/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9" name="Google Shape;4409;p37"/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37"/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37"/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37"/>
            <p:cNvSpPr/>
            <p:nvPr/>
          </p:nvSpPr>
          <p:spPr>
            <a:xfrm rot="-5400000">
              <a:off x="7006137" y="3379348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37"/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4" name="Google Shape;4414;p37"/>
            <p:cNvSpPr/>
            <p:nvPr/>
          </p:nvSpPr>
          <p:spPr>
            <a:xfrm rot="-5400000">
              <a:off x="8908678" y="3364601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5" name="Google Shape;4415;p37"/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37"/>
            <p:cNvSpPr/>
            <p:nvPr/>
          </p:nvSpPr>
          <p:spPr>
            <a:xfrm rot="-5400000">
              <a:off x="6976639" y="5276978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37"/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8" name="Google Shape;4418;p37"/>
            <p:cNvSpPr/>
            <p:nvPr/>
          </p:nvSpPr>
          <p:spPr>
            <a:xfrm rot="-5400000">
              <a:off x="8918512" y="5272066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9" name="Google Shape;4419;p37"/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0" name="Google Shape;4420;p37"/>
            <p:cNvSpPr/>
            <p:nvPr/>
          </p:nvSpPr>
          <p:spPr>
            <a:xfrm rot="-5400000">
              <a:off x="10860385" y="5267154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1" name="Google Shape;4421;p37"/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2" name="Google Shape;4422;p37"/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3" name="Google Shape;4423;p37"/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4424" name="Google Shape;4424;p37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4425" name="Google Shape;4425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26" name="Google Shape;4426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27" name="Google Shape;4427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28" name="Google Shape;4428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29" name="Google Shape;4429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30" name="Google Shape;4430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31" name="Google Shape;4431;p37"/>
                <p:cNvGrpSpPr/>
                <p:nvPr/>
              </p:nvGrpSpPr>
              <p:grpSpPr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4432" name="Google Shape;4432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33" name="Google Shape;4433;p37"/>
                  <p:cNvSpPr txBox="1"/>
                  <p:nvPr/>
                </p:nvSpPr>
                <p:spPr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434" name="Google Shape;4434;p37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435" name="Google Shape;4435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36" name="Google Shape;4436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37" name="Google Shape;4437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38" name="Google Shape;4438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39" name="Google Shape;4439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40" name="Google Shape;4440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41" name="Google Shape;4441;p37"/>
                <p:cNvGrpSpPr/>
                <p:nvPr/>
              </p:nvGrpSpPr>
              <p:grpSpPr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4442" name="Google Shape;4442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43" name="Google Shape;4443;p37"/>
                  <p:cNvSpPr txBox="1"/>
                  <p:nvPr/>
                </p:nvSpPr>
                <p:spPr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444" name="Google Shape;4444;p37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445" name="Google Shape;4445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46" name="Google Shape;4446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47" name="Google Shape;4447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48" name="Google Shape;4448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49" name="Google Shape;4449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0" name="Google Shape;4450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51" name="Google Shape;4451;p37"/>
                <p:cNvGrpSpPr/>
                <p:nvPr/>
              </p:nvGrpSpPr>
              <p:grpSpPr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4452" name="Google Shape;4452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3" name="Google Shape;4453;p37"/>
                  <p:cNvSpPr txBox="1"/>
                  <p:nvPr/>
                </p:nvSpPr>
                <p:spPr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4454" name="Google Shape;4454;p37"/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4455" name="Google Shape;4455;p37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4456" name="Google Shape;4456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57" name="Google Shape;4457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58" name="Google Shape;4458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59" name="Google Shape;4459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60" name="Google Shape;4460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61" name="Google Shape;4461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62" name="Google Shape;4462;p37"/>
                <p:cNvGrpSpPr/>
                <p:nvPr/>
              </p:nvGrpSpPr>
              <p:grpSpPr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4463" name="Google Shape;4463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64" name="Google Shape;4464;p37"/>
                  <p:cNvSpPr txBox="1"/>
                  <p:nvPr/>
                </p:nvSpPr>
                <p:spPr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465" name="Google Shape;4465;p37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466" name="Google Shape;4466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67" name="Google Shape;4467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68" name="Google Shape;4468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69" name="Google Shape;4469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70" name="Google Shape;4470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71" name="Google Shape;4471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72" name="Google Shape;4472;p37"/>
                <p:cNvGrpSpPr/>
                <p:nvPr/>
              </p:nvGrpSpPr>
              <p:grpSpPr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4473" name="Google Shape;4473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74" name="Google Shape;4474;p37"/>
                  <p:cNvSpPr txBox="1"/>
                  <p:nvPr/>
                </p:nvSpPr>
                <p:spPr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475" name="Google Shape;4475;p37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476" name="Google Shape;4476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77" name="Google Shape;4477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78" name="Google Shape;4478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79" name="Google Shape;4479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80" name="Google Shape;4480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1" name="Google Shape;4481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82" name="Google Shape;4482;p37"/>
                <p:cNvGrpSpPr/>
                <p:nvPr/>
              </p:nvGrpSpPr>
              <p:grpSpPr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4483" name="Google Shape;4483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4" name="Google Shape;4484;p37"/>
                  <p:cNvSpPr txBox="1"/>
                  <p:nvPr/>
                </p:nvSpPr>
                <p:spPr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4485" name="Google Shape;4485;p37"/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6" name="Google Shape;4486;p37"/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7" name="Google Shape;4487;p37"/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8" name="Google Shape;4488;p37"/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9" name="Google Shape;4489;p37"/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0" name="Google Shape;4490;p37"/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1" name="Google Shape;4491;p37"/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2" name="Google Shape;4492;p37"/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3" name="Google Shape;4493;p37"/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4" name="Google Shape;4494;p37"/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5" name="Google Shape;4495;p37"/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4496" name="Google Shape;4496;p37"/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has propagated to b, and may influence distance vector computations up to </a:t>
              </a:r>
              <a:r>
                <a:rPr lang="en-US" sz="2400" b="1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hop away, i.e., at b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497" name="Google Shape;4497;p37"/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4498" name="Google Shape;4498;p37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499" name="Google Shape;4499;p37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4500" name="Google Shape;4500;p3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01" name="Google Shape;4501;p37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2" name="Google Shape;4502;p3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3" name="Google Shape;4503;p37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4" name="Google Shape;4504;p37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5" name="Google Shape;4505;p37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6" name="Google Shape;4506;p37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7" name="Google Shape;4507;p37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8" name="Google Shape;4508;p37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9" name="Google Shape;4509;p37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10" name="Google Shape;4510;p37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11" name="Google Shape;4511;p37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12" name="Google Shape;4512;p37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513" name="Google Shape;4513;p37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14" name="Google Shape;4514;p37"/>
                <p:cNvCxnSpPr/>
                <p:nvPr/>
              </p:nvCxnSpPr>
              <p:spPr>
                <a:xfrm flipH="1">
                  <a:off x="1318079" y="2243337"/>
                  <a:ext cx="79786" cy="111123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4515" name="Google Shape;4515;p37"/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4516" name="Google Shape;4516;p37"/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now influence distance vector computations up to </a:t>
              </a:r>
              <a:r>
                <a:rPr lang="en-US" sz="2400" b="1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hops away, i.e., at b and now at a, e as well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517" name="Google Shape;4517;p37"/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4518" name="Google Shape;4518;p37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t=2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519" name="Google Shape;4519;p37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4520" name="Google Shape;4520;p3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21" name="Google Shape;4521;p37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2" name="Google Shape;4522;p3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3" name="Google Shape;4523;p37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4" name="Google Shape;4524;p37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5" name="Google Shape;4525;p37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6" name="Google Shape;4526;p37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7" name="Google Shape;4527;p37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8" name="Google Shape;4528;p37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9" name="Google Shape;4529;p37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30" name="Google Shape;4530;p37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31" name="Google Shape;4531;p37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32" name="Google Shape;4532;p37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533" name="Google Shape;4533;p37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34" name="Google Shape;4534;p37"/>
                <p:cNvCxnSpPr/>
                <p:nvPr/>
              </p:nvCxnSpPr>
              <p:spPr>
                <a:xfrm flipH="1">
                  <a:off x="1310990" y="2293502"/>
                  <a:ext cx="151387" cy="6730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4535" name="Google Shape;4535;p37"/>
          <p:cNvGrpSpPr/>
          <p:nvPr/>
        </p:nvGrpSpPr>
        <p:grpSpPr>
          <a:xfrm>
            <a:off x="657860" y="4484676"/>
            <a:ext cx="5999480" cy="978729"/>
            <a:chOff x="657860" y="4484676"/>
            <a:chExt cx="5999480" cy="978729"/>
          </a:xfrm>
        </p:grpSpPr>
        <p:sp>
          <p:nvSpPr>
            <p:cNvPr id="4536" name="Google Shape;4536;p37"/>
            <p:cNvSpPr txBox="1"/>
            <p:nvPr/>
          </p:nvSpPr>
          <p:spPr>
            <a:xfrm flipH="1">
              <a:off x="1659184" y="4484676"/>
              <a:ext cx="4998156" cy="978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influence distance vector computations up to </a:t>
              </a:r>
              <a:r>
                <a:rPr lang="en-US" sz="2400" b="1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hops away, i.e., at b,a,e and now at c,f,h as well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537" name="Google Shape;4537;p37"/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4538" name="Google Shape;4538;p37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t=3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539" name="Google Shape;4539;p37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4540" name="Google Shape;4540;p3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41" name="Google Shape;4541;p37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2" name="Google Shape;4542;p3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3" name="Google Shape;4543;p37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4" name="Google Shape;4544;p37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5" name="Google Shape;4545;p37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6" name="Google Shape;4546;p37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7" name="Google Shape;4547;p37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8" name="Google Shape;4548;p37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9" name="Google Shape;4549;p37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50" name="Google Shape;4550;p37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51" name="Google Shape;4551;p37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52" name="Google Shape;4552;p37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553" name="Google Shape;4553;p37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54" name="Google Shape;4554;p37"/>
                <p:cNvCxnSpPr/>
                <p:nvPr/>
              </p:nvCxnSpPr>
              <p:spPr>
                <a:xfrm rot="10800000">
                  <a:off x="1314533" y="2354460"/>
                  <a:ext cx="154224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4555" name="Google Shape;4555;p37"/>
          <p:cNvGrpSpPr/>
          <p:nvPr/>
        </p:nvGrpSpPr>
        <p:grpSpPr>
          <a:xfrm>
            <a:off x="657860" y="5524662"/>
            <a:ext cx="5918200" cy="978729"/>
            <a:chOff x="657860" y="5499610"/>
            <a:chExt cx="5918200" cy="978729"/>
          </a:xfrm>
        </p:grpSpPr>
        <p:sp>
          <p:nvSpPr>
            <p:cNvPr id="4556" name="Google Shape;4556;p37"/>
            <p:cNvSpPr/>
            <p:nvPr/>
          </p:nvSpPr>
          <p:spPr>
            <a:xfrm>
              <a:off x="1638300" y="5499610"/>
              <a:ext cx="4937760" cy="978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influence distance vector computations up to </a:t>
              </a:r>
              <a:r>
                <a:rPr lang="en-US" sz="2400" b="1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hops away, i.e., at b,a,e, c, f, h and now at g,i as well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557" name="Google Shape;4557;p37"/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4558" name="Google Shape;4558;p37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t=4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559" name="Google Shape;4559;p37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4560" name="Google Shape;4560;p3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61" name="Google Shape;4561;p37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2" name="Google Shape;4562;p3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3" name="Google Shape;4563;p37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4" name="Google Shape;4564;p37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5" name="Google Shape;4565;p37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6" name="Google Shape;4566;p37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7" name="Google Shape;4567;p37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8" name="Google Shape;4568;p37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9" name="Google Shape;4569;p37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70" name="Google Shape;4570;p37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71" name="Google Shape;4571;p37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72" name="Google Shape;4572;p37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573" name="Google Shape;4573;p37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74" name="Google Shape;4574;p37"/>
                <p:cNvCxnSpPr/>
                <p:nvPr/>
              </p:nvCxnSpPr>
              <p:spPr>
                <a:xfrm rot="10800000">
                  <a:off x="1310989" y="2351285"/>
                  <a:ext cx="140045" cy="7112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4575" name="Google Shape;4575;p37"/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 communication, computation steps diffuses information through network: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576" name="Google Shape;4576;p37"/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4577" name="Google Shape;4577;p37"/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/>
              <a:ahLst/>
              <a:cxnLst/>
              <a:rect l="l" t="t" r="r" b="b"/>
              <a:pathLst>
                <a:path w="2857489" h="1536065" extrusionOk="0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8" name="Google Shape;4578;p37"/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t=1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79" name="Google Shape;4579;p37"/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4580" name="Google Shape;4580;p37"/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/>
              <a:ahLst/>
              <a:cxnLst/>
              <a:rect l="l" t="t" r="r" b="b"/>
              <a:pathLst>
                <a:path w="2785999" h="2364158" extrusionOk="0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1" name="Google Shape;4581;p37"/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t=2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82" name="Google Shape;4582;p37"/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4583" name="Google Shape;4583;p37"/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/>
              <a:ahLst/>
              <a:cxnLst/>
              <a:rect l="l" t="t" r="r" b="b"/>
              <a:pathLst>
                <a:path w="2847532" h="3970477" extrusionOk="0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4" name="Google Shape;4584;p37"/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t=3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85" name="Google Shape;4585;p37"/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4586" name="Google Shape;4586;p37"/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/>
              <a:ahLst/>
              <a:cxnLst/>
              <a:rect l="l" t="t" r="r" b="b"/>
              <a:pathLst>
                <a:path w="2847532" h="2941785" extrusionOk="0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7" name="Google Shape;4587;p37"/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t=4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6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7" name="Google Shape;4707;p42"/>
          <p:cNvSpPr txBox="1">
            <a:spLocks noGrp="1"/>
          </p:cNvSpPr>
          <p:nvPr>
            <p:ph type="body" idx="1"/>
          </p:nvPr>
        </p:nvSpPr>
        <p:spPr>
          <a:xfrm>
            <a:off x="788096" y="1561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01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our routing study thus far - idealized </a:t>
            </a:r>
            <a:endParaRPr/>
          </a:p>
          <a:p>
            <a:pPr marL="522288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 routers identical</a:t>
            </a:r>
            <a:endParaRPr/>
          </a:p>
          <a:p>
            <a:pPr marL="522288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network “flat”</a:t>
            </a:r>
            <a:endParaRPr/>
          </a:p>
          <a:p>
            <a:pPr marL="130175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… not true in practice</a:t>
            </a:r>
            <a:endParaRPr/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708" name="Google Shape;4708;p42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lang="en-US" b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Making routing scalable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9" name="Google Shape;4709;p4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23</a:t>
            </a:fld>
            <a:endParaRPr/>
          </a:p>
        </p:txBody>
      </p:sp>
      <p:sp>
        <p:nvSpPr>
          <p:cNvPr id="4710" name="Google Shape;4710;p42"/>
          <p:cNvSpPr txBox="1"/>
          <p:nvPr/>
        </p:nvSpPr>
        <p:spPr>
          <a:xfrm>
            <a:off x="990600" y="3666994"/>
            <a:ext cx="4984315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scale: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billions of destinations: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store all destinations in routing tables!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table exchange would swamp links!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165100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endParaRPr sz="28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indent="-165100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endParaRPr sz="28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1" name="Google Shape;4711;p42"/>
          <p:cNvSpPr txBox="1"/>
          <p:nvPr/>
        </p:nvSpPr>
        <p:spPr>
          <a:xfrm>
            <a:off x="6413326" y="3654991"/>
            <a:ext cx="536127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administrative autonomy: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219075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Internet: a network of networks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219075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network admin may want to control routing in its own network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6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6" name="Google Shape;4716;p43"/>
          <p:cNvSpPr txBox="1">
            <a:spLocks noGrp="1"/>
          </p:cNvSpPr>
          <p:nvPr>
            <p:ph type="body" idx="1"/>
          </p:nvPr>
        </p:nvSpPr>
        <p:spPr>
          <a:xfrm>
            <a:off x="788096" y="1561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01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aggregate routers into regions known as </a:t>
            </a:r>
            <a:r>
              <a:rPr lang="en-US" sz="3200">
                <a:solidFill>
                  <a:srgbClr val="0000A8"/>
                </a:solidFill>
              </a:rPr>
              <a:t>“autonomous systems”</a:t>
            </a:r>
            <a:r>
              <a:rPr lang="en-US" sz="3200"/>
              <a:t> (AS) (a.k.a. “</a:t>
            </a:r>
            <a:r>
              <a:rPr lang="en-US" sz="3200">
                <a:solidFill>
                  <a:srgbClr val="0000A8"/>
                </a:solidFill>
              </a:rPr>
              <a:t>domains</a:t>
            </a:r>
            <a:r>
              <a:rPr lang="en-US" sz="3200"/>
              <a:t>”)</a:t>
            </a:r>
            <a:endParaRPr/>
          </a:p>
        </p:txBody>
      </p:sp>
      <p:sp>
        <p:nvSpPr>
          <p:cNvPr id="4717" name="Google Shape;4717;p4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Internet approach to scalable routing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8" name="Google Shape;4718;p4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24</a:t>
            </a:fld>
            <a:endParaRPr/>
          </a:p>
        </p:txBody>
      </p:sp>
      <p:sp>
        <p:nvSpPr>
          <p:cNvPr id="4719" name="Google Shape;4719;p43"/>
          <p:cNvSpPr txBox="1"/>
          <p:nvPr/>
        </p:nvSpPr>
        <p:spPr>
          <a:xfrm>
            <a:off x="952500" y="2904546"/>
            <a:ext cx="5635668" cy="365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intra-AS (aka “intra-domain”):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among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within same AS (“network”)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routers in AS must run same intra-domain protocol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routers in different AS can run different intra-domain routing protocols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gateway router: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“edge” of its own AS, has link(s) to router(s) in other AS’es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165100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endParaRPr sz="28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indent="-165100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endParaRPr sz="28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20" name="Google Shape;4720;p43"/>
          <p:cNvSpPr txBox="1"/>
          <p:nvPr/>
        </p:nvSpPr>
        <p:spPr>
          <a:xfrm>
            <a:off x="6864096" y="2928482"/>
            <a:ext cx="516089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inter-AS (aka “inter-domain”):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</a:t>
            </a:r>
            <a:r>
              <a:rPr lang="en-US" sz="28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among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AS’es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09575" indent="-285750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gateways perform inter-domain routing (as well as intra-domain routing)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p44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lang="en-US" b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Interconnected ASes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6" name="Google Shape;4726;p4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25</a:t>
            </a:fld>
            <a:endParaRPr/>
          </a:p>
        </p:txBody>
      </p:sp>
      <p:sp>
        <p:nvSpPr>
          <p:cNvPr id="4727" name="Google Shape;4727;p44"/>
          <p:cNvSpPr/>
          <p:nvPr/>
        </p:nvSpPr>
        <p:spPr>
          <a:xfrm>
            <a:off x="5446783" y="4100650"/>
            <a:ext cx="2351995" cy="1511508"/>
          </a:xfrm>
          <a:custGeom>
            <a:avLst/>
            <a:gdLst/>
            <a:ahLst/>
            <a:cxnLst/>
            <a:rect l="l" t="t" r="r" b="b"/>
            <a:pathLst>
              <a:path w="1162" h="543" extrusionOk="0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8" name="Google Shape;4728;p44"/>
          <p:cNvSpPr/>
          <p:nvPr/>
        </p:nvSpPr>
        <p:spPr>
          <a:xfrm>
            <a:off x="1620228" y="3847012"/>
            <a:ext cx="1832250" cy="1498236"/>
          </a:xfrm>
          <a:custGeom>
            <a:avLst/>
            <a:gdLst/>
            <a:ahLst/>
            <a:cxnLst/>
            <a:rect l="l" t="t" r="r" b="b"/>
            <a:pathLst>
              <a:path w="1198" h="451" extrusionOk="0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9" name="Google Shape;4729;p44"/>
          <p:cNvSpPr/>
          <p:nvPr/>
        </p:nvSpPr>
        <p:spPr>
          <a:xfrm>
            <a:off x="2802795" y="4927925"/>
            <a:ext cx="2930139" cy="1167917"/>
          </a:xfrm>
          <a:custGeom>
            <a:avLst/>
            <a:gdLst/>
            <a:ahLst/>
            <a:cxnLst/>
            <a:rect l="l" t="t" r="r" b="b"/>
            <a:pathLst>
              <a:path w="1583" h="682" extrusionOk="0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0" name="Google Shape;4730;p44"/>
          <p:cNvSpPr/>
          <p:nvPr/>
        </p:nvSpPr>
        <p:spPr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1" name="Google Shape;4731;p44"/>
          <p:cNvCxnSpPr/>
          <p:nvPr/>
        </p:nvCxnSpPr>
        <p:spPr>
          <a:xfrm>
            <a:off x="2001278" y="4916128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2" name="Google Shape;4732;p44"/>
          <p:cNvCxnSpPr/>
          <p:nvPr/>
        </p:nvCxnSpPr>
        <p:spPr>
          <a:xfrm>
            <a:off x="2458245" y="4916128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33" name="Google Shape;4733;p44"/>
          <p:cNvSpPr/>
          <p:nvPr/>
        </p:nvSpPr>
        <p:spPr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4" name="Google Shape;4734;p44"/>
          <p:cNvSpPr/>
          <p:nvPr/>
        </p:nvSpPr>
        <p:spPr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5" name="Google Shape;4735;p44"/>
          <p:cNvSpPr/>
          <p:nvPr/>
        </p:nvSpPr>
        <p:spPr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6" name="Google Shape;4736;p44"/>
          <p:cNvSpPr txBox="1"/>
          <p:nvPr/>
        </p:nvSpPr>
        <p:spPr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3b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7" name="Google Shape;4737;p44"/>
          <p:cNvSpPr/>
          <p:nvPr/>
        </p:nvSpPr>
        <p:spPr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8" name="Google Shape;4738;p44"/>
          <p:cNvCxnSpPr/>
          <p:nvPr/>
        </p:nvCxnSpPr>
        <p:spPr>
          <a:xfrm>
            <a:off x="3779509" y="5809761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9" name="Google Shape;4739;p44"/>
          <p:cNvCxnSpPr/>
          <p:nvPr/>
        </p:nvCxnSpPr>
        <p:spPr>
          <a:xfrm>
            <a:off x="4236476" y="5809761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0" name="Google Shape;4740;p44"/>
          <p:cNvSpPr/>
          <p:nvPr/>
        </p:nvSpPr>
        <p:spPr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1" name="Google Shape;4741;p44"/>
          <p:cNvSpPr/>
          <p:nvPr/>
        </p:nvSpPr>
        <p:spPr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2" name="Google Shape;4742;p44"/>
          <p:cNvGrpSpPr/>
          <p:nvPr/>
        </p:nvGrpSpPr>
        <p:grpSpPr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4743" name="Google Shape;4743;p44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4" name="Google Shape;4744;p44"/>
            <p:cNvSpPr txBox="1"/>
            <p:nvPr/>
          </p:nvSpPr>
          <p:spPr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1d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745" name="Google Shape;4745;p44"/>
          <p:cNvSpPr/>
          <p:nvPr/>
        </p:nvSpPr>
        <p:spPr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6" name="Google Shape;4746;p44"/>
          <p:cNvCxnSpPr/>
          <p:nvPr/>
        </p:nvCxnSpPr>
        <p:spPr>
          <a:xfrm>
            <a:off x="2820315" y="47214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7" name="Google Shape;4747;p44"/>
          <p:cNvCxnSpPr/>
          <p:nvPr/>
        </p:nvCxnSpPr>
        <p:spPr>
          <a:xfrm>
            <a:off x="3277282" y="47214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8" name="Google Shape;4748;p44"/>
          <p:cNvSpPr/>
          <p:nvPr/>
        </p:nvSpPr>
        <p:spPr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9" name="Google Shape;4749;p44"/>
          <p:cNvSpPr/>
          <p:nvPr/>
        </p:nvSpPr>
        <p:spPr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0" name="Google Shape;4750;p44"/>
          <p:cNvSpPr/>
          <p:nvPr/>
        </p:nvSpPr>
        <p:spPr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1" name="Google Shape;4751;p44"/>
          <p:cNvSpPr txBox="1"/>
          <p:nvPr/>
        </p:nvSpPr>
        <p:spPr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2" name="Google Shape;4752;p44"/>
          <p:cNvSpPr/>
          <p:nvPr/>
        </p:nvSpPr>
        <p:spPr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3" name="Google Shape;4753;p44"/>
          <p:cNvCxnSpPr/>
          <p:nvPr/>
        </p:nvCxnSpPr>
        <p:spPr>
          <a:xfrm>
            <a:off x="3726950" y="5227277"/>
            <a:ext cx="0" cy="7520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4" name="Google Shape;4754;p44"/>
          <p:cNvCxnSpPr/>
          <p:nvPr/>
        </p:nvCxnSpPr>
        <p:spPr>
          <a:xfrm>
            <a:off x="4183917" y="5227277"/>
            <a:ext cx="0" cy="7520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5" name="Google Shape;4755;p44"/>
          <p:cNvSpPr/>
          <p:nvPr/>
        </p:nvSpPr>
        <p:spPr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6" name="Google Shape;4756;p44"/>
          <p:cNvSpPr/>
          <p:nvPr/>
        </p:nvSpPr>
        <p:spPr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7" name="Google Shape;4757;p44"/>
          <p:cNvGrpSpPr/>
          <p:nvPr/>
        </p:nvGrpSpPr>
        <p:grpSpPr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4758" name="Google Shape;4758;p44"/>
            <p:cNvSpPr/>
            <p:nvPr/>
          </p:nvSpPr>
          <p:spPr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9" name="Google Shape;4759;p44"/>
            <p:cNvSpPr txBox="1"/>
            <p:nvPr/>
          </p:nvSpPr>
          <p:spPr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1c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4760" name="Google Shape;4760;p44"/>
          <p:cNvCxnSpPr/>
          <p:nvPr/>
        </p:nvCxnSpPr>
        <p:spPr>
          <a:xfrm>
            <a:off x="6347578" y="4971418"/>
            <a:ext cx="449668" cy="14451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1" name="Google Shape;4761;p44"/>
          <p:cNvCxnSpPr/>
          <p:nvPr/>
        </p:nvCxnSpPr>
        <p:spPr>
          <a:xfrm>
            <a:off x="6820605" y="4846819"/>
            <a:ext cx="132856" cy="17105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2" name="Google Shape;4762;p44"/>
          <p:cNvCxnSpPr/>
          <p:nvPr/>
        </p:nvCxnSpPr>
        <p:spPr>
          <a:xfrm rot="10800000" flipH="1">
            <a:off x="6248301" y="4781935"/>
            <a:ext cx="166435" cy="11207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3" name="Google Shape;4763;p44"/>
          <p:cNvSpPr/>
          <p:nvPr/>
        </p:nvSpPr>
        <p:spPr>
          <a:xfrm>
            <a:off x="4233556" y="5716858"/>
            <a:ext cx="385429" cy="120921"/>
          </a:xfrm>
          <a:custGeom>
            <a:avLst/>
            <a:gdLst/>
            <a:ahLst/>
            <a:cxnLst/>
            <a:rect l="l" t="t" r="r" b="b"/>
            <a:pathLst>
              <a:path w="264" h="82" extrusionOk="0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4" name="Google Shape;4764;p44"/>
          <p:cNvSpPr/>
          <p:nvPr/>
        </p:nvSpPr>
        <p:spPr>
          <a:xfrm>
            <a:off x="3561975" y="5663771"/>
            <a:ext cx="221914" cy="174008"/>
          </a:xfrm>
          <a:custGeom>
            <a:avLst/>
            <a:gdLst/>
            <a:ahLst/>
            <a:cxnLst/>
            <a:rect l="l" t="t" r="r" b="b"/>
            <a:pathLst>
              <a:path w="152" h="118" extrusionOk="0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5" name="Google Shape;4765;p44"/>
          <p:cNvSpPr/>
          <p:nvPr/>
        </p:nvSpPr>
        <p:spPr>
          <a:xfrm>
            <a:off x="3743010" y="5560546"/>
            <a:ext cx="823417" cy="120921"/>
          </a:xfrm>
          <a:custGeom>
            <a:avLst/>
            <a:gdLst/>
            <a:ahLst/>
            <a:cxnLst/>
            <a:rect l="l" t="t" r="r" b="b"/>
            <a:pathLst>
              <a:path w="564" h="82" extrusionOk="0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6" name="Google Shape;4766;p44"/>
          <p:cNvSpPr/>
          <p:nvPr/>
        </p:nvSpPr>
        <p:spPr>
          <a:xfrm>
            <a:off x="3652492" y="5321654"/>
            <a:ext cx="110957" cy="138616"/>
          </a:xfrm>
          <a:custGeom>
            <a:avLst/>
            <a:gdLst/>
            <a:ahLst/>
            <a:cxnLst/>
            <a:rect l="l" t="t" r="r" b="b"/>
            <a:pathLst>
              <a:path w="76" h="94" extrusionOk="0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7" name="Google Shape;4767;p44"/>
          <p:cNvSpPr/>
          <p:nvPr/>
        </p:nvSpPr>
        <p:spPr>
          <a:xfrm>
            <a:off x="2446565" y="4767189"/>
            <a:ext cx="367910" cy="168109"/>
          </a:xfrm>
          <a:custGeom>
            <a:avLst/>
            <a:gdLst/>
            <a:ahLst/>
            <a:cxnLst/>
            <a:rect l="l" t="t" r="r" b="b"/>
            <a:pathLst>
              <a:path w="252" h="114" extrusionOk="0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8" name="Google Shape;4768;p44"/>
          <p:cNvSpPr/>
          <p:nvPr/>
        </p:nvSpPr>
        <p:spPr>
          <a:xfrm>
            <a:off x="3083108" y="4855667"/>
            <a:ext cx="648222" cy="380458"/>
          </a:xfrm>
          <a:custGeom>
            <a:avLst/>
            <a:gdLst/>
            <a:ahLst/>
            <a:cxnLst/>
            <a:rect l="l" t="t" r="r" b="b"/>
            <a:pathLst>
              <a:path w="444" h="258" extrusionOk="0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9" name="Google Shape;4769;p44"/>
          <p:cNvSpPr/>
          <p:nvPr/>
        </p:nvSpPr>
        <p:spPr>
          <a:xfrm>
            <a:off x="5016095" y="5029675"/>
            <a:ext cx="954814" cy="619350"/>
          </a:xfrm>
          <a:custGeom>
            <a:avLst/>
            <a:gdLst/>
            <a:ahLst/>
            <a:cxnLst/>
            <a:rect l="l" t="t" r="r" b="b"/>
            <a:pathLst>
              <a:path w="654" h="420" extrusionOk="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0" name="Google Shape;4770;p44"/>
          <p:cNvSpPr/>
          <p:nvPr/>
        </p:nvSpPr>
        <p:spPr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1" name="Google Shape;4771;p44"/>
          <p:cNvCxnSpPr/>
          <p:nvPr/>
        </p:nvCxnSpPr>
        <p:spPr>
          <a:xfrm>
            <a:off x="5890611" y="49249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2" name="Google Shape;4772;p44"/>
          <p:cNvCxnSpPr/>
          <p:nvPr/>
        </p:nvCxnSpPr>
        <p:spPr>
          <a:xfrm>
            <a:off x="6347578" y="49249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3" name="Google Shape;4773;p44"/>
          <p:cNvSpPr/>
          <p:nvPr/>
        </p:nvSpPr>
        <p:spPr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4" name="Google Shape;4774;p44"/>
          <p:cNvSpPr/>
          <p:nvPr/>
        </p:nvSpPr>
        <p:spPr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5" name="Google Shape;4775;p44"/>
          <p:cNvSpPr/>
          <p:nvPr/>
        </p:nvSpPr>
        <p:spPr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6" name="Google Shape;4776;p44"/>
          <p:cNvSpPr txBox="1"/>
          <p:nvPr/>
        </p:nvSpPr>
        <p:spPr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7" name="Google Shape;4777;p44"/>
          <p:cNvSpPr txBox="1"/>
          <p:nvPr/>
        </p:nvSpPr>
        <p:spPr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AS3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8" name="Google Shape;4778;p44"/>
          <p:cNvSpPr txBox="1"/>
          <p:nvPr/>
        </p:nvSpPr>
        <p:spPr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9" name="Google Shape;4779;p44"/>
          <p:cNvSpPr txBox="1"/>
          <p:nvPr/>
        </p:nvSpPr>
        <p:spPr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780" name="Google Shape;4780;p44"/>
          <p:cNvSpPr/>
          <p:nvPr/>
        </p:nvSpPr>
        <p:spPr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1" name="Google Shape;4781;p44"/>
          <p:cNvCxnSpPr/>
          <p:nvPr/>
        </p:nvCxnSpPr>
        <p:spPr>
          <a:xfrm>
            <a:off x="3280202" y="5535477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2" name="Google Shape;4782;p44"/>
          <p:cNvCxnSpPr/>
          <p:nvPr/>
        </p:nvCxnSpPr>
        <p:spPr>
          <a:xfrm>
            <a:off x="3738630" y="5535477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3" name="Google Shape;4783;p44"/>
          <p:cNvSpPr/>
          <p:nvPr/>
        </p:nvSpPr>
        <p:spPr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4" name="Google Shape;4784;p44"/>
          <p:cNvSpPr/>
          <p:nvPr/>
        </p:nvSpPr>
        <p:spPr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5" name="Google Shape;4785;p44"/>
          <p:cNvSpPr/>
          <p:nvPr/>
        </p:nvSpPr>
        <p:spPr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6" name="Google Shape;4786;p44"/>
          <p:cNvSpPr txBox="1"/>
          <p:nvPr/>
        </p:nvSpPr>
        <p:spPr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7" name="Google Shape;4787;p44"/>
          <p:cNvGrpSpPr/>
          <p:nvPr/>
        </p:nvGrpSpPr>
        <p:grpSpPr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4788" name="Google Shape;4788;p44"/>
            <p:cNvSpPr/>
            <p:nvPr/>
          </p:nvSpPr>
          <p:spPr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89" name="Google Shape;4789;p44"/>
            <p:cNvCxnSpPr/>
            <p:nvPr/>
          </p:nvCxnSpPr>
          <p:spPr>
            <a:xfrm>
              <a:off x="4323" y="2047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0" name="Google Shape;4790;p44"/>
            <p:cNvCxnSpPr/>
            <p:nvPr/>
          </p:nvCxnSpPr>
          <p:spPr>
            <a:xfrm>
              <a:off x="4636" y="2047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91" name="Google Shape;4791;p44"/>
            <p:cNvSpPr/>
            <p:nvPr/>
          </p:nvSpPr>
          <p:spPr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2" name="Google Shape;4792;p44"/>
            <p:cNvSpPr/>
            <p:nvPr/>
          </p:nvSpPr>
          <p:spPr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3" name="Google Shape;4793;p44"/>
            <p:cNvSpPr/>
            <p:nvPr/>
          </p:nvSpPr>
          <p:spPr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4" name="Google Shape;4794;p44"/>
            <p:cNvSpPr txBox="1"/>
            <p:nvPr/>
          </p:nvSpPr>
          <p:spPr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2c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5" name="Google Shape;4795;p44"/>
          <p:cNvGrpSpPr/>
          <p:nvPr/>
        </p:nvGrpSpPr>
        <p:grpSpPr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4796" name="Google Shape;4796;p44"/>
            <p:cNvSpPr/>
            <p:nvPr/>
          </p:nvSpPr>
          <p:spPr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7" name="Google Shape;4797;p44"/>
            <p:cNvCxnSpPr/>
            <p:nvPr/>
          </p:nvCxnSpPr>
          <p:spPr>
            <a:xfrm>
              <a:off x="4599" y="2269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8" name="Google Shape;4798;p44"/>
            <p:cNvCxnSpPr/>
            <p:nvPr/>
          </p:nvCxnSpPr>
          <p:spPr>
            <a:xfrm>
              <a:off x="4910" y="2269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99" name="Google Shape;4799;p44"/>
            <p:cNvSpPr/>
            <p:nvPr/>
          </p:nvSpPr>
          <p:spPr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0" name="Google Shape;4800;p44"/>
            <p:cNvSpPr/>
            <p:nvPr/>
          </p:nvSpPr>
          <p:spPr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1" name="Google Shape;4801;p44"/>
            <p:cNvSpPr/>
            <p:nvPr/>
          </p:nvSpPr>
          <p:spPr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2" name="Google Shape;4802;p44"/>
            <p:cNvSpPr txBox="1"/>
            <p:nvPr/>
          </p:nvSpPr>
          <p:spPr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3" name="Google Shape;4803;p44"/>
          <p:cNvGrpSpPr/>
          <p:nvPr/>
        </p:nvGrpSpPr>
        <p:grpSpPr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4804" name="Google Shape;4804;p44"/>
            <p:cNvSpPr/>
            <p:nvPr/>
          </p:nvSpPr>
          <p:spPr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05" name="Google Shape;4805;p44"/>
            <p:cNvCxnSpPr/>
            <p:nvPr/>
          </p:nvCxnSpPr>
          <p:spPr>
            <a:xfrm>
              <a:off x="2019" y="20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6" name="Google Shape;4806;p44"/>
            <p:cNvCxnSpPr/>
            <p:nvPr/>
          </p:nvCxnSpPr>
          <p:spPr>
            <a:xfrm>
              <a:off x="2330" y="20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7" name="Google Shape;4807;p44"/>
            <p:cNvSpPr/>
            <p:nvPr/>
          </p:nvSpPr>
          <p:spPr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8" name="Google Shape;4808;p44"/>
            <p:cNvSpPr/>
            <p:nvPr/>
          </p:nvSpPr>
          <p:spPr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09" name="Google Shape;4809;p44"/>
            <p:cNvGrpSpPr/>
            <p:nvPr/>
          </p:nvGrpSpPr>
          <p:grpSpPr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4810" name="Google Shape;4810;p44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1" name="Google Shape;4811;p44"/>
              <p:cNvSpPr txBox="1"/>
              <p:nvPr/>
            </p:nvSpPr>
            <p:spPr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1b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12" name="Google Shape;4812;p44"/>
          <p:cNvGrpSpPr/>
          <p:nvPr/>
        </p:nvGrpSpPr>
        <p:grpSpPr>
          <a:xfrm>
            <a:off x="2231951" y="4354289"/>
            <a:ext cx="461347" cy="393730"/>
            <a:chOff x="2016" y="1976"/>
            <a:chExt cx="316" cy="267"/>
          </a:xfrm>
        </p:grpSpPr>
        <p:sp>
          <p:nvSpPr>
            <p:cNvPr id="4813" name="Google Shape;4813;p44"/>
            <p:cNvSpPr/>
            <p:nvPr/>
          </p:nvSpPr>
          <p:spPr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14" name="Google Shape;4814;p44"/>
            <p:cNvCxnSpPr/>
            <p:nvPr/>
          </p:nvCxnSpPr>
          <p:spPr>
            <a:xfrm>
              <a:off x="2019" y="209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5" name="Google Shape;4815;p44"/>
            <p:cNvCxnSpPr/>
            <p:nvPr/>
          </p:nvCxnSpPr>
          <p:spPr>
            <a:xfrm>
              <a:off x="2332" y="209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16" name="Google Shape;4816;p44"/>
            <p:cNvSpPr/>
            <p:nvPr/>
          </p:nvSpPr>
          <p:spPr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7" name="Google Shape;4817;p44"/>
            <p:cNvSpPr/>
            <p:nvPr/>
          </p:nvSpPr>
          <p:spPr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8" name="Google Shape;4818;p44"/>
            <p:cNvGrpSpPr/>
            <p:nvPr/>
          </p:nvGrpSpPr>
          <p:grpSpPr>
            <a:xfrm>
              <a:off x="2020" y="1976"/>
              <a:ext cx="308" cy="267"/>
              <a:chOff x="2899" y="2425"/>
              <a:chExt cx="315" cy="267"/>
            </a:xfrm>
          </p:grpSpPr>
          <p:sp>
            <p:nvSpPr>
              <p:cNvPr id="4819" name="Google Shape;4819;p44"/>
              <p:cNvSpPr/>
              <p:nvPr/>
            </p:nvSpPr>
            <p:spPr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0" name="Google Shape;4820;p44"/>
              <p:cNvSpPr txBox="1"/>
              <p:nvPr/>
            </p:nvSpPr>
            <p:spPr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3c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21" name="Google Shape;4821;p44"/>
          <p:cNvCxnSpPr/>
          <p:nvPr/>
        </p:nvCxnSpPr>
        <p:spPr>
          <a:xfrm flipH="1">
            <a:off x="2266990" y="4669862"/>
            <a:ext cx="90518" cy="15926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2" name="Google Shape;4822;p44"/>
          <p:cNvCxnSpPr/>
          <p:nvPr/>
        </p:nvCxnSpPr>
        <p:spPr>
          <a:xfrm>
            <a:off x="1818783" y="4737696"/>
            <a:ext cx="211694" cy="1622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3" name="Google Shape;4823;p44"/>
          <p:cNvCxnSpPr/>
          <p:nvPr/>
        </p:nvCxnSpPr>
        <p:spPr>
          <a:xfrm flipH="1">
            <a:off x="2547302" y="4214198"/>
            <a:ext cx="198555" cy="22414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4" name="Google Shape;4824;p44"/>
          <p:cNvCxnSpPr/>
          <p:nvPr/>
        </p:nvCxnSpPr>
        <p:spPr>
          <a:xfrm>
            <a:off x="2139974" y="4200926"/>
            <a:ext cx="175195" cy="2624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5" name="Google Shape;4825;p44"/>
          <p:cNvCxnSpPr/>
          <p:nvPr/>
        </p:nvCxnSpPr>
        <p:spPr>
          <a:xfrm flipH="1">
            <a:off x="3103547" y="4338068"/>
            <a:ext cx="102197" cy="30377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6" name="Google Shape;4826;p44"/>
          <p:cNvCxnSpPr/>
          <p:nvPr/>
        </p:nvCxnSpPr>
        <p:spPr>
          <a:xfrm>
            <a:off x="7246913" y="5100458"/>
            <a:ext cx="32411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7" name="Google Shape;4827;p44"/>
          <p:cNvCxnSpPr/>
          <p:nvPr/>
        </p:nvCxnSpPr>
        <p:spPr>
          <a:xfrm rot="10800000" flipH="1">
            <a:off x="7160776" y="4638895"/>
            <a:ext cx="382509" cy="374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8" name="Google Shape;4828;p44"/>
          <p:cNvCxnSpPr/>
          <p:nvPr/>
        </p:nvCxnSpPr>
        <p:spPr>
          <a:xfrm rot="10800000">
            <a:off x="6356338" y="4388206"/>
            <a:ext cx="185415" cy="29787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9" name="Google Shape;4829;p44"/>
          <p:cNvCxnSpPr/>
          <p:nvPr/>
        </p:nvCxnSpPr>
        <p:spPr>
          <a:xfrm rot="10800000">
            <a:off x="5900830" y="4538619"/>
            <a:ext cx="198555" cy="27280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0" name="Google Shape;4830;p44"/>
          <p:cNvCxnSpPr/>
          <p:nvPr/>
        </p:nvCxnSpPr>
        <p:spPr>
          <a:xfrm flipH="1">
            <a:off x="3141506" y="5637228"/>
            <a:ext cx="197095" cy="17253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1" name="Google Shape;4831;p44"/>
          <p:cNvCxnSpPr/>
          <p:nvPr/>
        </p:nvCxnSpPr>
        <p:spPr>
          <a:xfrm rot="10800000">
            <a:off x="3091868" y="5488289"/>
            <a:ext cx="185415" cy="1179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2" name="Google Shape;4832;p44"/>
          <p:cNvCxnSpPr/>
          <p:nvPr/>
        </p:nvCxnSpPr>
        <p:spPr>
          <a:xfrm flipH="1">
            <a:off x="3487517" y="5887917"/>
            <a:ext cx="309511" cy="221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3" name="Google Shape;4833;p44"/>
          <p:cNvCxnSpPr/>
          <p:nvPr/>
        </p:nvCxnSpPr>
        <p:spPr>
          <a:xfrm rot="10800000" flipH="1">
            <a:off x="4192677" y="5212531"/>
            <a:ext cx="334331" cy="1474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4" name="Google Shape;4834;p44"/>
          <p:cNvCxnSpPr/>
          <p:nvPr/>
        </p:nvCxnSpPr>
        <p:spPr>
          <a:xfrm>
            <a:off x="4859879" y="5762572"/>
            <a:ext cx="173735" cy="1622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5" name="Google Shape;4835;p44"/>
          <p:cNvCxnSpPr/>
          <p:nvPr/>
        </p:nvCxnSpPr>
        <p:spPr>
          <a:xfrm>
            <a:off x="4156178" y="5324603"/>
            <a:ext cx="211694" cy="1105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36" name="Google Shape;4836;p44"/>
          <p:cNvGrpSpPr/>
          <p:nvPr/>
        </p:nvGrpSpPr>
        <p:grpSpPr>
          <a:xfrm>
            <a:off x="1778696" y="3924256"/>
            <a:ext cx="5968456" cy="2124592"/>
            <a:chOff x="3175544" y="3748892"/>
            <a:chExt cx="5968456" cy="2124592"/>
          </a:xfrm>
        </p:grpSpPr>
        <p:grpSp>
          <p:nvGrpSpPr>
            <p:cNvPr id="4837" name="Google Shape;4837;p44"/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4838" name="Google Shape;4838;p44"/>
              <p:cNvSpPr/>
              <p:nvPr/>
            </p:nvSpPr>
            <p:spPr>
              <a:xfrm>
                <a:off x="3188070" y="3748892"/>
                <a:ext cx="1609399" cy="131601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451" extrusionOk="0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39" name="Google Shape;4839;p44"/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840" name="Google Shape;4840;p44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1" name="Google Shape;4841;p44"/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2" name="Google Shape;4842;p44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43" name="Google Shape;4843;p44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  <p:grpSp>
          <p:nvGrpSpPr>
            <p:cNvPr id="4844" name="Google Shape;4844;p44"/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4845" name="Google Shape;4845;p44"/>
              <p:cNvSpPr/>
              <p:nvPr/>
            </p:nvSpPr>
            <p:spPr>
              <a:xfrm>
                <a:off x="4345585" y="4779701"/>
                <a:ext cx="2744147" cy="1093783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82" extrusionOk="0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0000">
                    <a:schemeClr val="lt1"/>
                  </a:gs>
                  <a:gs pos="99000">
                    <a:srgbClr val="FFFFFF">
                      <a:alpha val="72941"/>
                    </a:srgbClr>
                  </a:gs>
                  <a:gs pos="100000">
                    <a:srgbClr val="FFFFFF">
                      <a:alpha val="72941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46" name="Google Shape;4846;p44"/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4847" name="Google Shape;4847;p44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8" name="Google Shape;4848;p44"/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9" name="Google Shape;4849;p44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50" name="Google Shape;4850;p44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  <p:grpSp>
          <p:nvGrpSpPr>
            <p:cNvPr id="4851" name="Google Shape;4851;p44"/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4852" name="Google Shape;4852;p44"/>
              <p:cNvSpPr/>
              <p:nvPr/>
            </p:nvSpPr>
            <p:spPr>
              <a:xfrm>
                <a:off x="6989573" y="3977477"/>
                <a:ext cx="2154427" cy="1384541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543" extrusionOk="0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53" name="Google Shape;4853;p44"/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4854" name="Google Shape;4854;p44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5" name="Google Shape;4855;p44"/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6" name="Google Shape;4856;p44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57" name="Google Shape;4857;p44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</p:grpSp>
      <p:grpSp>
        <p:nvGrpSpPr>
          <p:cNvPr id="4858" name="Google Shape;4858;p44"/>
          <p:cNvGrpSpPr/>
          <p:nvPr/>
        </p:nvGrpSpPr>
        <p:grpSpPr>
          <a:xfrm>
            <a:off x="1812296" y="3939436"/>
            <a:ext cx="5968456" cy="2124592"/>
            <a:chOff x="3202684" y="3763506"/>
            <a:chExt cx="5968456" cy="2124592"/>
          </a:xfrm>
        </p:grpSpPr>
        <p:grpSp>
          <p:nvGrpSpPr>
            <p:cNvPr id="4859" name="Google Shape;4859;p44"/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4860" name="Google Shape;4860;p44"/>
              <p:cNvSpPr/>
              <p:nvPr/>
            </p:nvSpPr>
            <p:spPr>
              <a:xfrm>
                <a:off x="2563856" y="-1509951"/>
                <a:ext cx="1609399" cy="131601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451" extrusionOk="0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1" name="Google Shape;4861;p44"/>
              <p:cNvSpPr/>
              <p:nvPr/>
            </p:nvSpPr>
            <p:spPr>
              <a:xfrm>
                <a:off x="3733897" y="-479142"/>
                <a:ext cx="2744147" cy="1093783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82" extrusionOk="0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0000">
                    <a:schemeClr val="lt1"/>
                  </a:gs>
                  <a:gs pos="99000">
                    <a:srgbClr val="FFFFFF">
                      <a:alpha val="72941"/>
                    </a:srgbClr>
                  </a:gs>
                  <a:gs pos="100000">
                    <a:srgbClr val="FFFFFF">
                      <a:alpha val="72941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2" name="Google Shape;4862;p44"/>
              <p:cNvSpPr/>
              <p:nvPr/>
            </p:nvSpPr>
            <p:spPr>
              <a:xfrm>
                <a:off x="6377885" y="-1281366"/>
                <a:ext cx="2154427" cy="1384541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543" extrusionOk="0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63" name="Google Shape;4863;p44"/>
              <p:cNvCxnSpPr/>
              <p:nvPr/>
            </p:nvCxnSpPr>
            <p:spPr>
              <a:xfrm rot="10800000" flipH="1">
                <a:off x="5824603" y="-501042"/>
                <a:ext cx="814192" cy="50104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64" name="Google Shape;4864;p44"/>
              <p:cNvCxnSpPr/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sp>
          <p:nvSpPr>
            <p:cNvPr id="4865" name="Google Shape;4865;p44"/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inter-AS routing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866" name="Google Shape;4866;p44"/>
          <p:cNvGrpSpPr/>
          <p:nvPr/>
        </p:nvGrpSpPr>
        <p:grpSpPr>
          <a:xfrm>
            <a:off x="3723768" y="1866380"/>
            <a:ext cx="2334629" cy="3331019"/>
            <a:chOff x="5176788" y="1691016"/>
            <a:chExt cx="2334629" cy="3331019"/>
          </a:xfrm>
        </p:grpSpPr>
        <p:sp>
          <p:nvSpPr>
            <p:cNvPr id="4867" name="Google Shape;4867;p44"/>
            <p:cNvSpPr/>
            <p:nvPr/>
          </p:nvSpPr>
          <p:spPr>
            <a:xfrm flipH="1">
              <a:off x="5219204" y="3674178"/>
              <a:ext cx="2255450" cy="1347857"/>
            </a:xfrm>
            <a:custGeom>
              <a:avLst/>
              <a:gdLst/>
              <a:ahLst/>
              <a:cxnLst/>
              <a:rect l="l" t="t" r="r" b="b"/>
              <a:pathLst>
                <a:path w="2254368" h="1349639" extrusionOk="0">
                  <a:moveTo>
                    <a:pt x="1855043" y="1349639"/>
                  </a:moveTo>
                  <a:cubicBezTo>
                    <a:pt x="1304110" y="746280"/>
                    <a:pt x="628999" y="499249"/>
                    <a:pt x="0" y="310"/>
                  </a:cubicBezTo>
                  <a:cubicBezTo>
                    <a:pt x="333077" y="4877"/>
                    <a:pt x="1918156" y="-3099"/>
                    <a:pt x="2251233" y="1468"/>
                  </a:cubicBezTo>
                  <a:cubicBezTo>
                    <a:pt x="2089546" y="493074"/>
                    <a:pt x="2029736" y="828030"/>
                    <a:pt x="2254368" y="1315058"/>
                  </a:cubicBezTo>
                  <a:cubicBezTo>
                    <a:pt x="2028914" y="1268083"/>
                    <a:pt x="1915520" y="1271535"/>
                    <a:pt x="1855043" y="1349639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4868" name="Google Shape;4868;p44"/>
            <p:cNvGrpSpPr/>
            <p:nvPr/>
          </p:nvGrpSpPr>
          <p:grpSpPr>
            <a:xfrm>
              <a:off x="5176788" y="1691016"/>
              <a:ext cx="2334629" cy="2102478"/>
              <a:chOff x="5176788" y="1691016"/>
              <a:chExt cx="2334629" cy="2102478"/>
            </a:xfrm>
          </p:grpSpPr>
          <p:grpSp>
            <p:nvGrpSpPr>
              <p:cNvPr id="4869" name="Google Shape;4869;p44"/>
              <p:cNvGrpSpPr/>
              <p:nvPr/>
            </p:nvGrpSpPr>
            <p:grpSpPr>
              <a:xfrm>
                <a:off x="5176788" y="1691016"/>
                <a:ext cx="2334629" cy="2102478"/>
                <a:chOff x="1858002" y="3709936"/>
                <a:chExt cx="1045872" cy="1739638"/>
              </a:xfrm>
            </p:grpSpPr>
            <p:sp>
              <p:nvSpPr>
                <p:cNvPr id="4870" name="Google Shape;4870;p44"/>
                <p:cNvSpPr/>
                <p:nvPr/>
              </p:nvSpPr>
              <p:spPr>
                <a:xfrm rot="10800000">
                  <a:off x="1867527" y="3957547"/>
                  <a:ext cx="1033544" cy="611095"/>
                </a:xfrm>
                <a:prstGeom prst="rect">
                  <a:avLst/>
                </a:prstGeom>
                <a:gradFill>
                  <a:gsLst>
                    <a:gs pos="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grpSp>
              <p:nvGrpSpPr>
                <p:cNvPr id="4871" name="Google Shape;4871;p44"/>
                <p:cNvGrpSpPr/>
                <p:nvPr/>
              </p:nvGrpSpPr>
              <p:grpSpPr>
                <a:xfrm>
                  <a:off x="1859590" y="5089265"/>
                  <a:ext cx="1035050" cy="360309"/>
                  <a:chOff x="4129067" y="3606966"/>
                  <a:chExt cx="567968" cy="338045"/>
                </a:xfrm>
              </p:grpSpPr>
              <p:sp>
                <p:nvSpPr>
                  <p:cNvPr id="4872" name="Google Shape;4872;p44"/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rgbClr val="262699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73" name="Google Shape;4873;p44"/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rgbClr val="2626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74" name="Google Shape;4874;p44"/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rgbClr val="8383E0">
                      <a:alpha val="69803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4875" name="Google Shape;4875;p44"/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876" name="Google Shape;4876;p44"/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4877" name="Google Shape;4877;p44"/>
                <p:cNvSpPr/>
                <p:nvPr/>
              </p:nvSpPr>
              <p:spPr>
                <a:xfrm>
                  <a:off x="1859676" y="4691826"/>
                  <a:ext cx="1037420" cy="522210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4878" name="Google Shape;4878;p44"/>
                <p:cNvCxnSpPr>
                  <a:stCxn id="4879" idx="1"/>
                </p:cNvCxnSpPr>
                <p:nvPr/>
              </p:nvCxnSpPr>
              <p:spPr>
                <a:xfrm flipH="1">
                  <a:off x="1861285" y="3924839"/>
                  <a:ext cx="900" cy="1295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880" name="Google Shape;4880;p44"/>
                <p:cNvCxnSpPr/>
                <p:nvPr/>
              </p:nvCxnSpPr>
              <p:spPr>
                <a:xfrm flipH="1">
                  <a:off x="2894641" y="3971833"/>
                  <a:ext cx="6350" cy="126981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4881" name="Google Shape;4881;p44"/>
                <p:cNvGrpSpPr/>
                <p:nvPr/>
              </p:nvGrpSpPr>
              <p:grpSpPr>
                <a:xfrm>
                  <a:off x="1858002" y="3709936"/>
                  <a:ext cx="1045872" cy="398402"/>
                  <a:chOff x="2185125" y="1574638"/>
                  <a:chExt cx="1201487" cy="429505"/>
                </a:xfrm>
              </p:grpSpPr>
              <p:sp>
                <p:nvSpPr>
                  <p:cNvPr id="4882" name="Google Shape;4882;p44"/>
                  <p:cNvSpPr/>
                  <p:nvPr/>
                </p:nvSpPr>
                <p:spPr>
                  <a:xfrm rot="10800000" flipH="1">
                    <a:off x="2185125" y="1689286"/>
                    <a:ext cx="1196349" cy="31485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31000">
                        <a:srgbClr val="8383E0"/>
                      </a:gs>
                      <a:gs pos="100000">
                        <a:srgbClr val="D5D5F4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79" name="Google Shape;4879;p44"/>
                  <p:cNvSpPr/>
                  <p:nvPr/>
                </p:nvSpPr>
                <p:spPr>
                  <a:xfrm>
                    <a:off x="2189930" y="1749849"/>
                    <a:ext cx="1195120" cy="112938"/>
                  </a:xfrm>
                  <a:prstGeom prst="rect">
                    <a:avLst/>
                  </a:prstGeom>
                  <a:gradFill>
                    <a:gsLst>
                      <a:gs pos="0">
                        <a:srgbClr val="ACACEA"/>
                      </a:gs>
                      <a:gs pos="54000">
                        <a:srgbClr val="8383E0"/>
                      </a:gs>
                      <a:gs pos="100000">
                        <a:srgbClr val="262699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83" name="Google Shape;4883;p44"/>
                  <p:cNvSpPr/>
                  <p:nvPr/>
                </p:nvSpPr>
                <p:spPr>
                  <a:xfrm rot="10800000" flipH="1">
                    <a:off x="2189930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80808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84" name="Google Shape;4884;p44"/>
                  <p:cNvSpPr/>
                  <p:nvPr/>
                </p:nvSpPr>
                <p:spPr>
                  <a:xfrm>
                    <a:off x="2489684" y="1670464"/>
                    <a:ext cx="581761" cy="157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85" name="Google Shape;4885;p44"/>
                  <p:cNvSpPr/>
                  <p:nvPr/>
                </p:nvSpPr>
                <p:spPr>
                  <a:xfrm>
                    <a:off x="2429501" y="1629396"/>
                    <a:ext cx="703949" cy="1112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6" name="Google Shape;4886;p44"/>
                  <p:cNvSpPr/>
                  <p:nvPr/>
                </p:nvSpPr>
                <p:spPr>
                  <a:xfrm>
                    <a:off x="2892722" y="1723510"/>
                    <a:ext cx="257143" cy="95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7" name="Google Shape;4887;p44"/>
                  <p:cNvSpPr/>
                  <p:nvPr/>
                </p:nvSpPr>
                <p:spPr>
                  <a:xfrm>
                    <a:off x="2416736" y="1725222"/>
                    <a:ext cx="255318" cy="94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888" name="Google Shape;4888;p44"/>
                  <p:cNvCxnSpPr>
                    <a:endCxn id="4883" idx="2"/>
                  </p:cNvCxnSpPr>
                  <p:nvPr/>
                </p:nvCxnSpPr>
                <p:spPr>
                  <a:xfrm rot="10800000">
                    <a:off x="2189930" y="1732067"/>
                    <a:ext cx="1800" cy="121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40005" dist="19939" dir="5400000" algn="tl" rotWithShape="0">
                      <a:srgbClr val="80808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4889" name="Google Shape;4889;p44"/>
                  <p:cNvCxnSpPr/>
                  <p:nvPr/>
                </p:nvCxnSpPr>
                <p:spPr>
                  <a:xfrm rot="10800000">
                    <a:off x="3384788" y="1728644"/>
                    <a:ext cx="1824" cy="12149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40005" dist="19939" dir="5400000" algn="tl" rotWithShape="0">
                      <a:srgbClr val="808080">
                        <a:alpha val="37647"/>
                      </a:srgbClr>
                    </a:outerShdw>
                  </a:effectLst>
                </p:spPr>
              </p:cxnSp>
            </p:grpSp>
          </p:grpSp>
          <p:grpSp>
            <p:nvGrpSpPr>
              <p:cNvPr id="4890" name="Google Shape;4890;p44"/>
              <p:cNvGrpSpPr/>
              <p:nvPr/>
            </p:nvGrpSpPr>
            <p:grpSpPr>
              <a:xfrm>
                <a:off x="5741299" y="2747246"/>
                <a:ext cx="1221860" cy="1008038"/>
                <a:chOff x="1992768" y="2310128"/>
                <a:chExt cx="1136650" cy="928372"/>
              </a:xfrm>
            </p:grpSpPr>
            <p:sp>
              <p:nvSpPr>
                <p:cNvPr id="4891" name="Google Shape;4891;p44"/>
                <p:cNvSpPr/>
                <p:nvPr/>
              </p:nvSpPr>
              <p:spPr>
                <a:xfrm>
                  <a:off x="1992768" y="2337583"/>
                  <a:ext cx="1136650" cy="900917"/>
                </a:xfrm>
                <a:prstGeom prst="rect">
                  <a:avLst/>
                </a:prstGeom>
                <a:solidFill>
                  <a:schemeClr val="lt1"/>
                </a:solidFill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18900000" algn="b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92" name="Google Shape;4892;p44"/>
                <p:cNvCxnSpPr/>
                <p:nvPr/>
              </p:nvCxnSpPr>
              <p:spPr>
                <a:xfrm>
                  <a:off x="1992768" y="2735763"/>
                  <a:ext cx="113665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893" name="Google Shape;4893;p44"/>
                <p:cNvCxnSpPr/>
                <p:nvPr/>
              </p:nvCxnSpPr>
              <p:spPr>
                <a:xfrm rot="10800000">
                  <a:off x="2543809" y="2758130"/>
                  <a:ext cx="0" cy="452102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894" name="Google Shape;4894;p44"/>
                <p:cNvSpPr txBox="1"/>
                <p:nvPr/>
              </p:nvSpPr>
              <p:spPr>
                <a:xfrm>
                  <a:off x="2011312" y="2310128"/>
                  <a:ext cx="1094850" cy="391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forwarding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table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895" name="Google Shape;4895;p44"/>
          <p:cNvSpPr txBox="1"/>
          <p:nvPr/>
        </p:nvSpPr>
        <p:spPr>
          <a:xfrm>
            <a:off x="6300592" y="1641655"/>
            <a:ext cx="5711869" cy="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01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forwarding table  configured by intra- and inter-AS routing algorithms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896" name="Google Shape;4896;p44"/>
          <p:cNvGrpSpPr/>
          <p:nvPr/>
        </p:nvGrpSpPr>
        <p:grpSpPr>
          <a:xfrm>
            <a:off x="3770936" y="2327478"/>
            <a:ext cx="989852" cy="1051967"/>
            <a:chOff x="-167080" y="2120214"/>
            <a:chExt cx="989852" cy="1051967"/>
          </a:xfrm>
        </p:grpSpPr>
        <p:grpSp>
          <p:nvGrpSpPr>
            <p:cNvPr id="4897" name="Google Shape;4897;p44"/>
            <p:cNvGrpSpPr/>
            <p:nvPr/>
          </p:nvGrpSpPr>
          <p:grpSpPr>
            <a:xfrm>
              <a:off x="-167080" y="2120214"/>
              <a:ext cx="989852" cy="697506"/>
              <a:chOff x="1653" y="2898"/>
              <a:chExt cx="678" cy="473"/>
            </a:xfrm>
          </p:grpSpPr>
          <p:sp>
            <p:nvSpPr>
              <p:cNvPr id="4898" name="Google Shape;4898;p44"/>
              <p:cNvSpPr/>
              <p:nvPr/>
            </p:nvSpPr>
            <p:spPr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3333CC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9" name="Google Shape;4899;p44"/>
              <p:cNvSpPr txBox="1"/>
              <p:nvPr/>
            </p:nvSpPr>
            <p:spPr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200"/>
                  <a:buFont typeface="Arial"/>
                  <a:buNone/>
                </a:pPr>
                <a:r>
                  <a:rPr lang="en-US" sz="1200" kern="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Intra-AS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200"/>
                  <a:buFont typeface="Arial"/>
                  <a:buNone/>
                </a:pPr>
                <a:r>
                  <a:rPr lang="en-US" sz="1200" kern="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Routing 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kern="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00" name="Google Shape;4900;p44"/>
            <p:cNvSpPr/>
            <p:nvPr/>
          </p:nvSpPr>
          <p:spPr>
            <a:xfrm rot="5400000">
              <a:off x="-37103" y="2815767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4"/>
          <p:cNvGrpSpPr/>
          <p:nvPr/>
        </p:nvGrpSpPr>
        <p:grpSpPr>
          <a:xfrm>
            <a:off x="5032107" y="2338321"/>
            <a:ext cx="989852" cy="1047923"/>
            <a:chOff x="1057515" y="2118865"/>
            <a:chExt cx="989852" cy="1047923"/>
          </a:xfrm>
        </p:grpSpPr>
        <p:grpSp>
          <p:nvGrpSpPr>
            <p:cNvPr id="4902" name="Google Shape;4902;p44"/>
            <p:cNvGrpSpPr/>
            <p:nvPr/>
          </p:nvGrpSpPr>
          <p:grpSpPr>
            <a:xfrm>
              <a:off x="1057515" y="2118865"/>
              <a:ext cx="989852" cy="697506"/>
              <a:chOff x="1653" y="2898"/>
              <a:chExt cx="678" cy="473"/>
            </a:xfrm>
          </p:grpSpPr>
          <p:sp>
            <p:nvSpPr>
              <p:cNvPr id="4903" name="Google Shape;4903;p44"/>
              <p:cNvSpPr/>
              <p:nvPr/>
            </p:nvSpPr>
            <p:spPr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4" name="Google Shape;4904;p44"/>
              <p:cNvSpPr txBox="1"/>
              <p:nvPr/>
            </p:nvSpPr>
            <p:spPr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200"/>
                  <a:buFont typeface="Arial"/>
                  <a:buNone/>
                </a:pPr>
                <a:r>
                  <a:rPr lang="en-US" sz="1200" kern="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Inter-AS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200"/>
                  <a:buFont typeface="Arial"/>
                  <a:buNone/>
                </a:pPr>
                <a:r>
                  <a:rPr lang="en-US" sz="1200" kern="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Routing 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kern="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05" name="Google Shape;4905;p44"/>
            <p:cNvSpPr/>
            <p:nvPr/>
          </p:nvSpPr>
          <p:spPr>
            <a:xfrm rot="-5400000" flipH="1">
              <a:off x="1454529" y="2810374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6" name="Google Shape;4906;p44"/>
          <p:cNvSpPr txBox="1"/>
          <p:nvPr/>
        </p:nvSpPr>
        <p:spPr>
          <a:xfrm>
            <a:off x="6412443" y="2762282"/>
            <a:ext cx="5711869" cy="68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2288" lvl="1" indent="-236537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intra-AS routing determine entries for destinations within AS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07" name="Google Shape;4907;p44"/>
          <p:cNvSpPr txBox="1"/>
          <p:nvPr/>
        </p:nvSpPr>
        <p:spPr>
          <a:xfrm>
            <a:off x="6406347" y="3463322"/>
            <a:ext cx="5711869" cy="76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2288" lvl="1" indent="-236537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inter-AS &amp; intra-AS determine entries for external destinations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2" name="Google Shape;4912;p45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libri"/>
              <a:buNone/>
            </a:pPr>
            <a:r>
              <a:rPr lang="en-US" sz="4000" b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Inter-AS routing:  a role in intradomain forwarding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3" name="Google Shape;4913;p4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26</a:t>
            </a:fld>
            <a:endParaRPr/>
          </a:p>
        </p:txBody>
      </p:sp>
      <p:sp>
        <p:nvSpPr>
          <p:cNvPr id="4914" name="Google Shape;4914;p45"/>
          <p:cNvSpPr/>
          <p:nvPr/>
        </p:nvSpPr>
        <p:spPr>
          <a:xfrm>
            <a:off x="5446783" y="4100650"/>
            <a:ext cx="2351995" cy="1511508"/>
          </a:xfrm>
          <a:custGeom>
            <a:avLst/>
            <a:gdLst/>
            <a:ahLst/>
            <a:cxnLst/>
            <a:rect l="l" t="t" r="r" b="b"/>
            <a:pathLst>
              <a:path w="1162" h="543" extrusionOk="0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5" name="Google Shape;4915;p45"/>
          <p:cNvSpPr/>
          <p:nvPr/>
        </p:nvSpPr>
        <p:spPr>
          <a:xfrm>
            <a:off x="1620228" y="3847012"/>
            <a:ext cx="1832250" cy="1498236"/>
          </a:xfrm>
          <a:custGeom>
            <a:avLst/>
            <a:gdLst/>
            <a:ahLst/>
            <a:cxnLst/>
            <a:rect l="l" t="t" r="r" b="b"/>
            <a:pathLst>
              <a:path w="1198" h="451" extrusionOk="0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6" name="Google Shape;4916;p45"/>
          <p:cNvSpPr/>
          <p:nvPr/>
        </p:nvSpPr>
        <p:spPr>
          <a:xfrm>
            <a:off x="2802795" y="4927925"/>
            <a:ext cx="2930139" cy="1167917"/>
          </a:xfrm>
          <a:custGeom>
            <a:avLst/>
            <a:gdLst/>
            <a:ahLst/>
            <a:cxnLst/>
            <a:rect l="l" t="t" r="r" b="b"/>
            <a:pathLst>
              <a:path w="1583" h="682" extrusionOk="0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7" name="Google Shape;4917;p45"/>
          <p:cNvSpPr/>
          <p:nvPr/>
        </p:nvSpPr>
        <p:spPr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8" name="Google Shape;4918;p45"/>
          <p:cNvCxnSpPr/>
          <p:nvPr/>
        </p:nvCxnSpPr>
        <p:spPr>
          <a:xfrm>
            <a:off x="2001278" y="4916128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9" name="Google Shape;4919;p45"/>
          <p:cNvCxnSpPr/>
          <p:nvPr/>
        </p:nvCxnSpPr>
        <p:spPr>
          <a:xfrm>
            <a:off x="2458245" y="4916128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0" name="Google Shape;4920;p45"/>
          <p:cNvSpPr/>
          <p:nvPr/>
        </p:nvSpPr>
        <p:spPr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1" name="Google Shape;4921;p45"/>
          <p:cNvSpPr/>
          <p:nvPr/>
        </p:nvSpPr>
        <p:spPr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2" name="Google Shape;4922;p45"/>
          <p:cNvSpPr/>
          <p:nvPr/>
        </p:nvSpPr>
        <p:spPr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3" name="Google Shape;4923;p45"/>
          <p:cNvSpPr txBox="1"/>
          <p:nvPr/>
        </p:nvSpPr>
        <p:spPr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3b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4" name="Google Shape;4924;p45"/>
          <p:cNvSpPr/>
          <p:nvPr/>
        </p:nvSpPr>
        <p:spPr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5" name="Google Shape;4925;p45"/>
          <p:cNvCxnSpPr/>
          <p:nvPr/>
        </p:nvCxnSpPr>
        <p:spPr>
          <a:xfrm>
            <a:off x="3779509" y="5809761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6" name="Google Shape;4926;p45"/>
          <p:cNvCxnSpPr/>
          <p:nvPr/>
        </p:nvCxnSpPr>
        <p:spPr>
          <a:xfrm>
            <a:off x="4236476" y="5809761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7" name="Google Shape;4927;p45"/>
          <p:cNvSpPr/>
          <p:nvPr/>
        </p:nvSpPr>
        <p:spPr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8" name="Google Shape;4928;p45"/>
          <p:cNvSpPr/>
          <p:nvPr/>
        </p:nvSpPr>
        <p:spPr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9" name="Google Shape;4929;p45"/>
          <p:cNvGrpSpPr/>
          <p:nvPr/>
        </p:nvGrpSpPr>
        <p:grpSpPr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4930" name="Google Shape;4930;p45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1" name="Google Shape;4931;p45"/>
            <p:cNvSpPr txBox="1"/>
            <p:nvPr/>
          </p:nvSpPr>
          <p:spPr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1d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932" name="Google Shape;4932;p45"/>
          <p:cNvSpPr/>
          <p:nvPr/>
        </p:nvSpPr>
        <p:spPr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3" name="Google Shape;4933;p45"/>
          <p:cNvCxnSpPr/>
          <p:nvPr/>
        </p:nvCxnSpPr>
        <p:spPr>
          <a:xfrm>
            <a:off x="2820315" y="47214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4" name="Google Shape;4934;p45"/>
          <p:cNvCxnSpPr/>
          <p:nvPr/>
        </p:nvCxnSpPr>
        <p:spPr>
          <a:xfrm>
            <a:off x="3277282" y="47214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5" name="Google Shape;4935;p45"/>
          <p:cNvSpPr/>
          <p:nvPr/>
        </p:nvSpPr>
        <p:spPr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6" name="Google Shape;4936;p45"/>
          <p:cNvSpPr/>
          <p:nvPr/>
        </p:nvSpPr>
        <p:spPr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7" name="Google Shape;4937;p45"/>
          <p:cNvSpPr/>
          <p:nvPr/>
        </p:nvSpPr>
        <p:spPr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8" name="Google Shape;4938;p45"/>
          <p:cNvSpPr txBox="1"/>
          <p:nvPr/>
        </p:nvSpPr>
        <p:spPr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9" name="Google Shape;4939;p45"/>
          <p:cNvSpPr/>
          <p:nvPr/>
        </p:nvSpPr>
        <p:spPr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0" name="Google Shape;4940;p45"/>
          <p:cNvCxnSpPr/>
          <p:nvPr/>
        </p:nvCxnSpPr>
        <p:spPr>
          <a:xfrm>
            <a:off x="3726950" y="5227277"/>
            <a:ext cx="0" cy="7520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1" name="Google Shape;4941;p45"/>
          <p:cNvCxnSpPr/>
          <p:nvPr/>
        </p:nvCxnSpPr>
        <p:spPr>
          <a:xfrm>
            <a:off x="4183917" y="5227277"/>
            <a:ext cx="0" cy="7520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2" name="Google Shape;4942;p45"/>
          <p:cNvSpPr/>
          <p:nvPr/>
        </p:nvSpPr>
        <p:spPr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3" name="Google Shape;4943;p45"/>
          <p:cNvSpPr/>
          <p:nvPr/>
        </p:nvSpPr>
        <p:spPr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4" name="Google Shape;4944;p45"/>
          <p:cNvGrpSpPr/>
          <p:nvPr/>
        </p:nvGrpSpPr>
        <p:grpSpPr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4945" name="Google Shape;4945;p45"/>
            <p:cNvSpPr/>
            <p:nvPr/>
          </p:nvSpPr>
          <p:spPr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6" name="Google Shape;4946;p45"/>
            <p:cNvSpPr txBox="1"/>
            <p:nvPr/>
          </p:nvSpPr>
          <p:spPr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1c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4947" name="Google Shape;4947;p45"/>
          <p:cNvCxnSpPr/>
          <p:nvPr/>
        </p:nvCxnSpPr>
        <p:spPr>
          <a:xfrm>
            <a:off x="6347578" y="4971418"/>
            <a:ext cx="449668" cy="14451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8" name="Google Shape;4948;p45"/>
          <p:cNvCxnSpPr/>
          <p:nvPr/>
        </p:nvCxnSpPr>
        <p:spPr>
          <a:xfrm>
            <a:off x="6820605" y="4846819"/>
            <a:ext cx="132856" cy="17105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9" name="Google Shape;4949;p45"/>
          <p:cNvCxnSpPr/>
          <p:nvPr/>
        </p:nvCxnSpPr>
        <p:spPr>
          <a:xfrm rot="10800000" flipH="1">
            <a:off x="6248301" y="4781935"/>
            <a:ext cx="166435" cy="11207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0" name="Google Shape;4950;p45"/>
          <p:cNvSpPr/>
          <p:nvPr/>
        </p:nvSpPr>
        <p:spPr>
          <a:xfrm>
            <a:off x="4233556" y="5716858"/>
            <a:ext cx="385429" cy="120921"/>
          </a:xfrm>
          <a:custGeom>
            <a:avLst/>
            <a:gdLst/>
            <a:ahLst/>
            <a:cxnLst/>
            <a:rect l="l" t="t" r="r" b="b"/>
            <a:pathLst>
              <a:path w="264" h="82" extrusionOk="0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1" name="Google Shape;4951;p45"/>
          <p:cNvSpPr/>
          <p:nvPr/>
        </p:nvSpPr>
        <p:spPr>
          <a:xfrm>
            <a:off x="3561975" y="5663771"/>
            <a:ext cx="221914" cy="174008"/>
          </a:xfrm>
          <a:custGeom>
            <a:avLst/>
            <a:gdLst/>
            <a:ahLst/>
            <a:cxnLst/>
            <a:rect l="l" t="t" r="r" b="b"/>
            <a:pathLst>
              <a:path w="152" h="118" extrusionOk="0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2" name="Google Shape;4952;p45"/>
          <p:cNvSpPr/>
          <p:nvPr/>
        </p:nvSpPr>
        <p:spPr>
          <a:xfrm>
            <a:off x="3743010" y="5560546"/>
            <a:ext cx="823417" cy="120921"/>
          </a:xfrm>
          <a:custGeom>
            <a:avLst/>
            <a:gdLst/>
            <a:ahLst/>
            <a:cxnLst/>
            <a:rect l="l" t="t" r="r" b="b"/>
            <a:pathLst>
              <a:path w="564" h="82" extrusionOk="0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3" name="Google Shape;4953;p45"/>
          <p:cNvSpPr/>
          <p:nvPr/>
        </p:nvSpPr>
        <p:spPr>
          <a:xfrm>
            <a:off x="3652492" y="5321654"/>
            <a:ext cx="110957" cy="138616"/>
          </a:xfrm>
          <a:custGeom>
            <a:avLst/>
            <a:gdLst/>
            <a:ahLst/>
            <a:cxnLst/>
            <a:rect l="l" t="t" r="r" b="b"/>
            <a:pathLst>
              <a:path w="76" h="94" extrusionOk="0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4" name="Google Shape;4954;p45"/>
          <p:cNvSpPr/>
          <p:nvPr/>
        </p:nvSpPr>
        <p:spPr>
          <a:xfrm>
            <a:off x="2446565" y="4767189"/>
            <a:ext cx="367910" cy="168109"/>
          </a:xfrm>
          <a:custGeom>
            <a:avLst/>
            <a:gdLst/>
            <a:ahLst/>
            <a:cxnLst/>
            <a:rect l="l" t="t" r="r" b="b"/>
            <a:pathLst>
              <a:path w="252" h="114" extrusionOk="0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5" name="Google Shape;4955;p45"/>
          <p:cNvSpPr/>
          <p:nvPr/>
        </p:nvSpPr>
        <p:spPr>
          <a:xfrm>
            <a:off x="3083108" y="4855667"/>
            <a:ext cx="648222" cy="380458"/>
          </a:xfrm>
          <a:custGeom>
            <a:avLst/>
            <a:gdLst/>
            <a:ahLst/>
            <a:cxnLst/>
            <a:rect l="l" t="t" r="r" b="b"/>
            <a:pathLst>
              <a:path w="444" h="258" extrusionOk="0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6" name="Google Shape;4956;p45"/>
          <p:cNvSpPr/>
          <p:nvPr/>
        </p:nvSpPr>
        <p:spPr>
          <a:xfrm>
            <a:off x="5016095" y="5029675"/>
            <a:ext cx="954814" cy="619350"/>
          </a:xfrm>
          <a:custGeom>
            <a:avLst/>
            <a:gdLst/>
            <a:ahLst/>
            <a:cxnLst/>
            <a:rect l="l" t="t" r="r" b="b"/>
            <a:pathLst>
              <a:path w="654" h="420" extrusionOk="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7" name="Google Shape;4957;p45"/>
          <p:cNvSpPr/>
          <p:nvPr/>
        </p:nvSpPr>
        <p:spPr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8" name="Google Shape;4958;p45"/>
          <p:cNvCxnSpPr/>
          <p:nvPr/>
        </p:nvCxnSpPr>
        <p:spPr>
          <a:xfrm>
            <a:off x="5890611" y="49249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9" name="Google Shape;4959;p45"/>
          <p:cNvCxnSpPr/>
          <p:nvPr/>
        </p:nvCxnSpPr>
        <p:spPr>
          <a:xfrm>
            <a:off x="6347578" y="49249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0" name="Google Shape;4960;p45"/>
          <p:cNvSpPr/>
          <p:nvPr/>
        </p:nvSpPr>
        <p:spPr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1" name="Google Shape;4961;p45"/>
          <p:cNvSpPr/>
          <p:nvPr/>
        </p:nvSpPr>
        <p:spPr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2" name="Google Shape;4962;p45"/>
          <p:cNvSpPr/>
          <p:nvPr/>
        </p:nvSpPr>
        <p:spPr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3" name="Google Shape;4963;p45"/>
          <p:cNvSpPr txBox="1"/>
          <p:nvPr/>
        </p:nvSpPr>
        <p:spPr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4" name="Google Shape;4964;p45"/>
          <p:cNvSpPr txBox="1"/>
          <p:nvPr/>
        </p:nvSpPr>
        <p:spPr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AS3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5" name="Google Shape;4965;p45"/>
          <p:cNvSpPr txBox="1"/>
          <p:nvPr/>
        </p:nvSpPr>
        <p:spPr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6" name="Google Shape;4966;p45"/>
          <p:cNvSpPr txBox="1"/>
          <p:nvPr/>
        </p:nvSpPr>
        <p:spPr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67" name="Google Shape;4967;p45"/>
          <p:cNvSpPr/>
          <p:nvPr/>
        </p:nvSpPr>
        <p:spPr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8" name="Google Shape;4968;p45"/>
          <p:cNvCxnSpPr/>
          <p:nvPr/>
        </p:nvCxnSpPr>
        <p:spPr>
          <a:xfrm>
            <a:off x="3280202" y="5535477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9" name="Google Shape;4969;p45"/>
          <p:cNvCxnSpPr/>
          <p:nvPr/>
        </p:nvCxnSpPr>
        <p:spPr>
          <a:xfrm>
            <a:off x="3738630" y="5535477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70" name="Google Shape;4970;p45"/>
          <p:cNvSpPr/>
          <p:nvPr/>
        </p:nvSpPr>
        <p:spPr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1" name="Google Shape;4971;p45"/>
          <p:cNvSpPr/>
          <p:nvPr/>
        </p:nvSpPr>
        <p:spPr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2" name="Google Shape;4972;p45"/>
          <p:cNvSpPr/>
          <p:nvPr/>
        </p:nvSpPr>
        <p:spPr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3" name="Google Shape;4973;p45"/>
          <p:cNvSpPr txBox="1"/>
          <p:nvPr/>
        </p:nvSpPr>
        <p:spPr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4" name="Google Shape;4974;p45"/>
          <p:cNvGrpSpPr/>
          <p:nvPr/>
        </p:nvGrpSpPr>
        <p:grpSpPr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4975" name="Google Shape;4975;p45"/>
            <p:cNvSpPr/>
            <p:nvPr/>
          </p:nvSpPr>
          <p:spPr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6" name="Google Shape;4976;p45"/>
            <p:cNvCxnSpPr/>
            <p:nvPr/>
          </p:nvCxnSpPr>
          <p:spPr>
            <a:xfrm>
              <a:off x="4323" y="2047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7" name="Google Shape;4977;p45"/>
            <p:cNvCxnSpPr/>
            <p:nvPr/>
          </p:nvCxnSpPr>
          <p:spPr>
            <a:xfrm>
              <a:off x="4636" y="2047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78" name="Google Shape;4978;p45"/>
            <p:cNvSpPr/>
            <p:nvPr/>
          </p:nvSpPr>
          <p:spPr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Google Shape;4979;p45"/>
            <p:cNvSpPr/>
            <p:nvPr/>
          </p:nvSpPr>
          <p:spPr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0" name="Google Shape;4980;p45"/>
            <p:cNvSpPr/>
            <p:nvPr/>
          </p:nvSpPr>
          <p:spPr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1" name="Google Shape;4981;p45"/>
            <p:cNvSpPr txBox="1"/>
            <p:nvPr/>
          </p:nvSpPr>
          <p:spPr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2c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2" name="Google Shape;4982;p45"/>
          <p:cNvGrpSpPr/>
          <p:nvPr/>
        </p:nvGrpSpPr>
        <p:grpSpPr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4983" name="Google Shape;4983;p45"/>
            <p:cNvSpPr/>
            <p:nvPr/>
          </p:nvSpPr>
          <p:spPr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84" name="Google Shape;4984;p45"/>
            <p:cNvCxnSpPr/>
            <p:nvPr/>
          </p:nvCxnSpPr>
          <p:spPr>
            <a:xfrm>
              <a:off x="4599" y="2269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5" name="Google Shape;4985;p45"/>
            <p:cNvCxnSpPr/>
            <p:nvPr/>
          </p:nvCxnSpPr>
          <p:spPr>
            <a:xfrm>
              <a:off x="4910" y="2269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6" name="Google Shape;4986;p45"/>
            <p:cNvSpPr/>
            <p:nvPr/>
          </p:nvSpPr>
          <p:spPr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7" name="Google Shape;4987;p45"/>
            <p:cNvSpPr/>
            <p:nvPr/>
          </p:nvSpPr>
          <p:spPr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8" name="Google Shape;4988;p45"/>
            <p:cNvSpPr/>
            <p:nvPr/>
          </p:nvSpPr>
          <p:spPr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9" name="Google Shape;4989;p45"/>
            <p:cNvSpPr txBox="1"/>
            <p:nvPr/>
          </p:nvSpPr>
          <p:spPr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0" name="Google Shape;4990;p45"/>
          <p:cNvGrpSpPr/>
          <p:nvPr/>
        </p:nvGrpSpPr>
        <p:grpSpPr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4991" name="Google Shape;4991;p45"/>
            <p:cNvSpPr/>
            <p:nvPr/>
          </p:nvSpPr>
          <p:spPr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92" name="Google Shape;4992;p45"/>
            <p:cNvCxnSpPr/>
            <p:nvPr/>
          </p:nvCxnSpPr>
          <p:spPr>
            <a:xfrm>
              <a:off x="2019" y="20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3" name="Google Shape;4993;p45"/>
            <p:cNvCxnSpPr/>
            <p:nvPr/>
          </p:nvCxnSpPr>
          <p:spPr>
            <a:xfrm>
              <a:off x="2330" y="20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94" name="Google Shape;4994;p45"/>
            <p:cNvSpPr/>
            <p:nvPr/>
          </p:nvSpPr>
          <p:spPr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5" name="Google Shape;4995;p45"/>
            <p:cNvSpPr/>
            <p:nvPr/>
          </p:nvSpPr>
          <p:spPr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96" name="Google Shape;4996;p45"/>
            <p:cNvGrpSpPr/>
            <p:nvPr/>
          </p:nvGrpSpPr>
          <p:grpSpPr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4997" name="Google Shape;4997;p4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8" name="Google Shape;4998;p45"/>
              <p:cNvSpPr txBox="1"/>
              <p:nvPr/>
            </p:nvSpPr>
            <p:spPr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1b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99" name="Google Shape;4999;p45"/>
          <p:cNvGrpSpPr/>
          <p:nvPr/>
        </p:nvGrpSpPr>
        <p:grpSpPr>
          <a:xfrm>
            <a:off x="2231951" y="4354289"/>
            <a:ext cx="461347" cy="393730"/>
            <a:chOff x="2016" y="1976"/>
            <a:chExt cx="316" cy="267"/>
          </a:xfrm>
        </p:grpSpPr>
        <p:sp>
          <p:nvSpPr>
            <p:cNvPr id="5000" name="Google Shape;5000;p45"/>
            <p:cNvSpPr/>
            <p:nvPr/>
          </p:nvSpPr>
          <p:spPr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01" name="Google Shape;5001;p45"/>
            <p:cNvCxnSpPr/>
            <p:nvPr/>
          </p:nvCxnSpPr>
          <p:spPr>
            <a:xfrm>
              <a:off x="2019" y="209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2" name="Google Shape;5002;p45"/>
            <p:cNvCxnSpPr/>
            <p:nvPr/>
          </p:nvCxnSpPr>
          <p:spPr>
            <a:xfrm>
              <a:off x="2332" y="209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03" name="Google Shape;5003;p45"/>
            <p:cNvSpPr/>
            <p:nvPr/>
          </p:nvSpPr>
          <p:spPr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4" name="Google Shape;5004;p45"/>
            <p:cNvSpPr/>
            <p:nvPr/>
          </p:nvSpPr>
          <p:spPr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05" name="Google Shape;5005;p45"/>
            <p:cNvGrpSpPr/>
            <p:nvPr/>
          </p:nvGrpSpPr>
          <p:grpSpPr>
            <a:xfrm>
              <a:off x="2020" y="1976"/>
              <a:ext cx="308" cy="267"/>
              <a:chOff x="2899" y="2425"/>
              <a:chExt cx="315" cy="267"/>
            </a:xfrm>
          </p:grpSpPr>
          <p:sp>
            <p:nvSpPr>
              <p:cNvPr id="5006" name="Google Shape;5006;p45"/>
              <p:cNvSpPr/>
              <p:nvPr/>
            </p:nvSpPr>
            <p:spPr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7" name="Google Shape;5007;p45"/>
              <p:cNvSpPr txBox="1"/>
              <p:nvPr/>
            </p:nvSpPr>
            <p:spPr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3c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008" name="Google Shape;5008;p45"/>
          <p:cNvCxnSpPr/>
          <p:nvPr/>
        </p:nvCxnSpPr>
        <p:spPr>
          <a:xfrm flipH="1">
            <a:off x="2266990" y="4669862"/>
            <a:ext cx="90518" cy="15926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9" name="Google Shape;5009;p45"/>
          <p:cNvCxnSpPr/>
          <p:nvPr/>
        </p:nvCxnSpPr>
        <p:spPr>
          <a:xfrm>
            <a:off x="1818783" y="4737696"/>
            <a:ext cx="211694" cy="1622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0" name="Google Shape;5010;p45"/>
          <p:cNvCxnSpPr/>
          <p:nvPr/>
        </p:nvCxnSpPr>
        <p:spPr>
          <a:xfrm flipH="1">
            <a:off x="2547302" y="4214198"/>
            <a:ext cx="198555" cy="22414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1" name="Google Shape;5011;p45"/>
          <p:cNvCxnSpPr/>
          <p:nvPr/>
        </p:nvCxnSpPr>
        <p:spPr>
          <a:xfrm>
            <a:off x="2139974" y="4200926"/>
            <a:ext cx="175195" cy="2624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2" name="Google Shape;5012;p45"/>
          <p:cNvCxnSpPr/>
          <p:nvPr/>
        </p:nvCxnSpPr>
        <p:spPr>
          <a:xfrm flipH="1">
            <a:off x="3103547" y="4338068"/>
            <a:ext cx="102197" cy="30377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3" name="Google Shape;5013;p45"/>
          <p:cNvCxnSpPr/>
          <p:nvPr/>
        </p:nvCxnSpPr>
        <p:spPr>
          <a:xfrm rot="10800000">
            <a:off x="6356338" y="4388206"/>
            <a:ext cx="185415" cy="29787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4" name="Google Shape;5014;p45"/>
          <p:cNvCxnSpPr/>
          <p:nvPr/>
        </p:nvCxnSpPr>
        <p:spPr>
          <a:xfrm rot="10800000">
            <a:off x="5900830" y="4538619"/>
            <a:ext cx="198555" cy="27280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5" name="Google Shape;5015;p45"/>
          <p:cNvCxnSpPr/>
          <p:nvPr/>
        </p:nvCxnSpPr>
        <p:spPr>
          <a:xfrm flipH="1">
            <a:off x="3141506" y="5637228"/>
            <a:ext cx="197095" cy="17253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6" name="Google Shape;5016;p45"/>
          <p:cNvCxnSpPr/>
          <p:nvPr/>
        </p:nvCxnSpPr>
        <p:spPr>
          <a:xfrm rot="10800000">
            <a:off x="3091868" y="5488289"/>
            <a:ext cx="185415" cy="1179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7" name="Google Shape;5017;p45"/>
          <p:cNvCxnSpPr/>
          <p:nvPr/>
        </p:nvCxnSpPr>
        <p:spPr>
          <a:xfrm flipH="1">
            <a:off x="3487517" y="5887917"/>
            <a:ext cx="309511" cy="221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8" name="Google Shape;5018;p45"/>
          <p:cNvCxnSpPr/>
          <p:nvPr/>
        </p:nvCxnSpPr>
        <p:spPr>
          <a:xfrm rot="10800000" flipH="1">
            <a:off x="4192677" y="5212531"/>
            <a:ext cx="334331" cy="1474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9" name="Google Shape;5019;p45"/>
          <p:cNvCxnSpPr/>
          <p:nvPr/>
        </p:nvCxnSpPr>
        <p:spPr>
          <a:xfrm>
            <a:off x="4859879" y="5762572"/>
            <a:ext cx="173735" cy="1622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0" name="Google Shape;5020;p45"/>
          <p:cNvCxnSpPr/>
          <p:nvPr/>
        </p:nvCxnSpPr>
        <p:spPr>
          <a:xfrm>
            <a:off x="4156178" y="5324603"/>
            <a:ext cx="211694" cy="1105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1" name="Google Shape;5021;p45"/>
          <p:cNvSpPr/>
          <p:nvPr/>
        </p:nvSpPr>
        <p:spPr>
          <a:xfrm flipH="1">
            <a:off x="642829" y="4609186"/>
            <a:ext cx="1171575" cy="1758950"/>
          </a:xfrm>
          <a:custGeom>
            <a:avLst/>
            <a:gdLst/>
            <a:ahLst/>
            <a:cxnLst/>
            <a:rect l="l" t="t" r="r" b="b"/>
            <a:pathLst>
              <a:path w="738" h="1108" extrusionOk="0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2" name="Google Shape;5022;p45"/>
          <p:cNvSpPr txBox="1"/>
          <p:nvPr/>
        </p:nvSpPr>
        <p:spPr>
          <a:xfrm>
            <a:off x="699979" y="5393411"/>
            <a:ext cx="8937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023" name="Google Shape;5023;p45"/>
          <p:cNvCxnSpPr/>
          <p:nvPr/>
        </p:nvCxnSpPr>
        <p:spPr>
          <a:xfrm flipH="1">
            <a:off x="1500079" y="4955261"/>
            <a:ext cx="468313" cy="2682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4" name="Google Shape;5024;p45"/>
          <p:cNvSpPr/>
          <p:nvPr/>
        </p:nvSpPr>
        <p:spPr>
          <a:xfrm>
            <a:off x="8053714" y="3961226"/>
            <a:ext cx="1171575" cy="1758950"/>
          </a:xfrm>
          <a:custGeom>
            <a:avLst/>
            <a:gdLst/>
            <a:ahLst/>
            <a:cxnLst/>
            <a:rect l="l" t="t" r="r" b="b"/>
            <a:pathLst>
              <a:path w="738" h="1108" extrusionOk="0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5" name="Google Shape;5025;p45"/>
          <p:cNvCxnSpPr/>
          <p:nvPr/>
        </p:nvCxnSpPr>
        <p:spPr>
          <a:xfrm>
            <a:off x="6848694" y="4790989"/>
            <a:ext cx="131827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6" name="Google Shape;5026;p45"/>
          <p:cNvCxnSpPr/>
          <p:nvPr/>
        </p:nvCxnSpPr>
        <p:spPr>
          <a:xfrm>
            <a:off x="7290584" y="5105814"/>
            <a:ext cx="13398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7" name="Google Shape;5027;p45"/>
          <p:cNvSpPr txBox="1"/>
          <p:nvPr/>
        </p:nvSpPr>
        <p:spPr>
          <a:xfrm>
            <a:off x="8433127" y="4558126"/>
            <a:ext cx="893762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28" name="Google Shape;5028;p45"/>
          <p:cNvSpPr txBox="1"/>
          <p:nvPr/>
        </p:nvSpPr>
        <p:spPr>
          <a:xfrm>
            <a:off x="657073" y="1558642"/>
            <a:ext cx="5004692" cy="72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router in AS</a:t>
            </a:r>
            <a:r>
              <a:rPr lang="en-US"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receives datagram destined outside of AS</a:t>
            </a:r>
            <a:r>
              <a:rPr lang="en-US"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9" name="Google Shape;5029;p45"/>
          <p:cNvSpPr/>
          <p:nvPr/>
        </p:nvSpPr>
        <p:spPr>
          <a:xfrm>
            <a:off x="6108525" y="1488552"/>
            <a:ext cx="5490576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AS1 inter-domain routing must: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33375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 which destinations reachable through AS2, which through AS3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33375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propagate this reachability info to all routers in AS1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030" name="Google Shape;5030;p45"/>
          <p:cNvGrpSpPr/>
          <p:nvPr/>
        </p:nvGrpSpPr>
        <p:grpSpPr>
          <a:xfrm>
            <a:off x="2670048" y="5636768"/>
            <a:ext cx="765291" cy="508222"/>
            <a:chOff x="2670048" y="5636768"/>
            <a:chExt cx="765291" cy="508222"/>
          </a:xfrm>
        </p:grpSpPr>
        <p:sp>
          <p:nvSpPr>
            <p:cNvPr id="5031" name="Google Shape;5031;p45"/>
            <p:cNvSpPr/>
            <p:nvPr/>
          </p:nvSpPr>
          <p:spPr>
            <a:xfrm rot="-2425119">
              <a:off x="2896614" y="5786744"/>
              <a:ext cx="537176" cy="20252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5F7FC"/>
                </a:gs>
                <a:gs pos="35000">
                  <a:srgbClr val="D8E2F3"/>
                </a:gs>
                <a:gs pos="68000">
                  <a:srgbClr val="A9BEE4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32" name="Google Shape;5032;p45"/>
            <p:cNvGrpSpPr/>
            <p:nvPr/>
          </p:nvGrpSpPr>
          <p:grpSpPr>
            <a:xfrm>
              <a:off x="2670048" y="5701792"/>
              <a:ext cx="245122" cy="443198"/>
              <a:chOff x="375561" y="297711"/>
              <a:chExt cx="1252683" cy="2138362"/>
            </a:xfrm>
          </p:grpSpPr>
          <p:sp>
            <p:nvSpPr>
              <p:cNvPr id="5033" name="Google Shape;5033;p45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/>
                <a:ahLst/>
                <a:cxnLst/>
                <a:rect l="l" t="t" r="r" b="b"/>
                <a:pathLst>
                  <a:path w="966787" h="2138362" extrusionOk="0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4" name="Google Shape;5034;p45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/>
                <a:ahLst/>
                <a:cxnLst/>
                <a:rect l="l" t="t" r="r" b="b"/>
                <a:pathLst>
                  <a:path w="1248448" h="758069" extrusionOk="0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5" name="Google Shape;5035;p45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36" name="Google Shape;5036;p45"/>
          <p:cNvSpPr txBox="1"/>
          <p:nvPr/>
        </p:nvSpPr>
        <p:spPr>
          <a:xfrm>
            <a:off x="602209" y="2259682"/>
            <a:ext cx="5004692" cy="19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2317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 should forward packet to gateway router in AS1, but which one?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37" name="Google Shape;5037;p45"/>
          <p:cNvGrpSpPr/>
          <p:nvPr/>
        </p:nvGrpSpPr>
        <p:grpSpPr>
          <a:xfrm>
            <a:off x="528828" y="2261616"/>
            <a:ext cx="3400044" cy="3791712"/>
            <a:chOff x="528828" y="2261616"/>
            <a:chExt cx="3400044" cy="3791712"/>
          </a:xfrm>
        </p:grpSpPr>
        <p:pic>
          <p:nvPicPr>
            <p:cNvPr id="5038" name="Google Shape;5038;p45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81528" y="5205984"/>
              <a:ext cx="847344" cy="847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9" name="Google Shape;5039;p45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8828" y="2261616"/>
              <a:ext cx="847344" cy="84734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129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4" name="Google Shape;5044;p46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libri"/>
              <a:buNone/>
            </a:pPr>
            <a:r>
              <a:rPr lang="en-US" sz="4000" b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Inter-AS routing:  routing within an AS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5" name="Google Shape;5045;p4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27</a:t>
            </a:fld>
            <a:endParaRPr/>
          </a:p>
        </p:txBody>
      </p:sp>
      <p:sp>
        <p:nvSpPr>
          <p:cNvPr id="5046" name="Google Shape;5046;p46"/>
          <p:cNvSpPr txBox="1"/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11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common intra-AS routing protocols: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RIP: Routing Information Protocol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[RFC 1723]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 DV: DVs exchanged every 30 secs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longer widely used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EIGRP: Enhanced Interior Gateway Routing Protocol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DV based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formerly Cisco-proprietary for decades (became open in 2013 [RFC 7868])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OSPF: Open Shortest Path First  </a:t>
            </a:r>
            <a:r>
              <a:rPr lang="en-US" sz="20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[RFC 2328]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link-state routing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IS-IS protocol (ISO standard, not RFC standard) essentially same as OSPF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2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1" name="Google Shape;5051;p47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</a:pPr>
            <a:r>
              <a:rPr lang="en-US" sz="4000"/>
              <a:t>OSPF (Open Shortest Path First) routing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2" name="Google Shape;5052;p4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28</a:t>
            </a:fld>
            <a:endParaRPr/>
          </a:p>
        </p:txBody>
      </p:sp>
      <p:sp>
        <p:nvSpPr>
          <p:cNvPr id="5053" name="Google Shape;5053;p47"/>
          <p:cNvSpPr txBox="1"/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“open”: publicly available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 link-state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router floods OSPF link-state advertisements (directly over IP rather than using TCP/UDP) to all other routers in entire AS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link costs metrics possible: bandwidth, delay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router has full topology, uses Dijkstra’s algorithm to compute forwarding table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security: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OSPF messages authenticated (to prevent malicious intrusion)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190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8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" name="Google Shape;5058;p48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Hierarchical OSPF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9" name="Google Shape;5059;p4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29</a:t>
            </a:fld>
            <a:endParaRPr/>
          </a:p>
        </p:txBody>
      </p:sp>
      <p:sp>
        <p:nvSpPr>
          <p:cNvPr id="5060" name="Google Shape;5060;p48"/>
          <p:cNvSpPr txBox="1"/>
          <p:nvPr/>
        </p:nvSpPr>
        <p:spPr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6538" indent="-236538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two-level hierarchy: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area, backbone.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35000" lvl="1" indent="-225425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link-state advertisements flooded only in area, or backbone</a:t>
            </a:r>
            <a:endParaRPr sz="28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0" lvl="1" indent="-225425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node has detailed area topology; only knows direction to reach other destinations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90500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061" name="Google Shape;5061;p48"/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5062" name="Google Shape;5062;p48"/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area border routers: 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“summarize” distances  to destinations in own area, advertise in backbone</a:t>
              </a: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63" name="Google Shape;5063;p48"/>
            <p:cNvCxnSpPr/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064" name="Google Shape;5064;p48"/>
          <p:cNvSpPr/>
          <p:nvPr/>
        </p:nvSpPr>
        <p:spPr>
          <a:xfrm>
            <a:off x="4334572" y="3279558"/>
            <a:ext cx="5195932" cy="1635654"/>
          </a:xfrm>
          <a:custGeom>
            <a:avLst/>
            <a:gdLst/>
            <a:ahLst/>
            <a:cxnLst/>
            <a:rect l="l" t="t" r="r" b="b"/>
            <a:pathLst>
              <a:path w="3786" h="1390" extrusionOk="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65" name="Google Shape;5065;p48"/>
          <p:cNvCxnSpPr/>
          <p:nvPr/>
        </p:nvCxnSpPr>
        <p:spPr>
          <a:xfrm rot="10800000" flipH="1">
            <a:off x="5763247" y="3566679"/>
            <a:ext cx="915396" cy="25652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6" name="Google Shape;5066;p48"/>
          <p:cNvCxnSpPr/>
          <p:nvPr/>
        </p:nvCxnSpPr>
        <p:spPr>
          <a:xfrm>
            <a:off x="6868035" y="3564326"/>
            <a:ext cx="1011463" cy="2553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7" name="Google Shape;5067;p48"/>
          <p:cNvCxnSpPr/>
          <p:nvPr/>
        </p:nvCxnSpPr>
        <p:spPr>
          <a:xfrm>
            <a:off x="8088104" y="3859685"/>
            <a:ext cx="694438" cy="5942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8" name="Google Shape;5068;p48"/>
          <p:cNvCxnSpPr/>
          <p:nvPr/>
        </p:nvCxnSpPr>
        <p:spPr>
          <a:xfrm rot="10800000" flipH="1">
            <a:off x="6859800" y="3782021"/>
            <a:ext cx="1099297" cy="87666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9" name="Google Shape;5069;p48"/>
          <p:cNvCxnSpPr/>
          <p:nvPr/>
        </p:nvCxnSpPr>
        <p:spPr>
          <a:xfrm>
            <a:off x="5765992" y="3886750"/>
            <a:ext cx="984016" cy="73545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0" name="Google Shape;5070;p48"/>
          <p:cNvCxnSpPr/>
          <p:nvPr/>
        </p:nvCxnSpPr>
        <p:spPr>
          <a:xfrm flipH="1">
            <a:off x="8443558" y="4453933"/>
            <a:ext cx="345846" cy="65308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1" name="Google Shape;5071;p48"/>
          <p:cNvCxnSpPr/>
          <p:nvPr/>
        </p:nvCxnSpPr>
        <p:spPr>
          <a:xfrm>
            <a:off x="8468261" y="5087014"/>
            <a:ext cx="772665" cy="62013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2" name="Google Shape;5072;p48"/>
          <p:cNvCxnSpPr/>
          <p:nvPr/>
        </p:nvCxnSpPr>
        <p:spPr>
          <a:xfrm>
            <a:off x="6767849" y="4578667"/>
            <a:ext cx="473481" cy="99198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3" name="Google Shape;5073;p48"/>
          <p:cNvCxnSpPr/>
          <p:nvPr/>
        </p:nvCxnSpPr>
        <p:spPr>
          <a:xfrm>
            <a:off x="6389064" y="5218807"/>
            <a:ext cx="212723" cy="72015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4" name="Google Shape;5074;p48"/>
          <p:cNvCxnSpPr/>
          <p:nvPr/>
        </p:nvCxnSpPr>
        <p:spPr>
          <a:xfrm flipH="1">
            <a:off x="6599043" y="5594184"/>
            <a:ext cx="625817" cy="3388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5" name="Google Shape;5075;p48"/>
          <p:cNvCxnSpPr/>
          <p:nvPr/>
        </p:nvCxnSpPr>
        <p:spPr>
          <a:xfrm flipH="1">
            <a:off x="6432981" y="4663391"/>
            <a:ext cx="336240" cy="5777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6" name="Google Shape;5076;p48"/>
          <p:cNvCxnSpPr/>
          <p:nvPr/>
        </p:nvCxnSpPr>
        <p:spPr>
          <a:xfrm flipH="1">
            <a:off x="4906865" y="3773784"/>
            <a:ext cx="741100" cy="6271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7" name="Google Shape;5077;p48"/>
          <p:cNvCxnSpPr/>
          <p:nvPr/>
        </p:nvCxnSpPr>
        <p:spPr>
          <a:xfrm flipH="1">
            <a:off x="4383979" y="4405687"/>
            <a:ext cx="499556" cy="58601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8" name="Google Shape;5078;p48"/>
          <p:cNvCxnSpPr/>
          <p:nvPr/>
        </p:nvCxnSpPr>
        <p:spPr>
          <a:xfrm flipH="1">
            <a:off x="3822664" y="5037591"/>
            <a:ext cx="537983" cy="4448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9" name="Google Shape;5079;p48"/>
          <p:cNvCxnSpPr/>
          <p:nvPr/>
        </p:nvCxnSpPr>
        <p:spPr>
          <a:xfrm flipH="1">
            <a:off x="4562391" y="5429442"/>
            <a:ext cx="374667" cy="50246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0" name="Google Shape;5080;p48"/>
          <p:cNvCxnSpPr/>
          <p:nvPr/>
        </p:nvCxnSpPr>
        <p:spPr>
          <a:xfrm>
            <a:off x="4452599" y="5005819"/>
            <a:ext cx="550335" cy="3859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81" name="Google Shape;5081;p48"/>
          <p:cNvSpPr/>
          <p:nvPr/>
        </p:nvSpPr>
        <p:spPr>
          <a:xfrm>
            <a:off x="3522107" y="4155044"/>
            <a:ext cx="1889804" cy="2091048"/>
          </a:xfrm>
          <a:custGeom>
            <a:avLst/>
            <a:gdLst/>
            <a:ahLst/>
            <a:cxnLst/>
            <a:rect l="l" t="t" r="r" b="b"/>
            <a:pathLst>
              <a:path w="1377" h="1777" extrusionOk="0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2" name="Google Shape;5082;p48"/>
          <p:cNvSpPr/>
          <p:nvPr/>
        </p:nvSpPr>
        <p:spPr>
          <a:xfrm>
            <a:off x="5997929" y="4329200"/>
            <a:ext cx="1645515" cy="2023974"/>
          </a:xfrm>
          <a:custGeom>
            <a:avLst/>
            <a:gdLst/>
            <a:ahLst/>
            <a:cxnLst/>
            <a:rect l="l" t="t" r="r" b="b"/>
            <a:pathLst>
              <a:path w="1199" h="1720" extrusionOk="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3" name="Google Shape;5083;p48"/>
          <p:cNvSpPr/>
          <p:nvPr/>
        </p:nvSpPr>
        <p:spPr>
          <a:xfrm>
            <a:off x="8097711" y="4111505"/>
            <a:ext cx="1797853" cy="2016914"/>
          </a:xfrm>
          <a:custGeom>
            <a:avLst/>
            <a:gdLst/>
            <a:ahLst/>
            <a:cxnLst/>
            <a:rect l="l" t="t" r="r" b="b"/>
            <a:pathLst>
              <a:path w="1310" h="1714" extrusionOk="0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4" name="Google Shape;5084;p48"/>
          <p:cNvSpPr txBox="1"/>
          <p:nvPr/>
        </p:nvSpPr>
        <p:spPr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85" name="Google Shape;5085;p48"/>
          <p:cNvSpPr txBox="1"/>
          <p:nvPr/>
        </p:nvSpPr>
        <p:spPr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 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86" name="Google Shape;5086;p48"/>
          <p:cNvSpPr txBox="1"/>
          <p:nvPr/>
        </p:nvSpPr>
        <p:spPr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 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87" name="Google Shape;5087;p48"/>
          <p:cNvSpPr txBox="1"/>
          <p:nvPr/>
        </p:nvSpPr>
        <p:spPr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88" name="Google Shape;5088;p48"/>
          <p:cNvSpPr txBox="1"/>
          <p:nvPr/>
        </p:nvSpPr>
        <p:spPr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routers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089" name="Google Shape;5089;p48"/>
          <p:cNvCxnSpPr/>
          <p:nvPr/>
        </p:nvCxnSpPr>
        <p:spPr>
          <a:xfrm rot="10800000" flipH="1">
            <a:off x="8587660" y="5774224"/>
            <a:ext cx="424074" cy="148268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0" name="Google Shape;5090;p48"/>
          <p:cNvCxnSpPr/>
          <p:nvPr/>
        </p:nvCxnSpPr>
        <p:spPr>
          <a:xfrm rot="10800000">
            <a:off x="7388176" y="5681262"/>
            <a:ext cx="415840" cy="222402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1" name="Google Shape;5091;p48"/>
          <p:cNvCxnSpPr/>
          <p:nvPr/>
        </p:nvCxnSpPr>
        <p:spPr>
          <a:xfrm rot="10800000">
            <a:off x="6785690" y="3169085"/>
            <a:ext cx="0" cy="2740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92" name="Google Shape;5092;p48"/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5093" name="Google Shape;5093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4" name="Google Shape;5094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095" name="Google Shape;5095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96" name="Google Shape;5096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8" name="Google Shape;5098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9" name="Google Shape;5099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00" name="Google Shape;5100;p48"/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5101" name="Google Shape;5101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2" name="Google Shape;5102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03" name="Google Shape;5103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04" name="Google Shape;5104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5" name="Google Shape;5105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6" name="Google Shape;5106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7" name="Google Shape;5107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08" name="Google Shape;5108;p48"/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5109" name="Google Shape;5109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0" name="Google Shape;5110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11" name="Google Shape;5111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12" name="Google Shape;5112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3" name="Google Shape;5113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4" name="Google Shape;5114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5" name="Google Shape;5115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16" name="Google Shape;5116;p48"/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5117" name="Google Shape;5117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8" name="Google Shape;5118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19" name="Google Shape;5119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20" name="Google Shape;5120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1" name="Google Shape;5121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2" name="Google Shape;5122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3" name="Google Shape;5123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24" name="Google Shape;5124;p48"/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5125" name="Google Shape;5125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6" name="Google Shape;5126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27" name="Google Shape;5127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28" name="Google Shape;5128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9" name="Google Shape;5129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0" name="Google Shape;5130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1" name="Google Shape;5131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2" name="Google Shape;5132;p48"/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5133" name="Google Shape;5133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4" name="Google Shape;5134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35" name="Google Shape;5135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36" name="Google Shape;5136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7" name="Google Shape;5137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8" name="Google Shape;5138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9" name="Google Shape;5139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40" name="Google Shape;5140;p48"/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5141" name="Google Shape;5141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2" name="Google Shape;5142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43" name="Google Shape;5143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4" name="Google Shape;5144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5" name="Google Shape;5145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6" name="Google Shape;5146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7" name="Google Shape;5147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48" name="Google Shape;5148;p48"/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5149" name="Google Shape;5149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0" name="Google Shape;5150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51" name="Google Shape;5151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52" name="Google Shape;5152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3" name="Google Shape;5153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4" name="Google Shape;5154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5" name="Google Shape;5155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56" name="Google Shape;5156;p48"/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5157" name="Google Shape;5157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8" name="Google Shape;5158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59" name="Google Shape;5159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60" name="Google Shape;5160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1" name="Google Shape;5161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2" name="Google Shape;5162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3" name="Google Shape;5163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64" name="Google Shape;5164;p48"/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5165" name="Google Shape;5165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6" name="Google Shape;5166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67" name="Google Shape;5167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68" name="Google Shape;5168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9" name="Google Shape;5169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0" name="Google Shape;5170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1" name="Google Shape;5171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72" name="Google Shape;5172;p48"/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5173" name="Google Shape;5173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4" name="Google Shape;5174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75" name="Google Shape;5175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76" name="Google Shape;5176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7" name="Google Shape;5177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8" name="Google Shape;5178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9" name="Google Shape;5179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80" name="Google Shape;5180;p48"/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5181" name="Google Shape;5181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2" name="Google Shape;5182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83" name="Google Shape;5183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84" name="Google Shape;5184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5" name="Google Shape;5185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6" name="Google Shape;5186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7" name="Google Shape;5187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88" name="Google Shape;5188;p48"/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5189" name="Google Shape;5189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0" name="Google Shape;5190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91" name="Google Shape;5191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92" name="Google Shape;5192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3" name="Google Shape;5193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4" name="Google Shape;5194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5" name="Google Shape;5195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96" name="Google Shape;5196;p48"/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5197" name="Google Shape;5197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8" name="Google Shape;5198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99" name="Google Shape;5199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00" name="Google Shape;5200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1" name="Google Shape;5201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2" name="Google Shape;5202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3" name="Google Shape;5203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04" name="Google Shape;5204;p48"/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5205" name="Google Shape;5205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6" name="Google Shape;5206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207" name="Google Shape;5207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08" name="Google Shape;5208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9" name="Google Shape;5209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0" name="Google Shape;5210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1" name="Google Shape;5211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12" name="Google Shape;5212;p48"/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5213" name="Google Shape;5213;p48"/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backbone router: 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runs OSPF limited to backbone</a:t>
              </a: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14" name="Google Shape;5214;p48"/>
            <p:cNvCxnSpPr/>
            <p:nvPr/>
          </p:nvCxnSpPr>
          <p:spPr>
            <a:xfrm rot="10800000">
              <a:off x="8317285" y="3820439"/>
              <a:ext cx="1503120" cy="36325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215" name="Google Shape;5215;p48"/>
          <p:cNvGrpSpPr/>
          <p:nvPr/>
        </p:nvGrpSpPr>
        <p:grpSpPr>
          <a:xfrm>
            <a:off x="7166977" y="3322953"/>
            <a:ext cx="4306864" cy="646331"/>
            <a:chOff x="7166977" y="3322953"/>
            <a:chExt cx="4306864" cy="646331"/>
          </a:xfrm>
        </p:grpSpPr>
        <p:sp>
          <p:nvSpPr>
            <p:cNvPr id="5216" name="Google Shape;5216;p48"/>
            <p:cNvSpPr/>
            <p:nvPr/>
          </p:nvSpPr>
          <p:spPr>
            <a:xfrm>
              <a:off x="8897655" y="3322953"/>
              <a:ext cx="25761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boundary router: 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connects to other ASes</a:t>
              </a: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17" name="Google Shape;5217;p48"/>
            <p:cNvCxnSpPr/>
            <p:nvPr/>
          </p:nvCxnSpPr>
          <p:spPr>
            <a:xfrm rot="10800000">
              <a:off x="7166977" y="3521901"/>
              <a:ext cx="165134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218" name="Google Shape;5218;p48"/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5219" name="Google Shape;5219;p48"/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local routers: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73038" indent="-173038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flood LS in area only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73038" indent="-173038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compute routing within area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73038" indent="-173038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forward packets to outside via area border router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220" name="Google Shape;5220;p48"/>
            <p:cNvCxnSpPr/>
            <p:nvPr/>
          </p:nvCxnSpPr>
          <p:spPr>
            <a:xfrm>
              <a:off x="2091847" y="5035463"/>
              <a:ext cx="1991638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5638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85800" y="4419600"/>
            <a:ext cx="9601200" cy="1600200"/>
          </a:xfrm>
        </p:spPr>
        <p:txBody>
          <a:bodyPr/>
          <a:lstStyle/>
          <a:p>
            <a:pPr>
              <a:defRPr/>
            </a:pPr>
            <a:r>
              <a:rPr lang="en-US" dirty="0"/>
              <a:t>Fundamentals of Networking:</a:t>
            </a:r>
          </a:p>
          <a:p>
            <a:pPr>
              <a:defRPr/>
            </a:pPr>
            <a:r>
              <a:rPr lang="en-US" dirty="0"/>
              <a:t>Network Layer Routing (Cont’d.)</a:t>
            </a:r>
            <a:endParaRPr lang="en-IN" dirty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524000" y="5638800"/>
            <a:ext cx="9144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Slides Source:</a:t>
            </a:r>
            <a:r>
              <a:rPr lang="en-US" altLang="en-US" sz="1400"/>
              <a:t> Computer Networking: A Top-Down Approach, 8</a:t>
            </a:r>
            <a:r>
              <a:rPr lang="en-US" altLang="en-US" sz="1400" baseline="30000"/>
              <a:t>th</a:t>
            </a:r>
            <a:r>
              <a:rPr lang="en-US" altLang="en-US" sz="1400"/>
              <a:t> edition, Jim Kurose, Keith Ross, Pearson, 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All material copyright 1996-2020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J.F Kurose and K.W. Ross, All Rights Reserved</a:t>
            </a: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6428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" name="Google Shape;5226;p49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 dirty="0"/>
              <a:t>Network layer : </a:t>
            </a:r>
            <a:r>
              <a:rPr lang="en-US" dirty="0"/>
              <a:t>Topics to be covered</a:t>
            </a:r>
            <a:endParaRPr sz="4400" dirty="0"/>
          </a:p>
        </p:txBody>
      </p:sp>
      <p:pic>
        <p:nvPicPr>
          <p:cNvPr id="5227" name="Google Shape;5227;p49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8" name="Google Shape;5228;p49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9" name="Google Shape;5229;p49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46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6725" indent="-4095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0" name="Google Shape;5230;p4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21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" name="Google Shape;5235;p50"/>
          <p:cNvSpPr txBox="1">
            <a:spLocks noGrp="1"/>
          </p:cNvSpPr>
          <p:nvPr>
            <p:ph type="body" idx="1"/>
          </p:nvPr>
        </p:nvSpPr>
        <p:spPr>
          <a:xfrm>
            <a:off x="838199" y="1724027"/>
            <a:ext cx="1078595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CC0000"/>
                </a:solidFill>
              </a:rPr>
              <a:t>BGP (Border Gateway Protocol):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i="1">
                <a:solidFill>
                  <a:srgbClr val="000000"/>
                </a:solidFill>
              </a:rPr>
              <a:t>the</a:t>
            </a:r>
            <a:r>
              <a:rPr lang="en-US">
                <a:solidFill>
                  <a:srgbClr val="000000"/>
                </a:solidFill>
              </a:rPr>
              <a:t> de facto inter-domain routing protocol</a:t>
            </a:r>
            <a:endParaRPr/>
          </a:p>
          <a:p>
            <a:pPr marL="800100" lvl="1" indent="-277813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“glue that holds the Internet together”</a:t>
            </a:r>
            <a:endParaRPr/>
          </a:p>
          <a:p>
            <a:pPr marL="285750" lvl="0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</a:rPr>
              <a:t>allows subnet to advertise its existence, and the destinations it can reach, to rest of Internet: </a:t>
            </a:r>
            <a:r>
              <a:rPr lang="en-US" i="1">
                <a:solidFill>
                  <a:srgbClr val="000099"/>
                </a:solidFill>
              </a:rPr>
              <a:t>“I am here, here is who I can reach, and how”</a:t>
            </a:r>
            <a:endParaRPr i="1">
              <a:solidFill>
                <a:srgbClr val="000099"/>
              </a:solidFill>
            </a:endParaRPr>
          </a:p>
          <a:p>
            <a:pPr marL="285750" lvl="0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</a:rPr>
              <a:t>BGP provides each AS a means to:</a:t>
            </a:r>
            <a:endParaRPr/>
          </a:p>
          <a:p>
            <a:pPr marL="800100" lvl="1" indent="-34290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C0000"/>
                </a:solidFill>
              </a:rPr>
              <a:t>eBGP:</a:t>
            </a:r>
            <a:r>
              <a:rPr lang="en-US">
                <a:solidFill>
                  <a:srgbClr val="000000"/>
                </a:solidFill>
              </a:rPr>
              <a:t> obtain subnet reachability information from neighboring ASes</a:t>
            </a:r>
            <a:endParaRPr/>
          </a:p>
          <a:p>
            <a:pPr marL="800100" lvl="1" indent="-34290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C0000"/>
                </a:solidFill>
              </a:rPr>
              <a:t>iBGP:</a:t>
            </a:r>
            <a:r>
              <a:rPr lang="en-US">
                <a:solidFill>
                  <a:srgbClr val="000000"/>
                </a:solidFill>
              </a:rPr>
              <a:t> propagate reachability information to all AS-internal routers.</a:t>
            </a:r>
            <a:endParaRPr/>
          </a:p>
          <a:p>
            <a:pPr marL="800100" lvl="1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determine “good” routes to other networks based on reachability information and </a:t>
            </a:r>
            <a:r>
              <a:rPr lang="en-US" i="1">
                <a:solidFill>
                  <a:srgbClr val="000090"/>
                </a:solidFill>
              </a:rPr>
              <a:t>policy</a:t>
            </a:r>
            <a:endParaRPr>
              <a:solidFill>
                <a:srgbClr val="000090"/>
              </a:solidFill>
            </a:endParaRPr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5236" name="Google Shape;5236;p50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Internet inter-AS routing: BGP</a:t>
            </a:r>
            <a:endParaRPr/>
          </a:p>
        </p:txBody>
      </p:sp>
      <p:sp>
        <p:nvSpPr>
          <p:cNvPr id="5237" name="Google Shape;5237;p5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6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Google Shape;5242;p51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eBGP, iBGP connections</a:t>
            </a:r>
            <a:endParaRPr/>
          </a:p>
        </p:txBody>
      </p:sp>
      <p:sp>
        <p:nvSpPr>
          <p:cNvPr id="5243" name="Google Shape;5243;p5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32</a:t>
            </a:fld>
            <a:endParaRPr/>
          </a:p>
        </p:txBody>
      </p:sp>
      <p:grpSp>
        <p:nvGrpSpPr>
          <p:cNvPr id="5244" name="Google Shape;5244;p51"/>
          <p:cNvGrpSpPr/>
          <p:nvPr/>
        </p:nvGrpSpPr>
        <p:grpSpPr>
          <a:xfrm>
            <a:off x="4773228" y="4365522"/>
            <a:ext cx="3666682" cy="635979"/>
            <a:chOff x="7493868" y="5383138"/>
            <a:chExt cx="3666682" cy="635979"/>
          </a:xfrm>
        </p:grpSpPr>
        <p:cxnSp>
          <p:nvCxnSpPr>
            <p:cNvPr id="5245" name="Google Shape;5245;p51"/>
            <p:cNvCxnSpPr/>
            <p:nvPr/>
          </p:nvCxnSpPr>
          <p:spPr>
            <a:xfrm rot="10800000">
              <a:off x="7493868" y="5589319"/>
              <a:ext cx="749784" cy="11598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rgbClr val="CC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246" name="Google Shape;5246;p51"/>
            <p:cNvCxnSpPr/>
            <p:nvPr/>
          </p:nvCxnSpPr>
          <p:spPr>
            <a:xfrm rot="10800000" flipH="1">
              <a:off x="7523346" y="5869497"/>
              <a:ext cx="699488" cy="690"/>
            </a:xfrm>
            <a:prstGeom prst="straightConnector1">
              <a:avLst/>
            </a:prstGeom>
            <a:solidFill>
              <a:srgbClr val="00CC99"/>
            </a:solidFill>
            <a:ln w="19050" cap="flat" cmpd="sng">
              <a:solidFill>
                <a:srgbClr val="00009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5247" name="Google Shape;5247;p51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eBGP connectivity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8" name="Google Shape;5248;p51"/>
            <p:cNvSpPr txBox="1"/>
            <p:nvPr/>
          </p:nvSpPr>
          <p:spPr>
            <a:xfrm>
              <a:off x="8372607" y="5649785"/>
              <a:ext cx="27879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9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logical iBGP connectivity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249" name="Google Shape;5249;p51"/>
          <p:cNvSpPr/>
          <p:nvPr/>
        </p:nvSpPr>
        <p:spPr>
          <a:xfrm>
            <a:off x="2249944" y="2430156"/>
            <a:ext cx="2712783" cy="1853712"/>
          </a:xfrm>
          <a:custGeom>
            <a:avLst/>
            <a:gdLst/>
            <a:ahLst/>
            <a:cxnLst/>
            <a:rect l="l" t="t" r="r" b="b"/>
            <a:pathLst>
              <a:path w="10000" h="10795" extrusionOk="0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0" name="Google Shape;5250;p51"/>
          <p:cNvGrpSpPr/>
          <p:nvPr/>
        </p:nvGrpSpPr>
        <p:grpSpPr>
          <a:xfrm>
            <a:off x="3388105" y="2581018"/>
            <a:ext cx="565150" cy="369332"/>
            <a:chOff x="1736090" y="2873352"/>
            <a:chExt cx="565150" cy="369332"/>
          </a:xfrm>
        </p:grpSpPr>
        <p:grpSp>
          <p:nvGrpSpPr>
            <p:cNvPr id="5251" name="Google Shape;5251;p51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5252" name="Google Shape;5252;p51"/>
              <p:cNvSpPr/>
              <p:nvPr/>
            </p:nvSpPr>
            <p:spPr>
              <a:xfrm rot="10800000" flipH="1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3" name="Google Shape;5253;p51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4" name="Google Shape;5254;p51"/>
              <p:cNvSpPr/>
              <p:nvPr/>
            </p:nvSpPr>
            <p:spPr>
              <a:xfrm rot="10800000" flipH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5" name="Google Shape;5255;p51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6" name="Google Shape;5256;p51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7" name="Google Shape;5257;p51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8" name="Google Shape;5258;p51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259" name="Google Shape;5259;p51"/>
              <p:cNvCxnSpPr>
                <a:endCxn id="5254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260" name="Google Shape;5260;p51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5261" name="Google Shape;5261;p5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5262" name="Google Shape;5262;p51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63" name="Google Shape;5263;p51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1b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64" name="Google Shape;5264;p51"/>
          <p:cNvGrpSpPr/>
          <p:nvPr/>
        </p:nvGrpSpPr>
        <p:grpSpPr>
          <a:xfrm>
            <a:off x="3392335" y="3802335"/>
            <a:ext cx="565150" cy="369332"/>
            <a:chOff x="1736090" y="2873352"/>
            <a:chExt cx="565150" cy="369332"/>
          </a:xfrm>
        </p:grpSpPr>
        <p:grpSp>
          <p:nvGrpSpPr>
            <p:cNvPr id="5265" name="Google Shape;5265;p51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5266" name="Google Shape;5266;p51"/>
              <p:cNvSpPr/>
              <p:nvPr/>
            </p:nvSpPr>
            <p:spPr>
              <a:xfrm rot="10800000" flipH="1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67" name="Google Shape;5267;p51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68" name="Google Shape;5268;p51"/>
              <p:cNvSpPr/>
              <p:nvPr/>
            </p:nvSpPr>
            <p:spPr>
              <a:xfrm rot="10800000" flipH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69" name="Google Shape;5269;p51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70" name="Google Shape;5270;p51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71" name="Google Shape;5271;p51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72" name="Google Shape;5272;p51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273" name="Google Shape;5273;p51"/>
              <p:cNvCxnSpPr>
                <a:endCxn id="5268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274" name="Google Shape;5274;p51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5275" name="Google Shape;5275;p5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5276" name="Google Shape;5276;p51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77" name="Google Shape;5277;p51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1d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78" name="Google Shape;5278;p51"/>
          <p:cNvGrpSpPr/>
          <p:nvPr/>
        </p:nvGrpSpPr>
        <p:grpSpPr>
          <a:xfrm>
            <a:off x="4253821" y="3192738"/>
            <a:ext cx="565150" cy="369332"/>
            <a:chOff x="1736090" y="2873352"/>
            <a:chExt cx="565150" cy="369332"/>
          </a:xfrm>
        </p:grpSpPr>
        <p:grpSp>
          <p:nvGrpSpPr>
            <p:cNvPr id="5279" name="Google Shape;5279;p51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5280" name="Google Shape;5280;p51"/>
              <p:cNvSpPr/>
              <p:nvPr/>
            </p:nvSpPr>
            <p:spPr>
              <a:xfrm rot="10800000" flipH="1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1" name="Google Shape;5281;p51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2" name="Google Shape;5282;p51"/>
              <p:cNvSpPr/>
              <p:nvPr/>
            </p:nvSpPr>
            <p:spPr>
              <a:xfrm rot="10800000" flipH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3" name="Google Shape;5283;p51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4" name="Google Shape;5284;p51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5" name="Google Shape;5285;p51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6" name="Google Shape;5286;p51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287" name="Google Shape;5287;p51"/>
              <p:cNvCxnSpPr>
                <a:endCxn id="5282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288" name="Google Shape;5288;p51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5289" name="Google Shape;5289;p51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5290" name="Google Shape;5290;p51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1" name="Google Shape;5291;p51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1c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92" name="Google Shape;5292;p51"/>
          <p:cNvGrpSpPr/>
          <p:nvPr/>
        </p:nvGrpSpPr>
        <p:grpSpPr>
          <a:xfrm>
            <a:off x="2485346" y="3186385"/>
            <a:ext cx="565150" cy="369332"/>
            <a:chOff x="1736090" y="2873352"/>
            <a:chExt cx="565150" cy="369332"/>
          </a:xfrm>
        </p:grpSpPr>
        <p:grpSp>
          <p:nvGrpSpPr>
            <p:cNvPr id="5293" name="Google Shape;5293;p51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5294" name="Google Shape;5294;p51"/>
              <p:cNvSpPr/>
              <p:nvPr/>
            </p:nvSpPr>
            <p:spPr>
              <a:xfrm rot="10800000" flipH="1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5" name="Google Shape;5295;p51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6" name="Google Shape;5296;p51"/>
              <p:cNvSpPr/>
              <p:nvPr/>
            </p:nvSpPr>
            <p:spPr>
              <a:xfrm rot="10800000" flipH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7" name="Google Shape;5297;p51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8" name="Google Shape;5298;p51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9" name="Google Shape;5299;p51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300" name="Google Shape;5300;p51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301" name="Google Shape;5301;p51"/>
              <p:cNvCxnSpPr>
                <a:endCxn id="5296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302" name="Google Shape;5302;p51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5303" name="Google Shape;5303;p5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5304" name="Google Shape;5304;p51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305" name="Google Shape;5305;p51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1a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306" name="Google Shape;5306;p51"/>
          <p:cNvCxnSpPr>
            <a:stCxn id="5263" idx="2"/>
            <a:endCxn id="5277" idx="0"/>
          </p:cNvCxnSpPr>
          <p:nvPr/>
        </p:nvCxnSpPr>
        <p:spPr>
          <a:xfrm>
            <a:off x="3643088" y="2950350"/>
            <a:ext cx="4200" cy="852000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07" name="Google Shape;5307;p51"/>
          <p:cNvCxnSpPr/>
          <p:nvPr/>
        </p:nvCxnSpPr>
        <p:spPr>
          <a:xfrm>
            <a:off x="3059492" y="3356287"/>
            <a:ext cx="1204913" cy="6353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08" name="Google Shape;5308;p51"/>
          <p:cNvCxnSpPr>
            <a:stCxn id="5252" idx="7"/>
          </p:cNvCxnSpPr>
          <p:nvPr/>
        </p:nvCxnSpPr>
        <p:spPr>
          <a:xfrm>
            <a:off x="3870723" y="2862143"/>
            <a:ext cx="480000" cy="369900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09" name="Google Shape;5309;p51"/>
          <p:cNvCxnSpPr/>
          <p:nvPr/>
        </p:nvCxnSpPr>
        <p:spPr>
          <a:xfrm>
            <a:off x="2952088" y="3493970"/>
            <a:ext cx="477927" cy="357071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10" name="Google Shape;5310;p51"/>
          <p:cNvCxnSpPr/>
          <p:nvPr/>
        </p:nvCxnSpPr>
        <p:spPr>
          <a:xfrm flipH="1">
            <a:off x="3848057" y="3491208"/>
            <a:ext cx="508002" cy="349250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11" name="Google Shape;5311;p51"/>
          <p:cNvCxnSpPr/>
          <p:nvPr/>
        </p:nvCxnSpPr>
        <p:spPr>
          <a:xfrm flipH="1">
            <a:off x="2939568" y="2874612"/>
            <a:ext cx="508002" cy="349250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5312" name="Google Shape;5312;p51"/>
          <p:cNvGrpSpPr/>
          <p:nvPr/>
        </p:nvGrpSpPr>
        <p:grpSpPr>
          <a:xfrm>
            <a:off x="4858786" y="1645599"/>
            <a:ext cx="2712783" cy="1853712"/>
            <a:chOff x="-2170772" y="2784954"/>
            <a:chExt cx="2712783" cy="1853712"/>
          </a:xfrm>
        </p:grpSpPr>
        <p:sp>
          <p:nvSpPr>
            <p:cNvPr id="5313" name="Google Shape;5313;p51"/>
            <p:cNvSpPr/>
            <p:nvPr/>
          </p:nvSpPr>
          <p:spPr>
            <a:xfrm>
              <a:off x="-2170772" y="2784954"/>
              <a:ext cx="2712783" cy="1853712"/>
            </a:xfrm>
            <a:custGeom>
              <a:avLst/>
              <a:gdLst/>
              <a:ahLst/>
              <a:cxnLst/>
              <a:rect l="l" t="t" r="r" b="b"/>
              <a:pathLst>
                <a:path w="10000" h="10795" extrusionOk="0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14" name="Google Shape;5314;p5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5315" name="Google Shape;5315;p51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16" name="Google Shape;5316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17" name="Google Shape;5317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18" name="Google Shape;5318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19" name="Google Shape;5319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20" name="Google Shape;5320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21" name="Google Shape;5321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22" name="Google Shape;5322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23" name="Google Shape;5323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324" name="Google Shape;5324;p51"/>
                  <p:cNvCxnSpPr>
                    <a:endCxn id="5319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25" name="Google Shape;5325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326" name="Google Shape;5326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327" name="Google Shape;5327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28" name="Google Shape;5328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2b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329" name="Google Shape;5329;p51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30" name="Google Shape;5330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31" name="Google Shape;5331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2" name="Google Shape;5332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3" name="Google Shape;5333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4" name="Google Shape;5334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5" name="Google Shape;5335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6" name="Google Shape;5336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7" name="Google Shape;5337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338" name="Google Shape;5338;p51"/>
                  <p:cNvCxnSpPr>
                    <a:endCxn id="5333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39" name="Google Shape;5339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340" name="Google Shape;5340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341" name="Google Shape;5341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42" name="Google Shape;5342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2d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343" name="Google Shape;5343;p5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44" name="Google Shape;5344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45" name="Google Shape;5345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46" name="Google Shape;5346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47" name="Google Shape;5347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48" name="Google Shape;5348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49" name="Google Shape;5349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50" name="Google Shape;5350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51" name="Google Shape;5351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352" name="Google Shape;5352;p51"/>
                  <p:cNvCxnSpPr>
                    <a:endCxn id="5347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53" name="Google Shape;5353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354" name="Google Shape;5354;p51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5355" name="Google Shape;5355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56" name="Google Shape;5356;p51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2c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357" name="Google Shape;5357;p5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58" name="Google Shape;5358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59" name="Google Shape;5359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0" name="Google Shape;5360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1" name="Google Shape;5361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2" name="Google Shape;5362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3" name="Google Shape;5363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4" name="Google Shape;5364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5" name="Google Shape;5365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366" name="Google Shape;5366;p51"/>
                  <p:cNvCxnSpPr>
                    <a:endCxn id="5361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67" name="Google Shape;5367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368" name="Google Shape;5368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369" name="Google Shape;5369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70" name="Google Shape;5370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2a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5371" name="Google Shape;5371;p51"/>
              <p:cNvCxnSpPr>
                <a:stCxn id="5328" idx="2"/>
                <a:endCxn id="5342" idx="0"/>
              </p:cNvCxnSpPr>
              <p:nvPr/>
            </p:nvCxnSpPr>
            <p:spPr>
              <a:xfrm>
                <a:off x="1991073" y="3242684"/>
                <a:ext cx="4200" cy="85200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2" name="Google Shape;5372;p51"/>
              <p:cNvCxnSpPr/>
              <p:nvPr/>
            </p:nvCxnSpPr>
            <p:spPr>
              <a:xfrm>
                <a:off x="1407477" y="3648621"/>
                <a:ext cx="1204913" cy="6353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3" name="Google Shape;5373;p51"/>
              <p:cNvCxnSpPr>
                <a:stCxn id="5317" idx="7"/>
              </p:cNvCxnSpPr>
              <p:nvPr/>
            </p:nvCxnSpPr>
            <p:spPr>
              <a:xfrm>
                <a:off x="2218708" y="3154477"/>
                <a:ext cx="480000" cy="36990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4" name="Google Shape;5374;p51"/>
              <p:cNvCxnSpPr/>
              <p:nvPr/>
            </p:nvCxnSpPr>
            <p:spPr>
              <a:xfrm>
                <a:off x="1300073" y="3786304"/>
                <a:ext cx="477927" cy="357071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5" name="Google Shape;5375;p51"/>
              <p:cNvCxnSpPr/>
              <p:nvPr/>
            </p:nvCxnSpPr>
            <p:spPr>
              <a:xfrm flipH="1">
                <a:off x="2196042" y="3783542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6" name="Google Shape;5376;p51"/>
              <p:cNvCxnSpPr/>
              <p:nvPr/>
            </p:nvCxnSpPr>
            <p:spPr>
              <a:xfrm flipH="1">
                <a:off x="1287553" y="3166946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377" name="Google Shape;5377;p51"/>
          <p:cNvGrpSpPr/>
          <p:nvPr/>
        </p:nvGrpSpPr>
        <p:grpSpPr>
          <a:xfrm>
            <a:off x="7530080" y="2464278"/>
            <a:ext cx="2712783" cy="1853712"/>
            <a:chOff x="-2170772" y="2784954"/>
            <a:chExt cx="2712783" cy="1853712"/>
          </a:xfrm>
        </p:grpSpPr>
        <p:sp>
          <p:nvSpPr>
            <p:cNvPr id="5378" name="Google Shape;5378;p51"/>
            <p:cNvSpPr/>
            <p:nvPr/>
          </p:nvSpPr>
          <p:spPr>
            <a:xfrm>
              <a:off x="-2170772" y="2784954"/>
              <a:ext cx="2712783" cy="1853712"/>
            </a:xfrm>
            <a:custGeom>
              <a:avLst/>
              <a:gdLst/>
              <a:ahLst/>
              <a:cxnLst/>
              <a:rect l="l" t="t" r="r" b="b"/>
              <a:pathLst>
                <a:path w="10000" h="10795" extrusionOk="0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79" name="Google Shape;5379;p5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5380" name="Google Shape;5380;p51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81" name="Google Shape;5381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82" name="Google Shape;5382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3" name="Google Shape;5383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4" name="Google Shape;5384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5" name="Google Shape;5385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6" name="Google Shape;5386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7" name="Google Shape;5387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8" name="Google Shape;5388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389" name="Google Shape;5389;p51"/>
                  <p:cNvCxnSpPr>
                    <a:endCxn id="5384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90" name="Google Shape;5390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391" name="Google Shape;5391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392" name="Google Shape;5392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93" name="Google Shape;5393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3b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394" name="Google Shape;5394;p51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95" name="Google Shape;5395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96" name="Google Shape;5396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97" name="Google Shape;5397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98" name="Google Shape;5398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99" name="Google Shape;5399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00" name="Google Shape;5400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01" name="Google Shape;5401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02" name="Google Shape;5402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403" name="Google Shape;5403;p51"/>
                  <p:cNvCxnSpPr>
                    <a:endCxn id="5398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404" name="Google Shape;5404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405" name="Google Shape;5405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406" name="Google Shape;5406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07" name="Google Shape;5407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3d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408" name="Google Shape;5408;p5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409" name="Google Shape;5409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410" name="Google Shape;5410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1" name="Google Shape;5411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2" name="Google Shape;5412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3" name="Google Shape;5413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4" name="Google Shape;5414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5" name="Google Shape;5415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6" name="Google Shape;5416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417" name="Google Shape;5417;p51"/>
                  <p:cNvCxnSpPr>
                    <a:endCxn id="5412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418" name="Google Shape;5418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419" name="Google Shape;5419;p51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5420" name="Google Shape;5420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1" name="Google Shape;5421;p51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3c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422" name="Google Shape;5422;p5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423" name="Google Shape;5423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424" name="Google Shape;5424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5" name="Google Shape;5425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6" name="Google Shape;5426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7" name="Google Shape;5427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8" name="Google Shape;5428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9" name="Google Shape;5429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30" name="Google Shape;5430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431" name="Google Shape;5431;p51"/>
                  <p:cNvCxnSpPr>
                    <a:endCxn id="5426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432" name="Google Shape;5432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433" name="Google Shape;5433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434" name="Google Shape;5434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35" name="Google Shape;5435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3a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5436" name="Google Shape;5436;p51"/>
              <p:cNvCxnSpPr>
                <a:stCxn id="5393" idx="2"/>
                <a:endCxn id="5407" idx="0"/>
              </p:cNvCxnSpPr>
              <p:nvPr/>
            </p:nvCxnSpPr>
            <p:spPr>
              <a:xfrm>
                <a:off x="1991073" y="3242684"/>
                <a:ext cx="4200" cy="85200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7" name="Google Shape;5437;p51"/>
              <p:cNvCxnSpPr/>
              <p:nvPr/>
            </p:nvCxnSpPr>
            <p:spPr>
              <a:xfrm>
                <a:off x="1407477" y="3648621"/>
                <a:ext cx="1204913" cy="6353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8" name="Google Shape;5438;p51"/>
              <p:cNvCxnSpPr>
                <a:stCxn id="5382" idx="7"/>
              </p:cNvCxnSpPr>
              <p:nvPr/>
            </p:nvCxnSpPr>
            <p:spPr>
              <a:xfrm>
                <a:off x="2218708" y="3154477"/>
                <a:ext cx="480000" cy="36990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9" name="Google Shape;5439;p51"/>
              <p:cNvCxnSpPr/>
              <p:nvPr/>
            </p:nvCxnSpPr>
            <p:spPr>
              <a:xfrm>
                <a:off x="1300073" y="3786304"/>
                <a:ext cx="477927" cy="357071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40" name="Google Shape;5440;p51"/>
              <p:cNvCxnSpPr/>
              <p:nvPr/>
            </p:nvCxnSpPr>
            <p:spPr>
              <a:xfrm flipH="1">
                <a:off x="2196042" y="3783542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41" name="Google Shape;5441;p51"/>
              <p:cNvCxnSpPr/>
              <p:nvPr/>
            </p:nvCxnSpPr>
            <p:spPr>
              <a:xfrm flipH="1">
                <a:off x="1287553" y="3166946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5442" name="Google Shape;5442;p51"/>
          <p:cNvCxnSpPr/>
          <p:nvPr/>
        </p:nvCxnSpPr>
        <p:spPr>
          <a:xfrm flipH="1">
            <a:off x="4711988" y="2705105"/>
            <a:ext cx="495463" cy="495451"/>
          </a:xfrm>
          <a:prstGeom prst="straightConnector1">
            <a:avLst/>
          </a:prstGeom>
          <a:solidFill>
            <a:srgbClr val="00CC99"/>
          </a:solidFill>
          <a:ln w="38100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443" name="Google Shape;5443;p51"/>
          <p:cNvCxnSpPr>
            <a:endCxn id="5345" idx="7"/>
          </p:cNvCxnSpPr>
          <p:nvPr/>
        </p:nvCxnSpPr>
        <p:spPr>
          <a:xfrm rot="10800000">
            <a:off x="7345281" y="2689306"/>
            <a:ext cx="498900" cy="573900"/>
          </a:xfrm>
          <a:prstGeom prst="straightConnector1">
            <a:avLst/>
          </a:prstGeom>
          <a:solidFill>
            <a:srgbClr val="00CC99"/>
          </a:solidFill>
          <a:ln w="38100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444" name="Google Shape;5444;p51"/>
          <p:cNvSpPr txBox="1"/>
          <p:nvPr/>
        </p:nvSpPr>
        <p:spPr>
          <a:xfrm>
            <a:off x="5926240" y="3607892"/>
            <a:ext cx="7535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AS 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5" name="Google Shape;5445;p51"/>
          <p:cNvSpPr txBox="1"/>
          <p:nvPr/>
        </p:nvSpPr>
        <p:spPr>
          <a:xfrm>
            <a:off x="8597533" y="4364108"/>
            <a:ext cx="7535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AS 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6" name="Google Shape;5446;p51"/>
          <p:cNvSpPr txBox="1"/>
          <p:nvPr/>
        </p:nvSpPr>
        <p:spPr>
          <a:xfrm>
            <a:off x="3316617" y="4308296"/>
            <a:ext cx="7535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AS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447" name="Google Shape;5447;p51"/>
          <p:cNvGrpSpPr/>
          <p:nvPr/>
        </p:nvGrpSpPr>
        <p:grpSpPr>
          <a:xfrm>
            <a:off x="2711421" y="2143251"/>
            <a:ext cx="6465899" cy="3959125"/>
            <a:chOff x="1020408" y="2368720"/>
            <a:chExt cx="6465899" cy="3959125"/>
          </a:xfrm>
        </p:grpSpPr>
        <p:grpSp>
          <p:nvGrpSpPr>
            <p:cNvPr id="5448" name="Google Shape;5448;p51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5449" name="Google Shape;5449;p51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450" name="Google Shape;5450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451" name="Google Shape;5451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2" name="Google Shape;5452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3" name="Google Shape;5453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4" name="Google Shape;5454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5" name="Google Shape;5455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6" name="Google Shape;5456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7" name="Google Shape;5457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458" name="Google Shape;5458;p51"/>
                  <p:cNvCxnSpPr>
                    <a:endCxn id="5453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459" name="Google Shape;5459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460" name="Google Shape;5460;p51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5461" name="Google Shape;5461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62" name="Google Shape;5462;p51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1c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463" name="Google Shape;5463;p51"/>
              <p:cNvSpPr/>
              <p:nvPr/>
            </p:nvSpPr>
            <p:spPr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464" name="Google Shape;5464;p51"/>
              <p:cNvSpPr/>
              <p:nvPr/>
            </p:nvSpPr>
            <p:spPr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465" name="Google Shape;5465;p51"/>
              <p:cNvSpPr/>
              <p:nvPr/>
            </p:nvSpPr>
            <p:spPr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466" name="Google Shape;5466;p51"/>
              <p:cNvSpPr/>
              <p:nvPr/>
            </p:nvSpPr>
            <p:spPr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Gill Sans"/>
                  <a:buNone/>
                </a:pPr>
                <a:r>
                  <a:rPr lang="en-US"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∂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67" name="Google Shape;5467;p51"/>
              <p:cNvSpPr/>
              <p:nvPr/>
            </p:nvSpPr>
            <p:spPr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Gill Sans"/>
                  <a:buNone/>
                </a:pPr>
                <a:r>
                  <a:rPr lang="en-US"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∂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68" name="Google Shape;5468;p51"/>
            <p:cNvSpPr txBox="1"/>
            <p:nvPr/>
          </p:nvSpPr>
          <p:spPr>
            <a:xfrm>
              <a:off x="2018143" y="5692792"/>
              <a:ext cx="54681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gateway routers run both eBGP and iBGP protocols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7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3" name="Google Shape;5473;p52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basics</a:t>
            </a:r>
            <a:endParaRPr/>
          </a:p>
        </p:txBody>
      </p:sp>
      <p:sp>
        <p:nvSpPr>
          <p:cNvPr id="5474" name="Google Shape;5474;p5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33</a:t>
            </a:fld>
            <a:endParaRPr/>
          </a:p>
        </p:txBody>
      </p:sp>
      <p:sp>
        <p:nvSpPr>
          <p:cNvPr id="5475" name="Google Shape;5475;p52"/>
          <p:cNvSpPr txBox="1"/>
          <p:nvPr/>
        </p:nvSpPr>
        <p:spPr>
          <a:xfrm>
            <a:off x="952500" y="2841538"/>
            <a:ext cx="10972278" cy="123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2575" indent="-2825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AS3 gateway 3a advertises </a:t>
            </a: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path </a:t>
            </a: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AS2 gateway 2c: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AS3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promises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AS2 it will forward datagrams towards X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endParaRPr sz="20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76" name="Google Shape;5476;p52"/>
          <p:cNvSpPr/>
          <p:nvPr/>
        </p:nvSpPr>
        <p:spPr>
          <a:xfrm>
            <a:off x="952500" y="1307971"/>
            <a:ext cx="10784388" cy="12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indent="-282575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BGP session:</a:t>
            </a:r>
            <a:r>
              <a:rPr lang="en-US" sz="28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BGP routers (“peers”) exchange BGP messages over semi-permanent TCP connection: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85800" lvl="1" indent="-228600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advertising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paths</a:t>
            </a: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different destination network prefixes (BGP  is a “path vector” protocol)</a:t>
            </a:r>
            <a:endParaRPr sz="2400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77" name="Google Shape;5477;p52"/>
          <p:cNvGrpSpPr/>
          <p:nvPr/>
        </p:nvGrpSpPr>
        <p:grpSpPr>
          <a:xfrm>
            <a:off x="4625977" y="4850481"/>
            <a:ext cx="2545688" cy="1720535"/>
            <a:chOff x="4625977" y="4850481"/>
            <a:chExt cx="2545688" cy="1720535"/>
          </a:xfrm>
        </p:grpSpPr>
        <p:grpSp>
          <p:nvGrpSpPr>
            <p:cNvPr id="5478" name="Google Shape;5478;p52"/>
            <p:cNvGrpSpPr/>
            <p:nvPr/>
          </p:nvGrpSpPr>
          <p:grpSpPr>
            <a:xfrm>
              <a:off x="4625977" y="4850481"/>
              <a:ext cx="2545688" cy="1720535"/>
              <a:chOff x="-2170772" y="2784954"/>
              <a:chExt cx="2712783" cy="1853712"/>
            </a:xfrm>
          </p:grpSpPr>
          <p:sp>
            <p:nvSpPr>
              <p:cNvPr id="5479" name="Google Shape;5479;p52"/>
              <p:cNvSpPr/>
              <p:nvPr/>
            </p:nvSpPr>
            <p:spPr>
              <a:xfrm>
                <a:off x="-2170772" y="2784954"/>
                <a:ext cx="2712783" cy="1853712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0795" extrusionOk="0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80" name="Google Shape;5480;p52"/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5481" name="Google Shape;5481;p52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482" name="Google Shape;5482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483" name="Google Shape;5483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4" name="Google Shape;5484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5" name="Google Shape;5485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6" name="Google Shape;5486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7" name="Google Shape;5487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8" name="Google Shape;5488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9" name="Google Shape;5489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490" name="Google Shape;5490;p52"/>
                    <p:cNvCxnSpPr>
                      <a:endCxn id="5485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491" name="Google Shape;5491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492" name="Google Shape;5492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493" name="Google Shape;5493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94" name="Google Shape;5494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495" name="Google Shape;5495;p52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496" name="Google Shape;5496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497" name="Google Shape;5497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98" name="Google Shape;5498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99" name="Google Shape;5499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00" name="Google Shape;5500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01" name="Google Shape;5501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02" name="Google Shape;5502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03" name="Google Shape;5503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04" name="Google Shape;5504;p52"/>
                    <p:cNvCxnSpPr>
                      <a:endCxn id="5499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05" name="Google Shape;5505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06" name="Google Shape;5506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507" name="Google Shape;5507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08" name="Google Shape;5508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2d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509" name="Google Shape;5509;p52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10" name="Google Shape;5510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11" name="Google Shape;5511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2" name="Google Shape;5512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3" name="Google Shape;5513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4" name="Google Shape;5514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5" name="Google Shape;5515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6" name="Google Shape;5516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7" name="Google Shape;5517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18" name="Google Shape;5518;p52"/>
                    <p:cNvCxnSpPr>
                      <a:endCxn id="5513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19" name="Google Shape;5519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20" name="Google Shape;5520;p52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5521" name="Google Shape;5521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22" name="Google Shape;5522;p52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2c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523" name="Google Shape;5523;p52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24" name="Google Shape;5524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25" name="Google Shape;5525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26" name="Google Shape;5526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27" name="Google Shape;5527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28" name="Google Shape;5528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29" name="Google Shape;5529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30" name="Google Shape;5530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31" name="Google Shape;5531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32" name="Google Shape;5532;p52"/>
                    <p:cNvCxnSpPr>
                      <a:endCxn id="5527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33" name="Google Shape;5533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34" name="Google Shape;5534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535" name="Google Shape;5535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36" name="Google Shape;5536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2a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5537" name="Google Shape;5537;p52"/>
                <p:cNvCxnSpPr>
                  <a:stCxn id="5483" idx="7"/>
                </p:cNvCxnSpPr>
                <p:nvPr/>
              </p:nvCxnSpPr>
              <p:spPr>
                <a:xfrm>
                  <a:off x="2218708" y="3154477"/>
                  <a:ext cx="480000" cy="36990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38" name="Google Shape;5538;p52"/>
                <p:cNvCxnSpPr/>
                <p:nvPr/>
              </p:nvCxnSpPr>
              <p:spPr>
                <a:xfrm>
                  <a:off x="1300073" y="3786304"/>
                  <a:ext cx="477927" cy="357071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39" name="Google Shape;5539;p52"/>
                <p:cNvCxnSpPr/>
                <p:nvPr/>
              </p:nvCxnSpPr>
              <p:spPr>
                <a:xfrm flipH="1">
                  <a:off x="2196042" y="3783542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5540" name="Google Shape;5540;p52"/>
            <p:cNvSpPr txBox="1"/>
            <p:nvPr/>
          </p:nvSpPr>
          <p:spPr>
            <a:xfrm>
              <a:off x="4833576" y="4910165"/>
              <a:ext cx="7535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AS 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541" name="Google Shape;5541;p52"/>
          <p:cNvGrpSpPr/>
          <p:nvPr/>
        </p:nvGrpSpPr>
        <p:grpSpPr>
          <a:xfrm>
            <a:off x="8100574" y="3694542"/>
            <a:ext cx="2575521" cy="1672516"/>
            <a:chOff x="8100574" y="3694542"/>
            <a:chExt cx="2575521" cy="1672516"/>
          </a:xfrm>
        </p:grpSpPr>
        <p:sp>
          <p:nvSpPr>
            <p:cNvPr id="5542" name="Google Shape;5542;p52"/>
            <p:cNvSpPr/>
            <p:nvPr/>
          </p:nvSpPr>
          <p:spPr>
            <a:xfrm>
              <a:off x="8100574" y="3694542"/>
              <a:ext cx="2575521" cy="1672516"/>
            </a:xfrm>
            <a:custGeom>
              <a:avLst/>
              <a:gdLst/>
              <a:ahLst/>
              <a:cxnLst/>
              <a:rect l="l" t="t" r="r" b="b"/>
              <a:pathLst>
                <a:path w="10000" h="10795" extrusionOk="0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43" name="Google Shape;5543;p52"/>
            <p:cNvGrpSpPr/>
            <p:nvPr/>
          </p:nvGrpSpPr>
          <p:grpSpPr>
            <a:xfrm>
              <a:off x="8136838" y="3735782"/>
              <a:ext cx="2402775" cy="1530043"/>
              <a:chOff x="8136838" y="3735782"/>
              <a:chExt cx="2402775" cy="1530043"/>
            </a:xfrm>
          </p:grpSpPr>
          <p:grpSp>
            <p:nvGrpSpPr>
              <p:cNvPr id="5544" name="Google Shape;5544;p52"/>
              <p:cNvGrpSpPr/>
              <p:nvPr/>
            </p:nvGrpSpPr>
            <p:grpSpPr>
              <a:xfrm>
                <a:off x="8324065" y="3830658"/>
                <a:ext cx="2215548" cy="1435167"/>
                <a:chOff x="833331" y="2873352"/>
                <a:chExt cx="2333625" cy="1590649"/>
              </a:xfrm>
            </p:grpSpPr>
            <p:grpSp>
              <p:nvGrpSpPr>
                <p:cNvPr id="5545" name="Google Shape;5545;p52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46" name="Google Shape;5546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47" name="Google Shape;5547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48" name="Google Shape;5548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49" name="Google Shape;5549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50" name="Google Shape;5550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51" name="Google Shape;5551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52" name="Google Shape;5552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53" name="Google Shape;5553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54" name="Google Shape;5554;p52"/>
                    <p:cNvCxnSpPr>
                      <a:endCxn id="5549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55" name="Google Shape;5555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56" name="Google Shape;5556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557" name="Google Shape;5557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58" name="Google Shape;5558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3b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559" name="Google Shape;5559;p52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60" name="Google Shape;5560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61" name="Google Shape;5561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2" name="Google Shape;5562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3" name="Google Shape;5563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4" name="Google Shape;5564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5" name="Google Shape;5565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6" name="Google Shape;5566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7" name="Google Shape;5567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68" name="Google Shape;5568;p52"/>
                    <p:cNvCxnSpPr>
                      <a:endCxn id="5563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69" name="Google Shape;5569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70" name="Google Shape;5570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571" name="Google Shape;5571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72" name="Google Shape;5572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3d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573" name="Google Shape;5573;p52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74" name="Google Shape;5574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75" name="Google Shape;5575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76" name="Google Shape;5576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77" name="Google Shape;5577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78" name="Google Shape;5578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79" name="Google Shape;5579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80" name="Google Shape;5580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81" name="Google Shape;5581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82" name="Google Shape;5582;p52"/>
                    <p:cNvCxnSpPr>
                      <a:endCxn id="5577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83" name="Google Shape;5583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84" name="Google Shape;5584;p52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5585" name="Google Shape;5585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86" name="Google Shape;5586;p52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3c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587" name="Google Shape;5587;p52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88" name="Google Shape;5588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89" name="Google Shape;5589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0" name="Google Shape;5590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1" name="Google Shape;5591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2" name="Google Shape;5592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3" name="Google Shape;5593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4" name="Google Shape;5594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5" name="Google Shape;5595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96" name="Google Shape;5596;p52"/>
                    <p:cNvCxnSpPr>
                      <a:endCxn id="5591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97" name="Google Shape;5597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98" name="Google Shape;5598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599" name="Google Shape;5599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00" name="Google Shape;5600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3a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5601" name="Google Shape;5601;p52"/>
                <p:cNvCxnSpPr>
                  <a:stCxn id="5558" idx="2"/>
                  <a:endCxn id="5572" idx="0"/>
                </p:cNvCxnSpPr>
                <p:nvPr/>
              </p:nvCxnSpPr>
              <p:spPr>
                <a:xfrm>
                  <a:off x="1991073" y="3242684"/>
                  <a:ext cx="4200" cy="85200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rgbClr val="000090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02" name="Google Shape;5602;p52"/>
                <p:cNvCxnSpPr/>
                <p:nvPr/>
              </p:nvCxnSpPr>
              <p:spPr>
                <a:xfrm>
                  <a:off x="1407477" y="3648621"/>
                  <a:ext cx="1204913" cy="6353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03" name="Google Shape;5603;p52"/>
                <p:cNvCxnSpPr>
                  <a:stCxn id="5547" idx="7"/>
                </p:cNvCxnSpPr>
                <p:nvPr/>
              </p:nvCxnSpPr>
              <p:spPr>
                <a:xfrm>
                  <a:off x="2218708" y="3154477"/>
                  <a:ext cx="480000" cy="36990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04" name="Google Shape;5604;p52"/>
                <p:cNvCxnSpPr/>
                <p:nvPr/>
              </p:nvCxnSpPr>
              <p:spPr>
                <a:xfrm>
                  <a:off x="1300073" y="3786304"/>
                  <a:ext cx="477927" cy="357071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05" name="Google Shape;5605;p52"/>
                <p:cNvCxnSpPr/>
                <p:nvPr/>
              </p:nvCxnSpPr>
              <p:spPr>
                <a:xfrm flipH="1">
                  <a:off x="1287553" y="3166946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606" name="Google Shape;5606;p52"/>
              <p:cNvSpPr txBox="1"/>
              <p:nvPr/>
            </p:nvSpPr>
            <p:spPr>
              <a:xfrm>
                <a:off x="8136838" y="3735782"/>
                <a:ext cx="7535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000090"/>
                    </a:solidFill>
                    <a:latin typeface="Arial"/>
                    <a:ea typeface="Arial"/>
                    <a:cs typeface="Arial"/>
                    <a:sym typeface="Arial"/>
                  </a:rPr>
                  <a:t>AS 3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07" name="Google Shape;5607;p52"/>
          <p:cNvGrpSpPr/>
          <p:nvPr/>
        </p:nvGrpSpPr>
        <p:grpSpPr>
          <a:xfrm>
            <a:off x="1426553" y="4136253"/>
            <a:ext cx="3452487" cy="1719017"/>
            <a:chOff x="1426553" y="4136253"/>
            <a:chExt cx="3452487" cy="1719017"/>
          </a:xfrm>
        </p:grpSpPr>
        <p:grpSp>
          <p:nvGrpSpPr>
            <p:cNvPr id="5608" name="Google Shape;5608;p52"/>
            <p:cNvGrpSpPr/>
            <p:nvPr/>
          </p:nvGrpSpPr>
          <p:grpSpPr>
            <a:xfrm>
              <a:off x="1426553" y="4136253"/>
              <a:ext cx="2557336" cy="1719017"/>
              <a:chOff x="-2170772" y="2784954"/>
              <a:chExt cx="2712783" cy="1853712"/>
            </a:xfrm>
          </p:grpSpPr>
          <p:sp>
            <p:nvSpPr>
              <p:cNvPr id="5609" name="Google Shape;5609;p52"/>
              <p:cNvSpPr/>
              <p:nvPr/>
            </p:nvSpPr>
            <p:spPr>
              <a:xfrm>
                <a:off x="-2170772" y="2784954"/>
                <a:ext cx="2712783" cy="1853712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0795" extrusionOk="0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10" name="Google Shape;5610;p52"/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5611" name="Google Shape;5611;p52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612" name="Google Shape;5612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613" name="Google Shape;5613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4" name="Google Shape;5614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5" name="Google Shape;5615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6" name="Google Shape;5616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7" name="Google Shape;5617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8" name="Google Shape;5618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9" name="Google Shape;5619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620" name="Google Shape;5620;p52"/>
                    <p:cNvCxnSpPr>
                      <a:endCxn id="5615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621" name="Google Shape;5621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622" name="Google Shape;5622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623" name="Google Shape;5623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24" name="Google Shape;5624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1b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625" name="Google Shape;5625;p52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626" name="Google Shape;5626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627" name="Google Shape;5627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28" name="Google Shape;5628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29" name="Google Shape;5629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30" name="Google Shape;5630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31" name="Google Shape;5631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32" name="Google Shape;5632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33" name="Google Shape;5633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634" name="Google Shape;5634;p52"/>
                    <p:cNvCxnSpPr>
                      <a:endCxn id="5629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635" name="Google Shape;5635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636" name="Google Shape;5636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637" name="Google Shape;5637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38" name="Google Shape;5638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1d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639" name="Google Shape;5639;p52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640" name="Google Shape;5640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641" name="Google Shape;5641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2" name="Google Shape;5642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3" name="Google Shape;5643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4" name="Google Shape;5644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5" name="Google Shape;5645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6" name="Google Shape;5646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7" name="Google Shape;5647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648" name="Google Shape;5648;p52"/>
                    <p:cNvCxnSpPr>
                      <a:endCxn id="5643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649" name="Google Shape;5649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650" name="Google Shape;5650;p52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5651" name="Google Shape;5651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52" name="Google Shape;5652;p52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1c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653" name="Google Shape;5653;p52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654" name="Google Shape;5654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655" name="Google Shape;5655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56" name="Google Shape;5656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57" name="Google Shape;5657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58" name="Google Shape;5658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59" name="Google Shape;5659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60" name="Google Shape;5660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61" name="Google Shape;5661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662" name="Google Shape;5662;p52"/>
                    <p:cNvCxnSpPr>
                      <a:endCxn id="5657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663" name="Google Shape;5663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664" name="Google Shape;5664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665" name="Google Shape;5665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66" name="Google Shape;5666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1a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5667" name="Google Shape;5667;p52"/>
                <p:cNvCxnSpPr>
                  <a:stCxn id="5613" idx="7"/>
                </p:cNvCxnSpPr>
                <p:nvPr/>
              </p:nvCxnSpPr>
              <p:spPr>
                <a:xfrm>
                  <a:off x="2218708" y="3154477"/>
                  <a:ext cx="480000" cy="36990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68" name="Google Shape;5668;p52"/>
                <p:cNvCxnSpPr/>
                <p:nvPr/>
              </p:nvCxnSpPr>
              <p:spPr>
                <a:xfrm>
                  <a:off x="1300073" y="3786304"/>
                  <a:ext cx="477927" cy="357071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69" name="Google Shape;5669;p52"/>
                <p:cNvCxnSpPr/>
                <p:nvPr/>
              </p:nvCxnSpPr>
              <p:spPr>
                <a:xfrm flipH="1">
                  <a:off x="2196042" y="3783542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70" name="Google Shape;5670;p52"/>
                <p:cNvCxnSpPr/>
                <p:nvPr/>
              </p:nvCxnSpPr>
              <p:spPr>
                <a:xfrm flipH="1">
                  <a:off x="1287553" y="3166946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5671" name="Google Shape;5671;p52"/>
            <p:cNvSpPr txBox="1"/>
            <p:nvPr/>
          </p:nvSpPr>
          <p:spPr>
            <a:xfrm>
              <a:off x="1430686" y="4247082"/>
              <a:ext cx="7535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AS 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672" name="Google Shape;5672;p52"/>
            <p:cNvCxnSpPr>
              <a:stCxn id="5536" idx="1"/>
            </p:cNvCxnSpPr>
            <p:nvPr/>
          </p:nvCxnSpPr>
          <p:spPr>
            <a:xfrm rot="10800000">
              <a:off x="3848240" y="5024779"/>
              <a:ext cx="1030800" cy="699000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673" name="Google Shape;5673;p52"/>
          <p:cNvGrpSpPr/>
          <p:nvPr/>
        </p:nvGrpSpPr>
        <p:grpSpPr>
          <a:xfrm>
            <a:off x="10343349" y="5542542"/>
            <a:ext cx="1701734" cy="616172"/>
            <a:chOff x="6935906" y="5482318"/>
            <a:chExt cx="1701734" cy="616172"/>
          </a:xfrm>
        </p:grpSpPr>
        <p:grpSp>
          <p:nvGrpSpPr>
            <p:cNvPr id="5674" name="Google Shape;5674;p52"/>
            <p:cNvGrpSpPr/>
            <p:nvPr/>
          </p:nvGrpSpPr>
          <p:grpSpPr>
            <a:xfrm>
              <a:off x="6935906" y="5482318"/>
              <a:ext cx="1701734" cy="616172"/>
              <a:chOff x="6808463" y="5108795"/>
              <a:chExt cx="1701734" cy="616172"/>
            </a:xfrm>
          </p:grpSpPr>
          <p:sp>
            <p:nvSpPr>
              <p:cNvPr id="5675" name="Google Shape;5675;p52"/>
              <p:cNvSpPr/>
              <p:nvPr/>
            </p:nvSpPr>
            <p:spPr>
              <a:xfrm>
                <a:off x="6808463" y="5108795"/>
                <a:ext cx="1701734" cy="616172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11127" extrusionOk="0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76" name="Google Shape;5676;p52"/>
              <p:cNvGrpSpPr/>
              <p:nvPr/>
            </p:nvGrpSpPr>
            <p:grpSpPr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5677" name="Google Shape;5677;p52"/>
                <p:cNvSpPr/>
                <p:nvPr/>
              </p:nvSpPr>
              <p:spPr>
                <a:xfrm rot="10800000" flipH="1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78" name="Google Shape;5678;p52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79" name="Google Shape;5679;p52"/>
                <p:cNvSpPr/>
                <p:nvPr/>
              </p:nvSpPr>
              <p:spPr>
                <a:xfrm rot="10800000" flipH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80" name="Google Shape;5680;p52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81" name="Google Shape;5681;p52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82" name="Google Shape;5682;p52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83" name="Google Shape;5683;p52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5684" name="Google Shape;5684;p52"/>
                <p:cNvCxnSpPr>
                  <a:endCxn id="5679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5" dist="19939" dir="5400000" algn="tl" rotWithShape="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5685" name="Google Shape;5685;p52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5" dist="19939" dir="5400000" algn="tl" rotWithShape="0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5686" name="Google Shape;5686;p52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5687" name="Google Shape;5687;p52"/>
                <p:cNvSpPr/>
                <p:nvPr/>
              </p:nvSpPr>
              <p:spPr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88" name="Google Shape;5688;p5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X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689" name="Google Shape;5689;p52"/>
            <p:cNvCxnSpPr/>
            <p:nvPr/>
          </p:nvCxnSpPr>
          <p:spPr>
            <a:xfrm flipH="1">
              <a:off x="7158742" y="5764030"/>
              <a:ext cx="870024" cy="9999"/>
            </a:xfrm>
            <a:prstGeom prst="straightConnector1">
              <a:avLst/>
            </a:prstGeom>
            <a:solidFill>
              <a:srgbClr val="00CC9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690" name="Google Shape;5690;p52"/>
          <p:cNvGrpSpPr/>
          <p:nvPr/>
        </p:nvGrpSpPr>
        <p:grpSpPr>
          <a:xfrm>
            <a:off x="7225656" y="5005474"/>
            <a:ext cx="2482393" cy="1088259"/>
            <a:chOff x="2281" y="2317"/>
            <a:chExt cx="1564" cy="686"/>
          </a:xfrm>
        </p:grpSpPr>
        <p:sp>
          <p:nvSpPr>
            <p:cNvPr id="5691" name="Google Shape;5691;p52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2" name="Google Shape;5692;p52"/>
            <p:cNvSpPr txBox="1"/>
            <p:nvPr/>
          </p:nvSpPr>
          <p:spPr>
            <a:xfrm>
              <a:off x="2294" y="2677"/>
              <a:ext cx="1551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BGP advertisement: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1600"/>
                <a:buFont typeface="Arial"/>
                <a:buNone/>
              </a:pPr>
              <a:r>
                <a:rPr lang="en-US" sz="1600" kern="0">
                  <a:solidFill>
                    <a:srgbClr val="0000A8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5693" name="Google Shape;5693;p52"/>
          <p:cNvCxnSpPr>
            <a:stCxn id="5513" idx="5"/>
            <a:endCxn id="5600" idx="1"/>
          </p:cNvCxnSpPr>
          <p:nvPr/>
        </p:nvCxnSpPr>
        <p:spPr>
          <a:xfrm rot="10800000" flipH="1">
            <a:off x="6957825" y="4543451"/>
            <a:ext cx="1398900" cy="1062900"/>
          </a:xfrm>
          <a:prstGeom prst="straightConnector1">
            <a:avLst/>
          </a:prstGeom>
          <a:solidFill>
            <a:srgbClr val="00CC9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901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8" name="Google Shape;5698;p53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Path attributes and BGP routes</a:t>
            </a:r>
            <a:endParaRPr/>
          </a:p>
        </p:txBody>
      </p:sp>
      <p:sp>
        <p:nvSpPr>
          <p:cNvPr id="5699" name="Google Shape;5699;p5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34</a:t>
            </a:fld>
            <a:endParaRPr/>
          </a:p>
        </p:txBody>
      </p:sp>
      <p:sp>
        <p:nvSpPr>
          <p:cNvPr id="5700" name="Google Shape;5700;p53"/>
          <p:cNvSpPr txBox="1"/>
          <p:nvPr/>
        </p:nvSpPr>
        <p:spPr>
          <a:xfrm>
            <a:off x="767350" y="1547660"/>
            <a:ext cx="10957012" cy="504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9051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BGP advertised route:  prefix + attributes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prefix: destination being advertised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important attributes: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20750" lvl="1" indent="-211137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AS-PATH: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of ASes through which prefix advertisement has passed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20750" lvl="1" indent="-211137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NEXT-HO</a:t>
            </a: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P: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indicates specific internal-AS router to next-hop AS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7663" indent="-2857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policy-based routing: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gateway receiving route advertisement uses </a:t>
            </a:r>
            <a:r>
              <a:rPr lang="en-US" sz="28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import policy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accept/decline path (e.g., never route through AS Y).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policy also determines whether to </a:t>
            </a:r>
            <a:r>
              <a:rPr lang="en-US" sz="28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advertise</a:t>
            </a: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path to other other neighboring ASes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794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5" name="Google Shape;5705;p54"/>
          <p:cNvGrpSpPr/>
          <p:nvPr/>
        </p:nvGrpSpPr>
        <p:grpSpPr>
          <a:xfrm>
            <a:off x="1113403" y="1064076"/>
            <a:ext cx="9801110" cy="2876474"/>
            <a:chOff x="1426553" y="3694542"/>
            <a:chExt cx="9801110" cy="2876474"/>
          </a:xfrm>
        </p:grpSpPr>
        <p:grpSp>
          <p:nvGrpSpPr>
            <p:cNvPr id="5706" name="Google Shape;5706;p54"/>
            <p:cNvGrpSpPr/>
            <p:nvPr/>
          </p:nvGrpSpPr>
          <p:grpSpPr>
            <a:xfrm>
              <a:off x="1426553" y="3694542"/>
              <a:ext cx="9249542" cy="2876474"/>
              <a:chOff x="1426553" y="3694542"/>
              <a:chExt cx="9249542" cy="2876474"/>
            </a:xfrm>
          </p:grpSpPr>
          <p:grpSp>
            <p:nvGrpSpPr>
              <p:cNvPr id="5707" name="Google Shape;5707;p54"/>
              <p:cNvGrpSpPr/>
              <p:nvPr/>
            </p:nvGrpSpPr>
            <p:grpSpPr>
              <a:xfrm>
                <a:off x="4625977" y="4850481"/>
                <a:ext cx="2545688" cy="1720535"/>
                <a:chOff x="4625977" y="4850481"/>
                <a:chExt cx="2545688" cy="1720535"/>
              </a:xfrm>
            </p:grpSpPr>
            <p:grpSp>
              <p:nvGrpSpPr>
                <p:cNvPr id="5708" name="Google Shape;5708;p54"/>
                <p:cNvGrpSpPr/>
                <p:nvPr/>
              </p:nvGrpSpPr>
              <p:grpSpPr>
                <a:xfrm>
                  <a:off x="4625977" y="4850481"/>
                  <a:ext cx="2545688" cy="1720535"/>
                  <a:chOff x="-2170772" y="2784954"/>
                  <a:chExt cx="2712783" cy="1853712"/>
                </a:xfrm>
              </p:grpSpPr>
              <p:sp>
                <p:nvSpPr>
                  <p:cNvPr id="5709" name="Google Shape;5709;p54"/>
                  <p:cNvSpPr/>
                  <p:nvPr/>
                </p:nvSpPr>
                <p:spPr>
                  <a:xfrm>
                    <a:off x="-2170772" y="2784954"/>
                    <a:ext cx="2712783" cy="1853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0" h="10795" extrusionOk="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710" name="Google Shape;5710;p54"/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5711" name="Google Shape;5711;p54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12" name="Google Shape;5712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13" name="Google Shape;5713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4" name="Google Shape;5714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5" name="Google Shape;5715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6" name="Google Shape;5716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7" name="Google Shape;5717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8" name="Google Shape;5718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9" name="Google Shape;5719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20" name="Google Shape;5720;p54"/>
                        <p:cNvCxnSpPr>
                          <a:endCxn id="5715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21" name="Google Shape;5721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722" name="Google Shape;5722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723" name="Google Shape;5723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24" name="Google Shape;5724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2b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725" name="Google Shape;5725;p54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26" name="Google Shape;5726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27" name="Google Shape;5727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28" name="Google Shape;5728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29" name="Google Shape;5729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30" name="Google Shape;5730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31" name="Google Shape;5731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32" name="Google Shape;5732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33" name="Google Shape;5733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34" name="Google Shape;5734;p54"/>
                        <p:cNvCxnSpPr>
                          <a:endCxn id="5729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35" name="Google Shape;5735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736" name="Google Shape;5736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737" name="Google Shape;5737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38" name="Google Shape;5738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2d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739" name="Google Shape;5739;p54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40" name="Google Shape;5740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41" name="Google Shape;5741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2" name="Google Shape;5742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3" name="Google Shape;5743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4" name="Google Shape;5744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5" name="Google Shape;5745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6" name="Google Shape;5746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7" name="Google Shape;5747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48" name="Google Shape;5748;p54"/>
                        <p:cNvCxnSpPr>
                          <a:endCxn id="5743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49" name="Google Shape;5749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750" name="Google Shape;5750;p54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5751" name="Google Shape;5751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52" name="Google Shape;5752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2c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753" name="Google Shape;5753;p54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54" name="Google Shape;5754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55" name="Google Shape;5755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56" name="Google Shape;5756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57" name="Google Shape;5757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58" name="Google Shape;5758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59" name="Google Shape;5759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60" name="Google Shape;5760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61" name="Google Shape;5761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62" name="Google Shape;5762;p54"/>
                        <p:cNvCxnSpPr>
                          <a:endCxn id="5757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63" name="Google Shape;5763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764" name="Google Shape;5764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765" name="Google Shape;5765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66" name="Google Shape;5766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2a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5767" name="Google Shape;5767;p54"/>
                    <p:cNvCxnSpPr>
                      <a:stCxn id="5713" idx="7"/>
                    </p:cNvCxnSpPr>
                    <p:nvPr/>
                  </p:nvCxnSpPr>
                  <p:spPr>
                    <a:xfrm>
                      <a:off x="2218708" y="3154477"/>
                      <a:ext cx="480000" cy="3699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768" name="Google Shape;5768;p54"/>
                    <p:cNvCxnSpPr/>
                    <p:nvPr/>
                  </p:nvCxnSpPr>
                  <p:spPr>
                    <a:xfrm>
                      <a:off x="1300073" y="3786304"/>
                      <a:ext cx="477927" cy="357071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769" name="Google Shape;5769;p54"/>
                    <p:cNvCxnSpPr/>
                    <p:nvPr/>
                  </p:nvCxnSpPr>
                  <p:spPr>
                    <a:xfrm flipH="1">
                      <a:off x="2196042" y="3783542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</p:grpSp>
            <p:sp>
              <p:nvSpPr>
                <p:cNvPr id="5770" name="Google Shape;5770;p54"/>
                <p:cNvSpPr txBox="1"/>
                <p:nvPr/>
              </p:nvSpPr>
              <p:spPr>
                <a:xfrm>
                  <a:off x="4833576" y="4910165"/>
                  <a:ext cx="7535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9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AS 2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71" name="Google Shape;5771;p54"/>
              <p:cNvGrpSpPr/>
              <p:nvPr/>
            </p:nvGrpSpPr>
            <p:grpSpPr>
              <a:xfrm>
                <a:off x="8100574" y="3694542"/>
                <a:ext cx="2575521" cy="1672516"/>
                <a:chOff x="8100574" y="3694542"/>
                <a:chExt cx="2575521" cy="1672516"/>
              </a:xfrm>
            </p:grpSpPr>
            <p:sp>
              <p:nvSpPr>
                <p:cNvPr id="5772" name="Google Shape;5772;p54"/>
                <p:cNvSpPr/>
                <p:nvPr/>
              </p:nvSpPr>
              <p:spPr>
                <a:xfrm>
                  <a:off x="8100574" y="3694542"/>
                  <a:ext cx="2575521" cy="167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0" h="10795" extrusionOk="0">
                      <a:moveTo>
                        <a:pt x="45" y="5036"/>
                      </a:moveTo>
                      <a:cubicBezTo>
                        <a:pt x="272" y="4277"/>
                        <a:pt x="1931" y="3650"/>
                        <a:pt x="2738" y="2811"/>
                      </a:cubicBezTo>
                      <a:cubicBezTo>
                        <a:pt x="3545" y="1972"/>
                        <a:pt x="3352" y="117"/>
                        <a:pt x="4886" y="4"/>
                      </a:cubicBezTo>
                      <a:cubicBezTo>
                        <a:pt x="6420" y="-109"/>
                        <a:pt x="7216" y="1912"/>
                        <a:pt x="8068" y="2813"/>
                      </a:cubicBezTo>
                      <a:cubicBezTo>
                        <a:pt x="8920" y="3715"/>
                        <a:pt x="9928" y="3420"/>
                        <a:pt x="9996" y="5413"/>
                      </a:cubicBezTo>
                      <a:cubicBezTo>
                        <a:pt x="10064" y="7406"/>
                        <a:pt x="9275" y="6409"/>
                        <a:pt x="8476" y="7306"/>
                      </a:cubicBezTo>
                      <a:cubicBezTo>
                        <a:pt x="7677" y="8203"/>
                        <a:pt x="7086" y="10770"/>
                        <a:pt x="5202" y="10795"/>
                      </a:cubicBezTo>
                      <a:cubicBezTo>
                        <a:pt x="3318" y="10820"/>
                        <a:pt x="3391" y="8255"/>
                        <a:pt x="2753" y="7683"/>
                      </a:cubicBezTo>
                      <a:cubicBezTo>
                        <a:pt x="2115" y="7111"/>
                        <a:pt x="2326" y="7496"/>
                        <a:pt x="1375" y="7365"/>
                      </a:cubicBezTo>
                      <a:cubicBezTo>
                        <a:pt x="493" y="6773"/>
                        <a:pt x="-182" y="5795"/>
                        <a:pt x="45" y="5036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773" name="Google Shape;5773;p54"/>
                <p:cNvGrpSpPr/>
                <p:nvPr/>
              </p:nvGrpSpPr>
              <p:grpSpPr>
                <a:xfrm>
                  <a:off x="8136838" y="3735782"/>
                  <a:ext cx="2402775" cy="1530043"/>
                  <a:chOff x="8136838" y="3735782"/>
                  <a:chExt cx="2402775" cy="1530043"/>
                </a:xfrm>
              </p:grpSpPr>
              <p:grpSp>
                <p:nvGrpSpPr>
                  <p:cNvPr id="5774" name="Google Shape;5774;p54"/>
                  <p:cNvGrpSpPr/>
                  <p:nvPr/>
                </p:nvGrpSpPr>
                <p:grpSpPr>
                  <a:xfrm>
                    <a:off x="8324065" y="3830658"/>
                    <a:ext cx="2215548" cy="1435167"/>
                    <a:chOff x="833331" y="2873352"/>
                    <a:chExt cx="2333625" cy="1590649"/>
                  </a:xfrm>
                </p:grpSpPr>
                <p:grpSp>
                  <p:nvGrpSpPr>
                    <p:cNvPr id="5775" name="Google Shape;5775;p54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76" name="Google Shape;5776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77" name="Google Shape;5777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78" name="Google Shape;5778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79" name="Google Shape;5779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80" name="Google Shape;5780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81" name="Google Shape;5781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82" name="Google Shape;5782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83" name="Google Shape;5783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84" name="Google Shape;5784;p54"/>
                        <p:cNvCxnSpPr>
                          <a:endCxn id="5779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85" name="Google Shape;5785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786" name="Google Shape;5786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787" name="Google Shape;5787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88" name="Google Shape;5788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3b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789" name="Google Shape;5789;p54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90" name="Google Shape;5790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91" name="Google Shape;5791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2" name="Google Shape;5792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3" name="Google Shape;5793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4" name="Google Shape;5794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5" name="Google Shape;5795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6" name="Google Shape;5796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7" name="Google Shape;5797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98" name="Google Shape;5798;p54"/>
                        <p:cNvCxnSpPr>
                          <a:endCxn id="5793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99" name="Google Shape;5799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00" name="Google Shape;5800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801" name="Google Shape;5801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02" name="Google Shape;5802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3d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03" name="Google Shape;5803;p54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04" name="Google Shape;5804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05" name="Google Shape;5805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06" name="Google Shape;5806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07" name="Google Shape;5807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08" name="Google Shape;5808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09" name="Google Shape;5809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10" name="Google Shape;5810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11" name="Google Shape;5811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12" name="Google Shape;5812;p54"/>
                        <p:cNvCxnSpPr>
                          <a:endCxn id="5807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13" name="Google Shape;5813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14" name="Google Shape;5814;p54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5815" name="Google Shape;5815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16" name="Google Shape;5816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3c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17" name="Google Shape;5817;p54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18" name="Google Shape;5818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19" name="Google Shape;5819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0" name="Google Shape;5820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1" name="Google Shape;5821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2" name="Google Shape;5822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3" name="Google Shape;5823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4" name="Google Shape;5824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5" name="Google Shape;5825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26" name="Google Shape;5826;p54"/>
                        <p:cNvCxnSpPr>
                          <a:endCxn id="5821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27" name="Google Shape;5827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28" name="Google Shape;5828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829" name="Google Shape;5829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30" name="Google Shape;5830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3a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5831" name="Google Shape;5831;p54"/>
                    <p:cNvCxnSpPr>
                      <a:stCxn id="5788" idx="2"/>
                      <a:endCxn id="5802" idx="0"/>
                    </p:cNvCxnSpPr>
                    <p:nvPr/>
                  </p:nvCxnSpPr>
                  <p:spPr>
                    <a:xfrm>
                      <a:off x="1991073" y="3242684"/>
                      <a:ext cx="4200" cy="8520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rgbClr val="000090"/>
                      </a:solidFill>
                      <a:prstDash val="dash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32" name="Google Shape;5832;p54"/>
                    <p:cNvCxnSpPr/>
                    <p:nvPr/>
                  </p:nvCxnSpPr>
                  <p:spPr>
                    <a:xfrm>
                      <a:off x="1407477" y="3648621"/>
                      <a:ext cx="1204913" cy="6353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33" name="Google Shape;5833;p54"/>
                    <p:cNvCxnSpPr>
                      <a:stCxn id="5777" idx="7"/>
                    </p:cNvCxnSpPr>
                    <p:nvPr/>
                  </p:nvCxnSpPr>
                  <p:spPr>
                    <a:xfrm>
                      <a:off x="2218708" y="3154477"/>
                      <a:ext cx="480000" cy="3699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34" name="Google Shape;5834;p54"/>
                    <p:cNvCxnSpPr/>
                    <p:nvPr/>
                  </p:nvCxnSpPr>
                  <p:spPr>
                    <a:xfrm>
                      <a:off x="1300073" y="3786304"/>
                      <a:ext cx="477927" cy="357071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35" name="Google Shape;5835;p54"/>
                    <p:cNvCxnSpPr/>
                    <p:nvPr/>
                  </p:nvCxnSpPr>
                  <p:spPr>
                    <a:xfrm flipH="1">
                      <a:off x="1287553" y="3166946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sp>
                <p:nvSpPr>
                  <p:cNvPr id="5836" name="Google Shape;5836;p54"/>
                  <p:cNvSpPr txBox="1"/>
                  <p:nvPr/>
                </p:nvSpPr>
                <p:spPr>
                  <a:xfrm>
                    <a:off x="8136838" y="37357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3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837" name="Google Shape;5837;p54"/>
              <p:cNvGrpSpPr/>
              <p:nvPr/>
            </p:nvGrpSpPr>
            <p:grpSpPr>
              <a:xfrm>
                <a:off x="1426553" y="4136253"/>
                <a:ext cx="3452487" cy="1719017"/>
                <a:chOff x="1426553" y="4136253"/>
                <a:chExt cx="3452487" cy="1719017"/>
              </a:xfrm>
            </p:grpSpPr>
            <p:grpSp>
              <p:nvGrpSpPr>
                <p:cNvPr id="5838" name="Google Shape;5838;p54"/>
                <p:cNvGrpSpPr/>
                <p:nvPr/>
              </p:nvGrpSpPr>
              <p:grpSpPr>
                <a:xfrm>
                  <a:off x="1426553" y="4136253"/>
                  <a:ext cx="2557336" cy="1719017"/>
                  <a:chOff x="-2170772" y="2784954"/>
                  <a:chExt cx="2712783" cy="1853712"/>
                </a:xfrm>
              </p:grpSpPr>
              <p:sp>
                <p:nvSpPr>
                  <p:cNvPr id="5839" name="Google Shape;5839;p54"/>
                  <p:cNvSpPr/>
                  <p:nvPr/>
                </p:nvSpPr>
                <p:spPr>
                  <a:xfrm>
                    <a:off x="-2170772" y="2784954"/>
                    <a:ext cx="2712783" cy="1853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0" h="10795" extrusionOk="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840" name="Google Shape;5840;p54"/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5841" name="Google Shape;5841;p54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42" name="Google Shape;5842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43" name="Google Shape;5843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4" name="Google Shape;5844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5" name="Google Shape;5845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6" name="Google Shape;5846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7" name="Google Shape;5847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8" name="Google Shape;5848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9" name="Google Shape;5849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50" name="Google Shape;5850;p54"/>
                        <p:cNvCxnSpPr>
                          <a:endCxn id="5845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51" name="Google Shape;5851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52" name="Google Shape;5852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853" name="Google Shape;5853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54" name="Google Shape;5854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1b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55" name="Google Shape;5855;p54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56" name="Google Shape;5856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57" name="Google Shape;5857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58" name="Google Shape;5858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59" name="Google Shape;5859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60" name="Google Shape;5860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61" name="Google Shape;5861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62" name="Google Shape;5862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63" name="Google Shape;5863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64" name="Google Shape;5864;p54"/>
                        <p:cNvCxnSpPr>
                          <a:endCxn id="5859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65" name="Google Shape;5865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66" name="Google Shape;5866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867" name="Google Shape;5867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68" name="Google Shape;5868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1d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69" name="Google Shape;5869;p54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70" name="Google Shape;5870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71" name="Google Shape;5871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2" name="Google Shape;5872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3" name="Google Shape;5873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4" name="Google Shape;5874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5" name="Google Shape;5875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6" name="Google Shape;5876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7" name="Google Shape;5877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78" name="Google Shape;5878;p54"/>
                        <p:cNvCxnSpPr>
                          <a:endCxn id="5873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79" name="Google Shape;5879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80" name="Google Shape;5880;p54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5881" name="Google Shape;5881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82" name="Google Shape;5882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1c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83" name="Google Shape;5883;p54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84" name="Google Shape;5884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85" name="Google Shape;5885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86" name="Google Shape;5886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87" name="Google Shape;5887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88" name="Google Shape;5888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89" name="Google Shape;5889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90" name="Google Shape;5890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91" name="Google Shape;5891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92" name="Google Shape;5892;p54"/>
                        <p:cNvCxnSpPr>
                          <a:endCxn id="5887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93" name="Google Shape;5893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94" name="Google Shape;5894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895" name="Google Shape;5895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96" name="Google Shape;5896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1a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5897" name="Google Shape;5897;p54"/>
                    <p:cNvCxnSpPr>
                      <a:stCxn id="5843" idx="7"/>
                    </p:cNvCxnSpPr>
                    <p:nvPr/>
                  </p:nvCxnSpPr>
                  <p:spPr>
                    <a:xfrm>
                      <a:off x="2218708" y="3154477"/>
                      <a:ext cx="480000" cy="3699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98" name="Google Shape;5898;p54"/>
                    <p:cNvCxnSpPr/>
                    <p:nvPr/>
                  </p:nvCxnSpPr>
                  <p:spPr>
                    <a:xfrm>
                      <a:off x="1300073" y="3786304"/>
                      <a:ext cx="477927" cy="357071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99" name="Google Shape;5899;p54"/>
                    <p:cNvCxnSpPr/>
                    <p:nvPr/>
                  </p:nvCxnSpPr>
                  <p:spPr>
                    <a:xfrm flipH="1">
                      <a:off x="2196042" y="3783542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900" name="Google Shape;5900;p54"/>
                    <p:cNvCxnSpPr/>
                    <p:nvPr/>
                  </p:nvCxnSpPr>
                  <p:spPr>
                    <a:xfrm flipH="1">
                      <a:off x="1287553" y="3166946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</p:grpSp>
            <p:sp>
              <p:nvSpPr>
                <p:cNvPr id="5901" name="Google Shape;5901;p54"/>
                <p:cNvSpPr txBox="1"/>
                <p:nvPr/>
              </p:nvSpPr>
              <p:spPr>
                <a:xfrm>
                  <a:off x="1430686" y="4247082"/>
                  <a:ext cx="7535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9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AS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902" name="Google Shape;5902;p54"/>
                <p:cNvCxnSpPr>
                  <a:stCxn id="5766" idx="1"/>
                </p:cNvCxnSpPr>
                <p:nvPr/>
              </p:nvCxnSpPr>
              <p:spPr>
                <a:xfrm rot="10800000">
                  <a:off x="3848240" y="5024779"/>
                  <a:ext cx="1030800" cy="699000"/>
                </a:xfrm>
                <a:prstGeom prst="straightConnector1">
                  <a:avLst/>
                </a:prstGeom>
                <a:solidFill>
                  <a:srgbClr val="00CC99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903" name="Google Shape;5903;p54"/>
              <p:cNvCxnSpPr>
                <a:stCxn id="5743" idx="5"/>
                <a:endCxn id="5830" idx="1"/>
              </p:cNvCxnSpPr>
              <p:nvPr/>
            </p:nvCxnSpPr>
            <p:spPr>
              <a:xfrm rot="10800000" flipH="1">
                <a:off x="6957825" y="4543451"/>
                <a:ext cx="1398900" cy="1062900"/>
              </a:xfrm>
              <a:prstGeom prst="straightConnector1">
                <a:avLst/>
              </a:prstGeom>
              <a:solidFill>
                <a:srgbClr val="00CC99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04" name="Google Shape;5904;p54"/>
            <p:cNvGrpSpPr/>
            <p:nvPr/>
          </p:nvGrpSpPr>
          <p:grpSpPr>
            <a:xfrm>
              <a:off x="9525929" y="4809915"/>
              <a:ext cx="1701734" cy="616172"/>
              <a:chOff x="6935906" y="5482318"/>
              <a:chExt cx="1701734" cy="616172"/>
            </a:xfrm>
          </p:grpSpPr>
          <p:grpSp>
            <p:nvGrpSpPr>
              <p:cNvPr id="5905" name="Google Shape;5905;p54"/>
              <p:cNvGrpSpPr/>
              <p:nvPr/>
            </p:nvGrpSpPr>
            <p:grpSpPr>
              <a:xfrm>
                <a:off x="6935906" y="5482318"/>
                <a:ext cx="1701734" cy="616172"/>
                <a:chOff x="6808463" y="5108795"/>
                <a:chExt cx="1701734" cy="616172"/>
              </a:xfrm>
            </p:grpSpPr>
            <p:sp>
              <p:nvSpPr>
                <p:cNvPr id="5906" name="Google Shape;5906;p54"/>
                <p:cNvSpPr/>
                <p:nvPr/>
              </p:nvSpPr>
              <p:spPr>
                <a:xfrm>
                  <a:off x="6808463" y="5108795"/>
                  <a:ext cx="1701734" cy="616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11127" extrusionOk="0">
                      <a:moveTo>
                        <a:pt x="40" y="9082"/>
                      </a:moveTo>
                      <a:cubicBezTo>
                        <a:pt x="352" y="7566"/>
                        <a:pt x="3280" y="1761"/>
                        <a:pt x="4577" y="470"/>
                      </a:cubicBezTo>
                      <a:cubicBezTo>
                        <a:pt x="5874" y="-821"/>
                        <a:pt x="6795" y="914"/>
                        <a:pt x="7822" y="1336"/>
                      </a:cubicBezTo>
                      <a:cubicBezTo>
                        <a:pt x="8849" y="1758"/>
                        <a:pt x="10193" y="1947"/>
                        <a:pt x="10740" y="3004"/>
                      </a:cubicBezTo>
                      <a:cubicBezTo>
                        <a:pt x="11287" y="4061"/>
                        <a:pt x="11468" y="6337"/>
                        <a:pt x="11102" y="7683"/>
                      </a:cubicBezTo>
                      <a:cubicBezTo>
                        <a:pt x="10736" y="9030"/>
                        <a:pt x="9940" y="10771"/>
                        <a:pt x="8541" y="11085"/>
                      </a:cubicBezTo>
                      <a:cubicBezTo>
                        <a:pt x="7141" y="11398"/>
                        <a:pt x="4122" y="9898"/>
                        <a:pt x="2705" y="9564"/>
                      </a:cubicBezTo>
                      <a:cubicBezTo>
                        <a:pt x="1288" y="9230"/>
                        <a:pt x="-272" y="10598"/>
                        <a:pt x="40" y="9082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907" name="Google Shape;5907;p54"/>
                <p:cNvGrpSpPr/>
                <p:nvPr/>
              </p:nvGrpSpPr>
              <p:grpSpPr>
                <a:xfrm>
                  <a:off x="7908175" y="5241780"/>
                  <a:ext cx="536554" cy="263548"/>
                  <a:chOff x="1871277" y="1576300"/>
                  <a:chExt cx="1128371" cy="437861"/>
                </a:xfrm>
              </p:grpSpPr>
              <p:sp>
                <p:nvSpPr>
                  <p:cNvPr id="5908" name="Google Shape;5908;p54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09" name="Google Shape;5909;p54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0" name="Google Shape;5910;p54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1" name="Google Shape;5911;p54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2" name="Google Shape;5912;p54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3" name="Google Shape;5913;p54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4" name="Google Shape;5914;p54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915" name="Google Shape;5915;p54"/>
                  <p:cNvCxnSpPr>
                    <a:endCxn id="5910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916" name="Google Shape;5916;p54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917" name="Google Shape;5917;p54"/>
                <p:cNvGrpSpPr/>
                <p:nvPr/>
              </p:nvGrpSpPr>
              <p:grpSpPr>
                <a:xfrm>
                  <a:off x="7876581" y="5223365"/>
                  <a:ext cx="466894" cy="369332"/>
                  <a:chOff x="599495" y="1708643"/>
                  <a:chExt cx="491778" cy="409344"/>
                </a:xfrm>
              </p:grpSpPr>
              <p:sp>
                <p:nvSpPr>
                  <p:cNvPr id="5918" name="Google Shape;5918;p54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9" name="Google Shape;5919;p54"/>
                  <p:cNvSpPr txBox="1"/>
                  <p:nvPr/>
                </p:nvSpPr>
                <p:spPr>
                  <a:xfrm>
                    <a:off x="599495" y="1708643"/>
                    <a:ext cx="491778" cy="4093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 X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5920" name="Google Shape;5920;p54"/>
              <p:cNvCxnSpPr/>
              <p:nvPr/>
            </p:nvCxnSpPr>
            <p:spPr>
              <a:xfrm flipH="1">
                <a:off x="7158742" y="5764030"/>
                <a:ext cx="870024" cy="9999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5921" name="Google Shape;5921;p54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path advertisement</a:t>
            </a:r>
            <a:endParaRPr/>
          </a:p>
        </p:txBody>
      </p:sp>
      <p:sp>
        <p:nvSpPr>
          <p:cNvPr id="5922" name="Google Shape;5922;p5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35</a:t>
            </a:fld>
            <a:endParaRPr/>
          </a:p>
        </p:txBody>
      </p:sp>
      <p:sp>
        <p:nvSpPr>
          <p:cNvPr id="5923" name="Google Shape;5923;p54"/>
          <p:cNvSpPr txBox="1"/>
          <p:nvPr/>
        </p:nvSpPr>
        <p:spPr>
          <a:xfrm>
            <a:off x="825754" y="4751961"/>
            <a:ext cx="10673139" cy="84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93688" indent="-29368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AS2 policy, AS2 router 2c accepts path AS3,X, propagates (via iBGP) to all AS2 routers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69850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24" name="Google Shape;5924;p54"/>
          <p:cNvGrpSpPr/>
          <p:nvPr/>
        </p:nvGrpSpPr>
        <p:grpSpPr>
          <a:xfrm>
            <a:off x="2993331" y="2473508"/>
            <a:ext cx="1275005" cy="828649"/>
            <a:chOff x="2241770" y="2498560"/>
            <a:chExt cx="1275005" cy="828649"/>
          </a:xfrm>
        </p:grpSpPr>
        <p:sp>
          <p:nvSpPr>
            <p:cNvPr id="5925" name="Google Shape;5925;p54"/>
            <p:cNvSpPr txBox="1"/>
            <p:nvPr/>
          </p:nvSpPr>
          <p:spPr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AS2,AS3,X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6" name="Google Shape;5926;p54"/>
            <p:cNvSpPr/>
            <p:nvPr/>
          </p:nvSpPr>
          <p:spPr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27" name="Google Shape;5927;p54"/>
          <p:cNvSpPr txBox="1"/>
          <p:nvPr/>
        </p:nvSpPr>
        <p:spPr>
          <a:xfrm>
            <a:off x="853911" y="4164411"/>
            <a:ext cx="11146023" cy="84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AS2 router 2c receives path advertisement </a:t>
            </a:r>
            <a:r>
              <a:rPr lang="en-US" sz="24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(via eBGP) from AS3 router 3a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8" name="Google Shape;5928;p54"/>
          <p:cNvSpPr txBox="1"/>
          <p:nvPr/>
        </p:nvSpPr>
        <p:spPr>
          <a:xfrm>
            <a:off x="837479" y="5525933"/>
            <a:ext cx="10511102" cy="51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AS2 policy,  AS2 router 2a advertises (via eBGP)  path </a:t>
            </a:r>
            <a:r>
              <a:rPr lang="en-US" sz="24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AS2, AS3, X 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AS1 router 1c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190500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29" name="Google Shape;5929;p54"/>
          <p:cNvGrpSpPr/>
          <p:nvPr/>
        </p:nvGrpSpPr>
        <p:grpSpPr>
          <a:xfrm>
            <a:off x="5079134" y="2657901"/>
            <a:ext cx="1118837" cy="826267"/>
            <a:chOff x="4052000" y="2820739"/>
            <a:chExt cx="1118837" cy="826267"/>
          </a:xfrm>
        </p:grpSpPr>
        <p:cxnSp>
          <p:nvCxnSpPr>
            <p:cNvPr id="5930" name="Google Shape;5930;p54"/>
            <p:cNvCxnSpPr/>
            <p:nvPr/>
          </p:nvCxnSpPr>
          <p:spPr>
            <a:xfrm rot="10800000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31" name="Google Shape;5931;p54"/>
            <p:cNvCxnSpPr/>
            <p:nvPr/>
          </p:nvCxnSpPr>
          <p:spPr>
            <a:xfrm rot="10800000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32" name="Google Shape;5932;p54"/>
            <p:cNvCxnSpPr/>
            <p:nvPr/>
          </p:nvCxnSpPr>
          <p:spPr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933" name="Google Shape;5933;p54"/>
          <p:cNvGrpSpPr/>
          <p:nvPr/>
        </p:nvGrpSpPr>
        <p:grpSpPr>
          <a:xfrm>
            <a:off x="7037763" y="2400062"/>
            <a:ext cx="1291766" cy="685034"/>
            <a:chOff x="2281" y="2317"/>
            <a:chExt cx="814" cy="432"/>
          </a:xfrm>
        </p:grpSpPr>
        <p:sp>
          <p:nvSpPr>
            <p:cNvPr id="5934" name="Google Shape;5934;p54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5" name="Google Shape;5935;p54"/>
            <p:cNvSpPr txBox="1"/>
            <p:nvPr/>
          </p:nvSpPr>
          <p:spPr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lang="en-US" sz="1600" i="1" kern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13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" name="Google Shape;5940;p55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path advertisement </a:t>
            </a:r>
            <a:r>
              <a:rPr lang="en-US" sz="3600"/>
              <a:t>(more</a:t>
            </a:r>
            <a:r>
              <a:rPr lang="en-US"/>
              <a:t>)</a:t>
            </a:r>
            <a:endParaRPr/>
          </a:p>
        </p:txBody>
      </p:sp>
      <p:sp>
        <p:nvSpPr>
          <p:cNvPr id="5941" name="Google Shape;5941;p5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36</a:t>
            </a:fld>
            <a:endParaRPr/>
          </a:p>
        </p:txBody>
      </p:sp>
      <p:grpSp>
        <p:nvGrpSpPr>
          <p:cNvPr id="5942" name="Google Shape;5942;p55"/>
          <p:cNvGrpSpPr/>
          <p:nvPr/>
        </p:nvGrpSpPr>
        <p:grpSpPr>
          <a:xfrm>
            <a:off x="2993331" y="2473508"/>
            <a:ext cx="1275005" cy="828649"/>
            <a:chOff x="2241770" y="2498560"/>
            <a:chExt cx="1275005" cy="828649"/>
          </a:xfrm>
        </p:grpSpPr>
        <p:sp>
          <p:nvSpPr>
            <p:cNvPr id="5943" name="Google Shape;5943;p55"/>
            <p:cNvSpPr txBox="1"/>
            <p:nvPr/>
          </p:nvSpPr>
          <p:spPr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i="1" kern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AS2,AS3,X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4" name="Google Shape;5944;p55"/>
            <p:cNvSpPr/>
            <p:nvPr/>
          </p:nvSpPr>
          <p:spPr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5" name="Google Shape;5945;p55"/>
          <p:cNvSpPr txBox="1"/>
          <p:nvPr/>
        </p:nvSpPr>
        <p:spPr>
          <a:xfrm>
            <a:off x="1364685" y="4805597"/>
            <a:ext cx="8505825" cy="55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93688" indent="-293688" eaLnBrk="1" fontAlgn="auto" hangingPunct="1">
              <a:lnSpc>
                <a:spcPct val="89166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AS1 gateway router 1c learns path </a:t>
            </a:r>
            <a:r>
              <a:rPr lang="en-US" sz="2400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AS2,AS3,X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2a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95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6" name="Google Shape;5946;p55"/>
          <p:cNvSpPr txBox="1"/>
          <p:nvPr/>
        </p:nvSpPr>
        <p:spPr>
          <a:xfrm>
            <a:off x="1142010" y="4352301"/>
            <a:ext cx="9918472" cy="57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lnSpc>
                <a:spcPct val="76428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gateway router may learn about </a:t>
            </a:r>
            <a:r>
              <a:rPr lang="en-US" sz="2800" kern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paths to destination: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947" name="Google Shape;5947;p55"/>
          <p:cNvGrpSpPr/>
          <p:nvPr/>
        </p:nvGrpSpPr>
        <p:grpSpPr>
          <a:xfrm>
            <a:off x="1970966" y="1952535"/>
            <a:ext cx="1118837" cy="826267"/>
            <a:chOff x="4052000" y="2820739"/>
            <a:chExt cx="1118837" cy="826267"/>
          </a:xfrm>
        </p:grpSpPr>
        <p:cxnSp>
          <p:nvCxnSpPr>
            <p:cNvPr id="5948" name="Google Shape;5948;p55"/>
            <p:cNvCxnSpPr/>
            <p:nvPr/>
          </p:nvCxnSpPr>
          <p:spPr>
            <a:xfrm rot="10800000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49" name="Google Shape;5949;p55"/>
            <p:cNvCxnSpPr/>
            <p:nvPr/>
          </p:nvCxnSpPr>
          <p:spPr>
            <a:xfrm rot="10800000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50" name="Google Shape;5950;p55"/>
            <p:cNvCxnSpPr/>
            <p:nvPr/>
          </p:nvCxnSpPr>
          <p:spPr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951" name="Google Shape;5951;p55"/>
          <p:cNvGrpSpPr/>
          <p:nvPr/>
        </p:nvGrpSpPr>
        <p:grpSpPr>
          <a:xfrm>
            <a:off x="3743662" y="1671430"/>
            <a:ext cx="941805" cy="615516"/>
            <a:chOff x="4482698" y="1658905"/>
            <a:chExt cx="941805" cy="615516"/>
          </a:xfrm>
        </p:grpSpPr>
        <p:sp>
          <p:nvSpPr>
            <p:cNvPr id="5952" name="Google Shape;5952;p55"/>
            <p:cNvSpPr/>
            <p:nvPr/>
          </p:nvSpPr>
          <p:spPr>
            <a:xfrm rot="-38912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3" name="Google Shape;5953;p55"/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i="1" kern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954" name="Google Shape;5954;p55"/>
          <p:cNvSpPr txBox="1"/>
          <p:nvPr/>
        </p:nvSpPr>
        <p:spPr>
          <a:xfrm>
            <a:off x="1399857" y="5223019"/>
            <a:ext cx="8505825" cy="55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89166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AS1 gateway router 1c learns path </a:t>
            </a:r>
            <a:r>
              <a:rPr lang="en-US" sz="2400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3a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215900" eaLnBrk="1" fontAlgn="auto" hangingPunct="1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5" name="Google Shape;5955;p55"/>
          <p:cNvSpPr txBox="1"/>
          <p:nvPr/>
        </p:nvSpPr>
        <p:spPr>
          <a:xfrm>
            <a:off x="1415491" y="5540232"/>
            <a:ext cx="10521813" cy="102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policy,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AS1 gateway router 1c chooses path </a:t>
            </a:r>
            <a:r>
              <a:rPr lang="en-US" sz="2400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advertises path within AS1 via iBGP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215900" eaLnBrk="1" fontAlgn="auto" hangingPunct="1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6" name="Google Shape;5956;p55"/>
          <p:cNvGrpSpPr/>
          <p:nvPr/>
        </p:nvGrpSpPr>
        <p:grpSpPr>
          <a:xfrm>
            <a:off x="7037763" y="2400062"/>
            <a:ext cx="1291766" cy="685034"/>
            <a:chOff x="2281" y="2317"/>
            <a:chExt cx="814" cy="432"/>
          </a:xfrm>
        </p:grpSpPr>
        <p:sp>
          <p:nvSpPr>
            <p:cNvPr id="5957" name="Google Shape;5957;p55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8" name="Google Shape;5958;p55"/>
            <p:cNvSpPr txBox="1"/>
            <p:nvPr/>
          </p:nvSpPr>
          <p:spPr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lang="en-US" sz="1600" i="1" kern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959" name="Google Shape;5959;p55"/>
          <p:cNvGrpSpPr/>
          <p:nvPr/>
        </p:nvGrpSpPr>
        <p:grpSpPr>
          <a:xfrm>
            <a:off x="1113403" y="1064076"/>
            <a:ext cx="9801110" cy="2876474"/>
            <a:chOff x="1113403" y="1064076"/>
            <a:chExt cx="9801110" cy="2876474"/>
          </a:xfrm>
        </p:grpSpPr>
        <p:grpSp>
          <p:nvGrpSpPr>
            <p:cNvPr id="5960" name="Google Shape;5960;p55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5961" name="Google Shape;5961;p55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5962" name="Google Shape;5962;p55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963" name="Google Shape;5963;p55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964" name="Google Shape;5964;p55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5965" name="Google Shape;5965;p55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966" name="Google Shape;5966;p55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967" name="Google Shape;5967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968" name="Google Shape;5968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69" name="Google Shape;5969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0" name="Google Shape;5970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1" name="Google Shape;5971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2" name="Google Shape;5972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3" name="Google Shape;5973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4" name="Google Shape;5974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5975" name="Google Shape;5975;p55"/>
                          <p:cNvCxnSpPr>
                            <a:endCxn id="5970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976" name="Google Shape;5976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977" name="Google Shape;5977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978" name="Google Shape;5978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9" name="Google Shape;5979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980" name="Google Shape;5980;p55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981" name="Google Shape;5981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982" name="Google Shape;5982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3" name="Google Shape;5983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4" name="Google Shape;5984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5" name="Google Shape;5985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6" name="Google Shape;5986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7" name="Google Shape;5987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8" name="Google Shape;5988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5989" name="Google Shape;5989;p55"/>
                          <p:cNvCxnSpPr>
                            <a:endCxn id="5984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990" name="Google Shape;5990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991" name="Google Shape;5991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992" name="Google Shape;5992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93" name="Google Shape;5993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994" name="Google Shape;5994;p55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995" name="Google Shape;5995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996" name="Google Shape;5996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97" name="Google Shape;5997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98" name="Google Shape;5998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99" name="Google Shape;5999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00" name="Google Shape;6000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01" name="Google Shape;6001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02" name="Google Shape;6002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03" name="Google Shape;6003;p55"/>
                          <p:cNvCxnSpPr>
                            <a:endCxn id="5998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04" name="Google Shape;6004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05" name="Google Shape;6005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006" name="Google Shape;6006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07" name="Google Shape;6007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008" name="Google Shape;6008;p55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09" name="Google Shape;6009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10" name="Google Shape;6010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1" name="Google Shape;6011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2" name="Google Shape;6012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3" name="Google Shape;6013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4" name="Google Shape;6014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5" name="Google Shape;6015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6" name="Google Shape;6016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17" name="Google Shape;6017;p55"/>
                          <p:cNvCxnSpPr>
                            <a:endCxn id="6012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18" name="Google Shape;6018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19" name="Google Shape;6019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20" name="Google Shape;6020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21" name="Google Shape;6021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022" name="Google Shape;6022;p55"/>
                      <p:cNvCxnSpPr>
                        <a:stCxn id="5968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23" name="Google Shape;6023;p55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24" name="Google Shape;6024;p55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025" name="Google Shape;6025;p55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2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026" name="Google Shape;6026;p55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6027" name="Google Shape;6027;p55"/>
                  <p:cNvSpPr/>
                  <p:nvPr/>
                </p:nvSpPr>
                <p:spPr>
                  <a:xfrm>
                    <a:off x="8100574" y="3694542"/>
                    <a:ext cx="2575521" cy="1672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0" h="10795" extrusionOk="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028" name="Google Shape;6028;p55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6029" name="Google Shape;6029;p55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6030" name="Google Shape;6030;p55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31" name="Google Shape;6031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32" name="Google Shape;6032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3" name="Google Shape;6033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4" name="Google Shape;6034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5" name="Google Shape;6035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6" name="Google Shape;6036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7" name="Google Shape;6037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8" name="Google Shape;6038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39" name="Google Shape;6039;p55"/>
                          <p:cNvCxnSpPr>
                            <a:endCxn id="6034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40" name="Google Shape;6040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41" name="Google Shape;6041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42" name="Google Shape;6042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43" name="Google Shape;6043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044" name="Google Shape;6044;p55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45" name="Google Shape;6045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46" name="Google Shape;6046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47" name="Google Shape;6047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48" name="Google Shape;6048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49" name="Google Shape;6049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50" name="Google Shape;6050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51" name="Google Shape;6051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52" name="Google Shape;6052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53" name="Google Shape;6053;p55"/>
                          <p:cNvCxnSpPr>
                            <a:endCxn id="6048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54" name="Google Shape;6054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55" name="Google Shape;6055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56" name="Google Shape;6056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57" name="Google Shape;6057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058" name="Google Shape;6058;p55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59" name="Google Shape;6059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60" name="Google Shape;6060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1" name="Google Shape;6061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2" name="Google Shape;6062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3" name="Google Shape;6063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4" name="Google Shape;6064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5" name="Google Shape;6065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6" name="Google Shape;6066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67" name="Google Shape;6067;p55"/>
                          <p:cNvCxnSpPr>
                            <a:endCxn id="6062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68" name="Google Shape;6068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69" name="Google Shape;6069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070" name="Google Shape;6070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1" name="Google Shape;6071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072" name="Google Shape;6072;p55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73" name="Google Shape;6073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74" name="Google Shape;6074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5" name="Google Shape;6075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6" name="Google Shape;6076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7" name="Google Shape;6077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8" name="Google Shape;6078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9" name="Google Shape;6079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80" name="Google Shape;6080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81" name="Google Shape;6081;p55"/>
                          <p:cNvCxnSpPr>
                            <a:endCxn id="6076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82" name="Google Shape;6082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83" name="Google Shape;6083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84" name="Google Shape;6084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85" name="Google Shape;6085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086" name="Google Shape;6086;p55"/>
                      <p:cNvCxnSpPr>
                        <a:stCxn id="6043" idx="2"/>
                        <a:endCxn id="6057" idx="0"/>
                      </p:cNvCxnSpPr>
                      <p:nvPr/>
                    </p:nvCxnSpPr>
                    <p:spPr>
                      <a:xfrm>
                        <a:off x="1991073" y="3242684"/>
                        <a:ext cx="4200" cy="8520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rgbClr val="000090"/>
                        </a:solidFill>
                        <a:prstDash val="dash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87" name="Google Shape;6087;p55"/>
                      <p:cNvCxnSpPr/>
                      <p:nvPr/>
                    </p:nvCxnSpPr>
                    <p:spPr>
                      <a:xfrm>
                        <a:off x="1407477" y="3648621"/>
                        <a:ext cx="1204913" cy="6353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88" name="Google Shape;6088;p55"/>
                      <p:cNvCxnSpPr>
                        <a:stCxn id="6032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89" name="Google Shape;6089;p55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90" name="Google Shape;6090;p55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  <p:sp>
                  <p:nvSpPr>
                    <p:cNvPr id="6091" name="Google Shape;6091;p55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kern="0">
                          <a:solidFill>
                            <a:srgbClr val="00009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3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6092" name="Google Shape;6092;p55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6093" name="Google Shape;6093;p55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6094" name="Google Shape;6094;p55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6095" name="Google Shape;6095;p55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6096" name="Google Shape;6096;p55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97" name="Google Shape;6097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98" name="Google Shape;6098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99" name="Google Shape;6099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0" name="Google Shape;6100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1" name="Google Shape;6101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2" name="Google Shape;6102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3" name="Google Shape;6103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4" name="Google Shape;6104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105" name="Google Shape;6105;p55"/>
                          <p:cNvCxnSpPr>
                            <a:endCxn id="6100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06" name="Google Shape;6106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07" name="Google Shape;6107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108" name="Google Shape;6108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9" name="Google Shape;6109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110" name="Google Shape;6110;p55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111" name="Google Shape;6111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112" name="Google Shape;6112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3" name="Google Shape;6113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4" name="Google Shape;6114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5" name="Google Shape;6115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6" name="Google Shape;6116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7" name="Google Shape;6117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8" name="Google Shape;6118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119" name="Google Shape;6119;p55"/>
                          <p:cNvCxnSpPr>
                            <a:endCxn id="6114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20" name="Google Shape;6120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21" name="Google Shape;6121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122" name="Google Shape;6122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23" name="Google Shape;6123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124" name="Google Shape;6124;p55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125" name="Google Shape;6125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126" name="Google Shape;6126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27" name="Google Shape;6127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28" name="Google Shape;6128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29" name="Google Shape;6129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30" name="Google Shape;6130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31" name="Google Shape;6131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32" name="Google Shape;6132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133" name="Google Shape;6133;p55"/>
                          <p:cNvCxnSpPr>
                            <a:endCxn id="6128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34" name="Google Shape;6134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35" name="Google Shape;6135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136" name="Google Shape;6136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37" name="Google Shape;6137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138" name="Google Shape;6138;p55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139" name="Google Shape;6139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140" name="Google Shape;6140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1" name="Google Shape;6141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2" name="Google Shape;6142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3" name="Google Shape;6143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4" name="Google Shape;6144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5" name="Google Shape;6145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6" name="Google Shape;6146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147" name="Google Shape;6147;p55"/>
                          <p:cNvCxnSpPr>
                            <a:endCxn id="6142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48" name="Google Shape;6148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49" name="Google Shape;6149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150" name="Google Shape;6150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51" name="Google Shape;6151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152" name="Google Shape;6152;p55"/>
                      <p:cNvCxnSpPr>
                        <a:stCxn id="6098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153" name="Google Shape;6153;p55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154" name="Google Shape;6154;p55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155" name="Google Shape;6155;p55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156" name="Google Shape;6156;p55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1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157" name="Google Shape;6157;p55"/>
                  <p:cNvCxnSpPr>
                    <a:stCxn id="6021" idx="1"/>
                  </p:cNvCxnSpPr>
                  <p:nvPr/>
                </p:nvCxnSpPr>
                <p:spPr>
                  <a:xfrm rot="10800000">
                    <a:off x="3848240" y="5024779"/>
                    <a:ext cx="1030800" cy="699000"/>
                  </a:xfrm>
                  <a:prstGeom prst="straightConnector1">
                    <a:avLst/>
                  </a:prstGeom>
                  <a:solidFill>
                    <a:srgbClr val="00CC99"/>
                  </a:solidFill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158" name="Google Shape;6158;p55"/>
                <p:cNvCxnSpPr>
                  <a:stCxn id="5998" idx="5"/>
                  <a:endCxn id="6085" idx="1"/>
                </p:cNvCxnSpPr>
                <p:nvPr/>
              </p:nvCxnSpPr>
              <p:spPr>
                <a:xfrm rot="10800000" flipH="1">
                  <a:off x="6957825" y="4543451"/>
                  <a:ext cx="1398900" cy="1062900"/>
                </a:xfrm>
                <a:prstGeom prst="straightConnector1">
                  <a:avLst/>
                </a:prstGeom>
                <a:solidFill>
                  <a:srgbClr val="00CC99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159" name="Google Shape;6159;p55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6160" name="Google Shape;6160;p55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6161" name="Google Shape;6161;p55"/>
                  <p:cNvSpPr/>
                  <p:nvPr/>
                </p:nvSpPr>
                <p:spPr>
                  <a:xfrm>
                    <a:off x="6808463" y="5108795"/>
                    <a:ext cx="1701734" cy="616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93" h="11127" extrusionOk="0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162" name="Google Shape;6162;p55"/>
                  <p:cNvGrpSpPr/>
                  <p:nvPr/>
                </p:nvGrpSpPr>
                <p:grpSpPr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6163" name="Google Shape;6163;p55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4" name="Google Shape;6164;p5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5" name="Google Shape;6165;p55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6" name="Google Shape;6166;p5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7" name="Google Shape;6167;p5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8" name="Google Shape;6168;p5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9" name="Google Shape;6169;p5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6170" name="Google Shape;6170;p55"/>
                    <p:cNvCxnSpPr>
                      <a:endCxn id="6165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6171" name="Google Shape;6171;p5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6172" name="Google Shape;6172;p55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6173" name="Google Shape;6173;p5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74" name="Google Shape;6174;p55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6175" name="Google Shape;6175;p55"/>
                <p:cNvCxnSpPr/>
                <p:nvPr/>
              </p:nvCxnSpPr>
              <p:spPr>
                <a:xfrm flipH="1">
                  <a:off x="7158742" y="5764030"/>
                  <a:ext cx="870024" cy="9999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6176" name="Google Shape;6176;p55"/>
            <p:cNvCxnSpPr/>
            <p:nvPr/>
          </p:nvCxnSpPr>
          <p:spPr>
            <a:xfrm rot="10800000" flipH="1">
              <a:off x="3540307" y="1929008"/>
              <a:ext cx="4451299" cy="422665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77" name="Google Shape;6177;p55"/>
          <p:cNvGrpSpPr/>
          <p:nvPr/>
        </p:nvGrpSpPr>
        <p:grpSpPr>
          <a:xfrm>
            <a:off x="1833953" y="1828797"/>
            <a:ext cx="1544009" cy="1075913"/>
            <a:chOff x="393081" y="3061853"/>
            <a:chExt cx="1544009" cy="1075913"/>
          </a:xfrm>
        </p:grpSpPr>
        <p:grpSp>
          <p:nvGrpSpPr>
            <p:cNvPr id="6178" name="Google Shape;6178;p55"/>
            <p:cNvGrpSpPr/>
            <p:nvPr/>
          </p:nvGrpSpPr>
          <p:grpSpPr>
            <a:xfrm>
              <a:off x="393081" y="3198229"/>
              <a:ext cx="1118837" cy="826267"/>
              <a:chOff x="4052000" y="2820739"/>
              <a:chExt cx="1118837" cy="826267"/>
            </a:xfrm>
          </p:grpSpPr>
          <p:cxnSp>
            <p:nvCxnSpPr>
              <p:cNvPr id="6179" name="Google Shape;6179;p55"/>
              <p:cNvCxnSpPr/>
              <p:nvPr/>
            </p:nvCxnSpPr>
            <p:spPr>
              <a:xfrm rot="10800000">
                <a:off x="4769093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80" name="Google Shape;6180;p55"/>
              <p:cNvCxnSpPr/>
              <p:nvPr/>
            </p:nvCxnSpPr>
            <p:spPr>
              <a:xfrm rot="10800000">
                <a:off x="4052000" y="3192229"/>
                <a:ext cx="1059565" cy="141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81" name="Google Shape;6181;p55"/>
              <p:cNvCxnSpPr/>
              <p:nvPr/>
            </p:nvCxnSpPr>
            <p:spPr>
              <a:xfrm flipH="1">
                <a:off x="4748700" y="3344630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6182" name="Google Shape;6182;p55"/>
            <p:cNvSpPr txBox="1"/>
            <p:nvPr/>
          </p:nvSpPr>
          <p:spPr>
            <a:xfrm>
              <a:off x="536696" y="3269672"/>
              <a:ext cx="717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3" name="Google Shape;6183;p55"/>
            <p:cNvSpPr txBox="1"/>
            <p:nvPr/>
          </p:nvSpPr>
          <p:spPr>
            <a:xfrm>
              <a:off x="1219201" y="3061853"/>
              <a:ext cx="717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4" name="Google Shape;6184;p55"/>
            <p:cNvSpPr txBox="1"/>
            <p:nvPr/>
          </p:nvSpPr>
          <p:spPr>
            <a:xfrm>
              <a:off x="1177638" y="3768434"/>
              <a:ext cx="717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8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9" name="Google Shape;6189;p56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messages</a:t>
            </a:r>
            <a:endParaRPr/>
          </a:p>
        </p:txBody>
      </p:sp>
      <p:sp>
        <p:nvSpPr>
          <p:cNvPr id="6190" name="Google Shape;6190;p5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37</a:t>
            </a:fld>
            <a:endParaRPr/>
          </a:p>
        </p:txBody>
      </p:sp>
      <p:sp>
        <p:nvSpPr>
          <p:cNvPr id="6191" name="Google Shape;6191;p56"/>
          <p:cNvSpPr txBox="1"/>
          <p:nvPr/>
        </p:nvSpPr>
        <p:spPr>
          <a:xfrm>
            <a:off x="829980" y="1409874"/>
            <a:ext cx="10957012" cy="504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9051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BGP messages exchanged between peers over TCP connection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90513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BGP messages: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OPEN: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opens TCP connection to remote BGP peer and authenticates sending BGP peer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UPDATE: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advertises new path (or withdraws old)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KEEPALIVE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keeps connection alive in absence of UPDATES; also ACKs OPEN request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reports errors in previous msg; also used to close connection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8582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6" name="Google Shape;6196;p57"/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6197" name="Google Shape;6197;p57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6198" name="Google Shape;6198;p57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6199" name="Google Shape;6199;p57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6200" name="Google Shape;6200;p57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6201" name="Google Shape;6201;p57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6202" name="Google Shape;6202;p57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6203" name="Google Shape;6203;p57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04" name="Google Shape;6204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05" name="Google Shape;6205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06" name="Google Shape;6206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07" name="Google Shape;6207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08" name="Google Shape;6208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09" name="Google Shape;6209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10" name="Google Shape;6210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11" name="Google Shape;6211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12" name="Google Shape;6212;p57"/>
                          <p:cNvCxnSpPr>
                            <a:endCxn id="620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13" name="Google Shape;6213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14" name="Google Shape;6214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15" name="Google Shape;6215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16" name="Google Shape;6216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217" name="Google Shape;6217;p57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18" name="Google Shape;6218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19" name="Google Shape;6219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0" name="Google Shape;6220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1" name="Google Shape;6221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2" name="Google Shape;6222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3" name="Google Shape;6223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4" name="Google Shape;6224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5" name="Google Shape;6225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26" name="Google Shape;6226;p57"/>
                          <p:cNvCxnSpPr>
                            <a:endCxn id="622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27" name="Google Shape;6227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28" name="Google Shape;6228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29" name="Google Shape;6229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0" name="Google Shape;6230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231" name="Google Shape;6231;p57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32" name="Google Shape;6232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33" name="Google Shape;6233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4" name="Google Shape;6234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5" name="Google Shape;6235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6" name="Google Shape;6236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7" name="Google Shape;6237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8" name="Google Shape;6238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9" name="Google Shape;6239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40" name="Google Shape;6240;p57"/>
                          <p:cNvCxnSpPr>
                            <a:endCxn id="623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41" name="Google Shape;6241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42" name="Google Shape;6242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243" name="Google Shape;6243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44" name="Google Shape;6244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245" name="Google Shape;6245;p57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46" name="Google Shape;6246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47" name="Google Shape;6247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48" name="Google Shape;6248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49" name="Google Shape;6249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50" name="Google Shape;6250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51" name="Google Shape;6251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52" name="Google Shape;6252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53" name="Google Shape;6253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54" name="Google Shape;6254;p57"/>
                          <p:cNvCxnSpPr>
                            <a:endCxn id="624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55" name="Google Shape;6255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56" name="Google Shape;6256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57" name="Google Shape;6257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58" name="Google Shape;6258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259" name="Google Shape;6259;p57"/>
                      <p:cNvCxnSpPr>
                        <a:stCxn id="6205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260" name="Google Shape;6260;p57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261" name="Google Shape;6261;p57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262" name="Google Shape;6262;p57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2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263" name="Google Shape;6263;p57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6264" name="Google Shape;6264;p57"/>
                  <p:cNvSpPr/>
                  <p:nvPr/>
                </p:nvSpPr>
                <p:spPr>
                  <a:xfrm>
                    <a:off x="8100574" y="3694542"/>
                    <a:ext cx="2575521" cy="1672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0" h="10795" extrusionOk="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265" name="Google Shape;6265;p57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6266" name="Google Shape;6266;p57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6267" name="Google Shape;6267;p57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68" name="Google Shape;6268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69" name="Google Shape;6269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0" name="Google Shape;6270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1" name="Google Shape;6271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2" name="Google Shape;6272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3" name="Google Shape;6273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4" name="Google Shape;6274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5" name="Google Shape;6275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76" name="Google Shape;6276;p57"/>
                          <p:cNvCxnSpPr>
                            <a:endCxn id="627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77" name="Google Shape;6277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78" name="Google Shape;6278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79" name="Google Shape;6279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0" name="Google Shape;6280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281" name="Google Shape;6281;p57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82" name="Google Shape;6282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83" name="Google Shape;6283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4" name="Google Shape;6284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5" name="Google Shape;6285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6" name="Google Shape;6286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7" name="Google Shape;6287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8" name="Google Shape;6288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9" name="Google Shape;6289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90" name="Google Shape;6290;p57"/>
                          <p:cNvCxnSpPr>
                            <a:endCxn id="628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91" name="Google Shape;6291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92" name="Google Shape;6292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93" name="Google Shape;6293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94" name="Google Shape;6294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295" name="Google Shape;6295;p57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96" name="Google Shape;6296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97" name="Google Shape;6297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98" name="Google Shape;6298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99" name="Google Shape;6299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00" name="Google Shape;6300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01" name="Google Shape;6301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02" name="Google Shape;6302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03" name="Google Shape;6303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04" name="Google Shape;6304;p57"/>
                          <p:cNvCxnSpPr>
                            <a:endCxn id="629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05" name="Google Shape;6305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06" name="Google Shape;6306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307" name="Google Shape;6307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08" name="Google Shape;6308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309" name="Google Shape;6309;p57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310" name="Google Shape;6310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11" name="Google Shape;6311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2" name="Google Shape;6312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3" name="Google Shape;6313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4" name="Google Shape;6314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5" name="Google Shape;6315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6" name="Google Shape;6316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7" name="Google Shape;6317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18" name="Google Shape;6318;p57"/>
                          <p:cNvCxnSpPr>
                            <a:endCxn id="631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19" name="Google Shape;6319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20" name="Google Shape;6320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321" name="Google Shape;6321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22" name="Google Shape;6322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323" name="Google Shape;6323;p57"/>
                      <p:cNvCxnSpPr>
                        <a:stCxn id="6280" idx="2"/>
                        <a:endCxn id="6294" idx="0"/>
                      </p:cNvCxnSpPr>
                      <p:nvPr/>
                    </p:nvCxnSpPr>
                    <p:spPr>
                      <a:xfrm>
                        <a:off x="1991073" y="3242684"/>
                        <a:ext cx="4200" cy="8520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rgbClr val="000090"/>
                        </a:solidFill>
                        <a:prstDash val="dash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24" name="Google Shape;6324;p57"/>
                      <p:cNvCxnSpPr/>
                      <p:nvPr/>
                    </p:nvCxnSpPr>
                    <p:spPr>
                      <a:xfrm>
                        <a:off x="1407477" y="3648621"/>
                        <a:ext cx="1204913" cy="6353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25" name="Google Shape;6325;p57"/>
                      <p:cNvCxnSpPr>
                        <a:stCxn id="6269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26" name="Google Shape;6326;p57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27" name="Google Shape;6327;p57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  <p:sp>
                  <p:nvSpPr>
                    <p:cNvPr id="6328" name="Google Shape;6328;p57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kern="0">
                          <a:solidFill>
                            <a:srgbClr val="00009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3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6329" name="Google Shape;6329;p57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6330" name="Google Shape;6330;p57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6331" name="Google Shape;6331;p57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6332" name="Google Shape;6332;p57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6333" name="Google Shape;6333;p57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334" name="Google Shape;6334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35" name="Google Shape;6335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36" name="Google Shape;6336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37" name="Google Shape;6337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38" name="Google Shape;6338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39" name="Google Shape;6339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40" name="Google Shape;6340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41" name="Google Shape;6341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42" name="Google Shape;6342;p57"/>
                          <p:cNvCxnSpPr>
                            <a:endCxn id="633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43" name="Google Shape;6343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44" name="Google Shape;6344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345" name="Google Shape;6345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46" name="Google Shape;6346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1b</a:t>
                            </a:r>
                            <a:endParaRPr sz="1200" kern="0" dirty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347" name="Google Shape;6347;p57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348" name="Google Shape;6348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49" name="Google Shape;6349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0" name="Google Shape;6350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1" name="Google Shape;6351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2" name="Google Shape;6352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3" name="Google Shape;6353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4" name="Google Shape;6354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5" name="Google Shape;6355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56" name="Google Shape;6356;p57"/>
                          <p:cNvCxnSpPr>
                            <a:endCxn id="635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57" name="Google Shape;6357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58" name="Google Shape;6358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359" name="Google Shape;6359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0" name="Google Shape;6360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1d</a:t>
                            </a:r>
                            <a:endParaRPr sz="1200" kern="0" dirty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361" name="Google Shape;6361;p57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362" name="Google Shape;6362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63" name="Google Shape;6363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4" name="Google Shape;6364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5" name="Google Shape;6365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6" name="Google Shape;6366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7" name="Google Shape;6367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8" name="Google Shape;6368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9" name="Google Shape;6369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70" name="Google Shape;6370;p57"/>
                          <p:cNvCxnSpPr>
                            <a:endCxn id="636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71" name="Google Shape;6371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72" name="Google Shape;6372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373" name="Google Shape;6373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74" name="Google Shape;6374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1c</a:t>
                            </a:r>
                            <a:endParaRPr sz="1200" kern="0" dirty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375" name="Google Shape;6375;p57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376" name="Google Shape;6376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77" name="Google Shape;6377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78" name="Google Shape;6378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79" name="Google Shape;6379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80" name="Google Shape;6380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81" name="Google Shape;6381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82" name="Google Shape;6382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83" name="Google Shape;6383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84" name="Google Shape;6384;p57"/>
                          <p:cNvCxnSpPr>
                            <a:endCxn id="637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85" name="Google Shape;6385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86" name="Google Shape;6386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387" name="Google Shape;6387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88" name="Google Shape;6388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1a</a:t>
                            </a:r>
                            <a:endParaRPr sz="1200" kern="0" dirty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389" name="Google Shape;6389;p57"/>
                      <p:cNvCxnSpPr>
                        <a:stCxn id="6335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90" name="Google Shape;6390;p57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91" name="Google Shape;6391;p57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92" name="Google Shape;6392;p57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393" name="Google Shape;6393;p57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1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394" name="Google Shape;6394;p57"/>
                  <p:cNvCxnSpPr>
                    <a:stCxn id="6258" idx="1"/>
                  </p:cNvCxnSpPr>
                  <p:nvPr/>
                </p:nvCxnSpPr>
                <p:spPr>
                  <a:xfrm rot="10800000">
                    <a:off x="3848240" y="5024779"/>
                    <a:ext cx="1030800" cy="699000"/>
                  </a:xfrm>
                  <a:prstGeom prst="straightConnector1">
                    <a:avLst/>
                  </a:prstGeom>
                  <a:solidFill>
                    <a:srgbClr val="00CC99"/>
                  </a:solidFill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395" name="Google Shape;6395;p57"/>
                <p:cNvCxnSpPr>
                  <a:stCxn id="6235" idx="5"/>
                  <a:endCxn id="6322" idx="1"/>
                </p:cNvCxnSpPr>
                <p:nvPr/>
              </p:nvCxnSpPr>
              <p:spPr>
                <a:xfrm rot="10800000" flipH="1">
                  <a:off x="6957825" y="4543451"/>
                  <a:ext cx="1398900" cy="1062900"/>
                </a:xfrm>
                <a:prstGeom prst="straightConnector1">
                  <a:avLst/>
                </a:prstGeom>
                <a:solidFill>
                  <a:srgbClr val="00CC99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396" name="Google Shape;6396;p57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6397" name="Google Shape;6397;p57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6398" name="Google Shape;6398;p57"/>
                  <p:cNvSpPr/>
                  <p:nvPr/>
                </p:nvSpPr>
                <p:spPr>
                  <a:xfrm>
                    <a:off x="6808463" y="5108795"/>
                    <a:ext cx="1701734" cy="616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93" h="11127" extrusionOk="0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399" name="Google Shape;6399;p57"/>
                  <p:cNvGrpSpPr/>
                  <p:nvPr/>
                </p:nvGrpSpPr>
                <p:grpSpPr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6400" name="Google Shape;6400;p57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1" name="Google Shape;6401;p57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2" name="Google Shape;6402;p57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3" name="Google Shape;6403;p57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4" name="Google Shape;6404;p57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5" name="Google Shape;6405;p57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6" name="Google Shape;6406;p57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6407" name="Google Shape;6407;p57"/>
                    <p:cNvCxnSpPr>
                      <a:endCxn id="6402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6408" name="Google Shape;6408;p57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6409" name="Google Shape;6409;p57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6410" name="Google Shape;6410;p57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11" name="Google Shape;6411;p57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6412" name="Google Shape;6412;p57"/>
                <p:cNvCxnSpPr/>
                <p:nvPr/>
              </p:nvCxnSpPr>
              <p:spPr>
                <a:xfrm flipH="1">
                  <a:off x="7158742" y="5764030"/>
                  <a:ext cx="870024" cy="9999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6413" name="Google Shape;6413;p57"/>
            <p:cNvCxnSpPr/>
            <p:nvPr/>
          </p:nvCxnSpPr>
          <p:spPr>
            <a:xfrm rot="10800000" flipH="1">
              <a:off x="3540307" y="1929008"/>
              <a:ext cx="4451299" cy="422665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14" name="Google Shape;6414;p57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path advertisement</a:t>
            </a:r>
            <a:endParaRPr/>
          </a:p>
        </p:txBody>
      </p:sp>
      <p:sp>
        <p:nvSpPr>
          <p:cNvPr id="6415" name="Google Shape;6415;p5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38</a:t>
            </a:fld>
            <a:endParaRPr/>
          </a:p>
        </p:txBody>
      </p:sp>
      <p:grpSp>
        <p:nvGrpSpPr>
          <p:cNvPr id="6416" name="Google Shape;6416;p57"/>
          <p:cNvGrpSpPr/>
          <p:nvPr/>
        </p:nvGrpSpPr>
        <p:grpSpPr>
          <a:xfrm>
            <a:off x="2993331" y="2473508"/>
            <a:ext cx="1275005" cy="828649"/>
            <a:chOff x="2241770" y="2498560"/>
            <a:chExt cx="1275005" cy="828649"/>
          </a:xfrm>
        </p:grpSpPr>
        <p:sp>
          <p:nvSpPr>
            <p:cNvPr id="6417" name="Google Shape;6417;p57"/>
            <p:cNvSpPr txBox="1"/>
            <p:nvPr/>
          </p:nvSpPr>
          <p:spPr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AS2,AS3,X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8" name="Google Shape;6418;p57"/>
            <p:cNvSpPr/>
            <p:nvPr/>
          </p:nvSpPr>
          <p:spPr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9" name="Google Shape;6419;p57"/>
          <p:cNvGrpSpPr/>
          <p:nvPr/>
        </p:nvGrpSpPr>
        <p:grpSpPr>
          <a:xfrm>
            <a:off x="3743662" y="1671430"/>
            <a:ext cx="941805" cy="615516"/>
            <a:chOff x="4482698" y="1658905"/>
            <a:chExt cx="941805" cy="615516"/>
          </a:xfrm>
        </p:grpSpPr>
        <p:sp>
          <p:nvSpPr>
            <p:cNvPr id="6420" name="Google Shape;6420;p57"/>
            <p:cNvSpPr/>
            <p:nvPr/>
          </p:nvSpPr>
          <p:spPr>
            <a:xfrm rot="-38912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1" name="Google Shape;6421;p57"/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22" name="Google Shape;6422;p57"/>
          <p:cNvGrpSpPr/>
          <p:nvPr/>
        </p:nvGrpSpPr>
        <p:grpSpPr>
          <a:xfrm>
            <a:off x="7037763" y="2400062"/>
            <a:ext cx="1291766" cy="685034"/>
            <a:chOff x="2281" y="2317"/>
            <a:chExt cx="814" cy="432"/>
          </a:xfrm>
        </p:grpSpPr>
        <p:sp>
          <p:nvSpPr>
            <p:cNvPr id="6423" name="Google Shape;6423;p57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4" name="Google Shape;6424;p57"/>
            <p:cNvSpPr txBox="1"/>
            <p:nvPr/>
          </p:nvSpPr>
          <p:spPr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lang="en-US" sz="1600" i="1" kern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425" name="Google Shape;6425;p57"/>
          <p:cNvSpPr txBox="1"/>
          <p:nvPr/>
        </p:nvSpPr>
        <p:spPr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2100" indent="-2921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recall: 1a, 1b, 1d learn via iBGP from 1c: “path to X goes through 1c”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6" name="Google Shape;6426;p57"/>
          <p:cNvSpPr txBox="1"/>
          <p:nvPr/>
        </p:nvSpPr>
        <p:spPr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OSPF intra-domain routing: to get to 1c, use  interface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427" name="Google Shape;6427;p57"/>
          <p:cNvGrpSpPr/>
          <p:nvPr/>
        </p:nvGrpSpPr>
        <p:grpSpPr>
          <a:xfrm>
            <a:off x="1643507" y="1934647"/>
            <a:ext cx="1360744" cy="1068501"/>
            <a:chOff x="1089218" y="2245331"/>
            <a:chExt cx="1360744" cy="1068501"/>
          </a:xfrm>
        </p:grpSpPr>
        <p:sp>
          <p:nvSpPr>
            <p:cNvPr id="6428" name="Google Shape;6428;p57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9" name="Google Shape;6429;p57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0" name="Google Shape;6430;p5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1" name="Google Shape;6431;p57"/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32" name="Google Shape;6432;p57"/>
          <p:cNvGrpSpPr/>
          <p:nvPr/>
        </p:nvGrpSpPr>
        <p:grpSpPr>
          <a:xfrm>
            <a:off x="1126378" y="2990899"/>
            <a:ext cx="1694528" cy="3454211"/>
            <a:chOff x="537654" y="3292242"/>
            <a:chExt cx="1694528" cy="2998176"/>
          </a:xfrm>
        </p:grpSpPr>
        <p:sp>
          <p:nvSpPr>
            <p:cNvPr id="6433" name="Google Shape;6433;p57"/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/>
              <a:ahLst/>
              <a:cxnLst/>
              <a:rect l="l" t="t" r="r" b="b"/>
              <a:pathLst>
                <a:path w="1332977" h="1143414" extrusionOk="0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434" name="Google Shape;6434;p57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6435" name="Google Shape;6435;p57"/>
              <p:cNvSpPr/>
              <p:nvPr/>
            </p:nvSpPr>
            <p:spPr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rgbClr val="262699">
                      <a:alpha val="61960"/>
                    </a:srgbClr>
                  </a:gs>
                  <a:gs pos="5400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6436" name="Google Shape;6436;p57"/>
              <p:cNvGrpSpPr/>
              <p:nvPr/>
            </p:nvGrpSpPr>
            <p:grpSpPr>
              <a:xfrm>
                <a:off x="812795" y="5933293"/>
                <a:ext cx="1035051" cy="357125"/>
                <a:chOff x="4128649" y="3606801"/>
                <a:chExt cx="568332" cy="338455"/>
              </a:xfrm>
            </p:grpSpPr>
            <p:sp>
              <p:nvSpPr>
                <p:cNvPr id="6437" name="Google Shape;6437;p57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38" name="Google Shape;6438;p57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39" name="Google Shape;6439;p5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rgbClr val="8383E0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6440" name="Google Shape;6440;p57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41" name="Google Shape;6441;p57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442" name="Google Shape;6442;p57"/>
              <p:cNvSpPr/>
              <p:nvPr/>
            </p:nvSpPr>
            <p:spPr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rgbClr val="8383E0">
                      <a:alpha val="61960"/>
                    </a:srgbClr>
                  </a:gs>
                  <a:gs pos="54000">
                    <a:srgbClr val="ACACEA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6443" name="Google Shape;6443;p57"/>
              <p:cNvCxnSpPr>
                <a:endCxn id="6438" idx="1"/>
              </p:cNvCxnSpPr>
              <p:nvPr/>
            </p:nvCxnSpPr>
            <p:spPr>
              <a:xfrm>
                <a:off x="801395" y="4466956"/>
                <a:ext cx="11400" cy="1644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44" name="Google Shape;6444;p57"/>
              <p:cNvCxnSpPr>
                <a:endCxn id="6438" idx="3"/>
              </p:cNvCxnSpPr>
              <p:nvPr/>
            </p:nvCxnSpPr>
            <p:spPr>
              <a:xfrm>
                <a:off x="1842745" y="4466956"/>
                <a:ext cx="5100" cy="1644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6445" name="Google Shape;6445;p57"/>
              <p:cNvGrpSpPr/>
              <p:nvPr/>
            </p:nvGrpSpPr>
            <p:grpSpPr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6446" name="Google Shape;6446;p57"/>
                <p:cNvSpPr/>
                <p:nvPr/>
              </p:nvSpPr>
              <p:spPr>
                <a:xfrm rot="10800000" flipH="1">
                  <a:off x="2186832" y="1690517"/>
                  <a:ext cx="1194859" cy="314302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D5D5F4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47" name="Google Shape;6447;p57"/>
                <p:cNvSpPr/>
                <p:nvPr/>
              </p:nvSpPr>
              <p:spPr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48" name="Google Shape;6448;p57"/>
                <p:cNvSpPr/>
                <p:nvPr/>
              </p:nvSpPr>
              <p:spPr>
                <a:xfrm rot="10800000" flipH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49" name="Google Shape;6449;p57"/>
                <p:cNvSpPr/>
                <p:nvPr/>
              </p:nvSpPr>
              <p:spPr>
                <a:xfrm>
                  <a:off x="2490400" y="1671469"/>
                  <a:ext cx="582428" cy="1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50" name="Google Shape;6450;p57"/>
                <p:cNvSpPr/>
                <p:nvPr/>
              </p:nvSpPr>
              <p:spPr>
                <a:xfrm>
                  <a:off x="2430393" y="1630197"/>
                  <a:ext cx="702443" cy="109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51" name="Google Shape;6451;p57"/>
                <p:cNvSpPr/>
                <p:nvPr/>
              </p:nvSpPr>
              <p:spPr>
                <a:xfrm>
                  <a:off x="2892805" y="1723852"/>
                  <a:ext cx="257680" cy="9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52" name="Google Shape;6452;p57"/>
                <p:cNvSpPr/>
                <p:nvPr/>
              </p:nvSpPr>
              <p:spPr>
                <a:xfrm>
                  <a:off x="2418037" y="1725440"/>
                  <a:ext cx="254150" cy="9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6453" name="Google Shape;6453;p57"/>
                <p:cNvCxnSpPr>
                  <a:endCxn id="6448" idx="2"/>
                </p:cNvCxnSpPr>
                <p:nvPr/>
              </p:nvCxnSpPr>
              <p:spPr>
                <a:xfrm rot="10800000">
                  <a:off x="2183302" y="1731789"/>
                  <a:ext cx="3600" cy="12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5" dist="19939" dir="5400000" algn="tl" rotWithShape="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6454" name="Google Shape;6454;p57"/>
                <p:cNvCxnSpPr/>
                <p:nvPr/>
              </p:nvCxnSpPr>
              <p:spPr>
                <a:xfrm rot="10800000">
                  <a:off x="3379926" y="1728615"/>
                  <a:ext cx="3530" cy="12222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5" dist="19939" dir="5400000" algn="tl" rotWithShape="0">
                    <a:srgbClr val="000000">
                      <a:alpha val="37647"/>
                    </a:srgbClr>
                  </a:outerShdw>
                </a:effectLst>
              </p:spPr>
            </p:cxnSp>
          </p:grpSp>
          <p:sp>
            <p:nvSpPr>
              <p:cNvPr id="6455" name="Google Shape;6455;p57"/>
              <p:cNvSpPr/>
              <p:nvPr/>
            </p:nvSpPr>
            <p:spPr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456" name="Google Shape;6456;p57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dest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57" name="Google Shape;6457;p57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interface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6458" name="Google Shape;6458;p57"/>
              <p:cNvCxnSpPr/>
              <p:nvPr/>
            </p:nvCxnSpPr>
            <p:spPr>
              <a:xfrm>
                <a:off x="1154183" y="4593421"/>
                <a:ext cx="1345" cy="1293547"/>
              </a:xfrm>
              <a:prstGeom prst="straightConnector1">
                <a:avLst/>
              </a:prstGeom>
              <a:solidFill>
                <a:srgbClr val="00CC9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9" name="Google Shape;6459;p57"/>
              <p:cNvCxnSpPr/>
              <p:nvPr/>
            </p:nvCxnSpPr>
            <p:spPr>
              <a:xfrm rot="10800000">
                <a:off x="537654" y="4911108"/>
                <a:ext cx="1679208" cy="0"/>
              </a:xfrm>
              <a:prstGeom prst="straightConnector1">
                <a:avLst/>
              </a:prstGeom>
              <a:solidFill>
                <a:srgbClr val="00CC9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460" name="Google Shape;6460;p57"/>
              <p:cNvSpPr txBox="1"/>
              <p:nvPr/>
            </p:nvSpPr>
            <p:spPr>
              <a:xfrm>
                <a:off x="1222724" y="4844159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61" name="Google Shape;6461;p57"/>
              <p:cNvSpPr txBox="1"/>
              <p:nvPr/>
            </p:nvSpPr>
            <p:spPr>
              <a:xfrm>
                <a:off x="1218025" y="5574320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62" name="Google Shape;6462;p57"/>
              <p:cNvSpPr txBox="1"/>
              <p:nvPr/>
            </p:nvSpPr>
            <p:spPr>
              <a:xfrm>
                <a:off x="646020" y="4843576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63" name="Google Shape;6463;p57"/>
              <p:cNvSpPr txBox="1"/>
              <p:nvPr/>
            </p:nvSpPr>
            <p:spPr>
              <a:xfrm>
                <a:off x="669517" y="5573736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64" name="Google Shape;6464;p57"/>
          <p:cNvSpPr txBox="1"/>
          <p:nvPr/>
        </p:nvSpPr>
        <p:spPr>
          <a:xfrm>
            <a:off x="491927" y="2538311"/>
            <a:ext cx="1117981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link interfaces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1a, 1d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5" name="Google Shape;6465;p57"/>
          <p:cNvSpPr txBox="1"/>
          <p:nvPr/>
        </p:nvSpPr>
        <p:spPr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to get to X, use  interface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466" name="Google Shape;6466;p57"/>
          <p:cNvGrpSpPr/>
          <p:nvPr/>
        </p:nvGrpSpPr>
        <p:grpSpPr>
          <a:xfrm>
            <a:off x="1260825" y="5090966"/>
            <a:ext cx="917328" cy="370003"/>
            <a:chOff x="1260825" y="5090966"/>
            <a:chExt cx="917328" cy="370003"/>
          </a:xfrm>
        </p:grpSpPr>
        <p:sp>
          <p:nvSpPr>
            <p:cNvPr id="6467" name="Google Shape;6467;p57"/>
            <p:cNvSpPr txBox="1"/>
            <p:nvPr/>
          </p:nvSpPr>
          <p:spPr>
            <a:xfrm>
              <a:off x="1260825" y="5091637"/>
              <a:ext cx="3994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1c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68" name="Google Shape;6468;p57"/>
            <p:cNvSpPr txBox="1"/>
            <p:nvPr/>
          </p:nvSpPr>
          <p:spPr>
            <a:xfrm>
              <a:off x="1876467" y="50909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69" name="Google Shape;6469;p57"/>
          <p:cNvGrpSpPr/>
          <p:nvPr/>
        </p:nvGrpSpPr>
        <p:grpSpPr>
          <a:xfrm>
            <a:off x="1312521" y="5421278"/>
            <a:ext cx="864960" cy="372689"/>
            <a:chOff x="1312521" y="5421278"/>
            <a:chExt cx="864960" cy="372689"/>
          </a:xfrm>
        </p:grpSpPr>
        <p:sp>
          <p:nvSpPr>
            <p:cNvPr id="6470" name="Google Shape;6470;p57"/>
            <p:cNvSpPr txBox="1"/>
            <p:nvPr/>
          </p:nvSpPr>
          <p:spPr>
            <a:xfrm>
              <a:off x="1312521" y="5421278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1" name="Google Shape;6471;p57"/>
            <p:cNvSpPr txBox="1"/>
            <p:nvPr/>
          </p:nvSpPr>
          <p:spPr>
            <a:xfrm>
              <a:off x="1875795" y="542463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72" name="Google Shape;6472;p57"/>
          <p:cNvGrpSpPr/>
          <p:nvPr/>
        </p:nvGrpSpPr>
        <p:grpSpPr>
          <a:xfrm>
            <a:off x="2293495" y="1828802"/>
            <a:ext cx="1139242" cy="1021848"/>
            <a:chOff x="852623" y="3061858"/>
            <a:chExt cx="1139242" cy="1021848"/>
          </a:xfrm>
        </p:grpSpPr>
        <p:grpSp>
          <p:nvGrpSpPr>
            <p:cNvPr id="6473" name="Google Shape;6473;p57"/>
            <p:cNvGrpSpPr/>
            <p:nvPr/>
          </p:nvGrpSpPr>
          <p:grpSpPr>
            <a:xfrm>
              <a:off x="852623" y="3198229"/>
              <a:ext cx="760478" cy="811277"/>
              <a:chOff x="4511542" y="2820739"/>
              <a:chExt cx="760478" cy="811277"/>
            </a:xfrm>
          </p:grpSpPr>
          <p:cxnSp>
            <p:nvCxnSpPr>
              <p:cNvPr id="6474" name="Google Shape;6474;p57"/>
              <p:cNvCxnSpPr/>
              <p:nvPr/>
            </p:nvCxnSpPr>
            <p:spPr>
              <a:xfrm rot="10800000">
                <a:off x="4870276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475" name="Google Shape;6475;p57"/>
              <p:cNvCxnSpPr/>
              <p:nvPr/>
            </p:nvCxnSpPr>
            <p:spPr>
              <a:xfrm rot="10800000">
                <a:off x="4511542" y="3225138"/>
                <a:ext cx="641247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476" name="Google Shape;6476;p57"/>
              <p:cNvCxnSpPr/>
              <p:nvPr/>
            </p:nvCxnSpPr>
            <p:spPr>
              <a:xfrm flipH="1">
                <a:off x="4834894" y="3343933"/>
                <a:ext cx="422409" cy="2880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6477" name="Google Shape;6477;p57"/>
            <p:cNvSpPr txBox="1"/>
            <p:nvPr/>
          </p:nvSpPr>
          <p:spPr>
            <a:xfrm>
              <a:off x="915200" y="3355868"/>
              <a:ext cx="6006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8" name="Google Shape;6478;p57"/>
            <p:cNvSpPr txBox="1"/>
            <p:nvPr/>
          </p:nvSpPr>
          <p:spPr>
            <a:xfrm>
              <a:off x="1365356" y="3061858"/>
              <a:ext cx="6006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9" name="Google Shape;6479;p57"/>
            <p:cNvSpPr txBox="1"/>
            <p:nvPr/>
          </p:nvSpPr>
          <p:spPr>
            <a:xfrm>
              <a:off x="1391251" y="3775929"/>
              <a:ext cx="6006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4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4" name="Google Shape;6484;p58"/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6485" name="Google Shape;6485;p58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6486" name="Google Shape;6486;p58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6487" name="Google Shape;6487;p58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6488" name="Google Shape;6488;p58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6489" name="Google Shape;6489;p58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6490" name="Google Shape;6490;p58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6491" name="Google Shape;6491;p58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492" name="Google Shape;6492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493" name="Google Shape;6493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4" name="Google Shape;6494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5" name="Google Shape;6495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6" name="Google Shape;6496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7" name="Google Shape;6497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8" name="Google Shape;6498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9" name="Google Shape;6499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00" name="Google Shape;6500;p58"/>
                          <p:cNvCxnSpPr>
                            <a:endCxn id="649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01" name="Google Shape;6501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02" name="Google Shape;6502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503" name="Google Shape;6503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04" name="Google Shape;6504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05" name="Google Shape;6505;p58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06" name="Google Shape;6506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07" name="Google Shape;6507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08" name="Google Shape;6508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09" name="Google Shape;6509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10" name="Google Shape;6510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11" name="Google Shape;6511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12" name="Google Shape;6512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13" name="Google Shape;6513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14" name="Google Shape;6514;p58"/>
                          <p:cNvCxnSpPr>
                            <a:endCxn id="650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15" name="Google Shape;6515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16" name="Google Shape;6516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517" name="Google Shape;6517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18" name="Google Shape;6518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19" name="Google Shape;6519;p58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20" name="Google Shape;6520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21" name="Google Shape;6521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2" name="Google Shape;6522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3" name="Google Shape;6523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4" name="Google Shape;6524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5" name="Google Shape;6525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6" name="Google Shape;6526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7" name="Google Shape;6527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28" name="Google Shape;6528;p58"/>
                          <p:cNvCxnSpPr>
                            <a:endCxn id="652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29" name="Google Shape;6529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30" name="Google Shape;6530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531" name="Google Shape;6531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32" name="Google Shape;6532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33" name="Google Shape;6533;p58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34" name="Google Shape;6534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35" name="Google Shape;6535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36" name="Google Shape;6536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37" name="Google Shape;6537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38" name="Google Shape;6538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39" name="Google Shape;6539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40" name="Google Shape;6540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41" name="Google Shape;6541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42" name="Google Shape;6542;p58"/>
                          <p:cNvCxnSpPr>
                            <a:endCxn id="653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43" name="Google Shape;6543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44" name="Google Shape;6544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545" name="Google Shape;6545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46" name="Google Shape;6546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547" name="Google Shape;6547;p58"/>
                      <p:cNvCxnSpPr>
                        <a:stCxn id="6493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548" name="Google Shape;6548;p58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549" name="Google Shape;6549;p58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550" name="Google Shape;6550;p58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2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551" name="Google Shape;6551;p58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6552" name="Google Shape;6552;p58"/>
                  <p:cNvSpPr/>
                  <p:nvPr/>
                </p:nvSpPr>
                <p:spPr>
                  <a:xfrm>
                    <a:off x="8100574" y="3694542"/>
                    <a:ext cx="2575521" cy="1672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0" h="10795" extrusionOk="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553" name="Google Shape;6553;p58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6554" name="Google Shape;6554;p58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6555" name="Google Shape;6555;p58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56" name="Google Shape;6556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57" name="Google Shape;6557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58" name="Google Shape;6558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59" name="Google Shape;6559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60" name="Google Shape;6560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61" name="Google Shape;6561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62" name="Google Shape;6562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63" name="Google Shape;6563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64" name="Google Shape;6564;p58"/>
                          <p:cNvCxnSpPr>
                            <a:endCxn id="655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65" name="Google Shape;6565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66" name="Google Shape;6566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567" name="Google Shape;6567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68" name="Google Shape;6568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69" name="Google Shape;6569;p58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70" name="Google Shape;6570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71" name="Google Shape;6571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2" name="Google Shape;6572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3" name="Google Shape;6573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4" name="Google Shape;6574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5" name="Google Shape;6575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6" name="Google Shape;6576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7" name="Google Shape;6577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78" name="Google Shape;6578;p58"/>
                          <p:cNvCxnSpPr>
                            <a:endCxn id="657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79" name="Google Shape;6579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80" name="Google Shape;6580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581" name="Google Shape;6581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82" name="Google Shape;6582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83" name="Google Shape;6583;p58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84" name="Google Shape;6584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85" name="Google Shape;6585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86" name="Google Shape;6586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87" name="Google Shape;6587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88" name="Google Shape;6588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89" name="Google Shape;6589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90" name="Google Shape;6590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91" name="Google Shape;6591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92" name="Google Shape;6592;p58"/>
                          <p:cNvCxnSpPr>
                            <a:endCxn id="658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93" name="Google Shape;6593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94" name="Google Shape;6594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595" name="Google Shape;6595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96" name="Google Shape;6596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97" name="Google Shape;6597;p58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98" name="Google Shape;6598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99" name="Google Shape;6599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0" name="Google Shape;6600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1" name="Google Shape;6601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2" name="Google Shape;6602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3" name="Google Shape;6603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4" name="Google Shape;6604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5" name="Google Shape;6605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606" name="Google Shape;6606;p58"/>
                          <p:cNvCxnSpPr>
                            <a:endCxn id="660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607" name="Google Shape;6607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608" name="Google Shape;6608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609" name="Google Shape;6609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10" name="Google Shape;6610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611" name="Google Shape;6611;p58"/>
                      <p:cNvCxnSpPr>
                        <a:stCxn id="6568" idx="2"/>
                        <a:endCxn id="6582" idx="0"/>
                      </p:cNvCxnSpPr>
                      <p:nvPr/>
                    </p:nvCxnSpPr>
                    <p:spPr>
                      <a:xfrm>
                        <a:off x="1991073" y="3242684"/>
                        <a:ext cx="4200" cy="8520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rgbClr val="000090"/>
                        </a:solidFill>
                        <a:prstDash val="dash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12" name="Google Shape;6612;p58"/>
                      <p:cNvCxnSpPr/>
                      <p:nvPr/>
                    </p:nvCxnSpPr>
                    <p:spPr>
                      <a:xfrm>
                        <a:off x="1407477" y="3648621"/>
                        <a:ext cx="1204913" cy="6353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13" name="Google Shape;6613;p58"/>
                      <p:cNvCxnSpPr>
                        <a:stCxn id="6557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14" name="Google Shape;6614;p58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15" name="Google Shape;6615;p58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  <p:sp>
                  <p:nvSpPr>
                    <p:cNvPr id="6616" name="Google Shape;6616;p58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kern="0">
                          <a:solidFill>
                            <a:srgbClr val="00009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3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6617" name="Google Shape;6617;p58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6618" name="Google Shape;6618;p58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6619" name="Google Shape;6619;p58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6620" name="Google Shape;6620;p58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6621" name="Google Shape;6621;p58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622" name="Google Shape;6622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623" name="Google Shape;6623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4" name="Google Shape;6624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5" name="Google Shape;6625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6" name="Google Shape;6626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7" name="Google Shape;6627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8" name="Google Shape;6628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9" name="Google Shape;6629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630" name="Google Shape;6630;p58"/>
                          <p:cNvCxnSpPr>
                            <a:endCxn id="662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631" name="Google Shape;6631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632" name="Google Shape;6632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633" name="Google Shape;6633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34" name="Google Shape;6634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1b</a:t>
                            </a:r>
                            <a:endParaRPr sz="12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635" name="Google Shape;6635;p58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636" name="Google Shape;6636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637" name="Google Shape;6637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38" name="Google Shape;6638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39" name="Google Shape;6639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40" name="Google Shape;6640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41" name="Google Shape;6641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42" name="Google Shape;6642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43" name="Google Shape;6643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644" name="Google Shape;6644;p58"/>
                          <p:cNvCxnSpPr>
                            <a:endCxn id="663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645" name="Google Shape;6645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646" name="Google Shape;6646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647" name="Google Shape;6647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48" name="Google Shape;6648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1d</a:t>
                            </a:r>
                            <a:endParaRPr sz="12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649" name="Google Shape;6649;p58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650" name="Google Shape;6650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651" name="Google Shape;6651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2" name="Google Shape;6652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3" name="Google Shape;6653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4" name="Google Shape;6654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5" name="Google Shape;6655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6" name="Google Shape;6656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7" name="Google Shape;6657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658" name="Google Shape;6658;p58"/>
                          <p:cNvCxnSpPr>
                            <a:endCxn id="665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659" name="Google Shape;6659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660" name="Google Shape;6660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661" name="Google Shape;6661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62" name="Google Shape;6662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1c</a:t>
                            </a:r>
                            <a:endParaRPr sz="12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663" name="Google Shape;6663;p58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664" name="Google Shape;6664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665" name="Google Shape;6665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66" name="Google Shape;6666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67" name="Google Shape;6667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68" name="Google Shape;6668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69" name="Google Shape;6669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70" name="Google Shape;6670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71" name="Google Shape;6671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672" name="Google Shape;6672;p58"/>
                          <p:cNvCxnSpPr>
                            <a:endCxn id="666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673" name="Google Shape;6673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674" name="Google Shape;6674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675" name="Google Shape;6675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76" name="Google Shape;6676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1a</a:t>
                            </a:r>
                            <a:endParaRPr sz="1200" kern="0" dirty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677" name="Google Shape;6677;p58"/>
                      <p:cNvCxnSpPr>
                        <a:stCxn id="6623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78" name="Google Shape;6678;p58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79" name="Google Shape;6679;p58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80" name="Google Shape;6680;p58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681" name="Google Shape;6681;p58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1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682" name="Google Shape;6682;p58"/>
                  <p:cNvCxnSpPr>
                    <a:stCxn id="6546" idx="1"/>
                  </p:cNvCxnSpPr>
                  <p:nvPr/>
                </p:nvCxnSpPr>
                <p:spPr>
                  <a:xfrm rot="10800000">
                    <a:off x="3848240" y="5024779"/>
                    <a:ext cx="1030800" cy="699000"/>
                  </a:xfrm>
                  <a:prstGeom prst="straightConnector1">
                    <a:avLst/>
                  </a:prstGeom>
                  <a:solidFill>
                    <a:srgbClr val="00CC99"/>
                  </a:solidFill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683" name="Google Shape;6683;p58"/>
                <p:cNvCxnSpPr>
                  <a:stCxn id="6523" idx="5"/>
                  <a:endCxn id="6610" idx="1"/>
                </p:cNvCxnSpPr>
                <p:nvPr/>
              </p:nvCxnSpPr>
              <p:spPr>
                <a:xfrm rot="10800000" flipH="1">
                  <a:off x="6957825" y="4543451"/>
                  <a:ext cx="1398900" cy="1062900"/>
                </a:xfrm>
                <a:prstGeom prst="straightConnector1">
                  <a:avLst/>
                </a:prstGeom>
                <a:solidFill>
                  <a:srgbClr val="00CC99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684" name="Google Shape;6684;p58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6685" name="Google Shape;6685;p58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6686" name="Google Shape;6686;p58"/>
                  <p:cNvSpPr/>
                  <p:nvPr/>
                </p:nvSpPr>
                <p:spPr>
                  <a:xfrm>
                    <a:off x="6808463" y="5108795"/>
                    <a:ext cx="1701734" cy="616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93" h="11127" extrusionOk="0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687" name="Google Shape;6687;p58"/>
                  <p:cNvGrpSpPr/>
                  <p:nvPr/>
                </p:nvGrpSpPr>
                <p:grpSpPr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6688" name="Google Shape;6688;p58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89" name="Google Shape;6689;p58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0" name="Google Shape;6690;p58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1" name="Google Shape;6691;p58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2" name="Google Shape;6692;p58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3" name="Google Shape;6693;p58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4" name="Google Shape;6694;p58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6695" name="Google Shape;6695;p58"/>
                    <p:cNvCxnSpPr>
                      <a:endCxn id="6690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6696" name="Google Shape;6696;p58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6697" name="Google Shape;6697;p58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6698" name="Google Shape;6698;p58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9" name="Google Shape;6699;p58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6700" name="Google Shape;6700;p58"/>
                <p:cNvCxnSpPr/>
                <p:nvPr/>
              </p:nvCxnSpPr>
              <p:spPr>
                <a:xfrm flipH="1">
                  <a:off x="7158742" y="5764030"/>
                  <a:ext cx="870024" cy="9999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6701" name="Google Shape;6701;p58"/>
            <p:cNvCxnSpPr/>
            <p:nvPr/>
          </p:nvCxnSpPr>
          <p:spPr>
            <a:xfrm rot="10800000" flipH="1">
              <a:off x="3540307" y="1929008"/>
              <a:ext cx="4451299" cy="422665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702" name="Google Shape;6702;p58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path advertisement</a:t>
            </a:r>
            <a:endParaRPr/>
          </a:p>
        </p:txBody>
      </p:sp>
      <p:sp>
        <p:nvSpPr>
          <p:cNvPr id="6703" name="Google Shape;6703;p5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39</a:t>
            </a:fld>
            <a:endParaRPr/>
          </a:p>
        </p:txBody>
      </p:sp>
      <p:sp>
        <p:nvSpPr>
          <p:cNvPr id="6704" name="Google Shape;6704;p58"/>
          <p:cNvSpPr txBox="1"/>
          <p:nvPr/>
        </p:nvSpPr>
        <p:spPr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2100" indent="-2921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recall: 1a, 1b, 1d learn via iBGP from 1c: “path to X goes through 1c”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5" name="Google Shape;6705;p58"/>
          <p:cNvSpPr txBox="1"/>
          <p:nvPr/>
        </p:nvSpPr>
        <p:spPr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OSPF intra-domain routing: to get to 1c, use  interface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706" name="Google Shape;6706;p58"/>
          <p:cNvGrpSpPr/>
          <p:nvPr/>
        </p:nvGrpSpPr>
        <p:grpSpPr>
          <a:xfrm>
            <a:off x="1643507" y="1934647"/>
            <a:ext cx="344767" cy="806081"/>
            <a:chOff x="1089218" y="2245331"/>
            <a:chExt cx="344767" cy="806081"/>
          </a:xfrm>
        </p:grpSpPr>
        <p:sp>
          <p:nvSpPr>
            <p:cNvPr id="6707" name="Google Shape;6707;p58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8" name="Google Shape;6708;p58"/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709" name="Google Shape;6709;p58"/>
          <p:cNvSpPr txBox="1"/>
          <p:nvPr/>
        </p:nvSpPr>
        <p:spPr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to get to X, use  interface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710" name="Google Shape;6710;p58"/>
          <p:cNvGrpSpPr/>
          <p:nvPr/>
        </p:nvGrpSpPr>
        <p:grpSpPr>
          <a:xfrm>
            <a:off x="399867" y="2407612"/>
            <a:ext cx="1694528" cy="3699295"/>
            <a:chOff x="399867" y="2407612"/>
            <a:chExt cx="1694528" cy="3699295"/>
          </a:xfrm>
        </p:grpSpPr>
        <p:sp>
          <p:nvSpPr>
            <p:cNvPr id="6711" name="Google Shape;6711;p58"/>
            <p:cNvSpPr/>
            <p:nvPr/>
          </p:nvSpPr>
          <p:spPr>
            <a:xfrm rot="10326036" flipH="1">
              <a:off x="668516" y="2483278"/>
              <a:ext cx="1196288" cy="1378282"/>
            </a:xfrm>
            <a:custGeom>
              <a:avLst/>
              <a:gdLst/>
              <a:ahLst/>
              <a:cxnLst/>
              <a:rect l="l" t="t" r="r" b="b"/>
              <a:pathLst>
                <a:path w="1196017" h="1642695" extrusionOk="0">
                  <a:moveTo>
                    <a:pt x="851586" y="1642695"/>
                  </a:moveTo>
                  <a:cubicBezTo>
                    <a:pt x="351624" y="596424"/>
                    <a:pt x="519034" y="861914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952595" y="541133"/>
                    <a:pt x="1196017" y="1546568"/>
                  </a:cubicBezTo>
                  <a:cubicBezTo>
                    <a:pt x="1046703" y="1529995"/>
                    <a:pt x="1015898" y="1558953"/>
                    <a:pt x="851586" y="164269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12" name="Google Shape;6712;p58"/>
            <p:cNvSpPr/>
            <p:nvPr/>
          </p:nvSpPr>
          <p:spPr>
            <a:xfrm rot="10800000">
              <a:off x="734144" y="3768921"/>
              <a:ext cx="1027112" cy="1145749"/>
            </a:xfrm>
            <a:prstGeom prst="rect">
              <a:avLst/>
            </a:prstGeom>
            <a:gradFill>
              <a:gsLst>
                <a:gs pos="0">
                  <a:srgbClr val="262699">
                    <a:alpha val="61960"/>
                  </a:srgbClr>
                </a:gs>
                <a:gs pos="54000">
                  <a:srgbClr val="8383E0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713" name="Google Shape;6713;p58"/>
            <p:cNvGrpSpPr/>
            <p:nvPr/>
          </p:nvGrpSpPr>
          <p:grpSpPr>
            <a:xfrm>
              <a:off x="737638" y="5695462"/>
              <a:ext cx="1035051" cy="411445"/>
              <a:chOff x="4128649" y="3606801"/>
              <a:chExt cx="568332" cy="338455"/>
            </a:xfrm>
          </p:grpSpPr>
          <p:sp>
            <p:nvSpPr>
              <p:cNvPr id="6714" name="Google Shape;6714;p58"/>
              <p:cNvSpPr/>
              <p:nvPr/>
            </p:nvSpPr>
            <p:spPr>
              <a:xfrm>
                <a:off x="4128649" y="3720080"/>
                <a:ext cx="568332" cy="225176"/>
              </a:xfrm>
              <a:prstGeom prst="ellipse">
                <a:avLst/>
              </a:prstGeom>
              <a:solidFill>
                <a:srgbClr val="26269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15" name="Google Shape;6715;p58"/>
              <p:cNvSpPr/>
              <p:nvPr/>
            </p:nvSpPr>
            <p:spPr>
              <a:xfrm>
                <a:off x="4128649" y="3720080"/>
                <a:ext cx="568332" cy="111898"/>
              </a:xfrm>
              <a:prstGeom prst="rect">
                <a:avLst/>
              </a:prstGeom>
              <a:solidFill>
                <a:srgbClr val="2626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16" name="Google Shape;6716;p58"/>
              <p:cNvSpPr/>
              <p:nvPr/>
            </p:nvSpPr>
            <p:spPr>
              <a:xfrm>
                <a:off x="4128649" y="3606801"/>
                <a:ext cx="568332" cy="225176"/>
              </a:xfrm>
              <a:prstGeom prst="ellipse">
                <a:avLst/>
              </a:prstGeom>
              <a:solidFill>
                <a:srgbClr val="8383E0">
                  <a:alpha val="6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6717" name="Google Shape;6717;p58"/>
              <p:cNvCxnSpPr/>
              <p:nvPr/>
            </p:nvCxnSpPr>
            <p:spPr>
              <a:xfrm>
                <a:off x="4696981" y="3720080"/>
                <a:ext cx="0" cy="1118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18" name="Google Shape;6718;p58"/>
              <p:cNvCxnSpPr/>
              <p:nvPr/>
            </p:nvCxnSpPr>
            <p:spPr>
              <a:xfrm>
                <a:off x="4128649" y="3720080"/>
                <a:ext cx="0" cy="1118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719" name="Google Shape;6719;p58"/>
            <p:cNvSpPr/>
            <p:nvPr/>
          </p:nvSpPr>
          <p:spPr>
            <a:xfrm>
              <a:off x="741922" y="4854846"/>
              <a:ext cx="1027112" cy="991402"/>
            </a:xfrm>
            <a:prstGeom prst="rect">
              <a:avLst/>
            </a:prstGeom>
            <a:gradFill>
              <a:gsLst>
                <a:gs pos="0">
                  <a:srgbClr val="8383E0">
                    <a:alpha val="61960"/>
                  </a:srgbClr>
                </a:gs>
                <a:gs pos="54000">
                  <a:srgbClr val="ACACEA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720" name="Google Shape;6720;p58"/>
            <p:cNvCxnSpPr>
              <a:endCxn id="6715" idx="1"/>
            </p:cNvCxnSpPr>
            <p:nvPr/>
          </p:nvCxnSpPr>
          <p:spPr>
            <a:xfrm>
              <a:off x="726238" y="4006085"/>
              <a:ext cx="11400" cy="1895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721" name="Google Shape;6721;p58"/>
            <p:cNvCxnSpPr>
              <a:endCxn id="6715" idx="3"/>
            </p:cNvCxnSpPr>
            <p:nvPr/>
          </p:nvCxnSpPr>
          <p:spPr>
            <a:xfrm>
              <a:off x="1767588" y="4006085"/>
              <a:ext cx="5100" cy="1895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grpSp>
          <p:nvGrpSpPr>
            <p:cNvPr id="6722" name="Google Shape;6722;p58"/>
            <p:cNvGrpSpPr/>
            <p:nvPr/>
          </p:nvGrpSpPr>
          <p:grpSpPr>
            <a:xfrm>
              <a:off x="702836" y="3663421"/>
              <a:ext cx="1079500" cy="455109"/>
              <a:chOff x="2183302" y="1574638"/>
              <a:chExt cx="1200154" cy="430181"/>
            </a:xfrm>
          </p:grpSpPr>
          <p:sp>
            <p:nvSpPr>
              <p:cNvPr id="6723" name="Google Shape;6723;p58"/>
              <p:cNvSpPr/>
              <p:nvPr/>
            </p:nvSpPr>
            <p:spPr>
              <a:xfrm rot="10800000" flipH="1">
                <a:off x="2186832" y="1690517"/>
                <a:ext cx="1194859" cy="314302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31000">
                    <a:srgbClr val="8383E0"/>
                  </a:gs>
                  <a:gs pos="100000">
                    <a:srgbClr val="D5D5F4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4" name="Google Shape;6724;p58"/>
              <p:cNvSpPr/>
              <p:nvPr/>
            </p:nvSpPr>
            <p:spPr>
              <a:xfrm>
                <a:off x="2183302" y="1734964"/>
                <a:ext cx="1198389" cy="112704"/>
              </a:xfrm>
              <a:prstGeom prst="rect">
                <a:avLst/>
              </a:prstGeom>
              <a:gradFill>
                <a:gsLst>
                  <a:gs pos="0">
                    <a:srgbClr val="ACACEA"/>
                  </a:gs>
                  <a:gs pos="54000">
                    <a:srgbClr val="8383E0"/>
                  </a:gs>
                  <a:gs pos="100000">
                    <a:srgbClr val="262699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5" name="Google Shape;6725;p58"/>
              <p:cNvSpPr/>
              <p:nvPr/>
            </p:nvSpPr>
            <p:spPr>
              <a:xfrm rot="10800000" flipH="1">
                <a:off x="2183302" y="1574638"/>
                <a:ext cx="1196624" cy="314302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6" name="Google Shape;6726;p58"/>
              <p:cNvSpPr/>
              <p:nvPr/>
            </p:nvSpPr>
            <p:spPr>
              <a:xfrm>
                <a:off x="2490400" y="1671469"/>
                <a:ext cx="582428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7" name="Google Shape;6727;p58"/>
              <p:cNvSpPr/>
              <p:nvPr/>
            </p:nvSpPr>
            <p:spPr>
              <a:xfrm>
                <a:off x="2430393" y="1630197"/>
                <a:ext cx="702443" cy="109529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8" name="Google Shape;6728;p58"/>
              <p:cNvSpPr/>
              <p:nvPr/>
            </p:nvSpPr>
            <p:spPr>
              <a:xfrm>
                <a:off x="2892805" y="1723852"/>
                <a:ext cx="257680" cy="95243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9" name="Google Shape;6729;p58"/>
              <p:cNvSpPr/>
              <p:nvPr/>
            </p:nvSpPr>
            <p:spPr>
              <a:xfrm>
                <a:off x="2418037" y="1725440"/>
                <a:ext cx="254150" cy="95243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6730" name="Google Shape;6730;p58"/>
              <p:cNvCxnSpPr>
                <a:endCxn id="6725" idx="2"/>
              </p:cNvCxnSpPr>
              <p:nvPr/>
            </p:nvCxnSpPr>
            <p:spPr>
              <a:xfrm rot="10800000">
                <a:off x="2183302" y="1731789"/>
                <a:ext cx="36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6731" name="Google Shape;6731;p58"/>
              <p:cNvCxnSpPr/>
              <p:nvPr/>
            </p:nvCxnSpPr>
            <p:spPr>
              <a:xfrm rot="10800000">
                <a:off x="3379926" y="1728615"/>
                <a:ext cx="3530" cy="1222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6732" name="Google Shape;6732;p58"/>
            <p:cNvSpPr/>
            <p:nvPr/>
          </p:nvSpPr>
          <p:spPr>
            <a:xfrm>
              <a:off x="408366" y="4245849"/>
              <a:ext cx="1670709" cy="150212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33" name="Google Shape;6733;p58"/>
            <p:cNvSpPr txBox="1"/>
            <p:nvPr/>
          </p:nvSpPr>
          <p:spPr>
            <a:xfrm>
              <a:off x="402603" y="4240253"/>
              <a:ext cx="620971" cy="358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4" name="Google Shape;6734;p58"/>
            <p:cNvSpPr txBox="1"/>
            <p:nvPr/>
          </p:nvSpPr>
          <p:spPr>
            <a:xfrm>
              <a:off x="1024383" y="4245636"/>
              <a:ext cx="1070012" cy="358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735" name="Google Shape;6735;p58"/>
            <p:cNvCxnSpPr/>
            <p:nvPr/>
          </p:nvCxnSpPr>
          <p:spPr>
            <a:xfrm>
              <a:off x="1016396" y="4251999"/>
              <a:ext cx="1345" cy="1490301"/>
            </a:xfrm>
            <a:prstGeom prst="straightConnector1">
              <a:avLst/>
            </a:prstGeom>
            <a:solidFill>
              <a:srgbClr val="00CC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36" name="Google Shape;6736;p58"/>
            <p:cNvCxnSpPr/>
            <p:nvPr/>
          </p:nvCxnSpPr>
          <p:spPr>
            <a:xfrm rot="10800000">
              <a:off x="399867" y="4618007"/>
              <a:ext cx="1679208" cy="0"/>
            </a:xfrm>
            <a:prstGeom prst="straightConnector1">
              <a:avLst/>
            </a:prstGeom>
            <a:solidFill>
              <a:srgbClr val="00CC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737" name="Google Shape;6737;p58"/>
            <p:cNvSpPr txBox="1"/>
            <p:nvPr/>
          </p:nvSpPr>
          <p:spPr>
            <a:xfrm>
              <a:off x="1084937" y="4540875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8" name="Google Shape;6738;p58"/>
            <p:cNvSpPr txBox="1"/>
            <p:nvPr/>
          </p:nvSpPr>
          <p:spPr>
            <a:xfrm>
              <a:off x="1080238" y="5382097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9" name="Google Shape;6739;p58"/>
            <p:cNvSpPr txBox="1"/>
            <p:nvPr/>
          </p:nvSpPr>
          <p:spPr>
            <a:xfrm>
              <a:off x="508233" y="4540203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0" name="Google Shape;6740;p58"/>
            <p:cNvSpPr txBox="1"/>
            <p:nvPr/>
          </p:nvSpPr>
          <p:spPr>
            <a:xfrm>
              <a:off x="531730" y="538142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741" name="Google Shape;6741;p58"/>
            <p:cNvGrpSpPr/>
            <p:nvPr/>
          </p:nvGrpSpPr>
          <p:grpSpPr>
            <a:xfrm>
              <a:off x="521789" y="4827919"/>
              <a:ext cx="917328" cy="370003"/>
              <a:chOff x="1260825" y="5090966"/>
              <a:chExt cx="917328" cy="370003"/>
            </a:xfrm>
          </p:grpSpPr>
          <p:sp>
            <p:nvSpPr>
              <p:cNvPr id="6742" name="Google Shape;6742;p58"/>
              <p:cNvSpPr txBox="1"/>
              <p:nvPr/>
            </p:nvSpPr>
            <p:spPr>
              <a:xfrm>
                <a:off x="1260825" y="5091637"/>
                <a:ext cx="3994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1c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43" name="Google Shape;6743;p58"/>
              <p:cNvSpPr txBox="1"/>
              <p:nvPr/>
            </p:nvSpPr>
            <p:spPr>
              <a:xfrm>
                <a:off x="1876467" y="5090966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44" name="Google Shape;6744;p58"/>
          <p:cNvGrpSpPr/>
          <p:nvPr/>
        </p:nvGrpSpPr>
        <p:grpSpPr>
          <a:xfrm>
            <a:off x="582650" y="5157552"/>
            <a:ext cx="864960" cy="372689"/>
            <a:chOff x="2013978" y="7112291"/>
            <a:chExt cx="864960" cy="372689"/>
          </a:xfrm>
        </p:grpSpPr>
        <p:sp>
          <p:nvSpPr>
            <p:cNvPr id="6745" name="Google Shape;6745;p58"/>
            <p:cNvSpPr txBox="1"/>
            <p:nvPr/>
          </p:nvSpPr>
          <p:spPr>
            <a:xfrm>
              <a:off x="2013978" y="7112291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6" name="Google Shape;6746;p58"/>
            <p:cNvSpPr txBox="1"/>
            <p:nvPr/>
          </p:nvSpPr>
          <p:spPr>
            <a:xfrm>
              <a:off x="2577252" y="711564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747" name="Google Shape;6747;p58"/>
          <p:cNvSpPr txBox="1"/>
          <p:nvPr/>
        </p:nvSpPr>
        <p:spPr>
          <a:xfrm>
            <a:off x="3129859" y="5754247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1a: OSPF intra-domain routing: to get to 1c, use  interface 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8" name="Google Shape;6748;p58"/>
          <p:cNvSpPr txBox="1"/>
          <p:nvPr/>
        </p:nvSpPr>
        <p:spPr>
          <a:xfrm>
            <a:off x="3131947" y="6157167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1a: to get to X, use  interface 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19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 dirty="0"/>
              <a:t>Network layer : </a:t>
            </a:r>
            <a:r>
              <a:rPr lang="en-US" dirty="0"/>
              <a:t>Topics to be covered</a:t>
            </a:r>
            <a:endParaRPr sz="4400" dirty="0"/>
          </a:p>
        </p:txBody>
      </p:sp>
      <p:pic>
        <p:nvPicPr>
          <p:cNvPr id="2131" name="Google Shape;2131;p19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32" name="Google Shape;2132;p19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19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46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6725" indent="-4095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1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7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3" name="Google Shape;6753;p59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Why different Intra-, Inter-AS routing ?</a:t>
            </a:r>
            <a:r>
              <a:rPr lang="en-US" sz="6000"/>
              <a:t> </a:t>
            </a:r>
            <a:endParaRPr/>
          </a:p>
        </p:txBody>
      </p:sp>
      <p:sp>
        <p:nvSpPr>
          <p:cNvPr id="6754" name="Google Shape;6754;p59"/>
          <p:cNvSpPr txBox="1">
            <a:spLocks noGrp="1"/>
          </p:cNvSpPr>
          <p:nvPr>
            <p:ph type="sldNum" idx="12"/>
          </p:nvPr>
        </p:nvSpPr>
        <p:spPr>
          <a:xfrm>
            <a:off x="9169512" y="6449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40</a:t>
            </a:fld>
            <a:endParaRPr/>
          </a:p>
        </p:txBody>
      </p:sp>
      <p:sp>
        <p:nvSpPr>
          <p:cNvPr id="6755" name="Google Shape;6755;p59"/>
          <p:cNvSpPr txBox="1"/>
          <p:nvPr/>
        </p:nvSpPr>
        <p:spPr>
          <a:xfrm>
            <a:off x="952500" y="1421534"/>
            <a:ext cx="1031860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policy:</a:t>
            </a: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7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inter-AS: admin wants control over how its traffic routed, who routes through its network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7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intra-AS: single admin, so policy less of an issue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scale:</a:t>
            </a:r>
            <a:endParaRPr sz="2800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0375" indent="-223837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hierarchical routing saves table size, reduced update traffic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performance: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7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intra-AS: can focus on performance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7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inter-AS: policy dominates over performance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5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4" name="Google Shape;7104;p63"/>
          <p:cNvSpPr txBox="1">
            <a:spLocks noGrp="1"/>
          </p:cNvSpPr>
          <p:nvPr>
            <p:ph type="body" idx="1"/>
          </p:nvPr>
        </p:nvSpPr>
        <p:spPr>
          <a:xfrm>
            <a:off x="813148" y="157371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6075" lvl="0" indent="-346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router may learn about more than one route to destination AS, selects route based on:</a:t>
            </a:r>
            <a:endParaRPr/>
          </a:p>
          <a:p>
            <a:pPr marL="1084263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local preference value attribute: policy decision</a:t>
            </a:r>
            <a:endParaRPr/>
          </a:p>
          <a:p>
            <a:pPr marL="1084263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shortest AS-PATH </a:t>
            </a:r>
            <a:endParaRPr/>
          </a:p>
          <a:p>
            <a:pPr marL="1084263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closest NEXT-HOP router: hot potato routing</a:t>
            </a:r>
            <a:endParaRPr/>
          </a:p>
          <a:p>
            <a:pPr marL="1084263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additional criteria </a:t>
            </a:r>
            <a:endParaRPr/>
          </a:p>
          <a:p>
            <a:pPr marL="130175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105" name="Google Shape;7105;p6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route selection</a:t>
            </a:r>
            <a:endParaRPr/>
          </a:p>
        </p:txBody>
      </p:sp>
      <p:sp>
        <p:nvSpPr>
          <p:cNvPr id="7106" name="Google Shape;7106;p6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7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20"/>
          <p:cNvSpPr txBox="1">
            <a:spLocks noGrp="1"/>
          </p:cNvSpPr>
          <p:nvPr>
            <p:ph type="body" idx="1"/>
          </p:nvPr>
        </p:nvSpPr>
        <p:spPr>
          <a:xfrm>
            <a:off x="838200" y="1724027"/>
            <a:ext cx="10813026" cy="51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301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Based on </a:t>
            </a:r>
            <a:r>
              <a:rPr lang="en-US" sz="3200" i="1">
                <a:solidFill>
                  <a:srgbClr val="0000A8"/>
                </a:solidFill>
              </a:rPr>
              <a:t>Bellman-Ford</a:t>
            </a:r>
            <a:r>
              <a:rPr lang="en-US" sz="3200"/>
              <a:t> (BF) equation (dynamic programming):</a:t>
            </a:r>
            <a:endParaRPr/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140" name="Google Shape;2140;p20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2141" name="Google Shape;2141;p2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5</a:t>
            </a:fld>
            <a:endParaRPr/>
          </a:p>
        </p:txBody>
      </p:sp>
      <p:grpSp>
        <p:nvGrpSpPr>
          <p:cNvPr id="2142" name="Google Shape;2142;p20"/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2143" name="Google Shape;2143;p20"/>
            <p:cNvSpPr txBox="1"/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92500" lnSpcReduction="10000"/>
            </a:bodyPr>
            <a:lstStyle/>
            <a:p>
              <a:pPr marL="352425" indent="-22225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3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Let </a:t>
              </a:r>
              <a:r>
                <a:rPr lang="en-US" sz="30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30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30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(y): </a:t>
              </a:r>
              <a:r>
                <a:rPr lang="en-US" sz="3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 of least-cost path from </a:t>
              </a:r>
              <a:r>
                <a:rPr lang="en-US" sz="30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3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to </a:t>
              </a:r>
              <a:r>
                <a:rPr lang="en-US" sz="30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3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3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2800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lang="en-US" sz="32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3200" i="1" kern="0" baseline="-25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32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(y) = </a:t>
              </a:r>
              <a:r>
                <a:rPr lang="en-US" sz="3200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r>
                <a:rPr lang="en-US" sz="3200" i="1" kern="0" baseline="-25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32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{ c</a:t>
              </a:r>
              <a:r>
                <a:rPr lang="en-US" sz="3200" i="1" kern="0" baseline="-25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x,v </a:t>
              </a:r>
              <a:r>
                <a:rPr lang="en-US" sz="32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lang="en-US" sz="3200" i="1" kern="0" baseline="-25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32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(y) }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32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20"/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Bellman-Ford equation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46" name="Google Shape;2146;p20"/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2147" name="Google Shape;2147;p20"/>
            <p:cNvSpPr txBox="1"/>
            <p:nvPr/>
          </p:nvSpPr>
          <p:spPr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min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taken over all neighbors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v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148" name="Google Shape;2148;p20"/>
            <p:cNvCxnSpPr/>
            <p:nvPr/>
          </p:nvCxnSpPr>
          <p:spPr>
            <a:xfrm>
              <a:off x="6409694" y="4374411"/>
              <a:ext cx="0" cy="1357464"/>
            </a:xfrm>
            <a:prstGeom prst="straightConnector1">
              <a:avLst/>
            </a:prstGeom>
            <a:noFill/>
            <a:ln w="12700" cap="flat" cmpd="sng">
              <a:solidFill>
                <a:srgbClr val="0000A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9" name="Google Shape;2149;p20"/>
          <p:cNvGrpSpPr/>
          <p:nvPr/>
        </p:nvGrpSpPr>
        <p:grpSpPr>
          <a:xfrm>
            <a:off x="6490416" y="4684735"/>
            <a:ext cx="5068009" cy="1072830"/>
            <a:chOff x="6490416" y="4684735"/>
            <a:chExt cx="5068009" cy="1072830"/>
          </a:xfrm>
        </p:grpSpPr>
        <p:sp>
          <p:nvSpPr>
            <p:cNvPr id="2150" name="Google Shape;2150;p20"/>
            <p:cNvSpPr txBox="1"/>
            <p:nvPr/>
          </p:nvSpPr>
          <p:spPr>
            <a:xfrm>
              <a:off x="6490416" y="5295900"/>
              <a:ext cx="50680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i="1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US" sz="24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’s estimated least-cost-path cost to </a:t>
              </a:r>
              <a:r>
                <a:rPr lang="en-US" sz="2400" i="1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151" name="Google Shape;2151;p20"/>
            <p:cNvCxnSpPr/>
            <p:nvPr/>
          </p:nvCxnSpPr>
          <p:spPr>
            <a:xfrm rot="10800000">
              <a:off x="6789107" y="4684735"/>
              <a:ext cx="0" cy="713983"/>
            </a:xfrm>
            <a:prstGeom prst="straightConnector1">
              <a:avLst/>
            </a:prstGeom>
            <a:noFill/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52" name="Google Shape;2152;p20"/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2153" name="Google Shape;2153;p20"/>
            <p:cNvSpPr txBox="1"/>
            <p:nvPr/>
          </p:nvSpPr>
          <p:spPr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direct cost of link from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x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154" name="Google Shape;2154;p20"/>
            <p:cNvCxnSpPr/>
            <p:nvPr/>
          </p:nvCxnSpPr>
          <p:spPr>
            <a:xfrm rot="10800000">
              <a:off x="5901847" y="4749453"/>
              <a:ext cx="0" cy="1338196"/>
            </a:xfrm>
            <a:prstGeom prst="straightConnector1">
              <a:avLst/>
            </a:prstGeom>
            <a:noFill/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01893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21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Bellman-Ford Example</a:t>
            </a:r>
            <a:endParaRPr/>
          </a:p>
        </p:txBody>
      </p:sp>
      <p:sp>
        <p:nvSpPr>
          <p:cNvPr id="2160" name="Google Shape;2160;p2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6</a:t>
            </a:fld>
            <a:endParaRPr/>
          </a:p>
        </p:txBody>
      </p:sp>
      <p:sp>
        <p:nvSpPr>
          <p:cNvPr id="2161" name="Google Shape;2161;p21"/>
          <p:cNvSpPr/>
          <p:nvPr/>
        </p:nvSpPr>
        <p:spPr>
          <a:xfrm>
            <a:off x="1464895" y="2577601"/>
            <a:ext cx="3571875" cy="2236788"/>
          </a:xfrm>
          <a:custGeom>
            <a:avLst/>
            <a:gdLst/>
            <a:ahLst/>
            <a:cxnLst/>
            <a:rect l="l" t="t" r="r" b="b"/>
            <a:pathLst>
              <a:path w="2250" h="1409" extrusionOk="0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21"/>
          <p:cNvSpPr/>
          <p:nvPr/>
        </p:nvSpPr>
        <p:spPr>
          <a:xfrm>
            <a:off x="1974545" y="3431326"/>
            <a:ext cx="542925" cy="295275"/>
          </a:xfrm>
          <a:custGeom>
            <a:avLst/>
            <a:gdLst/>
            <a:ahLst/>
            <a:cxnLst/>
            <a:rect l="l" t="t" r="r" b="b"/>
            <a:pathLst>
              <a:path w="342" h="186" extrusionOk="0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21"/>
          <p:cNvSpPr/>
          <p:nvPr/>
        </p:nvSpPr>
        <p:spPr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4" name="Google Shape;2164;p21"/>
          <p:cNvCxnSpPr/>
          <p:nvPr/>
        </p:nvCxnSpPr>
        <p:spPr>
          <a:xfrm>
            <a:off x="1561795" y="3804388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21"/>
          <p:cNvCxnSpPr/>
          <p:nvPr/>
        </p:nvCxnSpPr>
        <p:spPr>
          <a:xfrm>
            <a:off x="2058683" y="3804388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6" name="Google Shape;2166;p21"/>
          <p:cNvSpPr/>
          <p:nvPr/>
        </p:nvSpPr>
        <p:spPr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21"/>
          <p:cNvSpPr/>
          <p:nvPr/>
        </p:nvSpPr>
        <p:spPr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21"/>
          <p:cNvSpPr/>
          <p:nvPr/>
        </p:nvSpPr>
        <p:spPr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9" name="Google Shape;2169;p21"/>
          <p:cNvCxnSpPr/>
          <p:nvPr/>
        </p:nvCxnSpPr>
        <p:spPr>
          <a:xfrm>
            <a:off x="3408058" y="4413988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21"/>
          <p:cNvCxnSpPr/>
          <p:nvPr/>
        </p:nvCxnSpPr>
        <p:spPr>
          <a:xfrm>
            <a:off x="3904945" y="4413988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1" name="Google Shape;2171;p21"/>
          <p:cNvSpPr/>
          <p:nvPr/>
        </p:nvSpPr>
        <p:spPr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21"/>
          <p:cNvSpPr/>
          <p:nvPr/>
        </p:nvSpPr>
        <p:spPr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21"/>
          <p:cNvSpPr/>
          <p:nvPr/>
        </p:nvSpPr>
        <p:spPr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4" name="Google Shape;2174;p21"/>
          <p:cNvCxnSpPr/>
          <p:nvPr/>
        </p:nvCxnSpPr>
        <p:spPr>
          <a:xfrm>
            <a:off x="4304995" y="3872651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21"/>
          <p:cNvCxnSpPr/>
          <p:nvPr/>
        </p:nvCxnSpPr>
        <p:spPr>
          <a:xfrm>
            <a:off x="4801883" y="3872651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6" name="Google Shape;2176;p21"/>
          <p:cNvSpPr/>
          <p:nvPr/>
        </p:nvSpPr>
        <p:spPr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21"/>
          <p:cNvSpPr/>
          <p:nvPr/>
        </p:nvSpPr>
        <p:spPr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21"/>
          <p:cNvSpPr/>
          <p:nvPr/>
        </p:nvSpPr>
        <p:spPr>
          <a:xfrm>
            <a:off x="3655708" y="3474188"/>
            <a:ext cx="1588" cy="828675"/>
          </a:xfrm>
          <a:custGeom>
            <a:avLst/>
            <a:gdLst/>
            <a:ahLst/>
            <a:cxnLst/>
            <a:rect l="l" t="t" r="r" b="b"/>
            <a:pathLst>
              <a:path w="1" h="522" extrusionOk="0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21"/>
          <p:cNvSpPr/>
          <p:nvPr/>
        </p:nvSpPr>
        <p:spPr>
          <a:xfrm>
            <a:off x="2555570" y="3483713"/>
            <a:ext cx="1588" cy="852488"/>
          </a:xfrm>
          <a:custGeom>
            <a:avLst/>
            <a:gdLst/>
            <a:ahLst/>
            <a:cxnLst/>
            <a:rect l="l" t="t" r="r" b="b"/>
            <a:pathLst>
              <a:path w="1" h="537" extrusionOk="0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21"/>
          <p:cNvSpPr/>
          <p:nvPr/>
        </p:nvSpPr>
        <p:spPr>
          <a:xfrm>
            <a:off x="2817508" y="3459901"/>
            <a:ext cx="800100" cy="952500"/>
          </a:xfrm>
          <a:custGeom>
            <a:avLst/>
            <a:gdLst/>
            <a:ahLst/>
            <a:cxnLst/>
            <a:rect l="l" t="t" r="r" b="b"/>
            <a:pathLst>
              <a:path w="378" h="174" extrusionOk="0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21"/>
          <p:cNvSpPr/>
          <p:nvPr/>
        </p:nvSpPr>
        <p:spPr>
          <a:xfrm>
            <a:off x="3908120" y="4012351"/>
            <a:ext cx="581025" cy="428625"/>
          </a:xfrm>
          <a:custGeom>
            <a:avLst/>
            <a:gdLst/>
            <a:ahLst/>
            <a:cxnLst/>
            <a:rect l="l" t="t" r="r" b="b"/>
            <a:pathLst>
              <a:path w="366" h="270" extrusionOk="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21"/>
          <p:cNvSpPr/>
          <p:nvPr/>
        </p:nvSpPr>
        <p:spPr>
          <a:xfrm>
            <a:off x="2827033" y="4460026"/>
            <a:ext cx="581025" cy="1588"/>
          </a:xfrm>
          <a:custGeom>
            <a:avLst/>
            <a:gdLst/>
            <a:ahLst/>
            <a:cxnLst/>
            <a:rect l="l" t="t" r="r" b="b"/>
            <a:pathLst>
              <a:path w="366" h="1" extrusionOk="0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21"/>
          <p:cNvSpPr/>
          <p:nvPr/>
        </p:nvSpPr>
        <p:spPr>
          <a:xfrm>
            <a:off x="1888820" y="3945676"/>
            <a:ext cx="438150" cy="419100"/>
          </a:xfrm>
          <a:custGeom>
            <a:avLst/>
            <a:gdLst/>
            <a:ahLst/>
            <a:cxnLst/>
            <a:rect l="l" t="t" r="r" b="b"/>
            <a:pathLst>
              <a:path w="276" h="264" extrusionOk="0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21"/>
          <p:cNvSpPr/>
          <p:nvPr/>
        </p:nvSpPr>
        <p:spPr>
          <a:xfrm>
            <a:off x="2817508" y="3364651"/>
            <a:ext cx="581025" cy="1588"/>
          </a:xfrm>
          <a:custGeom>
            <a:avLst/>
            <a:gdLst/>
            <a:ahLst/>
            <a:cxnLst/>
            <a:rect l="l" t="t" r="r" b="b"/>
            <a:pathLst>
              <a:path w="366" h="1" extrusionOk="0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21"/>
          <p:cNvSpPr/>
          <p:nvPr/>
        </p:nvSpPr>
        <p:spPr>
          <a:xfrm>
            <a:off x="3889070" y="3359888"/>
            <a:ext cx="628650" cy="423863"/>
          </a:xfrm>
          <a:custGeom>
            <a:avLst/>
            <a:gdLst/>
            <a:ahLst/>
            <a:cxnLst/>
            <a:rect l="l" t="t" r="r" b="b"/>
            <a:pathLst>
              <a:path w="396" h="267" extrusionOk="0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p21"/>
          <p:cNvSpPr/>
          <p:nvPr/>
        </p:nvSpPr>
        <p:spPr>
          <a:xfrm>
            <a:off x="1798333" y="2678851"/>
            <a:ext cx="1762125" cy="1023938"/>
          </a:xfrm>
          <a:custGeom>
            <a:avLst/>
            <a:gdLst/>
            <a:ahLst/>
            <a:cxnLst/>
            <a:rect l="l" t="t" r="r" b="b"/>
            <a:pathLst>
              <a:path w="1110" h="645" extrusionOk="0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7" name="Google Shape;2187;p21"/>
          <p:cNvGrpSpPr/>
          <p:nvPr/>
        </p:nvGrpSpPr>
        <p:grpSpPr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2188" name="Google Shape;2188;p21"/>
            <p:cNvSpPr/>
            <p:nvPr/>
          </p:nvSpPr>
          <p:spPr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1"/>
            <p:cNvSpPr txBox="1"/>
            <p:nvPr/>
          </p:nvSpPr>
          <p:spPr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0" name="Google Shape;2190;p21"/>
          <p:cNvGrpSpPr/>
          <p:nvPr/>
        </p:nvGrpSpPr>
        <p:grpSpPr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2191" name="Google Shape;2191;p21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1"/>
            <p:cNvSpPr txBox="1"/>
            <p:nvPr/>
          </p:nvSpPr>
          <p:spPr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3" name="Google Shape;2193;p21"/>
          <p:cNvGrpSpPr/>
          <p:nvPr/>
        </p:nvGrpSpPr>
        <p:grpSpPr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2194" name="Google Shape;2194;p21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1"/>
            <p:cNvSpPr txBox="1"/>
            <p:nvPr/>
          </p:nvSpPr>
          <p:spPr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96" name="Google Shape;2196;p21"/>
          <p:cNvSpPr txBox="1"/>
          <p:nvPr/>
        </p:nvSpPr>
        <p:spPr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p21"/>
          <p:cNvSpPr txBox="1"/>
          <p:nvPr/>
        </p:nvSpPr>
        <p:spPr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21"/>
          <p:cNvSpPr txBox="1"/>
          <p:nvPr/>
        </p:nvSpPr>
        <p:spPr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21"/>
          <p:cNvSpPr txBox="1"/>
          <p:nvPr/>
        </p:nvSpPr>
        <p:spPr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21"/>
          <p:cNvSpPr txBox="1"/>
          <p:nvPr/>
        </p:nvSpPr>
        <p:spPr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21"/>
          <p:cNvSpPr txBox="1"/>
          <p:nvPr/>
        </p:nvSpPr>
        <p:spPr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21"/>
          <p:cNvSpPr txBox="1"/>
          <p:nvPr/>
        </p:nvSpPr>
        <p:spPr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21"/>
          <p:cNvSpPr txBox="1"/>
          <p:nvPr/>
        </p:nvSpPr>
        <p:spPr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21"/>
          <p:cNvSpPr txBox="1"/>
          <p:nvPr/>
        </p:nvSpPr>
        <p:spPr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21"/>
          <p:cNvSpPr txBox="1"/>
          <p:nvPr/>
        </p:nvSpPr>
        <p:spPr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21"/>
          <p:cNvSpPr txBox="1"/>
          <p:nvPr/>
        </p:nvSpPr>
        <p:spPr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that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’s neighboring node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s, x,v,w,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 that for destination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207" name="Google Shape;2207;p21"/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2208" name="Google Shape;2208;p21"/>
            <p:cNvSpPr txBox="1"/>
            <p:nvPr/>
          </p:nvSpPr>
          <p:spPr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 </a:t>
              </a:r>
              <a:r>
                <a:rPr lang="en-US"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 min { 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u,v 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(z),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c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u,x 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(z),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c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u,w 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 </a:t>
              </a:r>
              <a:r>
                <a:rPr lang="en-US"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1"/>
            <p:cNvSpPr txBox="1"/>
            <p:nvPr/>
          </p:nvSpPr>
          <p:spPr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Bellman-Ford equation says: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10" name="Google Shape;2210;p21"/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1" name="Google Shape;2211;p21"/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2212" name="Google Shape;2212;p21"/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/>
              <a:ahLst/>
              <a:cxnLst/>
              <a:rect l="l" t="t" r="r" b="b"/>
              <a:pathLst>
                <a:path w="1603331" h="688931" extrusionOk="0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3" name="Google Shape;2213;p21"/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2214" name="Google Shape;2214;p21"/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2215;p21"/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23825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2400" i="1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 </a:t>
                </a: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5</a:t>
                </a: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16" name="Google Shape;2216;p21"/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2217" name="Google Shape;2217;p21"/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2218" name="Google Shape;2218;p21"/>
              <p:cNvSpPr/>
              <p:nvPr/>
            </p:nvSpPr>
            <p:spPr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19" name="Google Shape;2219;p21"/>
              <p:cNvCxnSpPr/>
              <p:nvPr/>
            </p:nvCxnSpPr>
            <p:spPr>
              <a:xfrm>
                <a:off x="2307920" y="3323376"/>
                <a:ext cx="0" cy="7937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0" name="Google Shape;2220;p21"/>
              <p:cNvCxnSpPr/>
              <p:nvPr/>
            </p:nvCxnSpPr>
            <p:spPr>
              <a:xfrm>
                <a:off x="2804808" y="3323376"/>
                <a:ext cx="0" cy="7937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1" name="Google Shape;2221;p21"/>
              <p:cNvSpPr/>
              <p:nvPr/>
            </p:nvSpPr>
            <p:spPr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1"/>
              <p:cNvSpPr/>
              <p:nvPr/>
            </p:nvSpPr>
            <p:spPr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3" name="Google Shape;2223;p21"/>
            <p:cNvGrpSpPr/>
            <p:nvPr/>
          </p:nvGrpSpPr>
          <p:grpSpPr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2224" name="Google Shape;2224;p21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1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26" name="Google Shape;2226;p21"/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2227" name="Google Shape;2227;p21"/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/>
              <a:ahLst/>
              <a:cxnLst/>
              <a:rect l="l" t="t" r="r" b="b"/>
              <a:pathLst>
                <a:path w="1603331" h="688931" extrusionOk="0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8" name="Google Shape;2228;p21"/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2229" name="Google Shape;2229;p21"/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21"/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23825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2400" i="1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 = </a:t>
                </a: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31" name="Google Shape;2231;p21"/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2232" name="Google Shape;2232;p21"/>
            <p:cNvSpPr/>
            <p:nvPr/>
          </p:nvSpPr>
          <p:spPr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3" name="Google Shape;2233;p21"/>
            <p:cNvCxnSpPr/>
            <p:nvPr/>
          </p:nvCxnSpPr>
          <p:spPr>
            <a:xfrm>
              <a:off x="3392183" y="3317026"/>
              <a:ext cx="0" cy="7937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4" name="Google Shape;2234;p21"/>
            <p:cNvCxnSpPr/>
            <p:nvPr/>
          </p:nvCxnSpPr>
          <p:spPr>
            <a:xfrm>
              <a:off x="3887483" y="3317026"/>
              <a:ext cx="0" cy="7937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5" name="Google Shape;2235;p21"/>
            <p:cNvSpPr/>
            <p:nvPr/>
          </p:nvSpPr>
          <p:spPr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7" name="Google Shape;2237;p21"/>
            <p:cNvGrpSpPr/>
            <p:nvPr/>
          </p:nvGrpSpPr>
          <p:grpSpPr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2238" name="Google Shape;2238;p21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21"/>
              <p:cNvSpPr txBox="1"/>
              <p:nvPr/>
            </p:nvSpPr>
            <p:spPr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40" name="Google Shape;2240;p21"/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2241" name="Google Shape;2241;p21"/>
            <p:cNvSpPr/>
            <p:nvPr/>
          </p:nvSpPr>
          <p:spPr>
            <a:xfrm rot="10800000" flipH="1">
              <a:off x="936877" y="4372180"/>
              <a:ext cx="1603331" cy="688931"/>
            </a:xfrm>
            <a:custGeom>
              <a:avLst/>
              <a:gdLst/>
              <a:ahLst/>
              <a:cxnLst/>
              <a:rect l="l" t="t" r="r" b="b"/>
              <a:pathLst>
                <a:path w="1603331" h="688931" extrusionOk="0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2" name="Google Shape;2242;p21"/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2243" name="Google Shape;2243;p21"/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4" name="Google Shape;2244;p21"/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23825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2400" i="1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</a:t>
                </a: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= 3</a:t>
                </a: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45" name="Google Shape;2245;p21"/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2246" name="Google Shape;2246;p21"/>
            <p:cNvSpPr/>
            <p:nvPr/>
          </p:nvSpPr>
          <p:spPr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7" name="Google Shape;2247;p21"/>
            <p:cNvCxnSpPr/>
            <p:nvPr/>
          </p:nvCxnSpPr>
          <p:spPr>
            <a:xfrm>
              <a:off x="2314270" y="4418751"/>
              <a:ext cx="0" cy="7937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8" name="Google Shape;2248;p21"/>
            <p:cNvCxnSpPr/>
            <p:nvPr/>
          </p:nvCxnSpPr>
          <p:spPr>
            <a:xfrm>
              <a:off x="2811158" y="4418751"/>
              <a:ext cx="0" cy="7937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49" name="Google Shape;2249;p21"/>
            <p:cNvSpPr/>
            <p:nvPr/>
          </p:nvSpPr>
          <p:spPr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1" name="Google Shape;2251;p21"/>
            <p:cNvGrpSpPr/>
            <p:nvPr/>
          </p:nvGrpSpPr>
          <p:grpSpPr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2252" name="Google Shape;2252;p2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21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4" name="Google Shape;2254;p21"/>
          <p:cNvSpPr txBox="1"/>
          <p:nvPr/>
        </p:nvSpPr>
        <p:spPr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min {2 + 5,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1 + 3,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5 + 3}  = 4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255" name="Google Shape;2255;p21"/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2256" name="Google Shape;2256;p21"/>
            <p:cNvSpPr txBox="1"/>
            <p:nvPr/>
          </p:nvSpPr>
          <p:spPr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8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node achieving minimum (x) is next hop on estimated least-cost path to destination (z)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257" name="Google Shape;2257;p21"/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258" name="Google Shape;2258;p21"/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21"/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2260;p21"/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062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22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2266" name="Google Shape;2266;p2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7</a:t>
            </a:fld>
            <a:endParaRPr/>
          </a:p>
        </p:txBody>
      </p:sp>
      <p:sp>
        <p:nvSpPr>
          <p:cNvPr id="2267" name="Google Shape;2267;p22"/>
          <p:cNvSpPr txBox="1"/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key idea: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330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time-to-time, each node sends its own distance vector estimate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68" name="Google Shape;2268;p22"/>
          <p:cNvSpPr/>
          <p:nvPr/>
        </p:nvSpPr>
        <p:spPr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indent="-34766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 minor, natural conditions, the estimate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 converge to the actual least cost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269" name="Google Shape;2269;p22"/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70" name="Google Shape;2270;p22"/>
            <p:cNvSpPr/>
            <p:nvPr/>
          </p:nvSpPr>
          <p:spPr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8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2800" i="1" kern="0" baseline="-25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8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(y) ← min</a:t>
              </a:r>
              <a:r>
                <a:rPr lang="en-US" sz="2800" i="1" kern="0" baseline="-25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US" sz="28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{c</a:t>
              </a:r>
              <a:r>
                <a:rPr lang="en-US" sz="2800" i="1" kern="0" baseline="-25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x,v </a:t>
              </a:r>
              <a:r>
                <a:rPr lang="en-US" sz="28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+ D</a:t>
              </a:r>
              <a:r>
                <a:rPr lang="en-US" sz="2800" i="1" kern="0" baseline="-25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US" sz="28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(y)}  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for each node </a:t>
              </a:r>
              <a:r>
                <a:rPr lang="en-US" sz="28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∊ </a:t>
              </a:r>
              <a:r>
                <a:rPr lang="en-US" sz="28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 txBox="1"/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460375" indent="-330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when </a:t>
              </a:r>
              <a:r>
                <a:rPr lang="en-US" sz="28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receives new DV estimate from any neighbor, it updates its own DV using B-F equation: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2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2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algorithm:  </a:t>
            </a:r>
            <a:endParaRPr/>
          </a:p>
        </p:txBody>
      </p:sp>
      <p:sp>
        <p:nvSpPr>
          <p:cNvPr id="2277" name="Google Shape;2277;p2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2278" name="Google Shape;2278;p23"/>
          <p:cNvSpPr txBox="1"/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iterative, asynchronous:</a:t>
            </a:r>
            <a:r>
              <a:rPr lang="en-US" sz="28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local iteration caused by: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8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link cost change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8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DV update message from neighbor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79" name="Google Shape;2279;p23"/>
          <p:cNvSpPr txBox="1"/>
          <p:nvPr/>
        </p:nvSpPr>
        <p:spPr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i="1" kern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wait</a:t>
            </a:r>
            <a:r>
              <a:rPr lang="en-US" sz="2400" kern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(change in local link cost or msg from neighbor)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0" name="Google Shape;2280;p23"/>
          <p:cNvSpPr txBox="1"/>
          <p:nvPr/>
        </p:nvSpPr>
        <p:spPr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2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each node: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81" name="Google Shape;2281;p23"/>
          <p:cNvSpPr txBox="1"/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distributed, self-stopping: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node notifies neighbors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its DV changes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522288" lvl="1" indent="-236537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neighbors then notify their neighbors –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if necessary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522288" lvl="1" indent="-236537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notification received, no actions taken!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282" name="Google Shape;2282;p23"/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cxnSp>
          <p:nvCxnSpPr>
            <p:cNvPr id="2283" name="Google Shape;2283;p23"/>
            <p:cNvCxnSpPr/>
            <p:nvPr/>
          </p:nvCxnSpPr>
          <p:spPr>
            <a:xfrm>
              <a:off x="3601463" y="3169084"/>
              <a:ext cx="0" cy="422581"/>
            </a:xfrm>
            <a:prstGeom prst="straightConnector1">
              <a:avLst/>
            </a:pr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84" name="Google Shape;2284;p23"/>
            <p:cNvSpPr txBox="1"/>
            <p:nvPr/>
          </p:nvSpPr>
          <p:spPr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recompute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DV estimates using DV received from neighbor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5" name="Google Shape;2285;p23"/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cxnSp>
          <p:nvCxnSpPr>
            <p:cNvPr id="2286" name="Google Shape;2286;p23"/>
            <p:cNvCxnSpPr/>
            <p:nvPr/>
          </p:nvCxnSpPr>
          <p:spPr>
            <a:xfrm>
              <a:off x="3578268" y="4396635"/>
              <a:ext cx="0" cy="439673"/>
            </a:xfrm>
            <a:prstGeom prst="straightConnector1">
              <a:avLst/>
            </a:pr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87" name="Google Shape;2287;p23"/>
            <p:cNvSpPr txBox="1"/>
            <p:nvPr/>
          </p:nvSpPr>
          <p:spPr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DV to any destination has changed, </a:t>
              </a: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notify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neighbors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288" name="Google Shape;2288;p23"/>
          <p:cNvCxnSpPr/>
          <p:nvPr/>
        </p:nvCxnSpPr>
        <p:spPr>
          <a:xfrm rot="10800000">
            <a:off x="3369501" y="5718132"/>
            <a:ext cx="0" cy="454068"/>
          </a:xfrm>
          <a:prstGeom prst="straightConnector1">
            <a:avLst/>
          </a:prstGeom>
          <a:noFill/>
          <a:ln w="19050" cap="flat" cmpd="sng">
            <a:solidFill>
              <a:srgbClr val="0000A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9" name="Google Shape;2289;p23"/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90" name="Google Shape;2290;p23"/>
          <p:cNvCxnSpPr/>
          <p:nvPr/>
        </p:nvCxnSpPr>
        <p:spPr>
          <a:xfrm>
            <a:off x="1052186" y="6172200"/>
            <a:ext cx="230061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1" name="Google Shape;2291;p23"/>
          <p:cNvCxnSpPr/>
          <p:nvPr/>
        </p:nvCxnSpPr>
        <p:spPr>
          <a:xfrm>
            <a:off x="1052186" y="2178485"/>
            <a:ext cx="230061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2" name="Google Shape;2292;p23"/>
          <p:cNvCxnSpPr/>
          <p:nvPr/>
        </p:nvCxnSpPr>
        <p:spPr>
          <a:xfrm>
            <a:off x="1039660" y="2167003"/>
            <a:ext cx="0" cy="400519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4586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24"/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2299" name="Google Shape;2299;p24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/>
              <a:ahLst/>
              <a:cxnLst/>
              <a:rect l="l" t="t" r="r" b="b"/>
              <a:pathLst>
                <a:path w="452284" h="2389239" extrusionOk="0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0" name="Google Shape;2300;p24"/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2301" name="Google Shape;2301;p24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02" name="Google Shape;2302;p24"/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2303" name="Google Shape;2303;p24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24"/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05" name="Google Shape;2305;p24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306" name="Google Shape;2306;p24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307" name="Google Shape;2307;p24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vector: example</a:t>
            </a:r>
            <a:endParaRPr/>
          </a:p>
        </p:txBody>
      </p:sp>
      <p:sp>
        <p:nvSpPr>
          <p:cNvPr id="2308" name="Google Shape;2308;p2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9</a:t>
            </a:fld>
            <a:endParaRPr/>
          </a:p>
        </p:txBody>
      </p:sp>
      <p:cxnSp>
        <p:nvCxnSpPr>
          <p:cNvPr id="2309" name="Google Shape;2309;p24"/>
          <p:cNvCxnSpPr>
            <a:stCxn id="2310" idx="2"/>
            <a:endCxn id="2310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1" name="Google Shape;2311;p24"/>
          <p:cNvCxnSpPr>
            <a:stCxn id="2310" idx="1"/>
            <a:endCxn id="2310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0" name="Google Shape;2310;p24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24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3" name="Google Shape;2313;p24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2314" name="Google Shape;2314;p2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315" name="Google Shape;2315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16" name="Google Shape;2316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17" name="Google Shape;2317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18" name="Google Shape;2318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19" name="Google Shape;2319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0" name="Google Shape;2320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21" name="Google Shape;2321;p2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322" name="Google Shape;2322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3" name="Google Shape;2323;p2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24" name="Google Shape;2324;p2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325" name="Google Shape;2325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26" name="Google Shape;2326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27" name="Google Shape;2327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8" name="Google Shape;2328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29" name="Google Shape;2329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0" name="Google Shape;2330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31" name="Google Shape;2331;p2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332" name="Google Shape;2332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3" name="Google Shape;2333;p2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34" name="Google Shape;2334;p2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335" name="Google Shape;2335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36" name="Google Shape;2336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37" name="Google Shape;2337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8" name="Google Shape;2338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39" name="Google Shape;2339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0" name="Google Shape;2340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41" name="Google Shape;2341;p24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42" name="Google Shape;2342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3" name="Google Shape;2343;p24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44" name="Google Shape;2344;p2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5" name="Google Shape;2345;p24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6" name="Google Shape;2346;p24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7" name="Google Shape;2347;p24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8" name="Google Shape;2348;p24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9" name="Google Shape;2349;p24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0" name="Google Shape;2350;p24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1" name="Google Shape;2351;p24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2" name="Google Shape;2352;p24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3" name="Google Shape;2353;p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4" name="Google Shape;2354;p24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55" name="Google Shape;2355;p24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356" name="Google Shape;2356;p24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t=0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57" name="Google Shape;2357;p24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2358" name="Google Shape;2358;p24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59" name="Google Shape;2359;p24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0" name="Google Shape;2360;p24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1" name="Google Shape;2361;p24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2" name="Google Shape;2362;p24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3" name="Google Shape;2363;p24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4" name="Google Shape;2364;p24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5" name="Google Shape;2365;p24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6" name="Google Shape;2366;p24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7" name="Google Shape;2367;p24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8" name="Google Shape;2368;p24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9" name="Google Shape;2369;p24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0" name="Google Shape;2370;p24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371" name="Google Shape;2371;p2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72" name="Google Shape;2372;p24"/>
              <p:cNvCxnSpPr/>
              <p:nvPr/>
            </p:nvCxnSpPr>
            <p:spPr>
              <a:xfrm>
                <a:off x="10372725" y="3548510"/>
                <a:ext cx="0" cy="207515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373" name="Google Shape;2373;p24"/>
          <p:cNvSpPr txBox="1"/>
          <p:nvPr/>
        </p:nvSpPr>
        <p:spPr>
          <a:xfrm flipH="1">
            <a:off x="427284" y="3275636"/>
            <a:ext cx="2397926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 have distance estimates to nearest neighbors (only)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74" name="Google Shape;2374;p24"/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2375" name="Google Shape;2375;p24"/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 few asymmetries: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1800"/>
                <a:buFont typeface="Noto Sans Symbols"/>
                <a:buChar char="▪"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missing link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1800"/>
                <a:buFont typeface="Noto Sans Symbols"/>
                <a:buChar char="▪"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larger cost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376" name="Google Shape;2376;p24"/>
            <p:cNvCxnSpPr/>
            <p:nvPr/>
          </p:nvCxnSpPr>
          <p:spPr>
            <a:xfrm rot="10800000">
              <a:off x="8414795" y="3032568"/>
              <a:ext cx="995423" cy="1111169"/>
            </a:xfrm>
            <a:prstGeom prst="straightConnector1">
              <a:avLst/>
            </a:prstGeom>
            <a:noFill/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77" name="Google Shape;2377;p24"/>
            <p:cNvCxnSpPr/>
            <p:nvPr/>
          </p:nvCxnSpPr>
          <p:spPr>
            <a:xfrm rot="10800000">
              <a:off x="5663694" y="2293717"/>
              <a:ext cx="3726112" cy="2091470"/>
            </a:xfrm>
            <a:prstGeom prst="straightConnector1">
              <a:avLst/>
            </a:prstGeom>
            <a:noFill/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378" name="Google Shape;2378;p24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9" name="Google Shape;2379;p24"/>
          <p:cNvSpPr/>
          <p:nvPr/>
        </p:nvSpPr>
        <p:spPr>
          <a:xfrm rot="-5400000">
            <a:off x="4395017" y="347078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Google Shape;2380;p24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1" name="Google Shape;2381;p24"/>
          <p:cNvSpPr/>
          <p:nvPr/>
        </p:nvSpPr>
        <p:spPr>
          <a:xfrm rot="-5400000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2" name="Google Shape;2382;p24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3" name="Google Shape;2383;p24"/>
          <p:cNvSpPr/>
          <p:nvPr/>
        </p:nvSpPr>
        <p:spPr>
          <a:xfrm rot="-5400000">
            <a:off x="4365519" y="536841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4" name="Google Shape;2384;p24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24"/>
          <p:cNvSpPr/>
          <p:nvPr/>
        </p:nvSpPr>
        <p:spPr>
          <a:xfrm rot="-5400000">
            <a:off x="6307392" y="5363506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24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24"/>
          <p:cNvSpPr/>
          <p:nvPr/>
        </p:nvSpPr>
        <p:spPr>
          <a:xfrm rot="-5400000">
            <a:off x="8249265" y="535859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24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9" name="Google Shape;2389;p24"/>
          <p:cNvSpPr/>
          <p:nvPr/>
        </p:nvSpPr>
        <p:spPr>
          <a:xfrm>
            <a:off x="6819704" y="583458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0" name="Google Shape;2390;p24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391" name="Google Shape;2391;p2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392" name="Google Shape;2392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93" name="Google Shape;2393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94" name="Google Shape;2394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5" name="Google Shape;2395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96" name="Google Shape;2396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7" name="Google Shape;2397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98" name="Google Shape;2398;p2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399" name="Google Shape;2399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0" name="Google Shape;2400;p2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01" name="Google Shape;2401;p2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402" name="Google Shape;2402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03" name="Google Shape;2403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04" name="Google Shape;2404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5" name="Google Shape;2405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06" name="Google Shape;2406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7" name="Google Shape;2407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08" name="Google Shape;2408;p2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409" name="Google Shape;2409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0" name="Google Shape;2410;p2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11" name="Google Shape;2411;p2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412" name="Google Shape;2412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13" name="Google Shape;2413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14" name="Google Shape;2414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5" name="Google Shape;2415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16" name="Google Shape;2416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7" name="Google Shape;2417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18" name="Google Shape;2418;p24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419" name="Google Shape;2419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0" name="Google Shape;2420;p24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421" name="Google Shape;2421;p24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2422" name="Google Shape;2422;p2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423" name="Google Shape;2423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24" name="Google Shape;2424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25" name="Google Shape;2425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6" name="Google Shape;2426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27" name="Google Shape;2427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8" name="Google Shape;2428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29" name="Google Shape;2429;p2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430" name="Google Shape;2430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1" name="Google Shape;2431;p2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32" name="Google Shape;2432;p2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433" name="Google Shape;2433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34" name="Google Shape;2434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35" name="Google Shape;2435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6" name="Google Shape;2436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37" name="Google Shape;2437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8" name="Google Shape;2438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39" name="Google Shape;2439;p2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440" name="Google Shape;2440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1" name="Google Shape;2441;p2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42" name="Google Shape;2442;p2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443" name="Google Shape;2443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44" name="Google Shape;2444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45" name="Google Shape;2445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6" name="Google Shape;2446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47" name="Google Shape;2447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8" name="Google Shape;2448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49" name="Google Shape;2449;p24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2450" name="Google Shape;2450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1" name="Google Shape;2451;p24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452" name="Google Shape;2452;p24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24"/>
          <p:cNvSpPr/>
          <p:nvPr/>
        </p:nvSpPr>
        <p:spPr>
          <a:xfrm>
            <a:off x="4897326" y="584795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4" name="Google Shape;2454;p24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24"/>
          <p:cNvSpPr/>
          <p:nvPr/>
        </p:nvSpPr>
        <p:spPr>
          <a:xfrm>
            <a:off x="4905348" y="3909528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6" name="Google Shape;2456;p24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7" name="Google Shape;2457;p24"/>
          <p:cNvSpPr/>
          <p:nvPr/>
        </p:nvSpPr>
        <p:spPr>
          <a:xfrm>
            <a:off x="4924064" y="198714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8" name="Google Shape;2458;p24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24"/>
          <p:cNvSpPr/>
          <p:nvPr/>
        </p:nvSpPr>
        <p:spPr>
          <a:xfrm>
            <a:off x="6819708" y="197377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24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24"/>
          <p:cNvSpPr/>
          <p:nvPr/>
        </p:nvSpPr>
        <p:spPr>
          <a:xfrm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24"/>
          <p:cNvSpPr txBox="1"/>
          <p:nvPr/>
        </p:nvSpPr>
        <p:spPr>
          <a:xfrm flipH="1">
            <a:off x="435305" y="4375569"/>
            <a:ext cx="2321093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 send their local distance vector to their neighbors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5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04A6ADA098944EB294D577DC80F0D1" ma:contentTypeVersion="8" ma:contentTypeDescription="Create a new document." ma:contentTypeScope="" ma:versionID="69340bf0526d8b84ecf8d786b2aaa0eb">
  <xsd:schema xmlns:xsd="http://www.w3.org/2001/XMLSchema" xmlns:xs="http://www.w3.org/2001/XMLSchema" xmlns:p="http://schemas.microsoft.com/office/2006/metadata/properties" xmlns:ns2="0192c144-0bc9-406b-ba7c-16be2358a8f1" targetNamespace="http://schemas.microsoft.com/office/2006/metadata/properties" ma:root="true" ma:fieldsID="fb23492cbe9638072966d72fb83294e1" ns2:_="">
    <xsd:import namespace="0192c144-0bc9-406b-ba7c-16be2358a8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2c144-0bc9-406b-ba7c-16be2358a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06E616-FCC7-4BDF-BCCC-B50CF1A634B0}"/>
</file>

<file path=customXml/itemProps2.xml><?xml version="1.0" encoding="utf-8"?>
<ds:datastoreItem xmlns:ds="http://schemas.openxmlformats.org/officeDocument/2006/customXml" ds:itemID="{1612935B-85D9-4E79-B339-3B4642C3A526}"/>
</file>

<file path=customXml/itemProps3.xml><?xml version="1.0" encoding="utf-8"?>
<ds:datastoreItem xmlns:ds="http://schemas.openxmlformats.org/officeDocument/2006/customXml" ds:itemID="{51EC519B-4AD0-41EA-9C03-F5AAA34F6E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10153</Words>
  <Application>Microsoft Office PowerPoint</Application>
  <PresentationFormat>Widescreen</PresentationFormat>
  <Paragraphs>2296</Paragraphs>
  <Slides>41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Office Theme</vt:lpstr>
      <vt:lpstr>1_Office Theme</vt:lpstr>
      <vt:lpstr>2_Office Theme</vt:lpstr>
      <vt:lpstr>3_Office Theme</vt:lpstr>
      <vt:lpstr>Network Fundamentals for Cloud</vt:lpstr>
      <vt:lpstr>PowerPoint Presentation</vt:lpstr>
      <vt:lpstr>PowerPoint Presentation</vt:lpstr>
      <vt:lpstr>Network layer : Topics to be covered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Making routing scalable</vt:lpstr>
      <vt:lpstr>Internet approach to scalable routing</vt:lpstr>
      <vt:lpstr>Interconnected ASes</vt:lpstr>
      <vt:lpstr>Inter-AS routing:  a role in intradomain forwarding</vt:lpstr>
      <vt:lpstr>Inter-AS routing:  routing within an AS</vt:lpstr>
      <vt:lpstr>OSPF (Open Shortest Path First) routing</vt:lpstr>
      <vt:lpstr>Hierarchical OSPF</vt:lpstr>
      <vt:lpstr>Network layer : Topics to be covered</vt:lpstr>
      <vt:lpstr>Internet inter-AS routing: BGP</vt:lpstr>
      <vt:lpstr>eBGP, iBGP connections</vt:lpstr>
      <vt:lpstr>BGP basics</vt:lpstr>
      <vt:lpstr>Path attributes and BGP routes</vt:lpstr>
      <vt:lpstr>BGP path advertisement</vt:lpstr>
      <vt:lpstr>BGP path advertisement (more)</vt:lpstr>
      <vt:lpstr>BGP messages</vt:lpstr>
      <vt:lpstr>BGP path advertisement</vt:lpstr>
      <vt:lpstr>BGP path advertisement</vt:lpstr>
      <vt:lpstr>Why different Intra-, Inter-AS routing ? </vt:lpstr>
      <vt:lpstr>BGP route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NISHIT NARANG .</cp:lastModifiedBy>
  <cp:revision>128</cp:revision>
  <dcterms:created xsi:type="dcterms:W3CDTF">2011-09-14T09:42:05Z</dcterms:created>
  <dcterms:modified xsi:type="dcterms:W3CDTF">2025-02-16T07:10:48Z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0x0101007604A6ADA098944EB294D577DC80F0D1</vt:lpwstr>
  </property>
</Properties>
</file>