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6" r:id="rId19"/>
    <p:sldId id="278" r:id="rId20"/>
    <p:sldId id="34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9" r:id="rId80"/>
    <p:sldId id="340" r:id="rId81"/>
    <p:sldId id="345" r:id="rId8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89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6836" y="5303519"/>
            <a:ext cx="10075164" cy="1554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051304" y="5137402"/>
            <a:ext cx="10076815" cy="1661160"/>
          </a:xfrm>
          <a:custGeom>
            <a:avLst/>
            <a:gdLst/>
            <a:ahLst/>
            <a:cxnLst/>
            <a:rect l="l" t="t" r="r" b="b"/>
            <a:pathLst>
              <a:path w="10076815" h="1661159">
                <a:moveTo>
                  <a:pt x="10076688" y="0"/>
                </a:moveTo>
                <a:lnTo>
                  <a:pt x="0" y="0"/>
                </a:lnTo>
                <a:lnTo>
                  <a:pt x="0" y="1661159"/>
                </a:lnTo>
                <a:lnTo>
                  <a:pt x="10076688" y="1661159"/>
                </a:lnTo>
                <a:lnTo>
                  <a:pt x="10076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075163" cy="155600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4676" y="67056"/>
            <a:ext cx="10076815" cy="1661160"/>
          </a:xfrm>
          <a:custGeom>
            <a:avLst/>
            <a:gdLst/>
            <a:ahLst/>
            <a:cxnLst/>
            <a:rect l="l" t="t" r="r" b="b"/>
            <a:pathLst>
              <a:path w="10076815" h="1661160">
                <a:moveTo>
                  <a:pt x="10076688" y="0"/>
                </a:moveTo>
                <a:lnTo>
                  <a:pt x="0" y="0"/>
                </a:lnTo>
                <a:lnTo>
                  <a:pt x="0" y="1661160"/>
                </a:lnTo>
                <a:lnTo>
                  <a:pt x="10076688" y="1661160"/>
                </a:lnTo>
                <a:lnTo>
                  <a:pt x="100766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232" y="6405716"/>
            <a:ext cx="1381736" cy="4522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293" y="319785"/>
            <a:ext cx="1064341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1D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0493" y="1252397"/>
            <a:ext cx="676148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2430"/>
            <a:ext cx="6428740" cy="4987925"/>
            <a:chOff x="0" y="942430"/>
            <a:chExt cx="6428740" cy="4987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942430"/>
              <a:ext cx="6425683" cy="49688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2" y="53339"/>
                  </a:lnTo>
                  <a:lnTo>
                    <a:pt x="3791712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FBAF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91711" y="5053584"/>
            <a:ext cx="8400415" cy="1440180"/>
            <a:chOff x="3791711" y="5053584"/>
            <a:chExt cx="8400415" cy="1440180"/>
          </a:xfrm>
        </p:grpSpPr>
        <p:sp>
          <p:nvSpPr>
            <p:cNvPr id="6" name="object 6"/>
            <p:cNvSpPr/>
            <p:nvPr/>
          </p:nvSpPr>
          <p:spPr>
            <a:xfrm>
              <a:off x="8400288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1" y="53339"/>
                  </a:lnTo>
                  <a:lnTo>
                    <a:pt x="379171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91711" y="5876544"/>
              <a:ext cx="4608830" cy="53340"/>
            </a:xfrm>
            <a:custGeom>
              <a:avLst/>
              <a:gdLst/>
              <a:ahLst/>
              <a:cxnLst/>
              <a:rect l="l" t="t" r="r" b="b"/>
              <a:pathLst>
                <a:path w="4608830" h="53339">
                  <a:moveTo>
                    <a:pt x="46085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608576" y="533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051" y="5053584"/>
              <a:ext cx="1440179" cy="144018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7679435" y="2510027"/>
            <a:ext cx="70485" cy="1301750"/>
          </a:xfrm>
          <a:custGeom>
            <a:avLst/>
            <a:gdLst/>
            <a:ahLst/>
            <a:cxnLst/>
            <a:rect l="l" t="t" r="r" b="b"/>
            <a:pathLst>
              <a:path w="70484" h="1301750">
                <a:moveTo>
                  <a:pt x="70103" y="0"/>
                </a:moveTo>
                <a:lnTo>
                  <a:pt x="0" y="0"/>
                </a:lnTo>
                <a:lnTo>
                  <a:pt x="0" y="1301496"/>
                </a:lnTo>
                <a:lnTo>
                  <a:pt x="70103" y="1301496"/>
                </a:lnTo>
                <a:lnTo>
                  <a:pt x="70103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99815" y="1206449"/>
            <a:ext cx="823150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50"/>
              </a:lnSpc>
              <a:spcBef>
                <a:spcPts val="100"/>
              </a:spcBef>
            </a:pPr>
            <a:r>
              <a:rPr sz="2400" dirty="0"/>
              <a:t>Introduction</a:t>
            </a:r>
            <a:r>
              <a:rPr sz="2400" spc="-80" dirty="0"/>
              <a:t> </a:t>
            </a:r>
            <a:r>
              <a:rPr sz="2400" spc="-25" dirty="0"/>
              <a:t>to</a:t>
            </a:r>
            <a:endParaRPr sz="2400"/>
          </a:p>
          <a:p>
            <a:pPr algn="ctr">
              <a:lnSpc>
                <a:spcPts val="4090"/>
              </a:lnSpc>
            </a:pPr>
            <a:r>
              <a:rPr dirty="0"/>
              <a:t>Parallel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Distributed</a:t>
            </a:r>
            <a:r>
              <a:rPr spc="-4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76798" y="2771902"/>
            <a:ext cx="2141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 MT"/>
                <a:cs typeface="Arial MT"/>
              </a:rPr>
              <a:t>CS2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Communication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659" y="5042915"/>
            <a:ext cx="668985" cy="7254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20608" y="3055365"/>
            <a:ext cx="205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Dr.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Sachin D N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7946" y="4857203"/>
            <a:ext cx="1249318" cy="99800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43507" y="5024628"/>
            <a:ext cx="2320927" cy="8266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104902"/>
            <a:ext cx="100076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Fundamental</a:t>
            </a:r>
            <a:r>
              <a:rPr sz="3400" spc="-95" dirty="0"/>
              <a:t> </a:t>
            </a:r>
            <a:r>
              <a:rPr sz="3400" dirty="0"/>
              <a:t>Differences</a:t>
            </a:r>
            <a:r>
              <a:rPr sz="3400" spc="-70" dirty="0"/>
              <a:t> </a:t>
            </a:r>
            <a:r>
              <a:rPr sz="3400" dirty="0"/>
              <a:t>in</a:t>
            </a:r>
            <a:r>
              <a:rPr sz="3400" spc="-110" dirty="0"/>
              <a:t> </a:t>
            </a:r>
            <a:r>
              <a:rPr sz="3400" dirty="0"/>
              <a:t>OS</a:t>
            </a:r>
            <a:r>
              <a:rPr sz="3400" spc="-105" dirty="0"/>
              <a:t> </a:t>
            </a:r>
            <a:r>
              <a:rPr sz="3400" dirty="0"/>
              <a:t>Treatment</a:t>
            </a:r>
            <a:r>
              <a:rPr sz="3400" spc="-80" dirty="0"/>
              <a:t> </a:t>
            </a:r>
            <a:r>
              <a:rPr sz="3400" dirty="0"/>
              <a:t>of</a:t>
            </a:r>
            <a:r>
              <a:rPr sz="3400" spc="-105" dirty="0"/>
              <a:t> </a:t>
            </a:r>
            <a:r>
              <a:rPr sz="3400" spc="-25" dirty="0"/>
              <a:t>IPC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774293" y="570941"/>
            <a:ext cx="4311015" cy="4004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0" dirty="0">
                <a:solidFill>
                  <a:srgbClr val="201D6F"/>
                </a:solidFill>
                <a:latin typeface="Arial"/>
                <a:cs typeface="Arial"/>
              </a:rPr>
              <a:t>Solutions</a:t>
            </a:r>
            <a:endParaRPr sz="3400">
              <a:latin typeface="Arial"/>
              <a:cs typeface="Arial"/>
            </a:endParaRPr>
          </a:p>
          <a:p>
            <a:pPr marL="469265" indent="-380365">
              <a:lnSpc>
                <a:spcPct val="100000"/>
              </a:lnSpc>
              <a:spcBef>
                <a:spcPts val="2280"/>
              </a:spcBef>
              <a:buChar char="•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  <a:p>
            <a:pPr marL="9264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926465" algn="l"/>
              </a:tabLst>
            </a:pPr>
            <a:r>
              <a:rPr sz="2200" dirty="0">
                <a:latin typeface="Arial MT"/>
                <a:cs typeface="Arial MT"/>
              </a:rPr>
              <a:t>OS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job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up</a:t>
            </a:r>
            <a:endParaRPr sz="2200">
              <a:latin typeface="Arial MT"/>
              <a:cs typeface="Arial MT"/>
            </a:endParaRPr>
          </a:p>
          <a:p>
            <a:pPr marL="9264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926465" algn="l"/>
              </a:tabLst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perhaps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synchronizing</a:t>
            </a:r>
            <a:endParaRPr sz="2200">
              <a:latin typeface="Arial MT"/>
              <a:cs typeface="Arial MT"/>
            </a:endParaRPr>
          </a:p>
          <a:p>
            <a:pPr marL="9264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926465" algn="l"/>
              </a:tabLst>
            </a:pP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transporting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469265" indent="-380365">
              <a:lnSpc>
                <a:spcPct val="100000"/>
              </a:lnSpc>
              <a:spcBef>
                <a:spcPts val="990"/>
              </a:spcBef>
              <a:buChar char="•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Messages,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etc</a:t>
            </a:r>
            <a:endParaRPr sz="2400">
              <a:latin typeface="Arial MT"/>
              <a:cs typeface="Arial MT"/>
            </a:endParaRPr>
          </a:p>
          <a:p>
            <a:pPr marL="9264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926465" algn="l"/>
              </a:tabLst>
            </a:pPr>
            <a:r>
              <a:rPr sz="2200" dirty="0">
                <a:latin typeface="Arial MT"/>
                <a:cs typeface="Arial MT"/>
              </a:rPr>
              <a:t>OS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involved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every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IPC</a:t>
            </a:r>
            <a:endParaRPr sz="2200">
              <a:latin typeface="Arial MT"/>
              <a:cs typeface="Arial MT"/>
            </a:endParaRPr>
          </a:p>
          <a:p>
            <a:pPr marL="9264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926465" algn="l"/>
              </a:tabLst>
            </a:pPr>
            <a:r>
              <a:rPr sz="2200" dirty="0">
                <a:latin typeface="Arial MT"/>
                <a:cs typeface="Arial MT"/>
              </a:rPr>
              <a:t>OS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transports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Desirable</a:t>
            </a:r>
            <a:r>
              <a:rPr spc="-45" dirty="0"/>
              <a:t> </a:t>
            </a:r>
            <a:r>
              <a:rPr dirty="0"/>
              <a:t>IPC</a:t>
            </a:r>
            <a:r>
              <a:rPr spc="-20" dirty="0"/>
              <a:t> </a:t>
            </a:r>
            <a:r>
              <a:rPr spc="-10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5203825" cy="2982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spc="-20" dirty="0">
                <a:latin typeface="Arial MT"/>
                <a:cs typeface="Arial MT"/>
              </a:rPr>
              <a:t>Fast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use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synchronization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Versatile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implement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Works </a:t>
            </a:r>
            <a:r>
              <a:rPr sz="2400" spc="-10" dirty="0">
                <a:latin typeface="Arial MT"/>
                <a:cs typeface="Arial MT"/>
              </a:rPr>
              <a:t>remotely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IPC and </a:t>
            </a:r>
            <a:r>
              <a:rPr spc="-10" dirty="0"/>
              <a:t>Synchronization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7292975" cy="19196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Synchronization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major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concern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IPC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Allowing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sender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indicate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transmitted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Allowing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ready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Allowing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IPC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possible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IPC and </a:t>
            </a:r>
            <a:r>
              <a:rPr spc="-10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10371455" cy="14560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connectionless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Connectionless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IPC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mechanisms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preliminary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setup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Connection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IPC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mechanisms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negotiation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setup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flows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Connectionless</a:t>
            </a:r>
            <a:r>
              <a:rPr spc="-229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062210" cy="2854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flows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Typically,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permanent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sender</a:t>
            </a:r>
            <a:endParaRPr sz="24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Good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quick,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</a:t>
            </a:r>
            <a:endParaRPr sz="2400">
              <a:latin typeface="Arial MT"/>
              <a:cs typeface="Arial MT"/>
            </a:endParaRPr>
          </a:p>
          <a:p>
            <a:pPr marL="197485" indent="-184785">
              <a:lnSpc>
                <a:spcPct val="100000"/>
              </a:lnSpc>
              <a:spcBef>
                <a:spcPts val="1000"/>
              </a:spcBef>
              <a:buChar char="-"/>
              <a:tabLst>
                <a:tab pos="197485" algn="l"/>
              </a:tabLst>
            </a:pPr>
            <a:r>
              <a:rPr sz="2400" dirty="0">
                <a:latin typeface="Arial MT"/>
                <a:cs typeface="Arial MT"/>
              </a:rPr>
              <a:t>Less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efficient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communications</a:t>
            </a:r>
            <a:endParaRPr sz="2400">
              <a:latin typeface="Arial MT"/>
              <a:cs typeface="Arial MT"/>
            </a:endParaRPr>
          </a:p>
          <a:p>
            <a:pPr marL="197485" indent="-184785">
              <a:lnSpc>
                <a:spcPct val="100000"/>
              </a:lnSpc>
              <a:spcBef>
                <a:spcPts val="994"/>
              </a:spcBef>
              <a:buChar char="-"/>
              <a:tabLst>
                <a:tab pos="19748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resources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byte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Connection-</a:t>
            </a:r>
            <a:r>
              <a:rPr dirty="0"/>
              <a:t>oriented</a:t>
            </a:r>
            <a:r>
              <a:rPr spc="114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8370570" cy="15036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pre-</a:t>
            </a:r>
            <a:r>
              <a:rPr sz="2400" dirty="0">
                <a:latin typeface="Arial MT"/>
                <a:cs typeface="Arial MT"/>
              </a:rPr>
              <a:t>arrange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delivery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details</a:t>
            </a:r>
            <a:endParaRPr sz="2400" dirty="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typically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saves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IPC-</a:t>
            </a:r>
            <a:r>
              <a:rPr sz="2400" dirty="0">
                <a:latin typeface="Arial MT"/>
                <a:cs typeface="Arial MT"/>
              </a:rPr>
              <a:t>related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them</a:t>
            </a:r>
            <a:endParaRPr sz="2400" dirty="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Pros/cons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pretty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much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opposites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connectionless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IPC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20" dirty="0"/>
              <a:t> </a:t>
            </a:r>
            <a:r>
              <a:rPr dirty="0"/>
              <a:t>IPC</a:t>
            </a:r>
            <a:r>
              <a:rPr spc="-10" dirty="0"/>
              <a:t> 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274707" cy="295593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Arial MT"/>
              </a:rPr>
              <a:t>File System:</a:t>
            </a:r>
            <a:endParaRPr lang="en-IN" b="0" i="0" dirty="0">
              <a:solidFill>
                <a:schemeClr val="tx1"/>
              </a:solidFill>
              <a:effectLst/>
              <a:latin typeface="Arial MT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Arial MT"/>
              </a:rPr>
              <a:t>Description:</a:t>
            </a:r>
            <a:r>
              <a:rPr lang="en-IN" b="0" i="0" dirty="0">
                <a:solidFill>
                  <a:schemeClr val="tx1"/>
                </a:solidFill>
                <a:effectLst/>
                <a:latin typeface="Arial MT"/>
              </a:rPr>
              <a:t> Processes communicate by reading from and writing to files. One process writes data to a file, and another process reads from it.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Arial MT"/>
              </a:rPr>
              <a:t>Use Case:</a:t>
            </a:r>
            <a:r>
              <a:rPr lang="en-IN" b="0" i="0" dirty="0">
                <a:solidFill>
                  <a:schemeClr val="tx1"/>
                </a:solidFill>
                <a:effectLst/>
                <a:latin typeface="Arial MT"/>
              </a:rPr>
              <a:t> Logging systems where one process writes logs to a file, and another process reads and processes those logs.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Arial MT"/>
              </a:rPr>
              <a:t>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Arial MT"/>
              </a:rPr>
              <a:t> Simple to implement, persistent storage.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Arial MT"/>
              </a:rPr>
              <a:t>Disadvantages: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Arial MT"/>
              </a:rPr>
              <a:t> Slow, not suitable for real-time communication.</a:t>
            </a:r>
          </a:p>
          <a:p>
            <a:pPr marL="457200" lvl="1" algn="l">
              <a:spcBef>
                <a:spcPts val="300"/>
              </a:spcBef>
            </a:pP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for message loss.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699DC58B-7B60-C94A-11F7-30468C433DE9}"/>
              </a:ext>
            </a:extLst>
          </p:cNvPr>
          <p:cNvGrpSpPr/>
          <p:nvPr/>
        </p:nvGrpSpPr>
        <p:grpSpPr>
          <a:xfrm>
            <a:off x="2343929" y="3969453"/>
            <a:ext cx="5343525" cy="1838325"/>
            <a:chOff x="2890837" y="2549461"/>
            <a:chExt cx="6715125" cy="282892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9D1EAF2-6102-57D2-FB28-25104F36985F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A6D7282-5C42-7C41-1FDF-14AA4195DD6E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2DDD907-5B30-8F39-C526-8FB7E13F8084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C6FD090-797B-5EB0-4A2F-0F1CD211577C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62A2AF34-2816-BA7F-3F82-168D05CCB846}"/>
              </a:ext>
            </a:extLst>
          </p:cNvPr>
          <p:cNvSpPr txBox="1"/>
          <p:nvPr/>
        </p:nvSpPr>
        <p:spPr>
          <a:xfrm>
            <a:off x="2590800" y="5979201"/>
            <a:ext cx="15333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0420D0D-C504-70FA-B56E-FB665D1BF56E}"/>
              </a:ext>
            </a:extLst>
          </p:cNvPr>
          <p:cNvSpPr txBox="1"/>
          <p:nvPr/>
        </p:nvSpPr>
        <p:spPr>
          <a:xfrm>
            <a:off x="6324600" y="5950057"/>
            <a:ext cx="130295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4FF3426A-03B5-F72E-FCE8-BDB433E3D570}"/>
              </a:ext>
            </a:extLst>
          </p:cNvPr>
          <p:cNvGrpSpPr/>
          <p:nvPr/>
        </p:nvGrpSpPr>
        <p:grpSpPr>
          <a:xfrm>
            <a:off x="3963708" y="4591513"/>
            <a:ext cx="2061615" cy="1193776"/>
            <a:chOff x="4953761" y="3505200"/>
            <a:chExt cx="2590800" cy="1837055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0B11360-BD01-CE88-ADB9-1DF3182AC6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799" y="3810000"/>
              <a:ext cx="304800" cy="304800"/>
            </a:xfrm>
            <a:prstGeom prst="rect">
              <a:avLst/>
            </a:prstGeom>
          </p:spPr>
        </p:pic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E8F906B4-2651-6516-59B4-5561C00FA9EA}"/>
                </a:ext>
              </a:extLst>
            </p:cNvPr>
            <p:cNvSpPr/>
            <p:nvPr/>
          </p:nvSpPr>
          <p:spPr>
            <a:xfrm>
              <a:off x="4953761" y="3920236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219075" y="0"/>
                  </a:moveTo>
                  <a:lnTo>
                    <a:pt x="219075" y="85725"/>
                  </a:lnTo>
                  <a:lnTo>
                    <a:pt x="276309" y="57150"/>
                  </a:lnTo>
                  <a:lnTo>
                    <a:pt x="233299" y="57150"/>
                  </a:lnTo>
                  <a:lnTo>
                    <a:pt x="233299" y="28575"/>
                  </a:lnTo>
                  <a:lnTo>
                    <a:pt x="276140" y="28575"/>
                  </a:lnTo>
                  <a:lnTo>
                    <a:pt x="219075" y="0"/>
                  </a:lnTo>
                  <a:close/>
                </a:path>
                <a:path w="304800" h="85725">
                  <a:moveTo>
                    <a:pt x="2190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19075" y="57150"/>
                  </a:lnTo>
                  <a:lnTo>
                    <a:pt x="219075" y="28575"/>
                  </a:lnTo>
                  <a:close/>
                </a:path>
                <a:path w="304800" h="85725">
                  <a:moveTo>
                    <a:pt x="276140" y="28575"/>
                  </a:moveTo>
                  <a:lnTo>
                    <a:pt x="233299" y="28575"/>
                  </a:lnTo>
                  <a:lnTo>
                    <a:pt x="233299" y="57150"/>
                  </a:lnTo>
                  <a:lnTo>
                    <a:pt x="276309" y="57150"/>
                  </a:lnTo>
                  <a:lnTo>
                    <a:pt x="304800" y="42925"/>
                  </a:lnTo>
                  <a:lnTo>
                    <a:pt x="27614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130B838-9149-C605-F1A1-1D1E8D6DAC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3505200"/>
              <a:ext cx="762000" cy="1066800"/>
            </a:xfrm>
            <a:prstGeom prst="rect">
              <a:avLst/>
            </a:prstGeom>
          </p:spPr>
        </p:pic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1598E772-A9B6-931B-0D9E-35796815301A}"/>
                </a:ext>
              </a:extLst>
            </p:cNvPr>
            <p:cNvSpPr/>
            <p:nvPr/>
          </p:nvSpPr>
          <p:spPr>
            <a:xfrm>
              <a:off x="5563361" y="3920236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219075" y="0"/>
                  </a:moveTo>
                  <a:lnTo>
                    <a:pt x="219075" y="85725"/>
                  </a:lnTo>
                  <a:lnTo>
                    <a:pt x="276309" y="57150"/>
                  </a:lnTo>
                  <a:lnTo>
                    <a:pt x="233299" y="57150"/>
                  </a:lnTo>
                  <a:lnTo>
                    <a:pt x="233299" y="28575"/>
                  </a:lnTo>
                  <a:lnTo>
                    <a:pt x="276140" y="28575"/>
                  </a:lnTo>
                  <a:lnTo>
                    <a:pt x="219075" y="0"/>
                  </a:lnTo>
                  <a:close/>
                </a:path>
                <a:path w="304800" h="85725">
                  <a:moveTo>
                    <a:pt x="2190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19075" y="57150"/>
                  </a:lnTo>
                  <a:lnTo>
                    <a:pt x="219075" y="28575"/>
                  </a:lnTo>
                  <a:close/>
                </a:path>
                <a:path w="304800" h="85725">
                  <a:moveTo>
                    <a:pt x="276140" y="28575"/>
                  </a:moveTo>
                  <a:lnTo>
                    <a:pt x="233299" y="28575"/>
                  </a:lnTo>
                  <a:lnTo>
                    <a:pt x="233299" y="57150"/>
                  </a:lnTo>
                  <a:lnTo>
                    <a:pt x="276309" y="57150"/>
                  </a:lnTo>
                  <a:lnTo>
                    <a:pt x="304800" y="42925"/>
                  </a:lnTo>
                  <a:lnTo>
                    <a:pt x="27614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5">
              <a:extLst>
                <a:ext uri="{FF2B5EF4-FFF2-40B4-BE49-F238E27FC236}">
                  <a16:creationId xmlns:a16="http://schemas.microsoft.com/office/drawing/2014/main" id="{256A1501-21D2-79F8-6E11-7AD0EE9F7B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3810000"/>
              <a:ext cx="304800" cy="304800"/>
            </a:xfrm>
            <a:prstGeom prst="rect">
              <a:avLst/>
            </a:prstGeom>
          </p:spPr>
        </p:pic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04662BBA-DF0B-C456-2234-C04D1C8D336E}"/>
                </a:ext>
              </a:extLst>
            </p:cNvPr>
            <p:cNvSpPr/>
            <p:nvPr/>
          </p:nvSpPr>
          <p:spPr>
            <a:xfrm>
              <a:off x="5487162" y="3920235"/>
              <a:ext cx="2057400" cy="1422400"/>
            </a:xfrm>
            <a:custGeom>
              <a:avLst/>
              <a:gdLst/>
              <a:ahLst/>
              <a:cxnLst/>
              <a:rect l="l" t="t" r="r" b="b"/>
              <a:pathLst>
                <a:path w="2057400" h="1422400">
                  <a:moveTo>
                    <a:pt x="697992" y="1407160"/>
                  </a:moveTo>
                  <a:lnTo>
                    <a:pt x="56375" y="337654"/>
                  </a:lnTo>
                  <a:lnTo>
                    <a:pt x="76860" y="325374"/>
                  </a:lnTo>
                  <a:lnTo>
                    <a:pt x="80899" y="322961"/>
                  </a:lnTo>
                  <a:lnTo>
                    <a:pt x="0" y="271526"/>
                  </a:lnTo>
                  <a:lnTo>
                    <a:pt x="7366" y="367030"/>
                  </a:lnTo>
                  <a:lnTo>
                    <a:pt x="31851" y="352361"/>
                  </a:lnTo>
                  <a:lnTo>
                    <a:pt x="673608" y="1421892"/>
                  </a:lnTo>
                  <a:lnTo>
                    <a:pt x="697992" y="1407160"/>
                  </a:lnTo>
                  <a:close/>
                </a:path>
                <a:path w="2057400" h="1422400">
                  <a:moveTo>
                    <a:pt x="1447800" y="42926"/>
                  </a:moveTo>
                  <a:lnTo>
                    <a:pt x="1419136" y="28575"/>
                  </a:lnTo>
                  <a:lnTo>
                    <a:pt x="1362075" y="0"/>
                  </a:lnTo>
                  <a:lnTo>
                    <a:pt x="1362075" y="28575"/>
                  </a:lnTo>
                  <a:lnTo>
                    <a:pt x="1142987" y="28575"/>
                  </a:lnTo>
                  <a:lnTo>
                    <a:pt x="1142987" y="57150"/>
                  </a:lnTo>
                  <a:lnTo>
                    <a:pt x="1362075" y="57150"/>
                  </a:lnTo>
                  <a:lnTo>
                    <a:pt x="1362075" y="85725"/>
                  </a:lnTo>
                  <a:lnTo>
                    <a:pt x="1419301" y="57150"/>
                  </a:lnTo>
                  <a:lnTo>
                    <a:pt x="1447800" y="42926"/>
                  </a:lnTo>
                  <a:close/>
                </a:path>
                <a:path w="2057400" h="1422400">
                  <a:moveTo>
                    <a:pt x="1524000" y="271526"/>
                  </a:moveTo>
                  <a:lnTo>
                    <a:pt x="1443101" y="322961"/>
                  </a:lnTo>
                  <a:lnTo>
                    <a:pt x="1467612" y="337654"/>
                  </a:lnTo>
                  <a:lnTo>
                    <a:pt x="826008" y="1407160"/>
                  </a:lnTo>
                  <a:lnTo>
                    <a:pt x="850392" y="1421892"/>
                  </a:lnTo>
                  <a:lnTo>
                    <a:pt x="1492135" y="352361"/>
                  </a:lnTo>
                  <a:lnTo>
                    <a:pt x="1516634" y="367030"/>
                  </a:lnTo>
                  <a:lnTo>
                    <a:pt x="1519834" y="325374"/>
                  </a:lnTo>
                  <a:lnTo>
                    <a:pt x="1524000" y="271526"/>
                  </a:lnTo>
                  <a:close/>
                </a:path>
                <a:path w="2057400" h="1422400">
                  <a:moveTo>
                    <a:pt x="2057400" y="42926"/>
                  </a:moveTo>
                  <a:lnTo>
                    <a:pt x="2028736" y="28575"/>
                  </a:lnTo>
                  <a:lnTo>
                    <a:pt x="1971675" y="0"/>
                  </a:lnTo>
                  <a:lnTo>
                    <a:pt x="1971675" y="28575"/>
                  </a:lnTo>
                  <a:lnTo>
                    <a:pt x="1752600" y="28575"/>
                  </a:lnTo>
                  <a:lnTo>
                    <a:pt x="1752600" y="57150"/>
                  </a:lnTo>
                  <a:lnTo>
                    <a:pt x="1971675" y="57150"/>
                  </a:lnTo>
                  <a:lnTo>
                    <a:pt x="1971675" y="85725"/>
                  </a:lnTo>
                  <a:lnTo>
                    <a:pt x="2028901" y="57150"/>
                  </a:lnTo>
                  <a:lnTo>
                    <a:pt x="2057400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8529AD6A-6A55-0885-C9F8-D6EE44F67338}"/>
              </a:ext>
            </a:extLst>
          </p:cNvPr>
          <p:cNvSpPr txBox="1"/>
          <p:nvPr/>
        </p:nvSpPr>
        <p:spPr>
          <a:xfrm>
            <a:off x="4591495" y="5946623"/>
            <a:ext cx="8483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Data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Message-</a:t>
            </a:r>
            <a:r>
              <a:rPr dirty="0"/>
              <a:t>based</a:t>
            </a:r>
            <a:r>
              <a:rPr spc="25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10457815" cy="200824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Message-Based: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Description: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Processes communicate by sending and receiving messages. Messages are typically stored in a queue until the receiving process is ready to process them.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Use Case: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Chat applications where messages are sent between users.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Decouples sender and receiver, supports asynchronous communication.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Disadvantages: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Overhead of message management, potential for message loss.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34E0107D-471F-5992-B1AC-04F6923E1361}"/>
              </a:ext>
            </a:extLst>
          </p:cNvPr>
          <p:cNvGrpSpPr/>
          <p:nvPr/>
        </p:nvGrpSpPr>
        <p:grpSpPr>
          <a:xfrm>
            <a:off x="2286000" y="3429000"/>
            <a:ext cx="6486525" cy="2464506"/>
            <a:chOff x="2890837" y="2549461"/>
            <a:chExt cx="6715125" cy="282892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4C4F734-76EC-30D4-3BB8-45736AC4DE6B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B4DE3F1-3087-CB30-D0D0-81247FB847C0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906F50B-6787-EA70-4102-D98BB9834F90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DB4AE2B-64D7-9DE7-CB03-62FCDE6D691F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7195761C-CB29-667E-D4EA-099FF226F852}"/>
              </a:ext>
            </a:extLst>
          </p:cNvPr>
          <p:cNvSpPr txBox="1"/>
          <p:nvPr/>
        </p:nvSpPr>
        <p:spPr>
          <a:xfrm>
            <a:off x="2552355" y="5992377"/>
            <a:ext cx="1029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1EA134D2-1F95-D90B-730F-4A465D11611D}"/>
              </a:ext>
            </a:extLst>
          </p:cNvPr>
          <p:cNvSpPr txBox="1"/>
          <p:nvPr/>
        </p:nvSpPr>
        <p:spPr>
          <a:xfrm>
            <a:off x="7283487" y="5955801"/>
            <a:ext cx="1029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AC64A637-1426-FE34-8752-70F1CBB27A73}"/>
              </a:ext>
            </a:extLst>
          </p:cNvPr>
          <p:cNvGrpSpPr/>
          <p:nvPr/>
        </p:nvGrpSpPr>
        <p:grpSpPr>
          <a:xfrm>
            <a:off x="4208520" y="3863389"/>
            <a:ext cx="2502603" cy="2062883"/>
            <a:chOff x="4953761" y="3043237"/>
            <a:chExt cx="2590800" cy="2367915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4D939C5D-2C10-9A00-A7F5-BDB24515A8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799" y="3810000"/>
              <a:ext cx="304800" cy="304800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9323E663-3AA1-0655-DC6E-418DE17183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3810000"/>
              <a:ext cx="304800" cy="304800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0ED5AFB-2A4C-FFC6-8C7F-8D4C648D6656}"/>
                </a:ext>
              </a:extLst>
            </p:cNvPr>
            <p:cNvSpPr/>
            <p:nvPr/>
          </p:nvSpPr>
          <p:spPr>
            <a:xfrm>
              <a:off x="4953762" y="3920235"/>
              <a:ext cx="2590800" cy="1490980"/>
            </a:xfrm>
            <a:custGeom>
              <a:avLst/>
              <a:gdLst/>
              <a:ahLst/>
              <a:cxnLst/>
              <a:rect l="l" t="t" r="r" b="b"/>
              <a:pathLst>
                <a:path w="2590800" h="1490979">
                  <a:moveTo>
                    <a:pt x="304800" y="42926"/>
                  </a:moveTo>
                  <a:lnTo>
                    <a:pt x="276136" y="28575"/>
                  </a:lnTo>
                  <a:lnTo>
                    <a:pt x="219075" y="0"/>
                  </a:lnTo>
                  <a:lnTo>
                    <a:pt x="2190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219075" y="57150"/>
                  </a:lnTo>
                  <a:lnTo>
                    <a:pt x="219075" y="85725"/>
                  </a:lnTo>
                  <a:lnTo>
                    <a:pt x="276301" y="57150"/>
                  </a:lnTo>
                  <a:lnTo>
                    <a:pt x="304800" y="42926"/>
                  </a:lnTo>
                  <a:close/>
                </a:path>
                <a:path w="2590800" h="1490979">
                  <a:moveTo>
                    <a:pt x="499999" y="357251"/>
                  </a:moveTo>
                  <a:lnTo>
                    <a:pt x="492823" y="342900"/>
                  </a:lnTo>
                  <a:lnTo>
                    <a:pt x="457200" y="271526"/>
                  </a:lnTo>
                  <a:lnTo>
                    <a:pt x="414274" y="357251"/>
                  </a:lnTo>
                  <a:lnTo>
                    <a:pt x="442849" y="357251"/>
                  </a:lnTo>
                  <a:lnTo>
                    <a:pt x="442849" y="1490726"/>
                  </a:lnTo>
                  <a:lnTo>
                    <a:pt x="471424" y="1490726"/>
                  </a:lnTo>
                  <a:lnTo>
                    <a:pt x="471424" y="357251"/>
                  </a:lnTo>
                  <a:lnTo>
                    <a:pt x="499999" y="357251"/>
                  </a:lnTo>
                  <a:close/>
                </a:path>
                <a:path w="2590800" h="1490979">
                  <a:moveTo>
                    <a:pt x="914400" y="42926"/>
                  </a:moveTo>
                  <a:lnTo>
                    <a:pt x="885736" y="28575"/>
                  </a:lnTo>
                  <a:lnTo>
                    <a:pt x="828675" y="0"/>
                  </a:lnTo>
                  <a:lnTo>
                    <a:pt x="828675" y="28575"/>
                  </a:lnTo>
                  <a:lnTo>
                    <a:pt x="609600" y="28575"/>
                  </a:lnTo>
                  <a:lnTo>
                    <a:pt x="609600" y="57150"/>
                  </a:lnTo>
                  <a:lnTo>
                    <a:pt x="828675" y="57150"/>
                  </a:lnTo>
                  <a:lnTo>
                    <a:pt x="828675" y="85725"/>
                  </a:lnTo>
                  <a:lnTo>
                    <a:pt x="885901" y="57150"/>
                  </a:lnTo>
                  <a:lnTo>
                    <a:pt x="914400" y="42926"/>
                  </a:lnTo>
                  <a:close/>
                </a:path>
                <a:path w="2590800" h="1490979">
                  <a:moveTo>
                    <a:pt x="1981200" y="42926"/>
                  </a:moveTo>
                  <a:lnTo>
                    <a:pt x="1952536" y="28575"/>
                  </a:lnTo>
                  <a:lnTo>
                    <a:pt x="1895475" y="0"/>
                  </a:lnTo>
                  <a:lnTo>
                    <a:pt x="1895475" y="28575"/>
                  </a:lnTo>
                  <a:lnTo>
                    <a:pt x="1676387" y="28575"/>
                  </a:lnTo>
                  <a:lnTo>
                    <a:pt x="1676387" y="57150"/>
                  </a:lnTo>
                  <a:lnTo>
                    <a:pt x="1895475" y="57150"/>
                  </a:lnTo>
                  <a:lnTo>
                    <a:pt x="1895475" y="85725"/>
                  </a:lnTo>
                  <a:lnTo>
                    <a:pt x="1952701" y="57150"/>
                  </a:lnTo>
                  <a:lnTo>
                    <a:pt x="1981200" y="42926"/>
                  </a:lnTo>
                  <a:close/>
                </a:path>
                <a:path w="2590800" h="1490979">
                  <a:moveTo>
                    <a:pt x="2176399" y="662051"/>
                  </a:moveTo>
                  <a:lnTo>
                    <a:pt x="2169223" y="647700"/>
                  </a:lnTo>
                  <a:lnTo>
                    <a:pt x="2133600" y="576326"/>
                  </a:lnTo>
                  <a:lnTo>
                    <a:pt x="2090674" y="662051"/>
                  </a:lnTo>
                  <a:lnTo>
                    <a:pt x="2119249" y="662051"/>
                  </a:lnTo>
                  <a:lnTo>
                    <a:pt x="2119249" y="1490726"/>
                  </a:lnTo>
                  <a:lnTo>
                    <a:pt x="2147824" y="1490726"/>
                  </a:lnTo>
                  <a:lnTo>
                    <a:pt x="2147824" y="662051"/>
                  </a:lnTo>
                  <a:lnTo>
                    <a:pt x="2176399" y="662051"/>
                  </a:lnTo>
                  <a:close/>
                </a:path>
                <a:path w="2590800" h="1490979">
                  <a:moveTo>
                    <a:pt x="2590800" y="42926"/>
                  </a:moveTo>
                  <a:lnTo>
                    <a:pt x="2562136" y="28575"/>
                  </a:lnTo>
                  <a:lnTo>
                    <a:pt x="2505075" y="0"/>
                  </a:lnTo>
                  <a:lnTo>
                    <a:pt x="2505075" y="28575"/>
                  </a:lnTo>
                  <a:lnTo>
                    <a:pt x="2286000" y="28575"/>
                  </a:lnTo>
                  <a:lnTo>
                    <a:pt x="2286000" y="57150"/>
                  </a:lnTo>
                  <a:lnTo>
                    <a:pt x="2505075" y="57150"/>
                  </a:lnTo>
                  <a:lnTo>
                    <a:pt x="2505075" y="85725"/>
                  </a:lnTo>
                  <a:lnTo>
                    <a:pt x="2562301" y="57150"/>
                  </a:lnTo>
                  <a:lnTo>
                    <a:pt x="2590800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6170DFFD-5939-1BFA-C2B8-B0F3AAE8746A}"/>
                </a:ext>
              </a:extLst>
            </p:cNvPr>
            <p:cNvSpPr/>
            <p:nvPr/>
          </p:nvSpPr>
          <p:spPr>
            <a:xfrm>
              <a:off x="5867400" y="3048000"/>
              <a:ext cx="762000" cy="1752600"/>
            </a:xfrm>
            <a:custGeom>
              <a:avLst/>
              <a:gdLst/>
              <a:ahLst/>
              <a:cxnLst/>
              <a:rect l="l" t="t" r="r" b="b"/>
              <a:pathLst>
                <a:path w="762000" h="1752600">
                  <a:moveTo>
                    <a:pt x="381000" y="0"/>
                  </a:moveTo>
                  <a:lnTo>
                    <a:pt x="324694" y="9500"/>
                  </a:lnTo>
                  <a:lnTo>
                    <a:pt x="270955" y="37099"/>
                  </a:lnTo>
                  <a:lnTo>
                    <a:pt x="220372" y="81440"/>
                  </a:lnTo>
                  <a:lnTo>
                    <a:pt x="173533" y="141169"/>
                  </a:lnTo>
                  <a:lnTo>
                    <a:pt x="151702" y="176381"/>
                  </a:lnTo>
                  <a:lnTo>
                    <a:pt x="131028" y="214931"/>
                  </a:lnTo>
                  <a:lnTo>
                    <a:pt x="111585" y="256651"/>
                  </a:lnTo>
                  <a:lnTo>
                    <a:pt x="93446" y="301370"/>
                  </a:lnTo>
                  <a:lnTo>
                    <a:pt x="76685" y="348920"/>
                  </a:lnTo>
                  <a:lnTo>
                    <a:pt x="61376" y="399132"/>
                  </a:lnTo>
                  <a:lnTo>
                    <a:pt x="47592" y="451835"/>
                  </a:lnTo>
                  <a:lnTo>
                    <a:pt x="35408" y="506861"/>
                  </a:lnTo>
                  <a:lnTo>
                    <a:pt x="24895" y="564039"/>
                  </a:lnTo>
                  <a:lnTo>
                    <a:pt x="16129" y="623202"/>
                  </a:lnTo>
                  <a:lnTo>
                    <a:pt x="9183" y="684178"/>
                  </a:lnTo>
                  <a:lnTo>
                    <a:pt x="4130" y="746800"/>
                  </a:lnTo>
                  <a:lnTo>
                    <a:pt x="1044" y="810896"/>
                  </a:lnTo>
                  <a:lnTo>
                    <a:pt x="0" y="876300"/>
                  </a:lnTo>
                  <a:lnTo>
                    <a:pt x="1044" y="941703"/>
                  </a:lnTo>
                  <a:lnTo>
                    <a:pt x="4130" y="1005799"/>
                  </a:lnTo>
                  <a:lnTo>
                    <a:pt x="9183" y="1068421"/>
                  </a:lnTo>
                  <a:lnTo>
                    <a:pt x="16129" y="1129397"/>
                  </a:lnTo>
                  <a:lnTo>
                    <a:pt x="24895" y="1188560"/>
                  </a:lnTo>
                  <a:lnTo>
                    <a:pt x="35408" y="1245738"/>
                  </a:lnTo>
                  <a:lnTo>
                    <a:pt x="47592" y="1300764"/>
                  </a:lnTo>
                  <a:lnTo>
                    <a:pt x="61376" y="1353467"/>
                  </a:lnTo>
                  <a:lnTo>
                    <a:pt x="76685" y="1403679"/>
                  </a:lnTo>
                  <a:lnTo>
                    <a:pt x="93446" y="1451229"/>
                  </a:lnTo>
                  <a:lnTo>
                    <a:pt x="111585" y="1495948"/>
                  </a:lnTo>
                  <a:lnTo>
                    <a:pt x="131028" y="1537668"/>
                  </a:lnTo>
                  <a:lnTo>
                    <a:pt x="151702" y="1576218"/>
                  </a:lnTo>
                  <a:lnTo>
                    <a:pt x="173533" y="1611430"/>
                  </a:lnTo>
                  <a:lnTo>
                    <a:pt x="196447" y="1643133"/>
                  </a:lnTo>
                  <a:lnTo>
                    <a:pt x="245232" y="1695338"/>
                  </a:lnTo>
                  <a:lnTo>
                    <a:pt x="297467" y="1731477"/>
                  </a:lnTo>
                  <a:lnTo>
                    <a:pt x="352563" y="1750196"/>
                  </a:lnTo>
                  <a:lnTo>
                    <a:pt x="381000" y="1752600"/>
                  </a:lnTo>
                  <a:lnTo>
                    <a:pt x="409436" y="1750196"/>
                  </a:lnTo>
                  <a:lnTo>
                    <a:pt x="464532" y="1731477"/>
                  </a:lnTo>
                  <a:lnTo>
                    <a:pt x="516767" y="1695338"/>
                  </a:lnTo>
                  <a:lnTo>
                    <a:pt x="565552" y="1643133"/>
                  </a:lnTo>
                  <a:lnTo>
                    <a:pt x="588466" y="1611430"/>
                  </a:lnTo>
                  <a:lnTo>
                    <a:pt x="610297" y="1576218"/>
                  </a:lnTo>
                  <a:lnTo>
                    <a:pt x="630971" y="1537668"/>
                  </a:lnTo>
                  <a:lnTo>
                    <a:pt x="650414" y="1495948"/>
                  </a:lnTo>
                  <a:lnTo>
                    <a:pt x="668553" y="1451229"/>
                  </a:lnTo>
                  <a:lnTo>
                    <a:pt x="685314" y="1403679"/>
                  </a:lnTo>
                  <a:lnTo>
                    <a:pt x="700623" y="1353467"/>
                  </a:lnTo>
                  <a:lnTo>
                    <a:pt x="714407" y="1300764"/>
                  </a:lnTo>
                  <a:lnTo>
                    <a:pt x="726591" y="1245738"/>
                  </a:lnTo>
                  <a:lnTo>
                    <a:pt x="737104" y="1188560"/>
                  </a:lnTo>
                  <a:lnTo>
                    <a:pt x="745870" y="1129397"/>
                  </a:lnTo>
                  <a:lnTo>
                    <a:pt x="752816" y="1068421"/>
                  </a:lnTo>
                  <a:lnTo>
                    <a:pt x="757869" y="1005799"/>
                  </a:lnTo>
                  <a:lnTo>
                    <a:pt x="760955" y="941703"/>
                  </a:lnTo>
                  <a:lnTo>
                    <a:pt x="762000" y="876300"/>
                  </a:lnTo>
                  <a:lnTo>
                    <a:pt x="760955" y="810896"/>
                  </a:lnTo>
                  <a:lnTo>
                    <a:pt x="757869" y="746800"/>
                  </a:lnTo>
                  <a:lnTo>
                    <a:pt x="752816" y="684178"/>
                  </a:lnTo>
                  <a:lnTo>
                    <a:pt x="745870" y="623202"/>
                  </a:lnTo>
                  <a:lnTo>
                    <a:pt x="737104" y="564039"/>
                  </a:lnTo>
                  <a:lnTo>
                    <a:pt x="726591" y="506861"/>
                  </a:lnTo>
                  <a:lnTo>
                    <a:pt x="714407" y="451835"/>
                  </a:lnTo>
                  <a:lnTo>
                    <a:pt x="700623" y="399132"/>
                  </a:lnTo>
                  <a:lnTo>
                    <a:pt x="685314" y="348920"/>
                  </a:lnTo>
                  <a:lnTo>
                    <a:pt x="668553" y="301370"/>
                  </a:lnTo>
                  <a:lnTo>
                    <a:pt x="650414" y="256651"/>
                  </a:lnTo>
                  <a:lnTo>
                    <a:pt x="630971" y="214931"/>
                  </a:lnTo>
                  <a:lnTo>
                    <a:pt x="610297" y="176381"/>
                  </a:lnTo>
                  <a:lnTo>
                    <a:pt x="588466" y="141169"/>
                  </a:lnTo>
                  <a:lnTo>
                    <a:pt x="565552" y="109466"/>
                  </a:lnTo>
                  <a:lnTo>
                    <a:pt x="516767" y="57261"/>
                  </a:lnTo>
                  <a:lnTo>
                    <a:pt x="464532" y="21122"/>
                  </a:lnTo>
                  <a:lnTo>
                    <a:pt x="409436" y="2403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C97FFE0-8CD1-8F9E-450C-F1D886125251}"/>
                </a:ext>
              </a:extLst>
            </p:cNvPr>
            <p:cNvSpPr/>
            <p:nvPr/>
          </p:nvSpPr>
          <p:spPr>
            <a:xfrm>
              <a:off x="5867400" y="3048000"/>
              <a:ext cx="762000" cy="1752600"/>
            </a:xfrm>
            <a:custGeom>
              <a:avLst/>
              <a:gdLst/>
              <a:ahLst/>
              <a:cxnLst/>
              <a:rect l="l" t="t" r="r" b="b"/>
              <a:pathLst>
                <a:path w="762000" h="1752600">
                  <a:moveTo>
                    <a:pt x="0" y="876300"/>
                  </a:moveTo>
                  <a:lnTo>
                    <a:pt x="1044" y="810896"/>
                  </a:lnTo>
                  <a:lnTo>
                    <a:pt x="4130" y="746800"/>
                  </a:lnTo>
                  <a:lnTo>
                    <a:pt x="9183" y="684178"/>
                  </a:lnTo>
                  <a:lnTo>
                    <a:pt x="16129" y="623202"/>
                  </a:lnTo>
                  <a:lnTo>
                    <a:pt x="24895" y="564039"/>
                  </a:lnTo>
                  <a:lnTo>
                    <a:pt x="35408" y="506861"/>
                  </a:lnTo>
                  <a:lnTo>
                    <a:pt x="47592" y="451835"/>
                  </a:lnTo>
                  <a:lnTo>
                    <a:pt x="61376" y="399132"/>
                  </a:lnTo>
                  <a:lnTo>
                    <a:pt x="76685" y="348920"/>
                  </a:lnTo>
                  <a:lnTo>
                    <a:pt x="93446" y="301370"/>
                  </a:lnTo>
                  <a:lnTo>
                    <a:pt x="111585" y="256651"/>
                  </a:lnTo>
                  <a:lnTo>
                    <a:pt x="131028" y="214931"/>
                  </a:lnTo>
                  <a:lnTo>
                    <a:pt x="151702" y="176381"/>
                  </a:lnTo>
                  <a:lnTo>
                    <a:pt x="173533" y="141169"/>
                  </a:lnTo>
                  <a:lnTo>
                    <a:pt x="196447" y="109466"/>
                  </a:lnTo>
                  <a:lnTo>
                    <a:pt x="245232" y="57261"/>
                  </a:lnTo>
                  <a:lnTo>
                    <a:pt x="297467" y="21122"/>
                  </a:lnTo>
                  <a:lnTo>
                    <a:pt x="352563" y="2403"/>
                  </a:lnTo>
                  <a:lnTo>
                    <a:pt x="381000" y="0"/>
                  </a:lnTo>
                  <a:lnTo>
                    <a:pt x="409436" y="2403"/>
                  </a:lnTo>
                  <a:lnTo>
                    <a:pt x="464532" y="21122"/>
                  </a:lnTo>
                  <a:lnTo>
                    <a:pt x="516767" y="57261"/>
                  </a:lnTo>
                  <a:lnTo>
                    <a:pt x="565552" y="109466"/>
                  </a:lnTo>
                  <a:lnTo>
                    <a:pt x="588466" y="141169"/>
                  </a:lnTo>
                  <a:lnTo>
                    <a:pt x="610297" y="176381"/>
                  </a:lnTo>
                  <a:lnTo>
                    <a:pt x="630971" y="214931"/>
                  </a:lnTo>
                  <a:lnTo>
                    <a:pt x="650414" y="256651"/>
                  </a:lnTo>
                  <a:lnTo>
                    <a:pt x="668553" y="301370"/>
                  </a:lnTo>
                  <a:lnTo>
                    <a:pt x="685314" y="348920"/>
                  </a:lnTo>
                  <a:lnTo>
                    <a:pt x="700623" y="399132"/>
                  </a:lnTo>
                  <a:lnTo>
                    <a:pt x="714407" y="451835"/>
                  </a:lnTo>
                  <a:lnTo>
                    <a:pt x="726591" y="506861"/>
                  </a:lnTo>
                  <a:lnTo>
                    <a:pt x="737104" y="564039"/>
                  </a:lnTo>
                  <a:lnTo>
                    <a:pt x="745870" y="623202"/>
                  </a:lnTo>
                  <a:lnTo>
                    <a:pt x="752816" y="684178"/>
                  </a:lnTo>
                  <a:lnTo>
                    <a:pt x="757869" y="746800"/>
                  </a:lnTo>
                  <a:lnTo>
                    <a:pt x="760955" y="810896"/>
                  </a:lnTo>
                  <a:lnTo>
                    <a:pt x="762000" y="876300"/>
                  </a:lnTo>
                  <a:lnTo>
                    <a:pt x="760955" y="941703"/>
                  </a:lnTo>
                  <a:lnTo>
                    <a:pt x="757869" y="1005799"/>
                  </a:lnTo>
                  <a:lnTo>
                    <a:pt x="752816" y="1068421"/>
                  </a:lnTo>
                  <a:lnTo>
                    <a:pt x="745870" y="1129397"/>
                  </a:lnTo>
                  <a:lnTo>
                    <a:pt x="737104" y="1188560"/>
                  </a:lnTo>
                  <a:lnTo>
                    <a:pt x="726591" y="1245738"/>
                  </a:lnTo>
                  <a:lnTo>
                    <a:pt x="714407" y="1300764"/>
                  </a:lnTo>
                  <a:lnTo>
                    <a:pt x="700623" y="1353467"/>
                  </a:lnTo>
                  <a:lnTo>
                    <a:pt x="685314" y="1403679"/>
                  </a:lnTo>
                  <a:lnTo>
                    <a:pt x="668553" y="1451229"/>
                  </a:lnTo>
                  <a:lnTo>
                    <a:pt x="650414" y="1495948"/>
                  </a:lnTo>
                  <a:lnTo>
                    <a:pt x="630971" y="1537668"/>
                  </a:lnTo>
                  <a:lnTo>
                    <a:pt x="610297" y="1576218"/>
                  </a:lnTo>
                  <a:lnTo>
                    <a:pt x="588466" y="1611430"/>
                  </a:lnTo>
                  <a:lnTo>
                    <a:pt x="565552" y="1643133"/>
                  </a:lnTo>
                  <a:lnTo>
                    <a:pt x="516767" y="1695338"/>
                  </a:lnTo>
                  <a:lnTo>
                    <a:pt x="464532" y="1731477"/>
                  </a:lnTo>
                  <a:lnTo>
                    <a:pt x="409436" y="1750196"/>
                  </a:lnTo>
                  <a:lnTo>
                    <a:pt x="381000" y="1752600"/>
                  </a:lnTo>
                  <a:lnTo>
                    <a:pt x="352563" y="1750196"/>
                  </a:lnTo>
                  <a:lnTo>
                    <a:pt x="297467" y="1731477"/>
                  </a:lnTo>
                  <a:lnTo>
                    <a:pt x="245232" y="1695338"/>
                  </a:lnTo>
                  <a:lnTo>
                    <a:pt x="196447" y="1643133"/>
                  </a:lnTo>
                  <a:lnTo>
                    <a:pt x="173533" y="1611430"/>
                  </a:lnTo>
                  <a:lnTo>
                    <a:pt x="151702" y="1576218"/>
                  </a:lnTo>
                  <a:lnTo>
                    <a:pt x="131028" y="1537668"/>
                  </a:lnTo>
                  <a:lnTo>
                    <a:pt x="111585" y="1495948"/>
                  </a:lnTo>
                  <a:lnTo>
                    <a:pt x="93446" y="1451229"/>
                  </a:lnTo>
                  <a:lnTo>
                    <a:pt x="76685" y="1403679"/>
                  </a:lnTo>
                  <a:lnTo>
                    <a:pt x="61376" y="1353467"/>
                  </a:lnTo>
                  <a:lnTo>
                    <a:pt x="47592" y="1300764"/>
                  </a:lnTo>
                  <a:lnTo>
                    <a:pt x="35408" y="1245738"/>
                  </a:lnTo>
                  <a:lnTo>
                    <a:pt x="24895" y="1188560"/>
                  </a:lnTo>
                  <a:lnTo>
                    <a:pt x="16129" y="1129397"/>
                  </a:lnTo>
                  <a:lnTo>
                    <a:pt x="9183" y="1068421"/>
                  </a:lnTo>
                  <a:lnTo>
                    <a:pt x="4130" y="1005799"/>
                  </a:lnTo>
                  <a:lnTo>
                    <a:pt x="1044" y="941703"/>
                  </a:lnTo>
                  <a:lnTo>
                    <a:pt x="0" y="876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6">
            <a:extLst>
              <a:ext uri="{FF2B5EF4-FFF2-40B4-BE49-F238E27FC236}">
                <a16:creationId xmlns:a16="http://schemas.microsoft.com/office/drawing/2014/main" id="{20431B1B-31F2-E46A-9561-062AFE937D68}"/>
              </a:ext>
            </a:extLst>
          </p:cNvPr>
          <p:cNvSpPr txBox="1"/>
          <p:nvPr/>
        </p:nvSpPr>
        <p:spPr>
          <a:xfrm>
            <a:off x="3886200" y="6103913"/>
            <a:ext cx="13293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sent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42519CED-CD92-EBA4-1883-64BDD3418CE1}"/>
              </a:ext>
            </a:extLst>
          </p:cNvPr>
          <p:cNvSpPr txBox="1"/>
          <p:nvPr/>
        </p:nvSpPr>
        <p:spPr>
          <a:xfrm>
            <a:off x="5249564" y="4322962"/>
            <a:ext cx="3447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0DAFFF00-E521-8D55-8B42-BEF829D03B16}"/>
              </a:ext>
            </a:extLst>
          </p:cNvPr>
          <p:cNvSpPr txBox="1"/>
          <p:nvPr/>
        </p:nvSpPr>
        <p:spPr>
          <a:xfrm>
            <a:off x="5410200" y="6103913"/>
            <a:ext cx="14133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B’s </a:t>
            </a:r>
            <a:r>
              <a:rPr sz="1800" spc="-10" dirty="0">
                <a:latin typeface="Arial MT"/>
                <a:cs typeface="Arial MT"/>
              </a:rPr>
              <a:t>message queue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id="{71745A37-B96B-F706-FF46-E068443F7275}"/>
              </a:ext>
            </a:extLst>
          </p:cNvPr>
          <p:cNvGrpSpPr/>
          <p:nvPr/>
        </p:nvGrpSpPr>
        <p:grpSpPr>
          <a:xfrm>
            <a:off x="6096000" y="3867538"/>
            <a:ext cx="319964" cy="1526832"/>
            <a:chOff x="6934200" y="3505200"/>
            <a:chExt cx="304800" cy="914400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9112498D-F128-63DF-E88E-7C2F23DDDD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4114800"/>
              <a:ext cx="304800" cy="304800"/>
            </a:xfrm>
            <a:prstGeom prst="rect">
              <a:avLst/>
            </a:prstGeom>
          </p:spPr>
        </p:pic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572344F-B6FA-213C-594A-15AFB346D2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200" y="3505200"/>
              <a:ext cx="3048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Procedure</a:t>
            </a:r>
            <a:r>
              <a:rPr spc="-20" dirty="0"/>
              <a:t> </a:t>
            </a:r>
            <a:r>
              <a:rPr dirty="0"/>
              <a:t>Call</a:t>
            </a:r>
            <a:r>
              <a:rPr spc="-20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10052685" cy="200824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Procedure Call: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Description: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One process invokes a procedure or function in another process, often using Remote Procedure Call.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Use Case: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Distributed systems where a client process calls a function on a server process.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Simple and direct communication, synchronous.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Disadvantages: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Tight coupling, potential for performance bottlenecks.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973D377B-6B99-36E0-9B3F-12F36C51D0D3}"/>
              </a:ext>
            </a:extLst>
          </p:cNvPr>
          <p:cNvGrpSpPr/>
          <p:nvPr/>
        </p:nvGrpSpPr>
        <p:grpSpPr>
          <a:xfrm>
            <a:off x="2133600" y="3333406"/>
            <a:ext cx="6715125" cy="2828925"/>
            <a:chOff x="2890837" y="2549461"/>
            <a:chExt cx="6715125" cy="282892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C0BA867-C4EB-E79B-E5C2-7E5E3EB0401C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F199CD3-DB5D-41FB-6A5A-0488DEC633E7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95797F7-764E-BC47-D2A5-9EB2982A35A0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796AD15-EB3E-8BCC-138A-D056D559915F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1D3779C8-4B77-283A-B0CE-2C52B1326E62}"/>
              </a:ext>
            </a:extLst>
          </p:cNvPr>
          <p:cNvSpPr txBox="1"/>
          <p:nvPr/>
        </p:nvSpPr>
        <p:spPr>
          <a:xfrm>
            <a:off x="2592260" y="6222592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AED2F5B-D3F9-2660-0487-C21BEA048721}"/>
              </a:ext>
            </a:extLst>
          </p:cNvPr>
          <p:cNvSpPr txBox="1"/>
          <p:nvPr/>
        </p:nvSpPr>
        <p:spPr>
          <a:xfrm>
            <a:off x="7323392" y="6186016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FCF2BC5-DA4D-C437-C1F0-C4058345D27C}"/>
              </a:ext>
            </a:extLst>
          </p:cNvPr>
          <p:cNvSpPr txBox="1"/>
          <p:nvPr/>
        </p:nvSpPr>
        <p:spPr>
          <a:xfrm>
            <a:off x="4427538" y="3707358"/>
            <a:ext cx="202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parameters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7A79467-DD9E-8466-F991-CDAD1B6B304F}"/>
              </a:ext>
            </a:extLst>
          </p:cNvPr>
          <p:cNvSpPr/>
          <p:nvPr/>
        </p:nvSpPr>
        <p:spPr>
          <a:xfrm>
            <a:off x="3891724" y="4350359"/>
            <a:ext cx="3966845" cy="1249045"/>
          </a:xfrm>
          <a:custGeom>
            <a:avLst/>
            <a:gdLst/>
            <a:ahLst/>
            <a:cxnLst/>
            <a:rect l="l" t="t" r="r" b="b"/>
            <a:pathLst>
              <a:path w="3966845" h="1249045">
                <a:moveTo>
                  <a:pt x="86108" y="27295"/>
                </a:moveTo>
                <a:lnTo>
                  <a:pt x="77726" y="54601"/>
                </a:lnTo>
                <a:lnTo>
                  <a:pt x="3958209" y="1248664"/>
                </a:lnTo>
                <a:lnTo>
                  <a:pt x="3966591" y="1221232"/>
                </a:lnTo>
                <a:lnTo>
                  <a:pt x="86108" y="27295"/>
                </a:lnTo>
                <a:close/>
              </a:path>
              <a:path w="3966845" h="1249045">
                <a:moveTo>
                  <a:pt x="94487" y="0"/>
                </a:moveTo>
                <a:lnTo>
                  <a:pt x="0" y="15748"/>
                </a:lnTo>
                <a:lnTo>
                  <a:pt x="69341" y="81915"/>
                </a:lnTo>
                <a:lnTo>
                  <a:pt x="77726" y="54601"/>
                </a:lnTo>
                <a:lnTo>
                  <a:pt x="64135" y="50418"/>
                </a:lnTo>
                <a:lnTo>
                  <a:pt x="72516" y="23113"/>
                </a:lnTo>
                <a:lnTo>
                  <a:pt x="87392" y="23113"/>
                </a:lnTo>
                <a:lnTo>
                  <a:pt x="94487" y="0"/>
                </a:lnTo>
                <a:close/>
              </a:path>
              <a:path w="3966845" h="1249045">
                <a:moveTo>
                  <a:pt x="72516" y="23113"/>
                </a:moveTo>
                <a:lnTo>
                  <a:pt x="64135" y="50418"/>
                </a:lnTo>
                <a:lnTo>
                  <a:pt x="77726" y="54601"/>
                </a:lnTo>
                <a:lnTo>
                  <a:pt x="86108" y="27295"/>
                </a:lnTo>
                <a:lnTo>
                  <a:pt x="72516" y="23113"/>
                </a:lnTo>
                <a:close/>
              </a:path>
              <a:path w="3966845" h="1249045">
                <a:moveTo>
                  <a:pt x="87392" y="23113"/>
                </a:moveTo>
                <a:lnTo>
                  <a:pt x="72516" y="23113"/>
                </a:lnTo>
                <a:lnTo>
                  <a:pt x="86108" y="27295"/>
                </a:lnTo>
                <a:lnTo>
                  <a:pt x="87392" y="23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BBDC56D-D1F1-A278-6C95-BD4E7C894FF3}"/>
              </a:ext>
            </a:extLst>
          </p:cNvPr>
          <p:cNvSpPr txBox="1"/>
          <p:nvPr/>
        </p:nvSpPr>
        <p:spPr>
          <a:xfrm>
            <a:off x="2369757" y="3478199"/>
            <a:ext cx="876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4569D72F-EADB-1582-1F70-7FD2105B2A3A}"/>
              </a:ext>
            </a:extLst>
          </p:cNvPr>
          <p:cNvSpPr txBox="1"/>
          <p:nvPr/>
        </p:nvSpPr>
        <p:spPr>
          <a:xfrm>
            <a:off x="3284538" y="3753078"/>
            <a:ext cx="5835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call();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BD20EC4-78D2-65F4-2A1B-405DA86F073E}"/>
              </a:ext>
            </a:extLst>
          </p:cNvPr>
          <p:cNvSpPr txBox="1"/>
          <p:nvPr/>
        </p:nvSpPr>
        <p:spPr>
          <a:xfrm>
            <a:off x="2369757" y="5673699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1925F94-D8B4-0E62-746E-FE4E2D29E427}"/>
              </a:ext>
            </a:extLst>
          </p:cNvPr>
          <p:cNvSpPr txBox="1"/>
          <p:nvPr/>
        </p:nvSpPr>
        <p:spPr>
          <a:xfrm>
            <a:off x="7856792" y="3478199"/>
            <a:ext cx="8769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server();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6">
            <a:extLst>
              <a:ext uri="{FF2B5EF4-FFF2-40B4-BE49-F238E27FC236}">
                <a16:creationId xmlns:a16="http://schemas.microsoft.com/office/drawing/2014/main" id="{326048C3-04FC-28C0-F235-A29A046F5F3E}"/>
              </a:ext>
            </a:extLst>
          </p:cNvPr>
          <p:cNvGrpSpPr/>
          <p:nvPr/>
        </p:nvGrpSpPr>
        <p:grpSpPr>
          <a:xfrm>
            <a:off x="3967035" y="4136745"/>
            <a:ext cx="3658870" cy="914400"/>
            <a:chOff x="4724272" y="3352800"/>
            <a:chExt cx="3658870" cy="914400"/>
          </a:xfrm>
        </p:grpSpPr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FF8DD58D-A568-92B8-0EC0-7218032B6413}"/>
                </a:ext>
              </a:extLst>
            </p:cNvPr>
            <p:cNvSpPr/>
            <p:nvPr/>
          </p:nvSpPr>
          <p:spPr>
            <a:xfrm>
              <a:off x="4724272" y="3415538"/>
              <a:ext cx="3658870" cy="280670"/>
            </a:xfrm>
            <a:custGeom>
              <a:avLst/>
              <a:gdLst/>
              <a:ahLst/>
              <a:cxnLst/>
              <a:rect l="l" t="t" r="r" b="b"/>
              <a:pathLst>
                <a:path w="3658870" h="280670">
                  <a:moveTo>
                    <a:pt x="3575557" y="194691"/>
                  </a:moveTo>
                  <a:lnTo>
                    <a:pt x="3573777" y="223257"/>
                  </a:lnTo>
                  <a:lnTo>
                    <a:pt x="3588130" y="224155"/>
                  </a:lnTo>
                  <a:lnTo>
                    <a:pt x="3586409" y="251706"/>
                  </a:lnTo>
                  <a:lnTo>
                    <a:pt x="3586353" y="252603"/>
                  </a:lnTo>
                  <a:lnTo>
                    <a:pt x="3571949" y="252603"/>
                  </a:lnTo>
                  <a:lnTo>
                    <a:pt x="3570224" y="280288"/>
                  </a:lnTo>
                  <a:lnTo>
                    <a:pt x="3635450" y="252603"/>
                  </a:lnTo>
                  <a:lnTo>
                    <a:pt x="3586353" y="252603"/>
                  </a:lnTo>
                  <a:lnTo>
                    <a:pt x="3572005" y="251706"/>
                  </a:lnTo>
                  <a:lnTo>
                    <a:pt x="3637563" y="251706"/>
                  </a:lnTo>
                  <a:lnTo>
                    <a:pt x="3658488" y="242824"/>
                  </a:lnTo>
                  <a:lnTo>
                    <a:pt x="3575557" y="194691"/>
                  </a:lnTo>
                  <a:close/>
                </a:path>
                <a:path w="3658870" h="280670">
                  <a:moveTo>
                    <a:pt x="3573777" y="223257"/>
                  </a:moveTo>
                  <a:lnTo>
                    <a:pt x="3572005" y="251706"/>
                  </a:lnTo>
                  <a:lnTo>
                    <a:pt x="3586353" y="252603"/>
                  </a:lnTo>
                  <a:lnTo>
                    <a:pt x="3588130" y="224155"/>
                  </a:lnTo>
                  <a:lnTo>
                    <a:pt x="3573777" y="223257"/>
                  </a:lnTo>
                  <a:close/>
                </a:path>
                <a:path w="3658870" h="280670">
                  <a:moveTo>
                    <a:pt x="1777" y="0"/>
                  </a:moveTo>
                  <a:lnTo>
                    <a:pt x="0" y="28448"/>
                  </a:lnTo>
                  <a:lnTo>
                    <a:pt x="3572005" y="251706"/>
                  </a:lnTo>
                  <a:lnTo>
                    <a:pt x="3573721" y="224155"/>
                  </a:lnTo>
                  <a:lnTo>
                    <a:pt x="3573777" y="223257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36CA5CA5-B860-0AFA-F40C-62155A2B08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3352800"/>
              <a:ext cx="304800" cy="304800"/>
            </a:xfrm>
            <a:prstGeom prst="rect">
              <a:avLst/>
            </a:prstGeom>
          </p:spPr>
        </p:pic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91F75C46-BA4F-95E7-6A40-F8BE80A745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3962400"/>
              <a:ext cx="304800" cy="304800"/>
            </a:xfrm>
            <a:prstGeom prst="rect">
              <a:avLst/>
            </a:prstGeom>
          </p:spPr>
        </p:pic>
      </p:grpSp>
      <p:sp>
        <p:nvSpPr>
          <p:cNvPr id="21" name="object 20">
            <a:extLst>
              <a:ext uri="{FF2B5EF4-FFF2-40B4-BE49-F238E27FC236}">
                <a16:creationId xmlns:a16="http://schemas.microsoft.com/office/drawing/2014/main" id="{C9CE762A-B467-DCCB-46FE-F94E73F422E8}"/>
              </a:ext>
            </a:extLst>
          </p:cNvPr>
          <p:cNvSpPr txBox="1"/>
          <p:nvPr/>
        </p:nvSpPr>
        <p:spPr>
          <a:xfrm>
            <a:off x="4427538" y="5155539"/>
            <a:ext cx="219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10" dirty="0">
                <a:latin typeface="Arial MT"/>
                <a:cs typeface="Arial MT"/>
              </a:rPr>
              <a:t> values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Shared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25" dirty="0"/>
              <a:t> 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9588907" cy="25622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Shared Memory: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Description: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Processes share a common region of memory that they can read from and write 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Use Case: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High-performance computing applications where multiple processes need to access and modify the same data quickly.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Fast communication, efficient for large data transfers.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Disadvantages: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Requires synchronization mechanisms to avoid conflicts, complex to implement.</a:t>
            </a:r>
          </a:p>
        </p:txBody>
      </p:sp>
      <p:sp>
        <p:nvSpPr>
          <p:cNvPr id="4" name="object 4"/>
          <p:cNvSpPr/>
          <p:nvPr/>
        </p:nvSpPr>
        <p:spPr>
          <a:xfrm>
            <a:off x="6860793" y="2244217"/>
            <a:ext cx="217170" cy="62230"/>
          </a:xfrm>
          <a:custGeom>
            <a:avLst/>
            <a:gdLst/>
            <a:ahLst/>
            <a:cxnLst/>
            <a:rect l="l" t="t" r="r" b="b"/>
            <a:pathLst>
              <a:path w="217170" h="62230">
                <a:moveTo>
                  <a:pt x="215163" y="0"/>
                </a:moveTo>
                <a:lnTo>
                  <a:pt x="213232" y="0"/>
                </a:lnTo>
                <a:lnTo>
                  <a:pt x="175132" y="3556"/>
                </a:lnTo>
                <a:lnTo>
                  <a:pt x="137922" y="7874"/>
                </a:lnTo>
                <a:lnTo>
                  <a:pt x="104775" y="12954"/>
                </a:lnTo>
                <a:lnTo>
                  <a:pt x="77597" y="18415"/>
                </a:lnTo>
                <a:lnTo>
                  <a:pt x="55350" y="23749"/>
                </a:lnTo>
                <a:lnTo>
                  <a:pt x="55625" y="23749"/>
                </a:lnTo>
                <a:lnTo>
                  <a:pt x="37591" y="29210"/>
                </a:lnTo>
                <a:lnTo>
                  <a:pt x="36956" y="29591"/>
                </a:lnTo>
                <a:lnTo>
                  <a:pt x="24256" y="36575"/>
                </a:lnTo>
                <a:lnTo>
                  <a:pt x="24002" y="36830"/>
                </a:lnTo>
                <a:lnTo>
                  <a:pt x="14737" y="43006"/>
                </a:lnTo>
                <a:lnTo>
                  <a:pt x="13842" y="43561"/>
                </a:lnTo>
                <a:lnTo>
                  <a:pt x="6603" y="49275"/>
                </a:lnTo>
                <a:lnTo>
                  <a:pt x="6054" y="49832"/>
                </a:lnTo>
                <a:lnTo>
                  <a:pt x="1397" y="55245"/>
                </a:lnTo>
                <a:lnTo>
                  <a:pt x="0" y="56896"/>
                </a:lnTo>
                <a:lnTo>
                  <a:pt x="126" y="59436"/>
                </a:lnTo>
                <a:lnTo>
                  <a:pt x="3428" y="62230"/>
                </a:lnTo>
                <a:lnTo>
                  <a:pt x="5851" y="62230"/>
                </a:lnTo>
                <a:lnTo>
                  <a:pt x="7492" y="60452"/>
                </a:lnTo>
                <a:lnTo>
                  <a:pt x="12080" y="55245"/>
                </a:lnTo>
                <a:lnTo>
                  <a:pt x="12174" y="55096"/>
                </a:lnTo>
                <a:lnTo>
                  <a:pt x="19243" y="49275"/>
                </a:lnTo>
                <a:lnTo>
                  <a:pt x="27149" y="43561"/>
                </a:lnTo>
                <a:lnTo>
                  <a:pt x="28017" y="43006"/>
                </a:lnTo>
                <a:lnTo>
                  <a:pt x="39955" y="35941"/>
                </a:lnTo>
                <a:lnTo>
                  <a:pt x="39750" y="35941"/>
                </a:lnTo>
                <a:lnTo>
                  <a:pt x="40140" y="35785"/>
                </a:lnTo>
                <a:lnTo>
                  <a:pt x="57391" y="30060"/>
                </a:lnTo>
                <a:lnTo>
                  <a:pt x="57551" y="30060"/>
                </a:lnTo>
                <a:lnTo>
                  <a:pt x="79090" y="24486"/>
                </a:lnTo>
                <a:lnTo>
                  <a:pt x="105790" y="19177"/>
                </a:lnTo>
                <a:lnTo>
                  <a:pt x="138810" y="14097"/>
                </a:lnTo>
                <a:lnTo>
                  <a:pt x="175767" y="9779"/>
                </a:lnTo>
                <a:lnTo>
                  <a:pt x="213867" y="6223"/>
                </a:lnTo>
                <a:lnTo>
                  <a:pt x="215540" y="6223"/>
                </a:lnTo>
                <a:lnTo>
                  <a:pt x="216915" y="4572"/>
                </a:lnTo>
                <a:lnTo>
                  <a:pt x="216770" y="3556"/>
                </a:lnTo>
                <a:lnTo>
                  <a:pt x="216661" y="2794"/>
                </a:lnTo>
                <a:lnTo>
                  <a:pt x="216534" y="1143"/>
                </a:lnTo>
                <a:lnTo>
                  <a:pt x="215163" y="0"/>
                </a:lnTo>
                <a:close/>
              </a:path>
              <a:path w="217170" h="62230">
                <a:moveTo>
                  <a:pt x="40218" y="35785"/>
                </a:moveTo>
                <a:lnTo>
                  <a:pt x="39750" y="35941"/>
                </a:lnTo>
                <a:lnTo>
                  <a:pt x="39955" y="35941"/>
                </a:lnTo>
                <a:lnTo>
                  <a:pt x="40218" y="35785"/>
                </a:lnTo>
                <a:close/>
              </a:path>
              <a:path w="217170" h="62230">
                <a:moveTo>
                  <a:pt x="57551" y="30060"/>
                </a:moveTo>
                <a:lnTo>
                  <a:pt x="57391" y="30060"/>
                </a:lnTo>
                <a:lnTo>
                  <a:pt x="56835" y="30246"/>
                </a:lnTo>
                <a:lnTo>
                  <a:pt x="57551" y="300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DFC50D31-E191-080F-F26B-A83EFE5F15BD}"/>
              </a:ext>
            </a:extLst>
          </p:cNvPr>
          <p:cNvGrpSpPr/>
          <p:nvPr/>
        </p:nvGrpSpPr>
        <p:grpSpPr>
          <a:xfrm>
            <a:off x="3200400" y="3581400"/>
            <a:ext cx="2066925" cy="2828925"/>
            <a:chOff x="2890837" y="2549461"/>
            <a:chExt cx="2066925" cy="282892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F3B3661D-0A9A-1D84-4494-6633D9279807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501F15A-8495-0E66-08B7-45B20A98C896}"/>
                </a:ext>
              </a:extLst>
            </p:cNvPr>
            <p:cNvSpPr/>
            <p:nvPr/>
          </p:nvSpPr>
          <p:spPr>
            <a:xfrm>
              <a:off x="28956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6">
            <a:extLst>
              <a:ext uri="{FF2B5EF4-FFF2-40B4-BE49-F238E27FC236}">
                <a16:creationId xmlns:a16="http://schemas.microsoft.com/office/drawing/2014/main" id="{04EB148E-5A7F-0A7B-1F11-29823EFA368C}"/>
              </a:ext>
            </a:extLst>
          </p:cNvPr>
          <p:cNvGrpSpPr/>
          <p:nvPr/>
        </p:nvGrpSpPr>
        <p:grpSpPr>
          <a:xfrm>
            <a:off x="7848600" y="3581400"/>
            <a:ext cx="2066925" cy="2828925"/>
            <a:chOff x="7539037" y="2549461"/>
            <a:chExt cx="2066925" cy="2828925"/>
          </a:xfrm>
        </p:grpSpPr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B3B2A320-61B8-1E8B-FE98-244ABFFE1303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E36A90DC-CA96-8C83-D448-50911A0CE1B2}"/>
                </a:ext>
              </a:extLst>
            </p:cNvPr>
            <p:cNvSpPr/>
            <p:nvPr/>
          </p:nvSpPr>
          <p:spPr>
            <a:xfrm>
              <a:off x="7543800" y="2554223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04DDE426-047C-6A98-8B8E-93EFE3484A78}"/>
              </a:ext>
            </a:extLst>
          </p:cNvPr>
          <p:cNvSpPr txBox="1"/>
          <p:nvPr/>
        </p:nvSpPr>
        <p:spPr>
          <a:xfrm>
            <a:off x="3659060" y="6470586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FC3ABBC9-5153-FB67-4D00-575B835E60EF}"/>
              </a:ext>
            </a:extLst>
          </p:cNvPr>
          <p:cNvSpPr txBox="1"/>
          <p:nvPr/>
        </p:nvSpPr>
        <p:spPr>
          <a:xfrm>
            <a:off x="8390192" y="6434010"/>
            <a:ext cx="1066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E6C1C8BA-14A2-B50B-559E-176A854E7C42}"/>
              </a:ext>
            </a:extLst>
          </p:cNvPr>
          <p:cNvSpPr txBox="1"/>
          <p:nvPr/>
        </p:nvSpPr>
        <p:spPr>
          <a:xfrm>
            <a:off x="5418138" y="4031552"/>
            <a:ext cx="154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write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variable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8EA54A4-AC48-BFFD-8D09-36757359BD94}"/>
              </a:ext>
            </a:extLst>
          </p:cNvPr>
          <p:cNvSpPr/>
          <p:nvPr/>
        </p:nvSpPr>
        <p:spPr>
          <a:xfrm>
            <a:off x="7243890" y="4676077"/>
            <a:ext cx="1600835" cy="129539"/>
          </a:xfrm>
          <a:custGeom>
            <a:avLst/>
            <a:gdLst/>
            <a:ahLst/>
            <a:cxnLst/>
            <a:rect l="l" t="t" r="r" b="b"/>
            <a:pathLst>
              <a:path w="1600834" h="129539">
                <a:moveTo>
                  <a:pt x="1517269" y="43561"/>
                </a:moveTo>
                <a:lnTo>
                  <a:pt x="1515914" y="72095"/>
                </a:lnTo>
                <a:lnTo>
                  <a:pt x="1530096" y="72770"/>
                </a:lnTo>
                <a:lnTo>
                  <a:pt x="1528856" y="100665"/>
                </a:lnTo>
                <a:lnTo>
                  <a:pt x="1528826" y="101345"/>
                </a:lnTo>
                <a:lnTo>
                  <a:pt x="1514525" y="101345"/>
                </a:lnTo>
                <a:lnTo>
                  <a:pt x="1513204" y="129159"/>
                </a:lnTo>
                <a:lnTo>
                  <a:pt x="1576126" y="101345"/>
                </a:lnTo>
                <a:lnTo>
                  <a:pt x="1528826" y="101345"/>
                </a:lnTo>
                <a:lnTo>
                  <a:pt x="1514557" y="100665"/>
                </a:lnTo>
                <a:lnTo>
                  <a:pt x="1577665" y="100665"/>
                </a:lnTo>
                <a:lnTo>
                  <a:pt x="1600834" y="90424"/>
                </a:lnTo>
                <a:lnTo>
                  <a:pt x="1517269" y="43561"/>
                </a:lnTo>
                <a:close/>
              </a:path>
              <a:path w="1600834" h="129539">
                <a:moveTo>
                  <a:pt x="1515914" y="72095"/>
                </a:moveTo>
                <a:lnTo>
                  <a:pt x="1514557" y="100665"/>
                </a:lnTo>
                <a:lnTo>
                  <a:pt x="1528826" y="101345"/>
                </a:lnTo>
                <a:lnTo>
                  <a:pt x="1530096" y="72770"/>
                </a:lnTo>
                <a:lnTo>
                  <a:pt x="1515914" y="72095"/>
                </a:lnTo>
                <a:close/>
              </a:path>
              <a:path w="1600834" h="129539">
                <a:moveTo>
                  <a:pt x="1270" y="0"/>
                </a:moveTo>
                <a:lnTo>
                  <a:pt x="0" y="28448"/>
                </a:lnTo>
                <a:lnTo>
                  <a:pt x="1514557" y="100665"/>
                </a:lnTo>
                <a:lnTo>
                  <a:pt x="1515882" y="72770"/>
                </a:lnTo>
                <a:lnTo>
                  <a:pt x="1515914" y="72095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63B9D212-E562-4BB3-AA02-A5049ECFBFBB}"/>
              </a:ext>
            </a:extLst>
          </p:cNvPr>
          <p:cNvSpPr txBox="1"/>
          <p:nvPr/>
        </p:nvSpPr>
        <p:spPr>
          <a:xfrm>
            <a:off x="3436557" y="3726193"/>
            <a:ext cx="876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main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B9D34789-E06D-03D6-076B-C35121477711}"/>
              </a:ext>
            </a:extLst>
          </p:cNvPr>
          <p:cNvSpPr txBox="1"/>
          <p:nvPr/>
        </p:nvSpPr>
        <p:spPr>
          <a:xfrm>
            <a:off x="4351338" y="4001072"/>
            <a:ext cx="6540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x = </a:t>
            </a:r>
            <a:r>
              <a:rPr sz="1800" spc="-2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40F5F73-7CE6-9762-9880-2B9A464F59D3}"/>
              </a:ext>
            </a:extLst>
          </p:cNvPr>
          <p:cNvSpPr txBox="1"/>
          <p:nvPr/>
        </p:nvSpPr>
        <p:spPr>
          <a:xfrm>
            <a:off x="3436557" y="592169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B0172F01-0968-0FE9-985A-3F2B0092D641}"/>
              </a:ext>
            </a:extLst>
          </p:cNvPr>
          <p:cNvSpPr txBox="1"/>
          <p:nvPr/>
        </p:nvSpPr>
        <p:spPr>
          <a:xfrm>
            <a:off x="8923592" y="3726193"/>
            <a:ext cx="79883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print(x);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5197EA22-E2CF-967D-7F1F-C5963DE7042B}"/>
              </a:ext>
            </a:extLst>
          </p:cNvPr>
          <p:cNvSpPr/>
          <p:nvPr/>
        </p:nvSpPr>
        <p:spPr>
          <a:xfrm>
            <a:off x="5033454" y="4447477"/>
            <a:ext cx="839469" cy="125730"/>
          </a:xfrm>
          <a:custGeom>
            <a:avLst/>
            <a:gdLst/>
            <a:ahLst/>
            <a:cxnLst/>
            <a:rect l="l" t="t" r="r" b="b"/>
            <a:pathLst>
              <a:path w="839470" h="125729">
                <a:moveTo>
                  <a:pt x="757936" y="40004"/>
                </a:moveTo>
                <a:lnTo>
                  <a:pt x="755356" y="68426"/>
                </a:lnTo>
                <a:lnTo>
                  <a:pt x="769620" y="69723"/>
                </a:lnTo>
                <a:lnTo>
                  <a:pt x="767196" y="96870"/>
                </a:lnTo>
                <a:lnTo>
                  <a:pt x="767080" y="98171"/>
                </a:lnTo>
                <a:lnTo>
                  <a:pt x="752656" y="98171"/>
                </a:lnTo>
                <a:lnTo>
                  <a:pt x="750188" y="125349"/>
                </a:lnTo>
                <a:lnTo>
                  <a:pt x="819665" y="98171"/>
                </a:lnTo>
                <a:lnTo>
                  <a:pt x="767080" y="98171"/>
                </a:lnTo>
                <a:lnTo>
                  <a:pt x="752774" y="96870"/>
                </a:lnTo>
                <a:lnTo>
                  <a:pt x="822989" y="96870"/>
                </a:lnTo>
                <a:lnTo>
                  <a:pt x="839470" y="90424"/>
                </a:lnTo>
                <a:lnTo>
                  <a:pt x="757936" y="40004"/>
                </a:lnTo>
                <a:close/>
              </a:path>
              <a:path w="839470" h="125729">
                <a:moveTo>
                  <a:pt x="755356" y="68426"/>
                </a:moveTo>
                <a:lnTo>
                  <a:pt x="752774" y="96870"/>
                </a:lnTo>
                <a:lnTo>
                  <a:pt x="767080" y="98171"/>
                </a:lnTo>
                <a:lnTo>
                  <a:pt x="769620" y="69723"/>
                </a:lnTo>
                <a:lnTo>
                  <a:pt x="755356" y="68426"/>
                </a:lnTo>
                <a:close/>
              </a:path>
              <a:path w="839470" h="125729">
                <a:moveTo>
                  <a:pt x="2540" y="0"/>
                </a:moveTo>
                <a:lnTo>
                  <a:pt x="0" y="28448"/>
                </a:lnTo>
                <a:lnTo>
                  <a:pt x="752774" y="96870"/>
                </a:lnTo>
                <a:lnTo>
                  <a:pt x="755238" y="69723"/>
                </a:lnTo>
                <a:lnTo>
                  <a:pt x="755356" y="68426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1A1DB6B6-5FED-FEEF-7B92-7C2F7BEF30CE}"/>
              </a:ext>
            </a:extLst>
          </p:cNvPr>
          <p:cNvSpPr txBox="1"/>
          <p:nvPr/>
        </p:nvSpPr>
        <p:spPr>
          <a:xfrm>
            <a:off x="6180138" y="4945647"/>
            <a:ext cx="1523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read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variable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A89A4466-00C7-8496-6558-2989B365B005}"/>
              </a:ext>
            </a:extLst>
          </p:cNvPr>
          <p:cNvSpPr txBox="1"/>
          <p:nvPr/>
        </p:nvSpPr>
        <p:spPr>
          <a:xfrm>
            <a:off x="5872163" y="4384739"/>
            <a:ext cx="1371600" cy="533400"/>
          </a:xfrm>
          <a:prstGeom prst="rect">
            <a:avLst/>
          </a:prstGeom>
          <a:solidFill>
            <a:srgbClr val="CCFF99"/>
          </a:solidFill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 MT"/>
                <a:cs typeface="Arial MT"/>
              </a:rPr>
              <a:t>x: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1252397"/>
            <a:ext cx="6083707" cy="1995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Lab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1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10" dirty="0">
                <a:latin typeface="Arial MT"/>
                <a:cs typeface="Arial MT"/>
              </a:rPr>
              <a:t> fundamentals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har char="•"/>
              <a:tabLst>
                <a:tab pos="354965" algn="l"/>
              </a:tabLst>
            </a:pPr>
            <a:r>
              <a:rPr lang="en-US" sz="2400" spc="-10" dirty="0">
                <a:latin typeface="Arial MT"/>
                <a:cs typeface="Arial MT"/>
              </a:rPr>
              <a:t>S</a:t>
            </a:r>
            <a:r>
              <a:rPr sz="2400" spc="-10" dirty="0">
                <a:latin typeface="Arial MT"/>
                <a:cs typeface="Arial MT"/>
              </a:rPr>
              <a:t>ockets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procedural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45FC-BDAD-2A5F-A215-35022651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3" y="319785"/>
            <a:ext cx="10643412" cy="1107996"/>
          </a:xfrm>
        </p:spPr>
        <p:txBody>
          <a:bodyPr/>
          <a:lstStyle/>
          <a:p>
            <a:r>
              <a:rPr lang="en-IN" b="1" i="0" dirty="0">
                <a:solidFill>
                  <a:schemeClr val="tx2"/>
                </a:solidFill>
                <a:effectLst/>
                <a:latin typeface="Inter"/>
              </a:rPr>
              <a:t>Comparison of IPC Mechanisms</a:t>
            </a:r>
            <a:br>
              <a:rPr lang="en-IN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46C5A-73C6-FA05-8D86-1CCB7772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492" y="1252396"/>
            <a:ext cx="9284107" cy="21766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File System:</a:t>
            </a:r>
            <a:r>
              <a:rPr lang="en-IN" b="0" i="0" dirty="0">
                <a:effectLst/>
              </a:rPr>
              <a:t> Simple, persistent, but slow.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Message-Based:</a:t>
            </a:r>
            <a:r>
              <a:rPr lang="en-IN" b="0" i="0" dirty="0">
                <a:effectLst/>
              </a:rPr>
              <a:t> Decoupled, supports async, but has overhead.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Procedure Call:</a:t>
            </a:r>
            <a:r>
              <a:rPr lang="en-IN" b="0" i="0" dirty="0">
                <a:effectLst/>
              </a:rPr>
              <a:t> Direct, simple, but tightly coupled.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</a:rPr>
              <a:t>Shared Memory:</a:t>
            </a:r>
            <a:r>
              <a:rPr lang="en-IN" b="0" i="0" dirty="0">
                <a:effectLst/>
              </a:rPr>
              <a:t> Fast, efficient, but requires synchronization.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84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Synchronizing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492740" cy="1965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synchronize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communications?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Many </a:t>
            </a:r>
            <a:r>
              <a:rPr sz="2400" spc="-10" dirty="0">
                <a:latin typeface="Arial MT"/>
                <a:cs typeface="Arial MT"/>
              </a:rPr>
              <a:t>possibilities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when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Examples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context,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applicable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Blocking</a:t>
            </a:r>
            <a:r>
              <a:rPr spc="-20" dirty="0"/>
              <a:t> </a:t>
            </a:r>
            <a:r>
              <a:rPr dirty="0"/>
              <a:t>Send,</a:t>
            </a:r>
            <a:r>
              <a:rPr spc="-35" dirty="0"/>
              <a:t> </a:t>
            </a:r>
            <a:r>
              <a:rPr dirty="0"/>
              <a:t>Blocking</a:t>
            </a:r>
            <a:r>
              <a:rPr spc="-20" dirty="0"/>
              <a:t> </a:t>
            </a:r>
            <a:r>
              <a:rPr spc="-10" dirty="0"/>
              <a:t>Receive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5180330" cy="19196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Sender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till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receives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sender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sends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Often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message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rendezvous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1532" y="2313432"/>
            <a:ext cx="5739384" cy="42077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5" dirty="0"/>
              <a:t>Non-</a:t>
            </a:r>
            <a:r>
              <a:rPr sz="3800" dirty="0"/>
              <a:t>Blocking</a:t>
            </a:r>
            <a:r>
              <a:rPr sz="3800" spc="-25" dirty="0"/>
              <a:t> </a:t>
            </a:r>
            <a:r>
              <a:rPr sz="3800" dirty="0"/>
              <a:t>Send,</a:t>
            </a:r>
            <a:r>
              <a:rPr sz="3800" spc="-5" dirty="0"/>
              <a:t> </a:t>
            </a:r>
            <a:r>
              <a:rPr sz="3800" dirty="0"/>
              <a:t>Blocking</a:t>
            </a:r>
            <a:r>
              <a:rPr sz="3800" spc="-10" dirty="0"/>
              <a:t> Receive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50493" y="1378458"/>
            <a:ext cx="9507220" cy="171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issues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without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waiting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discover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fate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message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waits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arrival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proceeding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Essentially,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message-driven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5" dirty="0"/>
              <a:t>Non-</a:t>
            </a:r>
            <a:r>
              <a:rPr sz="3800" dirty="0"/>
              <a:t>Blocking</a:t>
            </a:r>
            <a:r>
              <a:rPr sz="3800" spc="-20" dirty="0"/>
              <a:t> </a:t>
            </a:r>
            <a:r>
              <a:rPr sz="3800" dirty="0"/>
              <a:t>Send,</a:t>
            </a:r>
            <a:r>
              <a:rPr sz="3800" spc="5" dirty="0"/>
              <a:t> </a:t>
            </a:r>
            <a:r>
              <a:rPr sz="3800" spc="-20" dirty="0"/>
              <a:t>Non-</a:t>
            </a:r>
            <a:r>
              <a:rPr sz="3800" dirty="0"/>
              <a:t>Blocking</a:t>
            </a:r>
            <a:r>
              <a:rPr sz="3800" spc="-15" dirty="0"/>
              <a:t> </a:t>
            </a:r>
            <a:r>
              <a:rPr sz="3800" spc="-10" dirty="0"/>
              <a:t>Receive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5899150" cy="27635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Neither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proceeds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message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until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arrives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Either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periodically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checks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in</a:t>
            </a:r>
            <a:endParaRPr sz="22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sz="2200" spc="-20" dirty="0">
                <a:latin typeface="Arial MT"/>
                <a:cs typeface="Arial MT"/>
              </a:rPr>
              <a:t>non-</a:t>
            </a:r>
            <a:r>
              <a:rPr sz="2200" dirty="0">
                <a:latin typeface="Arial MT"/>
                <a:cs typeface="Arial MT"/>
              </a:rPr>
              <a:t>blocking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fashion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delivered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9459" y="1997964"/>
            <a:ext cx="5082540" cy="43952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Addressing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417810" cy="186943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goes?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explicit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(e.g.,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Arial MT"/>
                <a:cs typeface="Arial MT"/>
              </a:rPr>
              <a:t>RPC)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5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589520" cy="1966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Sender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unique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sender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take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stuff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anyone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Indirect</a:t>
            </a:r>
            <a:r>
              <a:rPr spc="-6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378458"/>
            <a:ext cx="9758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queues,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mailboxes,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93" y="1617472"/>
            <a:ext cx="9251315" cy="15043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95"/>
              </a:spcBef>
            </a:pP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Receiver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Much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flexible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Duality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IPC</a:t>
            </a:r>
            <a:r>
              <a:rPr spc="-25" dirty="0"/>
              <a:t>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8217534" cy="188912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aspects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duals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other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mechanisms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power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ct val="100000"/>
              </a:lnSpc>
              <a:spcBef>
                <a:spcPts val="1005"/>
              </a:spcBef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First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recognized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context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vs.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procedure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calls</a:t>
            </a:r>
            <a:endParaRPr sz="20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IPC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mechanisms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simulated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other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/>
              <a:t>So</a:t>
            </a:r>
            <a:r>
              <a:rPr sz="3400" spc="-60" dirty="0"/>
              <a:t> </a:t>
            </a:r>
            <a:r>
              <a:rPr sz="3400" dirty="0"/>
              <a:t>which</a:t>
            </a:r>
            <a:r>
              <a:rPr sz="3400" spc="-50" dirty="0"/>
              <a:t> </a:t>
            </a:r>
            <a:r>
              <a:rPr sz="3400" dirty="0"/>
              <a:t>IPC</a:t>
            </a:r>
            <a:r>
              <a:rPr sz="3400" spc="-60" dirty="0"/>
              <a:t> </a:t>
            </a:r>
            <a:r>
              <a:rPr sz="3400" dirty="0"/>
              <a:t>mechanism</a:t>
            </a:r>
            <a:r>
              <a:rPr sz="3400" spc="-45" dirty="0"/>
              <a:t> </a:t>
            </a:r>
            <a:r>
              <a:rPr sz="3400" dirty="0"/>
              <a:t>to</a:t>
            </a:r>
            <a:r>
              <a:rPr sz="3400" spc="-50" dirty="0"/>
              <a:t> </a:t>
            </a:r>
            <a:r>
              <a:rPr sz="3400" spc="-10" dirty="0"/>
              <a:t>build/choose/use?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10252710" cy="18529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Depends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computation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philosophy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user</a:t>
            </a:r>
            <a:endParaRPr sz="2200">
              <a:latin typeface="Arial MT"/>
              <a:cs typeface="Arial MT"/>
            </a:endParaRPr>
          </a:p>
          <a:p>
            <a:pPr marL="393700" marR="5080" indent="-381000">
              <a:lnSpc>
                <a:spcPct val="100000"/>
              </a:lnSpc>
              <a:spcBef>
                <a:spcPts val="1000"/>
              </a:spcBef>
              <a:buChar char="•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existing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 better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10818"/>
            <a:ext cx="10365105" cy="4648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065" indent="-380365">
              <a:lnSpc>
                <a:spcPts val="2990"/>
              </a:lnSpc>
              <a:spcBef>
                <a:spcPts val="105"/>
              </a:spcBef>
              <a:buSzPct val="92307"/>
              <a:buFont typeface="Arial MT"/>
              <a:buChar char="•"/>
              <a:tabLst>
                <a:tab pos="393065" algn="l"/>
              </a:tabLst>
            </a:pPr>
            <a:r>
              <a:rPr sz="2600" b="1" dirty="0">
                <a:latin typeface="Arial"/>
                <a:cs typeface="Arial"/>
              </a:rPr>
              <a:t>Discover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nodes</a:t>
            </a:r>
            <a:r>
              <a:rPr sz="2600" b="1" spc="-5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status</a:t>
            </a:r>
            <a:r>
              <a:rPr sz="2600" b="1" spc="-3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to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create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group/cluster</a:t>
            </a:r>
            <a:endParaRPr sz="2600">
              <a:latin typeface="Arial"/>
              <a:cs typeface="Arial"/>
            </a:endParaRPr>
          </a:p>
          <a:p>
            <a:pPr marL="939165" marR="560705" lvl="1" indent="-457200">
              <a:lnSpc>
                <a:spcPts val="2380"/>
              </a:lnSpc>
              <a:spcBef>
                <a:spcPts val="165"/>
              </a:spcBef>
              <a:buAutoNum type="alphaLcPeriod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nodes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discover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nodes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group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can </a:t>
            </a:r>
            <a:r>
              <a:rPr sz="2200" dirty="0">
                <a:latin typeface="Arial MT"/>
                <a:cs typeface="Arial MT"/>
              </a:rPr>
              <a:t>communicate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track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membership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status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health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spc="-10" dirty="0">
                <a:latin typeface="Arial MT"/>
                <a:cs typeface="Arial MT"/>
              </a:rPr>
              <a:t>cluster.</a:t>
            </a:r>
            <a:endParaRPr sz="2200">
              <a:latin typeface="Arial MT"/>
              <a:cs typeface="Arial MT"/>
            </a:endParaRPr>
          </a:p>
          <a:p>
            <a:pPr marL="939165" lvl="1" indent="-457200">
              <a:lnSpc>
                <a:spcPts val="2200"/>
              </a:lnSpc>
              <a:buAutoNum type="alphaLcPeriod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Assume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master-</a:t>
            </a:r>
            <a:r>
              <a:rPr sz="2200" dirty="0">
                <a:latin typeface="Arial MT"/>
                <a:cs typeface="Arial MT"/>
              </a:rPr>
              <a:t>slave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architecture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designate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master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node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drive</a:t>
            </a:r>
            <a:endParaRPr sz="2200">
              <a:latin typeface="Arial MT"/>
              <a:cs typeface="Arial MT"/>
            </a:endParaRPr>
          </a:p>
          <a:p>
            <a:pPr marL="939165" marR="5080">
              <a:lnSpc>
                <a:spcPts val="2380"/>
              </a:lnSpc>
              <a:spcBef>
                <a:spcPts val="165"/>
              </a:spcBef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status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collection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maintenance.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Slaves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heartbeats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their </a:t>
            </a:r>
            <a:r>
              <a:rPr sz="2200" dirty="0">
                <a:latin typeface="Arial MT"/>
                <a:cs typeface="Arial MT"/>
              </a:rPr>
              <a:t>master.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shouldn't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master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initiate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this?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Helps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scale/fault tolerance.</a:t>
            </a:r>
            <a:endParaRPr sz="2200">
              <a:latin typeface="Arial MT"/>
              <a:cs typeface="Arial MT"/>
            </a:endParaRPr>
          </a:p>
          <a:p>
            <a:pPr marL="939165" lvl="1" indent="-457200">
              <a:lnSpc>
                <a:spcPts val="2200"/>
              </a:lnSpc>
              <a:buAutoNum type="alphaLcPeriod" startAt="3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Master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collects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resource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status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slaves,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current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utilisation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Master</a:t>
            </a:r>
            <a:endParaRPr sz="2200">
              <a:latin typeface="Arial MT"/>
              <a:cs typeface="Arial MT"/>
            </a:endParaRPr>
          </a:p>
          <a:p>
            <a:pPr marL="939165">
              <a:lnSpc>
                <a:spcPts val="2375"/>
              </a:lnSpc>
            </a:pPr>
            <a:r>
              <a:rPr sz="2200" dirty="0">
                <a:latin typeface="Arial MT"/>
                <a:cs typeface="Arial MT"/>
              </a:rPr>
              <a:t>detects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slave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know.</a:t>
            </a:r>
            <a:endParaRPr sz="2200">
              <a:latin typeface="Arial MT"/>
              <a:cs typeface="Arial MT"/>
            </a:endParaRPr>
          </a:p>
          <a:p>
            <a:pPr marL="939165" lvl="1" indent="-457200">
              <a:lnSpc>
                <a:spcPts val="2375"/>
              </a:lnSpc>
              <a:buAutoNum type="alphaLcPeriod" startAt="4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Demonstrate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multi-</a:t>
            </a:r>
            <a:r>
              <a:rPr sz="2200" dirty="0">
                <a:latin typeface="Arial MT"/>
                <a:cs typeface="Arial MT"/>
              </a:rPr>
              <a:t>node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implement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simple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cluster</a:t>
            </a:r>
            <a:endParaRPr sz="2200">
              <a:latin typeface="Arial MT"/>
              <a:cs typeface="Arial MT"/>
            </a:endParaRPr>
          </a:p>
          <a:p>
            <a:pPr marL="939165">
              <a:lnSpc>
                <a:spcPts val="2380"/>
              </a:lnSpc>
            </a:pPr>
            <a:r>
              <a:rPr sz="2200" dirty="0">
                <a:latin typeface="Arial MT"/>
                <a:cs typeface="Arial MT"/>
              </a:rPr>
              <a:t>management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protocol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membership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health/resource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status.</a:t>
            </a:r>
            <a:endParaRPr sz="2200">
              <a:latin typeface="Arial MT"/>
              <a:cs typeface="Arial MT"/>
            </a:endParaRPr>
          </a:p>
          <a:p>
            <a:pPr marL="939165" marR="346710" lvl="1" indent="-457200">
              <a:lnSpc>
                <a:spcPts val="2380"/>
              </a:lnSpc>
              <a:spcBef>
                <a:spcPts val="165"/>
              </a:spcBef>
              <a:buAutoNum type="alphaLcPeriod" startAt="5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secures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transport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mechanisms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(SSL),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nodes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cannot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impersonate.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secure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socket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programming,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RPC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  <a:p>
            <a:pPr marL="939165" lvl="1" indent="-457200">
              <a:lnSpc>
                <a:spcPts val="2335"/>
              </a:lnSpc>
              <a:buAutoNum type="alphaLcPeriod" startAt="5"/>
              <a:tabLst>
                <a:tab pos="939165" algn="l"/>
              </a:tabLst>
            </a:pPr>
            <a:r>
              <a:rPr sz="2200" dirty="0">
                <a:latin typeface="Arial MT"/>
                <a:cs typeface="Arial MT"/>
              </a:rPr>
              <a:t>Slaves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crash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rejoin.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Typical UNIX IPC </a:t>
            </a:r>
            <a:r>
              <a:rPr spc="-10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9011285" cy="33064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versions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UNIX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introduced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mechanisms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Pipes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Message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queues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Semaphores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Shared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Sockets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25" dirty="0">
                <a:latin typeface="Arial MT"/>
                <a:cs typeface="Arial MT"/>
              </a:rPr>
              <a:t>RPC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8637270" cy="28740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early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UNIX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files)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20" dirty="0">
                <a:latin typeface="Arial MT"/>
                <a:cs typeface="Arial MT"/>
              </a:rPr>
              <a:t>Uni-</a:t>
            </a:r>
            <a:r>
              <a:rPr sz="2200" spc="-10" dirty="0">
                <a:latin typeface="Arial MT"/>
                <a:cs typeface="Arial MT"/>
              </a:rPr>
              <a:t>directional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Unformatted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Uninterpreted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Interprocess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byte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streams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5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Accessed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file-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way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Pipe</a:t>
            </a:r>
            <a:r>
              <a:rPr spc="-1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8068309" cy="24422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feeds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pipe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second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bytes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it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Potentially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mechanism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cooperation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up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Named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pipes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flexibility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Pipes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Blocking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8376284" cy="24415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Writing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capacity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sender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them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Reading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none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available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blocks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receiver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sender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some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capacity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can’t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cause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deadlock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25" dirty="0"/>
              <a:t> </a:t>
            </a:r>
            <a:r>
              <a:rPr dirty="0"/>
              <a:t>Message</a:t>
            </a:r>
            <a:r>
              <a:rPr spc="-15" dirty="0"/>
              <a:t> </a:t>
            </a:r>
            <a:r>
              <a:rPr spc="-10"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525895" cy="28905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Introduced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Release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UNIX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pipes,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organised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messages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Message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identifier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Length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spc="-20" dirty="0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Semaphores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183755" cy="1965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introduced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Release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UNIX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Mostly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synchronization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only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Since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communicate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information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conjunction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 Shared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9064625" cy="1995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introduced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Release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3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Allows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segments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read/write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permissions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threads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packages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UNIX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8933180" cy="24580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Introduced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4.3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BSD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channel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endpoints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flexibility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characteristics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building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Endpoints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established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destination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15" dirty="0"/>
              <a:t> </a:t>
            </a:r>
            <a:r>
              <a:rPr dirty="0"/>
              <a:t>Remote</a:t>
            </a:r>
            <a:r>
              <a:rPr spc="-15" dirty="0"/>
              <a:t> </a:t>
            </a:r>
            <a:r>
              <a:rPr dirty="0"/>
              <a:t>Procedure</a:t>
            </a:r>
            <a:r>
              <a:rPr spc="-15" dirty="0"/>
              <a:t> </a:t>
            </a:r>
            <a:r>
              <a:rPr spc="-10" dirty="0"/>
              <a:t>Calls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7319009" cy="24720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another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machines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cooperation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UNIX,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built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client/server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spc="-10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597015" cy="1966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socket()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Specifying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domain,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protocol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Sockets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connectionless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side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responsible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setup/access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IPC </a:t>
            </a:r>
            <a:r>
              <a:rPr spc="-10" dirty="0"/>
              <a:t>Fundamentals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10350907" cy="300851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IPC?</a:t>
            </a:r>
            <a:endParaRPr sz="2400" dirty="0">
              <a:latin typeface="Arial MT"/>
              <a:cs typeface="Arial MT"/>
            </a:endParaRPr>
          </a:p>
          <a:p>
            <a:pPr lvl="4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Definition: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IPC (Inter-Process Communication) refers to the mechanisms that allow processes to communicate and share data with each other.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Purpose: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Enables processes to work together, share resources, and synchronize their actions.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Common IPC Methods: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Pipes: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Used for communication between related processes (e.g., parent and child processes).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Message Queues: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Allows processes to send and receive messages in a structured way.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Shared Memory: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Enables processes to share a region of memory for faster communication.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Sockets: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 Used for communication over a network or between processes on different machines.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0" y="286511"/>
            <a:ext cx="4267200" cy="6286500"/>
            <a:chOff x="3962400" y="286511"/>
            <a:chExt cx="4267200" cy="628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0" y="286511"/>
              <a:ext cx="4267200" cy="6286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25161" y="2823210"/>
              <a:ext cx="26670" cy="51435"/>
            </a:xfrm>
            <a:custGeom>
              <a:avLst/>
              <a:gdLst/>
              <a:ahLst/>
              <a:cxnLst/>
              <a:rect l="l" t="t" r="r" b="b"/>
              <a:pathLst>
                <a:path w="26670" h="51435">
                  <a:moveTo>
                    <a:pt x="25946" y="14477"/>
                  </a:moveTo>
                  <a:lnTo>
                    <a:pt x="18034" y="14477"/>
                  </a:lnTo>
                  <a:lnTo>
                    <a:pt x="17652" y="16255"/>
                  </a:lnTo>
                  <a:lnTo>
                    <a:pt x="17311" y="16255"/>
                  </a:lnTo>
                  <a:lnTo>
                    <a:pt x="16383" y="18541"/>
                  </a:lnTo>
                  <a:lnTo>
                    <a:pt x="16246" y="18541"/>
                  </a:lnTo>
                  <a:lnTo>
                    <a:pt x="14753" y="20968"/>
                  </a:lnTo>
                  <a:lnTo>
                    <a:pt x="0" y="47751"/>
                  </a:lnTo>
                  <a:lnTo>
                    <a:pt x="1015" y="49784"/>
                  </a:lnTo>
                  <a:lnTo>
                    <a:pt x="2793" y="50545"/>
                  </a:lnTo>
                  <a:lnTo>
                    <a:pt x="4699" y="51180"/>
                  </a:lnTo>
                  <a:lnTo>
                    <a:pt x="6858" y="50291"/>
                  </a:lnTo>
                  <a:lnTo>
                    <a:pt x="7619" y="48513"/>
                  </a:lnTo>
                  <a:lnTo>
                    <a:pt x="9525" y="43814"/>
                  </a:lnTo>
                  <a:lnTo>
                    <a:pt x="11689" y="38850"/>
                  </a:lnTo>
                  <a:lnTo>
                    <a:pt x="11758" y="38691"/>
                  </a:lnTo>
                  <a:lnTo>
                    <a:pt x="14362" y="34327"/>
                  </a:lnTo>
                  <a:lnTo>
                    <a:pt x="17399" y="30225"/>
                  </a:lnTo>
                  <a:lnTo>
                    <a:pt x="20954" y="25653"/>
                  </a:lnTo>
                  <a:lnTo>
                    <a:pt x="23240" y="22351"/>
                  </a:lnTo>
                  <a:lnTo>
                    <a:pt x="25200" y="18541"/>
                  </a:lnTo>
                  <a:lnTo>
                    <a:pt x="16383" y="18541"/>
                  </a:lnTo>
                  <a:lnTo>
                    <a:pt x="16640" y="17906"/>
                  </a:lnTo>
                  <a:lnTo>
                    <a:pt x="25526" y="17906"/>
                  </a:lnTo>
                  <a:lnTo>
                    <a:pt x="25908" y="16255"/>
                  </a:lnTo>
                  <a:lnTo>
                    <a:pt x="17652" y="16255"/>
                  </a:lnTo>
                  <a:lnTo>
                    <a:pt x="17635" y="15458"/>
                  </a:lnTo>
                  <a:lnTo>
                    <a:pt x="25925" y="15458"/>
                  </a:lnTo>
                  <a:lnTo>
                    <a:pt x="25946" y="14477"/>
                  </a:lnTo>
                  <a:close/>
                </a:path>
                <a:path w="26670" h="51435">
                  <a:moveTo>
                    <a:pt x="18034" y="14477"/>
                  </a:moveTo>
                  <a:lnTo>
                    <a:pt x="17635" y="15458"/>
                  </a:lnTo>
                  <a:lnTo>
                    <a:pt x="17652" y="16255"/>
                  </a:lnTo>
                  <a:lnTo>
                    <a:pt x="18034" y="14477"/>
                  </a:lnTo>
                  <a:close/>
                </a:path>
                <a:path w="26670" h="51435">
                  <a:moveTo>
                    <a:pt x="17562" y="12101"/>
                  </a:moveTo>
                  <a:lnTo>
                    <a:pt x="17635" y="15458"/>
                  </a:lnTo>
                  <a:lnTo>
                    <a:pt x="18034" y="14477"/>
                  </a:lnTo>
                  <a:lnTo>
                    <a:pt x="25946" y="14477"/>
                  </a:lnTo>
                  <a:lnTo>
                    <a:pt x="25971" y="13335"/>
                  </a:lnTo>
                  <a:lnTo>
                    <a:pt x="18796" y="13335"/>
                  </a:lnTo>
                  <a:lnTo>
                    <a:pt x="17562" y="12101"/>
                  </a:lnTo>
                  <a:close/>
                </a:path>
                <a:path w="26670" h="51435">
                  <a:moveTo>
                    <a:pt x="17581" y="10540"/>
                  </a:moveTo>
                  <a:lnTo>
                    <a:pt x="17562" y="12101"/>
                  </a:lnTo>
                  <a:lnTo>
                    <a:pt x="18796" y="13335"/>
                  </a:lnTo>
                  <a:lnTo>
                    <a:pt x="17581" y="10540"/>
                  </a:lnTo>
                  <a:close/>
                </a:path>
                <a:path w="26670" h="51435">
                  <a:moveTo>
                    <a:pt x="26032" y="10540"/>
                  </a:moveTo>
                  <a:lnTo>
                    <a:pt x="17581" y="10540"/>
                  </a:lnTo>
                  <a:lnTo>
                    <a:pt x="18796" y="13335"/>
                  </a:lnTo>
                  <a:lnTo>
                    <a:pt x="25971" y="13335"/>
                  </a:lnTo>
                  <a:lnTo>
                    <a:pt x="26032" y="10540"/>
                  </a:lnTo>
                  <a:close/>
                </a:path>
                <a:path w="26670" h="51435">
                  <a:moveTo>
                    <a:pt x="14586" y="8875"/>
                  </a:moveTo>
                  <a:lnTo>
                    <a:pt x="16001" y="10540"/>
                  </a:lnTo>
                  <a:lnTo>
                    <a:pt x="17562" y="12101"/>
                  </a:lnTo>
                  <a:lnTo>
                    <a:pt x="17528" y="10540"/>
                  </a:lnTo>
                  <a:lnTo>
                    <a:pt x="26085" y="10540"/>
                  </a:lnTo>
                  <a:lnTo>
                    <a:pt x="25577" y="9270"/>
                  </a:lnTo>
                  <a:lnTo>
                    <a:pt x="15621" y="9270"/>
                  </a:lnTo>
                  <a:lnTo>
                    <a:pt x="14586" y="8875"/>
                  </a:lnTo>
                  <a:close/>
                </a:path>
                <a:path w="26670" h="51435">
                  <a:moveTo>
                    <a:pt x="14020" y="8127"/>
                  </a:moveTo>
                  <a:lnTo>
                    <a:pt x="14586" y="8875"/>
                  </a:lnTo>
                  <a:lnTo>
                    <a:pt x="15621" y="9270"/>
                  </a:lnTo>
                  <a:lnTo>
                    <a:pt x="14020" y="8127"/>
                  </a:lnTo>
                  <a:close/>
                </a:path>
                <a:path w="26670" h="51435">
                  <a:moveTo>
                    <a:pt x="24917" y="7619"/>
                  </a:moveTo>
                  <a:lnTo>
                    <a:pt x="11302" y="7619"/>
                  </a:lnTo>
                  <a:lnTo>
                    <a:pt x="14604" y="8127"/>
                  </a:lnTo>
                  <a:lnTo>
                    <a:pt x="14020" y="8127"/>
                  </a:lnTo>
                  <a:lnTo>
                    <a:pt x="15621" y="9270"/>
                  </a:lnTo>
                  <a:lnTo>
                    <a:pt x="25577" y="9270"/>
                  </a:lnTo>
                  <a:lnTo>
                    <a:pt x="24917" y="7619"/>
                  </a:lnTo>
                  <a:close/>
                </a:path>
                <a:path w="26670" h="51435">
                  <a:moveTo>
                    <a:pt x="11302" y="7619"/>
                  </a:moveTo>
                  <a:lnTo>
                    <a:pt x="14586" y="8875"/>
                  </a:lnTo>
                  <a:lnTo>
                    <a:pt x="13950" y="8127"/>
                  </a:lnTo>
                  <a:lnTo>
                    <a:pt x="14604" y="8127"/>
                  </a:lnTo>
                  <a:lnTo>
                    <a:pt x="11302" y="7619"/>
                  </a:lnTo>
                  <a:close/>
                </a:path>
                <a:path w="26670" h="51435">
                  <a:moveTo>
                    <a:pt x="13842" y="0"/>
                  </a:moveTo>
                  <a:lnTo>
                    <a:pt x="11937" y="0"/>
                  </a:lnTo>
                  <a:lnTo>
                    <a:pt x="4825" y="1524"/>
                  </a:lnTo>
                  <a:lnTo>
                    <a:pt x="3683" y="3175"/>
                  </a:lnTo>
                  <a:lnTo>
                    <a:pt x="4190" y="6857"/>
                  </a:lnTo>
                  <a:lnTo>
                    <a:pt x="5714" y="8127"/>
                  </a:lnTo>
                  <a:lnTo>
                    <a:pt x="12631" y="8127"/>
                  </a:lnTo>
                  <a:lnTo>
                    <a:pt x="11302" y="7619"/>
                  </a:lnTo>
                  <a:lnTo>
                    <a:pt x="24917" y="7619"/>
                  </a:lnTo>
                  <a:lnTo>
                    <a:pt x="24764" y="7238"/>
                  </a:lnTo>
                  <a:lnTo>
                    <a:pt x="22351" y="4825"/>
                  </a:lnTo>
                  <a:lnTo>
                    <a:pt x="20319" y="2539"/>
                  </a:lnTo>
                  <a:lnTo>
                    <a:pt x="18287" y="1269"/>
                  </a:lnTo>
                  <a:lnTo>
                    <a:pt x="138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1252397"/>
            <a:ext cx="9749155" cy="2982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2279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endpoint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communication.</a:t>
            </a:r>
            <a:endParaRPr sz="24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994"/>
              </a:spcBef>
              <a:buChar char="•"/>
              <a:tabLst>
                <a:tab pos="227965" algn="l"/>
              </a:tabLst>
            </a:pPr>
            <a:r>
              <a:rPr sz="2400" dirty="0">
                <a:latin typeface="Arial MT"/>
                <a:cs typeface="Arial MT"/>
              </a:rPr>
              <a:t>Concatenation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IP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port.</a:t>
            </a:r>
            <a:endParaRPr sz="24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1010"/>
              </a:spcBef>
              <a:buChar char="•"/>
              <a:tabLst>
                <a:tab pos="227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161.25.19.8:1625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1625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161.25.19.8</a:t>
            </a:r>
            <a:endParaRPr sz="24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1000"/>
              </a:spcBef>
              <a:buChar char="•"/>
              <a:tabLst>
                <a:tab pos="227965" algn="l"/>
              </a:tabLst>
            </a:pPr>
            <a:r>
              <a:rPr sz="2400" spc="-10" dirty="0">
                <a:latin typeface="Arial MT"/>
                <a:cs typeface="Arial MT"/>
              </a:rPr>
              <a:t>Communication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pair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sockets</a:t>
            </a:r>
            <a:endParaRPr sz="24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994"/>
              </a:spcBef>
              <a:buChar char="•"/>
              <a:tabLst>
                <a:tab pos="227965" algn="l"/>
              </a:tabLst>
            </a:pPr>
            <a:r>
              <a:rPr sz="2400" dirty="0">
                <a:latin typeface="Arial MT"/>
                <a:cs typeface="Arial MT"/>
              </a:rPr>
              <a:t>Low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level: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Sends/receives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stream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bytes</a:t>
            </a:r>
            <a:endParaRPr sz="240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1010"/>
              </a:spcBef>
              <a:buChar char="•"/>
              <a:tabLst>
                <a:tab pos="227965" algn="l"/>
              </a:tabLst>
            </a:pPr>
            <a:r>
              <a:rPr sz="2400" dirty="0">
                <a:latin typeface="Arial MT"/>
                <a:cs typeface="Arial MT"/>
              </a:rPr>
              <a:t>Sockets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connection-</a:t>
            </a:r>
            <a:r>
              <a:rPr sz="2400" dirty="0">
                <a:latin typeface="Arial MT"/>
                <a:cs typeface="Arial MT"/>
              </a:rPr>
              <a:t>oriented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(TCP)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connectionless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(UDP)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Sockets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151745" cy="1728470"/>
            <a:chOff x="0" y="0"/>
            <a:chExt cx="10151745" cy="172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75163" cy="15560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4676" y="67056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60">
                  <a:moveTo>
                    <a:pt x="10076688" y="0"/>
                  </a:moveTo>
                  <a:lnTo>
                    <a:pt x="0" y="0"/>
                  </a:lnTo>
                  <a:lnTo>
                    <a:pt x="0" y="1661160"/>
                  </a:lnTo>
                  <a:lnTo>
                    <a:pt x="10076688" y="1661160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51304" y="5137402"/>
            <a:ext cx="10140950" cy="1720850"/>
            <a:chOff x="2051304" y="5137402"/>
            <a:chExt cx="10140950" cy="1720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6" y="5303519"/>
              <a:ext cx="10075164" cy="15544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51304" y="5137402"/>
              <a:ext cx="10076815" cy="1661160"/>
            </a:xfrm>
            <a:custGeom>
              <a:avLst/>
              <a:gdLst/>
              <a:ahLst/>
              <a:cxnLst/>
              <a:rect l="l" t="t" r="r" b="b"/>
              <a:pathLst>
                <a:path w="10076815" h="1661159">
                  <a:moveTo>
                    <a:pt x="10076688" y="0"/>
                  </a:moveTo>
                  <a:lnTo>
                    <a:pt x="0" y="0"/>
                  </a:lnTo>
                  <a:lnTo>
                    <a:pt x="0" y="1661159"/>
                  </a:lnTo>
                  <a:lnTo>
                    <a:pt x="10076688" y="1661159"/>
                  </a:lnTo>
                  <a:lnTo>
                    <a:pt x="10076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232" y="6405716"/>
            <a:ext cx="1381736" cy="4522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5099" y="231647"/>
            <a:ext cx="825252" cy="8290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10" dirty="0"/>
              <a:t> Communication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213103"/>
            <a:ext cx="10901172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9201150" cy="28733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domain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describes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protocol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family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Generally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family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Domains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be: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Internal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protocols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Internet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protocols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IMP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(interface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message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processors)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link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layer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protocols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8039100" cy="332295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describes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does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Several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defined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SOCK_STREAM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SOCK_DGRAM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SOCK_SEQPACKET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SOCK_RAW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SOCK_RDM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(reliable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w/o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guarantees)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9878695" cy="1965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protocol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match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parameters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protocols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types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Generally,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protocol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available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3949065" cy="15036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streams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packets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datagrams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4799965" cy="1995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SOCK_STREAM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Full-</a:t>
            </a:r>
            <a:r>
              <a:rPr sz="2400" dirty="0">
                <a:latin typeface="Arial MT"/>
                <a:cs typeface="Arial MT"/>
              </a:rPr>
              <a:t>duplex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reliable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streams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2-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pipes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</a:t>
            </a:r>
            <a:r>
              <a:rPr spc="-10" dirty="0"/>
              <a:t> </a:t>
            </a:r>
            <a:r>
              <a:rPr dirty="0"/>
              <a:t>Sequential</a:t>
            </a:r>
            <a:r>
              <a:rPr spc="-5" dirty="0"/>
              <a:t> </a:t>
            </a:r>
            <a:r>
              <a:rPr spc="-10" dirty="0"/>
              <a:t>Packets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dirty="0"/>
              <a:t>Similar</a:t>
            </a:r>
            <a:r>
              <a:rPr spc="-3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streams</a:t>
            </a: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fixed-</a:t>
            </a:r>
            <a:r>
              <a:rPr sz="2200" dirty="0">
                <a:latin typeface="Arial MT"/>
                <a:cs typeface="Arial MT"/>
              </a:rPr>
              <a:t>sized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packets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dirty="0"/>
              <a:t>So</a:t>
            </a:r>
            <a:r>
              <a:rPr spc="-55" dirty="0"/>
              <a:t> </a:t>
            </a:r>
            <a:r>
              <a:rPr dirty="0"/>
              <a:t>reads</a:t>
            </a:r>
            <a:r>
              <a:rPr spc="-50" dirty="0"/>
              <a:t> </a:t>
            </a:r>
            <a:r>
              <a:rPr dirty="0"/>
              <a:t>always</a:t>
            </a:r>
            <a:r>
              <a:rPr spc="-30" dirty="0"/>
              <a:t> </a:t>
            </a:r>
            <a:r>
              <a:rPr dirty="0"/>
              <a:t>return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fixed</a:t>
            </a:r>
            <a:r>
              <a:rPr spc="-45" dirty="0"/>
              <a:t> </a:t>
            </a:r>
            <a:r>
              <a:rPr dirty="0"/>
              <a:t>number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bytes</a:t>
            </a: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Allow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buffers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Datagrams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6436360" cy="241109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sequential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packets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non-</a:t>
            </a:r>
            <a:r>
              <a:rPr sz="2200" dirty="0">
                <a:latin typeface="Arial MT"/>
                <a:cs typeface="Arial MT"/>
              </a:rPr>
              <a:t>reliable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delivery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implies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certain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simplifications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lower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overhead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send(),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rather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write(),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dirty="0"/>
              <a:t>processes</a:t>
            </a:r>
            <a:r>
              <a:rPr spc="-80" dirty="0"/>
              <a:t> </a:t>
            </a:r>
            <a:r>
              <a:rPr spc="-10" dirty="0"/>
              <a:t>communicate?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017895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resources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Client/server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paradigms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Inherently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distributed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applications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Reusable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good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engineering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reasons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Socket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4473575" cy="34747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Connection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connectionless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Blocking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non-</a:t>
            </a:r>
            <a:r>
              <a:rPr sz="2400" spc="-10" dirty="0">
                <a:latin typeface="Arial MT"/>
                <a:cs typeface="Arial MT"/>
              </a:rPr>
              <a:t>blocking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Out-of-</a:t>
            </a:r>
            <a:r>
              <a:rPr sz="2400" dirty="0">
                <a:latin typeface="Arial MT"/>
                <a:cs typeface="Arial MT"/>
              </a:rPr>
              <a:t>band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Broadcast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Buffer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(input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output)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Routing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others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Binding</a:t>
            </a:r>
            <a:r>
              <a:rPr spc="-145" dirty="0"/>
              <a:t> </a:t>
            </a:r>
            <a:r>
              <a:rPr spc="-10" dirty="0"/>
              <a:t>Sockets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93065" algn="l"/>
              </a:tabLst>
            </a:pPr>
            <a:r>
              <a:rPr i="1" dirty="0">
                <a:latin typeface="Arial"/>
                <a:cs typeface="Arial"/>
              </a:rPr>
              <a:t>Binding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dirty="0"/>
              <a:t>prepares</a:t>
            </a:r>
            <a:r>
              <a:rPr spc="-4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socket</a:t>
            </a:r>
            <a:r>
              <a:rPr spc="-5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process</a:t>
            </a: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dirty="0"/>
              <a:t>Sockets</a:t>
            </a:r>
            <a:r>
              <a:rPr spc="-5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typically</a:t>
            </a:r>
            <a:r>
              <a:rPr spc="-30" dirty="0"/>
              <a:t> </a:t>
            </a:r>
            <a:r>
              <a:rPr dirty="0"/>
              <a:t>bound</a:t>
            </a:r>
            <a:r>
              <a:rPr spc="-3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local</a:t>
            </a:r>
            <a:r>
              <a:rPr spc="-45" dirty="0"/>
              <a:t> </a:t>
            </a:r>
            <a:r>
              <a:rPr spc="-10" dirty="0"/>
              <a:t>names</a:t>
            </a: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IPC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machine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dirty="0"/>
              <a:t>Often</a:t>
            </a:r>
            <a:r>
              <a:rPr spc="-105" dirty="0"/>
              <a:t> </a:t>
            </a:r>
            <a:r>
              <a:rPr dirty="0"/>
              <a:t>accessed</a:t>
            </a:r>
            <a:r>
              <a:rPr spc="-85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spc="-10" dirty="0"/>
              <a:t>descriptors</a:t>
            </a: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dirty="0"/>
              <a:t>Requires</a:t>
            </a:r>
            <a:r>
              <a:rPr spc="-50" dirty="0"/>
              <a:t> </a:t>
            </a:r>
            <a:r>
              <a:rPr spc="-20" dirty="0"/>
              <a:t>clean-</a:t>
            </a:r>
            <a:r>
              <a:rPr dirty="0"/>
              <a:t>up</a:t>
            </a:r>
            <a:r>
              <a:rPr spc="-55" dirty="0"/>
              <a:t> </a:t>
            </a:r>
            <a:r>
              <a:rPr dirty="0"/>
              <a:t>when</a:t>
            </a:r>
            <a:r>
              <a:rPr spc="-50" dirty="0"/>
              <a:t> </a:t>
            </a:r>
            <a:r>
              <a:rPr spc="-20" dirty="0"/>
              <a:t>done</a:t>
            </a: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dirty="0"/>
              <a:t>Binding</a:t>
            </a:r>
            <a:r>
              <a:rPr spc="-25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IP</a:t>
            </a:r>
            <a:r>
              <a:rPr spc="-65" dirty="0"/>
              <a:t> </a:t>
            </a:r>
            <a:r>
              <a:rPr dirty="0"/>
              <a:t>addresses,</a:t>
            </a:r>
            <a:r>
              <a:rPr spc="-5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20" dirty="0"/>
              <a:t>well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Connecting</a:t>
            </a:r>
            <a:r>
              <a:rPr spc="-13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10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234555" cy="1966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setting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domain,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file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connect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Program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establishing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socket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limit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connections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Remote</a:t>
            </a:r>
            <a:r>
              <a:rPr spc="-30" dirty="0"/>
              <a:t> </a:t>
            </a:r>
            <a:r>
              <a:rPr dirty="0"/>
              <a:t>Procedural</a:t>
            </a:r>
            <a:r>
              <a:rPr spc="-5" dirty="0"/>
              <a:t> </a:t>
            </a:r>
            <a:r>
              <a:rPr spc="-2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8098790" cy="24580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spaces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machines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Attempts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Request/reply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RPC</a:t>
            </a:r>
            <a:r>
              <a:rPr spc="-55" dirty="0"/>
              <a:t> </a:t>
            </a:r>
            <a:r>
              <a:rPr dirty="0"/>
              <a:t>Case</a:t>
            </a:r>
            <a:r>
              <a:rPr spc="-55" dirty="0"/>
              <a:t> </a:t>
            </a:r>
            <a:r>
              <a:rPr spc="-10" dirty="0"/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2286635" cy="1009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RPC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Cedar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UNIX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RPC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259830" cy="2982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regular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>
              <a:latin typeface="Arial MT"/>
              <a:cs typeface="Arial MT"/>
            </a:endParaRPr>
          </a:p>
          <a:p>
            <a:pPr marL="435609" indent="-422909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5609" algn="l"/>
              </a:tabLst>
            </a:pPr>
            <a:r>
              <a:rPr sz="2400" dirty="0">
                <a:latin typeface="Arial MT"/>
                <a:cs typeface="Arial MT"/>
              </a:rPr>
              <a:t>Calling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blocks</a:t>
            </a:r>
            <a:endParaRPr sz="2400">
              <a:latin typeface="Arial MT"/>
              <a:cs typeface="Arial MT"/>
            </a:endParaRPr>
          </a:p>
          <a:p>
            <a:pPr marL="436245" indent="-4235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Parameters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transferred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  <a:p>
            <a:pPr marL="436245" indent="-42354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till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returns</a:t>
            </a:r>
            <a:endParaRPr sz="2400">
              <a:latin typeface="Arial MT"/>
              <a:cs typeface="Arial MT"/>
            </a:endParaRPr>
          </a:p>
          <a:p>
            <a:pPr marL="435609" indent="-422909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5609" algn="l"/>
              </a:tabLst>
            </a:pP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delivered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  <a:p>
            <a:pPr marL="436245" indent="-4235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Calling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continues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High-</a:t>
            </a:r>
            <a:r>
              <a:rPr dirty="0"/>
              <a:t>Level</a:t>
            </a:r>
            <a:r>
              <a:rPr spc="20" dirty="0"/>
              <a:t> </a:t>
            </a:r>
            <a:r>
              <a:rPr dirty="0"/>
              <a:t>RPC</a:t>
            </a:r>
            <a:r>
              <a:rPr spc="15" dirty="0"/>
              <a:t> </a:t>
            </a:r>
            <a:r>
              <a:rPr spc="-10" dirty="0"/>
              <a:t>Mechanics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473190" cy="298259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Hide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details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applications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Clients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stub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spc="-20" dirty="0">
                <a:latin typeface="Arial MT"/>
                <a:cs typeface="Arial MT"/>
              </a:rPr>
              <a:t>Client-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stub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stub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spc="-20" dirty="0">
                <a:latin typeface="Arial MT"/>
                <a:cs typeface="Arial MT"/>
              </a:rPr>
              <a:t>Server-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stub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user-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travel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reverse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direction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Network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actually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RPC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400" y="2362200"/>
            <a:ext cx="1752600" cy="37655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(callee)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0" y="2362200"/>
            <a:ext cx="1752600" cy="37655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(caller)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4495800"/>
            <a:ext cx="4953000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OS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Network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5035" y="38107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28575" y="600075"/>
                </a:moveTo>
                <a:lnTo>
                  <a:pt x="0" y="600075"/>
                </a:lnTo>
                <a:lnTo>
                  <a:pt x="42925" y="685800"/>
                </a:lnTo>
                <a:lnTo>
                  <a:pt x="78623" y="614299"/>
                </a:lnTo>
                <a:lnTo>
                  <a:pt x="28575" y="614299"/>
                </a:lnTo>
                <a:lnTo>
                  <a:pt x="28575" y="600075"/>
                </a:lnTo>
                <a:close/>
              </a:path>
              <a:path w="85725" h="685800">
                <a:moveTo>
                  <a:pt x="57150" y="0"/>
                </a:moveTo>
                <a:lnTo>
                  <a:pt x="28575" y="0"/>
                </a:lnTo>
                <a:lnTo>
                  <a:pt x="28575" y="614299"/>
                </a:lnTo>
                <a:lnTo>
                  <a:pt x="57150" y="614299"/>
                </a:lnTo>
                <a:lnTo>
                  <a:pt x="57150" y="0"/>
                </a:lnTo>
                <a:close/>
              </a:path>
              <a:path w="85725" h="685800">
                <a:moveTo>
                  <a:pt x="85725" y="600075"/>
                </a:moveTo>
                <a:lnTo>
                  <a:pt x="57150" y="600075"/>
                </a:lnTo>
                <a:lnTo>
                  <a:pt x="57150" y="614299"/>
                </a:lnTo>
                <a:lnTo>
                  <a:pt x="78623" y="614299"/>
                </a:lnTo>
                <a:lnTo>
                  <a:pt x="85725" y="60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3235" y="38107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57150" y="71374"/>
                </a:moveTo>
                <a:lnTo>
                  <a:pt x="28575" y="71374"/>
                </a:lnTo>
                <a:lnTo>
                  <a:pt x="28575" y="685800"/>
                </a:lnTo>
                <a:lnTo>
                  <a:pt x="57150" y="685800"/>
                </a:lnTo>
                <a:lnTo>
                  <a:pt x="57150" y="71374"/>
                </a:lnTo>
                <a:close/>
              </a:path>
              <a:path w="85725" h="685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85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25435" y="38107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28575" y="600075"/>
                </a:moveTo>
                <a:lnTo>
                  <a:pt x="0" y="600075"/>
                </a:lnTo>
                <a:lnTo>
                  <a:pt x="42925" y="685800"/>
                </a:lnTo>
                <a:lnTo>
                  <a:pt x="78623" y="614299"/>
                </a:lnTo>
                <a:lnTo>
                  <a:pt x="28575" y="614299"/>
                </a:lnTo>
                <a:lnTo>
                  <a:pt x="28575" y="600075"/>
                </a:lnTo>
                <a:close/>
              </a:path>
              <a:path w="85725" h="685800">
                <a:moveTo>
                  <a:pt x="57150" y="0"/>
                </a:moveTo>
                <a:lnTo>
                  <a:pt x="28575" y="0"/>
                </a:lnTo>
                <a:lnTo>
                  <a:pt x="28575" y="614299"/>
                </a:lnTo>
                <a:lnTo>
                  <a:pt x="57150" y="614299"/>
                </a:lnTo>
                <a:lnTo>
                  <a:pt x="57150" y="0"/>
                </a:lnTo>
                <a:close/>
              </a:path>
              <a:path w="85725" h="685800">
                <a:moveTo>
                  <a:pt x="85725" y="600075"/>
                </a:moveTo>
                <a:lnTo>
                  <a:pt x="57150" y="600075"/>
                </a:lnTo>
                <a:lnTo>
                  <a:pt x="57150" y="614299"/>
                </a:lnTo>
                <a:lnTo>
                  <a:pt x="78623" y="614299"/>
                </a:lnTo>
                <a:lnTo>
                  <a:pt x="85725" y="60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10400" y="3429000"/>
            <a:ext cx="1752600" cy="376555"/>
          </a:xfrm>
          <a:prstGeom prst="rect">
            <a:avLst/>
          </a:prstGeom>
          <a:solidFill>
            <a:srgbClr val="944F71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63635" y="38107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57150" y="71374"/>
                </a:moveTo>
                <a:lnTo>
                  <a:pt x="28575" y="71374"/>
                </a:lnTo>
                <a:lnTo>
                  <a:pt x="28575" y="685800"/>
                </a:lnTo>
                <a:lnTo>
                  <a:pt x="57150" y="685800"/>
                </a:lnTo>
                <a:lnTo>
                  <a:pt x="57150" y="71374"/>
                </a:lnTo>
                <a:close/>
              </a:path>
              <a:path w="85725" h="685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85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0000" y="3429000"/>
            <a:ext cx="1752600" cy="376555"/>
          </a:xfrm>
          <a:prstGeom prst="rect">
            <a:avLst/>
          </a:prstGeom>
          <a:solidFill>
            <a:srgbClr val="944F71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5035" y="27439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28575" y="600075"/>
                </a:moveTo>
                <a:lnTo>
                  <a:pt x="0" y="600075"/>
                </a:lnTo>
                <a:lnTo>
                  <a:pt x="42925" y="685800"/>
                </a:lnTo>
                <a:lnTo>
                  <a:pt x="78623" y="614299"/>
                </a:lnTo>
                <a:lnTo>
                  <a:pt x="28575" y="614299"/>
                </a:lnTo>
                <a:lnTo>
                  <a:pt x="28575" y="600075"/>
                </a:lnTo>
                <a:close/>
              </a:path>
              <a:path w="85725" h="685800">
                <a:moveTo>
                  <a:pt x="57150" y="0"/>
                </a:moveTo>
                <a:lnTo>
                  <a:pt x="28575" y="0"/>
                </a:lnTo>
                <a:lnTo>
                  <a:pt x="28575" y="614299"/>
                </a:lnTo>
                <a:lnTo>
                  <a:pt x="57150" y="614299"/>
                </a:lnTo>
                <a:lnTo>
                  <a:pt x="57150" y="0"/>
                </a:lnTo>
                <a:close/>
              </a:path>
              <a:path w="85725" h="685800">
                <a:moveTo>
                  <a:pt x="85725" y="600075"/>
                </a:moveTo>
                <a:lnTo>
                  <a:pt x="57150" y="600075"/>
                </a:lnTo>
                <a:lnTo>
                  <a:pt x="57150" y="614299"/>
                </a:lnTo>
                <a:lnTo>
                  <a:pt x="78623" y="614299"/>
                </a:lnTo>
                <a:lnTo>
                  <a:pt x="85725" y="60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63235" y="27439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57150" y="71374"/>
                </a:moveTo>
                <a:lnTo>
                  <a:pt x="28575" y="71374"/>
                </a:lnTo>
                <a:lnTo>
                  <a:pt x="28575" y="685800"/>
                </a:lnTo>
                <a:lnTo>
                  <a:pt x="57150" y="685800"/>
                </a:lnTo>
                <a:lnTo>
                  <a:pt x="57150" y="71374"/>
                </a:lnTo>
                <a:close/>
              </a:path>
              <a:path w="85725" h="685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85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19271" y="2847213"/>
            <a:ext cx="1885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sz="1800" spc="-20" dirty="0">
                <a:latin typeface="Arial MT"/>
                <a:cs typeface="Arial MT"/>
              </a:rPr>
              <a:t>call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reply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63635" y="27439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57150" y="71374"/>
                </a:moveTo>
                <a:lnTo>
                  <a:pt x="28575" y="71374"/>
                </a:lnTo>
                <a:lnTo>
                  <a:pt x="28575" y="685800"/>
                </a:lnTo>
                <a:lnTo>
                  <a:pt x="57150" y="685800"/>
                </a:lnTo>
                <a:lnTo>
                  <a:pt x="57150" y="71374"/>
                </a:lnTo>
                <a:close/>
              </a:path>
              <a:path w="85725" h="685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685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5435" y="2743961"/>
            <a:ext cx="85725" cy="685800"/>
          </a:xfrm>
          <a:custGeom>
            <a:avLst/>
            <a:gdLst/>
            <a:ahLst/>
            <a:cxnLst/>
            <a:rect l="l" t="t" r="r" b="b"/>
            <a:pathLst>
              <a:path w="85725" h="685800">
                <a:moveTo>
                  <a:pt x="28575" y="600075"/>
                </a:moveTo>
                <a:lnTo>
                  <a:pt x="0" y="600075"/>
                </a:lnTo>
                <a:lnTo>
                  <a:pt x="42925" y="685800"/>
                </a:lnTo>
                <a:lnTo>
                  <a:pt x="78623" y="614299"/>
                </a:lnTo>
                <a:lnTo>
                  <a:pt x="28575" y="614299"/>
                </a:lnTo>
                <a:lnTo>
                  <a:pt x="28575" y="600075"/>
                </a:lnTo>
                <a:close/>
              </a:path>
              <a:path w="85725" h="685800">
                <a:moveTo>
                  <a:pt x="57150" y="0"/>
                </a:moveTo>
                <a:lnTo>
                  <a:pt x="28575" y="0"/>
                </a:lnTo>
                <a:lnTo>
                  <a:pt x="28575" y="614299"/>
                </a:lnTo>
                <a:lnTo>
                  <a:pt x="57150" y="614299"/>
                </a:lnTo>
                <a:lnTo>
                  <a:pt x="57150" y="0"/>
                </a:lnTo>
                <a:close/>
              </a:path>
              <a:path w="85725" h="685800">
                <a:moveTo>
                  <a:pt x="85725" y="600075"/>
                </a:moveTo>
                <a:lnTo>
                  <a:pt x="57150" y="600075"/>
                </a:lnTo>
                <a:lnTo>
                  <a:pt x="57150" y="614299"/>
                </a:lnTo>
                <a:lnTo>
                  <a:pt x="78623" y="614299"/>
                </a:lnTo>
                <a:lnTo>
                  <a:pt x="85725" y="60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67906" y="2847213"/>
            <a:ext cx="188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9715" algn="l"/>
              </a:tabLst>
            </a:pPr>
            <a:r>
              <a:rPr sz="1800" spc="-10" dirty="0">
                <a:latin typeface="Arial MT"/>
                <a:cs typeface="Arial MT"/>
              </a:rPr>
              <a:t>reply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0" dirty="0">
                <a:latin typeface="Arial MT"/>
                <a:cs typeface="Arial MT"/>
              </a:rPr>
              <a:t>call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stubs</a:t>
            </a:r>
            <a:r>
              <a:rPr spc="-40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4999355" cy="2381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Stubs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details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like: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Marshaling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arguments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Message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construction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translation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Finding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</a:t>
            </a:r>
            <a:r>
              <a:rPr spc="-95" dirty="0"/>
              <a:t> </a:t>
            </a:r>
            <a:r>
              <a:rPr dirty="0"/>
              <a:t>Up</a:t>
            </a:r>
            <a:r>
              <a:rPr spc="-85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337425" cy="1965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Caller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procedure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can’t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found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</a:t>
            </a:r>
            <a:r>
              <a:rPr sz="2400" spc="-20" dirty="0">
                <a:latin typeface="Arial MT"/>
                <a:cs typeface="Arial MT"/>
              </a:rPr>
              <a:t> time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Unlike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procedure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Potential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their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known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Basic</a:t>
            </a:r>
            <a:r>
              <a:rPr spc="-35" dirty="0"/>
              <a:t> </a:t>
            </a:r>
            <a:r>
              <a:rPr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IPC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7489190" cy="14560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receiving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Sender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details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receiver’s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condition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Receiver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organized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way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Registering </a:t>
            </a:r>
            <a:r>
              <a:rPr spc="-10" dirty="0"/>
              <a:t>Servers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dirty="0"/>
              <a:t>Either</a:t>
            </a:r>
            <a:r>
              <a:rPr spc="-45" dirty="0"/>
              <a:t> </a:t>
            </a:r>
            <a:r>
              <a:rPr dirty="0"/>
              <a:t>register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server</a:t>
            </a:r>
            <a:r>
              <a:rPr spc="-45" dirty="0"/>
              <a:t> </a:t>
            </a:r>
            <a:r>
              <a:rPr dirty="0"/>
              <a:t>at</a:t>
            </a:r>
            <a:r>
              <a:rPr spc="-4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0" dirty="0"/>
              <a:t>“well-</a:t>
            </a:r>
            <a:r>
              <a:rPr dirty="0"/>
              <a:t>known” </a:t>
            </a:r>
            <a:r>
              <a:rPr spc="-20" dirty="0"/>
              <a:t>port</a:t>
            </a: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dirty="0"/>
              <a:t>Or</a:t>
            </a:r>
            <a:r>
              <a:rPr spc="-50" dirty="0"/>
              <a:t> </a:t>
            </a:r>
            <a:r>
              <a:rPr dirty="0"/>
              <a:t>register</a:t>
            </a:r>
            <a:r>
              <a:rPr spc="-30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name</a:t>
            </a:r>
            <a:r>
              <a:rPr spc="-35" dirty="0"/>
              <a:t> </a:t>
            </a:r>
            <a:r>
              <a:rPr spc="-10" dirty="0"/>
              <a:t>server</a:t>
            </a: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turn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“well-</a:t>
            </a:r>
            <a:r>
              <a:rPr sz="2200" dirty="0">
                <a:latin typeface="Arial MT"/>
                <a:cs typeface="Arial MT"/>
              </a:rPr>
              <a:t>known”</a:t>
            </a:r>
            <a:r>
              <a:rPr sz="2200" spc="-20" dirty="0">
                <a:latin typeface="Arial MT"/>
                <a:cs typeface="Arial MT"/>
              </a:rPr>
              <a:t> port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dirty="0"/>
              <a:t>Calling</a:t>
            </a:r>
            <a:r>
              <a:rPr spc="-40" dirty="0"/>
              <a:t> </a:t>
            </a:r>
            <a:r>
              <a:rPr dirty="0"/>
              <a:t>procedure</a:t>
            </a:r>
            <a:r>
              <a:rPr spc="-70" dirty="0"/>
              <a:t> </a:t>
            </a:r>
            <a:r>
              <a:rPr dirty="0"/>
              <a:t>“addresses”</a:t>
            </a:r>
            <a:r>
              <a:rPr spc="-60" dirty="0"/>
              <a:t> </a:t>
            </a:r>
            <a:r>
              <a:rPr dirty="0"/>
              <a:t>RPC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that</a:t>
            </a:r>
            <a:r>
              <a:rPr spc="-90" dirty="0"/>
              <a:t> </a:t>
            </a:r>
            <a:r>
              <a:rPr spc="-20" dirty="0"/>
              <a:t>port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Binding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386195" cy="193611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binds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wants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major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sub-</a:t>
            </a:r>
            <a:r>
              <a:rPr sz="2400" spc="-10" dirty="0">
                <a:latin typeface="Arial MT"/>
                <a:cs typeface="Arial MT"/>
              </a:rPr>
              <a:t>problem: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Naming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spc="-10" dirty="0">
                <a:latin typeface="Arial MT"/>
                <a:cs typeface="Arial MT"/>
              </a:rPr>
              <a:t>Location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319785"/>
            <a:ext cx="670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265" algn="l"/>
              </a:tabLst>
            </a:pPr>
            <a:r>
              <a:rPr spc="-10" dirty="0"/>
              <a:t>Binding:</a:t>
            </a:r>
            <a:r>
              <a:rPr dirty="0"/>
              <a:t>	The</a:t>
            </a:r>
            <a:r>
              <a:rPr spc="-40" dirty="0"/>
              <a:t> </a:t>
            </a:r>
            <a:r>
              <a:rPr dirty="0"/>
              <a:t>Naming</a:t>
            </a:r>
            <a:r>
              <a:rPr spc="-3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9944735" cy="282384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program?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Depends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mechanism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perhaps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protocol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within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it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explicitly?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authority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choose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which</a:t>
            </a:r>
            <a:endParaRPr sz="24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server?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293" y="319785"/>
            <a:ext cx="693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265" algn="l"/>
              </a:tabLst>
            </a:pPr>
            <a:r>
              <a:rPr spc="-10" dirty="0"/>
              <a:t>Binding:</a:t>
            </a:r>
            <a:r>
              <a:rPr dirty="0"/>
              <a:t>	The</a:t>
            </a:r>
            <a:r>
              <a:rPr spc="-30" dirty="0"/>
              <a:t> </a:t>
            </a:r>
            <a:r>
              <a:rPr dirty="0"/>
              <a:t>Location</a:t>
            </a:r>
            <a:r>
              <a:rPr spc="-3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9311640" cy="23317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server?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schemes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explicit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don’t</a:t>
            </a:r>
            <a:endParaRPr sz="2200">
              <a:latin typeface="Arial MT"/>
              <a:cs typeface="Arial MT"/>
            </a:endParaRPr>
          </a:p>
          <a:p>
            <a:pPr marL="393700" marR="5080" indent="-381000">
              <a:lnSpc>
                <a:spcPct val="100000"/>
              </a:lnSpc>
              <a:spcBef>
                <a:spcPts val="1000"/>
              </a:spcBef>
              <a:buChar char="•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explicit,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symbolic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physical locations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Binding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Cedar</a:t>
            </a:r>
            <a:r>
              <a:rPr spc="-7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6256655" cy="28435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Client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symbolic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Composed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of: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ct val="100000"/>
              </a:lnSpc>
              <a:spcBef>
                <a:spcPts val="1005"/>
              </a:spcBef>
              <a:buChar char="•"/>
              <a:tabLst>
                <a:tab pos="1307465" algn="l"/>
              </a:tabLst>
            </a:pPr>
            <a:r>
              <a:rPr sz="2000" spc="-20" dirty="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1307465" lvl="2" indent="-354965">
              <a:lnSpc>
                <a:spcPct val="100000"/>
              </a:lnSpc>
              <a:spcBef>
                <a:spcPts val="994"/>
              </a:spcBef>
              <a:buChar char="•"/>
              <a:tabLst>
                <a:tab pos="1307465" algn="l"/>
              </a:tabLst>
            </a:pPr>
            <a:r>
              <a:rPr sz="2000" spc="-10" dirty="0">
                <a:latin typeface="Arial MT"/>
                <a:cs typeface="Arial MT"/>
              </a:rPr>
              <a:t>Instance</a:t>
            </a:r>
            <a:endParaRPr sz="20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5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kind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service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implementer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Locating</a:t>
            </a:r>
            <a:r>
              <a:rPr spc="-30" dirty="0"/>
              <a:t> </a:t>
            </a:r>
            <a:r>
              <a:rPr dirty="0"/>
              <a:t>Cedar</a:t>
            </a:r>
            <a:r>
              <a:rPr spc="-10" dirty="0"/>
              <a:t> </a:t>
            </a:r>
            <a:r>
              <a:rPr dirty="0"/>
              <a:t>RPC</a:t>
            </a:r>
            <a:r>
              <a:rPr spc="-1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850505" cy="1995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Names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physical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location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Cedar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consults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services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Services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Binding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automatically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looks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Binding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UNIX</a:t>
            </a:r>
            <a:r>
              <a:rPr spc="-6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9507855" cy="24415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bind()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servers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Allows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naming/location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particular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socket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connect()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clients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information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similar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bound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server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Automatic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hides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details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75" dirty="0"/>
              <a:t> </a:t>
            </a:r>
            <a:r>
              <a:rPr dirty="0"/>
              <a:t>Binding</a:t>
            </a:r>
            <a:r>
              <a:rPr spc="-70" dirty="0"/>
              <a:t> </a:t>
            </a:r>
            <a:r>
              <a:rPr spc="-10" dirty="0"/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7316470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it’s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flexible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Fill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appropriate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socket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bind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link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b="1" i="1" dirty="0">
                <a:latin typeface="Arial"/>
                <a:cs typeface="Arial"/>
              </a:rPr>
              <a:t>connect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works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similarly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75" dirty="0"/>
              <a:t> </a:t>
            </a:r>
            <a:r>
              <a:rPr dirty="0"/>
              <a:t>Binding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5958840" cy="3474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03525" indent="380365">
              <a:lnSpc>
                <a:spcPct val="134800"/>
              </a:lnSpc>
              <a:spcBef>
                <a:spcPts val="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side, </a:t>
            </a:r>
            <a:r>
              <a:rPr sz="2400" dirty="0">
                <a:latin typeface="Arial MT"/>
                <a:cs typeface="Arial MT"/>
              </a:rPr>
              <a:t>struct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sockaddr_un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sin; </a:t>
            </a:r>
            <a:r>
              <a:rPr sz="2400" dirty="0">
                <a:latin typeface="Arial MT"/>
                <a:cs typeface="Arial MT"/>
              </a:rPr>
              <a:t>int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 MT"/>
                <a:cs typeface="Arial MT"/>
              </a:rPr>
              <a:t>strcpy(sin.sun_path,”./socket”);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spcBef>
                <a:spcPts val="15"/>
              </a:spcBef>
            </a:pPr>
            <a:r>
              <a:rPr sz="2400" dirty="0">
                <a:latin typeface="Arial MT"/>
                <a:cs typeface="Arial MT"/>
              </a:rPr>
              <a:t>sd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socket(AF_UNIX,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SOCK_STREAM,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0); </a:t>
            </a:r>
            <a:r>
              <a:rPr sz="2400" dirty="0">
                <a:latin typeface="Arial MT"/>
                <a:cs typeface="Arial MT"/>
              </a:rPr>
              <a:t>bind(sd,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&amp;sin,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sizeof(sin));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50" dirty="0"/>
              <a:t> </a:t>
            </a:r>
            <a:r>
              <a:rPr dirty="0"/>
              <a:t>Binding</a:t>
            </a:r>
            <a:r>
              <a:rPr spc="-45" dirty="0"/>
              <a:t> </a:t>
            </a:r>
            <a:r>
              <a:rPr dirty="0"/>
              <a:t>Example,</a:t>
            </a:r>
            <a:r>
              <a:rPr spc="-50" dirty="0"/>
              <a:t> </a:t>
            </a:r>
            <a:r>
              <a:rPr spc="-10" dirty="0"/>
              <a:t>Con’t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5958840" cy="3474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03525" indent="380365">
              <a:lnSpc>
                <a:spcPct val="134800"/>
              </a:lnSpc>
              <a:spcBef>
                <a:spcPts val="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side, </a:t>
            </a:r>
            <a:r>
              <a:rPr sz="2400" dirty="0">
                <a:latin typeface="Arial MT"/>
                <a:cs typeface="Arial MT"/>
              </a:rPr>
              <a:t>struct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sockaddr_un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sin; </a:t>
            </a:r>
            <a:r>
              <a:rPr sz="2400" dirty="0">
                <a:latin typeface="Arial MT"/>
                <a:cs typeface="Arial MT"/>
              </a:rPr>
              <a:t>int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sd;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strcpy(sin.sun_path,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“./socket”);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spcBef>
                <a:spcPts val="15"/>
              </a:spcBef>
            </a:pPr>
            <a:r>
              <a:rPr sz="2400" dirty="0">
                <a:latin typeface="Arial MT"/>
                <a:cs typeface="Arial MT"/>
              </a:rPr>
              <a:t>sd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socket(AF_UNIX,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SOCK_STREAM,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0); </a:t>
            </a:r>
            <a:r>
              <a:rPr sz="2400" dirty="0">
                <a:latin typeface="Arial MT"/>
                <a:cs typeface="Arial MT"/>
              </a:rPr>
              <a:t>connect(sd,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&amp;sin,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sizeof(sin));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IPC</a:t>
            </a:r>
            <a:r>
              <a:rPr spc="-20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OS</a:t>
            </a:r>
            <a:r>
              <a:rPr spc="-20" dirty="0"/>
              <a:t> </a:t>
            </a:r>
            <a:r>
              <a:rPr dirty="0"/>
              <a:t>Point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86037" y="2052637"/>
            <a:ext cx="7477125" cy="4200525"/>
            <a:chOff x="2586037" y="2052637"/>
            <a:chExt cx="7477125" cy="4200525"/>
          </a:xfrm>
        </p:grpSpPr>
        <p:sp>
          <p:nvSpPr>
            <p:cNvPr id="4" name="object 4"/>
            <p:cNvSpPr/>
            <p:nvPr/>
          </p:nvSpPr>
          <p:spPr>
            <a:xfrm>
              <a:off x="2590800" y="2057400"/>
              <a:ext cx="7467600" cy="4191000"/>
            </a:xfrm>
            <a:custGeom>
              <a:avLst/>
              <a:gdLst/>
              <a:ahLst/>
              <a:cxnLst/>
              <a:rect l="l" t="t" r="r" b="b"/>
              <a:pathLst>
                <a:path w="7467600" h="4191000">
                  <a:moveTo>
                    <a:pt x="7467600" y="0"/>
                  </a:moveTo>
                  <a:lnTo>
                    <a:pt x="0" y="0"/>
                  </a:lnTo>
                  <a:lnTo>
                    <a:pt x="0" y="4191000"/>
                  </a:lnTo>
                  <a:lnTo>
                    <a:pt x="7467600" y="4191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2057400"/>
              <a:ext cx="7467600" cy="4191000"/>
            </a:xfrm>
            <a:custGeom>
              <a:avLst/>
              <a:gdLst/>
              <a:ahLst/>
              <a:cxnLst/>
              <a:rect l="l" t="t" r="r" b="b"/>
              <a:pathLst>
                <a:path w="7467600" h="4191000">
                  <a:moveTo>
                    <a:pt x="0" y="4191000"/>
                  </a:moveTo>
                  <a:lnTo>
                    <a:pt x="7467600" y="41910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419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85561" y="3997528"/>
            <a:ext cx="18916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address</a:t>
            </a:r>
            <a:r>
              <a:rPr sz="1800" spc="-10" dirty="0">
                <a:latin typeface="Arial MT"/>
                <a:cs typeface="Arial MT"/>
              </a:rPr>
              <a:t> space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3237" y="2586037"/>
            <a:ext cx="2066925" cy="2828925"/>
            <a:chOff x="3043237" y="2586037"/>
            <a:chExt cx="2066925" cy="2828925"/>
          </a:xfrm>
        </p:grpSpPr>
        <p:sp>
          <p:nvSpPr>
            <p:cNvPr id="8" name="object 8"/>
            <p:cNvSpPr/>
            <p:nvPr/>
          </p:nvSpPr>
          <p:spPr>
            <a:xfrm>
              <a:off x="3048000" y="2590800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20574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2057400" y="2819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2590800"/>
              <a:ext cx="2057400" cy="2819400"/>
            </a:xfrm>
            <a:custGeom>
              <a:avLst/>
              <a:gdLst/>
              <a:ahLst/>
              <a:cxnLst/>
              <a:rect l="l" t="t" r="r" b="b"/>
              <a:pathLst>
                <a:path w="2057400" h="2819400">
                  <a:moveTo>
                    <a:pt x="0" y="2819400"/>
                  </a:moveTo>
                  <a:lnTo>
                    <a:pt x="2057400" y="28194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2819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4597" y="5474614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129" y="5438647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0694" y="3152013"/>
            <a:ext cx="82359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Private address space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600" y="2590800"/>
            <a:ext cx="2057400" cy="2819400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45"/>
              </a:spcBef>
            </a:pPr>
            <a:endParaRPr sz="1800">
              <a:latin typeface="Times New Roman"/>
              <a:cs typeface="Times New Roman"/>
            </a:endParaRPr>
          </a:p>
          <a:p>
            <a:pPr marL="473075" marR="7651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Private address space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29037" y="4643437"/>
            <a:ext cx="3739515" cy="466725"/>
            <a:chOff x="3729037" y="4643437"/>
            <a:chExt cx="3739515" cy="466725"/>
          </a:xfrm>
        </p:grpSpPr>
        <p:sp>
          <p:nvSpPr>
            <p:cNvPr id="15" name="object 15"/>
            <p:cNvSpPr/>
            <p:nvPr/>
          </p:nvSpPr>
          <p:spPr>
            <a:xfrm>
              <a:off x="3733800" y="46482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3800" y="46482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6562" y="4834636"/>
              <a:ext cx="2971800" cy="85725"/>
            </a:xfrm>
            <a:custGeom>
              <a:avLst/>
              <a:gdLst/>
              <a:ahLst/>
              <a:cxnLst/>
              <a:rect l="l" t="t" r="r" b="b"/>
              <a:pathLst>
                <a:path w="2971800" h="85725">
                  <a:moveTo>
                    <a:pt x="2886074" y="0"/>
                  </a:moveTo>
                  <a:lnTo>
                    <a:pt x="2886074" y="85725"/>
                  </a:lnTo>
                  <a:lnTo>
                    <a:pt x="2943309" y="57150"/>
                  </a:lnTo>
                  <a:lnTo>
                    <a:pt x="2900298" y="57150"/>
                  </a:lnTo>
                  <a:lnTo>
                    <a:pt x="2900298" y="28575"/>
                  </a:lnTo>
                  <a:lnTo>
                    <a:pt x="2943140" y="28575"/>
                  </a:lnTo>
                  <a:lnTo>
                    <a:pt x="2886074" y="0"/>
                  </a:lnTo>
                  <a:close/>
                </a:path>
                <a:path w="2971800" h="85725">
                  <a:moveTo>
                    <a:pt x="2886074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886074" y="57150"/>
                  </a:lnTo>
                  <a:lnTo>
                    <a:pt x="2886074" y="28575"/>
                  </a:lnTo>
                  <a:close/>
                </a:path>
                <a:path w="2971800" h="85725">
                  <a:moveTo>
                    <a:pt x="2943140" y="28575"/>
                  </a:moveTo>
                  <a:lnTo>
                    <a:pt x="2900298" y="28575"/>
                  </a:lnTo>
                  <a:lnTo>
                    <a:pt x="2900298" y="57150"/>
                  </a:lnTo>
                  <a:lnTo>
                    <a:pt x="2943309" y="57150"/>
                  </a:lnTo>
                  <a:lnTo>
                    <a:pt x="2971799" y="42925"/>
                  </a:lnTo>
                  <a:lnTo>
                    <a:pt x="294314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Locating</a:t>
            </a:r>
            <a:r>
              <a:rPr sz="3800" spc="-45" dirty="0"/>
              <a:t> </a:t>
            </a:r>
            <a:r>
              <a:rPr sz="3800" dirty="0"/>
              <a:t>Remote</a:t>
            </a:r>
            <a:r>
              <a:rPr sz="3800" spc="-35" dirty="0"/>
              <a:t> </a:t>
            </a:r>
            <a:r>
              <a:rPr sz="3800" dirty="0"/>
              <a:t>Services</a:t>
            </a:r>
            <a:r>
              <a:rPr sz="3800" spc="-30" dirty="0"/>
              <a:t> </a:t>
            </a:r>
            <a:r>
              <a:rPr sz="3800" dirty="0"/>
              <a:t>in</a:t>
            </a:r>
            <a:r>
              <a:rPr sz="3800" spc="-25" dirty="0"/>
              <a:t> </a:t>
            </a:r>
            <a:r>
              <a:rPr sz="3800" dirty="0"/>
              <a:t>UNIX</a:t>
            </a:r>
            <a:r>
              <a:rPr sz="3800" spc="-30" dirty="0"/>
              <a:t> </a:t>
            </a:r>
            <a:r>
              <a:rPr sz="3800" spc="-25" dirty="0"/>
              <a:t>RPC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121265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Similar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Cedar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portmapper</a:t>
            </a:r>
            <a:endParaRPr sz="2400">
              <a:latin typeface="Arial"/>
              <a:cs typeface="Arial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portmapper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typically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automatically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portmapper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Another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service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(e.g.,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NIS)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deals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intermachine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requests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11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dirty="0"/>
              <a:t>Once</a:t>
            </a:r>
            <a:r>
              <a:rPr spc="-55" dirty="0"/>
              <a:t> </a:t>
            </a:r>
            <a:r>
              <a:rPr dirty="0"/>
              <a:t>it’s</a:t>
            </a:r>
            <a:r>
              <a:rPr spc="-55" dirty="0"/>
              <a:t> </a:t>
            </a:r>
            <a:r>
              <a:rPr dirty="0"/>
              <a:t>bound,</a:t>
            </a:r>
            <a:r>
              <a:rPr spc="-50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does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client</a:t>
            </a:r>
            <a:r>
              <a:rPr spc="-40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spc="-20" dirty="0"/>
              <a:t>RPC?</a:t>
            </a: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dirty="0"/>
              <a:t>Just</a:t>
            </a:r>
            <a:r>
              <a:rPr spc="-35" dirty="0"/>
              <a:t> </a:t>
            </a:r>
            <a:r>
              <a:rPr dirty="0"/>
              <a:t>call</a:t>
            </a:r>
            <a:r>
              <a:rPr spc="-1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routines</a:t>
            </a: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local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dirty="0"/>
              <a:t>And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results</a:t>
            </a:r>
            <a:r>
              <a:rPr spc="-55" dirty="0"/>
              <a:t> </a:t>
            </a:r>
            <a:r>
              <a:rPr dirty="0"/>
              <a:t>come</a:t>
            </a:r>
            <a:r>
              <a:rPr spc="-60" dirty="0"/>
              <a:t> </a:t>
            </a:r>
            <a:r>
              <a:rPr spc="-20" dirty="0"/>
              <a:t>back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What’s</a:t>
            </a:r>
            <a:r>
              <a:rPr sz="3800" spc="-45" dirty="0"/>
              <a:t> </a:t>
            </a:r>
            <a:r>
              <a:rPr sz="3800" dirty="0"/>
              <a:t>happening</a:t>
            </a:r>
            <a:r>
              <a:rPr sz="3800" spc="-30" dirty="0"/>
              <a:t> </a:t>
            </a:r>
            <a:r>
              <a:rPr sz="3800" dirty="0"/>
              <a:t>under</a:t>
            </a:r>
            <a:r>
              <a:rPr sz="3800" spc="-40" dirty="0"/>
              <a:t> </a:t>
            </a:r>
            <a:r>
              <a:rPr sz="3800" dirty="0"/>
              <a:t>the</a:t>
            </a:r>
            <a:r>
              <a:rPr sz="3800" spc="-10" dirty="0"/>
              <a:t> covers?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115550" cy="2488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routine,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stub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Stub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packages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remote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arrives,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stub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returns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happens</a:t>
            </a:r>
            <a:r>
              <a:rPr spc="-35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server</a:t>
            </a:r>
            <a:r>
              <a:rPr spc="-65" dirty="0"/>
              <a:t> </a:t>
            </a:r>
            <a:r>
              <a:rPr spc="-10" dirty="0"/>
              <a:t>side?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6623684" cy="19958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RPC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routes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appropriate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server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stub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call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made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context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server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Conceptual</a:t>
            </a:r>
            <a:r>
              <a:rPr spc="-25" dirty="0"/>
              <a:t> </a:t>
            </a:r>
            <a:r>
              <a:rPr dirty="0"/>
              <a:t>Diagram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8271" y="1870709"/>
            <a:ext cx="173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call_procedure();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2514600"/>
            <a:ext cx="2895600" cy="65087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 MT"/>
                <a:cs typeface="Arial MT"/>
              </a:rPr>
              <a:t>Message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client</a:t>
            </a:r>
            <a:endParaRPr sz="1800">
              <a:latin typeface="Arial MT"/>
              <a:cs typeface="Arial MT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stub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5035" y="22105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8271" y="5438647"/>
            <a:ext cx="173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call_procedure();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5035" y="51823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9400" y="4495800"/>
            <a:ext cx="2895600" cy="6508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3285" marR="360045" indent="-51435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Message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received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by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5035" y="41917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9400" y="3505200"/>
            <a:ext cx="2895600" cy="65087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Network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5035" y="32011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28575" y="219075"/>
                </a:moveTo>
                <a:lnTo>
                  <a:pt x="0" y="219075"/>
                </a:lnTo>
                <a:lnTo>
                  <a:pt x="42925" y="304800"/>
                </a:lnTo>
                <a:lnTo>
                  <a:pt x="78623" y="233299"/>
                </a:lnTo>
                <a:lnTo>
                  <a:pt x="28575" y="233299"/>
                </a:lnTo>
                <a:lnTo>
                  <a:pt x="28575" y="219075"/>
                </a:lnTo>
                <a:close/>
              </a:path>
              <a:path w="85725" h="304800">
                <a:moveTo>
                  <a:pt x="57150" y="0"/>
                </a:moveTo>
                <a:lnTo>
                  <a:pt x="28575" y="0"/>
                </a:lnTo>
                <a:lnTo>
                  <a:pt x="28575" y="233299"/>
                </a:lnTo>
                <a:lnTo>
                  <a:pt x="57150" y="233299"/>
                </a:lnTo>
                <a:lnTo>
                  <a:pt x="57150" y="0"/>
                </a:lnTo>
                <a:close/>
              </a:path>
              <a:path w="85725" h="304800">
                <a:moveTo>
                  <a:pt x="85725" y="219075"/>
                </a:moveTo>
                <a:lnTo>
                  <a:pt x="57150" y="219075"/>
                </a:lnTo>
                <a:lnTo>
                  <a:pt x="57150" y="233299"/>
                </a:lnTo>
                <a:lnTo>
                  <a:pt x="78623" y="233299"/>
                </a:lnTo>
                <a:lnTo>
                  <a:pt x="85725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0428" y="1816049"/>
            <a:ext cx="2512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continues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06435" y="22105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57150" y="71374"/>
                </a:moveTo>
                <a:lnTo>
                  <a:pt x="28575" y="71374"/>
                </a:lnTo>
                <a:lnTo>
                  <a:pt x="28575" y="304800"/>
                </a:lnTo>
                <a:lnTo>
                  <a:pt x="57150" y="304800"/>
                </a:lnTo>
                <a:lnTo>
                  <a:pt x="57150" y="71374"/>
                </a:lnTo>
                <a:close/>
              </a:path>
              <a:path w="85725" h="304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4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00800" y="4495800"/>
            <a:ext cx="2886710" cy="6508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07340" marR="153035" indent="-21082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formatted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message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0" dirty="0">
                <a:latin typeface="Arial MT"/>
                <a:cs typeface="Arial MT"/>
              </a:rPr>
              <a:t> stub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06435" y="51823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57150" y="71374"/>
                </a:moveTo>
                <a:lnTo>
                  <a:pt x="28575" y="71374"/>
                </a:lnTo>
                <a:lnTo>
                  <a:pt x="28575" y="304800"/>
                </a:lnTo>
                <a:lnTo>
                  <a:pt x="57150" y="304800"/>
                </a:lnTo>
                <a:lnTo>
                  <a:pt x="57150" y="71374"/>
                </a:lnTo>
                <a:close/>
              </a:path>
              <a:path w="85725" h="304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4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00800" y="3505200"/>
            <a:ext cx="2895600" cy="650875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 MT"/>
                <a:cs typeface="Arial MT"/>
              </a:rPr>
              <a:t>Network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transport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06435" y="41917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57150" y="71374"/>
                </a:moveTo>
                <a:lnTo>
                  <a:pt x="28575" y="71374"/>
                </a:lnTo>
                <a:lnTo>
                  <a:pt x="28575" y="304800"/>
                </a:lnTo>
                <a:lnTo>
                  <a:pt x="57150" y="304800"/>
                </a:lnTo>
                <a:lnTo>
                  <a:pt x="57150" y="71374"/>
                </a:lnTo>
                <a:close/>
              </a:path>
              <a:path w="85725" h="304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4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00800" y="2514600"/>
            <a:ext cx="2895600" cy="650875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stub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converts</a:t>
            </a:r>
            <a:endParaRPr sz="18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message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06435" y="3201161"/>
            <a:ext cx="85725" cy="304800"/>
          </a:xfrm>
          <a:custGeom>
            <a:avLst/>
            <a:gdLst/>
            <a:ahLst/>
            <a:cxnLst/>
            <a:rect l="l" t="t" r="r" b="b"/>
            <a:pathLst>
              <a:path w="85725" h="304800">
                <a:moveTo>
                  <a:pt x="57150" y="71374"/>
                </a:moveTo>
                <a:lnTo>
                  <a:pt x="28575" y="71374"/>
                </a:lnTo>
                <a:lnTo>
                  <a:pt x="28575" y="304800"/>
                </a:lnTo>
                <a:lnTo>
                  <a:pt x="57150" y="304800"/>
                </a:lnTo>
                <a:lnTo>
                  <a:pt x="57150" y="71374"/>
                </a:lnTo>
                <a:close/>
              </a:path>
              <a:path w="85725" h="30480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480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12279" y="5438647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return(…);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34761" y="5596699"/>
            <a:ext cx="1676400" cy="85725"/>
          </a:xfrm>
          <a:custGeom>
            <a:avLst/>
            <a:gdLst/>
            <a:ahLst/>
            <a:cxnLst/>
            <a:rect l="l" t="t" r="r" b="b"/>
            <a:pathLst>
              <a:path w="1676400" h="85725">
                <a:moveTo>
                  <a:pt x="1590674" y="0"/>
                </a:moveTo>
                <a:lnTo>
                  <a:pt x="1590674" y="85725"/>
                </a:lnTo>
                <a:lnTo>
                  <a:pt x="1647824" y="57150"/>
                </a:lnTo>
                <a:lnTo>
                  <a:pt x="1605026" y="57150"/>
                </a:lnTo>
                <a:lnTo>
                  <a:pt x="1605026" y="28575"/>
                </a:lnTo>
                <a:lnTo>
                  <a:pt x="1647824" y="28575"/>
                </a:lnTo>
                <a:lnTo>
                  <a:pt x="1590674" y="0"/>
                </a:lnTo>
                <a:close/>
              </a:path>
              <a:path w="1676400" h="85725">
                <a:moveTo>
                  <a:pt x="159067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90674" y="57150"/>
                </a:lnTo>
                <a:lnTo>
                  <a:pt x="1590674" y="28575"/>
                </a:lnTo>
                <a:close/>
              </a:path>
              <a:path w="1676400" h="85725">
                <a:moveTo>
                  <a:pt x="1647824" y="28575"/>
                </a:moveTo>
                <a:lnTo>
                  <a:pt x="1605026" y="28575"/>
                </a:lnTo>
                <a:lnTo>
                  <a:pt x="1605026" y="57150"/>
                </a:lnTo>
                <a:lnTo>
                  <a:pt x="1647824" y="57150"/>
                </a:lnTo>
                <a:lnTo>
                  <a:pt x="1676399" y="42862"/>
                </a:lnTo>
                <a:lnTo>
                  <a:pt x="16478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Transport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135235" cy="147256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Cedar,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special-</a:t>
            </a:r>
            <a:r>
              <a:rPr sz="2400" dirty="0">
                <a:latin typeface="Arial MT"/>
                <a:cs typeface="Arial MT"/>
              </a:rPr>
              <a:t>purpose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RPC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protocol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RPC,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either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UDP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TCP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transport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Typically,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protocol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chosen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automatically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stub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RPC</a:t>
            </a:r>
            <a:r>
              <a:rPr spc="-10" dirty="0"/>
              <a:t> 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38549"/>
            <a:ext cx="5200650" cy="23812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20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Mostly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related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intermachine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RPC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conversions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Security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authentication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Locating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remote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services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994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Multipacket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RPC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Remote</a:t>
            </a:r>
            <a:r>
              <a:rPr spc="-50" dirty="0"/>
              <a:t> </a:t>
            </a:r>
            <a:r>
              <a:rPr dirty="0"/>
              <a:t>Procedure</a:t>
            </a:r>
            <a:r>
              <a:rPr spc="-25" dirty="0"/>
              <a:t> </a:t>
            </a:r>
            <a:r>
              <a:rPr spc="-20" dirty="0"/>
              <a:t>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15390"/>
            <a:ext cx="10414000" cy="293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ts val="2745"/>
              </a:lnSpc>
              <a:spcBef>
                <a:spcPts val="10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Implementation: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ts val="2375"/>
              </a:lnSpc>
              <a:buChar char="•"/>
              <a:tabLst>
                <a:tab pos="850265" algn="l"/>
              </a:tabLst>
            </a:pPr>
            <a:r>
              <a:rPr sz="2200" spc="-20" dirty="0">
                <a:latin typeface="Arial MT"/>
                <a:cs typeface="Arial MT"/>
              </a:rPr>
              <a:t>Request-</a:t>
            </a:r>
            <a:r>
              <a:rPr sz="2200" dirty="0">
                <a:latin typeface="Arial MT"/>
                <a:cs typeface="Arial MT"/>
              </a:rPr>
              <a:t>response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message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passing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(under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covers!)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ts val="2390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“Stub”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glue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client/server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ts val="204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Client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stub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responsible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“marshalling”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arguments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“unmarshalling”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1308100">
              <a:lnSpc>
                <a:spcPts val="2039"/>
              </a:lnSpc>
            </a:pPr>
            <a:r>
              <a:rPr sz="2000" dirty="0">
                <a:latin typeface="Arial MT"/>
                <a:cs typeface="Arial MT"/>
              </a:rPr>
              <a:t>return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  <a:p>
            <a:pPr marL="1308100" marR="137795" lvl="2" indent="-355600">
              <a:lnSpc>
                <a:spcPct val="80000"/>
              </a:lnSpc>
              <a:spcBef>
                <a:spcPts val="360"/>
              </a:spcBef>
              <a:buChar char="•"/>
              <a:tabLst>
                <a:tab pos="1308100" algn="l"/>
              </a:tabLst>
            </a:pPr>
            <a:r>
              <a:rPr sz="2000" dirty="0">
                <a:latin typeface="Arial MT"/>
                <a:cs typeface="Arial MT"/>
              </a:rPr>
              <a:t>Server-side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stub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responsible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“unmarshalling”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arguments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“marshalling”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return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values.</a:t>
            </a:r>
            <a:endParaRPr sz="2000">
              <a:latin typeface="Arial MT"/>
              <a:cs typeface="Arial MT"/>
            </a:endParaRPr>
          </a:p>
          <a:p>
            <a:pPr marL="393065" indent="-380365">
              <a:lnSpc>
                <a:spcPts val="2455"/>
              </a:lnSpc>
              <a:buClr>
                <a:srgbClr val="000000"/>
              </a:buClr>
              <a:buChar char="•"/>
              <a:tabLst>
                <a:tab pos="393065" algn="l"/>
              </a:tabLst>
            </a:pPr>
            <a:r>
              <a:rPr sz="2400" dirty="0">
                <a:solidFill>
                  <a:srgbClr val="0462C1"/>
                </a:solidFill>
                <a:latin typeface="Arial MT"/>
                <a:cs typeface="Arial MT"/>
              </a:rPr>
              <a:t>Marshalling</a:t>
            </a:r>
            <a:r>
              <a:rPr sz="2400" spc="-9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involves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(depending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system)</a:t>
            </a:r>
            <a:endParaRPr sz="2400">
              <a:latin typeface="Arial MT"/>
              <a:cs typeface="Arial MT"/>
            </a:endParaRPr>
          </a:p>
          <a:p>
            <a:pPr marL="850900" marR="5080" lvl="1" indent="-368935">
              <a:lnSpc>
                <a:spcPts val="2110"/>
              </a:lnSpc>
              <a:spcBef>
                <a:spcPts val="375"/>
              </a:spcBef>
              <a:buChar char="•"/>
              <a:tabLst>
                <a:tab pos="850900" algn="l"/>
              </a:tabLst>
            </a:pPr>
            <a:r>
              <a:rPr sz="2200" dirty="0">
                <a:latin typeface="Arial MT"/>
                <a:cs typeface="Arial MT"/>
              </a:rPr>
              <a:t>Converting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canonical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form,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serializing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objects,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copying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arguments </a:t>
            </a:r>
            <a:r>
              <a:rPr sz="2200" dirty="0">
                <a:latin typeface="Arial MT"/>
                <a:cs typeface="Arial MT"/>
              </a:rPr>
              <a:t>passed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reference,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761" y="1642872"/>
            <a:ext cx="8534400" cy="3619500"/>
            <a:chOff x="1905761" y="1642872"/>
            <a:chExt cx="8534400" cy="3619500"/>
          </a:xfrm>
        </p:grpSpPr>
        <p:sp>
          <p:nvSpPr>
            <p:cNvPr id="3" name="object 3"/>
            <p:cNvSpPr/>
            <p:nvPr/>
          </p:nvSpPr>
          <p:spPr>
            <a:xfrm>
              <a:off x="1905761" y="3429761"/>
              <a:ext cx="8534400" cy="0"/>
            </a:xfrm>
            <a:custGeom>
              <a:avLst/>
              <a:gdLst/>
              <a:ahLst/>
              <a:cxnLst/>
              <a:rect l="l" t="t" r="r" b="b"/>
              <a:pathLst>
                <a:path w="8534400">
                  <a:moveTo>
                    <a:pt x="0" y="0"/>
                  </a:moveTo>
                  <a:lnTo>
                    <a:pt x="8534400" y="0"/>
                  </a:lnTo>
                </a:path>
              </a:pathLst>
            </a:custGeom>
            <a:ln w="381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9" y="1642872"/>
              <a:ext cx="8310372" cy="3619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RPC</a:t>
            </a:r>
            <a:r>
              <a:rPr spc="-150" dirty="0"/>
              <a:t> </a:t>
            </a:r>
            <a:r>
              <a:rPr dirty="0"/>
              <a:t>Information</a:t>
            </a:r>
            <a:r>
              <a:rPr spc="-145" dirty="0"/>
              <a:t> </a:t>
            </a:r>
            <a:r>
              <a:rPr spc="-20" dirty="0"/>
              <a:t>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57169" y="1655470"/>
            <a:ext cx="95504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265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latin typeface="Comic Sans MS"/>
                <a:cs typeface="Comic Sans MS"/>
              </a:rPr>
              <a:t>Client (caller)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025" y="4323105"/>
            <a:ext cx="974090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latin typeface="Comic Sans MS"/>
                <a:cs typeface="Comic Sans MS"/>
              </a:rPr>
              <a:t>Server (callee)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3911" y="1655470"/>
            <a:ext cx="10560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latin typeface="Comic Sans MS"/>
                <a:cs typeface="Comic Sans MS"/>
              </a:rPr>
              <a:t>Packet Handler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3911" y="4323105"/>
            <a:ext cx="105600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latin typeface="Comic Sans MS"/>
                <a:cs typeface="Comic Sans MS"/>
              </a:rPr>
              <a:t>Packet Handler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5182" y="1602435"/>
            <a:ext cx="464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omic Sans MS"/>
                <a:cs typeface="Comic Sans MS"/>
              </a:rPr>
              <a:t>call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83378" y="2288793"/>
            <a:ext cx="8680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return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8511" y="1602435"/>
            <a:ext cx="623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omic Sans MS"/>
                <a:cs typeface="Comic Sans MS"/>
              </a:rPr>
              <a:t>send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2363" y="2288793"/>
            <a:ext cx="973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receive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2363" y="4294378"/>
            <a:ext cx="97345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omic Sans MS"/>
                <a:cs typeface="Comic Sans MS"/>
              </a:rPr>
              <a:t>send</a:t>
            </a:r>
            <a:endParaRPr sz="2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200" spc="-10" dirty="0">
                <a:latin typeface="Comic Sans MS"/>
                <a:cs typeface="Comic Sans MS"/>
              </a:rPr>
              <a:t>receive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3378" y="4270070"/>
            <a:ext cx="868680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return</a:t>
            </a:r>
            <a:endParaRPr sz="22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2765"/>
              </a:spcBef>
            </a:pPr>
            <a:r>
              <a:rPr sz="2200" spc="-20" dirty="0">
                <a:latin typeface="Comic Sans MS"/>
                <a:cs typeface="Comic Sans MS"/>
              </a:rPr>
              <a:t>call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63057" y="2920110"/>
            <a:ext cx="414655" cy="1153160"/>
          </a:xfrm>
          <a:prstGeom prst="rect">
            <a:avLst/>
          </a:prstGeom>
        </p:spPr>
        <p:txBody>
          <a:bodyPr vert="vert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200" spc="-10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8753" y="2916651"/>
            <a:ext cx="414655" cy="1153160"/>
          </a:xfrm>
          <a:prstGeom prst="rect">
            <a:avLst/>
          </a:prstGeom>
        </p:spPr>
        <p:txBody>
          <a:bodyPr vert="vert270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200" spc="-10" dirty="0">
                <a:latin typeface="Comic Sans MS"/>
                <a:cs typeface="Comic Sans MS"/>
              </a:rPr>
              <a:t>Network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6757" y="1053465"/>
            <a:ext cx="874394" cy="102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bundle </a:t>
            </a:r>
            <a:r>
              <a:rPr sz="2200" spc="-20" dirty="0">
                <a:latin typeface="Comic Sans MS"/>
                <a:cs typeface="Comic Sans MS"/>
              </a:rPr>
              <a:t>args </a:t>
            </a:r>
            <a:r>
              <a:rPr sz="2200" spc="-10" dirty="0">
                <a:latin typeface="Comic Sans MS"/>
                <a:cs typeface="Comic Sans MS"/>
              </a:rPr>
              <a:t>Client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9530" y="2068220"/>
            <a:ext cx="1166495" cy="11449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-11430" algn="ctr">
              <a:lnSpc>
                <a:spcPct val="108400"/>
              </a:lnSpc>
              <a:spcBef>
                <a:spcPts val="325"/>
              </a:spcBef>
            </a:pPr>
            <a:r>
              <a:rPr sz="2200" spc="-20" dirty="0">
                <a:latin typeface="Comic Sans MS"/>
                <a:cs typeface="Comic Sans MS"/>
              </a:rPr>
              <a:t>Stub </a:t>
            </a:r>
            <a:r>
              <a:rPr sz="2200" spc="-10" dirty="0">
                <a:latin typeface="Comic Sans MS"/>
                <a:cs typeface="Comic Sans MS"/>
              </a:rPr>
              <a:t>unbundle </a:t>
            </a:r>
            <a:r>
              <a:rPr sz="2200" dirty="0">
                <a:latin typeface="Comic Sans MS"/>
                <a:cs typeface="Comic Sans MS"/>
              </a:rPr>
              <a:t>ret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spc="-20" dirty="0">
                <a:latin typeface="Comic Sans MS"/>
                <a:cs typeface="Comic Sans MS"/>
              </a:rPr>
              <a:t>vals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3158" y="3736975"/>
            <a:ext cx="1019810" cy="141668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71120" algn="just">
              <a:lnSpc>
                <a:spcPct val="97500"/>
              </a:lnSpc>
              <a:spcBef>
                <a:spcPts val="160"/>
              </a:spcBef>
            </a:pPr>
            <a:r>
              <a:rPr sz="2200" spc="-10" dirty="0">
                <a:latin typeface="Comic Sans MS"/>
                <a:cs typeface="Comic Sans MS"/>
              </a:rPr>
              <a:t>bundle </a:t>
            </a:r>
            <a:r>
              <a:rPr sz="2200" dirty="0">
                <a:latin typeface="Comic Sans MS"/>
                <a:cs typeface="Comic Sans MS"/>
              </a:rPr>
              <a:t>ret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spc="-20" dirty="0">
                <a:latin typeface="Comic Sans MS"/>
                <a:cs typeface="Comic Sans MS"/>
              </a:rPr>
              <a:t>vals </a:t>
            </a:r>
            <a:r>
              <a:rPr sz="2200" spc="-10" dirty="0">
                <a:latin typeface="Comic Sans MS"/>
                <a:cs typeface="Comic Sans MS"/>
              </a:rPr>
              <a:t>Server</a:t>
            </a:r>
            <a:endParaRPr sz="2200">
              <a:latin typeface="Comic Sans MS"/>
              <a:cs typeface="Comic Sans MS"/>
            </a:endParaRPr>
          </a:p>
          <a:p>
            <a:pPr marL="196215">
              <a:lnSpc>
                <a:spcPct val="100000"/>
              </a:lnSpc>
              <a:spcBef>
                <a:spcPts val="530"/>
              </a:spcBef>
            </a:pPr>
            <a:r>
              <a:rPr sz="2200" spc="-20" dirty="0">
                <a:latin typeface="Comic Sans MS"/>
                <a:cs typeface="Comic Sans MS"/>
              </a:rPr>
              <a:t>Stub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1209" y="5261228"/>
            <a:ext cx="11664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8956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unbundle </a:t>
            </a:r>
            <a:r>
              <a:rPr sz="2200" spc="-20" dirty="0">
                <a:latin typeface="Comic Sans MS"/>
                <a:cs typeface="Comic Sans MS"/>
              </a:rPr>
              <a:t>args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1322" y="2990164"/>
            <a:ext cx="13836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mic Sans MS"/>
                <a:cs typeface="Comic Sans MS"/>
              </a:rPr>
              <a:t>Machine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spc="-50" dirty="0"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70023" y="3524250"/>
            <a:ext cx="1355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mic Sans MS"/>
                <a:cs typeface="Comic Sans MS"/>
              </a:rPr>
              <a:t>Machine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spc="-50" dirty="0"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95815" y="4062222"/>
            <a:ext cx="621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462C1"/>
                </a:solidFill>
                <a:latin typeface="Comic Sans MS"/>
                <a:cs typeface="Comic Sans MS"/>
              </a:rPr>
              <a:t>mbox1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5940" y="2614041"/>
            <a:ext cx="652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462C1"/>
                </a:solidFill>
                <a:latin typeface="Comic Sans MS"/>
                <a:cs typeface="Comic Sans MS"/>
              </a:rPr>
              <a:t>mbox2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Problems</a:t>
            </a:r>
            <a:r>
              <a:rPr spc="-4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25"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15390"/>
            <a:ext cx="1004570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ts val="2745"/>
              </a:lnSpc>
              <a:spcBef>
                <a:spcPts val="100"/>
              </a:spcBef>
              <a:buChar char="•"/>
              <a:tabLst>
                <a:tab pos="393065" algn="l"/>
              </a:tabLst>
            </a:pPr>
            <a:r>
              <a:rPr sz="2400" spc="-25" dirty="0">
                <a:latin typeface="Arial MT"/>
                <a:cs typeface="Arial MT"/>
              </a:rPr>
              <a:t>Non-</a:t>
            </a:r>
            <a:r>
              <a:rPr sz="2400" dirty="0">
                <a:latin typeface="Arial MT"/>
                <a:cs typeface="Arial MT"/>
              </a:rPr>
              <a:t>Atomic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failures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ts val="2375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failure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distributed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machine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ts val="2390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failures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ts val="216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User-level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crash</a:t>
            </a:r>
            <a:endParaRPr sz="2000">
              <a:latin typeface="Arial MT"/>
              <a:cs typeface="Arial MT"/>
            </a:endParaRPr>
          </a:p>
          <a:p>
            <a:pPr marL="1307465" lvl="2" indent="-354965">
              <a:lnSpc>
                <a:spcPts val="2160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Machine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failure,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kernel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causes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machine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fail</a:t>
            </a:r>
            <a:endParaRPr sz="2000">
              <a:latin typeface="Arial MT"/>
              <a:cs typeface="Arial MT"/>
            </a:endParaRPr>
          </a:p>
          <a:p>
            <a:pPr marL="1307465" lvl="2" indent="-354965">
              <a:lnSpc>
                <a:spcPts val="214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machine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compromised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malicious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party</a:t>
            </a:r>
            <a:endParaRPr sz="2000">
              <a:latin typeface="Arial MT"/>
              <a:cs typeface="Arial MT"/>
            </a:endParaRPr>
          </a:p>
          <a:p>
            <a:pPr marL="850265" lvl="1" indent="-368300">
              <a:lnSpc>
                <a:spcPts val="2370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RPC: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would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crash/die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ts val="2375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RPC: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machine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crashes/compromised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keep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working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ts val="2395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easily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inconsistent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view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world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ts val="216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Did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cached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written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not?</a:t>
            </a:r>
            <a:endParaRPr sz="2000">
              <a:latin typeface="Arial MT"/>
              <a:cs typeface="Arial MT"/>
            </a:endParaRPr>
          </a:p>
          <a:p>
            <a:pPr marL="1307465" lvl="2" indent="-354965">
              <a:lnSpc>
                <a:spcPts val="214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Did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not?</a:t>
            </a:r>
            <a:endParaRPr sz="2000">
              <a:latin typeface="Arial MT"/>
              <a:cs typeface="Arial MT"/>
            </a:endParaRPr>
          </a:p>
          <a:p>
            <a:pPr marL="850265" lvl="1" indent="-368300">
              <a:lnSpc>
                <a:spcPts val="2365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Answer?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Distributed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transactions/Byzantine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Commit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ts val="2605"/>
              </a:lnSpc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Performance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ts val="2375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Cost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Procedure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«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same-</a:t>
            </a:r>
            <a:r>
              <a:rPr sz="2200" dirty="0">
                <a:latin typeface="Arial MT"/>
                <a:cs typeface="Arial MT"/>
              </a:rPr>
              <a:t>machine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RPC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«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RPC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ts val="2390"/>
              </a:lnSpc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Means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aware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RPC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free</a:t>
            </a:r>
            <a:endParaRPr sz="2200">
              <a:latin typeface="Arial MT"/>
              <a:cs typeface="Arial MT"/>
            </a:endParaRPr>
          </a:p>
          <a:p>
            <a:pPr marL="1307465" lvl="2" indent="-354965">
              <a:lnSpc>
                <a:spcPts val="2285"/>
              </a:lnSpc>
              <a:buChar char="•"/>
              <a:tabLst>
                <a:tab pos="1307465" algn="l"/>
              </a:tabLst>
            </a:pPr>
            <a:r>
              <a:rPr sz="2000" dirty="0">
                <a:latin typeface="Arial MT"/>
                <a:cs typeface="Arial MT"/>
              </a:rPr>
              <a:t>Caching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failure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handling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complex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Fundamental</a:t>
            </a:r>
            <a:r>
              <a:rPr sz="3800" spc="-80" dirty="0"/>
              <a:t> </a:t>
            </a:r>
            <a:r>
              <a:rPr sz="3800" dirty="0"/>
              <a:t>IPC</a:t>
            </a:r>
            <a:r>
              <a:rPr sz="3800" spc="-30" dirty="0"/>
              <a:t> </a:t>
            </a:r>
            <a:r>
              <a:rPr sz="3800" dirty="0"/>
              <a:t>Problem</a:t>
            </a:r>
            <a:r>
              <a:rPr sz="3800" spc="-55" dirty="0"/>
              <a:t> </a:t>
            </a:r>
            <a:r>
              <a:rPr sz="3800" dirty="0"/>
              <a:t>for</a:t>
            </a:r>
            <a:r>
              <a:rPr sz="3800" spc="-25" dirty="0"/>
              <a:t> </a:t>
            </a:r>
            <a:r>
              <a:rPr sz="3800" dirty="0"/>
              <a:t>the</a:t>
            </a:r>
            <a:r>
              <a:rPr sz="3800" spc="-60" dirty="0"/>
              <a:t> </a:t>
            </a:r>
            <a:r>
              <a:rPr sz="3800" spc="-25" dirty="0"/>
              <a:t>OS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8303259" cy="15036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private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99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Normally,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process’s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01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Cross-</a:t>
            </a:r>
            <a:r>
              <a:rPr sz="3200" dirty="0"/>
              <a:t>Domain</a:t>
            </a:r>
            <a:r>
              <a:rPr sz="3200" spc="-75" dirty="0"/>
              <a:t> </a:t>
            </a:r>
            <a:r>
              <a:rPr sz="3200" dirty="0"/>
              <a:t>Communication/Location</a:t>
            </a:r>
            <a:r>
              <a:rPr sz="3200" spc="-80" dirty="0"/>
              <a:t> </a:t>
            </a:r>
            <a:r>
              <a:rPr sz="3200" spc="-10" dirty="0"/>
              <a:t>Transparency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50493" y="1251932"/>
            <a:ext cx="10321290" cy="463931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244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another?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2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Shared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Semaphores,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monitors,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etc…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File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Pipes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(1-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communication)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“Remote”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procedure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(2-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communication)</a:t>
            </a:r>
            <a:endParaRPr sz="2200">
              <a:latin typeface="Arial MT"/>
              <a:cs typeface="Arial MT"/>
            </a:endParaRPr>
          </a:p>
          <a:p>
            <a:pPr marL="393700" marR="5080" indent="-381000">
              <a:lnSpc>
                <a:spcPct val="80000"/>
              </a:lnSpc>
              <a:spcBef>
                <a:spcPts val="725"/>
              </a:spcBef>
              <a:buChar char="•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RPC’s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 </a:t>
            </a:r>
            <a:r>
              <a:rPr sz="2400" dirty="0">
                <a:latin typeface="Arial MT"/>
                <a:cs typeface="Arial MT"/>
              </a:rPr>
              <a:t>machines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run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wherever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it’s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appropriate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remote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looks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same</a:t>
            </a:r>
            <a:endParaRPr sz="2200">
              <a:latin typeface="Arial MT"/>
              <a:cs typeface="Arial MT"/>
            </a:endParaRPr>
          </a:p>
          <a:p>
            <a:pPr marL="393065" indent="-380365">
              <a:lnSpc>
                <a:spcPct val="100000"/>
              </a:lnSpc>
              <a:spcBef>
                <a:spcPts val="150"/>
              </a:spcBef>
              <a:buChar char="•"/>
              <a:tabLst>
                <a:tab pos="393065" algn="l"/>
              </a:tabLst>
            </a:pPr>
            <a:r>
              <a:rPr sz="2400" dirty="0">
                <a:latin typeface="Arial MT"/>
                <a:cs typeface="Arial MT"/>
              </a:rPr>
              <a:t>Examples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modern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RPC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systems: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CORBA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(Common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Object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Broker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Architecture)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DCOM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(Distributed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COM)</a:t>
            </a:r>
            <a:endParaRPr sz="22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35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RMI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(Java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Remote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Invocation)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76544"/>
            <a:ext cx="3792220" cy="53340"/>
          </a:xfrm>
          <a:custGeom>
            <a:avLst/>
            <a:gdLst/>
            <a:ahLst/>
            <a:cxnLst/>
            <a:rect l="l" t="t" r="r" b="b"/>
            <a:pathLst>
              <a:path w="3792220" h="53339">
                <a:moveTo>
                  <a:pt x="0" y="53339"/>
                </a:moveTo>
                <a:lnTo>
                  <a:pt x="3791712" y="53339"/>
                </a:lnTo>
                <a:lnTo>
                  <a:pt x="3791712" y="0"/>
                </a:lnTo>
                <a:lnTo>
                  <a:pt x="0" y="0"/>
                </a:lnTo>
                <a:lnTo>
                  <a:pt x="0" y="53339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791711" y="5053584"/>
            <a:ext cx="8400415" cy="1440180"/>
            <a:chOff x="3791711" y="5053584"/>
            <a:chExt cx="8400415" cy="1440180"/>
          </a:xfrm>
        </p:grpSpPr>
        <p:sp>
          <p:nvSpPr>
            <p:cNvPr id="4" name="object 4"/>
            <p:cNvSpPr/>
            <p:nvPr/>
          </p:nvSpPr>
          <p:spPr>
            <a:xfrm>
              <a:off x="8400288" y="5876544"/>
              <a:ext cx="3792220" cy="53340"/>
            </a:xfrm>
            <a:custGeom>
              <a:avLst/>
              <a:gdLst/>
              <a:ahLst/>
              <a:cxnLst/>
              <a:rect l="l" t="t" r="r" b="b"/>
              <a:pathLst>
                <a:path w="3792220" h="53339">
                  <a:moveTo>
                    <a:pt x="0" y="53339"/>
                  </a:moveTo>
                  <a:lnTo>
                    <a:pt x="3791711" y="53339"/>
                  </a:lnTo>
                  <a:lnTo>
                    <a:pt x="3791711" y="0"/>
                  </a:lnTo>
                  <a:lnTo>
                    <a:pt x="0" y="0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EC1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1711" y="5876544"/>
              <a:ext cx="4608830" cy="53340"/>
            </a:xfrm>
            <a:custGeom>
              <a:avLst/>
              <a:gdLst/>
              <a:ahLst/>
              <a:cxnLst/>
              <a:rect l="l" t="t" r="r" b="b"/>
              <a:pathLst>
                <a:path w="4608830" h="53339">
                  <a:moveTo>
                    <a:pt x="4608576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4608576" y="53339"/>
                  </a:lnTo>
                  <a:lnTo>
                    <a:pt x="4608576" y="0"/>
                  </a:lnTo>
                  <a:close/>
                </a:path>
              </a:pathLst>
            </a:custGeom>
            <a:solidFill>
              <a:srgbClr val="76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9051" y="5053584"/>
              <a:ext cx="1440179" cy="14401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8827" y="2453385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0" dirty="0"/>
              <a:t> You!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OS</a:t>
            </a:r>
            <a:r>
              <a:rPr spc="-25" dirty="0"/>
              <a:t> </a:t>
            </a:r>
            <a:r>
              <a:rPr dirty="0"/>
              <a:t>Solutions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IPC</a:t>
            </a:r>
            <a:r>
              <a:rPr spc="-1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493" y="1252397"/>
            <a:ext cx="10425430" cy="242824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90"/>
              </a:spcBef>
              <a:buChar char="•"/>
              <a:tabLst>
                <a:tab pos="393065" algn="l"/>
              </a:tabLst>
            </a:pPr>
            <a:r>
              <a:rPr sz="2400" spc="-10" dirty="0">
                <a:latin typeface="Arial MT"/>
                <a:cs typeface="Arial MT"/>
              </a:rPr>
              <a:t>Fundamentally,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options</a:t>
            </a:r>
            <a:endParaRPr sz="2400">
              <a:latin typeface="Arial MT"/>
              <a:cs typeface="Arial MT"/>
            </a:endParaRPr>
          </a:p>
          <a:p>
            <a:pPr marL="435609" indent="-422909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35609" algn="l"/>
              </a:tabLst>
            </a:pP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1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Shared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  <a:p>
            <a:pPr marL="436245" indent="-42354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36245" algn="l"/>
              </a:tabLst>
            </a:pP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mechanisms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transport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another</a:t>
            </a:r>
            <a:endParaRPr sz="2400">
              <a:latin typeface="Arial MT"/>
              <a:cs typeface="Arial MT"/>
            </a:endParaRPr>
          </a:p>
          <a:p>
            <a:pPr marL="850265" lvl="1" indent="-368300">
              <a:lnSpc>
                <a:spcPct val="100000"/>
              </a:lnSpc>
              <a:spcBef>
                <a:spcPts val="1000"/>
              </a:spcBef>
              <a:buChar char="•"/>
              <a:tabLst>
                <a:tab pos="850265" algn="l"/>
              </a:tabLst>
            </a:pPr>
            <a:r>
              <a:rPr sz="2200" dirty="0">
                <a:latin typeface="Arial MT"/>
                <a:cs typeface="Arial MT"/>
              </a:rPr>
              <a:t>Files,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messages,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pipes,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RPC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d327473bd50ecc5d961df359b1d624de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924baefad8f4f4ba42cef7b3eebe9fc2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ACE3A8-B4BD-4DE8-A38E-A27078CEB625}"/>
</file>

<file path=customXml/itemProps2.xml><?xml version="1.0" encoding="utf-8"?>
<ds:datastoreItem xmlns:ds="http://schemas.openxmlformats.org/officeDocument/2006/customXml" ds:itemID="{C1C3FF2D-27AA-4F2B-B7B6-FB1135F09CB2}"/>
</file>

<file path=customXml/itemProps3.xml><?xml version="1.0" encoding="utf-8"?>
<ds:datastoreItem xmlns:ds="http://schemas.openxmlformats.org/officeDocument/2006/customXml" ds:itemID="{75E7D36C-D96F-48F9-9603-568E3B231DE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3154</Words>
  <Application>Microsoft Office PowerPoint</Application>
  <PresentationFormat>Widescreen</PresentationFormat>
  <Paragraphs>551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Arial MT</vt:lpstr>
      <vt:lpstr>Comic Sans MS</vt:lpstr>
      <vt:lpstr>Inter</vt:lpstr>
      <vt:lpstr>Times New Roman</vt:lpstr>
      <vt:lpstr>Office Theme</vt:lpstr>
      <vt:lpstr>Introduction to Parallel and Distributed Programming</vt:lpstr>
      <vt:lpstr>Agenda</vt:lpstr>
      <vt:lpstr>Lab 1</vt:lpstr>
      <vt:lpstr>IPC Fundamentals</vt:lpstr>
      <vt:lpstr>Why do processes communicate?</vt:lpstr>
      <vt:lpstr>The Basic Concept of IPC</vt:lpstr>
      <vt:lpstr>IPC from the OS Point of View</vt:lpstr>
      <vt:lpstr>Fundamental IPC Problem for the OS</vt:lpstr>
      <vt:lpstr>OS Solutions to IPC Problem</vt:lpstr>
      <vt:lpstr>Fundamental Differences in OS Treatment of IPC</vt:lpstr>
      <vt:lpstr>Desirable IPC Characteristics</vt:lpstr>
      <vt:lpstr>IPC and Synchronization</vt:lpstr>
      <vt:lpstr>IPC and Connections</vt:lpstr>
      <vt:lpstr>Connectionless IPC</vt:lpstr>
      <vt:lpstr>Connection-oriented IPC</vt:lpstr>
      <vt:lpstr>Basic IPC Mechanisms</vt:lpstr>
      <vt:lpstr>Message-based IPC</vt:lpstr>
      <vt:lpstr>Procedure Call IPC</vt:lpstr>
      <vt:lpstr>Shared Memory IPC</vt:lpstr>
      <vt:lpstr>Comparison of IPC Mechanisms </vt:lpstr>
      <vt:lpstr>Synchronizing in IPC</vt:lpstr>
      <vt:lpstr>Blocking Send, Blocking Receive</vt:lpstr>
      <vt:lpstr>Non-Blocking Send, Blocking Receive</vt:lpstr>
      <vt:lpstr>Non-Blocking Send, Non-Blocking Receive</vt:lpstr>
      <vt:lpstr>Addressing in IPC</vt:lpstr>
      <vt:lpstr>Direct Addressing</vt:lpstr>
      <vt:lpstr>Indirect Addressing</vt:lpstr>
      <vt:lpstr>Duality in IPC Mechanisms</vt:lpstr>
      <vt:lpstr>So which IPC mechanism to build/choose/use?</vt:lpstr>
      <vt:lpstr>Typical UNIX IPC Mechanisms</vt:lpstr>
      <vt:lpstr>Pipes</vt:lpstr>
      <vt:lpstr>Pipe Details</vt:lpstr>
      <vt:lpstr>Pipes and Blocking</vt:lpstr>
      <vt:lpstr>UNIX Message Queues</vt:lpstr>
      <vt:lpstr>Semaphores</vt:lpstr>
      <vt:lpstr>UNIX Shared Memory</vt:lpstr>
      <vt:lpstr>Sockets</vt:lpstr>
      <vt:lpstr>UNIX Remote Procedure Calls</vt:lpstr>
      <vt:lpstr>More on Sockets</vt:lpstr>
      <vt:lpstr>PowerPoint Presentation</vt:lpstr>
      <vt:lpstr>Sockets</vt:lpstr>
      <vt:lpstr>Socket Communication</vt:lpstr>
      <vt:lpstr>Socket Domains</vt:lpstr>
      <vt:lpstr>Socket Types</vt:lpstr>
      <vt:lpstr>Socket Protocols</vt:lpstr>
      <vt:lpstr>Some Examples of Sockets</vt:lpstr>
      <vt:lpstr>Socket Streams</vt:lpstr>
      <vt:lpstr>Socket Sequential Packets</vt:lpstr>
      <vt:lpstr>Socket Datagrams</vt:lpstr>
      <vt:lpstr>Socket Options</vt:lpstr>
      <vt:lpstr>Binding Sockets</vt:lpstr>
      <vt:lpstr>Connecting to Sockets</vt:lpstr>
      <vt:lpstr>Remote Procedural Call</vt:lpstr>
      <vt:lpstr>RPC Case Studies</vt:lpstr>
      <vt:lpstr>Semantics of RPC</vt:lpstr>
      <vt:lpstr>High-Level RPC Mechanics</vt:lpstr>
      <vt:lpstr>Diagram of RPC in Action</vt:lpstr>
      <vt:lpstr>What do the stubs do?</vt:lpstr>
      <vt:lpstr>Setting Up RPC</vt:lpstr>
      <vt:lpstr>Registering Servers</vt:lpstr>
      <vt:lpstr>Binding to a Service</vt:lpstr>
      <vt:lpstr>Binding: The Naming Problem</vt:lpstr>
      <vt:lpstr>Binding: The Location Problem</vt:lpstr>
      <vt:lpstr>Binding in Cedar RPC</vt:lpstr>
      <vt:lpstr>Locating Cedar RPC Service</vt:lpstr>
      <vt:lpstr>Binding in UNIX RPC</vt:lpstr>
      <vt:lpstr>UNIX Binding Information</vt:lpstr>
      <vt:lpstr>UNIX Binding Example</vt:lpstr>
      <vt:lpstr>UNIX Binding Example, Con’t</vt:lpstr>
      <vt:lpstr>Locating Remote Services in UNIX RPC</vt:lpstr>
      <vt:lpstr>Using RPC</vt:lpstr>
      <vt:lpstr>What’s happening under the covers?</vt:lpstr>
      <vt:lpstr>What happens at the server side?</vt:lpstr>
      <vt:lpstr>Conceptual Diagram of RPC</vt:lpstr>
      <vt:lpstr>Transport for RPC</vt:lpstr>
      <vt:lpstr>Other RPC Issues</vt:lpstr>
      <vt:lpstr>Remote Procedure Call</vt:lpstr>
      <vt:lpstr>RPC Information Flow</vt:lpstr>
      <vt:lpstr>Problems with RPC</vt:lpstr>
      <vt:lpstr>Cross-Domain Communication/Location Transparency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Introduction to Parallel and Distributed Programming</dc:title>
  <dc:creator>Shivam Chauhan</dc:creator>
  <cp:lastModifiedBy>Learn to Live</cp:lastModifiedBy>
  <cp:revision>11</cp:revision>
  <dcterms:created xsi:type="dcterms:W3CDTF">2025-01-29T16:17:46Z</dcterms:created>
  <dcterms:modified xsi:type="dcterms:W3CDTF">2025-02-01T02:38:32Z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2025-01-29T00:00:00Z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0x0101007604A6ADA098944EB294D577DC80F0D1</vt:lpwstr>
  </property>
</Properties>
</file>