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7" r:id="rId3"/>
    <p:sldId id="258" r:id="rId4"/>
    <p:sldId id="268" r:id="rId5"/>
    <p:sldId id="269" r:id="rId6"/>
    <p:sldId id="270" r:id="rId7"/>
    <p:sldId id="266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DEDED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9C4F9-3B0B-43F1-ADB8-369ED09CEC56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8F9E-0DD6-41A4-8515-A9C662D30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37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8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8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9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22.sv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48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24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6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6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30689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75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1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ECE27-3956-4FE1-8709-933577BED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D0D1E5A-3176-4CB4-975A-4DC18D290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8365" y="4308293"/>
            <a:ext cx="3484336" cy="1721321"/>
          </a:xfrm>
          <a:prstGeom prst="rect">
            <a:avLst/>
          </a:prstGeom>
        </p:spPr>
        <p:txBody>
          <a:bodyPr vert="horz" lIns="0" tIns="0" rIns="0" bIns="45720" rtlCol="0" anchor="b">
            <a:noAutofit/>
          </a:bodyPr>
          <a:lstStyle>
            <a:lvl1pPr>
              <a:lnSpc>
                <a:spcPts val="3000"/>
              </a:lnSpc>
              <a:defRPr sz="2600">
                <a:solidFill>
                  <a:srgbClr val="2C004B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5085184"/>
            <a:ext cx="4123375" cy="94443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20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3181C41-E797-4C55-B0D0-233FF421F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875"/>
          <a:stretch>
            <a:fillRect/>
          </a:stretch>
        </p:blipFill>
        <p:spPr>
          <a:xfrm rot="19800000" flipH="1">
            <a:off x="-1758634" y="-861399"/>
            <a:ext cx="8293531" cy="6688887"/>
          </a:xfrm>
          <a:custGeom>
            <a:avLst/>
            <a:gdLst>
              <a:gd name="connsiteX0" fmla="*/ 4973426 w 8293531"/>
              <a:gd name="connsiteY0" fmla="*/ 0 h 6688887"/>
              <a:gd name="connsiteX1" fmla="*/ 0 w 8293531"/>
              <a:gd name="connsiteY1" fmla="*/ 2871409 h 6688887"/>
              <a:gd name="connsiteX2" fmla="*/ 0 w 8293531"/>
              <a:gd name="connsiteY2" fmla="*/ 3722915 h 6688887"/>
              <a:gd name="connsiteX3" fmla="*/ 1712404 w 8293531"/>
              <a:gd name="connsiteY3" fmla="*/ 6688887 h 6688887"/>
              <a:gd name="connsiteX4" fmla="*/ 6973982 w 8293531"/>
              <a:gd name="connsiteY4" fmla="*/ 6688887 h 6688887"/>
              <a:gd name="connsiteX5" fmla="*/ 8293531 w 8293531"/>
              <a:gd name="connsiteY5" fmla="*/ 5927045 h 6688887"/>
              <a:gd name="connsiteX6" fmla="*/ 8293531 w 8293531"/>
              <a:gd name="connsiteY6" fmla="*/ 5750590 h 668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3531" h="6688887">
                <a:moveTo>
                  <a:pt x="4973426" y="0"/>
                </a:moveTo>
                <a:lnTo>
                  <a:pt x="0" y="2871409"/>
                </a:lnTo>
                <a:lnTo>
                  <a:pt x="0" y="3722915"/>
                </a:lnTo>
                <a:lnTo>
                  <a:pt x="1712404" y="6688887"/>
                </a:lnTo>
                <a:lnTo>
                  <a:pt x="6973982" y="6688887"/>
                </a:lnTo>
                <a:lnTo>
                  <a:pt x="8293531" y="5927045"/>
                </a:lnTo>
                <a:lnTo>
                  <a:pt x="8293531" y="5750590"/>
                </a:lnTo>
                <a:close/>
              </a:path>
            </a:pathLst>
          </a:custGeom>
        </p:spPr>
      </p:pic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49981"/>
            <a:ext cx="4319860" cy="11948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12ABDB"/>
                </a:solidFill>
              </a:defRPr>
            </a:lvl1pPr>
          </a:lstStyle>
          <a:p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988840"/>
            <a:ext cx="3599780" cy="1152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4264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5">
            <a:extLst>
              <a:ext uri="{FF2B5EF4-FFF2-40B4-BE49-F238E27FC236}">
                <a16:creationId xmlns:a16="http://schemas.microsoft.com/office/drawing/2014/main" id="{A3E3F225-1B4B-4BB0-90A9-90BB2D3629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450" t="17874" b="13048"/>
          <a:stretch/>
        </p:blipFill>
        <p:spPr>
          <a:xfrm>
            <a:off x="0" y="1"/>
            <a:ext cx="9464870" cy="6858000"/>
          </a:xfrm>
          <a:prstGeom prst="rect">
            <a:avLst/>
          </a:prstGeom>
        </p:spPr>
      </p:pic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165F49-BCC1-4C3B-91C3-5D1BB415A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49981"/>
            <a:ext cx="4319860" cy="11948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12ABDB"/>
                </a:solidFill>
              </a:defRPr>
            </a:lvl1pPr>
          </a:lstStyle>
          <a:p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988840"/>
            <a:ext cx="3709150" cy="1152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prstClr val="white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0922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ology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A5BCC8E-52FE-4AF2-85A3-02F305A60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30671"/>
          <a:stretch/>
        </p:blipFill>
        <p:spPr>
          <a:xfrm flipH="1">
            <a:off x="3886200" y="812801"/>
            <a:ext cx="8305800" cy="6045199"/>
          </a:xfrm>
          <a:prstGeom prst="rect">
            <a:avLst/>
          </a:prstGeom>
        </p:spPr>
      </p:pic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EDC88BCB-F476-4BB6-A735-9D28ECF2EB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735874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EA78C13-ABAA-4BAC-9CD6-3FC2F2788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936" y="1917275"/>
            <a:ext cx="4142078" cy="172774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rgbClr val="95E616"/>
                </a:solidFill>
              </a:defRPr>
            </a:lvl1pPr>
          </a:lstStyle>
          <a:p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35AC200-82C6-49D0-B50C-8C2A4A3A2B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31886" y="3762625"/>
            <a:ext cx="4152128" cy="21866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7960190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7139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highlights (two-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A11CE6B2-56EB-4C86-B1D0-B791937A34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3257" y="-1"/>
            <a:ext cx="735874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11A5EED-2BC2-465F-9194-B07443C0A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799" y="707444"/>
            <a:ext cx="2895436" cy="183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 sz="4800">
                <a:solidFill>
                  <a:srgbClr val="95E61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4BFADA0-A20F-45DD-B818-E0C58FC73D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9799" y="2564904"/>
            <a:ext cx="2895435" cy="35897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B7D6C-D884-4362-AF1D-3A8B442DE315}"/>
              </a:ext>
            </a:extLst>
          </p:cNvPr>
          <p:cNvSpPr/>
          <p:nvPr userDrawn="1"/>
        </p:nvSpPr>
        <p:spPr>
          <a:xfrm>
            <a:off x="0" y="0"/>
            <a:ext cx="3067050" cy="6858000"/>
          </a:xfrm>
          <a:prstGeom prst="rect">
            <a:avLst/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BF642E-618C-4DD9-AF43-29DF366CC373}"/>
              </a:ext>
            </a:extLst>
          </p:cNvPr>
          <p:cNvGrpSpPr/>
          <p:nvPr userDrawn="1"/>
        </p:nvGrpSpPr>
        <p:grpSpPr>
          <a:xfrm flipH="1">
            <a:off x="-2" y="-1828800"/>
            <a:ext cx="7510780" cy="10800950"/>
            <a:chOff x="4503427" y="-841109"/>
            <a:chExt cx="6774184" cy="97416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F159C5-9D2B-4D41-B049-265FEAC7A16A}"/>
                </a:ext>
              </a:extLst>
            </p:cNvPr>
            <p:cNvSpPr/>
            <p:nvPr/>
          </p:nvSpPr>
          <p:spPr>
            <a:xfrm>
              <a:off x="10312400" y="5969000"/>
              <a:ext cx="533400" cy="8001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CCBDA4-ECAE-40B4-AFC3-26E23560D77A}"/>
                </a:ext>
              </a:extLst>
            </p:cNvPr>
            <p:cNvGrpSpPr/>
            <p:nvPr/>
          </p:nvGrpSpPr>
          <p:grpSpPr>
            <a:xfrm>
              <a:off x="4503427" y="-841109"/>
              <a:ext cx="6774184" cy="9741675"/>
              <a:chOff x="6466897" y="122642"/>
              <a:chExt cx="5044220" cy="7253890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7CE27168-F6DA-4810-BB03-F13300055E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4648" t="31387" r="33798" b="8441"/>
              <a:stretch/>
            </p:blipFill>
            <p:spPr>
              <a:xfrm>
                <a:off x="7684232" y="122642"/>
                <a:ext cx="3826885" cy="6735359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B2FD07E9-FD44-4F4D-B48A-CB2D72E628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3644" t="23056" r="6670" b="9419"/>
              <a:stretch/>
            </p:blipFill>
            <p:spPr>
              <a:xfrm>
                <a:off x="6466897" y="900452"/>
                <a:ext cx="5044218" cy="6476080"/>
              </a:xfrm>
              <a:prstGeom prst="rect">
                <a:avLst/>
              </a:prstGeom>
            </p:spPr>
          </p:pic>
        </p:grpSp>
      </p:grpSp>
      <p:sp>
        <p:nvSpPr>
          <p:cNvPr id="14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7">
            <a:hlinkClick r:id="rId6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prstClr val="white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7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2523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0" y="0"/>
            <a:ext cx="57911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686" y="-1"/>
            <a:ext cx="590731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1" y="1430234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591" y="3253616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591" y="5076998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03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218E0C47-FBAF-440E-A6A0-9D14AE6071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BF72C50-3F98-41E6-A3C8-32663046C6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12546" y="404813"/>
            <a:ext cx="3640038" cy="79987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98415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2" y="1430234"/>
            <a:ext cx="3008302" cy="50110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7489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31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2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2F289-295A-4712-B3F5-6C1E821AF1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EB011C7-5067-4A7D-A5A2-FB9132A5D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009" r="3903"/>
          <a:stretch>
            <a:fillRect/>
          </a:stretch>
        </p:blipFill>
        <p:spPr>
          <a:xfrm rot="20633129">
            <a:off x="6623457" y="-854950"/>
            <a:ext cx="5712032" cy="3331781"/>
          </a:xfrm>
          <a:custGeom>
            <a:avLst/>
            <a:gdLst>
              <a:gd name="connsiteX0" fmla="*/ 0 w 6455155"/>
              <a:gd name="connsiteY0" fmla="*/ 0 h 3765238"/>
              <a:gd name="connsiteX1" fmla="*/ 6455155 w 6455155"/>
              <a:gd name="connsiteY1" fmla="*/ 1864957 h 3765238"/>
              <a:gd name="connsiteX2" fmla="*/ 5906145 w 6455155"/>
              <a:gd name="connsiteY2" fmla="*/ 3765238 h 3765238"/>
              <a:gd name="connsiteX3" fmla="*/ 2661149 w 6455155"/>
              <a:gd name="connsiteY3" fmla="*/ 3765238 h 3765238"/>
              <a:gd name="connsiteX4" fmla="*/ 0 w 6455155"/>
              <a:gd name="connsiteY4" fmla="*/ 2996406 h 37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5155" h="3765238">
                <a:moveTo>
                  <a:pt x="0" y="0"/>
                </a:moveTo>
                <a:lnTo>
                  <a:pt x="6455155" y="1864957"/>
                </a:lnTo>
                <a:lnTo>
                  <a:pt x="5906145" y="3765238"/>
                </a:lnTo>
                <a:lnTo>
                  <a:pt x="2661149" y="3765238"/>
                </a:lnTo>
                <a:lnTo>
                  <a:pt x="0" y="2996406"/>
                </a:lnTo>
                <a:close/>
              </a:path>
            </a:pathLst>
          </a:cu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BF72C50-3F98-41E6-A3C8-32663046C6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12546" y="251439"/>
            <a:ext cx="3594084" cy="953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5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98415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2" y="1430234"/>
            <a:ext cx="3008302" cy="50110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8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9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able Placeholder 24">
            <a:extLst>
              <a:ext uri="{FF2B5EF4-FFF2-40B4-BE49-F238E27FC236}">
                <a16:creationId xmlns:a16="http://schemas.microsoft.com/office/drawing/2014/main" id="{4CF70ABC-C3CC-4467-BF60-A472180D4920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07988" y="2073275"/>
            <a:ext cx="11376025" cy="4178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t-PT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678A8DFD-FC6D-4FCC-9590-B07A391242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268413"/>
            <a:ext cx="10944596" cy="5044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Michelin CVG3 RMP | Author: S.VERDIER | 2017-10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24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407988" y="1873622"/>
            <a:ext cx="5543550" cy="3571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DC134CF2-DCA0-414B-81CC-1ED54BE2F76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8" y="5575682"/>
            <a:ext cx="5543551" cy="877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41682F5-54EB-4F26-976E-B5536318DE4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40472" y="5575682"/>
            <a:ext cx="5543550" cy="877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8921889-E5F8-4A95-B87D-B8F70F301E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7988" y="1425213"/>
            <a:ext cx="554355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ts val="1800"/>
              </a:lnSpc>
              <a:buNone/>
              <a:defRPr sz="1600" b="1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chart 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C8F9222-BEA9-4C98-B166-CE84A4373AB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40463" y="1425213"/>
            <a:ext cx="554355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ts val="1800"/>
              </a:lnSpc>
              <a:buNone/>
              <a:defRPr sz="1600" b="1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chart title</a:t>
            </a:r>
          </a:p>
        </p:txBody>
      </p:sp>
      <p:sp>
        <p:nvSpPr>
          <p:cNvPr id="20" name="Chart Placeholder 18">
            <a:extLst>
              <a:ext uri="{FF2B5EF4-FFF2-40B4-BE49-F238E27FC236}">
                <a16:creationId xmlns:a16="http://schemas.microsoft.com/office/drawing/2014/main" id="{23451635-CE35-4FCF-AE8B-C697D2EF714F}"/>
              </a:ext>
            </a:extLst>
          </p:cNvPr>
          <p:cNvSpPr>
            <a:spLocks noGrp="1"/>
          </p:cNvSpPr>
          <p:nvPr>
            <p:ph type="chart" sz="quarter" idx="45"/>
          </p:nvPr>
        </p:nvSpPr>
        <p:spPr>
          <a:xfrm>
            <a:off x="6240463" y="1873622"/>
            <a:ext cx="5543550" cy="3571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 txBox="1">
            <a:spLocks/>
          </p:cNvSpPr>
          <p:nvPr userDrawn="1"/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en-US">
                <a:solidFill>
                  <a:srgbClr val="0070AD"/>
                </a:solidFill>
              </a:rPr>
              <a:t>Click to add title</a:t>
            </a:r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1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01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F7E5A44-800E-4E01-9E39-BE8EDB371110}"/>
              </a:ext>
            </a:extLst>
          </p:cNvPr>
          <p:cNvSpPr/>
          <p:nvPr userDrawn="1"/>
        </p:nvSpPr>
        <p:spPr>
          <a:xfrm>
            <a:off x="6687257" y="0"/>
            <a:ext cx="5504743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15E9009-AF96-42B6-BF89-DC5FFB888C9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79039" y="1423736"/>
            <a:ext cx="4704974" cy="2801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lvl="0">
              <a:lnSpc>
                <a:spcPts val="1600"/>
              </a:lnSpc>
              <a:spcAft>
                <a:spcPts val="0"/>
              </a:spcAft>
            </a:pPr>
            <a:r>
              <a:rPr lang="en-US" dirty="0"/>
              <a:t>Click to insert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72FA0387-E1A9-4FE6-B909-3C397FF8EDB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62158" y="5568661"/>
            <a:ext cx="2567742" cy="3338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Insert text data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932FA6D2-DCA0-45C9-81B6-5EC52C969F9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62156" y="4581128"/>
            <a:ext cx="2567744" cy="98334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2B0A3D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07988" y="1873622"/>
            <a:ext cx="5543550" cy="3571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DC134CF2-DCA0-414B-81CC-1ED54BE2F76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07988" y="5575682"/>
            <a:ext cx="5543551" cy="877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8921889-E5F8-4A95-B87D-B8F70F301E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7988" y="1425213"/>
            <a:ext cx="554355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ts val="1800"/>
              </a:lnSpc>
              <a:buNone/>
              <a:defRPr sz="1600" b="1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chart title</a:t>
            </a:r>
          </a:p>
        </p:txBody>
      </p:sp>
    </p:spTree>
    <p:extLst>
      <p:ext uri="{BB962C8B-B14F-4D97-AF65-F5344CB8AC3E}">
        <p14:creationId xmlns:p14="http://schemas.microsoft.com/office/powerpoint/2010/main" val="165230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E5ADCF6-0F9C-4198-AF3A-A4ABB710EAC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7" y="2216150"/>
            <a:ext cx="11376025" cy="4237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t-PT"/>
          </a:p>
        </p:txBody>
      </p:sp>
      <p:sp>
        <p:nvSpPr>
          <p:cNvPr id="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678A8DFD-FC6D-4FCC-9590-B07A391242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268413"/>
            <a:ext cx="10944596" cy="5044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061747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E21435-78AE-465F-A49A-B06594889D38}"/>
              </a:ext>
            </a:extLst>
          </p:cNvPr>
          <p:cNvSpPr/>
          <p:nvPr userDrawn="1"/>
        </p:nvSpPr>
        <p:spPr>
          <a:xfrm>
            <a:off x="9363909" y="0"/>
            <a:ext cx="282809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09D3E9EE-291C-4AC0-8D9C-7436CFEE0FB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858635" y="2151875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cxnSp>
        <p:nvCxnSpPr>
          <p:cNvPr id="6" name="Conector reto 49">
            <a:extLst>
              <a:ext uri="{FF2B5EF4-FFF2-40B4-BE49-F238E27FC236}">
                <a16:creationId xmlns:a16="http://schemas.microsoft.com/office/drawing/2014/main" id="{47863E65-2400-4211-A634-25391108062D}"/>
              </a:ext>
            </a:extLst>
          </p:cNvPr>
          <p:cNvCxnSpPr>
            <a:cxnSpLocks/>
          </p:cNvCxnSpPr>
          <p:nvPr/>
        </p:nvCxnSpPr>
        <p:spPr>
          <a:xfrm>
            <a:off x="10836130" y="1828984"/>
            <a:ext cx="0" cy="3739014"/>
          </a:xfrm>
          <a:prstGeom prst="line">
            <a:avLst/>
          </a:prstGeom>
          <a:solidFill>
            <a:schemeClr val="tx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637A42F6-A0B8-4DEF-AE56-7743C3C89A3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873669" y="2151875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5D26050F-BE0E-45C7-BF16-4B401065CD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858635" y="2924944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AFF5EB0-EE62-4C80-9262-D5EB89300B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873669" y="2924944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1D2E2610-A39A-4ABB-B9B0-3E64FB2B1FD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58635" y="3717032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7FEBB00E-E460-421E-A98D-4E1A8813E93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873669" y="3717032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FAFB67F4-E060-49A7-B606-E1DBD3BADB1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58635" y="4521820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B43EC2B-27E8-42E4-B1FE-B643A64496E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873669" y="4521820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227CA6E-59E3-4FDF-9ED6-1407D9E2902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858635" y="5301208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05CECC09-5520-4F91-918B-395F23E6E9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873669" y="5301208"/>
            <a:ext cx="917885" cy="4399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20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91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20">
            <a:extLst>
              <a:ext uri="{FF2B5EF4-FFF2-40B4-BE49-F238E27FC236}">
                <a16:creationId xmlns:a16="http://schemas.microsoft.com/office/drawing/2014/main" id="{C2900546-43C2-48AA-9FD6-CFB7317713BE}"/>
              </a:ext>
            </a:extLst>
          </p:cNvPr>
          <p:cNvSpPr/>
          <p:nvPr userDrawn="1"/>
        </p:nvSpPr>
        <p:spPr>
          <a:xfrm>
            <a:off x="7118236" y="2288704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83825B1A-06E4-4C1E-B67C-4D1E98B779D1}"/>
              </a:ext>
            </a:extLst>
          </p:cNvPr>
          <p:cNvSpPr/>
          <p:nvPr userDrawn="1"/>
        </p:nvSpPr>
        <p:spPr>
          <a:xfrm>
            <a:off x="7190244" y="2239576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2456803-4762-4833-8006-A78AED12ACE0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9580" y="1412874"/>
            <a:ext cx="5541958" cy="48656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18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4">
            <a:extLst>
              <a:ext uri="{FF2B5EF4-FFF2-40B4-BE49-F238E27FC236}">
                <a16:creationId xmlns:a16="http://schemas.microsoft.com/office/drawing/2014/main" id="{CA3C8FD6-BDBD-4D5B-A245-98D5506C7923}"/>
              </a:ext>
            </a:extLst>
          </p:cNvPr>
          <p:cNvSpPr>
            <a:spLocks noGrp="1"/>
          </p:cNvSpPr>
          <p:nvPr userDrawn="1">
            <p:ph type="chart" sz="quarter" idx="32"/>
          </p:nvPr>
        </p:nvSpPr>
        <p:spPr>
          <a:xfrm>
            <a:off x="6240463" y="2239576"/>
            <a:ext cx="5543550" cy="349917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2456803-4762-4833-8006-A78AED12ACE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6242055" y="1412874"/>
            <a:ext cx="5541958" cy="48656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18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C2900546-43C2-48AA-9FD6-CFB7317713BE}"/>
              </a:ext>
            </a:extLst>
          </p:cNvPr>
          <p:cNvSpPr/>
          <p:nvPr userDrawn="1"/>
        </p:nvSpPr>
        <p:spPr>
          <a:xfrm>
            <a:off x="1285761" y="2288704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83825B1A-06E4-4C1E-B67C-4D1E98B779D1}"/>
              </a:ext>
            </a:extLst>
          </p:cNvPr>
          <p:cNvSpPr/>
          <p:nvPr userDrawn="1"/>
        </p:nvSpPr>
        <p:spPr>
          <a:xfrm>
            <a:off x="1357769" y="2239576"/>
            <a:ext cx="3715996" cy="351100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  <p:sp>
        <p:nvSpPr>
          <p:cNvPr id="25" name="Chart Placeholder 14">
            <a:extLst>
              <a:ext uri="{FF2B5EF4-FFF2-40B4-BE49-F238E27FC236}">
                <a16:creationId xmlns:a16="http://schemas.microsoft.com/office/drawing/2014/main" id="{CA3C8FD6-BDBD-4D5B-A245-98D5506C7923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407988" y="2239576"/>
            <a:ext cx="5543550" cy="349917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pic>
        <p:nvPicPr>
          <p:cNvPr id="26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70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50C72D0-5CFE-422E-AABA-2AE737D2B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311901" y="300730"/>
            <a:ext cx="5880099" cy="6557270"/>
          </a:xfrm>
          <a:prstGeom prst="rect">
            <a:avLst/>
          </a:prstGeom>
        </p:spPr>
      </p:pic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953EECA-9A2F-483A-AF62-834FA9F888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52183" y="4437112"/>
            <a:ext cx="4031829" cy="122413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 </a:t>
            </a:r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F5F8DF03-3900-491E-B8AF-F0C6BE50D85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07989" y="1989287"/>
            <a:ext cx="5543550" cy="4463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339BEFE-9642-4BFF-AA21-D95E4DB03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6"/>
            <a:ext cx="5543549" cy="43194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8527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Tabl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E9540A7-856A-4CD5-AC53-42094C6AD9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5"/>
            <a:ext cx="5543996" cy="165618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 </a:t>
            </a:r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5727DAAA-D326-4188-801E-6DBE4923ED0B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407987" y="3213075"/>
            <a:ext cx="9079721" cy="64807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5642993" y="308991"/>
            <a:ext cx="6858002" cy="6240019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5832475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10006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12023" y="4005163"/>
            <a:ext cx="2875686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4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2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ox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493845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2813183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5132521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7451859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9771195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17717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409909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2729247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5048585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7367923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304B18-FE01-4A88-AA17-A2A76AB7E3F6}"/>
              </a:ext>
            </a:extLst>
          </p:cNvPr>
          <p:cNvSpPr/>
          <p:nvPr userDrawn="1"/>
        </p:nvSpPr>
        <p:spPr>
          <a:xfrm>
            <a:off x="9687259" y="1412874"/>
            <a:ext cx="2103120" cy="5040313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3845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3183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28375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451859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71195" y="2535318"/>
            <a:ext cx="1935249" cy="38460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8E1C88-76B5-4FBC-8619-E07B3932BC02}"/>
              </a:ext>
            </a:extLst>
          </p:cNvPr>
          <p:cNvSpPr/>
          <p:nvPr userDrawn="1"/>
        </p:nvSpPr>
        <p:spPr>
          <a:xfrm>
            <a:off x="7451859" y="1468437"/>
            <a:ext cx="1935249" cy="922420"/>
          </a:xfrm>
          <a:prstGeom prst="rect">
            <a:avLst/>
          </a:prstGeom>
          <a:solidFill>
            <a:srgbClr val="92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3451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85035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683855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0BB4E8-B0D3-4206-AC65-A368938B1C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55439" y="1713623"/>
            <a:ext cx="1282371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sz="1200" b="1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3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6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2952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E08DC1B-108C-412B-A626-540BE73C434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7" y="1412876"/>
            <a:ext cx="11376025" cy="502550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30C51-1672-4ACB-991E-1DEFEB0629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65024" y="935008"/>
            <a:ext cx="539488" cy="2160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525EEC2-FFBF-4483-A73D-90EE69AE9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13096" y="935008"/>
            <a:ext cx="539488" cy="21602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72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1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72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69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45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06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9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sv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0209-230F-4B04-9852-FE61FDDC8D4F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34D2-E94D-4F15-90D4-AC3E47E17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29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475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4"/>
          <p:cNvSpPr>
            <a:spLocks noGrp="1"/>
          </p:cNvSpPr>
          <p:nvPr>
            <p:ph type="subTitle" idx="1"/>
          </p:nvPr>
        </p:nvSpPr>
        <p:spPr>
          <a:xfrm>
            <a:off x="407987" y="3932559"/>
            <a:ext cx="6560983" cy="12239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Kishor K . Agrawal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ACMP(Oracle Application Change Management Pack)</a:t>
            </a:r>
          </a:p>
        </p:txBody>
      </p:sp>
    </p:spTree>
    <p:extLst>
      <p:ext uri="{BB962C8B-B14F-4D97-AF65-F5344CB8AC3E}">
        <p14:creationId xmlns:p14="http://schemas.microsoft.com/office/powerpoint/2010/main" val="22946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300" dirty="0"/>
              <a:t>Running a Patching Procedure</a:t>
            </a: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CB82-CF24-47E0-BCDC-2DF54902BC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957" y="836613"/>
            <a:ext cx="9029330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E19F1-25B5-4F22-8E20-8D8FE032D5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8956" y="1849491"/>
            <a:ext cx="9029329" cy="44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2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300" dirty="0"/>
              <a:t>Running a Patching Procedure</a:t>
            </a: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0E316-9399-4449-9673-72EFC8BF24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201" y="962570"/>
            <a:ext cx="9712911" cy="49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6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300" dirty="0"/>
              <a:t>Running a Patching Procedure</a:t>
            </a: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889E2-8797-4412-9BF5-9932F0CBE4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988" y="836613"/>
            <a:ext cx="8523304" cy="50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300" dirty="0"/>
              <a:t>Running a Patching Procedure</a:t>
            </a: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AA47F-C306-4D79-8566-9BE3318609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553" y="968072"/>
            <a:ext cx="9100352" cy="48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4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300" dirty="0"/>
              <a:t>Running a Patching Procedure</a:t>
            </a: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C1EE0-C736-42A5-85D4-6AAD7C063A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455" y="836613"/>
            <a:ext cx="10795631" cy="53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300" dirty="0"/>
              <a:t>Running a Patching Procedure</a:t>
            </a: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0FE44-BBA1-4AB3-BD04-5162DCB318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988" y="934411"/>
            <a:ext cx="10944596" cy="49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2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300" dirty="0"/>
              <a:t>Running a Patching Procedure</a:t>
            </a: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EA6A0-4528-4B3D-8A86-5E6AEB1060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941" y="927664"/>
            <a:ext cx="10289959" cy="51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300" dirty="0"/>
              <a:t>Running a Patching Procedure</a:t>
            </a: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A21F7-F886-4CC5-BB06-CFA0C0B087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962" y="916681"/>
            <a:ext cx="10678621" cy="46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0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AF3602-D097-48A2-9F77-14476E720394}"/>
              </a:ext>
            </a:extLst>
          </p:cNvPr>
          <p:cNvSpPr/>
          <p:nvPr/>
        </p:nvSpPr>
        <p:spPr>
          <a:xfrm>
            <a:off x="4947821" y="241333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Thank You,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Kishor Agrawal.</a:t>
            </a:r>
          </a:p>
        </p:txBody>
      </p:sp>
    </p:spTree>
    <p:extLst>
      <p:ext uri="{BB962C8B-B14F-4D97-AF65-F5344CB8AC3E}">
        <p14:creationId xmlns:p14="http://schemas.microsoft.com/office/powerpoint/2010/main" val="117718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Application Change Management Pack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37A44F-929A-49FF-AF59-691B62DA3DB3}"/>
              </a:ext>
            </a:extLst>
          </p:cNvPr>
          <p:cNvSpPr/>
          <p:nvPr/>
        </p:nvSpPr>
        <p:spPr>
          <a:xfrm>
            <a:off x="407987" y="1859340"/>
            <a:ext cx="87360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Oracle Application Change Management Pack for Oracle E-Business Suite provides a centralized view to monitor and orchestrate changes across multiple Oracle E-Business Suite systems. Oracle Application Change Management Pack for Oracle E-Business Suite offers the capabilities to manage changes introduced by customizations, patches during implementation or maintenance activities.</a:t>
            </a:r>
          </a:p>
          <a:p>
            <a:endParaRPr lang="en-US" dirty="0"/>
          </a:p>
          <a:p>
            <a:r>
              <a:rPr lang="en-US" dirty="0"/>
              <a:t>Oracle Application Change Management Pack for Oracle E-Business Suite is a part of the Oracle Enterprise Manager Grid Control system that provides top-down system management of the entire IT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61166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863600"/>
          </a:xfrm>
        </p:spPr>
        <p:txBody>
          <a:bodyPr/>
          <a:lstStyle/>
          <a:p>
            <a:r>
              <a:rPr lang="en-US" dirty="0"/>
              <a:t>Oracle Application Change Management Pack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37A44F-929A-49FF-AF59-691B62DA3DB3}"/>
              </a:ext>
            </a:extLst>
          </p:cNvPr>
          <p:cNvSpPr/>
          <p:nvPr/>
        </p:nvSpPr>
        <p:spPr>
          <a:xfrm>
            <a:off x="470132" y="820876"/>
            <a:ext cx="87360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Oracle Application Change Management Pack for Oracle E-Business Suite contains </a:t>
            </a:r>
            <a:r>
              <a:rPr lang="en-US" dirty="0"/>
              <a:t>three main components:</a:t>
            </a:r>
          </a:p>
          <a:p>
            <a:endParaRPr lang="en-US" dirty="0"/>
          </a:p>
          <a:p>
            <a:r>
              <a:rPr lang="en-US" b="1" dirty="0"/>
              <a:t>Patch Manager </a:t>
            </a:r>
            <a:r>
              <a:rPr lang="en-US" dirty="0"/>
              <a:t>allows you to deploy patches across Oracle E-Business Suite instances from a single console. Patch Manager integrates with My Oracle Support and can automatically download and deploy patches across multiple (single or multi-node) Oracle E-Business Suite instances. Both Oracle E-Business Suite patches as well as patches created with Customization Manager, are supported.</a:t>
            </a:r>
          </a:p>
          <a:p>
            <a:endParaRPr lang="en-US" dirty="0"/>
          </a:p>
          <a:p>
            <a:r>
              <a:rPr lang="en-US" b="1" dirty="0"/>
              <a:t>Customization Manager </a:t>
            </a:r>
            <a:r>
              <a:rPr lang="en-US" dirty="0"/>
              <a:t>automates the process of packaging, releasing, deploying, and migrating customizations for a  Oracle E-Business Suite instances. These custom packages can then be patched to Oracle E-Business Suite instances like any other Oracle Patch either using the Oracle Applications DBA (AD) utilities or using Patch Manager.</a:t>
            </a:r>
          </a:p>
          <a:p>
            <a:endParaRPr lang="en-US" dirty="0"/>
          </a:p>
          <a:p>
            <a:r>
              <a:rPr lang="en-US" b="1" dirty="0"/>
              <a:t>Setup Manager </a:t>
            </a:r>
            <a:r>
              <a:rPr lang="en-US" dirty="0"/>
              <a:t>extends the capabilities of Oracle </a:t>
            </a:r>
            <a:r>
              <a:rPr lang="en-US" dirty="0" err="1"/>
              <a:t>iSetup</a:t>
            </a:r>
            <a:r>
              <a:rPr lang="en-US" dirty="0"/>
              <a:t> by providing functional configuration change management capabilities across multiple Oracle E-Business Suite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988" y="404812"/>
            <a:ext cx="10944596" cy="482955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Benefits of Oracle Application Change Management Pack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Simplifies the mechanism of arranging  changes across multiple Oracle E-Business Suite systems.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Improves user productivity by automating the deployment of changes.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Reduces human errors by providing a standards based change deployment framework.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Provides notifications to specified users of updates to the Oracle E-Business Suite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Change Management Pack  helps provides these benefits from the central Oracle Enterprise Manager 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 which allows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to manage the entire application environment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37A44F-929A-49FF-AF59-691B62DA3DB3}"/>
              </a:ext>
            </a:extLst>
          </p:cNvPr>
          <p:cNvSpPr/>
          <p:nvPr/>
        </p:nvSpPr>
        <p:spPr>
          <a:xfrm>
            <a:off x="523398" y="1065320"/>
            <a:ext cx="8736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7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3D876-2602-4731-991B-9F8C218749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966" y="861134"/>
            <a:ext cx="10944596" cy="2820068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When using the Oracle Application Change Management Pack for Oracle E-Business</a:t>
            </a:r>
          </a:p>
          <a:p>
            <a:r>
              <a:rPr lang="en-US" sz="1800" dirty="0"/>
              <a:t>Suite, you will need to access Oracle E-Business Suite instances. </a:t>
            </a:r>
          </a:p>
          <a:p>
            <a:r>
              <a:rPr lang="en-US" sz="1800" dirty="0"/>
              <a:t>You can set up credentials for these instances for every user as a one-time setup step instead of entering them every time you need to access an instance.</a:t>
            </a:r>
          </a:p>
          <a:p>
            <a:r>
              <a:rPr lang="en-US" sz="1800" dirty="0"/>
              <a:t>Please note that preferred credentials are not shared across users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Application Change Management Pack supports segregation of duties to different users</a:t>
            </a:r>
          </a:p>
          <a:p>
            <a:r>
              <a:rPr lang="en-US" sz="1800" dirty="0"/>
              <a:t>based on the roles assigned in Oracle Enterprise Manager.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have the option of sending e-mail notifications to users regarding updates to the</a:t>
            </a:r>
          </a:p>
          <a:p>
            <a:r>
              <a:rPr lang="en-US" sz="1800" dirty="0"/>
              <a:t>Oracle E-Business Suite systems. To have these notifications sent successfully, you must</a:t>
            </a:r>
          </a:p>
          <a:p>
            <a:r>
              <a:rPr lang="en-US" sz="1800" dirty="0"/>
              <a:t>have the system set up properly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812FD-C42D-4BDD-856E-71BA2937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Setting Up Credentials ,Creating Roles,</a:t>
            </a:r>
            <a:r>
              <a:rPr lang="en-US" b="1" dirty="0"/>
              <a:t> </a:t>
            </a:r>
            <a:r>
              <a:rPr lang="en-US" sz="2300" dirty="0"/>
              <a:t>Notifications Setup</a:t>
            </a:r>
          </a:p>
        </p:txBody>
      </p:sp>
    </p:spTree>
    <p:extLst>
      <p:ext uri="{BB962C8B-B14F-4D97-AF65-F5344CB8AC3E}">
        <p14:creationId xmlns:p14="http://schemas.microsoft.com/office/powerpoint/2010/main" val="212335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81" y="404813"/>
            <a:ext cx="10944596" cy="863600"/>
          </a:xfrm>
        </p:spPr>
        <p:txBody>
          <a:bodyPr/>
          <a:lstStyle/>
          <a:p>
            <a:r>
              <a:rPr lang="en-US" sz="2300" dirty="0"/>
              <a:t>Patch Manager Home</a:t>
            </a:r>
          </a:p>
        </p:txBody>
      </p:sp>
      <p:sp>
        <p:nvSpPr>
          <p:cNvPr id="11" name="Table Placeholder 1">
            <a:extLst>
              <a:ext uri="{FF2B5EF4-FFF2-40B4-BE49-F238E27FC236}">
                <a16:creationId xmlns:a16="http://schemas.microsoft.com/office/drawing/2014/main" id="{F8E4E3C2-BAF9-4C41-9510-33325B0DF2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7988" y="1268413"/>
            <a:ext cx="10944596" cy="764573"/>
          </a:xfrm>
        </p:spPr>
        <p:txBody>
          <a:bodyPr/>
          <a:lstStyle/>
          <a:p>
            <a:r>
              <a:rPr lang="en-US" sz="1800" dirty="0"/>
              <a:t>The Patch Manager Home tab lists your patch runs according to their status:</a:t>
            </a:r>
          </a:p>
          <a:p>
            <a:r>
              <a:rPr lang="en-US" sz="1800" dirty="0"/>
              <a:t>Completed, Scheduled, Saved, Pending Approval, Approved, and Rejected.</a:t>
            </a:r>
          </a:p>
          <a:p>
            <a:r>
              <a:rPr lang="en-US" sz="1800" dirty="0"/>
              <a:t>You can click on a Patch Run name to view its details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DF78A-0199-4BDB-8243-EA9149F9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1908560"/>
            <a:ext cx="10848897" cy="41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Running a Patching Procedure</a:t>
            </a:r>
          </a:p>
        </p:txBody>
      </p:sp>
      <p:sp>
        <p:nvSpPr>
          <p:cNvPr id="11" name="Table Placeholder 1">
            <a:extLst>
              <a:ext uri="{FF2B5EF4-FFF2-40B4-BE49-F238E27FC236}">
                <a16:creationId xmlns:a16="http://schemas.microsoft.com/office/drawing/2014/main" id="{F8E4E3C2-BAF9-4C41-9510-33325B0DF2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7988" y="1268413"/>
            <a:ext cx="10944596" cy="764573"/>
          </a:xfrm>
        </p:spPr>
        <p:txBody>
          <a:bodyPr/>
          <a:lstStyle/>
          <a:p>
            <a:r>
              <a:rPr lang="en-US" sz="1800" dirty="0"/>
              <a:t>Oracle provides you with patching procedures that are best practices for patching</a:t>
            </a:r>
          </a:p>
          <a:p>
            <a:r>
              <a:rPr lang="en-US" sz="1800" dirty="0"/>
              <a:t>Oracle E-Business Suite</a:t>
            </a:r>
          </a:p>
          <a:p>
            <a:endParaRPr lang="en-US" sz="1800" dirty="0"/>
          </a:p>
          <a:p>
            <a:r>
              <a:rPr lang="en-US" sz="1800" dirty="0"/>
              <a:t>Prerequisites:-</a:t>
            </a:r>
          </a:p>
          <a:p>
            <a:endParaRPr lang="en-US" sz="1800" dirty="0"/>
          </a:p>
          <a:p>
            <a:r>
              <a:rPr lang="en-US" sz="1800" dirty="0"/>
              <a:t>You have the option of downloading an Oracle patch directly from My Oracle</a:t>
            </a:r>
          </a:p>
          <a:p>
            <a:r>
              <a:rPr lang="en-US" sz="1800" dirty="0"/>
              <a:t>Support through Patch Manager or downloading the patch first to a central location</a:t>
            </a:r>
          </a:p>
          <a:p>
            <a:r>
              <a:rPr lang="en-US" sz="1800" dirty="0"/>
              <a:t>on the Oracle Management Server (OMS) and then using Patch Manager to deploy it 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create a Patch Run: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On the Patch Run Details page, enter the details below. </a:t>
            </a:r>
          </a:p>
          <a:p>
            <a:endParaRPr lang="en-US" sz="1800" dirty="0"/>
          </a:p>
          <a:p>
            <a:r>
              <a:rPr lang="en-US" sz="1800" dirty="0"/>
              <a:t>• Patch Run Name - Enter a user-friendly name for the patch run. You can search</a:t>
            </a:r>
          </a:p>
          <a:p>
            <a:r>
              <a:rPr lang="en-US" sz="1800" dirty="0"/>
              <a:t>on this name later on.</a:t>
            </a:r>
          </a:p>
          <a:p>
            <a:endParaRPr lang="en-US" sz="1800" dirty="0"/>
          </a:p>
          <a:p>
            <a:r>
              <a:rPr lang="en-US" sz="1800" dirty="0"/>
              <a:t>• Description</a:t>
            </a:r>
          </a:p>
          <a:p>
            <a:endParaRPr lang="en-US" sz="1800" dirty="0"/>
          </a:p>
          <a:p>
            <a:r>
              <a:rPr lang="en-US" sz="1800" dirty="0"/>
              <a:t>• Justification</a:t>
            </a:r>
          </a:p>
          <a:p>
            <a:endParaRPr lang="en-US" sz="1800" dirty="0"/>
          </a:p>
          <a:p>
            <a:r>
              <a:rPr lang="en-US" sz="1800" dirty="0"/>
              <a:t>• Requester - The default value is the user name with which you are signed in.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• Notification E-mail(s)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735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Running a Patching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AEEA7-C263-4059-9261-5711E6B8F9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9575" y="1164098"/>
            <a:ext cx="9198006" cy="43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8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DA80D-D53C-4210-96B9-00E68D94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Running a Patching Procedure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FC06E-C098-4901-AC13-1A0B0E1C78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552" y="1047328"/>
            <a:ext cx="8594325" cy="46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523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758</Words>
  <Application>Microsoft Office PowerPoint</Application>
  <PresentationFormat>Widescreen</PresentationFormat>
  <Paragraphs>84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Wingdings</vt:lpstr>
      <vt:lpstr>Thème Office</vt:lpstr>
      <vt:lpstr>Content and Image Layouts</vt:lpstr>
      <vt:lpstr>ACMP(Oracle Application Change Management Pack)</vt:lpstr>
      <vt:lpstr>Oracle Application Change Management Pack </vt:lpstr>
      <vt:lpstr>Oracle Application Change Management Pack </vt:lpstr>
      <vt:lpstr>Major Benefits of Oracle Application Change Management Pack   • Simplifies the mechanism of arranging  changes across multiple Oracle E-Business Suite systems.  • Improves user productivity by automating the deployment of changes.  • Reduces human errors by providing a standards based change deployment framework.  • Provides notifications to specified users of updates to the Oracle E-Business Suite systems.  Application Change Management Pack  helps provides these benefits from the central Oracle Enterprise Manager console which allows you to manage the entire application environment </vt:lpstr>
      <vt:lpstr>Setting Up Credentials ,Creating Roles, Notifications Setup</vt:lpstr>
      <vt:lpstr>Patch Manager Home</vt:lpstr>
      <vt:lpstr>Running a Patching Procedure</vt:lpstr>
      <vt:lpstr>Running a Patching Procedure</vt:lpstr>
      <vt:lpstr>Running a Patching Procedure</vt:lpstr>
      <vt:lpstr>Running a Patching Procedure  </vt:lpstr>
      <vt:lpstr>Running a Patching Procedure  </vt:lpstr>
      <vt:lpstr>Running a Patching Procedure  </vt:lpstr>
      <vt:lpstr>Running a Patching Procedure  </vt:lpstr>
      <vt:lpstr>Running a Patching Procedure  </vt:lpstr>
      <vt:lpstr>Running a Patching Procedure  </vt:lpstr>
      <vt:lpstr>Running a Patching Procedure  </vt:lpstr>
      <vt:lpstr>Running a Patching Procedure  </vt:lpstr>
      <vt:lpstr> 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RMP Michelin CVG3 – ERPBB / JDE-AIM</dc:title>
  <dc:creator>Verdier, Stephane</dc:creator>
  <cp:lastModifiedBy>Agrawal, Kishor</cp:lastModifiedBy>
  <cp:revision>35</cp:revision>
  <dcterms:created xsi:type="dcterms:W3CDTF">2017-10-23T06:53:01Z</dcterms:created>
  <dcterms:modified xsi:type="dcterms:W3CDTF">2017-12-04T05:31:06Z</dcterms:modified>
</cp:coreProperties>
</file>