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5"/>
  </p:notesMasterIdLst>
  <p:sldIdLst>
    <p:sldId id="256" r:id="rId2"/>
    <p:sldId id="257" r:id="rId3"/>
    <p:sldId id="259" r:id="rId4"/>
    <p:sldId id="264" r:id="rId5"/>
    <p:sldId id="260" r:id="rId6"/>
    <p:sldId id="274" r:id="rId7"/>
    <p:sldId id="266" r:id="rId8"/>
    <p:sldId id="268" r:id="rId9"/>
    <p:sldId id="270" r:id="rId10"/>
    <p:sldId id="271" r:id="rId11"/>
    <p:sldId id="283" r:id="rId12"/>
    <p:sldId id="277" r:id="rId13"/>
    <p:sldId id="286" r:id="rId14"/>
    <p:sldId id="285" r:id="rId15"/>
    <p:sldId id="272" r:id="rId16"/>
    <p:sldId id="273" r:id="rId17"/>
    <p:sldId id="276" r:id="rId18"/>
    <p:sldId id="275" r:id="rId19"/>
    <p:sldId id="279" r:id="rId20"/>
    <p:sldId id="278" r:id="rId21"/>
    <p:sldId id="280" r:id="rId22"/>
    <p:sldId id="281" r:id="rId23"/>
    <p:sldId id="282" r:id="rId24"/>
  </p:sldIdLst>
  <p:sldSz cx="14630400" cy="8229600"/>
  <p:notesSz cx="8229600" cy="146304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7196F-1206-499E-A0E4-EBFA9ED2CE1F}" v="3" dt="2024-06-30T09:30:22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86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 Grigorov" userId="73f86c27-c671-482d-af72-f49bcb156860" providerId="ADAL" clId="{3997196F-1206-499E-A0E4-EBFA9ED2CE1F}"/>
    <pc:docChg chg="custSel addSld modSld">
      <pc:chgData name="Konstantin Grigorov" userId="73f86c27-c671-482d-af72-f49bcb156860" providerId="ADAL" clId="{3997196F-1206-499E-A0E4-EBFA9ED2CE1F}" dt="2024-06-30T09:48:40.094" v="360" actId="1076"/>
      <pc:docMkLst>
        <pc:docMk/>
      </pc:docMkLst>
      <pc:sldChg chg="addSp delSp modSp mod">
        <pc:chgData name="Konstantin Grigorov" userId="73f86c27-c671-482d-af72-f49bcb156860" providerId="ADAL" clId="{3997196F-1206-499E-A0E4-EBFA9ED2CE1F}" dt="2024-06-30T09:38:17.807" v="275" actId="20577"/>
        <pc:sldMkLst>
          <pc:docMk/>
          <pc:sldMk cId="1057767591" sldId="278"/>
        </pc:sldMkLst>
        <pc:spChg chg="mod">
          <ac:chgData name="Konstantin Grigorov" userId="73f86c27-c671-482d-af72-f49bcb156860" providerId="ADAL" clId="{3997196F-1206-499E-A0E4-EBFA9ED2CE1F}" dt="2024-06-30T09:29:15.653" v="138" actId="20577"/>
          <ac:spMkLst>
            <pc:docMk/>
            <pc:sldMk cId="1057767591" sldId="278"/>
            <ac:spMk id="5" creationId="{628181DF-D2EE-306F-1BAC-B98746EA67CB}"/>
          </ac:spMkLst>
        </pc:spChg>
        <pc:spChg chg="mod">
          <ac:chgData name="Konstantin Grigorov" userId="73f86c27-c671-482d-af72-f49bcb156860" providerId="ADAL" clId="{3997196F-1206-499E-A0E4-EBFA9ED2CE1F}" dt="2024-06-30T09:38:17.807" v="275" actId="20577"/>
          <ac:spMkLst>
            <pc:docMk/>
            <pc:sldMk cId="1057767591" sldId="278"/>
            <ac:spMk id="9" creationId="{2A3996AA-463E-A2F9-842B-CEC4BB97635A}"/>
          </ac:spMkLst>
        </pc:spChg>
        <pc:picChg chg="add mod">
          <ac:chgData name="Konstantin Grigorov" userId="73f86c27-c671-482d-af72-f49bcb156860" providerId="ADAL" clId="{3997196F-1206-499E-A0E4-EBFA9ED2CE1F}" dt="2024-06-30T09:36:49.771" v="256" actId="14100"/>
          <ac:picMkLst>
            <pc:docMk/>
            <pc:sldMk cId="1057767591" sldId="278"/>
            <ac:picMk id="3" creationId="{E583E4B8-467F-01C0-0295-FC9F3D583073}"/>
          </ac:picMkLst>
        </pc:picChg>
        <pc:picChg chg="del">
          <ac:chgData name="Konstantin Grigorov" userId="73f86c27-c671-482d-af72-f49bcb156860" providerId="ADAL" clId="{3997196F-1206-499E-A0E4-EBFA9ED2CE1F}" dt="2024-06-30T09:29:36.366" v="193" actId="478"/>
          <ac:picMkLst>
            <pc:docMk/>
            <pc:sldMk cId="1057767591" sldId="278"/>
            <ac:picMk id="8" creationId="{E295CBB6-76B3-47FB-E491-4C25A274E260}"/>
          </ac:picMkLst>
        </pc:picChg>
      </pc:sldChg>
      <pc:sldChg chg="addSp modSp add mod">
        <pc:chgData name="Konstantin Grigorov" userId="73f86c27-c671-482d-af72-f49bcb156860" providerId="ADAL" clId="{3997196F-1206-499E-A0E4-EBFA9ED2CE1F}" dt="2024-06-30T09:38:35.149" v="300" actId="20577"/>
        <pc:sldMkLst>
          <pc:docMk/>
          <pc:sldMk cId="2702022455" sldId="280"/>
        </pc:sldMkLst>
        <pc:spChg chg="mod">
          <ac:chgData name="Konstantin Grigorov" userId="73f86c27-c671-482d-af72-f49bcb156860" providerId="ADAL" clId="{3997196F-1206-499E-A0E4-EBFA9ED2CE1F}" dt="2024-06-30T09:38:35.149" v="300" actId="20577"/>
          <ac:spMkLst>
            <pc:docMk/>
            <pc:sldMk cId="2702022455" sldId="280"/>
            <ac:spMk id="9" creationId="{2A3996AA-463E-A2F9-842B-CEC4BB97635A}"/>
          </ac:spMkLst>
        </pc:spChg>
        <pc:picChg chg="add mod">
          <ac:chgData name="Konstantin Grigorov" userId="73f86c27-c671-482d-af72-f49bcb156860" providerId="ADAL" clId="{3997196F-1206-499E-A0E4-EBFA9ED2CE1F}" dt="2024-06-30T09:36:10.755" v="253" actId="1076"/>
          <ac:picMkLst>
            <pc:docMk/>
            <pc:sldMk cId="2702022455" sldId="280"/>
            <ac:picMk id="3" creationId="{E4286188-78A1-D9D9-02E8-EA78CB3B3D8D}"/>
          </ac:picMkLst>
        </pc:picChg>
      </pc:sldChg>
      <pc:sldChg chg="addSp modSp add mod">
        <pc:chgData name="Konstantin Grigorov" userId="73f86c27-c671-482d-af72-f49bcb156860" providerId="ADAL" clId="{3997196F-1206-499E-A0E4-EBFA9ED2CE1F}" dt="2024-06-30T09:38:52.228" v="327" actId="20577"/>
        <pc:sldMkLst>
          <pc:docMk/>
          <pc:sldMk cId="375079297" sldId="281"/>
        </pc:sldMkLst>
        <pc:spChg chg="mod">
          <ac:chgData name="Konstantin Grigorov" userId="73f86c27-c671-482d-af72-f49bcb156860" providerId="ADAL" clId="{3997196F-1206-499E-A0E4-EBFA9ED2CE1F}" dt="2024-06-30T09:38:52.228" v="327" actId="20577"/>
          <ac:spMkLst>
            <pc:docMk/>
            <pc:sldMk cId="375079297" sldId="281"/>
            <ac:spMk id="9" creationId="{2A3996AA-463E-A2F9-842B-CEC4BB97635A}"/>
          </ac:spMkLst>
        </pc:spChg>
        <pc:picChg chg="add mod">
          <ac:chgData name="Konstantin Grigorov" userId="73f86c27-c671-482d-af72-f49bcb156860" providerId="ADAL" clId="{3997196F-1206-499E-A0E4-EBFA9ED2CE1F}" dt="2024-06-30T09:35:12.741" v="247" actId="1076"/>
          <ac:picMkLst>
            <pc:docMk/>
            <pc:sldMk cId="375079297" sldId="281"/>
            <ac:picMk id="3" creationId="{4486774F-23AF-7400-B39A-62D6C0E28901}"/>
          </ac:picMkLst>
        </pc:picChg>
        <pc:picChg chg="add mod">
          <ac:chgData name="Konstantin Grigorov" userId="73f86c27-c671-482d-af72-f49bcb156860" providerId="ADAL" clId="{3997196F-1206-499E-A0E4-EBFA9ED2CE1F}" dt="2024-06-30T09:35:04.019" v="244" actId="1076"/>
          <ac:picMkLst>
            <pc:docMk/>
            <pc:sldMk cId="375079297" sldId="281"/>
            <ac:picMk id="6" creationId="{8E34D0E0-E7F6-98EF-259C-B49A59D4B8C4}"/>
          </ac:picMkLst>
        </pc:picChg>
      </pc:sldChg>
      <pc:sldChg chg="addSp modSp add mod">
        <pc:chgData name="Konstantin Grigorov" userId="73f86c27-c671-482d-af72-f49bcb156860" providerId="ADAL" clId="{3997196F-1206-499E-A0E4-EBFA9ED2CE1F}" dt="2024-06-30T09:48:40.094" v="360" actId="1076"/>
        <pc:sldMkLst>
          <pc:docMk/>
          <pc:sldMk cId="1522561564" sldId="282"/>
        </pc:sldMkLst>
        <pc:spChg chg="mod">
          <ac:chgData name="Konstantin Grigorov" userId="73f86c27-c671-482d-af72-f49bcb156860" providerId="ADAL" clId="{3997196F-1206-499E-A0E4-EBFA9ED2CE1F}" dt="2024-06-30T09:46:47.227" v="339" actId="20577"/>
          <ac:spMkLst>
            <pc:docMk/>
            <pc:sldMk cId="1522561564" sldId="282"/>
            <ac:spMk id="5" creationId="{628181DF-D2EE-306F-1BAC-B98746EA67CB}"/>
          </ac:spMkLst>
        </pc:spChg>
        <pc:spChg chg="mod">
          <ac:chgData name="Konstantin Grigorov" userId="73f86c27-c671-482d-af72-f49bcb156860" providerId="ADAL" clId="{3997196F-1206-499E-A0E4-EBFA9ED2CE1F}" dt="2024-06-30T09:46:58.012" v="341" actId="1076"/>
          <ac:spMkLst>
            <pc:docMk/>
            <pc:sldMk cId="1522561564" sldId="282"/>
            <ac:spMk id="9" creationId="{2A3996AA-463E-A2F9-842B-CEC4BB97635A}"/>
          </ac:spMkLst>
        </pc:spChg>
        <pc:picChg chg="add mod">
          <ac:chgData name="Konstantin Grigorov" userId="73f86c27-c671-482d-af72-f49bcb156860" providerId="ADAL" clId="{3997196F-1206-499E-A0E4-EBFA9ED2CE1F}" dt="2024-06-30T09:48:29.211" v="358" actId="1076"/>
          <ac:picMkLst>
            <pc:docMk/>
            <pc:sldMk cId="1522561564" sldId="282"/>
            <ac:picMk id="3" creationId="{3AE50811-CD15-45DC-C192-BF24C7124F8D}"/>
          </ac:picMkLst>
        </pc:picChg>
        <pc:picChg chg="add mod">
          <ac:chgData name="Konstantin Grigorov" userId="73f86c27-c671-482d-af72-f49bcb156860" providerId="ADAL" clId="{3997196F-1206-499E-A0E4-EBFA9ED2CE1F}" dt="2024-06-30T09:48:34.566" v="359" actId="1076"/>
          <ac:picMkLst>
            <pc:docMk/>
            <pc:sldMk cId="1522561564" sldId="282"/>
            <ac:picMk id="6" creationId="{3A070BA9-6DB5-FA7A-8A18-3380956F025D}"/>
          </ac:picMkLst>
        </pc:picChg>
        <pc:picChg chg="add mod">
          <ac:chgData name="Konstantin Grigorov" userId="73f86c27-c671-482d-af72-f49bcb156860" providerId="ADAL" clId="{3997196F-1206-499E-A0E4-EBFA9ED2CE1F}" dt="2024-06-30T09:48:40.094" v="360" actId="1076"/>
          <ac:picMkLst>
            <pc:docMk/>
            <pc:sldMk cId="1522561564" sldId="282"/>
            <ac:picMk id="8" creationId="{6D75CD7A-F610-2215-D010-A4C6E178094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89A90-C8AE-904D-9270-E6B7AF6DB70C}" type="doc">
      <dgm:prSet loTypeId="urn:microsoft.com/office/officeart/2005/8/layout/StepDownProces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9BF90A6-2A02-324C-AE9E-B6DE717942D5}">
      <dgm:prSet phldrT="[Text]" custT="1"/>
      <dgm:spPr/>
      <dgm:t>
        <a:bodyPr/>
        <a:lstStyle/>
        <a:p>
          <a:r>
            <a: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Initial</a:t>
          </a:r>
        </a:p>
      </dgm:t>
    </dgm:pt>
    <dgm:pt modelId="{95569BC4-88E6-4343-9551-C1208D95CD2E}" type="parTrans" cxnId="{E7AA4708-3AC2-0B4C-AEAD-59B54E45CA12}">
      <dgm:prSet/>
      <dgm:spPr/>
      <dgm:t>
        <a:bodyPr/>
        <a:lstStyle/>
        <a:p>
          <a:endParaRPr lang="en-GB"/>
        </a:p>
      </dgm:t>
    </dgm:pt>
    <dgm:pt modelId="{BD723163-FD23-6641-BA43-80F8DA793007}" type="sibTrans" cxnId="{E7AA4708-3AC2-0B4C-AEAD-59B54E45CA12}">
      <dgm:prSet/>
      <dgm:spPr/>
      <dgm:t>
        <a:bodyPr/>
        <a:lstStyle/>
        <a:p>
          <a:endParaRPr lang="en-GB"/>
        </a:p>
      </dgm:t>
    </dgm:pt>
    <dgm:pt modelId="{DE80D664-0E98-3243-A438-9AF29DA93D7C}">
      <dgm:prSet phldrT="[Text]" custT="1"/>
      <dgm:spPr/>
      <dgm:t>
        <a:bodyPr/>
        <a:lstStyle/>
        <a:p>
          <a:r>
            <a:rPr lang="en-GB" sz="2000" dirty="0"/>
            <a:t>59</a:t>
          </a:r>
        </a:p>
      </dgm:t>
    </dgm:pt>
    <dgm:pt modelId="{1CBFC5A9-E464-AD40-9F2D-C74B2A87A400}" type="parTrans" cxnId="{8BB74F35-1423-6642-A88D-D19D174F4FD2}">
      <dgm:prSet/>
      <dgm:spPr/>
      <dgm:t>
        <a:bodyPr/>
        <a:lstStyle/>
        <a:p>
          <a:endParaRPr lang="en-GB"/>
        </a:p>
      </dgm:t>
    </dgm:pt>
    <dgm:pt modelId="{1EE9F8A9-C5B8-0949-A0A7-2A1C42C573EE}" type="sibTrans" cxnId="{8BB74F35-1423-6642-A88D-D19D174F4FD2}">
      <dgm:prSet/>
      <dgm:spPr/>
      <dgm:t>
        <a:bodyPr/>
        <a:lstStyle/>
        <a:p>
          <a:endParaRPr lang="en-GB"/>
        </a:p>
      </dgm:t>
    </dgm:pt>
    <dgm:pt modelId="{B34F55EE-60F0-2349-BC75-4DFA1E2FC974}">
      <dgm:prSet phldrT="[Text]" custT="1"/>
      <dgm:spPr/>
      <dgm:t>
        <a:bodyPr/>
        <a:lstStyle/>
        <a:p>
          <a:r>
            <a:rPr lang="en-GB" sz="2100" b="1" dirty="0"/>
            <a:t>VIF</a:t>
          </a:r>
          <a:r>
            <a:rPr lang="en-GB" sz="2100" dirty="0"/>
            <a:t> </a:t>
          </a:r>
        </a:p>
        <a:p>
          <a:r>
            <a:rPr lang="en-GB" sz="1500" dirty="0"/>
            <a:t>(threshold 10, 23 iterations)</a:t>
          </a:r>
        </a:p>
      </dgm:t>
    </dgm:pt>
    <dgm:pt modelId="{DEA9FAE8-E997-E441-AF1D-BCDF7FCBBCFA}" type="parTrans" cxnId="{1E231D17-BAB8-9741-9FAB-369540426205}">
      <dgm:prSet/>
      <dgm:spPr/>
      <dgm:t>
        <a:bodyPr/>
        <a:lstStyle/>
        <a:p>
          <a:endParaRPr lang="en-GB"/>
        </a:p>
      </dgm:t>
    </dgm:pt>
    <dgm:pt modelId="{BFE275DD-4C9B-6746-BFDE-1817AAA9B2A3}" type="sibTrans" cxnId="{1E231D17-BAB8-9741-9FAB-369540426205}">
      <dgm:prSet/>
      <dgm:spPr/>
      <dgm:t>
        <a:bodyPr/>
        <a:lstStyle/>
        <a:p>
          <a:endParaRPr lang="en-GB"/>
        </a:p>
      </dgm:t>
    </dgm:pt>
    <dgm:pt modelId="{C800FB3B-6E27-BC47-AA34-84E41A9A34D2}">
      <dgm:prSet phldrT="[Text]" custT="1"/>
      <dgm:spPr/>
      <dgm:t>
        <a:bodyPr/>
        <a:lstStyle/>
        <a:p>
          <a:r>
            <a:rPr lang="en-GB" sz="2000" dirty="0"/>
            <a:t>37</a:t>
          </a:r>
        </a:p>
      </dgm:t>
    </dgm:pt>
    <dgm:pt modelId="{A7110354-8586-A149-BF82-2AE99A3A25B5}" type="parTrans" cxnId="{14ACF4CF-C220-944E-AC03-1D08BF20A727}">
      <dgm:prSet/>
      <dgm:spPr/>
      <dgm:t>
        <a:bodyPr/>
        <a:lstStyle/>
        <a:p>
          <a:endParaRPr lang="en-GB"/>
        </a:p>
      </dgm:t>
    </dgm:pt>
    <dgm:pt modelId="{E90BD3CC-89E0-6840-981D-46B22581CB7E}" type="sibTrans" cxnId="{14ACF4CF-C220-944E-AC03-1D08BF20A727}">
      <dgm:prSet/>
      <dgm:spPr/>
      <dgm:t>
        <a:bodyPr/>
        <a:lstStyle/>
        <a:p>
          <a:endParaRPr lang="en-GB"/>
        </a:p>
      </dgm:t>
    </dgm:pt>
    <dgm:pt modelId="{B5C60951-BBE7-4F47-941C-8601FFF308F6}">
      <dgm:prSet phldrT="[Text]" custT="1"/>
      <dgm:spPr/>
      <dgm:t>
        <a:bodyPr/>
        <a:lstStyle/>
        <a:p>
          <a:r>
            <a:rPr lang="en-GB" sz="1900" b="1" dirty="0"/>
            <a:t>PCA</a:t>
          </a:r>
        </a:p>
        <a:p>
          <a:r>
            <a:rPr lang="en-GB" sz="1500" dirty="0"/>
            <a:t>(3 components)</a:t>
          </a:r>
        </a:p>
      </dgm:t>
    </dgm:pt>
    <dgm:pt modelId="{A303376F-5FB8-1543-8D34-2B29A2C0CB65}" type="parTrans" cxnId="{8178E3DA-5A9F-E94C-B3E3-550129568724}">
      <dgm:prSet/>
      <dgm:spPr/>
      <dgm:t>
        <a:bodyPr/>
        <a:lstStyle/>
        <a:p>
          <a:endParaRPr lang="en-GB"/>
        </a:p>
      </dgm:t>
    </dgm:pt>
    <dgm:pt modelId="{FF0C0967-B03A-624A-8C9B-D2772A449F0E}" type="sibTrans" cxnId="{8178E3DA-5A9F-E94C-B3E3-550129568724}">
      <dgm:prSet/>
      <dgm:spPr/>
      <dgm:t>
        <a:bodyPr/>
        <a:lstStyle/>
        <a:p>
          <a:endParaRPr lang="en-GB"/>
        </a:p>
      </dgm:t>
    </dgm:pt>
    <dgm:pt modelId="{87531125-F363-DA4F-A16E-0DDCC2EBB605}">
      <dgm:prSet phldrT="[Text]" custT="1"/>
      <dgm:spPr/>
      <dgm:t>
        <a:bodyPr/>
        <a:lstStyle/>
        <a:p>
          <a:r>
            <a:rPr lang="en-GB" sz="2000" dirty="0"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14</a:t>
          </a:r>
        </a:p>
      </dgm:t>
    </dgm:pt>
    <dgm:pt modelId="{68D3C6EC-C416-C140-86EF-1220808BD0DB}" type="parTrans" cxnId="{8A449C06-30E1-E249-90E9-1955A6A726B0}">
      <dgm:prSet/>
      <dgm:spPr/>
      <dgm:t>
        <a:bodyPr/>
        <a:lstStyle/>
        <a:p>
          <a:endParaRPr lang="en-GB"/>
        </a:p>
      </dgm:t>
    </dgm:pt>
    <dgm:pt modelId="{1C978F53-FA72-8248-B5EE-BD773FDA5627}" type="sibTrans" cxnId="{8A449C06-30E1-E249-90E9-1955A6A726B0}">
      <dgm:prSet/>
      <dgm:spPr/>
      <dgm:t>
        <a:bodyPr/>
        <a:lstStyle/>
        <a:p>
          <a:endParaRPr lang="en-GB"/>
        </a:p>
      </dgm:t>
    </dgm:pt>
    <dgm:pt modelId="{DA7CD593-B069-D542-94AB-CB6AF5D2232D}" type="pres">
      <dgm:prSet presAssocID="{F2089A90-C8AE-904D-9270-E6B7AF6DB70C}" presName="rootnode" presStyleCnt="0">
        <dgm:presLayoutVars>
          <dgm:chMax/>
          <dgm:chPref/>
          <dgm:dir/>
          <dgm:animLvl val="lvl"/>
        </dgm:presLayoutVars>
      </dgm:prSet>
      <dgm:spPr/>
    </dgm:pt>
    <dgm:pt modelId="{C0FE3785-D143-F84C-A1A4-67B1466396A8}" type="pres">
      <dgm:prSet presAssocID="{F9BF90A6-2A02-324C-AE9E-B6DE717942D5}" presName="composite" presStyleCnt="0"/>
      <dgm:spPr/>
    </dgm:pt>
    <dgm:pt modelId="{AB9672BA-32A2-AE4F-A2C5-DF1E416A6523}" type="pres">
      <dgm:prSet presAssocID="{F9BF90A6-2A02-324C-AE9E-B6DE717942D5}" presName="bentUpArrow1" presStyleLbl="alignImgPlace1" presStyleIdx="0" presStyleCnt="2"/>
      <dgm:spPr/>
    </dgm:pt>
    <dgm:pt modelId="{9704F0FA-F552-6349-9570-5513F17C4C7B}" type="pres">
      <dgm:prSet presAssocID="{F9BF90A6-2A02-324C-AE9E-B6DE717942D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C6342356-3163-F942-ACDC-F3EC0389D0E9}" type="pres">
      <dgm:prSet presAssocID="{F9BF90A6-2A02-324C-AE9E-B6DE717942D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42D8BA8-3CD2-694D-A405-C94C9667A94B}" type="pres">
      <dgm:prSet presAssocID="{BD723163-FD23-6641-BA43-80F8DA793007}" presName="sibTrans" presStyleCnt="0"/>
      <dgm:spPr/>
    </dgm:pt>
    <dgm:pt modelId="{4068EB8D-54EE-974E-A822-A62191822849}" type="pres">
      <dgm:prSet presAssocID="{B34F55EE-60F0-2349-BC75-4DFA1E2FC974}" presName="composite" presStyleCnt="0"/>
      <dgm:spPr/>
    </dgm:pt>
    <dgm:pt modelId="{308A1EA0-F4EC-4241-B8C1-1FACBC6650CA}" type="pres">
      <dgm:prSet presAssocID="{B34F55EE-60F0-2349-BC75-4DFA1E2FC974}" presName="bentUpArrow1" presStyleLbl="alignImgPlace1" presStyleIdx="1" presStyleCnt="2"/>
      <dgm:spPr/>
    </dgm:pt>
    <dgm:pt modelId="{26E6C24C-3071-CC47-B4CE-C20AA9B48160}" type="pres">
      <dgm:prSet presAssocID="{B34F55EE-60F0-2349-BC75-4DFA1E2FC97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B2318D6F-8CBC-0141-8B32-9B8CC5A9EE09}" type="pres">
      <dgm:prSet presAssocID="{B34F55EE-60F0-2349-BC75-4DFA1E2FC97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990395A-3EE6-3748-9ED5-1F06B4B1CBC6}" type="pres">
      <dgm:prSet presAssocID="{BFE275DD-4C9B-6746-BFDE-1817AAA9B2A3}" presName="sibTrans" presStyleCnt="0"/>
      <dgm:spPr/>
    </dgm:pt>
    <dgm:pt modelId="{6A2A51A6-743E-B549-8736-30E42F2C1F73}" type="pres">
      <dgm:prSet presAssocID="{B5C60951-BBE7-4F47-941C-8601FFF308F6}" presName="composite" presStyleCnt="0"/>
      <dgm:spPr/>
    </dgm:pt>
    <dgm:pt modelId="{1E92C3CA-30C7-3142-8B0F-B024DE27284A}" type="pres">
      <dgm:prSet presAssocID="{B5C60951-BBE7-4F47-941C-8601FFF308F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090F7522-9E1B-D14B-8648-DD46E57B481B}" type="pres">
      <dgm:prSet presAssocID="{B5C60951-BBE7-4F47-941C-8601FFF308F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A449C06-30E1-E249-90E9-1955A6A726B0}" srcId="{B5C60951-BBE7-4F47-941C-8601FFF308F6}" destId="{87531125-F363-DA4F-A16E-0DDCC2EBB605}" srcOrd="0" destOrd="0" parTransId="{68D3C6EC-C416-C140-86EF-1220808BD0DB}" sibTransId="{1C978F53-FA72-8248-B5EE-BD773FDA5627}"/>
    <dgm:cxn modelId="{E7AA4708-3AC2-0B4C-AEAD-59B54E45CA12}" srcId="{F2089A90-C8AE-904D-9270-E6B7AF6DB70C}" destId="{F9BF90A6-2A02-324C-AE9E-B6DE717942D5}" srcOrd="0" destOrd="0" parTransId="{95569BC4-88E6-4343-9551-C1208D95CD2E}" sibTransId="{BD723163-FD23-6641-BA43-80F8DA793007}"/>
    <dgm:cxn modelId="{06121209-98D4-EC4C-8204-EB36E95C1057}" type="presOf" srcId="{C800FB3B-6E27-BC47-AA34-84E41A9A34D2}" destId="{B2318D6F-8CBC-0141-8B32-9B8CC5A9EE09}" srcOrd="0" destOrd="0" presId="urn:microsoft.com/office/officeart/2005/8/layout/StepDownProcess"/>
    <dgm:cxn modelId="{1E231D17-BAB8-9741-9FAB-369540426205}" srcId="{F2089A90-C8AE-904D-9270-E6B7AF6DB70C}" destId="{B34F55EE-60F0-2349-BC75-4DFA1E2FC974}" srcOrd="1" destOrd="0" parTransId="{DEA9FAE8-E997-E441-AF1D-BCDF7FCBBCFA}" sibTransId="{BFE275DD-4C9B-6746-BFDE-1817AAA9B2A3}"/>
    <dgm:cxn modelId="{27EE1731-9838-904D-BAEC-82393D9BED40}" type="presOf" srcId="{B5C60951-BBE7-4F47-941C-8601FFF308F6}" destId="{1E92C3CA-30C7-3142-8B0F-B024DE27284A}" srcOrd="0" destOrd="0" presId="urn:microsoft.com/office/officeart/2005/8/layout/StepDownProcess"/>
    <dgm:cxn modelId="{8BB74F35-1423-6642-A88D-D19D174F4FD2}" srcId="{F9BF90A6-2A02-324C-AE9E-B6DE717942D5}" destId="{DE80D664-0E98-3243-A438-9AF29DA93D7C}" srcOrd="0" destOrd="0" parTransId="{1CBFC5A9-E464-AD40-9F2D-C74B2A87A400}" sibTransId="{1EE9F8A9-C5B8-0949-A0A7-2A1C42C573EE}"/>
    <dgm:cxn modelId="{B85BD19D-8145-5C4A-B790-582BACC0A114}" type="presOf" srcId="{B34F55EE-60F0-2349-BC75-4DFA1E2FC974}" destId="{26E6C24C-3071-CC47-B4CE-C20AA9B48160}" srcOrd="0" destOrd="0" presId="urn:microsoft.com/office/officeart/2005/8/layout/StepDownProcess"/>
    <dgm:cxn modelId="{2F08CF9E-CB8C-334E-8996-A85318A1B02F}" type="presOf" srcId="{DE80D664-0E98-3243-A438-9AF29DA93D7C}" destId="{C6342356-3163-F942-ACDC-F3EC0389D0E9}" srcOrd="0" destOrd="0" presId="urn:microsoft.com/office/officeart/2005/8/layout/StepDownProcess"/>
    <dgm:cxn modelId="{BDE9FCA1-D173-6845-8C70-35802D5F7E06}" type="presOf" srcId="{87531125-F363-DA4F-A16E-0DDCC2EBB605}" destId="{090F7522-9E1B-D14B-8648-DD46E57B481B}" srcOrd="0" destOrd="0" presId="urn:microsoft.com/office/officeart/2005/8/layout/StepDownProcess"/>
    <dgm:cxn modelId="{B56A21AB-1063-2A4D-B6A2-458EDF8E689B}" type="presOf" srcId="{F9BF90A6-2A02-324C-AE9E-B6DE717942D5}" destId="{9704F0FA-F552-6349-9570-5513F17C4C7B}" srcOrd="0" destOrd="0" presId="urn:microsoft.com/office/officeart/2005/8/layout/StepDownProcess"/>
    <dgm:cxn modelId="{F34044C6-5FDC-AA43-8305-5B015F9270E3}" type="presOf" srcId="{F2089A90-C8AE-904D-9270-E6B7AF6DB70C}" destId="{DA7CD593-B069-D542-94AB-CB6AF5D2232D}" srcOrd="0" destOrd="0" presId="urn:microsoft.com/office/officeart/2005/8/layout/StepDownProcess"/>
    <dgm:cxn modelId="{14ACF4CF-C220-944E-AC03-1D08BF20A727}" srcId="{B34F55EE-60F0-2349-BC75-4DFA1E2FC974}" destId="{C800FB3B-6E27-BC47-AA34-84E41A9A34D2}" srcOrd="0" destOrd="0" parTransId="{A7110354-8586-A149-BF82-2AE99A3A25B5}" sibTransId="{E90BD3CC-89E0-6840-981D-46B22581CB7E}"/>
    <dgm:cxn modelId="{8178E3DA-5A9F-E94C-B3E3-550129568724}" srcId="{F2089A90-C8AE-904D-9270-E6B7AF6DB70C}" destId="{B5C60951-BBE7-4F47-941C-8601FFF308F6}" srcOrd="2" destOrd="0" parTransId="{A303376F-5FB8-1543-8D34-2B29A2C0CB65}" sibTransId="{FF0C0967-B03A-624A-8C9B-D2772A449F0E}"/>
    <dgm:cxn modelId="{5B58B9E3-C52F-784D-BAC3-8B69B3D580F8}" type="presParOf" srcId="{DA7CD593-B069-D542-94AB-CB6AF5D2232D}" destId="{C0FE3785-D143-F84C-A1A4-67B1466396A8}" srcOrd="0" destOrd="0" presId="urn:microsoft.com/office/officeart/2005/8/layout/StepDownProcess"/>
    <dgm:cxn modelId="{83A3CA5B-8467-6C4B-9F70-1DB108BBFCB8}" type="presParOf" srcId="{C0FE3785-D143-F84C-A1A4-67B1466396A8}" destId="{AB9672BA-32A2-AE4F-A2C5-DF1E416A6523}" srcOrd="0" destOrd="0" presId="urn:microsoft.com/office/officeart/2005/8/layout/StepDownProcess"/>
    <dgm:cxn modelId="{30C05CFB-2422-AE43-8940-89295A957CCC}" type="presParOf" srcId="{C0FE3785-D143-F84C-A1A4-67B1466396A8}" destId="{9704F0FA-F552-6349-9570-5513F17C4C7B}" srcOrd="1" destOrd="0" presId="urn:microsoft.com/office/officeart/2005/8/layout/StepDownProcess"/>
    <dgm:cxn modelId="{C20A0131-6A25-6A4F-B4C7-830A6BEFF904}" type="presParOf" srcId="{C0FE3785-D143-F84C-A1A4-67B1466396A8}" destId="{C6342356-3163-F942-ACDC-F3EC0389D0E9}" srcOrd="2" destOrd="0" presId="urn:microsoft.com/office/officeart/2005/8/layout/StepDownProcess"/>
    <dgm:cxn modelId="{65A6DB4E-9B28-5A40-AF89-855B1CBE6ED2}" type="presParOf" srcId="{DA7CD593-B069-D542-94AB-CB6AF5D2232D}" destId="{042D8BA8-3CD2-694D-A405-C94C9667A94B}" srcOrd="1" destOrd="0" presId="urn:microsoft.com/office/officeart/2005/8/layout/StepDownProcess"/>
    <dgm:cxn modelId="{FE43222F-43E6-3349-BCCE-00C6DB86A00F}" type="presParOf" srcId="{DA7CD593-B069-D542-94AB-CB6AF5D2232D}" destId="{4068EB8D-54EE-974E-A822-A62191822849}" srcOrd="2" destOrd="0" presId="urn:microsoft.com/office/officeart/2005/8/layout/StepDownProcess"/>
    <dgm:cxn modelId="{35080030-DB27-D449-ABA6-F801333BCAE9}" type="presParOf" srcId="{4068EB8D-54EE-974E-A822-A62191822849}" destId="{308A1EA0-F4EC-4241-B8C1-1FACBC6650CA}" srcOrd="0" destOrd="0" presId="urn:microsoft.com/office/officeart/2005/8/layout/StepDownProcess"/>
    <dgm:cxn modelId="{8D0311FD-22B9-5942-9154-FD73B11B0CC2}" type="presParOf" srcId="{4068EB8D-54EE-974E-A822-A62191822849}" destId="{26E6C24C-3071-CC47-B4CE-C20AA9B48160}" srcOrd="1" destOrd="0" presId="urn:microsoft.com/office/officeart/2005/8/layout/StepDownProcess"/>
    <dgm:cxn modelId="{C9C98240-811B-404D-BC5D-2F1E37E77737}" type="presParOf" srcId="{4068EB8D-54EE-974E-A822-A62191822849}" destId="{B2318D6F-8CBC-0141-8B32-9B8CC5A9EE09}" srcOrd="2" destOrd="0" presId="urn:microsoft.com/office/officeart/2005/8/layout/StepDownProcess"/>
    <dgm:cxn modelId="{63686BA3-6A67-CE4B-9E67-325906FCE2A1}" type="presParOf" srcId="{DA7CD593-B069-D542-94AB-CB6AF5D2232D}" destId="{2990395A-3EE6-3748-9ED5-1F06B4B1CBC6}" srcOrd="3" destOrd="0" presId="urn:microsoft.com/office/officeart/2005/8/layout/StepDownProcess"/>
    <dgm:cxn modelId="{EB46C8CB-2B18-D547-BC2D-9751CEEC7AD5}" type="presParOf" srcId="{DA7CD593-B069-D542-94AB-CB6AF5D2232D}" destId="{6A2A51A6-743E-B549-8736-30E42F2C1F73}" srcOrd="4" destOrd="0" presId="urn:microsoft.com/office/officeart/2005/8/layout/StepDownProcess"/>
    <dgm:cxn modelId="{3B16511A-7B84-EA4D-B220-67B7460E8D01}" type="presParOf" srcId="{6A2A51A6-743E-B549-8736-30E42F2C1F73}" destId="{1E92C3CA-30C7-3142-8B0F-B024DE27284A}" srcOrd="0" destOrd="0" presId="urn:microsoft.com/office/officeart/2005/8/layout/StepDownProcess"/>
    <dgm:cxn modelId="{5527E9D6-67C4-7146-8691-396CB8874D81}" type="presParOf" srcId="{6A2A51A6-743E-B549-8736-30E42F2C1F73}" destId="{090F7522-9E1B-D14B-8648-DD46E57B481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672BA-32A2-AE4F-A2C5-DF1E416A6523}">
      <dsp:nvSpPr>
        <dsp:cNvPr id="0" name=""/>
        <dsp:cNvSpPr/>
      </dsp:nvSpPr>
      <dsp:spPr>
        <a:xfrm rot="5400000">
          <a:off x="340423" y="1041398"/>
          <a:ext cx="921026" cy="10485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4F0FA-F552-6349-9570-5513F17C4C7B}">
      <dsp:nvSpPr>
        <dsp:cNvPr id="0" name=""/>
        <dsp:cNvSpPr/>
      </dsp:nvSpPr>
      <dsp:spPr>
        <a:xfrm>
          <a:off x="96407" y="20421"/>
          <a:ext cx="1550467" cy="1085276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Initial</a:t>
          </a:r>
        </a:p>
      </dsp:txBody>
      <dsp:txXfrm>
        <a:off x="149395" y="73409"/>
        <a:ext cx="1444491" cy="979300"/>
      </dsp:txXfrm>
    </dsp:sp>
    <dsp:sp modelId="{C6342356-3163-F942-ACDC-F3EC0389D0E9}">
      <dsp:nvSpPr>
        <dsp:cNvPr id="0" name=""/>
        <dsp:cNvSpPr/>
      </dsp:nvSpPr>
      <dsp:spPr>
        <a:xfrm>
          <a:off x="1646874" y="123927"/>
          <a:ext cx="1127662" cy="87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59</a:t>
          </a:r>
        </a:p>
      </dsp:txBody>
      <dsp:txXfrm>
        <a:off x="1646874" y="123927"/>
        <a:ext cx="1127662" cy="877168"/>
      </dsp:txXfrm>
    </dsp:sp>
    <dsp:sp modelId="{308A1EA0-F4EC-4241-B8C1-1FACBC6650CA}">
      <dsp:nvSpPr>
        <dsp:cNvPr id="0" name=""/>
        <dsp:cNvSpPr/>
      </dsp:nvSpPr>
      <dsp:spPr>
        <a:xfrm rot="5400000">
          <a:off x="1625925" y="2260521"/>
          <a:ext cx="921026" cy="104855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5107782"/>
            <a:satOff val="42252"/>
            <a:lumOff val="178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6C24C-3071-CC47-B4CE-C20AA9B48160}">
      <dsp:nvSpPr>
        <dsp:cNvPr id="0" name=""/>
        <dsp:cNvSpPr/>
      </dsp:nvSpPr>
      <dsp:spPr>
        <a:xfrm>
          <a:off x="1381909" y="1239545"/>
          <a:ext cx="1550467" cy="1085276"/>
        </a:xfrm>
        <a:prstGeom prst="roundRect">
          <a:avLst>
            <a:gd name="adj" fmla="val 16670"/>
          </a:avLst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/>
            <a:t>VIF</a:t>
          </a:r>
          <a:r>
            <a:rPr lang="en-GB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(threshold 10, 23 iterations)</a:t>
          </a:r>
        </a:p>
      </dsp:txBody>
      <dsp:txXfrm>
        <a:off x="1434897" y="1292533"/>
        <a:ext cx="1444491" cy="979300"/>
      </dsp:txXfrm>
    </dsp:sp>
    <dsp:sp modelId="{B2318D6F-8CBC-0141-8B32-9B8CC5A9EE09}">
      <dsp:nvSpPr>
        <dsp:cNvPr id="0" name=""/>
        <dsp:cNvSpPr/>
      </dsp:nvSpPr>
      <dsp:spPr>
        <a:xfrm>
          <a:off x="2932376" y="1343051"/>
          <a:ext cx="1127662" cy="87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37</a:t>
          </a:r>
        </a:p>
      </dsp:txBody>
      <dsp:txXfrm>
        <a:off x="2932376" y="1343051"/>
        <a:ext cx="1127662" cy="877168"/>
      </dsp:txXfrm>
    </dsp:sp>
    <dsp:sp modelId="{1E92C3CA-30C7-3142-8B0F-B024DE27284A}">
      <dsp:nvSpPr>
        <dsp:cNvPr id="0" name=""/>
        <dsp:cNvSpPr/>
      </dsp:nvSpPr>
      <dsp:spPr>
        <a:xfrm>
          <a:off x="2667411" y="2458668"/>
          <a:ext cx="1550467" cy="1085276"/>
        </a:xfrm>
        <a:prstGeom prst="roundRect">
          <a:avLst>
            <a:gd name="adj" fmla="val 16670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PCA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(3 components)</a:t>
          </a:r>
        </a:p>
      </dsp:txBody>
      <dsp:txXfrm>
        <a:off x="2720399" y="2511656"/>
        <a:ext cx="1444491" cy="979300"/>
      </dsp:txXfrm>
    </dsp:sp>
    <dsp:sp modelId="{090F7522-9E1B-D14B-8648-DD46E57B481B}">
      <dsp:nvSpPr>
        <dsp:cNvPr id="0" name=""/>
        <dsp:cNvSpPr/>
      </dsp:nvSpPr>
      <dsp:spPr>
        <a:xfrm>
          <a:off x="4217878" y="2562174"/>
          <a:ext cx="1127662" cy="877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14</a:t>
          </a:r>
        </a:p>
      </dsp:txBody>
      <dsp:txXfrm>
        <a:off x="4217878" y="2562174"/>
        <a:ext cx="1127662" cy="877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65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7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1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6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5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70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5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1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94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0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73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0D6E-521C-48B4-2868-DFEF5AF96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03FB8-5B3D-352A-9D6A-8EEF67A43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64C1-DA7D-AEC2-00A1-B2BDBB68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13106-4FC6-890E-9134-FDCB00A0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3079-7E1F-DA16-C452-D32F4862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66113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5548-A214-0123-209F-F1C7735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6C37A-7E9C-2CB1-12BA-D61BCD33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1680-4455-A7CA-8B64-C1A341B8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FE50C-90EE-F026-4363-72428425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301F-2378-F3AA-FC5A-D611949A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8778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7D108-5AEE-56E4-5F55-3A509E398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89969-5920-47FF-C88A-631D14B6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2F17-94AD-281B-9BF9-3DD32920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2B50-E177-AE51-27A4-BE7E2939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5166-D5E4-A78D-D337-99DDB578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86707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85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2382-456A-4CA2-89BA-D7A42235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DBDA-1E09-C72C-32C8-8840742D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12FE-0FD1-CE2D-AAF7-DDC00C5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7C343-713C-BFEB-591B-B1967EF3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8AB5-811D-511B-2C66-887712EB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80050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91EE-0D98-72B9-E8CE-76CC55F6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737E-49A4-F28E-8BED-C5951712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2213-23B8-695B-763F-EF0B6A23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612C-0BC3-55AA-5159-5704921D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9B2E-130D-5327-9769-4450D109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49632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EF72-53F3-4710-A81B-832EDC1C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E130-3E45-3258-146F-236FA473E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E121A-CA07-6F5C-3770-67051CF7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38DC-B4B4-DC52-44EC-B2ED58B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996B-CCE3-7291-E456-9826E0B8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340F5-88DE-EAE4-DA76-EF59F87A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3044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01D0-BE42-E6B2-73FE-E94CDB86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0AF3F-21F1-EC02-E173-3B6E6E29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AC45E-7C66-3DAA-E23D-D18CB6D7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37F35-7E17-3A5C-DC08-620FE8BAF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E3F6B-CD2E-5FB8-E000-42194A151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68877-C5F6-45C8-20B5-2C36903C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0B116-50F1-3EB1-E2D4-E56E0A02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A9AE1-EE2C-53A9-3998-4AFF300D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7994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9E06-EC91-26E2-C5C3-31CC8A05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F1114-76C7-6D56-4478-D6F6901A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C3400-16A4-05D7-99E0-CCBFB7D3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8A5B7-1730-332B-7E42-598CCDA1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11842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0EDD1-0AE6-E376-6626-CBACFC98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C10F0-80C1-3612-674C-142BEC9A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3E63-8637-2C62-76E7-03EE1369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6130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0A46-0A9D-17E6-13D2-66A3DD82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9B82-5B98-22A9-8EDF-02FD1B08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50FBB-9253-309F-E10E-4E2B2135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18BDE-1AC3-7F55-BD20-1E2BC7B1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D637-3062-3B54-EDD8-B30D4888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68E74-D262-02DE-887A-374E54CF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27742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2ADB-607E-BDC4-8938-815C45AB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7B872-131D-8767-D9EF-D2EA86032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78C80-E7CD-D160-A32A-437D727F7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AC34A-E9D7-D439-B660-5CAFFACE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55202-B1D0-A119-83B6-09A8F211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D8969-EA57-1954-4C74-EEF4B05C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06089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36558-8419-C4AF-BFE3-A17B4618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24F13-A6E9-FB34-FE6E-8B80B165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A5E7-C030-76ED-84EA-9D6574ED9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0CEE9-B237-804D-9F89-4CA56117D26F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A939-B8B8-465D-C426-F44FCBA7B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891E6-D7BE-5330-D682-72A23A685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4C2DB-93C7-6A4F-9466-60277F44244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22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1103828"/>
            <a:ext cx="7274123" cy="60033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825"/>
              </a:lnSpc>
              <a:buNone/>
            </a:pPr>
            <a:r>
              <a:rPr lang="en-US" sz="55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Cryptocurrency Price Forecasting</a:t>
            </a:r>
          </a:p>
          <a:p>
            <a:pPr marL="0" indent="0">
              <a:lnSpc>
                <a:spcPts val="8825"/>
              </a:lnSpc>
              <a:buNone/>
            </a:pPr>
            <a:r>
              <a:rPr lang="en-US" sz="55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</a:p>
          <a:p>
            <a:pPr marL="0" indent="0">
              <a:lnSpc>
                <a:spcPts val="8825"/>
              </a:lnSpc>
              <a:buNone/>
            </a:pPr>
            <a:r>
              <a:rPr lang="en-US" sz="55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optimization</a:t>
            </a:r>
          </a:p>
          <a:p>
            <a:pPr marL="0" indent="0">
              <a:lnSpc>
                <a:spcPts val="8825"/>
              </a:lnSpc>
              <a:buNone/>
            </a:pPr>
            <a:endParaRPr lang="en-US" sz="5500" b="1" dirty="0">
              <a:solidFill>
                <a:srgbClr val="1F1E1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8825"/>
              </a:lnSpc>
              <a:buNone/>
            </a:pPr>
            <a:endParaRPr lang="en-US" sz="5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64037" y="671226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NL"/>
          </a:p>
        </p:txBody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757123" y="603504"/>
            <a:ext cx="4103827" cy="175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I</a:t>
            </a:r>
            <a:endParaRPr lang="en-US" sz="5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79391" y="1470355"/>
            <a:ext cx="1865376" cy="21946"/>
          </a:xfrm>
          <a:custGeom>
            <a:avLst/>
            <a:gdLst>
              <a:gd name="connsiteX0" fmla="*/ 0 w 1865376"/>
              <a:gd name="connsiteY0" fmla="*/ 0 h 21946"/>
              <a:gd name="connsiteX1" fmla="*/ 659100 w 1865376"/>
              <a:gd name="connsiteY1" fmla="*/ 0 h 21946"/>
              <a:gd name="connsiteX2" fmla="*/ 1299545 w 1865376"/>
              <a:gd name="connsiteY2" fmla="*/ 0 h 21946"/>
              <a:gd name="connsiteX3" fmla="*/ 1865376 w 1865376"/>
              <a:gd name="connsiteY3" fmla="*/ 0 h 21946"/>
              <a:gd name="connsiteX4" fmla="*/ 1865376 w 1865376"/>
              <a:gd name="connsiteY4" fmla="*/ 21946 h 21946"/>
              <a:gd name="connsiteX5" fmla="*/ 1280892 w 1865376"/>
              <a:gd name="connsiteY5" fmla="*/ 21946 h 21946"/>
              <a:gd name="connsiteX6" fmla="*/ 659100 w 1865376"/>
              <a:gd name="connsiteY6" fmla="*/ 21946 h 21946"/>
              <a:gd name="connsiteX7" fmla="*/ 0 w 1865376"/>
              <a:gd name="connsiteY7" fmla="*/ 21946 h 21946"/>
              <a:gd name="connsiteX8" fmla="*/ 0 w 1865376"/>
              <a:gd name="connsiteY8" fmla="*/ 0 h 2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376" h="21946" fill="none" extrusionOk="0">
                <a:moveTo>
                  <a:pt x="0" y="0"/>
                </a:moveTo>
                <a:cubicBezTo>
                  <a:pt x="171664" y="-25356"/>
                  <a:pt x="402973" y="25806"/>
                  <a:pt x="659100" y="0"/>
                </a:cubicBezTo>
                <a:cubicBezTo>
                  <a:pt x="915227" y="-25806"/>
                  <a:pt x="1090736" y="20008"/>
                  <a:pt x="1299545" y="0"/>
                </a:cubicBezTo>
                <a:cubicBezTo>
                  <a:pt x="1508355" y="-20008"/>
                  <a:pt x="1603159" y="-18452"/>
                  <a:pt x="1865376" y="0"/>
                </a:cubicBezTo>
                <a:cubicBezTo>
                  <a:pt x="1864841" y="7346"/>
                  <a:pt x="1864948" y="12342"/>
                  <a:pt x="1865376" y="21946"/>
                </a:cubicBezTo>
                <a:cubicBezTo>
                  <a:pt x="1598927" y="14655"/>
                  <a:pt x="1415650" y="36638"/>
                  <a:pt x="1280892" y="21946"/>
                </a:cubicBezTo>
                <a:cubicBezTo>
                  <a:pt x="1146134" y="7254"/>
                  <a:pt x="961435" y="22283"/>
                  <a:pt x="659100" y="21946"/>
                </a:cubicBezTo>
                <a:cubicBezTo>
                  <a:pt x="356765" y="21609"/>
                  <a:pt x="242642" y="53889"/>
                  <a:pt x="0" y="21946"/>
                </a:cubicBezTo>
                <a:cubicBezTo>
                  <a:pt x="-456" y="14705"/>
                  <a:pt x="-324" y="8091"/>
                  <a:pt x="0" y="0"/>
                </a:cubicBezTo>
                <a:close/>
              </a:path>
              <a:path w="1865376" h="21946" stroke="0" extrusionOk="0">
                <a:moveTo>
                  <a:pt x="0" y="0"/>
                </a:moveTo>
                <a:cubicBezTo>
                  <a:pt x="271425" y="4968"/>
                  <a:pt x="479698" y="8369"/>
                  <a:pt x="603138" y="0"/>
                </a:cubicBezTo>
                <a:cubicBezTo>
                  <a:pt x="726578" y="-8369"/>
                  <a:pt x="937940" y="-14675"/>
                  <a:pt x="1168969" y="0"/>
                </a:cubicBezTo>
                <a:cubicBezTo>
                  <a:pt x="1399998" y="14675"/>
                  <a:pt x="1661942" y="11116"/>
                  <a:pt x="1865376" y="0"/>
                </a:cubicBezTo>
                <a:cubicBezTo>
                  <a:pt x="1864362" y="10031"/>
                  <a:pt x="1864572" y="16643"/>
                  <a:pt x="1865376" y="21946"/>
                </a:cubicBezTo>
                <a:cubicBezTo>
                  <a:pt x="1743147" y="20700"/>
                  <a:pt x="1422752" y="8804"/>
                  <a:pt x="1280892" y="21946"/>
                </a:cubicBezTo>
                <a:cubicBezTo>
                  <a:pt x="1139032" y="35088"/>
                  <a:pt x="780480" y="54782"/>
                  <a:pt x="621792" y="21946"/>
                </a:cubicBezTo>
                <a:cubicBezTo>
                  <a:pt x="463104" y="-10890"/>
                  <a:pt x="153846" y="28408"/>
                  <a:pt x="0" y="21946"/>
                </a:cubicBezTo>
                <a:cubicBezTo>
                  <a:pt x="29" y="16642"/>
                  <a:pt x="128" y="482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97A23-0145-4E71-F24B-3A7B7E0AFFC8}"/>
              </a:ext>
            </a:extLst>
          </p:cNvPr>
          <p:cNvSpPr txBox="1"/>
          <p:nvPr/>
        </p:nvSpPr>
        <p:spPr>
          <a:xfrm>
            <a:off x="5415076" y="460115"/>
            <a:ext cx="9385402" cy="235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ARIMA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Regression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Vector Regression: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{'kernel':'linear','gamma':0.2,'C':10,'epsilon':0.05}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{'kernel':'rbf','gamma':0.2,'C’:5,'epsilon':0.01}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{'kernel':'poly','gamma':0.2,'C’:2'epsilon':0.05}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{'n_estimators’:30,'random_state’:0}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{'n_estimators’:50,'random_state’:3}</a:t>
            </a:r>
          </a:p>
        </p:txBody>
      </p:sp>
      <p:pic>
        <p:nvPicPr>
          <p:cNvPr id="7" name="Picture 6" descr="A graph of 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452C79BD-A8ED-5558-210C-4FB06BCA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3" y="2831967"/>
            <a:ext cx="13101523" cy="45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9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757123" y="603504"/>
            <a:ext cx="4103827" cy="175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I</a:t>
            </a:r>
            <a:endParaRPr lang="en-US" sz="5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97A23-0145-4E71-F24B-3A7B7E0AFFC8}"/>
              </a:ext>
            </a:extLst>
          </p:cNvPr>
          <p:cNvSpPr txBox="1"/>
          <p:nvPr/>
        </p:nvSpPr>
        <p:spPr>
          <a:xfrm>
            <a:off x="5415076" y="460115"/>
            <a:ext cx="9385402" cy="2359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ARIMA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 Regression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Vector Regression: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{'kernel':'linear','gamma':0.2,'C':10,'epsilon':0.05}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{'kernel':'rbf','gamma':0.2,'C’:5,'epsilon':0.01}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{'kernel':'poly','gamma':0.2,'C’:2'epsilon':0.05}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Forest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{'n_estimators’:30,'random_state’:0}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{'n_estimators’:50,'random_state’:3}</a:t>
            </a:r>
          </a:p>
        </p:txBody>
      </p:sp>
      <p:pic>
        <p:nvPicPr>
          <p:cNvPr id="7" name="Picture 6" descr="A graph of 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452C79BD-A8ED-5558-210C-4FB06BCA2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3" y="2831967"/>
            <a:ext cx="13101523" cy="45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4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757123" y="603504"/>
            <a:ext cx="7434377" cy="1755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I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6DE9BEC-5B43-B24B-0150-5FE01642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9" y="2359152"/>
            <a:ext cx="13176248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0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766657" y="804261"/>
            <a:ext cx="13091568" cy="1279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900" b="1" dirty="0">
                <a:latin typeface="+mj-lt"/>
                <a:ea typeface="+mj-ea"/>
                <a:cs typeface="+mj-cs"/>
              </a:rPr>
              <a:t>Model Selection ARIMA (1)</a:t>
            </a:r>
            <a:endParaRPr lang="en-US" sz="79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D376A-DBA9-4067-CA4B-322CCB63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9" y="3748268"/>
            <a:ext cx="4509821" cy="3110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1DC2A4-7226-E60D-7390-8B45CD6BF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89" y="3759151"/>
            <a:ext cx="4509821" cy="3089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372FCC-3866-2413-58FB-FFCFAE39C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449" y="3770426"/>
            <a:ext cx="4509821" cy="3066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1D6F6-2B64-BC67-F261-205E7B76A383}"/>
              </a:ext>
            </a:extLst>
          </p:cNvPr>
          <p:cNvSpPr txBox="1"/>
          <p:nvPr/>
        </p:nvSpPr>
        <p:spPr>
          <a:xfrm>
            <a:off x="882930" y="3019245"/>
            <a:ext cx="34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Train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E9B7E-6900-1960-E1C8-66658FE9EE72}"/>
              </a:ext>
            </a:extLst>
          </p:cNvPr>
          <p:cNvSpPr txBox="1"/>
          <p:nvPr/>
        </p:nvSpPr>
        <p:spPr>
          <a:xfrm>
            <a:off x="5589332" y="3019245"/>
            <a:ext cx="34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2023 Q1 prediction and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45A571-2670-C473-DD29-31AEC0441E5B}"/>
              </a:ext>
            </a:extLst>
          </p:cNvPr>
          <p:cNvSpPr txBox="1"/>
          <p:nvPr/>
        </p:nvSpPr>
        <p:spPr>
          <a:xfrm>
            <a:off x="10589777" y="3019245"/>
            <a:ext cx="34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2023 Q2 prediction and test</a:t>
            </a:r>
          </a:p>
        </p:txBody>
      </p:sp>
    </p:spTree>
    <p:extLst>
      <p:ext uri="{BB962C8B-B14F-4D97-AF65-F5344CB8AC3E}">
        <p14:creationId xmlns:p14="http://schemas.microsoft.com/office/powerpoint/2010/main" val="419024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766657" y="804261"/>
            <a:ext cx="13091568" cy="1279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900" b="1" dirty="0">
                <a:latin typeface="+mj-lt"/>
                <a:ea typeface="+mj-ea"/>
                <a:cs typeface="+mj-cs"/>
              </a:rPr>
              <a:t>Model Selection ARIMA (2)</a:t>
            </a:r>
            <a:endParaRPr lang="en-US" sz="79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showing a number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FCF32651-6E6F-0F5F-B574-F8D1B846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9" y="3741108"/>
            <a:ext cx="3987800" cy="2679700"/>
          </a:xfrm>
          <a:prstGeom prst="rect">
            <a:avLst/>
          </a:prstGeom>
        </p:spPr>
      </p:pic>
      <p:pic>
        <p:nvPicPr>
          <p:cNvPr id="7" name="Picture 6" descr="A graph showing a number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7ECACC59-A7BB-60FA-8F1F-0DF95D55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32" y="3751340"/>
            <a:ext cx="3987800" cy="2679700"/>
          </a:xfrm>
          <a:prstGeom prst="rect">
            <a:avLst/>
          </a:prstGeom>
        </p:spPr>
      </p:pic>
      <p:pic>
        <p:nvPicPr>
          <p:cNvPr id="11" name="Picture 10" descr="A graph showing a green line&#10;&#10;Description automatically generated">
            <a:extLst>
              <a:ext uri="{FF2B5EF4-FFF2-40B4-BE49-F238E27FC236}">
                <a16:creationId xmlns:a16="http://schemas.microsoft.com/office/drawing/2014/main" id="{E9F42FE1-32BD-7B16-B077-C7DF17D5F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463" y="3741108"/>
            <a:ext cx="3898900" cy="2679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2DBEB1-79F5-C5AE-8A9D-3707A10538F5}"/>
              </a:ext>
            </a:extLst>
          </p:cNvPr>
          <p:cNvSpPr txBox="1"/>
          <p:nvPr/>
        </p:nvSpPr>
        <p:spPr>
          <a:xfrm>
            <a:off x="882930" y="3019245"/>
            <a:ext cx="34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2023 Q3 prediction and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C432D-451A-2274-C243-4ABC3FA22403}"/>
              </a:ext>
            </a:extLst>
          </p:cNvPr>
          <p:cNvSpPr txBox="1"/>
          <p:nvPr/>
        </p:nvSpPr>
        <p:spPr>
          <a:xfrm>
            <a:off x="5589332" y="3019245"/>
            <a:ext cx="34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2023 Q4 prediction and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A24E2-5DE8-38AF-B3BB-A6360149E9A5}"/>
              </a:ext>
            </a:extLst>
          </p:cNvPr>
          <p:cNvSpPr txBox="1"/>
          <p:nvPr/>
        </p:nvSpPr>
        <p:spPr>
          <a:xfrm>
            <a:off x="10589777" y="3019245"/>
            <a:ext cx="34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2024 Q1 prediction</a:t>
            </a:r>
          </a:p>
        </p:txBody>
      </p:sp>
    </p:spTree>
    <p:extLst>
      <p:ext uri="{BB962C8B-B14F-4D97-AF65-F5344CB8AC3E}">
        <p14:creationId xmlns:p14="http://schemas.microsoft.com/office/powerpoint/2010/main" val="340013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864037" y="926425"/>
            <a:ext cx="75687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 Selection II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0432A7F-9E26-BA6C-8203-9EA97D6C024B}"/>
              </a:ext>
            </a:extLst>
          </p:cNvPr>
          <p:cNvSpPr/>
          <p:nvPr/>
        </p:nvSpPr>
        <p:spPr>
          <a:xfrm>
            <a:off x="4800600" y="4356100"/>
            <a:ext cx="431800" cy="737937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35F45EE-A7F7-DBE3-169D-01CEC6330777}"/>
              </a:ext>
            </a:extLst>
          </p:cNvPr>
          <p:cNvSpPr/>
          <p:nvPr/>
        </p:nvSpPr>
        <p:spPr>
          <a:xfrm>
            <a:off x="8510546" y="4267868"/>
            <a:ext cx="431800" cy="737937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806CD40-102A-F51E-B87E-3D85B6E7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645" y="3556000"/>
            <a:ext cx="2171700" cy="1600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10F472-3832-651D-38B4-2A9DC3EF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718468"/>
            <a:ext cx="3556000" cy="4013200"/>
          </a:xfrm>
          <a:prstGeom prst="rect">
            <a:avLst/>
          </a:prstGeom>
        </p:spPr>
      </p:pic>
      <p:pic>
        <p:nvPicPr>
          <p:cNvPr id="16" name="Picture 15" descr="A screenshot of a phone&#10;&#10;Description automatically generated">
            <a:extLst>
              <a:ext uri="{FF2B5EF4-FFF2-40B4-BE49-F238E27FC236}">
                <a16:creationId xmlns:a16="http://schemas.microsoft.com/office/drawing/2014/main" id="{E9BC0BC2-CD52-D60F-B9CF-8D12A54C9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853" y="2429709"/>
            <a:ext cx="2171699" cy="46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7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864037" y="926425"/>
            <a:ext cx="75687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selection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FF3B2-DA1B-E27E-310B-D667258CBFEE}"/>
              </a:ext>
            </a:extLst>
          </p:cNvPr>
          <p:cNvSpPr txBox="1"/>
          <p:nvPr/>
        </p:nvSpPr>
        <p:spPr>
          <a:xfrm>
            <a:off x="864036" y="2467156"/>
            <a:ext cx="7952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investment: 10,000 USD</a:t>
            </a:r>
          </a:p>
          <a:p>
            <a:r>
              <a:rPr lang="en-US" b="1" dirty="0"/>
              <a:t>Transaction costs: 0.25%</a:t>
            </a:r>
          </a:p>
          <a:p>
            <a:r>
              <a:rPr lang="en-US" dirty="0"/>
              <a:t>Returns optimal weights by Maximizing Sharpe ratio*</a:t>
            </a:r>
          </a:p>
          <a:p>
            <a:r>
              <a:rPr lang="en-US" dirty="0"/>
              <a:t>Tested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latest data from </a:t>
            </a:r>
            <a:r>
              <a:rPr lang="en-US" dirty="0" err="1"/>
              <a:t>Binance</a:t>
            </a:r>
            <a:r>
              <a:rPr lang="en-US" dirty="0"/>
              <a:t>  (47 data points): 15 minutes, 1hour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historical data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6142E-869B-20F3-BE37-4F39BCCD9AA9}"/>
              </a:ext>
            </a:extLst>
          </p:cNvPr>
          <p:cNvSpPr txBox="1"/>
          <p:nvPr/>
        </p:nvSpPr>
        <p:spPr>
          <a:xfrm>
            <a:off x="864036" y="7561967"/>
            <a:ext cx="860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*Expected portfolio return/ std: std based on last 1000 observations returned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484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864037" y="926425"/>
            <a:ext cx="114803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performance (BTC)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CBB6-76B3-47FB-E491-4C25A274E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977304"/>
            <a:ext cx="12305967" cy="4325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996AA-463E-A2F9-842B-CEC4BB97635A}"/>
              </a:ext>
            </a:extLst>
          </p:cNvPr>
          <p:cNvSpPr txBox="1"/>
          <p:nvPr/>
        </p:nvSpPr>
        <p:spPr>
          <a:xfrm>
            <a:off x="990600" y="2173261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Recalculating weights every 15 minutes</a:t>
            </a:r>
          </a:p>
        </p:txBody>
      </p:sp>
    </p:spTree>
    <p:extLst>
      <p:ext uri="{BB962C8B-B14F-4D97-AF65-F5344CB8AC3E}">
        <p14:creationId xmlns:p14="http://schemas.microsoft.com/office/powerpoint/2010/main" val="139090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EB0E7C5D-0E77-DFA0-8384-2F895AEA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289502"/>
            <a:ext cx="12476368" cy="4013673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20051FD7-2386-E0C2-E450-FD7BCE0C7F93}"/>
              </a:ext>
            </a:extLst>
          </p:cNvPr>
          <p:cNvSpPr/>
          <p:nvPr/>
        </p:nvSpPr>
        <p:spPr>
          <a:xfrm>
            <a:off x="864037" y="926425"/>
            <a:ext cx="114803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performance (BTC)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5ADF9-270D-52D1-1BD4-4F7788F5CB47}"/>
              </a:ext>
            </a:extLst>
          </p:cNvPr>
          <p:cNvSpPr txBox="1"/>
          <p:nvPr/>
        </p:nvSpPr>
        <p:spPr>
          <a:xfrm>
            <a:off x="990600" y="2173261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Recalculating weights every 15 minutes</a:t>
            </a:r>
          </a:p>
        </p:txBody>
      </p:sp>
    </p:spTree>
    <p:extLst>
      <p:ext uri="{BB962C8B-B14F-4D97-AF65-F5344CB8AC3E}">
        <p14:creationId xmlns:p14="http://schemas.microsoft.com/office/powerpoint/2010/main" val="366883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2">
            <a:extLst>
              <a:ext uri="{FF2B5EF4-FFF2-40B4-BE49-F238E27FC236}">
                <a16:creationId xmlns:a16="http://schemas.microsoft.com/office/drawing/2014/main" id="{20051FD7-2386-E0C2-E450-FD7BCE0C7F93}"/>
              </a:ext>
            </a:extLst>
          </p:cNvPr>
          <p:cNvSpPr/>
          <p:nvPr/>
        </p:nvSpPr>
        <p:spPr>
          <a:xfrm>
            <a:off x="864037" y="926425"/>
            <a:ext cx="114803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performance (BTC)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5ADF9-270D-52D1-1BD4-4F7788F5CB47}"/>
              </a:ext>
            </a:extLst>
          </p:cNvPr>
          <p:cNvSpPr txBox="1"/>
          <p:nvPr/>
        </p:nvSpPr>
        <p:spPr>
          <a:xfrm>
            <a:off x="990600" y="2173261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/>
              <a:t>Recalculating weights every hour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63FCF-054C-A4BD-ED37-B13916FD3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62492"/>
            <a:ext cx="12268200" cy="40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4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"/>
          <p:cNvSpPr/>
          <p:nvPr/>
        </p:nvSpPr>
        <p:spPr>
          <a:xfrm>
            <a:off x="2588537" y="1751652"/>
            <a:ext cx="60363" cy="5724000"/>
          </a:xfrm>
          <a:prstGeom prst="roundRect">
            <a:avLst>
              <a:gd name="adj" fmla="val 225237"/>
            </a:avLst>
          </a:prstGeom>
          <a:solidFill>
            <a:srgbClr val="BBC2DC"/>
          </a:solidFill>
          <a:ln/>
        </p:spPr>
        <p:txBody>
          <a:bodyPr/>
          <a:lstStyle/>
          <a:p>
            <a:endParaRPr lang="en-NL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435989-CF08-C656-A1CC-FB7E999E34E7}"/>
              </a:ext>
            </a:extLst>
          </p:cNvPr>
          <p:cNvGrpSpPr/>
          <p:nvPr/>
        </p:nvGrpSpPr>
        <p:grpSpPr>
          <a:xfrm>
            <a:off x="2411432" y="2030372"/>
            <a:ext cx="993576" cy="388739"/>
            <a:chOff x="2411432" y="1583650"/>
            <a:chExt cx="993576" cy="388739"/>
          </a:xfrm>
        </p:grpSpPr>
        <p:sp>
          <p:nvSpPr>
            <p:cNvPr id="6" name="Shape 4"/>
            <p:cNvSpPr/>
            <p:nvPr/>
          </p:nvSpPr>
          <p:spPr>
            <a:xfrm>
              <a:off x="2800171" y="1760696"/>
              <a:ext cx="604837" cy="34528"/>
            </a:xfrm>
            <a:prstGeom prst="roundRect">
              <a:avLst>
                <a:gd name="adj" fmla="val 225237"/>
              </a:avLst>
            </a:prstGeom>
            <a:solidFill>
              <a:srgbClr val="BBC2DC"/>
            </a:solidFill>
            <a:ln/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E49E172-1C37-6948-364B-A48EBC349B32}"/>
                </a:ext>
              </a:extLst>
            </p:cNvPr>
            <p:cNvGrpSpPr/>
            <p:nvPr/>
          </p:nvGrpSpPr>
          <p:grpSpPr>
            <a:xfrm>
              <a:off x="2411432" y="1583650"/>
              <a:ext cx="388739" cy="388739"/>
              <a:chOff x="2411432" y="1583650"/>
              <a:chExt cx="388739" cy="388739"/>
            </a:xfrm>
          </p:grpSpPr>
          <p:sp>
            <p:nvSpPr>
              <p:cNvPr id="7" name="Shape 5"/>
              <p:cNvSpPr/>
              <p:nvPr/>
            </p:nvSpPr>
            <p:spPr>
              <a:xfrm>
                <a:off x="2411432" y="1583650"/>
                <a:ext cx="388739" cy="388739"/>
              </a:xfrm>
              <a:prstGeom prst="roundRect">
                <a:avLst>
                  <a:gd name="adj" fmla="val 20006"/>
                </a:avLst>
              </a:prstGeom>
              <a:solidFill>
                <a:srgbClr val="D5DCF6"/>
              </a:solidFill>
              <a:ln w="7620">
                <a:solidFill>
                  <a:srgbClr val="BBC2DC"/>
                </a:solidFill>
                <a:prstDash val="solid"/>
              </a:ln>
            </p:spPr>
            <p:txBody>
              <a:bodyPr/>
              <a:lstStyle/>
              <a:p>
                <a:endParaRPr lang="en-NL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" name="Text 6"/>
              <p:cNvSpPr/>
              <p:nvPr/>
            </p:nvSpPr>
            <p:spPr>
              <a:xfrm>
                <a:off x="2552164" y="1641515"/>
                <a:ext cx="107275" cy="272891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ctr">
                  <a:lnSpc>
                    <a:spcPts val="2149"/>
                  </a:lnSpc>
                  <a:buNone/>
                </a:pPr>
                <a:r>
                  <a:rPr lang="en-US" sz="2149" b="1" dirty="0">
                    <a:solidFill>
                      <a:srgbClr val="3B3535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endParaRPr lang="en-US" sz="2149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9" name="Text 7"/>
          <p:cNvSpPr/>
          <p:nvPr/>
        </p:nvSpPr>
        <p:spPr>
          <a:xfrm>
            <a:off x="3556278" y="2108499"/>
            <a:ext cx="2800707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3000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 &amp; Tasks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EECE2D-B27F-EFC3-0983-F5E803EE11B9}"/>
              </a:ext>
            </a:extLst>
          </p:cNvPr>
          <p:cNvGrpSpPr/>
          <p:nvPr/>
        </p:nvGrpSpPr>
        <p:grpSpPr>
          <a:xfrm>
            <a:off x="2411432" y="3232844"/>
            <a:ext cx="993576" cy="388739"/>
            <a:chOff x="2411432" y="3042880"/>
            <a:chExt cx="993576" cy="388739"/>
          </a:xfrm>
        </p:grpSpPr>
        <p:sp>
          <p:nvSpPr>
            <p:cNvPr id="11" name="Shape 9"/>
            <p:cNvSpPr/>
            <p:nvPr/>
          </p:nvSpPr>
          <p:spPr>
            <a:xfrm>
              <a:off x="2800171" y="3219926"/>
              <a:ext cx="604837" cy="34528"/>
            </a:xfrm>
            <a:prstGeom prst="roundRect">
              <a:avLst>
                <a:gd name="adj" fmla="val 225237"/>
              </a:avLst>
            </a:prstGeom>
            <a:solidFill>
              <a:srgbClr val="BBC2DC"/>
            </a:solidFill>
            <a:ln/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723CDAA-0A69-5509-42FB-DADE8E37551C}"/>
                </a:ext>
              </a:extLst>
            </p:cNvPr>
            <p:cNvGrpSpPr/>
            <p:nvPr/>
          </p:nvGrpSpPr>
          <p:grpSpPr>
            <a:xfrm>
              <a:off x="2411432" y="3042880"/>
              <a:ext cx="388739" cy="388739"/>
              <a:chOff x="2411432" y="3042880"/>
              <a:chExt cx="388739" cy="388739"/>
            </a:xfrm>
          </p:grpSpPr>
          <p:sp>
            <p:nvSpPr>
              <p:cNvPr id="12" name="Shape 10"/>
              <p:cNvSpPr/>
              <p:nvPr/>
            </p:nvSpPr>
            <p:spPr>
              <a:xfrm>
                <a:off x="2411432" y="3042880"/>
                <a:ext cx="388739" cy="388739"/>
              </a:xfrm>
              <a:prstGeom prst="roundRect">
                <a:avLst>
                  <a:gd name="adj" fmla="val 20006"/>
                </a:avLst>
              </a:prstGeom>
              <a:solidFill>
                <a:srgbClr val="D5DCF6"/>
              </a:solidFill>
              <a:ln w="7620">
                <a:solidFill>
                  <a:srgbClr val="BBC2DC"/>
                </a:solidFill>
                <a:prstDash val="solid"/>
              </a:ln>
            </p:spPr>
            <p:txBody>
              <a:bodyPr/>
              <a:lstStyle/>
              <a:p>
                <a:endParaRPr lang="en-NL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" name="Text 11"/>
              <p:cNvSpPr/>
              <p:nvPr/>
            </p:nvSpPr>
            <p:spPr>
              <a:xfrm>
                <a:off x="2524304" y="3100745"/>
                <a:ext cx="162878" cy="272891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ctr">
                  <a:lnSpc>
                    <a:spcPts val="2149"/>
                  </a:lnSpc>
                  <a:buNone/>
                </a:pPr>
                <a:r>
                  <a:rPr lang="en-US" sz="2149" b="1" dirty="0">
                    <a:solidFill>
                      <a:srgbClr val="3B3535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</a:t>
                </a:r>
                <a:endParaRPr lang="en-US" sz="2149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14" name="Text 12"/>
          <p:cNvSpPr/>
          <p:nvPr/>
        </p:nvSpPr>
        <p:spPr>
          <a:xfrm>
            <a:off x="3556278" y="3317574"/>
            <a:ext cx="2334578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3000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preparation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68E565-8B73-F89E-D494-1DAF4E5DAE99}"/>
              </a:ext>
            </a:extLst>
          </p:cNvPr>
          <p:cNvGrpSpPr/>
          <p:nvPr/>
        </p:nvGrpSpPr>
        <p:grpSpPr>
          <a:xfrm>
            <a:off x="2411432" y="4435316"/>
            <a:ext cx="993576" cy="388739"/>
            <a:chOff x="2411432" y="4502110"/>
            <a:chExt cx="993576" cy="388739"/>
          </a:xfrm>
        </p:grpSpPr>
        <p:sp>
          <p:nvSpPr>
            <p:cNvPr id="16" name="Shape 14"/>
            <p:cNvSpPr/>
            <p:nvPr/>
          </p:nvSpPr>
          <p:spPr>
            <a:xfrm>
              <a:off x="2800171" y="4679156"/>
              <a:ext cx="604837" cy="34528"/>
            </a:xfrm>
            <a:prstGeom prst="roundRect">
              <a:avLst>
                <a:gd name="adj" fmla="val 225237"/>
              </a:avLst>
            </a:prstGeom>
            <a:solidFill>
              <a:srgbClr val="BBC2DC"/>
            </a:solidFill>
            <a:ln/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765C3E-3F8C-5FB6-9506-D3F38DDCFFE3}"/>
                </a:ext>
              </a:extLst>
            </p:cNvPr>
            <p:cNvGrpSpPr/>
            <p:nvPr/>
          </p:nvGrpSpPr>
          <p:grpSpPr>
            <a:xfrm>
              <a:off x="2411432" y="4502110"/>
              <a:ext cx="388739" cy="388739"/>
              <a:chOff x="2411432" y="4502110"/>
              <a:chExt cx="388739" cy="388739"/>
            </a:xfrm>
          </p:grpSpPr>
          <p:sp>
            <p:nvSpPr>
              <p:cNvPr id="17" name="Shape 15"/>
              <p:cNvSpPr/>
              <p:nvPr/>
            </p:nvSpPr>
            <p:spPr>
              <a:xfrm>
                <a:off x="2411432" y="4502110"/>
                <a:ext cx="388739" cy="388739"/>
              </a:xfrm>
              <a:prstGeom prst="roundRect">
                <a:avLst>
                  <a:gd name="adj" fmla="val 20006"/>
                </a:avLst>
              </a:prstGeom>
              <a:solidFill>
                <a:srgbClr val="D5DCF6"/>
              </a:solidFill>
              <a:ln w="7620">
                <a:solidFill>
                  <a:srgbClr val="BBC2DC"/>
                </a:solidFill>
                <a:prstDash val="solid"/>
              </a:ln>
            </p:spPr>
            <p:txBody>
              <a:bodyPr/>
              <a:lstStyle/>
              <a:p>
                <a:endParaRPr lang="en-NL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8" name="Text 16"/>
              <p:cNvSpPr/>
              <p:nvPr/>
            </p:nvSpPr>
            <p:spPr>
              <a:xfrm>
                <a:off x="2524185" y="4559975"/>
                <a:ext cx="163235" cy="272891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ctr">
                  <a:lnSpc>
                    <a:spcPts val="2149"/>
                  </a:lnSpc>
                  <a:buNone/>
                </a:pPr>
                <a:r>
                  <a:rPr lang="en-US" sz="2149" b="1" dirty="0">
                    <a:solidFill>
                      <a:srgbClr val="3B3535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  <a:endParaRPr lang="en-US" sz="2149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19" name="Text 17"/>
          <p:cNvSpPr/>
          <p:nvPr/>
        </p:nvSpPr>
        <p:spPr>
          <a:xfrm>
            <a:off x="3556278" y="4526649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3000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 selection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DBFE721-4873-85E9-3913-3CCAF42FA6B5}"/>
              </a:ext>
            </a:extLst>
          </p:cNvPr>
          <p:cNvGrpSpPr/>
          <p:nvPr/>
        </p:nvGrpSpPr>
        <p:grpSpPr>
          <a:xfrm>
            <a:off x="2411432" y="5637788"/>
            <a:ext cx="993576" cy="388739"/>
            <a:chOff x="2411432" y="5961340"/>
            <a:chExt cx="993576" cy="388739"/>
          </a:xfrm>
        </p:grpSpPr>
        <p:sp>
          <p:nvSpPr>
            <p:cNvPr id="21" name="Shape 19"/>
            <p:cNvSpPr/>
            <p:nvPr/>
          </p:nvSpPr>
          <p:spPr>
            <a:xfrm>
              <a:off x="2800171" y="6138386"/>
              <a:ext cx="604837" cy="34528"/>
            </a:xfrm>
            <a:prstGeom prst="roundRect">
              <a:avLst>
                <a:gd name="adj" fmla="val 225237"/>
              </a:avLst>
            </a:prstGeom>
            <a:solidFill>
              <a:srgbClr val="BBC2DC"/>
            </a:solidFill>
            <a:ln/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A53933-3E17-9381-F483-0284F4ABD855}"/>
                </a:ext>
              </a:extLst>
            </p:cNvPr>
            <p:cNvGrpSpPr/>
            <p:nvPr/>
          </p:nvGrpSpPr>
          <p:grpSpPr>
            <a:xfrm>
              <a:off x="2411432" y="5961340"/>
              <a:ext cx="388739" cy="388739"/>
              <a:chOff x="2411432" y="5961340"/>
              <a:chExt cx="388739" cy="388739"/>
            </a:xfrm>
          </p:grpSpPr>
          <p:sp>
            <p:nvSpPr>
              <p:cNvPr id="22" name="Shape 20"/>
              <p:cNvSpPr/>
              <p:nvPr/>
            </p:nvSpPr>
            <p:spPr>
              <a:xfrm>
                <a:off x="2411432" y="5961340"/>
                <a:ext cx="388739" cy="388739"/>
              </a:xfrm>
              <a:prstGeom prst="roundRect">
                <a:avLst>
                  <a:gd name="adj" fmla="val 20006"/>
                </a:avLst>
              </a:prstGeom>
              <a:solidFill>
                <a:srgbClr val="D5DCF6"/>
              </a:solidFill>
              <a:ln w="7620">
                <a:solidFill>
                  <a:srgbClr val="BBC2DC"/>
                </a:solidFill>
                <a:prstDash val="solid"/>
              </a:ln>
            </p:spPr>
            <p:txBody>
              <a:bodyPr/>
              <a:lstStyle/>
              <a:p>
                <a:endParaRPr lang="en-NL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3" name="Text 21"/>
              <p:cNvSpPr/>
              <p:nvPr/>
            </p:nvSpPr>
            <p:spPr>
              <a:xfrm>
                <a:off x="2523470" y="6019205"/>
                <a:ext cx="164544" cy="272891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ctr">
                  <a:lnSpc>
                    <a:spcPts val="2149"/>
                  </a:lnSpc>
                  <a:buNone/>
                </a:pPr>
                <a:r>
                  <a:rPr lang="en-US" sz="2149" b="1" dirty="0">
                    <a:solidFill>
                      <a:srgbClr val="3B3535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  <a:endParaRPr lang="en-US" sz="2149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24" name="Text 22"/>
          <p:cNvSpPr/>
          <p:nvPr/>
        </p:nvSpPr>
        <p:spPr>
          <a:xfrm>
            <a:off x="3556278" y="5735723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3000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Modeling &amp; Evaluation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EF6232-A9B9-B5D5-ED6A-F1DD57778DE0}"/>
              </a:ext>
            </a:extLst>
          </p:cNvPr>
          <p:cNvGrpSpPr/>
          <p:nvPr/>
        </p:nvGrpSpPr>
        <p:grpSpPr>
          <a:xfrm>
            <a:off x="2411432" y="6840260"/>
            <a:ext cx="1010841" cy="388739"/>
            <a:chOff x="2394167" y="7399020"/>
            <a:chExt cx="1010841" cy="388739"/>
          </a:xfrm>
        </p:grpSpPr>
        <p:sp>
          <p:nvSpPr>
            <p:cNvPr id="26" name="Shape 24"/>
            <p:cNvSpPr/>
            <p:nvPr/>
          </p:nvSpPr>
          <p:spPr>
            <a:xfrm>
              <a:off x="2800171" y="7597616"/>
              <a:ext cx="604837" cy="34528"/>
            </a:xfrm>
            <a:prstGeom prst="roundRect">
              <a:avLst>
                <a:gd name="adj" fmla="val 225237"/>
              </a:avLst>
            </a:prstGeom>
            <a:solidFill>
              <a:srgbClr val="BBC2DC"/>
            </a:solidFill>
            <a:ln/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F2F949-A96B-92DD-3CE4-A875AC5635E3}"/>
                </a:ext>
              </a:extLst>
            </p:cNvPr>
            <p:cNvGrpSpPr/>
            <p:nvPr/>
          </p:nvGrpSpPr>
          <p:grpSpPr>
            <a:xfrm>
              <a:off x="2394167" y="7399020"/>
              <a:ext cx="388739" cy="388739"/>
              <a:chOff x="2411432" y="7420570"/>
              <a:chExt cx="388739" cy="388739"/>
            </a:xfrm>
          </p:grpSpPr>
          <p:sp>
            <p:nvSpPr>
              <p:cNvPr id="27" name="Shape 25"/>
              <p:cNvSpPr/>
              <p:nvPr/>
            </p:nvSpPr>
            <p:spPr>
              <a:xfrm>
                <a:off x="2411432" y="7420570"/>
                <a:ext cx="388739" cy="388739"/>
              </a:xfrm>
              <a:prstGeom prst="roundRect">
                <a:avLst>
                  <a:gd name="adj" fmla="val 20006"/>
                </a:avLst>
              </a:prstGeom>
              <a:solidFill>
                <a:srgbClr val="D5DCF6"/>
              </a:solidFill>
              <a:ln w="7620">
                <a:solidFill>
                  <a:srgbClr val="BBC2DC"/>
                </a:solidFill>
                <a:prstDash val="solid"/>
              </a:ln>
            </p:spPr>
            <p:txBody>
              <a:bodyPr/>
              <a:lstStyle/>
              <a:p>
                <a:endParaRPr lang="en-NL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8" name="Text 26"/>
              <p:cNvSpPr/>
              <p:nvPr/>
            </p:nvSpPr>
            <p:spPr>
              <a:xfrm>
                <a:off x="2520732" y="7478435"/>
                <a:ext cx="170021" cy="272891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ctr">
                  <a:lnSpc>
                    <a:spcPts val="2149"/>
                  </a:lnSpc>
                  <a:buNone/>
                </a:pPr>
                <a:r>
                  <a:rPr lang="en-US" sz="2149" b="1" dirty="0">
                    <a:solidFill>
                      <a:srgbClr val="3B3535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</a:t>
                </a:r>
                <a:endParaRPr lang="en-US" sz="2149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29" name="Text 27"/>
          <p:cNvSpPr/>
          <p:nvPr/>
        </p:nvSpPr>
        <p:spPr>
          <a:xfrm>
            <a:off x="3556278" y="6944797"/>
            <a:ext cx="2273856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8"/>
              </a:lnSpc>
              <a:buNone/>
            </a:pPr>
            <a:r>
              <a:rPr lang="en-US" sz="3000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creation</a:t>
            </a:r>
            <a:endParaRPr lang="en-US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Text 2">
            <a:extLst>
              <a:ext uri="{FF2B5EF4-FFF2-40B4-BE49-F238E27FC236}">
                <a16:creationId xmlns:a16="http://schemas.microsoft.com/office/drawing/2014/main" id="{7DD9D3C3-8BF4-3D02-61C9-A0325EBCBB1E}"/>
              </a:ext>
            </a:extLst>
          </p:cNvPr>
          <p:cNvSpPr/>
          <p:nvPr/>
        </p:nvSpPr>
        <p:spPr>
          <a:xfrm>
            <a:off x="643057" y="405825"/>
            <a:ext cx="667214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864037" y="161494"/>
            <a:ext cx="114803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performance with different </a:t>
            </a:r>
            <a:b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forecasting models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996AA-463E-A2F9-842B-CEC4BB97635A}"/>
              </a:ext>
            </a:extLst>
          </p:cNvPr>
          <p:cNvSpPr txBox="1"/>
          <p:nvPr/>
        </p:nvSpPr>
        <p:spPr>
          <a:xfrm>
            <a:off x="990600" y="1845017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– 1 </a:t>
            </a:r>
            <a:r>
              <a:rPr lang="de-DE" dirty="0" err="1"/>
              <a:t>day</a:t>
            </a:r>
            <a:endParaRPr lang="en-NL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583E4B8-467F-01C0-0295-FC9F3D58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37" y="2614580"/>
            <a:ext cx="12648315" cy="35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67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864037" y="161494"/>
            <a:ext cx="114803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performance with different </a:t>
            </a:r>
            <a:b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forecasting models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996AA-463E-A2F9-842B-CEC4BB97635A}"/>
              </a:ext>
            </a:extLst>
          </p:cNvPr>
          <p:cNvSpPr txBox="1"/>
          <p:nvPr/>
        </p:nvSpPr>
        <p:spPr>
          <a:xfrm>
            <a:off x="990600" y="1845017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ARIMA – 5 </a:t>
            </a:r>
            <a:r>
              <a:rPr lang="de-DE" dirty="0" err="1"/>
              <a:t>hours</a:t>
            </a:r>
            <a:endParaRPr lang="en-NL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4286188-78A1-D9D9-02E8-EA78CB3B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58" y="2649516"/>
            <a:ext cx="11674612" cy="3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2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864037" y="161494"/>
            <a:ext cx="114803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performance with different </a:t>
            </a:r>
            <a:b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forecasting models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996AA-463E-A2F9-842B-CEC4BB97635A}"/>
              </a:ext>
            </a:extLst>
          </p:cNvPr>
          <p:cNvSpPr txBox="1"/>
          <p:nvPr/>
        </p:nvSpPr>
        <p:spPr>
          <a:xfrm>
            <a:off x="990600" y="1845017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ARIMA and </a:t>
            </a:r>
            <a:r>
              <a:rPr lang="de-DE" dirty="0" err="1"/>
              <a:t>XGBoost</a:t>
            </a:r>
            <a:r>
              <a:rPr lang="de-DE" dirty="0"/>
              <a:t> – 5 </a:t>
            </a:r>
            <a:r>
              <a:rPr lang="de-DE" dirty="0" err="1"/>
              <a:t>hours</a:t>
            </a:r>
            <a:r>
              <a:rPr lang="de-DE" dirty="0"/>
              <a:t> and 1 </a:t>
            </a:r>
            <a:r>
              <a:rPr lang="de-DE" dirty="0" err="1"/>
              <a:t>day</a:t>
            </a:r>
            <a:endParaRPr lang="en-NL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86774F-23AF-7400-B39A-62D6C0E2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97" y="4963094"/>
            <a:ext cx="10787636" cy="3266506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E34D0E0-E7F6-98EF-259C-B49A59D4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67" y="2336102"/>
            <a:ext cx="9876376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628181DF-D2EE-306F-1BAC-B98746EA67CB}"/>
              </a:ext>
            </a:extLst>
          </p:cNvPr>
          <p:cNvSpPr/>
          <p:nvPr/>
        </p:nvSpPr>
        <p:spPr>
          <a:xfrm>
            <a:off x="864037" y="161494"/>
            <a:ext cx="114803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2000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performance with different forecasting models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996AA-463E-A2F9-842B-CEC4BB97635A}"/>
              </a:ext>
            </a:extLst>
          </p:cNvPr>
          <p:cNvSpPr txBox="1"/>
          <p:nvPr/>
        </p:nvSpPr>
        <p:spPr>
          <a:xfrm>
            <a:off x="864037" y="989283"/>
            <a:ext cx="608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Linear </a:t>
            </a:r>
            <a:r>
              <a:rPr lang="de-DE" dirty="0" err="1"/>
              <a:t>regression</a:t>
            </a:r>
            <a:r>
              <a:rPr lang="de-DE" dirty="0"/>
              <a:t> – 30 </a:t>
            </a:r>
            <a:r>
              <a:rPr lang="de-DE" dirty="0" err="1"/>
              <a:t>days</a:t>
            </a:r>
            <a:endParaRPr lang="en-NL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AE50811-CD15-45DC-C192-BF24C712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687" y="862427"/>
            <a:ext cx="10066892" cy="3017782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A070BA9-6DB5-FA7A-8A18-3380956F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551"/>
            <a:ext cx="8492836" cy="2526743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6D75CD7A-F610-2215-D010-A4C6E1780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662" y="5657636"/>
            <a:ext cx="8812786" cy="24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43057" y="405825"/>
            <a:ext cx="667214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Context</a:t>
            </a:r>
          </a:p>
          <a:p>
            <a:pPr marL="0" indent="0">
              <a:lnSpc>
                <a:spcPts val="6395"/>
              </a:lnSpc>
              <a:buNone/>
            </a:pPr>
            <a:endParaRPr lang="en-US" sz="5116" b="1" dirty="0">
              <a:solidFill>
                <a:srgbClr val="1F1E1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6395"/>
              </a:lnSpc>
              <a:buNone/>
            </a:pP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Picture 14" descr="A graph showing the price of bitcoin&#10;&#10;Description automatically generated">
            <a:extLst>
              <a:ext uri="{FF2B5EF4-FFF2-40B4-BE49-F238E27FC236}">
                <a16:creationId xmlns:a16="http://schemas.microsoft.com/office/drawing/2014/main" id="{1588CA6B-1D75-9BA8-F40F-F31D53DF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57" y="1703628"/>
            <a:ext cx="7831316" cy="2595606"/>
          </a:xfrm>
          <a:prstGeom prst="rect">
            <a:avLst/>
          </a:prstGeom>
        </p:spPr>
      </p:pic>
      <p:pic>
        <p:nvPicPr>
          <p:cNvPr id="19" name="Picture 18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8CD47D22-82E6-68DD-A613-62C7C472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57" y="5228169"/>
            <a:ext cx="7772400" cy="2595606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3BFA6AB7-A5A0-0E8A-9B16-7587528C680D}"/>
              </a:ext>
            </a:extLst>
          </p:cNvPr>
          <p:cNvSpPr/>
          <p:nvPr/>
        </p:nvSpPr>
        <p:spPr>
          <a:xfrm>
            <a:off x="9433260" y="5459594"/>
            <a:ext cx="3898821" cy="1246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 price: 0.000059 </a:t>
            </a:r>
            <a:r>
              <a:rPr lang="en-US" sz="1944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 price: 73,656 </a:t>
            </a:r>
            <a:r>
              <a:rPr lang="en-US" sz="1944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BTC</a:t>
            </a:r>
            <a:endParaRPr lang="en-US" sz="1944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4D3F79AD-CF1B-E793-9993-159B8ED06756}"/>
              </a:ext>
            </a:extLst>
          </p:cNvPr>
          <p:cNvSpPr/>
          <p:nvPr/>
        </p:nvSpPr>
        <p:spPr>
          <a:xfrm>
            <a:off x="643057" y="1935053"/>
            <a:ext cx="3898821" cy="21327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56 crypto currencies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year of data (generally)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min frequency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43057" y="405825"/>
            <a:ext cx="667214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Tasks</a:t>
            </a:r>
          </a:p>
          <a:p>
            <a:pPr marL="0" indent="0">
              <a:lnSpc>
                <a:spcPts val="6395"/>
              </a:lnSpc>
              <a:buNone/>
            </a:pPr>
            <a:endParaRPr lang="en-US" sz="5116" b="1" dirty="0">
              <a:solidFill>
                <a:srgbClr val="1F1E1E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  <a:p>
            <a:pPr marL="0" indent="0">
              <a:lnSpc>
                <a:spcPts val="6395"/>
              </a:lnSpc>
              <a:buNone/>
            </a:pPr>
            <a:endParaRPr lang="en-US" sz="5116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2FB101-C6BB-20F1-4E1A-A77304A79922}"/>
              </a:ext>
            </a:extLst>
          </p:cNvPr>
          <p:cNvGrpSpPr/>
          <p:nvPr/>
        </p:nvGrpSpPr>
        <p:grpSpPr>
          <a:xfrm>
            <a:off x="932290" y="2800106"/>
            <a:ext cx="4658023" cy="388739"/>
            <a:chOff x="1364894" y="3183931"/>
            <a:chExt cx="4658023" cy="3887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39AEC8-546A-B621-63D2-517E41C2475B}"/>
                </a:ext>
              </a:extLst>
            </p:cNvPr>
            <p:cNvGrpSpPr/>
            <p:nvPr/>
          </p:nvGrpSpPr>
          <p:grpSpPr>
            <a:xfrm>
              <a:off x="1364894" y="3183931"/>
              <a:ext cx="993576" cy="388739"/>
              <a:chOff x="2411432" y="3042880"/>
              <a:chExt cx="993576" cy="388739"/>
            </a:xfrm>
          </p:grpSpPr>
          <p:sp>
            <p:nvSpPr>
              <p:cNvPr id="9" name="Shape 9">
                <a:extLst>
                  <a:ext uri="{FF2B5EF4-FFF2-40B4-BE49-F238E27FC236}">
                    <a16:creationId xmlns:a16="http://schemas.microsoft.com/office/drawing/2014/main" id="{1C0C614F-4FA9-9B29-9CB9-D13ABEBBBB7A}"/>
                  </a:ext>
                </a:extLst>
              </p:cNvPr>
              <p:cNvSpPr/>
              <p:nvPr/>
            </p:nvSpPr>
            <p:spPr>
              <a:xfrm>
                <a:off x="2800171" y="3219926"/>
                <a:ext cx="604837" cy="34528"/>
              </a:xfrm>
              <a:prstGeom prst="roundRect">
                <a:avLst>
                  <a:gd name="adj" fmla="val 225237"/>
                </a:avLst>
              </a:prstGeom>
              <a:solidFill>
                <a:srgbClr val="BBC2DC"/>
              </a:solidFill>
              <a:ln/>
            </p:spPr>
            <p:txBody>
              <a:bodyPr/>
              <a:lstStyle/>
              <a:p>
                <a:endParaRPr lang="en-NL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B53CBD-9083-A3DB-49DE-22FB84D1EF75}"/>
                  </a:ext>
                </a:extLst>
              </p:cNvPr>
              <p:cNvGrpSpPr/>
              <p:nvPr/>
            </p:nvGrpSpPr>
            <p:grpSpPr>
              <a:xfrm>
                <a:off x="2411432" y="3042880"/>
                <a:ext cx="388739" cy="388739"/>
                <a:chOff x="2411432" y="3042880"/>
                <a:chExt cx="388739" cy="388739"/>
              </a:xfrm>
            </p:grpSpPr>
            <p:sp>
              <p:nvSpPr>
                <p:cNvPr id="11" name="Shape 10">
                  <a:extLst>
                    <a:ext uri="{FF2B5EF4-FFF2-40B4-BE49-F238E27FC236}">
                      <a16:creationId xmlns:a16="http://schemas.microsoft.com/office/drawing/2014/main" id="{424338EE-A008-2959-8CF0-9382235B2D14}"/>
                    </a:ext>
                  </a:extLst>
                </p:cNvPr>
                <p:cNvSpPr/>
                <p:nvPr/>
              </p:nvSpPr>
              <p:spPr>
                <a:xfrm>
                  <a:off x="2411432" y="3042880"/>
                  <a:ext cx="388739" cy="388739"/>
                </a:xfrm>
                <a:prstGeom prst="roundRect">
                  <a:avLst>
                    <a:gd name="adj" fmla="val 20006"/>
                  </a:avLst>
                </a:prstGeom>
                <a:solidFill>
                  <a:srgbClr val="D5DCF6"/>
                </a:solidFill>
                <a:ln w="7620">
                  <a:solidFill>
                    <a:srgbClr val="BBC2DC"/>
                  </a:solidFill>
                  <a:prstDash val="solid"/>
                </a:ln>
              </p:spPr>
              <p:txBody>
                <a:bodyPr/>
                <a:lstStyle/>
                <a:p>
                  <a:endParaRPr lang="en-NL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2" name="Text 11">
                  <a:extLst>
                    <a:ext uri="{FF2B5EF4-FFF2-40B4-BE49-F238E27FC236}">
                      <a16:creationId xmlns:a16="http://schemas.microsoft.com/office/drawing/2014/main" id="{BDFDEF19-15C5-55DD-06ED-D44A3B4E6C2B}"/>
                    </a:ext>
                  </a:extLst>
                </p:cNvPr>
                <p:cNvSpPr/>
                <p:nvPr/>
              </p:nvSpPr>
              <p:spPr>
                <a:xfrm>
                  <a:off x="2524304" y="3100745"/>
                  <a:ext cx="162878" cy="272891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149"/>
                    </a:lnSpc>
                    <a:buNone/>
                  </a:pPr>
                  <a:r>
                    <a:rPr lang="en-US" sz="2149" b="1" dirty="0">
                      <a:solidFill>
                        <a:srgbClr val="3B3535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</a:t>
                  </a:r>
                  <a:endParaRPr lang="en-US" sz="2149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18" name="Text 7">
              <a:extLst>
                <a:ext uri="{FF2B5EF4-FFF2-40B4-BE49-F238E27FC236}">
                  <a16:creationId xmlns:a16="http://schemas.microsoft.com/office/drawing/2014/main" id="{6135E6B5-ED06-B0A7-6956-56306042D448}"/>
                </a:ext>
              </a:extLst>
            </p:cNvPr>
            <p:cNvSpPr/>
            <p:nvPr/>
          </p:nvSpPr>
          <p:spPr>
            <a:xfrm>
              <a:off x="2471342" y="3283231"/>
              <a:ext cx="3551575" cy="2612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238"/>
                </a:lnSpc>
                <a:buNone/>
              </a:pPr>
              <a:r>
                <a:rPr lang="en-US" sz="3000" b="1" dirty="0">
                  <a:solidFill>
                    <a:srgbClr val="3B353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Predict prices</a:t>
              </a:r>
              <a:endPara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11324F-0BDA-1163-F4D4-98B0F907AC7E}"/>
              </a:ext>
            </a:extLst>
          </p:cNvPr>
          <p:cNvGrpSpPr/>
          <p:nvPr/>
        </p:nvGrpSpPr>
        <p:grpSpPr>
          <a:xfrm>
            <a:off x="7145219" y="2817310"/>
            <a:ext cx="4898339" cy="388739"/>
            <a:chOff x="7577019" y="3241796"/>
            <a:chExt cx="4898339" cy="38873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8835B8A-7C3A-B1F2-5595-30325475F848}"/>
                </a:ext>
              </a:extLst>
            </p:cNvPr>
            <p:cNvGrpSpPr/>
            <p:nvPr/>
          </p:nvGrpSpPr>
          <p:grpSpPr>
            <a:xfrm>
              <a:off x="7577019" y="3241796"/>
              <a:ext cx="993576" cy="388739"/>
              <a:chOff x="2411432" y="3042880"/>
              <a:chExt cx="993576" cy="388739"/>
            </a:xfrm>
          </p:grpSpPr>
          <p:sp>
            <p:nvSpPr>
              <p:cNvPr id="14" name="Shape 9">
                <a:extLst>
                  <a:ext uri="{FF2B5EF4-FFF2-40B4-BE49-F238E27FC236}">
                    <a16:creationId xmlns:a16="http://schemas.microsoft.com/office/drawing/2014/main" id="{FD798E5D-412F-AF5D-1AB8-E133A4072CD5}"/>
                  </a:ext>
                </a:extLst>
              </p:cNvPr>
              <p:cNvSpPr/>
              <p:nvPr/>
            </p:nvSpPr>
            <p:spPr>
              <a:xfrm>
                <a:off x="2800171" y="3219926"/>
                <a:ext cx="604837" cy="34528"/>
              </a:xfrm>
              <a:prstGeom prst="roundRect">
                <a:avLst>
                  <a:gd name="adj" fmla="val 225237"/>
                </a:avLst>
              </a:prstGeom>
              <a:solidFill>
                <a:srgbClr val="BBC2DC"/>
              </a:solidFill>
              <a:ln/>
            </p:spPr>
            <p:txBody>
              <a:bodyPr/>
              <a:lstStyle/>
              <a:p>
                <a:endParaRPr lang="en-NL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5F43B6D-98CD-7BF4-2A51-FCCC5D36B70B}"/>
                  </a:ext>
                </a:extLst>
              </p:cNvPr>
              <p:cNvGrpSpPr/>
              <p:nvPr/>
            </p:nvGrpSpPr>
            <p:grpSpPr>
              <a:xfrm>
                <a:off x="2411432" y="3042880"/>
                <a:ext cx="388739" cy="388739"/>
                <a:chOff x="2411432" y="3042880"/>
                <a:chExt cx="388739" cy="388739"/>
              </a:xfrm>
            </p:grpSpPr>
            <p:sp>
              <p:nvSpPr>
                <p:cNvPr id="16" name="Shape 10">
                  <a:extLst>
                    <a:ext uri="{FF2B5EF4-FFF2-40B4-BE49-F238E27FC236}">
                      <a16:creationId xmlns:a16="http://schemas.microsoft.com/office/drawing/2014/main" id="{ACDBD1C0-CC8A-64B6-1FAF-4A12AF87D4E6}"/>
                    </a:ext>
                  </a:extLst>
                </p:cNvPr>
                <p:cNvSpPr/>
                <p:nvPr/>
              </p:nvSpPr>
              <p:spPr>
                <a:xfrm>
                  <a:off x="2411432" y="3042880"/>
                  <a:ext cx="388739" cy="388739"/>
                </a:xfrm>
                <a:prstGeom prst="roundRect">
                  <a:avLst>
                    <a:gd name="adj" fmla="val 20006"/>
                  </a:avLst>
                </a:prstGeom>
                <a:solidFill>
                  <a:srgbClr val="D5DCF6"/>
                </a:solidFill>
                <a:ln w="7620">
                  <a:solidFill>
                    <a:srgbClr val="BBC2DC"/>
                  </a:solidFill>
                  <a:prstDash val="solid"/>
                </a:ln>
              </p:spPr>
              <p:txBody>
                <a:bodyPr/>
                <a:lstStyle/>
                <a:p>
                  <a:endParaRPr lang="en-NL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17" name="Text 11">
                  <a:extLst>
                    <a:ext uri="{FF2B5EF4-FFF2-40B4-BE49-F238E27FC236}">
                      <a16:creationId xmlns:a16="http://schemas.microsoft.com/office/drawing/2014/main" id="{65E62A68-ED86-CF97-D56C-D51C97627141}"/>
                    </a:ext>
                  </a:extLst>
                </p:cNvPr>
                <p:cNvSpPr/>
                <p:nvPr/>
              </p:nvSpPr>
              <p:spPr>
                <a:xfrm>
                  <a:off x="2524304" y="3100745"/>
                  <a:ext cx="162878" cy="272891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149"/>
                    </a:lnSpc>
                    <a:buNone/>
                  </a:pPr>
                  <a:r>
                    <a:rPr lang="en-US" sz="2149" b="1" dirty="0">
                      <a:solidFill>
                        <a:srgbClr val="3B3535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2</a:t>
                  </a:r>
                  <a:endParaRPr lang="en-US" sz="2149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19" name="Text 7">
              <a:extLst>
                <a:ext uri="{FF2B5EF4-FFF2-40B4-BE49-F238E27FC236}">
                  <a16:creationId xmlns:a16="http://schemas.microsoft.com/office/drawing/2014/main" id="{D63381A1-3B50-E479-AF97-B76CF826ACA8}"/>
                </a:ext>
              </a:extLst>
            </p:cNvPr>
            <p:cNvSpPr/>
            <p:nvPr/>
          </p:nvSpPr>
          <p:spPr>
            <a:xfrm>
              <a:off x="8923783" y="3305464"/>
              <a:ext cx="3551575" cy="2612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238"/>
                </a:lnSpc>
                <a:buNone/>
              </a:pPr>
              <a:r>
                <a:rPr lang="en-US" sz="3000" b="1" dirty="0">
                  <a:solidFill>
                    <a:srgbClr val="3B353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Optimize portfolio</a:t>
              </a:r>
              <a:endPara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E53BA4-E6E1-E584-4563-830201341105}"/>
              </a:ext>
            </a:extLst>
          </p:cNvPr>
          <p:cNvGrpSpPr/>
          <p:nvPr/>
        </p:nvGrpSpPr>
        <p:grpSpPr>
          <a:xfrm>
            <a:off x="2985552" y="3930600"/>
            <a:ext cx="6391239" cy="3358389"/>
            <a:chOff x="2985552" y="3930600"/>
            <a:chExt cx="6391239" cy="33583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8AFF835-BA0D-341F-5084-1B8DC0370F96}"/>
                </a:ext>
              </a:extLst>
            </p:cNvPr>
            <p:cNvGrpSpPr/>
            <p:nvPr/>
          </p:nvGrpSpPr>
          <p:grpSpPr>
            <a:xfrm>
              <a:off x="2985552" y="5221056"/>
              <a:ext cx="993576" cy="388739"/>
              <a:chOff x="2411432" y="3042880"/>
              <a:chExt cx="993576" cy="388739"/>
            </a:xfrm>
          </p:grpSpPr>
          <p:sp>
            <p:nvSpPr>
              <p:cNvPr id="3" name="Shape 9">
                <a:extLst>
                  <a:ext uri="{FF2B5EF4-FFF2-40B4-BE49-F238E27FC236}">
                    <a16:creationId xmlns:a16="http://schemas.microsoft.com/office/drawing/2014/main" id="{6FC0A562-5CF9-B333-2EBC-922B04B34605}"/>
                  </a:ext>
                </a:extLst>
              </p:cNvPr>
              <p:cNvSpPr/>
              <p:nvPr/>
            </p:nvSpPr>
            <p:spPr>
              <a:xfrm>
                <a:off x="2800171" y="3219926"/>
                <a:ext cx="604837" cy="34528"/>
              </a:xfrm>
              <a:prstGeom prst="roundRect">
                <a:avLst>
                  <a:gd name="adj" fmla="val 225237"/>
                </a:avLst>
              </a:prstGeom>
              <a:solidFill>
                <a:srgbClr val="BBC2DC"/>
              </a:solidFill>
              <a:ln/>
            </p:spPr>
            <p:txBody>
              <a:bodyPr/>
              <a:lstStyle/>
              <a:p>
                <a:endParaRPr lang="en-NL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A17ED70-FA32-13F4-7B52-77E332298F1C}"/>
                  </a:ext>
                </a:extLst>
              </p:cNvPr>
              <p:cNvGrpSpPr/>
              <p:nvPr/>
            </p:nvGrpSpPr>
            <p:grpSpPr>
              <a:xfrm>
                <a:off x="2411432" y="3042880"/>
                <a:ext cx="388739" cy="388739"/>
                <a:chOff x="2411432" y="3042880"/>
                <a:chExt cx="388739" cy="388739"/>
              </a:xfrm>
            </p:grpSpPr>
            <p:sp>
              <p:nvSpPr>
                <p:cNvPr id="6" name="Shape 10">
                  <a:extLst>
                    <a:ext uri="{FF2B5EF4-FFF2-40B4-BE49-F238E27FC236}">
                      <a16:creationId xmlns:a16="http://schemas.microsoft.com/office/drawing/2014/main" id="{92A9C131-6533-746B-5586-758EA18E14F0}"/>
                    </a:ext>
                  </a:extLst>
                </p:cNvPr>
                <p:cNvSpPr/>
                <p:nvPr/>
              </p:nvSpPr>
              <p:spPr>
                <a:xfrm>
                  <a:off x="2411432" y="3042880"/>
                  <a:ext cx="388739" cy="388739"/>
                </a:xfrm>
                <a:prstGeom prst="roundRect">
                  <a:avLst>
                    <a:gd name="adj" fmla="val 20006"/>
                  </a:avLst>
                </a:prstGeom>
                <a:solidFill>
                  <a:srgbClr val="D5DCF6"/>
                </a:solidFill>
                <a:ln w="7620">
                  <a:solidFill>
                    <a:srgbClr val="BBC2DC"/>
                  </a:solidFill>
                  <a:prstDash val="solid"/>
                </a:ln>
              </p:spPr>
              <p:txBody>
                <a:bodyPr/>
                <a:lstStyle/>
                <a:p>
                  <a:endParaRPr lang="en-NL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sp>
              <p:nvSpPr>
                <p:cNvPr id="7" name="Text 11">
                  <a:extLst>
                    <a:ext uri="{FF2B5EF4-FFF2-40B4-BE49-F238E27FC236}">
                      <a16:creationId xmlns:a16="http://schemas.microsoft.com/office/drawing/2014/main" id="{45C1482A-BDF9-1AB6-F069-D0C71377A132}"/>
                    </a:ext>
                  </a:extLst>
                </p:cNvPr>
                <p:cNvSpPr/>
                <p:nvPr/>
              </p:nvSpPr>
              <p:spPr>
                <a:xfrm>
                  <a:off x="2524304" y="3100745"/>
                  <a:ext cx="162878" cy="272891"/>
                </a:xfrm>
                <a:prstGeom prst="rect">
                  <a:avLst/>
                </a:prstGeom>
                <a:noFill/>
                <a:ln/>
              </p:spPr>
              <p:txBody>
                <a:bodyPr wrap="none" rtlCol="0" anchor="t"/>
                <a:lstStyle/>
                <a:p>
                  <a:pPr marL="0" indent="0" algn="ctr">
                    <a:lnSpc>
                      <a:spcPts val="2149"/>
                    </a:lnSpc>
                    <a:buNone/>
                  </a:pPr>
                  <a:r>
                    <a:rPr lang="en-US" sz="2149" b="1" dirty="0">
                      <a:solidFill>
                        <a:srgbClr val="3B3535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3</a:t>
                  </a:r>
                  <a:endParaRPr lang="en-US" sz="2149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p:grpSp>
        </p:grpSp>
        <p:pic>
          <p:nvPicPr>
            <p:cNvPr id="1026" name="Picture 2" descr="Funny Money Images – Browse 174,866 Stock Photos, Vectors, and Video |  Adobe Stock">
              <a:extLst>
                <a:ext uri="{FF2B5EF4-FFF2-40B4-BE49-F238E27FC236}">
                  <a16:creationId xmlns:a16="http://schemas.microsoft.com/office/drawing/2014/main" id="{B15742AD-42FC-3892-4980-08F461990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208" y="3930600"/>
              <a:ext cx="5037583" cy="3358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10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4037" y="926425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Preparation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7B16D1-B103-9810-50A2-35D4EA8390AD}"/>
              </a:ext>
            </a:extLst>
          </p:cNvPr>
          <p:cNvGrpSpPr/>
          <p:nvPr/>
        </p:nvGrpSpPr>
        <p:grpSpPr>
          <a:xfrm>
            <a:off x="864037" y="2463888"/>
            <a:ext cx="555427" cy="555427"/>
            <a:chOff x="864037" y="2509957"/>
            <a:chExt cx="555427" cy="555427"/>
          </a:xfrm>
        </p:grpSpPr>
        <p:sp>
          <p:nvSpPr>
            <p:cNvPr id="5" name="Shape 3"/>
            <p:cNvSpPr/>
            <p:nvPr/>
          </p:nvSpPr>
          <p:spPr>
            <a:xfrm>
              <a:off x="864037" y="2509957"/>
              <a:ext cx="555427" cy="555427"/>
            </a:xfrm>
            <a:prstGeom prst="roundRect">
              <a:avLst>
                <a:gd name="adj" fmla="val 20003"/>
              </a:avLst>
            </a:prstGeom>
            <a:solidFill>
              <a:srgbClr val="D5DCF6"/>
            </a:solidFill>
            <a:ln w="15240">
              <a:solidFill>
                <a:srgbClr val="BBC2DC"/>
              </a:solidFill>
              <a:prstDash val="solid"/>
            </a:ln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Text 4"/>
            <p:cNvSpPr/>
            <p:nvPr/>
          </p:nvSpPr>
          <p:spPr>
            <a:xfrm>
              <a:off x="1065133" y="2592705"/>
              <a:ext cx="153233" cy="3898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069"/>
                </a:lnSpc>
                <a:buNone/>
              </a:pPr>
              <a:r>
                <a:rPr lang="en-US" sz="3069" b="1" dirty="0">
                  <a:solidFill>
                    <a:srgbClr val="3B353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30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7" name="Text 5"/>
          <p:cNvSpPr/>
          <p:nvPr/>
        </p:nvSpPr>
        <p:spPr>
          <a:xfrm>
            <a:off x="1666280" y="2509957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Cleaning</a:t>
            </a:r>
            <a:endParaRPr lang="en-US" sz="255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666280" y="3064072"/>
            <a:ext cx="5648920" cy="2510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Missing values: </a:t>
            </a:r>
            <a:r>
              <a:rPr lang="en-US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 model for each currency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 outliers: </a:t>
            </a:r>
            <a:r>
              <a:rPr lang="en-US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Errors in the dataset</a:t>
            </a:r>
            <a:r>
              <a:rPr lang="en-US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close price previous period does not equal open price next period (minimal due to rounding)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240911" y="3064073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8240911" y="3011804"/>
            <a:ext cx="5525572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Frequency: </a:t>
            </a:r>
            <a:r>
              <a:rPr lang="en-US" sz="1944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aggregation 15 minutes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Preprocessing: </a:t>
            </a:r>
            <a:r>
              <a:rPr lang="en-US" sz="1944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PCA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Modelling: </a:t>
            </a:r>
            <a:r>
              <a:rPr lang="en-US" sz="1944" dirty="0" err="1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MinMax</a:t>
            </a:r>
            <a:r>
              <a:rPr lang="en-US" sz="1944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normalization (SVM)</a:t>
            </a:r>
          </a:p>
        </p:txBody>
      </p:sp>
      <p:sp>
        <p:nvSpPr>
          <p:cNvPr id="19" name="Text 17"/>
          <p:cNvSpPr/>
          <p:nvPr/>
        </p:nvSpPr>
        <p:spPr>
          <a:xfrm>
            <a:off x="8318956" y="5954851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 validation</a:t>
            </a:r>
            <a:endParaRPr lang="en-US" sz="255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240911" y="6510278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 validation for model testing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set: 1000 observation</a:t>
            </a:r>
          </a:p>
        </p:txBody>
      </p:sp>
      <p:sp>
        <p:nvSpPr>
          <p:cNvPr id="22" name="Text 13">
            <a:extLst>
              <a:ext uri="{FF2B5EF4-FFF2-40B4-BE49-F238E27FC236}">
                <a16:creationId xmlns:a16="http://schemas.microsoft.com/office/drawing/2014/main" id="{CF81285D-020B-3ED9-0F40-46252E8F4388}"/>
              </a:ext>
            </a:extLst>
          </p:cNvPr>
          <p:cNvSpPr/>
          <p:nvPr/>
        </p:nvSpPr>
        <p:spPr>
          <a:xfrm>
            <a:off x="8240911" y="2519403"/>
            <a:ext cx="3404592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Transformation</a:t>
            </a:r>
            <a:endParaRPr lang="en-US" sz="255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5EF0AF-A6DD-FD05-66B0-BE313C562FA2}"/>
              </a:ext>
            </a:extLst>
          </p:cNvPr>
          <p:cNvGrpSpPr/>
          <p:nvPr/>
        </p:nvGrpSpPr>
        <p:grpSpPr>
          <a:xfrm>
            <a:off x="864037" y="6037718"/>
            <a:ext cx="555427" cy="555427"/>
            <a:chOff x="7438668" y="5168741"/>
            <a:chExt cx="555427" cy="555427"/>
          </a:xfrm>
        </p:grpSpPr>
        <p:sp>
          <p:nvSpPr>
            <p:cNvPr id="30" name="Shape 15">
              <a:extLst>
                <a:ext uri="{FF2B5EF4-FFF2-40B4-BE49-F238E27FC236}">
                  <a16:creationId xmlns:a16="http://schemas.microsoft.com/office/drawing/2014/main" id="{417CF7F7-AEEF-2A2A-D81A-C00B3935D994}"/>
                </a:ext>
              </a:extLst>
            </p:cNvPr>
            <p:cNvSpPr/>
            <p:nvPr/>
          </p:nvSpPr>
          <p:spPr>
            <a:xfrm>
              <a:off x="7438668" y="5168741"/>
              <a:ext cx="555427" cy="555427"/>
            </a:xfrm>
            <a:prstGeom prst="roundRect">
              <a:avLst>
                <a:gd name="adj" fmla="val 20003"/>
              </a:avLst>
            </a:prstGeom>
            <a:solidFill>
              <a:srgbClr val="D5DCF6"/>
            </a:solidFill>
            <a:ln w="15240">
              <a:solidFill>
                <a:srgbClr val="BBC2DC"/>
              </a:solidFill>
              <a:prstDash val="solid"/>
            </a:ln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1" name="Text 16">
              <a:extLst>
                <a:ext uri="{FF2B5EF4-FFF2-40B4-BE49-F238E27FC236}">
                  <a16:creationId xmlns:a16="http://schemas.microsoft.com/office/drawing/2014/main" id="{C2CAC3CC-6B35-2BD8-4531-9B8D7D05E438}"/>
                </a:ext>
              </a:extLst>
            </p:cNvPr>
            <p:cNvSpPr/>
            <p:nvPr/>
          </p:nvSpPr>
          <p:spPr>
            <a:xfrm>
              <a:off x="7598807" y="5251490"/>
              <a:ext cx="235029" cy="3898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069"/>
                </a:lnSpc>
                <a:buNone/>
              </a:pPr>
              <a:r>
                <a:rPr lang="en-US" sz="3069" b="1" dirty="0">
                  <a:solidFill>
                    <a:srgbClr val="3B353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30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2" name="Text 13">
            <a:extLst>
              <a:ext uri="{FF2B5EF4-FFF2-40B4-BE49-F238E27FC236}">
                <a16:creationId xmlns:a16="http://schemas.microsoft.com/office/drawing/2014/main" id="{D8A218B0-8A62-C834-4DBB-9400D61EA402}"/>
              </a:ext>
            </a:extLst>
          </p:cNvPr>
          <p:cNvSpPr/>
          <p:nvPr/>
        </p:nvSpPr>
        <p:spPr>
          <a:xfrm>
            <a:off x="1717066" y="6037600"/>
            <a:ext cx="3404592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 selection</a:t>
            </a:r>
            <a:endParaRPr lang="en-US" sz="255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CAFF1-73C4-F691-EDCD-274EA4D01D86}"/>
              </a:ext>
            </a:extLst>
          </p:cNvPr>
          <p:cNvGrpSpPr/>
          <p:nvPr/>
        </p:nvGrpSpPr>
        <p:grpSpPr>
          <a:xfrm>
            <a:off x="7484386" y="2463888"/>
            <a:ext cx="555427" cy="555427"/>
            <a:chOff x="864037" y="2509957"/>
            <a:chExt cx="555427" cy="555427"/>
          </a:xfrm>
        </p:grpSpPr>
        <p:sp>
          <p:nvSpPr>
            <p:cNvPr id="35" name="Shape 3">
              <a:extLst>
                <a:ext uri="{FF2B5EF4-FFF2-40B4-BE49-F238E27FC236}">
                  <a16:creationId xmlns:a16="http://schemas.microsoft.com/office/drawing/2014/main" id="{AE2C586F-42AD-B595-F714-B57713A827AB}"/>
                </a:ext>
              </a:extLst>
            </p:cNvPr>
            <p:cNvSpPr/>
            <p:nvPr/>
          </p:nvSpPr>
          <p:spPr>
            <a:xfrm>
              <a:off x="864037" y="2509957"/>
              <a:ext cx="555427" cy="555427"/>
            </a:xfrm>
            <a:prstGeom prst="roundRect">
              <a:avLst>
                <a:gd name="adj" fmla="val 20003"/>
              </a:avLst>
            </a:prstGeom>
            <a:solidFill>
              <a:srgbClr val="D5DCF6"/>
            </a:solidFill>
            <a:ln w="15240">
              <a:solidFill>
                <a:srgbClr val="BBC2DC"/>
              </a:solidFill>
              <a:prstDash val="solid"/>
            </a:ln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Text 4">
              <a:extLst>
                <a:ext uri="{FF2B5EF4-FFF2-40B4-BE49-F238E27FC236}">
                  <a16:creationId xmlns:a16="http://schemas.microsoft.com/office/drawing/2014/main" id="{861421B3-A3A6-6DA4-BD82-03B28E1C847A}"/>
                </a:ext>
              </a:extLst>
            </p:cNvPr>
            <p:cNvSpPr/>
            <p:nvPr/>
          </p:nvSpPr>
          <p:spPr>
            <a:xfrm>
              <a:off x="1065133" y="2592705"/>
              <a:ext cx="153233" cy="3898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069"/>
                </a:lnSpc>
                <a:buNone/>
              </a:pPr>
              <a:r>
                <a:rPr lang="en-US" sz="3069" b="1" dirty="0">
                  <a:solidFill>
                    <a:srgbClr val="3B353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30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CBE0F1-DC60-32F3-1792-373DE9C68FFB}"/>
              </a:ext>
            </a:extLst>
          </p:cNvPr>
          <p:cNvGrpSpPr/>
          <p:nvPr/>
        </p:nvGrpSpPr>
        <p:grpSpPr>
          <a:xfrm>
            <a:off x="7484386" y="6037718"/>
            <a:ext cx="555427" cy="555427"/>
            <a:chOff x="864037" y="2509957"/>
            <a:chExt cx="555427" cy="555427"/>
          </a:xfrm>
        </p:grpSpPr>
        <p:sp>
          <p:nvSpPr>
            <p:cNvPr id="38" name="Shape 3">
              <a:extLst>
                <a:ext uri="{FF2B5EF4-FFF2-40B4-BE49-F238E27FC236}">
                  <a16:creationId xmlns:a16="http://schemas.microsoft.com/office/drawing/2014/main" id="{8080966D-22F2-F5F0-F9E7-7DF5C610EDC8}"/>
                </a:ext>
              </a:extLst>
            </p:cNvPr>
            <p:cNvSpPr/>
            <p:nvPr/>
          </p:nvSpPr>
          <p:spPr>
            <a:xfrm>
              <a:off x="864037" y="2509957"/>
              <a:ext cx="555427" cy="555427"/>
            </a:xfrm>
            <a:prstGeom prst="roundRect">
              <a:avLst>
                <a:gd name="adj" fmla="val 20003"/>
              </a:avLst>
            </a:prstGeom>
            <a:solidFill>
              <a:srgbClr val="D5DCF6"/>
            </a:solidFill>
            <a:ln w="15240">
              <a:solidFill>
                <a:srgbClr val="BBC2DC"/>
              </a:solidFill>
              <a:prstDash val="solid"/>
            </a:ln>
          </p:spPr>
          <p:txBody>
            <a:bodyPr/>
            <a:lstStyle/>
            <a:p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Text 4">
              <a:extLst>
                <a:ext uri="{FF2B5EF4-FFF2-40B4-BE49-F238E27FC236}">
                  <a16:creationId xmlns:a16="http://schemas.microsoft.com/office/drawing/2014/main" id="{C69C7808-7EB6-3186-8F54-01D70ECCDFCE}"/>
                </a:ext>
              </a:extLst>
            </p:cNvPr>
            <p:cNvSpPr/>
            <p:nvPr/>
          </p:nvSpPr>
          <p:spPr>
            <a:xfrm>
              <a:off x="1065133" y="2592705"/>
              <a:ext cx="153233" cy="38981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069"/>
                </a:lnSpc>
                <a:buNone/>
              </a:pPr>
              <a:r>
                <a:rPr lang="en-US" sz="3069" b="1" dirty="0">
                  <a:solidFill>
                    <a:srgbClr val="3B3535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30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E3AAC5C2-72E8-30C2-4CEC-B5FCEA09BC3D}"/>
              </a:ext>
            </a:extLst>
          </p:cNvPr>
          <p:cNvSpPr/>
          <p:nvPr/>
        </p:nvSpPr>
        <p:spPr>
          <a:xfrm>
            <a:off x="864037" y="926425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Exploration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734D3-3F7A-DF7F-0330-FD47D8FD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2203316"/>
            <a:ext cx="6353659" cy="3822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FBD57C-2192-2F51-1F4B-40BCD3FB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580" y="2163185"/>
            <a:ext cx="6353658" cy="39032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A17BD-FFE6-201B-0D8F-E7479EFB26B0}"/>
              </a:ext>
            </a:extLst>
          </p:cNvPr>
          <p:cNvSpPr txBox="1"/>
          <p:nvPr/>
        </p:nvSpPr>
        <p:spPr>
          <a:xfrm>
            <a:off x="2336800" y="6337300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Correlation matrix close price</a:t>
            </a:r>
            <a:endParaRPr lang="en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D15DD0-8807-5B21-F47A-8918B3B009EC}"/>
              </a:ext>
            </a:extLst>
          </p:cNvPr>
          <p:cNvSpPr txBox="1"/>
          <p:nvPr/>
        </p:nvSpPr>
        <p:spPr>
          <a:xfrm>
            <a:off x="8902702" y="6337300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Correlation matrix price % </a:t>
            </a:r>
            <a:endParaRPr lang="en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7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aph of blue lines&#10;&#10;Description automatically generated">
            <a:extLst>
              <a:ext uri="{FF2B5EF4-FFF2-40B4-BE49-F238E27FC236}">
                <a16:creationId xmlns:a16="http://schemas.microsoft.com/office/drawing/2014/main" id="{F7AC7139-D56E-BA92-6D8B-AD61CA2C7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9" r="3201"/>
          <a:stretch/>
        </p:blipFill>
        <p:spPr>
          <a:xfrm>
            <a:off x="238489" y="2892537"/>
            <a:ext cx="6963987" cy="4668429"/>
          </a:xfrm>
          <a:prstGeom prst="rect">
            <a:avLst/>
          </a:prstGeom>
        </p:spPr>
      </p:pic>
      <p:pic>
        <p:nvPicPr>
          <p:cNvPr id="24" name="Picture 23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502A71F7-8EC8-2D60-23A4-CAF116AC46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" r="4982" b="-2"/>
          <a:stretch/>
        </p:blipFill>
        <p:spPr>
          <a:xfrm>
            <a:off x="7427920" y="2892537"/>
            <a:ext cx="6963988" cy="46684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295FAC4-B0EA-A031-4657-36B9C49B208C}"/>
              </a:ext>
            </a:extLst>
          </p:cNvPr>
          <p:cNvSpPr txBox="1"/>
          <p:nvPr/>
        </p:nvSpPr>
        <p:spPr>
          <a:xfrm>
            <a:off x="1384300" y="2032000"/>
            <a:ext cx="79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 span: </a:t>
            </a:r>
            <a:r>
              <a:rPr lang="en-NL" dirty="0"/>
              <a:t>2024-05-18 19:45:00   ---&gt; 2024-05-29 05:30:00</a:t>
            </a:r>
            <a:endParaRPr lang="en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A8768B2A-9AA8-3F5A-8ECF-C19670F30F3F}"/>
              </a:ext>
            </a:extLst>
          </p:cNvPr>
          <p:cNvSpPr/>
          <p:nvPr/>
        </p:nvSpPr>
        <p:spPr>
          <a:xfrm>
            <a:off x="864037" y="926425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Resampling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0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E22B7645-B777-EA05-FCE8-32BC38229875}"/>
              </a:ext>
            </a:extLst>
          </p:cNvPr>
          <p:cNvSpPr/>
          <p:nvPr/>
        </p:nvSpPr>
        <p:spPr>
          <a:xfrm>
            <a:off x="864037" y="926425"/>
            <a:ext cx="75687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 Engineering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77DE75-8730-0ED9-3AE0-EE1CE1B9859F}"/>
              </a:ext>
            </a:extLst>
          </p:cNvPr>
          <p:cNvSpPr/>
          <p:nvPr/>
        </p:nvSpPr>
        <p:spPr>
          <a:xfrm>
            <a:off x="864037" y="2362200"/>
            <a:ext cx="5905063" cy="2400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7095A5-81F5-D0FC-62DA-CBB6E133D5DA}"/>
              </a:ext>
            </a:extLst>
          </p:cNvPr>
          <p:cNvSpPr/>
          <p:nvPr/>
        </p:nvSpPr>
        <p:spPr>
          <a:xfrm>
            <a:off x="7556937" y="2362200"/>
            <a:ext cx="5905063" cy="24003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0AD1-23A7-25A1-4AAC-C91CEF07D894}"/>
              </a:ext>
            </a:extLst>
          </p:cNvPr>
          <p:cNvSpPr txBox="1"/>
          <p:nvPr/>
        </p:nvSpPr>
        <p:spPr>
          <a:xfrm>
            <a:off x="7880568" y="2580472"/>
            <a:ext cx="34859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Rolling stats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Moving average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Moving std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CA5-D839-7DE5-C98A-37C3820BFB75}"/>
              </a:ext>
            </a:extLst>
          </p:cNvPr>
          <p:cNvSpPr txBox="1"/>
          <p:nvPr/>
        </p:nvSpPr>
        <p:spPr>
          <a:xfrm>
            <a:off x="10674569" y="2826693"/>
            <a:ext cx="252073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 weight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EMW</a:t>
            </a:r>
          </a:p>
          <a:p>
            <a:endParaRPr lang="en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26715-4161-0B69-0343-D05460C97212}"/>
              </a:ext>
            </a:extLst>
          </p:cNvPr>
          <p:cNvSpPr txBox="1"/>
          <p:nvPr/>
        </p:nvSpPr>
        <p:spPr>
          <a:xfrm>
            <a:off x="1254670" y="2669798"/>
            <a:ext cx="34859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Time-related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Month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A2A72-5095-0B4F-408E-CDB2D4481084}"/>
              </a:ext>
            </a:extLst>
          </p:cNvPr>
          <p:cNvSpPr txBox="1"/>
          <p:nvPr/>
        </p:nvSpPr>
        <p:spPr>
          <a:xfrm>
            <a:off x="3531035" y="3468469"/>
            <a:ext cx="25207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 of week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Weekend</a:t>
            </a: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Hour</a:t>
            </a:r>
          </a:p>
          <a:p>
            <a:endParaRPr lang="en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89E487-5E01-4D3A-D278-5D70F495E7FD}"/>
              </a:ext>
            </a:extLst>
          </p:cNvPr>
          <p:cNvGrpSpPr/>
          <p:nvPr/>
        </p:nvGrpSpPr>
        <p:grpSpPr>
          <a:xfrm>
            <a:off x="7518840" y="5070098"/>
            <a:ext cx="5905063" cy="2400300"/>
            <a:chOff x="7556937" y="5386150"/>
            <a:chExt cx="5905063" cy="24003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43321A4-13FF-EF30-401D-AF9D5820D1CD}"/>
                </a:ext>
              </a:extLst>
            </p:cNvPr>
            <p:cNvSpPr/>
            <p:nvPr/>
          </p:nvSpPr>
          <p:spPr>
            <a:xfrm>
              <a:off x="7556937" y="5386150"/>
              <a:ext cx="5905063" cy="24003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971E1C-785E-A8E3-7957-52FD4019EE54}"/>
                </a:ext>
              </a:extLst>
            </p:cNvPr>
            <p:cNvSpPr txBox="1"/>
            <p:nvPr/>
          </p:nvSpPr>
          <p:spPr>
            <a:xfrm>
              <a:off x="8032968" y="5693748"/>
              <a:ext cx="348593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3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Literature</a:t>
              </a:r>
            </a:p>
            <a:p>
              <a:endPara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Tweets</a:t>
              </a:r>
            </a:p>
            <a:p>
              <a:r>
                <a:rPr lang="en-GB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Macro variables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30129C-00B2-057D-21FB-096C91439CFF}"/>
              </a:ext>
            </a:extLst>
          </p:cNvPr>
          <p:cNvGrpSpPr/>
          <p:nvPr/>
        </p:nvGrpSpPr>
        <p:grpSpPr>
          <a:xfrm>
            <a:off x="864036" y="5070098"/>
            <a:ext cx="5905063" cy="2400479"/>
            <a:chOff x="864037" y="5386150"/>
            <a:chExt cx="5905063" cy="240047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F123663-C7DF-1B2D-50AC-25A3CAF7BBFE}"/>
                </a:ext>
              </a:extLst>
            </p:cNvPr>
            <p:cNvSpPr/>
            <p:nvPr/>
          </p:nvSpPr>
          <p:spPr>
            <a:xfrm>
              <a:off x="864037" y="5386150"/>
              <a:ext cx="5905063" cy="24003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FA646E-C25E-253F-E840-0CD17B092759}"/>
                </a:ext>
              </a:extLst>
            </p:cNvPr>
            <p:cNvSpPr txBox="1"/>
            <p:nvPr/>
          </p:nvSpPr>
          <p:spPr>
            <a:xfrm>
              <a:off x="1168400" y="5693748"/>
              <a:ext cx="40513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3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Other</a:t>
              </a:r>
            </a:p>
            <a:p>
              <a:endPara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Lags</a:t>
              </a:r>
            </a:p>
            <a:p>
              <a:r>
                <a:rPr lang="en-GB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H-L relative to Close price</a:t>
              </a:r>
            </a:p>
            <a:p>
              <a:r>
                <a:rPr lang="en-GB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MACD*</a:t>
              </a:r>
            </a:p>
            <a:p>
              <a:endPara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3738FC-B543-41D9-F79C-00FDF3CAA2EE}"/>
              </a:ext>
            </a:extLst>
          </p:cNvPr>
          <p:cNvSpPr txBox="1"/>
          <p:nvPr/>
        </p:nvSpPr>
        <p:spPr>
          <a:xfrm>
            <a:off x="938920" y="7723347"/>
            <a:ext cx="518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*MACD: moving average convergence divergence</a:t>
            </a:r>
          </a:p>
        </p:txBody>
      </p:sp>
    </p:spTree>
    <p:extLst>
      <p:ext uri="{BB962C8B-B14F-4D97-AF65-F5344CB8AC3E}">
        <p14:creationId xmlns:p14="http://schemas.microsoft.com/office/powerpoint/2010/main" val="149010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F3D8A556-27A0-1980-46C9-E70663E55A7C}"/>
              </a:ext>
            </a:extLst>
          </p:cNvPr>
          <p:cNvSpPr/>
          <p:nvPr/>
        </p:nvSpPr>
        <p:spPr>
          <a:xfrm>
            <a:off x="864037" y="926425"/>
            <a:ext cx="756876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dirty="0">
                <a:solidFill>
                  <a:srgbClr val="1F1E1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 Selection</a:t>
            </a:r>
            <a:endParaRPr lang="en-US" sz="5116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B8D98-17F3-0030-5AEF-D5EE1F8A4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43" b="22583"/>
          <a:stretch/>
        </p:blipFill>
        <p:spPr>
          <a:xfrm>
            <a:off x="6918384" y="2001225"/>
            <a:ext cx="6137215" cy="3278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0B8FB3-AC79-65CB-3390-B49C305D70CB}"/>
              </a:ext>
            </a:extLst>
          </p:cNvPr>
          <p:cNvSpPr txBox="1"/>
          <p:nvPr/>
        </p:nvSpPr>
        <p:spPr>
          <a:xfrm>
            <a:off x="864037" y="20012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BTC example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A3DF66-86AA-677B-0EF9-AE89AF1DC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029708"/>
              </p:ext>
            </p:extLst>
          </p:nvPr>
        </p:nvGraphicFramePr>
        <p:xfrm>
          <a:off x="864037" y="2664008"/>
          <a:ext cx="5441948" cy="356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F502949A-19D4-76B2-95CA-090112EA47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4735" y="4696044"/>
            <a:ext cx="2847756" cy="28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0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581</Words>
  <Application>Microsoft Macintosh PowerPoint</Application>
  <PresentationFormat>Custom</PresentationFormat>
  <Paragraphs>160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Alexandria</vt:lpstr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Bilyana Vencheva</cp:lastModifiedBy>
  <cp:revision>181</cp:revision>
  <dcterms:created xsi:type="dcterms:W3CDTF">2024-06-26T15:39:47Z</dcterms:created>
  <dcterms:modified xsi:type="dcterms:W3CDTF">2024-06-30T10:30:26Z</dcterms:modified>
</cp:coreProperties>
</file>