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66" r:id="rId7"/>
    <p:sldId id="258" r:id="rId8"/>
    <p:sldId id="264" r:id="rId9"/>
    <p:sldId id="259" r:id="rId10"/>
    <p:sldId id="263" r:id="rId11"/>
    <p:sldId id="260" r:id="rId12"/>
    <p:sldId id="262" r:id="rId13"/>
    <p:sldId id="261"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98" autoAdjust="0"/>
    <p:restoredTop sz="94726"/>
  </p:normalViewPr>
  <p:slideViewPr>
    <p:cSldViewPr snapToGrid="0">
      <p:cViewPr varScale="1">
        <p:scale>
          <a:sx n="123" d="100"/>
          <a:sy n="123" d="100"/>
        </p:scale>
        <p:origin x="2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4/16/24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4/16/24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4/16/24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8BA46-68AC-8360-9B43-D3B02F1C3795}"/>
              </a:ext>
            </a:extLst>
          </p:cNvPr>
          <p:cNvSpPr>
            <a:spLocks noGrp="1"/>
          </p:cNvSpPr>
          <p:nvPr>
            <p:ph type="ctrTitle"/>
          </p:nvPr>
        </p:nvSpPr>
        <p:spPr>
          <a:xfrm>
            <a:off x="1729580" y="2235200"/>
            <a:ext cx="7202754" cy="1200517"/>
          </a:xfrm>
        </p:spPr>
        <p:txBody>
          <a:bodyPr>
            <a:normAutofit fontScale="90000"/>
          </a:bodyPr>
          <a:lstStyle/>
          <a:p>
            <a:pPr algn="ctr"/>
            <a:r>
              <a:rPr lang="en-IN" sz="3200" dirty="0">
                <a:solidFill>
                  <a:schemeClr val="accent5">
                    <a:lumMod val="60000"/>
                    <a:lumOff val="40000"/>
                  </a:schemeClr>
                </a:solidFill>
                <a:latin typeface="Times New Roman" panose="02020603050405020304" pitchFamily="18" charset="0"/>
                <a:cs typeface="Times New Roman" panose="02020603050405020304" pitchFamily="18" charset="0"/>
              </a:rPr>
              <a:t>VIVE </a:t>
            </a:r>
            <a:br>
              <a:rPr lang="en-IN" sz="3200" dirty="0">
                <a:solidFill>
                  <a:schemeClr val="accent5">
                    <a:lumMod val="50000"/>
                  </a:schemeClr>
                </a:solidFill>
                <a:latin typeface="Times New Roman" panose="02020603050405020304" pitchFamily="18" charset="0"/>
                <a:cs typeface="Times New Roman" panose="02020603050405020304" pitchFamily="18" charset="0"/>
              </a:rPr>
            </a:br>
            <a:r>
              <a:rPr lang="en-IN" sz="2700" dirty="0">
                <a:solidFill>
                  <a:schemeClr val="accent5">
                    <a:lumMod val="50000"/>
                  </a:schemeClr>
                </a:solidFill>
                <a:latin typeface="Times New Roman" panose="02020603050405020304" pitchFamily="18" charset="0"/>
                <a:cs typeface="Times New Roman" panose="02020603050405020304" pitchFamily="18" charset="0"/>
              </a:rPr>
              <a:t>‘Where entertainment meets innovation’</a:t>
            </a:r>
            <a:br>
              <a:rPr lang="en-IN" sz="4000" dirty="0">
                <a:solidFill>
                  <a:schemeClr val="accent2">
                    <a:lumMod val="75000"/>
                  </a:schemeClr>
                </a:solidFill>
                <a:latin typeface="Times New Roman" panose="02020603050405020304" pitchFamily="18" charset="0"/>
                <a:cs typeface="Times New Roman" panose="02020603050405020304" pitchFamily="18" charset="0"/>
              </a:rPr>
            </a:br>
            <a:r>
              <a:rPr lang="en-IN" sz="4000" dirty="0">
                <a:solidFill>
                  <a:srgbClr val="C00000"/>
                </a:solidFill>
                <a:latin typeface="Times New Roman" panose="02020603050405020304" pitchFamily="18" charset="0"/>
                <a:cs typeface="Times New Roman" panose="02020603050405020304" pitchFamily="18" charset="0"/>
              </a:rPr>
              <a:t>                                  </a:t>
            </a:r>
            <a:r>
              <a:rPr lang="en-IN" sz="2700" dirty="0">
                <a:solidFill>
                  <a:schemeClr val="tx1"/>
                </a:solidFill>
                <a:latin typeface="Times New Roman" panose="02020603050405020304" pitchFamily="18" charset="0"/>
                <a:cs typeface="Times New Roman" panose="02020603050405020304" pitchFamily="18" charset="0"/>
              </a:rPr>
              <a:t>Group-2</a:t>
            </a:r>
          </a:p>
        </p:txBody>
      </p:sp>
      <p:sp>
        <p:nvSpPr>
          <p:cNvPr id="3" name="Subtitle 2">
            <a:extLst>
              <a:ext uri="{FF2B5EF4-FFF2-40B4-BE49-F238E27FC236}">
                <a16:creationId xmlns:a16="http://schemas.microsoft.com/office/drawing/2014/main" id="{2443F0AF-3A70-4DDD-8A1D-99F8A2C21909}"/>
              </a:ext>
            </a:extLst>
          </p:cNvPr>
          <p:cNvSpPr>
            <a:spLocks noGrp="1"/>
          </p:cNvSpPr>
          <p:nvPr>
            <p:ph type="subTitle" idx="1"/>
          </p:nvPr>
        </p:nvSpPr>
        <p:spPr>
          <a:xfrm>
            <a:off x="1412890" y="4172805"/>
            <a:ext cx="7954948" cy="1953675"/>
          </a:xfrm>
        </p:spPr>
        <p:txBody>
          <a:bodyPr>
            <a:noAutofit/>
          </a:bodyPr>
          <a:lstStyle/>
          <a:p>
            <a:r>
              <a:rPr lang="en-IN" sz="1600" b="1" dirty="0">
                <a:solidFill>
                  <a:schemeClr val="tx1"/>
                </a:solidFill>
                <a:latin typeface="Times New Roman" panose="02020603050405020304" pitchFamily="18" charset="0"/>
                <a:cs typeface="Times New Roman" panose="02020603050405020304" pitchFamily="18" charset="0"/>
              </a:rPr>
              <a:t>By: </a:t>
            </a:r>
          </a:p>
          <a:p>
            <a:r>
              <a:rPr lang="en-IN" sz="1600" b="1" dirty="0">
                <a:solidFill>
                  <a:schemeClr val="tx1"/>
                </a:solidFill>
                <a:latin typeface="Times New Roman" panose="02020603050405020304" pitchFamily="18" charset="0"/>
                <a:cs typeface="Times New Roman" panose="02020603050405020304" pitchFamily="18" charset="0"/>
              </a:rPr>
              <a:t>Venkat Sai Kiran </a:t>
            </a:r>
            <a:r>
              <a:rPr lang="en-IN" sz="1600" b="1" dirty="0" err="1">
                <a:solidFill>
                  <a:schemeClr val="tx1"/>
                </a:solidFill>
                <a:latin typeface="Times New Roman" panose="02020603050405020304" pitchFamily="18" charset="0"/>
                <a:cs typeface="Times New Roman" panose="02020603050405020304" pitchFamily="18" charset="0"/>
              </a:rPr>
              <a:t>Bachu</a:t>
            </a:r>
            <a:r>
              <a:rPr lang="en-IN" sz="1600" b="1" dirty="0">
                <a:solidFill>
                  <a:schemeClr val="tx1"/>
                </a:solidFill>
                <a:latin typeface="Times New Roman" panose="02020603050405020304" pitchFamily="18" charset="0"/>
                <a:cs typeface="Times New Roman" panose="02020603050405020304" pitchFamily="18" charset="0"/>
              </a:rPr>
              <a:t> (VXB220061)</a:t>
            </a:r>
          </a:p>
          <a:p>
            <a:r>
              <a:rPr lang="en-IN" sz="1600" b="1" dirty="0">
                <a:solidFill>
                  <a:schemeClr val="tx1"/>
                </a:solidFill>
                <a:latin typeface="Times New Roman" panose="02020603050405020304" pitchFamily="18" charset="0"/>
                <a:cs typeface="Times New Roman" panose="02020603050405020304" pitchFamily="18" charset="0"/>
              </a:rPr>
              <a:t> Rupa Reddy </a:t>
            </a:r>
            <a:r>
              <a:rPr lang="en-IN" sz="1600" b="1" dirty="0" err="1">
                <a:solidFill>
                  <a:schemeClr val="tx1"/>
                </a:solidFill>
                <a:latin typeface="Times New Roman" panose="02020603050405020304" pitchFamily="18" charset="0"/>
                <a:cs typeface="Times New Roman" panose="02020603050405020304" pitchFamily="18" charset="0"/>
              </a:rPr>
              <a:t>Nandikonda</a:t>
            </a:r>
            <a:r>
              <a:rPr lang="en-IN" sz="1600" b="1" dirty="0">
                <a:solidFill>
                  <a:schemeClr val="tx1"/>
                </a:solidFill>
                <a:latin typeface="Times New Roman" panose="02020603050405020304" pitchFamily="18" charset="0"/>
                <a:cs typeface="Times New Roman" panose="02020603050405020304" pitchFamily="18" charset="0"/>
              </a:rPr>
              <a:t> (RXR230021)</a:t>
            </a:r>
          </a:p>
          <a:p>
            <a:r>
              <a:rPr lang="en-IN" sz="1600" b="1" dirty="0">
                <a:solidFill>
                  <a:schemeClr val="tx1"/>
                </a:solidFill>
                <a:latin typeface="Times New Roman" panose="02020603050405020304" pitchFamily="18" charset="0"/>
                <a:cs typeface="Times New Roman" panose="02020603050405020304" pitchFamily="18" charset="0"/>
              </a:rPr>
              <a:t> Akshara Reddy </a:t>
            </a:r>
            <a:r>
              <a:rPr lang="en-IN" sz="1600" b="1" dirty="0" err="1">
                <a:solidFill>
                  <a:schemeClr val="tx1"/>
                </a:solidFill>
                <a:latin typeface="Times New Roman" panose="02020603050405020304" pitchFamily="18" charset="0"/>
                <a:cs typeface="Times New Roman" panose="02020603050405020304" pitchFamily="18" charset="0"/>
              </a:rPr>
              <a:t>Mutyala</a:t>
            </a:r>
            <a:r>
              <a:rPr lang="en-IN" sz="1600" b="1" dirty="0">
                <a:solidFill>
                  <a:schemeClr val="tx1"/>
                </a:solidFill>
                <a:latin typeface="Times New Roman" panose="02020603050405020304" pitchFamily="18" charset="0"/>
                <a:cs typeface="Times New Roman" panose="02020603050405020304" pitchFamily="18" charset="0"/>
              </a:rPr>
              <a:t> (ARM230002)</a:t>
            </a:r>
          </a:p>
          <a:p>
            <a:r>
              <a:rPr lang="en-IN" sz="1600" b="1" dirty="0">
                <a:solidFill>
                  <a:schemeClr val="tx1"/>
                </a:solidFill>
                <a:latin typeface="Times New Roman" panose="02020603050405020304" pitchFamily="18" charset="0"/>
                <a:cs typeface="Times New Roman" panose="02020603050405020304" pitchFamily="18" charset="0"/>
              </a:rPr>
              <a:t> Sai </a:t>
            </a:r>
            <a:r>
              <a:rPr lang="en-IN" sz="1600" b="1" dirty="0" err="1">
                <a:solidFill>
                  <a:schemeClr val="tx1"/>
                </a:solidFill>
                <a:latin typeface="Times New Roman" panose="02020603050405020304" pitchFamily="18" charset="0"/>
                <a:cs typeface="Times New Roman" panose="02020603050405020304" pitchFamily="18" charset="0"/>
              </a:rPr>
              <a:t>Vakula</a:t>
            </a:r>
            <a:r>
              <a:rPr lang="en-IN" sz="1600" b="1" dirty="0">
                <a:solidFill>
                  <a:schemeClr val="tx1"/>
                </a:solidFill>
                <a:latin typeface="Times New Roman" panose="02020603050405020304" pitchFamily="18" charset="0"/>
                <a:cs typeface="Times New Roman" panose="02020603050405020304" pitchFamily="18" charset="0"/>
              </a:rPr>
              <a:t> </a:t>
            </a:r>
            <a:r>
              <a:rPr lang="en-IN" sz="1600" b="1" dirty="0" err="1">
                <a:solidFill>
                  <a:schemeClr val="tx1"/>
                </a:solidFill>
                <a:latin typeface="Times New Roman" panose="02020603050405020304" pitchFamily="18" charset="0"/>
                <a:cs typeface="Times New Roman" panose="02020603050405020304" pitchFamily="18" charset="0"/>
              </a:rPr>
              <a:t>Bikkumandla</a:t>
            </a:r>
            <a:r>
              <a:rPr lang="en-IN" sz="1600" b="1" dirty="0">
                <a:solidFill>
                  <a:schemeClr val="tx1"/>
                </a:solidFill>
                <a:latin typeface="Times New Roman" panose="02020603050405020304" pitchFamily="18" charset="0"/>
                <a:cs typeface="Times New Roman" panose="02020603050405020304" pitchFamily="18" charset="0"/>
              </a:rPr>
              <a:t> (SXB220214) </a:t>
            </a:r>
          </a:p>
        </p:txBody>
      </p:sp>
      <p:cxnSp>
        <p:nvCxnSpPr>
          <p:cNvPr id="9" name="Straight Connector 8">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1"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3"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5"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 name="TextBox 3">
            <a:extLst>
              <a:ext uri="{FF2B5EF4-FFF2-40B4-BE49-F238E27FC236}">
                <a16:creationId xmlns:a16="http://schemas.microsoft.com/office/drawing/2014/main" id="{EEB747FE-F04F-A024-293A-15184DF332D4}"/>
              </a:ext>
            </a:extLst>
          </p:cNvPr>
          <p:cNvSpPr txBox="1"/>
          <p:nvPr/>
        </p:nvSpPr>
        <p:spPr>
          <a:xfrm>
            <a:off x="1452880" y="113792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90687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16BDB-CDAF-1A9A-19A7-1EAD9857E033}"/>
              </a:ext>
            </a:extLst>
          </p:cNvPr>
          <p:cNvSpPr>
            <a:spLocks noGrp="1"/>
          </p:cNvSpPr>
          <p:nvPr>
            <p:ph type="title"/>
          </p:nvPr>
        </p:nvSpPr>
        <p:spPr>
          <a:xfrm>
            <a:off x="677334" y="609600"/>
            <a:ext cx="8596668" cy="812800"/>
          </a:xfrm>
        </p:spPr>
        <p:txBody>
          <a:bodyPr>
            <a:normAutofit/>
          </a:bodyPr>
          <a:lstStyle/>
          <a:p>
            <a:r>
              <a:rPr lang="en-IN" sz="2800" b="1" dirty="0">
                <a:latin typeface="Times New Roman" panose="02020603050405020304" pitchFamily="18" charset="0"/>
                <a:cs typeface="Times New Roman" panose="02020603050405020304" pitchFamily="18" charset="0"/>
              </a:rPr>
              <a:t>AWS Pricing</a:t>
            </a:r>
          </a:p>
        </p:txBody>
      </p:sp>
      <p:graphicFrame>
        <p:nvGraphicFramePr>
          <p:cNvPr id="4" name="Content Placeholder 3">
            <a:extLst>
              <a:ext uri="{FF2B5EF4-FFF2-40B4-BE49-F238E27FC236}">
                <a16:creationId xmlns:a16="http://schemas.microsoft.com/office/drawing/2014/main" id="{F2352244-E2B6-5F19-6075-CEA9D508B695}"/>
              </a:ext>
            </a:extLst>
          </p:cNvPr>
          <p:cNvGraphicFramePr>
            <a:graphicFrameLocks noGrp="1"/>
          </p:cNvGraphicFramePr>
          <p:nvPr>
            <p:ph idx="1"/>
            <p:extLst>
              <p:ext uri="{D42A27DB-BD31-4B8C-83A1-F6EECF244321}">
                <p14:modId xmlns:p14="http://schemas.microsoft.com/office/powerpoint/2010/main" val="2985887015"/>
              </p:ext>
            </p:extLst>
          </p:nvPr>
        </p:nvGraphicFramePr>
        <p:xfrm>
          <a:off x="677691" y="1503680"/>
          <a:ext cx="8596311" cy="3060940"/>
        </p:xfrm>
        <a:graphic>
          <a:graphicData uri="http://schemas.openxmlformats.org/drawingml/2006/table">
            <a:tbl>
              <a:tblPr firstRow="1" bandRow="1">
                <a:tableStyleId>{5C22544A-7EE6-4342-B048-85BDC9FD1C3A}</a:tableStyleId>
              </a:tblPr>
              <a:tblGrid>
                <a:gridCol w="2532697">
                  <a:extLst>
                    <a:ext uri="{9D8B030D-6E8A-4147-A177-3AD203B41FA5}">
                      <a16:colId xmlns:a16="http://schemas.microsoft.com/office/drawing/2014/main" val="2394751374"/>
                    </a:ext>
                  </a:extLst>
                </a:gridCol>
                <a:gridCol w="3545840">
                  <a:extLst>
                    <a:ext uri="{9D8B030D-6E8A-4147-A177-3AD203B41FA5}">
                      <a16:colId xmlns:a16="http://schemas.microsoft.com/office/drawing/2014/main" val="3897791955"/>
                    </a:ext>
                  </a:extLst>
                </a:gridCol>
                <a:gridCol w="2517774">
                  <a:extLst>
                    <a:ext uri="{9D8B030D-6E8A-4147-A177-3AD203B41FA5}">
                      <a16:colId xmlns:a16="http://schemas.microsoft.com/office/drawing/2014/main" val="2902573949"/>
                    </a:ext>
                  </a:extLst>
                </a:gridCol>
              </a:tblGrid>
              <a:tr h="484172">
                <a:tc>
                  <a:txBody>
                    <a:bodyPr/>
                    <a:lstStyle/>
                    <a:p>
                      <a:pPr algn="ctr"/>
                      <a:r>
                        <a:rPr lang="en-IN" b="1" dirty="0">
                          <a:latin typeface="Times New Roman" panose="02020603050405020304" pitchFamily="18" charset="0"/>
                          <a:cs typeface="Times New Roman" panose="02020603050405020304" pitchFamily="18" charset="0"/>
                        </a:rPr>
                        <a:t>AWS Service</a:t>
                      </a:r>
                    </a:p>
                  </a:txBody>
                  <a:tcPr/>
                </a:tc>
                <a:tc>
                  <a:txBody>
                    <a:bodyPr/>
                    <a:lstStyle/>
                    <a:p>
                      <a:pPr algn="ctr"/>
                      <a:r>
                        <a:rPr lang="en-IN" b="1" dirty="0">
                          <a:latin typeface="Times New Roman" panose="02020603050405020304" pitchFamily="18" charset="0"/>
                          <a:cs typeface="Times New Roman" panose="02020603050405020304" pitchFamily="18" charset="0"/>
                        </a:rPr>
                        <a:t>Quantity</a:t>
                      </a:r>
                    </a:p>
                  </a:txBody>
                  <a:tcPr/>
                </a:tc>
                <a:tc>
                  <a:txBody>
                    <a:bodyPr/>
                    <a:lstStyle/>
                    <a:p>
                      <a:pPr algn="ctr"/>
                      <a:r>
                        <a:rPr lang="en-IN" b="1" dirty="0">
                          <a:latin typeface="Times New Roman" panose="02020603050405020304" pitchFamily="18" charset="0"/>
                          <a:cs typeface="Times New Roman" panose="02020603050405020304" pitchFamily="18" charset="0"/>
                        </a:rPr>
                        <a:t>Cost(USD per month)</a:t>
                      </a:r>
                    </a:p>
                  </a:txBody>
                  <a:tcPr/>
                </a:tc>
                <a:extLst>
                  <a:ext uri="{0D108BD9-81ED-4DB2-BD59-A6C34878D82A}">
                    <a16:rowId xmlns:a16="http://schemas.microsoft.com/office/drawing/2014/main" val="429219048"/>
                  </a:ext>
                </a:extLst>
              </a:tr>
              <a:tr h="484172">
                <a:tc>
                  <a:txBody>
                    <a:bodyPr/>
                    <a:lstStyle/>
                    <a:p>
                      <a:r>
                        <a:rPr lang="en-IN" dirty="0"/>
                        <a:t>Amazon API Gateway</a:t>
                      </a:r>
                    </a:p>
                  </a:txBody>
                  <a:tcPr/>
                </a:tc>
                <a:tc>
                  <a:txBody>
                    <a:bodyPr/>
                    <a:lstStyle/>
                    <a:p>
                      <a:r>
                        <a:rPr lang="en-IN" dirty="0"/>
                        <a:t>5,000,000 requests</a:t>
                      </a:r>
                    </a:p>
                  </a:txBody>
                  <a:tcPr/>
                </a:tc>
                <a:tc>
                  <a:txBody>
                    <a:bodyPr/>
                    <a:lstStyle/>
                    <a:p>
                      <a:r>
                        <a:rPr lang="en-IN" dirty="0"/>
                        <a:t>$15.00</a:t>
                      </a:r>
                    </a:p>
                  </a:txBody>
                  <a:tcPr/>
                </a:tc>
                <a:extLst>
                  <a:ext uri="{0D108BD9-81ED-4DB2-BD59-A6C34878D82A}">
                    <a16:rowId xmlns:a16="http://schemas.microsoft.com/office/drawing/2014/main" val="3537742247"/>
                  </a:ext>
                </a:extLst>
              </a:tr>
              <a:tr h="484172">
                <a:tc>
                  <a:txBody>
                    <a:bodyPr/>
                    <a:lstStyle/>
                    <a:p>
                      <a:r>
                        <a:rPr lang="en-IN" dirty="0"/>
                        <a:t>Amazon DynamoDB</a:t>
                      </a:r>
                    </a:p>
                  </a:txBody>
                  <a:tcPr/>
                </a:tc>
                <a:tc>
                  <a:txBody>
                    <a:bodyPr/>
                    <a:lstStyle/>
                    <a:p>
                      <a:r>
                        <a:rPr lang="en-IN" dirty="0"/>
                        <a:t>5,500,000 reads/writes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$6.00</a:t>
                      </a:r>
                    </a:p>
                  </a:txBody>
                  <a:tcPr/>
                </a:tc>
                <a:extLst>
                  <a:ext uri="{0D108BD9-81ED-4DB2-BD59-A6C34878D82A}">
                    <a16:rowId xmlns:a16="http://schemas.microsoft.com/office/drawing/2014/main" val="3195532581"/>
                  </a:ext>
                </a:extLst>
              </a:tr>
              <a:tr h="484172">
                <a:tc>
                  <a:txBody>
                    <a:bodyPr/>
                    <a:lstStyle/>
                    <a:p>
                      <a:r>
                        <a:rPr lang="en-IN" dirty="0"/>
                        <a:t>AWS Lambda</a:t>
                      </a:r>
                    </a:p>
                  </a:txBody>
                  <a:tcPr/>
                </a:tc>
                <a:tc>
                  <a:txBody>
                    <a:bodyPr/>
                    <a:lstStyle/>
                    <a:p>
                      <a:r>
                        <a:rPr lang="en-IN" dirty="0"/>
                        <a:t>750,000 seconds</a:t>
                      </a:r>
                    </a:p>
                  </a:txBody>
                  <a:tcPr/>
                </a:tc>
                <a:tc>
                  <a:txBody>
                    <a:bodyPr/>
                    <a:lstStyle/>
                    <a:p>
                      <a:r>
                        <a:rPr lang="en-IN" dirty="0"/>
                        <a:t>$9.00</a:t>
                      </a:r>
                    </a:p>
                  </a:txBody>
                  <a:tcPr/>
                </a:tc>
                <a:extLst>
                  <a:ext uri="{0D108BD9-81ED-4DB2-BD59-A6C34878D82A}">
                    <a16:rowId xmlns:a16="http://schemas.microsoft.com/office/drawing/2014/main" val="2876033582"/>
                  </a:ext>
                </a:extLst>
              </a:tr>
              <a:tr h="484172">
                <a:tc>
                  <a:txBody>
                    <a:bodyPr/>
                    <a:lstStyle/>
                    <a:p>
                      <a:r>
                        <a:rPr lang="en-IN" dirty="0"/>
                        <a:t>Amazon CloudWatch</a:t>
                      </a:r>
                    </a:p>
                  </a:txBody>
                  <a:tcPr/>
                </a:tc>
                <a:tc>
                  <a:txBody>
                    <a:bodyPr/>
                    <a:lstStyle/>
                    <a:p>
                      <a:r>
                        <a:rPr lang="en-IN" dirty="0"/>
                        <a:t>20-30 GB logs, 14 metrics</a:t>
                      </a:r>
                    </a:p>
                  </a:txBody>
                  <a:tcPr/>
                </a:tc>
                <a:tc>
                  <a:txBody>
                    <a:bodyPr/>
                    <a:lstStyle/>
                    <a:p>
                      <a:r>
                        <a:rPr lang="en-IN" dirty="0"/>
                        <a:t>$2.00</a:t>
                      </a:r>
                    </a:p>
                  </a:txBody>
                  <a:tcPr/>
                </a:tc>
                <a:extLst>
                  <a:ext uri="{0D108BD9-81ED-4DB2-BD59-A6C34878D82A}">
                    <a16:rowId xmlns:a16="http://schemas.microsoft.com/office/drawing/2014/main" val="3174381113"/>
                  </a:ext>
                </a:extLst>
              </a:tr>
              <a:tr h="484172">
                <a:tc>
                  <a:txBody>
                    <a:bodyPr/>
                    <a:lstStyle/>
                    <a:p>
                      <a:r>
                        <a:rPr lang="en-IN" dirty="0"/>
                        <a:t>Amazon S3, CloudFront</a:t>
                      </a:r>
                    </a:p>
                  </a:txBody>
                  <a:tcPr/>
                </a:tc>
                <a:tc>
                  <a:txBody>
                    <a:bodyPr/>
                    <a:lstStyle/>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Free/ No cost</a:t>
                      </a:r>
                    </a:p>
                  </a:txBody>
                  <a:tcPr/>
                </a:tc>
                <a:extLst>
                  <a:ext uri="{0D108BD9-81ED-4DB2-BD59-A6C34878D82A}">
                    <a16:rowId xmlns:a16="http://schemas.microsoft.com/office/drawing/2014/main" val="986978376"/>
                  </a:ext>
                </a:extLst>
              </a:tr>
            </a:tbl>
          </a:graphicData>
        </a:graphic>
      </p:graphicFrame>
    </p:spTree>
    <p:extLst>
      <p:ext uri="{BB962C8B-B14F-4D97-AF65-F5344CB8AC3E}">
        <p14:creationId xmlns:p14="http://schemas.microsoft.com/office/powerpoint/2010/main" val="3451731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BE1EB2-257D-C59B-82FE-279AC318C1FE}"/>
              </a:ext>
            </a:extLst>
          </p:cNvPr>
          <p:cNvSpPr>
            <a:spLocks noGrp="1"/>
          </p:cNvSpPr>
          <p:nvPr>
            <p:ph idx="1"/>
          </p:nvPr>
        </p:nvSpPr>
        <p:spPr>
          <a:xfrm>
            <a:off x="860214" y="2824479"/>
            <a:ext cx="8596668" cy="1605281"/>
          </a:xfrm>
        </p:spPr>
        <p:txBody>
          <a:bodyPr>
            <a:normAutofit/>
          </a:bodyPr>
          <a:lstStyle/>
          <a:p>
            <a:pPr marL="0" indent="0" algn="ctr">
              <a:buNone/>
            </a:pPr>
            <a:r>
              <a:rPr lang="en-IN" sz="5400" dirty="0">
                <a:solidFill>
                  <a:srgbClr val="FF000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932548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A35B5-DFDB-DABA-6523-DFA1235C3EE6}"/>
              </a:ext>
            </a:extLst>
          </p:cNvPr>
          <p:cNvSpPr>
            <a:spLocks noGrp="1"/>
          </p:cNvSpPr>
          <p:nvPr>
            <p:ph type="title"/>
          </p:nvPr>
        </p:nvSpPr>
        <p:spPr>
          <a:xfrm>
            <a:off x="833120" y="345441"/>
            <a:ext cx="8596668" cy="731520"/>
          </a:xfrm>
        </p:spPr>
        <p:txBody>
          <a:bodyPr>
            <a:normAutofit/>
          </a:bodyPr>
          <a:lstStyle/>
          <a:p>
            <a:r>
              <a:rPr lang="en-IN" sz="4000" dirty="0">
                <a:latin typeface="Times New Roman" panose="02020603050405020304" pitchFamily="18" charset="0"/>
                <a:cs typeface="Times New Roman" panose="02020603050405020304" pitchFamily="18" charset="0"/>
              </a:rPr>
              <a:t>AWS Cloud Architecture</a:t>
            </a:r>
          </a:p>
        </p:txBody>
      </p:sp>
      <p:pic>
        <p:nvPicPr>
          <p:cNvPr id="10" name="Content Placeholder 9" descr="A screenshot of a computer&#10;&#10;Description automatically generated">
            <a:extLst>
              <a:ext uri="{FF2B5EF4-FFF2-40B4-BE49-F238E27FC236}">
                <a16:creationId xmlns:a16="http://schemas.microsoft.com/office/drawing/2014/main" id="{41A28A04-BE4F-AFB6-AB09-E9090C2ADAD8}"/>
              </a:ext>
            </a:extLst>
          </p:cNvPr>
          <p:cNvPicPr>
            <a:picLocks noGrp="1" noChangeAspect="1"/>
          </p:cNvPicPr>
          <p:nvPr>
            <p:ph idx="1"/>
          </p:nvPr>
        </p:nvPicPr>
        <p:blipFill>
          <a:blip r:embed="rId2"/>
          <a:stretch>
            <a:fillRect/>
          </a:stretch>
        </p:blipFill>
        <p:spPr>
          <a:xfrm>
            <a:off x="433032" y="1076961"/>
            <a:ext cx="8596668" cy="5435597"/>
          </a:xfrm>
        </p:spPr>
      </p:pic>
    </p:spTree>
    <p:extLst>
      <p:ext uri="{BB962C8B-B14F-4D97-AF65-F5344CB8AC3E}">
        <p14:creationId xmlns:p14="http://schemas.microsoft.com/office/powerpoint/2010/main" val="3397956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B418FA-BD69-BCDA-3895-D06AA609EF72}"/>
              </a:ext>
            </a:extLst>
          </p:cNvPr>
          <p:cNvSpPr>
            <a:spLocks noGrp="1"/>
          </p:cNvSpPr>
          <p:nvPr>
            <p:ph idx="4294967295"/>
          </p:nvPr>
        </p:nvSpPr>
        <p:spPr>
          <a:xfrm>
            <a:off x="0" y="1041400"/>
            <a:ext cx="8596313" cy="5000625"/>
          </a:xfrm>
        </p:spPr>
        <p:txBody>
          <a:bodyPr>
            <a:noAutofit/>
          </a:bodyPr>
          <a:lstStyle/>
          <a:p>
            <a:pPr marL="0" indent="0">
              <a:buNone/>
            </a:pPr>
            <a:r>
              <a:rPr lang="en-US" sz="1600" b="1" dirty="0"/>
              <a:t>Business Requirements</a:t>
            </a:r>
            <a:r>
              <a:rPr lang="en-US" sz="1600" dirty="0"/>
              <a:t>:</a:t>
            </a:r>
          </a:p>
          <a:p>
            <a:pPr marL="0" indent="0">
              <a:buNone/>
            </a:pPr>
            <a:r>
              <a:rPr lang="en-US" sz="1600" dirty="0"/>
              <a:t>•⁠  ⁠Scalability: Our project's architecture has to be highly scalable, with the ability to </a:t>
            </a:r>
          </a:p>
          <a:p>
            <a:pPr marL="0" indent="0">
              <a:buNone/>
            </a:pPr>
            <a:r>
              <a:rPr lang="en-US" sz="1600" dirty="0"/>
              <a:t>handle and maintain workloads, especially in high usage times like the release of </a:t>
            </a:r>
          </a:p>
          <a:p>
            <a:pPr marL="0" indent="0">
              <a:buNone/>
            </a:pPr>
            <a:r>
              <a:rPr lang="en-US" sz="1600" dirty="0"/>
              <a:t>popular media content or live events. The architecture can continuously scale to </a:t>
            </a:r>
          </a:p>
          <a:p>
            <a:pPr marL="0" indent="0">
              <a:buNone/>
            </a:pPr>
            <a:r>
              <a:rPr lang="en-US" sz="1600" dirty="0"/>
              <a:t>accommodate increased demand without any kind of performance issues, ensuring </a:t>
            </a:r>
          </a:p>
          <a:p>
            <a:pPr marL="0" indent="0">
              <a:buNone/>
            </a:pPr>
            <a:r>
              <a:rPr lang="en-US" sz="1600" dirty="0"/>
              <a:t>smooth going.</a:t>
            </a:r>
          </a:p>
          <a:p>
            <a:pPr marL="0" indent="0">
              <a:buNone/>
            </a:pPr>
            <a:r>
              <a:rPr lang="en-US" sz="1600" dirty="0"/>
              <a:t>•⁠  ⁠High availability: At times, media and entertainment services must be accessible </a:t>
            </a:r>
          </a:p>
          <a:p>
            <a:pPr marL="0" indent="0">
              <a:buNone/>
            </a:pPr>
            <a:r>
              <a:rPr lang="en-US" sz="1600" dirty="0"/>
              <a:t>around the clock to satisfy consumer demands. Our architecture is designed with </a:t>
            </a:r>
          </a:p>
          <a:p>
            <a:pPr marL="0" indent="0">
              <a:buNone/>
            </a:pPr>
            <a:r>
              <a:rPr lang="en-US" sz="1600" dirty="0"/>
              <a:t>redundancy and fault tolerance to ensure continuous service availability 24/7.</a:t>
            </a:r>
          </a:p>
          <a:p>
            <a:pPr marL="0" indent="0">
              <a:buNone/>
            </a:pPr>
            <a:r>
              <a:rPr lang="en-US" sz="1600" dirty="0"/>
              <a:t>•⁠  ⁠Content delivery: Efficient content delivery is critical for media and entertainment </a:t>
            </a:r>
          </a:p>
          <a:p>
            <a:pPr marL="0" indent="0">
              <a:buNone/>
            </a:pPr>
            <a:r>
              <a:rPr lang="en-US" sz="1600" dirty="0"/>
              <a:t>services. The project will support content delivery networks (CDNs) for fast and </a:t>
            </a:r>
          </a:p>
          <a:p>
            <a:pPr marL="0" indent="0">
              <a:buNone/>
            </a:pPr>
            <a:r>
              <a:rPr lang="en-US" sz="1600" dirty="0"/>
              <a:t>reliable distribution of media content to end-users globally, reducing delay and </a:t>
            </a:r>
          </a:p>
          <a:p>
            <a:pPr marL="0" indent="0">
              <a:buNone/>
            </a:pPr>
            <a:r>
              <a:rPr lang="en-US" sz="1600" dirty="0"/>
              <a:t>improving user experience.</a:t>
            </a:r>
          </a:p>
        </p:txBody>
      </p:sp>
    </p:spTree>
    <p:extLst>
      <p:ext uri="{BB962C8B-B14F-4D97-AF65-F5344CB8AC3E}">
        <p14:creationId xmlns:p14="http://schemas.microsoft.com/office/powerpoint/2010/main" val="291622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237E3-44D1-0C07-F52E-95C320474748}"/>
              </a:ext>
            </a:extLst>
          </p:cNvPr>
          <p:cNvSpPr>
            <a:spLocks noGrp="1"/>
          </p:cNvSpPr>
          <p:nvPr>
            <p:ph type="title"/>
          </p:nvPr>
        </p:nvSpPr>
        <p:spPr>
          <a:xfrm>
            <a:off x="748454" y="254000"/>
            <a:ext cx="8596668" cy="1320800"/>
          </a:xfrm>
        </p:spPr>
        <p:txBody>
          <a:bodyPr anchor="t">
            <a:normAutofit/>
          </a:bodyPr>
          <a:lstStyle/>
          <a:p>
            <a:br>
              <a:rPr lang="en-IN" dirty="0"/>
            </a:br>
            <a:r>
              <a:rPr lang="en-IN" dirty="0">
                <a:latin typeface="Times New Roman" panose="02020603050405020304" pitchFamily="18" charset="0"/>
                <a:cs typeface="Times New Roman" panose="02020603050405020304" pitchFamily="18" charset="0"/>
              </a:rPr>
              <a:t>Key Components</a:t>
            </a:r>
          </a:p>
        </p:txBody>
      </p:sp>
      <p:sp>
        <p:nvSpPr>
          <p:cNvPr id="6" name="Content Placeholder 5">
            <a:extLst>
              <a:ext uri="{FF2B5EF4-FFF2-40B4-BE49-F238E27FC236}">
                <a16:creationId xmlns:a16="http://schemas.microsoft.com/office/drawing/2014/main" id="{B85E94F6-6516-3674-CAB0-141C35698FC8}"/>
              </a:ext>
            </a:extLst>
          </p:cNvPr>
          <p:cNvSpPr>
            <a:spLocks noGrp="1"/>
          </p:cNvSpPr>
          <p:nvPr>
            <p:ph idx="1"/>
          </p:nvPr>
        </p:nvSpPr>
        <p:spPr>
          <a:xfrm>
            <a:off x="748454" y="1754190"/>
            <a:ext cx="5220430" cy="3701270"/>
          </a:xfrm>
        </p:spPr>
        <p:txBody>
          <a:bodyPr>
            <a:normAutofit/>
          </a:bodyPr>
          <a:lstStyle/>
          <a:p>
            <a:pPr algn="just">
              <a:lnSpc>
                <a:spcPct val="9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Amazon API Gateway: </a:t>
            </a:r>
            <a:r>
              <a:rPr lang="en-US" dirty="0">
                <a:latin typeface="Times New Roman" panose="02020603050405020304" pitchFamily="18" charset="0"/>
                <a:cs typeface="Times New Roman" panose="02020603050405020304" pitchFamily="18" charset="0"/>
              </a:rPr>
              <a:t>API Gateway acts as the traffic director for our applications or services, ensuring that requests from users are securely routed to the right backend systems, allowing  users to interact with our application seamlessly.</a:t>
            </a:r>
          </a:p>
          <a:p>
            <a:pPr algn="just">
              <a:lnSpc>
                <a:spcPct val="9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Amazon Lambda Primary Function: </a:t>
            </a:r>
            <a:r>
              <a:rPr lang="en-US" dirty="0">
                <a:latin typeface="Times New Roman" panose="02020603050405020304" pitchFamily="18" charset="0"/>
                <a:cs typeface="Times New Roman" panose="02020603050405020304" pitchFamily="18" charset="0"/>
              </a:rPr>
              <a:t>This refers to a Lambda function that is configured to run in the primary AWS region associated with your account. When you create a Lambda function without specifying a region, it is typically deployed in the primary region by default. This means that the function will execute in the primary region's data centers.</a:t>
            </a:r>
          </a:p>
          <a:p>
            <a:pPr marL="0" indent="0">
              <a:lnSpc>
                <a:spcPct val="90000"/>
              </a:lnSpc>
              <a:buNone/>
            </a:pPr>
            <a:endParaRPr lang="en-US" dirty="0">
              <a:latin typeface="Times New Roman" panose="02020603050405020304" pitchFamily="18" charset="0"/>
              <a:cs typeface="Times New Roman" panose="02020603050405020304" pitchFamily="18" charset="0"/>
            </a:endParaRPr>
          </a:p>
          <a:p>
            <a:pPr marL="0" indent="0">
              <a:lnSpc>
                <a:spcPct val="90000"/>
              </a:lnSpc>
              <a:buNone/>
            </a:pPr>
            <a:endParaRPr lang="en-IN" dirty="0"/>
          </a:p>
        </p:txBody>
      </p:sp>
      <p:pic>
        <p:nvPicPr>
          <p:cNvPr id="1034" name="Picture 10">
            <a:extLst>
              <a:ext uri="{FF2B5EF4-FFF2-40B4-BE49-F238E27FC236}">
                <a16:creationId xmlns:a16="http://schemas.microsoft.com/office/drawing/2014/main" id="{544127D7-E954-6B8B-51E3-2826F4998E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2103120"/>
            <a:ext cx="3381703" cy="2763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410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E12650-1F4C-05A8-3AD8-C4C3B720CF8D}"/>
              </a:ext>
            </a:extLst>
          </p:cNvPr>
          <p:cNvSpPr>
            <a:spLocks noGrp="1"/>
          </p:cNvSpPr>
          <p:nvPr>
            <p:ph idx="1"/>
          </p:nvPr>
        </p:nvSpPr>
        <p:spPr>
          <a:xfrm>
            <a:off x="697654" y="1713549"/>
            <a:ext cx="5398346" cy="3749323"/>
          </a:xfrm>
        </p:spPr>
        <p:txBody>
          <a:bodyPr>
            <a:normAutofit/>
          </a:bodyPr>
          <a:lstStyle/>
          <a:p>
            <a:pPr algn="just">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Amazon CloudFront: </a:t>
            </a:r>
            <a:r>
              <a:rPr lang="en-US" dirty="0">
                <a:latin typeface="Times New Roman" panose="02020603050405020304" pitchFamily="18" charset="0"/>
                <a:cs typeface="Times New Roman" panose="02020603050405020304" pitchFamily="18" charset="0"/>
              </a:rPr>
              <a:t>Amazon CloudFront is a fast content delivery network (CDN) service that securely delivers data, videos, applications, and APIs to customers globally with low latency and high transfer speeds.</a:t>
            </a:r>
          </a:p>
          <a:p>
            <a:pPr algn="just">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Amazon S3: </a:t>
            </a:r>
            <a:r>
              <a:rPr lang="en-US" dirty="0">
                <a:latin typeface="Times New Roman" panose="02020603050405020304" pitchFamily="18" charset="0"/>
                <a:cs typeface="Times New Roman" panose="02020603050405020304" pitchFamily="18" charset="0"/>
              </a:rPr>
              <a:t>Amazon S3 is an object storage service that offers industry-leading scalability, data availability, security, and performance.</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50F0CFF3-CC03-CB66-08DE-EEA9C1521A3F}"/>
              </a:ext>
            </a:extLst>
          </p:cNvPr>
          <p:cNvPicPr>
            <a:picLocks noChangeAspect="1"/>
          </p:cNvPicPr>
          <p:nvPr/>
        </p:nvPicPr>
        <p:blipFill>
          <a:blip r:embed="rId2"/>
          <a:stretch>
            <a:fillRect/>
          </a:stretch>
        </p:blipFill>
        <p:spPr>
          <a:xfrm>
            <a:off x="6479905" y="1561149"/>
            <a:ext cx="2671145" cy="3478211"/>
          </a:xfrm>
          <a:prstGeom prst="rect">
            <a:avLst/>
          </a:prstGeom>
        </p:spPr>
      </p:pic>
    </p:spTree>
    <p:extLst>
      <p:ext uri="{BB962C8B-B14F-4D97-AF65-F5344CB8AC3E}">
        <p14:creationId xmlns:p14="http://schemas.microsoft.com/office/powerpoint/2010/main" val="758466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A8361F-F745-BD4B-791D-7BB50C443BB4}"/>
              </a:ext>
            </a:extLst>
          </p:cNvPr>
          <p:cNvSpPr>
            <a:spLocks noGrp="1"/>
          </p:cNvSpPr>
          <p:nvPr>
            <p:ph idx="1"/>
          </p:nvPr>
        </p:nvSpPr>
        <p:spPr>
          <a:xfrm>
            <a:off x="717974" y="1696437"/>
            <a:ext cx="4483946" cy="3749323"/>
          </a:xfrm>
        </p:spPr>
        <p:txBody>
          <a:bodyPr>
            <a:normAutofit/>
          </a:bodyPr>
          <a:lstStyle/>
          <a:p>
            <a:pPr algn="just">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Amazon Cloud Watch Scheduler: </a:t>
            </a:r>
            <a:r>
              <a:rPr lang="en-US" dirty="0">
                <a:latin typeface="Times New Roman" panose="02020603050405020304" pitchFamily="18" charset="0"/>
                <a:cs typeface="Times New Roman" panose="02020603050405020304" pitchFamily="18" charset="0"/>
              </a:rPr>
              <a:t>Amazon CloudWatch Scheduler allows you to create custom schedules to automate actions within your AWS environment.</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Amazon DynamoDB: </a:t>
            </a:r>
            <a:r>
              <a:rPr lang="en-US" dirty="0">
                <a:latin typeface="Times New Roman" panose="02020603050405020304" pitchFamily="18" charset="0"/>
                <a:cs typeface="Times New Roman" panose="02020603050405020304" pitchFamily="18" charset="0"/>
              </a:rPr>
              <a:t>Amazon DynamoDB is a fully managed NoSQL database service that provides fast and predictable performance with seamless scalability.</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4FE50AA-EC82-29D2-055E-54B72F129415}"/>
              </a:ext>
            </a:extLst>
          </p:cNvPr>
          <p:cNvPicPr>
            <a:picLocks noChangeAspect="1"/>
          </p:cNvPicPr>
          <p:nvPr/>
        </p:nvPicPr>
        <p:blipFill>
          <a:blip r:embed="rId2"/>
          <a:stretch>
            <a:fillRect/>
          </a:stretch>
        </p:blipFill>
        <p:spPr>
          <a:xfrm>
            <a:off x="5478941" y="1535414"/>
            <a:ext cx="2834115" cy="3286429"/>
          </a:xfrm>
          <a:prstGeom prst="rect">
            <a:avLst/>
          </a:prstGeom>
        </p:spPr>
      </p:pic>
    </p:spTree>
    <p:extLst>
      <p:ext uri="{BB962C8B-B14F-4D97-AF65-F5344CB8AC3E}">
        <p14:creationId xmlns:p14="http://schemas.microsoft.com/office/powerpoint/2010/main" val="400634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07CC1F-4843-4802-8B41-35E07EFEA83A}"/>
              </a:ext>
            </a:extLst>
          </p:cNvPr>
          <p:cNvSpPr>
            <a:spLocks noGrp="1"/>
          </p:cNvSpPr>
          <p:nvPr>
            <p:ph idx="1"/>
          </p:nvPr>
        </p:nvSpPr>
        <p:spPr>
          <a:xfrm>
            <a:off x="677334" y="1686560"/>
            <a:ext cx="5560906" cy="4354803"/>
          </a:xfrm>
        </p:spPr>
        <p:txBody>
          <a:bodyPr>
            <a:normAutofit/>
          </a:bodyPr>
          <a:lstStyle/>
          <a:p>
            <a:pPr algn="just">
              <a:lnSpc>
                <a:spcPct val="9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Amazon Lambda Regional Function: </a:t>
            </a:r>
            <a:r>
              <a:rPr lang="en-US" dirty="0">
                <a:latin typeface="Times New Roman" panose="02020603050405020304" pitchFamily="18" charset="0"/>
                <a:cs typeface="Times New Roman" panose="02020603050405020304" pitchFamily="18" charset="0"/>
              </a:rPr>
              <a:t>“Regional Function" specifically indicates that the Lambda function is deployed to a specific AWS region other than the primary one. AWS Lambda allows you to deploy functions in multiple regions, which can be useful for various reasons such as reducing latency for users in different geographic locations or ensuring high availability by running functions in multiple regions simultaneously.</a:t>
            </a:r>
          </a:p>
          <a:p>
            <a:pPr algn="just">
              <a:lnSpc>
                <a:spcPct val="9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Amazon CloudWatch: </a:t>
            </a:r>
            <a:r>
              <a:rPr lang="en-US" dirty="0">
                <a:latin typeface="Times New Roman" panose="02020603050405020304" pitchFamily="18" charset="0"/>
                <a:cs typeface="Times New Roman" panose="02020603050405020304" pitchFamily="18" charset="0"/>
              </a:rPr>
              <a:t>Amazon CloudWatch is like a watchtower for cloud resources. It keeps an eye on things like servers, databases, and applications, collecting data and providing insights to help you monitor, troubleshoot, and optimize AWS infrastructure.</a:t>
            </a:r>
          </a:p>
          <a:p>
            <a:pPr marL="0" indent="0">
              <a:lnSpc>
                <a:spcPct val="90000"/>
              </a:lnSpc>
              <a:buNone/>
            </a:pPr>
            <a:endParaRPr lang="en-IN" sz="1700" dirty="0">
              <a:latin typeface="Times New Roman" panose="02020603050405020304" pitchFamily="18" charset="0"/>
              <a:cs typeface="Times New Roman" panose="02020603050405020304" pitchFamily="18" charset="0"/>
            </a:endParaRPr>
          </a:p>
          <a:p>
            <a:pPr marL="0" indent="0">
              <a:lnSpc>
                <a:spcPct val="90000"/>
              </a:lnSpc>
              <a:buNone/>
            </a:pPr>
            <a:endParaRPr lang="en-IN" sz="1700" dirty="0"/>
          </a:p>
        </p:txBody>
      </p:sp>
      <p:pic>
        <p:nvPicPr>
          <p:cNvPr id="3074" name="Picture 2">
            <a:extLst>
              <a:ext uri="{FF2B5EF4-FFF2-40B4-BE49-F238E27FC236}">
                <a16:creationId xmlns:a16="http://schemas.microsoft.com/office/drawing/2014/main" id="{60FA7E76-9209-586F-D5CF-AF7C70F0C1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413" b="-4"/>
          <a:stretch/>
        </p:blipFill>
        <p:spPr bwMode="auto">
          <a:xfrm>
            <a:off x="6544511" y="1778000"/>
            <a:ext cx="3145536" cy="3616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151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EBE4C-E641-FBD3-D7FC-011EB9D5D5F8}"/>
              </a:ext>
            </a:extLst>
          </p:cNvPr>
          <p:cNvSpPr>
            <a:spLocks noGrp="1"/>
          </p:cNvSpPr>
          <p:nvPr>
            <p:ph type="title"/>
          </p:nvPr>
        </p:nvSpPr>
        <p:spPr>
          <a:xfrm>
            <a:off x="677334" y="609600"/>
            <a:ext cx="8596668" cy="1320800"/>
          </a:xfrm>
        </p:spPr>
        <p:txBody>
          <a:bodyPr anchor="t">
            <a:normAutofit/>
          </a:bodyPr>
          <a:lstStyle/>
          <a:p>
            <a:r>
              <a:rPr lang="en-IN" b="1">
                <a:latin typeface="Times New Roman" panose="02020603050405020304" pitchFamily="18" charset="0"/>
                <a:cs typeface="Times New Roman" panose="02020603050405020304" pitchFamily="18" charset="0"/>
              </a:rPr>
              <a:t>Media Inventory</a:t>
            </a:r>
          </a:p>
        </p:txBody>
      </p:sp>
      <p:sp>
        <p:nvSpPr>
          <p:cNvPr id="3" name="Content Placeholder 2">
            <a:extLst>
              <a:ext uri="{FF2B5EF4-FFF2-40B4-BE49-F238E27FC236}">
                <a16:creationId xmlns:a16="http://schemas.microsoft.com/office/drawing/2014/main" id="{73387CDF-9BB8-EB4C-98E9-D001810F459E}"/>
              </a:ext>
            </a:extLst>
          </p:cNvPr>
          <p:cNvSpPr>
            <a:spLocks noGrp="1"/>
          </p:cNvSpPr>
          <p:nvPr>
            <p:ph idx="1"/>
          </p:nvPr>
        </p:nvSpPr>
        <p:spPr>
          <a:xfrm>
            <a:off x="677334" y="1693229"/>
            <a:ext cx="5220430" cy="3880773"/>
          </a:xfrm>
        </p:spPr>
        <p:txBody>
          <a:bodyPr>
            <a:normAutofit/>
          </a:bodyPr>
          <a:lstStyle/>
          <a:p>
            <a:pPr algn="just">
              <a:lnSpc>
                <a:spcPct val="9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AWS Media Services: </a:t>
            </a:r>
            <a:r>
              <a:rPr lang="en-US" dirty="0">
                <a:latin typeface="Times New Roman" panose="02020603050405020304" pitchFamily="18" charset="0"/>
                <a:cs typeface="Times New Roman" panose="02020603050405020304" pitchFamily="18" charset="0"/>
              </a:rPr>
              <a:t>AWS Media Services offer a range of services for processing, storing, and delivering media content at scale.</a:t>
            </a:r>
          </a:p>
          <a:p>
            <a:pPr algn="just">
              <a:lnSpc>
                <a:spcPct val="9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AWS Systems Manager: </a:t>
            </a:r>
            <a:r>
              <a:rPr lang="en-US" dirty="0">
                <a:latin typeface="Times New Roman" panose="02020603050405020304" pitchFamily="18" charset="0"/>
                <a:cs typeface="Times New Roman" panose="02020603050405020304" pitchFamily="18" charset="0"/>
              </a:rPr>
              <a:t>AWS Systems Manager provides a unified user interface so you can view operational data from multiple AWS services and automate operational tasks across your AWS resources.</a:t>
            </a:r>
          </a:p>
          <a:p>
            <a:pPr algn="just">
              <a:lnSpc>
                <a:spcPct val="9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AWS Elemental Live Link: </a:t>
            </a:r>
            <a:r>
              <a:rPr lang="en-US" dirty="0">
                <a:latin typeface="Times New Roman" panose="02020603050405020304" pitchFamily="18" charset="0"/>
                <a:cs typeface="Times New Roman" panose="02020603050405020304" pitchFamily="18" charset="0"/>
              </a:rPr>
              <a:t>AWS Elemental Live Link is a service that helps you send high-quality video feeds from one location to another in real-time. It's like a reliable pipeline for broadcasting live events or streams, ensuring that your content reaches viewers without delays or interruptions.</a:t>
            </a:r>
          </a:p>
          <a:p>
            <a:pPr marL="0" indent="0">
              <a:lnSpc>
                <a:spcPct val="90000"/>
              </a:lnSpc>
              <a:buNone/>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A37B445-3C52-394B-322A-6F6F27138075}"/>
              </a:ext>
            </a:extLst>
          </p:cNvPr>
          <p:cNvPicPr>
            <a:picLocks noChangeAspect="1"/>
          </p:cNvPicPr>
          <p:nvPr/>
        </p:nvPicPr>
        <p:blipFill rotWithShape="1">
          <a:blip r:embed="rId2"/>
          <a:srcRect l="2561" t="2226" r="1301"/>
          <a:stretch/>
        </p:blipFill>
        <p:spPr>
          <a:xfrm>
            <a:off x="6096000" y="1693229"/>
            <a:ext cx="3219249" cy="3796002"/>
          </a:xfrm>
          <a:prstGeom prst="rect">
            <a:avLst/>
          </a:prstGeom>
        </p:spPr>
      </p:pic>
    </p:spTree>
    <p:extLst>
      <p:ext uri="{BB962C8B-B14F-4D97-AF65-F5344CB8AC3E}">
        <p14:creationId xmlns:p14="http://schemas.microsoft.com/office/powerpoint/2010/main" val="513914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B56D3-EFE0-F095-C19A-24E98B06785F}"/>
              </a:ext>
            </a:extLst>
          </p:cNvPr>
          <p:cNvSpPr>
            <a:spLocks noGrp="1"/>
          </p:cNvSpPr>
          <p:nvPr>
            <p:ph type="title"/>
          </p:nvPr>
        </p:nvSpPr>
        <p:spPr>
          <a:xfrm>
            <a:off x="677334" y="609600"/>
            <a:ext cx="8596668" cy="1320800"/>
          </a:xfrm>
        </p:spPr>
        <p:txBody>
          <a:bodyPr anchor="t">
            <a:normAutofit/>
          </a:bodyPr>
          <a:lstStyle/>
          <a:p>
            <a:r>
              <a:rPr lang="en-IN" b="1">
                <a:latin typeface="Times New Roman" panose="02020603050405020304" pitchFamily="18" charset="0"/>
                <a:cs typeface="Times New Roman" panose="02020603050405020304" pitchFamily="18" charset="0"/>
              </a:rPr>
              <a:t>AI Content Enhancement Suite</a:t>
            </a:r>
          </a:p>
        </p:txBody>
      </p:sp>
      <p:sp>
        <p:nvSpPr>
          <p:cNvPr id="3" name="Content Placeholder 2">
            <a:extLst>
              <a:ext uri="{FF2B5EF4-FFF2-40B4-BE49-F238E27FC236}">
                <a16:creationId xmlns:a16="http://schemas.microsoft.com/office/drawing/2014/main" id="{4248892A-7CAB-EEC5-9AE2-F436E8E6C28D}"/>
              </a:ext>
            </a:extLst>
          </p:cNvPr>
          <p:cNvSpPr>
            <a:spLocks noGrp="1"/>
          </p:cNvSpPr>
          <p:nvPr>
            <p:ph idx="1"/>
          </p:nvPr>
        </p:nvSpPr>
        <p:spPr>
          <a:xfrm>
            <a:off x="717971" y="1402080"/>
            <a:ext cx="5246987" cy="4775199"/>
          </a:xfrm>
        </p:spPr>
        <p:txBody>
          <a:bodyPr>
            <a:normAutofit/>
          </a:bodyPr>
          <a:lstStyle/>
          <a:p>
            <a:pPr algn="just">
              <a:lnSpc>
                <a:spcPct val="9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Amazon </a:t>
            </a:r>
            <a:r>
              <a:rPr lang="en-US" b="1" dirty="0" err="1">
                <a:latin typeface="Times New Roman" panose="02020603050405020304" pitchFamily="18" charset="0"/>
                <a:cs typeface="Times New Roman" panose="02020603050405020304" pitchFamily="18" charset="0"/>
              </a:rPr>
              <a:t>Rekognition</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Amazon </a:t>
            </a:r>
            <a:r>
              <a:rPr lang="en-US" dirty="0" err="1">
                <a:latin typeface="Times New Roman" panose="02020603050405020304" pitchFamily="18" charset="0"/>
                <a:cs typeface="Times New Roman" panose="02020603050405020304" pitchFamily="18" charset="0"/>
              </a:rPr>
              <a:t>Rekognition</a:t>
            </a:r>
            <a:r>
              <a:rPr lang="en-US" dirty="0">
                <a:latin typeface="Times New Roman" panose="02020603050405020304" pitchFamily="18" charset="0"/>
                <a:cs typeface="Times New Roman" panose="02020603050405020304" pitchFamily="18" charset="0"/>
              </a:rPr>
              <a:t> is a deep learning-based image and video analysis service that can identify objects, people, text, scenes, and activities in images and videos.</a:t>
            </a:r>
          </a:p>
          <a:p>
            <a:pPr algn="just">
              <a:lnSpc>
                <a:spcPct val="9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Amazon Translate: </a:t>
            </a:r>
            <a:r>
              <a:rPr lang="en-US" dirty="0">
                <a:latin typeface="Times New Roman" panose="02020603050405020304" pitchFamily="18" charset="0"/>
                <a:cs typeface="Times New Roman" panose="02020603050405020304" pitchFamily="18" charset="0"/>
              </a:rPr>
              <a:t>Amazon Translate is a neural machine translation service that delivers fast, high-quality, and affordable language translation.</a:t>
            </a:r>
          </a:p>
          <a:p>
            <a:pPr algn="just">
              <a:lnSpc>
                <a:spcPct val="9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Amazon Comprehend: </a:t>
            </a:r>
            <a:r>
              <a:rPr lang="en-US" dirty="0">
                <a:latin typeface="Times New Roman" panose="02020603050405020304" pitchFamily="18" charset="0"/>
                <a:cs typeface="Times New Roman" panose="02020603050405020304" pitchFamily="18" charset="0"/>
              </a:rPr>
              <a:t>Amazon Comprehend is like a super-smart reading assistant that helps you understand what a bunch of text is all about. It reads through paragraphs, articles, or even social media posts and figures out the main topics, feelings, or important information.</a:t>
            </a:r>
          </a:p>
          <a:p>
            <a:pPr algn="just">
              <a:lnSpc>
                <a:spcPct val="90000"/>
              </a:lnSpc>
              <a:buFont typeface="Wingdings" panose="05000000000000000000" pitchFamily="2" charset="2"/>
              <a:buChar char="Ø"/>
            </a:pPr>
            <a:r>
              <a:rPr lang="en-IN" b="1" dirty="0">
                <a:solidFill>
                  <a:schemeClr val="tx1"/>
                </a:solidFill>
                <a:latin typeface="Times New Roman" panose="02020603050405020304" pitchFamily="18" charset="0"/>
                <a:cs typeface="Times New Roman" panose="02020603050405020304" pitchFamily="18" charset="0"/>
              </a:rPr>
              <a:t>Amazon Personalize: </a:t>
            </a:r>
            <a:r>
              <a:rPr lang="en-US" dirty="0">
                <a:solidFill>
                  <a:schemeClr val="tx1"/>
                </a:solidFill>
                <a:latin typeface="Times New Roman" panose="02020603050405020304" pitchFamily="18" charset="0"/>
                <a:cs typeface="Times New Roman" panose="02020603050405020304" pitchFamily="18" charset="0"/>
              </a:rPr>
              <a:t>Amazon Personalize is a machine learning service that enables developers to create individualized recommendations for customers.</a:t>
            </a:r>
          </a:p>
          <a:p>
            <a:pPr algn="just">
              <a:lnSpc>
                <a:spcPct val="9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nSpc>
                <a:spcPct val="90000"/>
              </a:lnSpc>
              <a:buFont typeface="Wingdings" panose="05000000000000000000" pitchFamily="2" charset="2"/>
              <a:buChar char="Ø"/>
            </a:pPr>
            <a:endParaRPr lang="en-IN" sz="1500" dirty="0">
              <a:latin typeface="Times New Roman" panose="02020603050405020304" pitchFamily="18" charset="0"/>
              <a:cs typeface="Times New Roman" panose="02020603050405020304" pitchFamily="18" charset="0"/>
            </a:endParaRPr>
          </a:p>
          <a:p>
            <a:pPr marL="0" indent="0">
              <a:lnSpc>
                <a:spcPct val="90000"/>
              </a:lnSpc>
              <a:buNone/>
            </a:pPr>
            <a:endParaRPr lang="en-IN" sz="1500" dirty="0"/>
          </a:p>
        </p:txBody>
      </p:sp>
      <p:pic>
        <p:nvPicPr>
          <p:cNvPr id="5" name="Picture 4">
            <a:extLst>
              <a:ext uri="{FF2B5EF4-FFF2-40B4-BE49-F238E27FC236}">
                <a16:creationId xmlns:a16="http://schemas.microsoft.com/office/drawing/2014/main" id="{CE383CAB-6253-3E8D-A3B2-34FC3F9191CA}"/>
              </a:ext>
            </a:extLst>
          </p:cNvPr>
          <p:cNvPicPr>
            <a:picLocks noChangeAspect="1"/>
          </p:cNvPicPr>
          <p:nvPr/>
        </p:nvPicPr>
        <p:blipFill rotWithShape="1">
          <a:blip r:embed="rId2"/>
          <a:srcRect l="1672" t="2294"/>
          <a:stretch/>
        </p:blipFill>
        <p:spPr>
          <a:xfrm>
            <a:off x="6350002" y="1596724"/>
            <a:ext cx="3309043" cy="3664552"/>
          </a:xfrm>
          <a:prstGeom prst="rect">
            <a:avLst/>
          </a:prstGeom>
        </p:spPr>
      </p:pic>
    </p:spTree>
    <p:extLst>
      <p:ext uri="{BB962C8B-B14F-4D97-AF65-F5344CB8AC3E}">
        <p14:creationId xmlns:p14="http://schemas.microsoft.com/office/powerpoint/2010/main" val="304029092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1697CDDA5D69240805A37F3BCB92B6B" ma:contentTypeVersion="13" ma:contentTypeDescription="Create a new document." ma:contentTypeScope="" ma:versionID="b991502768e9f87d17a91a9a11222c49">
  <xsd:schema xmlns:xsd="http://www.w3.org/2001/XMLSchema" xmlns:xs="http://www.w3.org/2001/XMLSchema" xmlns:p="http://schemas.microsoft.com/office/2006/metadata/properties" xmlns:ns3="3604af16-b36d-4a37-8688-613fc69ec1c3" xmlns:ns4="acd438a4-5d07-41e8-b2b4-c5f61716ed4f" targetNamespace="http://schemas.microsoft.com/office/2006/metadata/properties" ma:root="true" ma:fieldsID="70e68d1504f5010cf66bbab90b1e474c" ns3:_="" ns4:_="">
    <xsd:import namespace="3604af16-b36d-4a37-8688-613fc69ec1c3"/>
    <xsd:import namespace="acd438a4-5d07-41e8-b2b4-c5f61716ed4f"/>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ObjectDetectorVersions" minOccurs="0"/>
                <xsd:element ref="ns3:MediaServiceSearchProperties" minOccurs="0"/>
                <xsd:element ref="ns3:MediaServiceDateTaken" minOccurs="0"/>
                <xsd:element ref="ns3:MediaServiceSystemTag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04af16-b36d-4a37-8688-613fc69ec1c3"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cd438a4-5d07-41e8-b2b4-c5f61716ed4f"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3604af16-b36d-4a37-8688-613fc69ec1c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7055D1-CFD6-41E1-AF62-63C55C5247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604af16-b36d-4a37-8688-613fc69ec1c3"/>
    <ds:schemaRef ds:uri="acd438a4-5d07-41e8-b2b4-c5f61716ed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FF121E-C16E-4DF0-9C5B-B9AC1517DC91}">
  <ds:schemaRefs>
    <ds:schemaRef ds:uri="http://schemas.microsoft.com/office/2006/documentManagement/types"/>
    <ds:schemaRef ds:uri="http://purl.org/dc/elements/1.1/"/>
    <ds:schemaRef ds:uri="http://purl.org/dc/terms/"/>
    <ds:schemaRef ds:uri="http://schemas.microsoft.com/office/infopath/2007/PartnerControls"/>
    <ds:schemaRef ds:uri="3604af16-b36d-4a37-8688-613fc69ec1c3"/>
    <ds:schemaRef ds:uri="http://purl.org/dc/dcmitype/"/>
    <ds:schemaRef ds:uri="http://www.w3.org/XML/1998/namespace"/>
    <ds:schemaRef ds:uri="http://schemas.openxmlformats.org/package/2006/metadata/core-properties"/>
    <ds:schemaRef ds:uri="acd438a4-5d07-41e8-b2b4-c5f61716ed4f"/>
    <ds:schemaRef ds:uri="http://schemas.microsoft.com/office/2006/metadata/properties"/>
  </ds:schemaRefs>
</ds:datastoreItem>
</file>

<file path=customXml/itemProps3.xml><?xml version="1.0" encoding="utf-8"?>
<ds:datastoreItem xmlns:ds="http://schemas.openxmlformats.org/officeDocument/2006/customXml" ds:itemID="{C30B697D-D2C0-4652-9868-28932F9FA0F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2252</TotalTime>
  <Words>799</Words>
  <Application>Microsoft Macintosh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Times New Roman</vt:lpstr>
      <vt:lpstr>Trebuchet MS</vt:lpstr>
      <vt:lpstr>Wingdings</vt:lpstr>
      <vt:lpstr>Wingdings 3</vt:lpstr>
      <vt:lpstr>Facet</vt:lpstr>
      <vt:lpstr>VIVE  ‘Where entertainment meets innovation’                                   Group-2</vt:lpstr>
      <vt:lpstr>AWS Cloud Architecture</vt:lpstr>
      <vt:lpstr>PowerPoint Presentation</vt:lpstr>
      <vt:lpstr> Key Components</vt:lpstr>
      <vt:lpstr>PowerPoint Presentation</vt:lpstr>
      <vt:lpstr>PowerPoint Presentation</vt:lpstr>
      <vt:lpstr>PowerPoint Presentation</vt:lpstr>
      <vt:lpstr>Media Inventory</vt:lpstr>
      <vt:lpstr>AI Content Enhancement Suite</vt:lpstr>
      <vt:lpstr>AWS Pricing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 &amp; Entertainment</dc:title>
  <dc:creator>Rupa Reddy</dc:creator>
  <cp:lastModifiedBy>Bachu, Venkat Sai Kiran</cp:lastModifiedBy>
  <cp:revision>32</cp:revision>
  <dcterms:created xsi:type="dcterms:W3CDTF">2024-04-14T18:05:50Z</dcterms:created>
  <dcterms:modified xsi:type="dcterms:W3CDTF">2024-04-17T02:05:41Z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0x010100C1697CDDA5D69240805A37F3BCB92B6B</vt:lpwstr>
  </property>
</Properties>
</file>