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5"/>
  </p:notesMasterIdLst>
  <p:handoutMasterIdLst>
    <p:handoutMasterId r:id="rId16"/>
  </p:handoutMasterIdLst>
  <p:sldIdLst>
    <p:sldId id="281" r:id="rId3"/>
    <p:sldId id="434" r:id="rId4"/>
    <p:sldId id="435" r:id="rId5"/>
    <p:sldId id="436" r:id="rId6"/>
    <p:sldId id="441" r:id="rId7"/>
    <p:sldId id="442" r:id="rId8"/>
    <p:sldId id="443" r:id="rId9"/>
    <p:sldId id="437" r:id="rId10"/>
    <p:sldId id="438" r:id="rId11"/>
    <p:sldId id="440" r:id="rId12"/>
    <p:sldId id="439" r:id="rId13"/>
    <p:sldId id="400" r:id="rId1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217B6-6781-1E4F-9F26-FA90D0442C1D}">
          <p14:sldIdLst>
            <p14:sldId id="281"/>
            <p14:sldId id="434"/>
            <p14:sldId id="435"/>
            <p14:sldId id="436"/>
            <p14:sldId id="441"/>
            <p14:sldId id="442"/>
            <p14:sldId id="443"/>
            <p14:sldId id="437"/>
            <p14:sldId id="438"/>
            <p14:sldId id="440"/>
            <p14:sldId id="439"/>
            <p14:sldId id="4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B1F2E"/>
    <a:srgbClr val="183094"/>
    <a:srgbClr val="1F4CCB"/>
    <a:srgbClr val="444444"/>
    <a:srgbClr val="F4F3E8"/>
    <a:srgbClr val="ECC838"/>
    <a:srgbClr val="BF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4" autoAdjust="0"/>
    <p:restoredTop sz="84431" autoAdjust="0"/>
  </p:normalViewPr>
  <p:slideViewPr>
    <p:cSldViewPr>
      <p:cViewPr varScale="1">
        <p:scale>
          <a:sx n="88" d="100"/>
          <a:sy n="88" d="100"/>
        </p:scale>
        <p:origin x="-1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22201-87A6-4717-97C1-C5BD10F7DE4E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EB4386-2EE6-4C56-B27D-00814BC10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3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022826D4-8338-40CA-BC15-FBF6F548E26C}" type="datetimeFigureOut">
              <a:rPr lang="en-US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fld id="{ED16A896-7479-4FA0-B3B2-5D6C0CBD1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A4A176-F9AD-4AE4-89D7-B5F7E79841B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942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A896-7479-4FA0-B3B2-5D6C0CBD1F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CAB8C-86A0-460D-9C2A-BA688D4C8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6962-410C-4CE9-B2D2-4A98075FF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79D17-8193-452D-ABF8-11BDE1C23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257F-277C-423B-B41C-C466FEDA9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950F-5D8B-4467-BE41-FF9F7267F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10E02-6257-46A7-B01C-BB2F42751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8B31-6FEB-479C-B01D-64E1E5685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92A68-5CC0-4389-B158-1E87ABE96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3EB06-5429-4B43-A18B-E1F4F702C4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3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8F61A-ADC0-4291-AA00-F775E78B43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86D28-24A8-43BD-8D15-DF2DDB8C7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DBD6C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44444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DD46-F80C-4A3C-A5C1-8B015D11F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AA7C3-1602-4847-82E0-C6B7CD979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4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890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96C98-F21A-429B-BE66-28BF6103E5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3C181-7FB9-479E-9C1E-47AF432ED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A99D-641D-456D-A728-6D6FC800C6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81496-59A2-41C8-96B6-862D81704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44444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4BBC4-CFF5-487C-97E5-59388149E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CB1F2E"/>
              </a:gs>
              <a:gs pos="100000">
                <a:srgbClr val="95172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D347CE80-E5FB-47E8-9ED1-F36A10B00090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26" r:id="rId8"/>
    <p:sldLayoutId id="214748412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1F4CCB"/>
              </a:gs>
              <a:gs pos="100000">
                <a:srgbClr val="1830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914400"/>
            <a:ext cx="9144000" cy="152400"/>
          </a:xfrm>
          <a:prstGeom prst="rect">
            <a:avLst/>
          </a:prstGeom>
          <a:gradFill>
            <a:gsLst>
              <a:gs pos="0">
                <a:srgbClr val="BFBEB6"/>
              </a:gs>
              <a:gs pos="100000">
                <a:srgbClr val="F4F3E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DBD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-1524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444444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44444"/>
                </a:solidFill>
                <a:cs typeface="Arial" pitchFamily="34" charset="0"/>
              </a:defRPr>
            </a:lvl1pPr>
          </a:lstStyle>
          <a:p>
            <a:fld id="{FDEE4879-4CF3-4494-BD88-9D5A5B2813D3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57150" cap="sq">
            <a:solidFill>
              <a:srgbClr val="ECC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8" r:id="rId8"/>
    <p:sldLayoutId id="214748412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444444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444444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Aaron </a:t>
            </a:r>
            <a:r>
              <a:rPr lang="en-US" dirty="0" smtClean="0"/>
              <a:t>Mills, Blake Vermeer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Date: </a:t>
            </a:r>
            <a:r>
              <a:rPr lang="en-US" dirty="0" smtClean="0"/>
              <a:t>12/15/2014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AB8C-86A0-460D-9C2A-BA688D4C8FC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Designing a Coprocessor using Xilinx AXI Bus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CprE</a:t>
            </a:r>
            <a:r>
              <a:rPr lang="en-US" dirty="0" smtClean="0"/>
              <a:t> 581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352800"/>
            <a:ext cx="25908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movt</a:t>
            </a:r>
            <a:r>
              <a:rPr lang="en-US" dirty="0"/>
              <a:t>	r2, 28064</a:t>
            </a:r>
          </a:p>
          <a:p>
            <a:r>
              <a:rPr lang="en-US" dirty="0"/>
              <a:t>.L6:</a:t>
            </a:r>
          </a:p>
          <a:p>
            <a:r>
              <a:rPr lang="en-US" dirty="0"/>
              <a:t>subs	r3, r3, #1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ldr</a:t>
            </a:r>
            <a:r>
              <a:rPr lang="en-US" b="1" dirty="0">
                <a:solidFill>
                  <a:srgbClr val="FF0000"/>
                </a:solidFill>
              </a:rPr>
              <a:t>	r1, [r2, #124]</a:t>
            </a:r>
          </a:p>
          <a:p>
            <a:r>
              <a:rPr lang="en-US" dirty="0" err="1"/>
              <a:t>bne</a:t>
            </a:r>
            <a:r>
              <a:rPr lang="en-US" dirty="0"/>
              <a:t>	.L6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648357"/>
            <a:ext cx="4572000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/>
              <a:t>mov</a:t>
            </a:r>
            <a:r>
              <a:rPr lang="en-US" sz="1400" dirty="0"/>
              <a:t>	r3, #0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b	.L6</a:t>
            </a:r>
          </a:p>
          <a:p>
            <a:r>
              <a:rPr lang="en-US" sz="1400" dirty="0"/>
              <a:t>.L7: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	r3, #124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28064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ldr</a:t>
            </a:r>
            <a:r>
              <a:rPr lang="en-US" sz="1400" b="1" dirty="0" smtClean="0">
                <a:solidFill>
                  <a:srgbClr val="FF0000"/>
                </a:solidFill>
              </a:rPr>
              <a:t>	r3, [r3, #0]</a:t>
            </a:r>
          </a:p>
          <a:p>
            <a:r>
              <a:rPr lang="en-US" sz="1400" dirty="0" err="1" smtClean="0"/>
              <a:t>str</a:t>
            </a:r>
            <a:r>
              <a:rPr lang="en-US" sz="1400" dirty="0" smtClean="0"/>
              <a:t>	r3, [</a:t>
            </a:r>
            <a:r>
              <a:rPr lang="en-US" sz="1400" dirty="0" err="1" smtClean="0"/>
              <a:t>fp</a:t>
            </a:r>
            <a:r>
              <a:rPr lang="en-US" sz="1400" dirty="0" smtClean="0"/>
              <a:t>, #-40]</a:t>
            </a:r>
          </a:p>
          <a:p>
            <a:r>
              <a:rPr lang="en-US" sz="1400" dirty="0" err="1" smtClean="0"/>
              <a:t>ldr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add	r3, r3, #1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	r3,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/>
              <a:t>.L6:</a:t>
            </a:r>
          </a:p>
          <a:p>
            <a:r>
              <a:rPr lang="en-US" sz="1400" dirty="0" err="1"/>
              <a:t>ldr</a:t>
            </a:r>
            <a:r>
              <a:rPr lang="en-US" sz="1400" dirty="0"/>
              <a:t>	r2, [</a:t>
            </a:r>
            <a:r>
              <a:rPr lang="en-US" sz="1400" dirty="0" err="1"/>
              <a:t>fp</a:t>
            </a:r>
            <a:r>
              <a:rPr lang="en-US" sz="1400" dirty="0"/>
              <a:t>, #-8]</a:t>
            </a:r>
          </a:p>
          <a:p>
            <a:r>
              <a:rPr lang="en-US" sz="1400" dirty="0" err="1"/>
              <a:t>movw</a:t>
            </a:r>
            <a:r>
              <a:rPr lang="en-US" sz="1400" dirty="0"/>
              <a:t>	r3, #34463</a:t>
            </a:r>
          </a:p>
          <a:p>
            <a:r>
              <a:rPr lang="en-US" sz="1400" dirty="0" err="1"/>
              <a:t>movt</a:t>
            </a:r>
            <a:r>
              <a:rPr lang="en-US" sz="1400" dirty="0"/>
              <a:t>	r3, 1</a:t>
            </a:r>
          </a:p>
          <a:p>
            <a:r>
              <a:rPr lang="en-US" sz="1400" dirty="0" err="1"/>
              <a:t>cmp</a:t>
            </a:r>
            <a:r>
              <a:rPr lang="en-US" sz="1400" dirty="0"/>
              <a:t>	r2, r3</a:t>
            </a:r>
          </a:p>
          <a:p>
            <a:r>
              <a:rPr lang="en-US" sz="1400" dirty="0" err="1"/>
              <a:t>ble</a:t>
            </a:r>
            <a:r>
              <a:rPr lang="en-US" sz="1400" dirty="0"/>
              <a:t>	.L7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38247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9708" y="1021061"/>
            <a:ext cx="655320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//&lt;- read timer here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=0;i&lt;100000;i++){</a:t>
            </a:r>
            <a:endParaRPr lang="en-US" dirty="0"/>
          </a:p>
          <a:p>
            <a:r>
              <a:rPr lang="en-US" dirty="0"/>
              <a:t>       	v1 =   *(volatile u32 *) </a:t>
            </a:r>
            <a:r>
              <a:rPr lang="en-US" dirty="0" smtClean="0"/>
              <a:t>AXILITE_BB_REG(31);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//&lt;- read timer 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9200" y="34386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-O3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308" y="5233257"/>
            <a:ext cx="3939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(</a:t>
            </a:r>
            <a:r>
              <a:rPr lang="en-US" dirty="0" err="1"/>
              <a:t>ms</a:t>
            </a:r>
            <a:r>
              <a:rPr lang="en-US" dirty="0"/>
              <a:t>): </a:t>
            </a:r>
            <a:r>
              <a:rPr lang="en-US" dirty="0" smtClean="0"/>
              <a:t>13.000296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7692308 Hz ~ 7.7Mhz (reads per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2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Chipscope</a:t>
            </a:r>
            <a:r>
              <a:rPr lang="en-US" dirty="0" smtClean="0"/>
              <a:t> Waveform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71424"/>
            <a:ext cx="8686800" cy="1553175"/>
          </a:xfrm>
        </p:spPr>
        <p:txBody>
          <a:bodyPr/>
          <a:lstStyle/>
          <a:p>
            <a:r>
              <a:rPr lang="en-US" dirty="0" smtClean="0"/>
              <a:t>13 clocks from one read to the next</a:t>
            </a:r>
          </a:p>
          <a:p>
            <a:r>
              <a:rPr lang="en-US" dirty="0" smtClean="0"/>
              <a:t>100Mhz bus </a:t>
            </a:r>
            <a:r>
              <a:rPr lang="en-US" dirty="0" err="1" smtClean="0"/>
              <a:t>clk</a:t>
            </a:r>
            <a:r>
              <a:rPr lang="en-US" dirty="0" smtClean="0"/>
              <a:t> / 13 = </a:t>
            </a:r>
            <a:r>
              <a:rPr lang="en-US" dirty="0"/>
              <a:t>7692308 Hz ~ </a:t>
            </a:r>
            <a:r>
              <a:rPr lang="en-US" dirty="0" smtClean="0"/>
              <a:t>7.7M reads </a:t>
            </a:r>
            <a:r>
              <a:rPr lang="en-US" dirty="0"/>
              <a:t>per </a:t>
            </a:r>
            <a:r>
              <a:rPr lang="en-US" dirty="0" smtClean="0"/>
              <a:t>sec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06048" y="2362200"/>
            <a:ext cx="8812701" cy="24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" y="2021079"/>
            <a:ext cx="8896081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Bus Throughput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 eaLnBrk="1" hangingPunct="1">
              <a:buNone/>
            </a:pPr>
            <a:endParaRPr lang="en-US" dirty="0" smtClean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 smtClean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0379"/>
              </p:ext>
            </p:extLst>
          </p:nvPr>
        </p:nvGraphicFramePr>
        <p:xfrm>
          <a:off x="685800" y="13970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828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Tranfer</a:t>
                      </a:r>
                      <a:r>
                        <a:rPr lang="en-US" dirty="0" smtClean="0"/>
                        <a:t> Rate (Mbps)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AXI-Lite</a:t>
                      </a:r>
                      <a:r>
                        <a:rPr lang="en-US" baseline="0" dirty="0" smtClean="0"/>
                        <a:t> (32-bit)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 (1x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AXI4 64-bit</a:t>
                      </a:r>
                      <a:r>
                        <a:rPr lang="en-US" baseline="0" dirty="0" smtClean="0"/>
                        <a:t> (2x 32-bit word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876146" cy="51816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en-US" sz="2400" dirty="0" smtClean="0"/>
              <a:t>True Random Number Generator (TRNG) major components:</a:t>
            </a:r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Entropy Source (based </a:t>
            </a:r>
            <a:r>
              <a:rPr lang="en-US" altLang="en-US" dirty="0"/>
              <a:t>on prior research) </a:t>
            </a:r>
            <a:endParaRPr lang="en-US" altLang="en-US" dirty="0" smtClean="0"/>
          </a:p>
          <a:p>
            <a:pPr lvl="1">
              <a:spcBef>
                <a:spcPts val="800"/>
              </a:spcBef>
            </a:pPr>
            <a:r>
              <a:rPr lang="en-US" altLang="en-US" dirty="0" smtClean="0"/>
              <a:t>cryptographic hash </a:t>
            </a:r>
            <a:r>
              <a:rPr lang="en-US" altLang="en-US" dirty="0"/>
              <a:t>stage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Explore the performance implications of several </a:t>
            </a:r>
            <a:r>
              <a:rPr lang="en-US" altLang="en-US" sz="2400" dirty="0" smtClean="0"/>
              <a:t>interface </a:t>
            </a:r>
            <a:r>
              <a:rPr lang="en-US" altLang="en-US" sz="2400" dirty="0"/>
              <a:t>techniques on Xilinx Zync-7000 </a:t>
            </a:r>
            <a:r>
              <a:rPr lang="en-US" altLang="en-US" sz="2400" dirty="0" smtClean="0"/>
              <a:t>core</a:t>
            </a:r>
          </a:p>
          <a:p>
            <a:pPr>
              <a:spcBef>
                <a:spcPts val="800"/>
              </a:spcBef>
            </a:pPr>
            <a:r>
              <a:rPr lang="en-US" altLang="en-US" sz="2400" dirty="0"/>
              <a:t>Identify performance </a:t>
            </a:r>
            <a:r>
              <a:rPr lang="en-US" altLang="en-US" sz="2400" dirty="0" smtClean="0"/>
              <a:t>bottlenecks </a:t>
            </a:r>
            <a:endParaRPr lang="en-US" altLang="en-US" sz="2400" dirty="0"/>
          </a:p>
        </p:txBody>
      </p:sp>
      <p:sp>
        <p:nvSpPr>
          <p:cNvPr id="6" name="AutoShape 2" descr="http://zedboard.org/sites/default/files/product_spec_images/ZedBoard_RevA_sideA_0_0%20(1)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zedboard.org/sites/default/files/product_spec_images/ZedBoard_RevA_sideA_0_0%20(1)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46" y="1905000"/>
            <a:ext cx="3810654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SzPct val="45000"/>
              <a:buFont typeface="Symbol" panose="05050102010706020507" pitchFamily="18" charset="2"/>
              <a:buChar char=""/>
            </a:pPr>
            <a:r>
              <a:rPr lang="en-US" altLang="en-US" sz="2400" dirty="0" err="1"/>
              <a:t>Zynq</a:t>
            </a:r>
            <a:r>
              <a:rPr lang="en-US" altLang="en-US" sz="2400" dirty="0"/>
              <a:t> Coprocessor can be attached to CPU in several ways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Memory-mapped IO (through register, easiest)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High-speed DMA link from programmable logic (PL)  to on-chip SRAM, </a:t>
            </a:r>
            <a:r>
              <a:rPr lang="en-US" altLang="en-US" dirty="0" err="1"/>
              <a:t>offchip</a:t>
            </a:r>
            <a:r>
              <a:rPr lang="en-US" altLang="en-US" dirty="0"/>
              <a:t> DRAM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Accelerator Coherency Port—High-speed DMA link from PL to L1 cache (fastest)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352800" y="3520122"/>
            <a:ext cx="3508375" cy="2918778"/>
            <a:chOff x="958" y="561"/>
            <a:chExt cx="3844" cy="319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958" y="561"/>
              <a:ext cx="3844" cy="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561"/>
              <a:ext cx="3852" cy="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09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Peripheral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9891"/>
            <a:ext cx="8686800" cy="5181600"/>
          </a:xfrm>
        </p:spPr>
        <p:txBody>
          <a:bodyPr/>
          <a:lstStyle/>
          <a:p>
            <a:r>
              <a:rPr lang="en-US" dirty="0" smtClean="0"/>
              <a:t>User Logic contains 32 registers</a:t>
            </a:r>
          </a:p>
          <a:p>
            <a:r>
              <a:rPr lang="en-US" dirty="0" smtClean="0"/>
              <a:t>Top register contains a counter, increments on AXI </a:t>
            </a:r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7" y="2057400"/>
            <a:ext cx="7754625" cy="38323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09800" y="3451381"/>
            <a:ext cx="1066800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819400"/>
            <a:ext cx="583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 Interconnect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Zynq-7000 processor has two different interconnect options for the AXI bus: 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u="sng" dirty="0" smtClean="0"/>
              <a:t>1. Sparse Crossbar</a:t>
            </a:r>
            <a:r>
              <a:rPr lang="en-US" dirty="0" smtClean="0"/>
              <a:t>                             </a:t>
            </a:r>
            <a:r>
              <a:rPr lang="en-US" u="sng" dirty="0" smtClean="0"/>
              <a:t>2. Shared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61" y="3114694"/>
            <a:ext cx="3777985" cy="2183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808"/>
            <a:ext cx="3664017" cy="2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Crossbar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around a shared-address multiple-data (SAMD) topology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Allows for multiple read and write data paths between </a:t>
            </a:r>
            <a:r>
              <a:rPr lang="en-US" dirty="0" smtClean="0"/>
              <a:t>devices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Requires more logic to implement than the shared access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Access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 a single device can use the bus at any one time</a:t>
            </a:r>
          </a:p>
          <a:p>
            <a:r>
              <a:rPr lang="en-US" dirty="0" smtClean="0"/>
              <a:t>Priority given to read requests</a:t>
            </a:r>
          </a:p>
          <a:p>
            <a:r>
              <a:rPr lang="en-US" dirty="0" smtClean="0"/>
              <a:t>One central address arbitrator</a:t>
            </a:r>
          </a:p>
          <a:p>
            <a:endParaRPr lang="en-US" dirty="0"/>
          </a:p>
          <a:p>
            <a:r>
              <a:rPr lang="en-US" b="1" u="sng" dirty="0" smtClean="0"/>
              <a:t>Advantage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less logic </a:t>
            </a:r>
            <a:r>
              <a:rPr lang="en-US" dirty="0"/>
              <a:t>to implement than the </a:t>
            </a:r>
            <a:r>
              <a:rPr lang="en-US" dirty="0" smtClean="0"/>
              <a:t>sparse crossbar interconnect mode</a:t>
            </a:r>
            <a:endParaRPr lang="en-US" dirty="0"/>
          </a:p>
          <a:p>
            <a:r>
              <a:rPr lang="en-US" b="1" u="sng" dirty="0" smtClean="0"/>
              <a:t>Disadvantage</a:t>
            </a:r>
          </a:p>
          <a:p>
            <a:pPr lvl="1"/>
            <a:r>
              <a:rPr lang="en-US" dirty="0" smtClean="0"/>
              <a:t>Lower performance than sparse crossbar interconnect mode</a:t>
            </a:r>
            <a:endParaRPr lang="en-US" dirty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Logic -- TRNG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105400" cy="5181600"/>
          </a:xfrm>
        </p:spPr>
        <p:txBody>
          <a:bodyPr/>
          <a:lstStyle/>
          <a:p>
            <a:r>
              <a:rPr lang="en-US" dirty="0" smtClean="0"/>
              <a:t>Physically </a:t>
            </a:r>
            <a:r>
              <a:rPr lang="en-US" dirty="0" err="1" smtClean="0"/>
              <a:t>Unclonable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smtClean="0"/>
              <a:t>Unpredictable </a:t>
            </a:r>
            <a:r>
              <a:rPr lang="en-US" dirty="0" smtClean="0"/>
              <a:t>hardware structure which produces a 1 or 0 based on silicon delay properties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0" y="3034668"/>
            <a:ext cx="4328880" cy="2922263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595760" y="1795414"/>
            <a:ext cx="3096735" cy="2080858"/>
            <a:chOff x="-147" y="126"/>
            <a:chExt cx="6054" cy="406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47" y="126"/>
              <a:ext cx="6054" cy="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" y="126"/>
              <a:ext cx="6062" cy="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/>
          <p:cNvGrpSpPr>
            <a:grpSpLocks noChangeAspect="1"/>
          </p:cNvGrpSpPr>
          <p:nvPr/>
        </p:nvGrpSpPr>
        <p:grpSpPr bwMode="auto">
          <a:xfrm>
            <a:off x="5617531" y="4495800"/>
            <a:ext cx="3297869" cy="1930854"/>
            <a:chOff x="-179" y="369"/>
            <a:chExt cx="6118" cy="3582"/>
          </a:xfrm>
        </p:grpSpPr>
        <p:sp>
          <p:nvSpPr>
            <p:cNvPr id="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-179" y="369"/>
              <a:ext cx="6118" cy="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9" y="369"/>
              <a:ext cx="6126" cy="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077327" y="40984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PUF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1498" y="143265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Anderson PUF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AXI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54" y="2133600"/>
            <a:ext cx="4343400" cy="1676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v1 = Xil_In32(AXILITE_BB_REG(31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usleep</a:t>
            </a:r>
            <a:r>
              <a:rPr lang="en-US" sz="2000" dirty="0" smtClean="0"/>
              <a:t>(1000);</a:t>
            </a:r>
          </a:p>
          <a:p>
            <a:pPr marL="0" indent="0">
              <a:buNone/>
            </a:pPr>
            <a:r>
              <a:rPr lang="en-US" sz="2000" dirty="0" smtClean="0"/>
              <a:t>v2=Xil_In32(AXILITE_BB_REG(31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("diff</a:t>
            </a:r>
            <a:r>
              <a:rPr lang="en-US" sz="2000" dirty="0"/>
              <a:t>: %u\n\r",v1,v2-v1);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Iowa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6D28-24A8-43BD-8D15-DF2DDB8C7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9845" y="4495800"/>
            <a:ext cx="6252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Diff: 99931 (roughly 100k)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 / (1ms / 100k  ) = 100Mhz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5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SU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16184</TotalTime>
  <Words>432</Words>
  <Application>Microsoft Office PowerPoint</Application>
  <PresentationFormat>On-screen Show (4:3)</PresentationFormat>
  <Paragraphs>130</Paragraphs>
  <Slides>12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Designing a Coprocessor using Xilinx AXI Bus  CprE 581</vt:lpstr>
      <vt:lpstr>Project Goals</vt:lpstr>
      <vt:lpstr>Coprocessor Integration</vt:lpstr>
      <vt:lpstr>Memory-Mapped Peripheral Template</vt:lpstr>
      <vt:lpstr>AXI Interconnect Structure</vt:lpstr>
      <vt:lpstr>Sparse Crossbar Interconnect</vt:lpstr>
      <vt:lpstr>Shared Access Interconnect</vt:lpstr>
      <vt:lpstr>User Logic -- TRNG</vt:lpstr>
      <vt:lpstr>Verify AXI clock</vt:lpstr>
      <vt:lpstr>Code Optimization</vt:lpstr>
      <vt:lpstr>Chipscope Waveform</vt:lpstr>
      <vt:lpstr>AXI Bus Throughput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RCL Group Meetings</dc:title>
  <dc:creator>ajmills</dc:creator>
  <cp:lastModifiedBy>Blake Vermeer</cp:lastModifiedBy>
  <cp:revision>1081</cp:revision>
  <cp:lastPrinted>2013-04-18T14:31:24Z</cp:lastPrinted>
  <dcterms:created xsi:type="dcterms:W3CDTF">2011-05-07T16:19:47Z</dcterms:created>
  <dcterms:modified xsi:type="dcterms:W3CDTF">2014-12-16T02:43:44Z</dcterms:modified>
</cp:coreProperties>
</file>