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 id="267" r:id="rId10"/>
    <p:sldId id="268" r:id="rId11"/>
    <p:sldId id="264" r:id="rId12"/>
    <p:sldId id="269" r:id="rId13"/>
    <p:sldId id="270" r:id="rId14"/>
    <p:sldId id="271" r:id="rId15"/>
    <p:sldId id="272" r:id="rId16"/>
    <p:sldId id="273" r:id="rId17"/>
    <p:sldId id="266" r:id="rId18"/>
    <p:sldId id="274" r:id="rId19"/>
    <p:sldId id="265" r:id="rId20"/>
  </p:sldIdLst>
  <p:sldSz cx="10693400" cy="7562850"/>
  <p:notesSz cx="10693400" cy="7562850"/>
  <p:defaultTextStyle>
    <a:defPPr>
      <a:defRPr kern="0"/>
    </a:defPPr>
  </p:defaultTextStyle>
  <p:extLst>
    <p:ext uri="{EFAFB233-063F-42B5-8137-9DF3F51BA10A}">
      <p15:sldGuideLst xmlns:p15="http://schemas.microsoft.com/office/powerpoint/2012/main">
        <p15:guide id="1" orient="horz" pos="2906" userDrawn="1">
          <p15:clr>
            <a:srgbClr val="A4A3A4"/>
          </p15:clr>
        </p15:guide>
        <p15:guide id="2" pos="2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06"/>
        <p:guide pos="21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sz="2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sz="19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19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9144" y="871301"/>
            <a:ext cx="2116024" cy="841674"/>
          </a:xfrm>
          <a:prstGeom prst="rect">
            <a:avLst/>
          </a:prstGeom>
        </p:spPr>
      </p:pic>
      <p:sp>
        <p:nvSpPr>
          <p:cNvPr id="2" name="Holder 2"/>
          <p:cNvSpPr>
            <a:spLocks noGrp="1"/>
          </p:cNvSpPr>
          <p:nvPr>
            <p:ph type="title"/>
          </p:nvPr>
        </p:nvSpPr>
        <p:spPr>
          <a:xfrm>
            <a:off x="2425631" y="1688019"/>
            <a:ext cx="5236845" cy="453389"/>
          </a:xfrm>
          <a:prstGeom prst="rect">
            <a:avLst/>
          </a:prstGeom>
        </p:spPr>
        <p:txBody>
          <a:bodyPr wrap="square" lIns="0" tIns="0" rIns="0" bIns="0">
            <a:spAutoFit/>
          </a:bodyPr>
          <a:lstStyle>
            <a:lvl1pPr>
              <a:defRPr sz="2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424702" y="2340724"/>
            <a:ext cx="10137140" cy="4029075"/>
          </a:xfrm>
          <a:prstGeom prst="rect">
            <a:avLst/>
          </a:prstGeom>
        </p:spPr>
        <p:txBody>
          <a:bodyPr wrap="square" lIns="0" tIns="0" rIns="0" bIns="0">
            <a:spAutoFit/>
          </a:bodyPr>
          <a:lstStyle>
            <a:lvl1pPr>
              <a:defRPr sz="19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67639" y="980869"/>
            <a:ext cx="2117471" cy="840310"/>
          </a:xfrm>
          <a:prstGeom prst="rect">
            <a:avLst/>
          </a:prstGeom>
        </p:spPr>
      </p:pic>
      <p:sp>
        <p:nvSpPr>
          <p:cNvPr id="3" name="object 3"/>
          <p:cNvSpPr txBox="1"/>
          <p:nvPr/>
        </p:nvSpPr>
        <p:spPr>
          <a:xfrm>
            <a:off x="2913365" y="1163855"/>
            <a:ext cx="6332855" cy="508000"/>
          </a:xfrm>
          <a:prstGeom prst="rect">
            <a:avLst/>
          </a:prstGeom>
        </p:spPr>
        <p:txBody>
          <a:bodyPr vert="horz" wrap="square" lIns="0" tIns="12065" rIns="0" bIns="0" rtlCol="0">
            <a:spAutoFit/>
          </a:bodyPr>
          <a:lstStyle/>
          <a:p>
            <a:pPr marL="12700" marR="5080">
              <a:lnSpc>
                <a:spcPct val="102000"/>
              </a:lnSpc>
              <a:spcBef>
                <a:spcPts val="95"/>
              </a:spcBef>
            </a:pPr>
            <a:r>
              <a:rPr sz="1550" dirty="0">
                <a:latin typeface="Calibri" panose="020F0502020204030204"/>
                <a:cs typeface="Calibri" panose="020F0502020204030204"/>
              </a:rPr>
              <a:t>SRM</a:t>
            </a:r>
            <a:r>
              <a:rPr sz="1550" spc="25" dirty="0">
                <a:latin typeface="Calibri" panose="020F0502020204030204"/>
                <a:cs typeface="Calibri" panose="020F0502020204030204"/>
              </a:rPr>
              <a:t> </a:t>
            </a:r>
            <a:r>
              <a:rPr sz="1550" dirty="0">
                <a:latin typeface="Calibri" panose="020F0502020204030204"/>
                <a:cs typeface="Calibri" panose="020F0502020204030204"/>
              </a:rPr>
              <a:t>Institute</a:t>
            </a:r>
            <a:r>
              <a:rPr sz="1550" spc="25" dirty="0">
                <a:latin typeface="Calibri" panose="020F0502020204030204"/>
                <a:cs typeface="Calibri" panose="020F0502020204030204"/>
              </a:rPr>
              <a:t> </a:t>
            </a:r>
            <a:r>
              <a:rPr sz="1550" dirty="0">
                <a:latin typeface="Calibri" panose="020F0502020204030204"/>
                <a:cs typeface="Calibri" panose="020F0502020204030204"/>
              </a:rPr>
              <a:t>of</a:t>
            </a:r>
            <a:r>
              <a:rPr sz="1550" spc="45" dirty="0">
                <a:latin typeface="Calibri" panose="020F0502020204030204"/>
                <a:cs typeface="Calibri" panose="020F0502020204030204"/>
              </a:rPr>
              <a:t> </a:t>
            </a:r>
            <a:r>
              <a:rPr sz="1550" dirty="0">
                <a:latin typeface="Calibri" panose="020F0502020204030204"/>
                <a:cs typeface="Calibri" panose="020F0502020204030204"/>
              </a:rPr>
              <a:t>Science</a:t>
            </a:r>
            <a:r>
              <a:rPr sz="1550" spc="45" dirty="0">
                <a:latin typeface="Calibri" panose="020F0502020204030204"/>
                <a:cs typeface="Calibri" panose="020F0502020204030204"/>
              </a:rPr>
              <a:t> </a:t>
            </a:r>
            <a:r>
              <a:rPr sz="1550" dirty="0">
                <a:latin typeface="Calibri" panose="020F0502020204030204"/>
                <a:cs typeface="Calibri" panose="020F0502020204030204"/>
              </a:rPr>
              <a:t>and</a:t>
            </a:r>
            <a:r>
              <a:rPr sz="1550" spc="60" dirty="0">
                <a:latin typeface="Calibri" panose="020F0502020204030204"/>
                <a:cs typeface="Calibri" panose="020F0502020204030204"/>
              </a:rPr>
              <a:t> </a:t>
            </a:r>
            <a:r>
              <a:rPr sz="1550" dirty="0">
                <a:latin typeface="Calibri" panose="020F0502020204030204"/>
                <a:cs typeface="Calibri" panose="020F0502020204030204"/>
              </a:rPr>
              <a:t>Technology</a:t>
            </a:r>
            <a:r>
              <a:rPr sz="1550" spc="30" dirty="0">
                <a:latin typeface="Calibri" panose="020F0502020204030204"/>
                <a:cs typeface="Calibri" panose="020F0502020204030204"/>
              </a:rPr>
              <a:t> </a:t>
            </a:r>
            <a:r>
              <a:rPr sz="1550" dirty="0">
                <a:latin typeface="Calibri" panose="020F0502020204030204"/>
                <a:cs typeface="Calibri" panose="020F0502020204030204"/>
              </a:rPr>
              <a:t>College</a:t>
            </a:r>
            <a:r>
              <a:rPr sz="1550" spc="60" dirty="0">
                <a:latin typeface="Calibri" panose="020F0502020204030204"/>
                <a:cs typeface="Calibri" panose="020F0502020204030204"/>
              </a:rPr>
              <a:t> </a:t>
            </a:r>
            <a:r>
              <a:rPr sz="1550" dirty="0">
                <a:latin typeface="Calibri" panose="020F0502020204030204"/>
                <a:cs typeface="Calibri" panose="020F0502020204030204"/>
              </a:rPr>
              <a:t>of</a:t>
            </a:r>
            <a:r>
              <a:rPr sz="1550" spc="20" dirty="0">
                <a:latin typeface="Calibri" panose="020F0502020204030204"/>
                <a:cs typeface="Calibri" panose="020F0502020204030204"/>
              </a:rPr>
              <a:t> </a:t>
            </a:r>
            <a:r>
              <a:rPr sz="1550" dirty="0">
                <a:latin typeface="Calibri" panose="020F0502020204030204"/>
                <a:cs typeface="Calibri" panose="020F0502020204030204"/>
              </a:rPr>
              <a:t>Engineering</a:t>
            </a:r>
            <a:r>
              <a:rPr sz="1550" spc="55" dirty="0">
                <a:latin typeface="Calibri" panose="020F0502020204030204"/>
                <a:cs typeface="Calibri" panose="020F0502020204030204"/>
              </a:rPr>
              <a:t> </a:t>
            </a:r>
            <a:r>
              <a:rPr sz="1550" dirty="0">
                <a:latin typeface="Calibri" panose="020F0502020204030204"/>
                <a:cs typeface="Calibri" panose="020F0502020204030204"/>
              </a:rPr>
              <a:t>&amp;</a:t>
            </a:r>
            <a:r>
              <a:rPr sz="1550" spc="50" dirty="0">
                <a:latin typeface="Calibri" panose="020F0502020204030204"/>
                <a:cs typeface="Calibri" panose="020F0502020204030204"/>
              </a:rPr>
              <a:t> </a:t>
            </a:r>
            <a:r>
              <a:rPr sz="1550" spc="-10" dirty="0">
                <a:latin typeface="Calibri" panose="020F0502020204030204"/>
                <a:cs typeface="Calibri" panose="020F0502020204030204"/>
              </a:rPr>
              <a:t>Technology </a:t>
            </a:r>
            <a:r>
              <a:rPr sz="1550" dirty="0">
                <a:latin typeface="Calibri" panose="020F0502020204030204"/>
                <a:cs typeface="Calibri" panose="020F0502020204030204"/>
              </a:rPr>
              <a:t>School</a:t>
            </a:r>
            <a:r>
              <a:rPr sz="1550" spc="40" dirty="0">
                <a:latin typeface="Calibri" panose="020F0502020204030204"/>
                <a:cs typeface="Calibri" panose="020F0502020204030204"/>
              </a:rPr>
              <a:t> </a:t>
            </a:r>
            <a:r>
              <a:rPr sz="1550" dirty="0">
                <a:latin typeface="Calibri" panose="020F0502020204030204"/>
                <a:cs typeface="Calibri" panose="020F0502020204030204"/>
              </a:rPr>
              <a:t>of</a:t>
            </a:r>
            <a:r>
              <a:rPr sz="1550" spc="70" dirty="0">
                <a:latin typeface="Calibri" panose="020F0502020204030204"/>
                <a:cs typeface="Calibri" panose="020F0502020204030204"/>
              </a:rPr>
              <a:t> </a:t>
            </a:r>
            <a:r>
              <a:rPr sz="1550" dirty="0">
                <a:latin typeface="Calibri" panose="020F0502020204030204"/>
                <a:cs typeface="Calibri" panose="020F0502020204030204"/>
              </a:rPr>
              <a:t>Computing</a:t>
            </a:r>
            <a:r>
              <a:rPr sz="1550" spc="100" dirty="0">
                <a:latin typeface="Calibri" panose="020F0502020204030204"/>
                <a:cs typeface="Calibri" panose="020F0502020204030204"/>
              </a:rPr>
              <a:t> </a:t>
            </a:r>
            <a:r>
              <a:rPr sz="1550" dirty="0">
                <a:latin typeface="Calibri" panose="020F0502020204030204"/>
                <a:cs typeface="Calibri" panose="020F0502020204030204"/>
              </a:rPr>
              <a:t>Department</a:t>
            </a:r>
            <a:r>
              <a:rPr sz="1550" spc="70" dirty="0">
                <a:latin typeface="Calibri" panose="020F0502020204030204"/>
                <a:cs typeface="Calibri" panose="020F0502020204030204"/>
              </a:rPr>
              <a:t> </a:t>
            </a:r>
            <a:r>
              <a:rPr sz="1550" dirty="0">
                <a:latin typeface="Calibri" panose="020F0502020204030204"/>
                <a:cs typeface="Calibri" panose="020F0502020204030204"/>
              </a:rPr>
              <a:t>of</a:t>
            </a:r>
            <a:r>
              <a:rPr sz="1550" spc="70" dirty="0">
                <a:latin typeface="Calibri" panose="020F0502020204030204"/>
                <a:cs typeface="Calibri" panose="020F0502020204030204"/>
              </a:rPr>
              <a:t> </a:t>
            </a:r>
            <a:r>
              <a:rPr sz="1550" dirty="0">
                <a:latin typeface="Calibri" panose="020F0502020204030204"/>
                <a:cs typeface="Calibri" panose="020F0502020204030204"/>
              </a:rPr>
              <a:t>Computational</a:t>
            </a:r>
            <a:r>
              <a:rPr sz="1550" spc="80" dirty="0">
                <a:latin typeface="Calibri" panose="020F0502020204030204"/>
                <a:cs typeface="Calibri" panose="020F0502020204030204"/>
              </a:rPr>
              <a:t> </a:t>
            </a:r>
            <a:r>
              <a:rPr sz="1550" spc="-10" dirty="0">
                <a:latin typeface="Calibri" panose="020F0502020204030204"/>
                <a:cs typeface="Calibri" panose="020F0502020204030204"/>
              </a:rPr>
              <a:t>Intelligence</a:t>
            </a:r>
            <a:endParaRPr sz="1550">
              <a:latin typeface="Calibri" panose="020F0502020204030204"/>
              <a:cs typeface="Calibri" panose="020F0502020204030204"/>
            </a:endParaRPr>
          </a:p>
        </p:txBody>
      </p:sp>
      <p:sp>
        <p:nvSpPr>
          <p:cNvPr id="4" name="object 4"/>
          <p:cNvSpPr txBox="1"/>
          <p:nvPr/>
        </p:nvSpPr>
        <p:spPr>
          <a:xfrm>
            <a:off x="3256273" y="2477535"/>
            <a:ext cx="4174490" cy="267335"/>
          </a:xfrm>
          <a:prstGeom prst="rect">
            <a:avLst/>
          </a:prstGeom>
        </p:spPr>
        <p:txBody>
          <a:bodyPr vert="horz" wrap="square" lIns="0" tIns="16510" rIns="0" bIns="0" rtlCol="0">
            <a:spAutoFit/>
          </a:bodyPr>
          <a:lstStyle/>
          <a:p>
            <a:pPr marL="12700">
              <a:lnSpc>
                <a:spcPct val="100000"/>
              </a:lnSpc>
              <a:spcBef>
                <a:spcPts val="130"/>
              </a:spcBef>
            </a:pPr>
            <a:r>
              <a:rPr sz="1550" b="1" dirty="0">
                <a:latin typeface="Times New Roman" panose="02020603050405020304"/>
                <a:cs typeface="Times New Roman" panose="02020603050405020304"/>
              </a:rPr>
              <a:t>18CSC305J</a:t>
            </a:r>
            <a:r>
              <a:rPr sz="1550" b="1" spc="-30"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Artificial</a:t>
            </a:r>
            <a:r>
              <a:rPr sz="1550" b="1" spc="50"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Intelligence</a:t>
            </a:r>
            <a:r>
              <a:rPr sz="1550" b="1" spc="65"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a:t>
            </a:r>
            <a:r>
              <a:rPr sz="1550" b="1" spc="110"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Mini</a:t>
            </a:r>
            <a:r>
              <a:rPr sz="1550" b="1" spc="100" dirty="0">
                <a:latin typeface="Times New Roman" panose="02020603050405020304"/>
                <a:cs typeface="Times New Roman" panose="02020603050405020304"/>
              </a:rPr>
              <a:t> </a:t>
            </a:r>
            <a:r>
              <a:rPr sz="1550" b="1" spc="-10" dirty="0">
                <a:latin typeface="Times New Roman" panose="02020603050405020304"/>
                <a:cs typeface="Times New Roman" panose="02020603050405020304"/>
              </a:rPr>
              <a:t>Project</a:t>
            </a:r>
            <a:endParaRPr sz="1550">
              <a:latin typeface="Times New Roman" panose="02020603050405020304"/>
              <a:cs typeface="Times New Roman" panose="02020603050405020304"/>
            </a:endParaRPr>
          </a:p>
        </p:txBody>
      </p:sp>
      <p:sp>
        <p:nvSpPr>
          <p:cNvPr id="5" name="object 5"/>
          <p:cNvSpPr txBox="1"/>
          <p:nvPr/>
        </p:nvSpPr>
        <p:spPr>
          <a:xfrm>
            <a:off x="2146034" y="2899279"/>
            <a:ext cx="6956425" cy="2864485"/>
          </a:xfrm>
          <a:prstGeom prst="rect">
            <a:avLst/>
          </a:prstGeom>
        </p:spPr>
        <p:txBody>
          <a:bodyPr vert="horz" wrap="square" lIns="0" tIns="201295" rIns="0" bIns="0" rtlCol="0">
            <a:spAutoFit/>
          </a:bodyPr>
          <a:lstStyle/>
          <a:p>
            <a:pPr marL="12700" algn="ctr">
              <a:lnSpc>
                <a:spcPct val="100000"/>
              </a:lnSpc>
              <a:spcBef>
                <a:spcPts val="1585"/>
              </a:spcBef>
            </a:pPr>
            <a:r>
              <a:rPr lang="en-US" altLang="" sz="2800">
                <a:latin typeface="Calibri" panose="020F0502020204030204"/>
                <a:cs typeface="Calibri" panose="020F0502020204030204"/>
              </a:rPr>
              <a:t>ATTEDANCE MANAGEMENT SYSTEM USING FACE RECOGNITION</a:t>
            </a:r>
            <a:endParaRPr sz="2800">
              <a:latin typeface="Calibri" panose="020F0502020204030204"/>
              <a:cs typeface="Calibri" panose="020F0502020204030204"/>
            </a:endParaRPr>
          </a:p>
          <a:p>
            <a:pPr marL="2315210">
              <a:lnSpc>
                <a:spcPct val="100000"/>
              </a:lnSpc>
              <a:spcBef>
                <a:spcPts val="1110"/>
              </a:spcBef>
            </a:pPr>
            <a:r>
              <a:rPr sz="2100" spc="-25" dirty="0">
                <a:latin typeface="Calibri" panose="020F0502020204030204"/>
                <a:cs typeface="Calibri" panose="020F0502020204030204"/>
              </a:rPr>
              <a:t>Team</a:t>
            </a:r>
            <a:r>
              <a:rPr sz="2100" spc="-95" dirty="0">
                <a:latin typeface="Calibri" panose="020F0502020204030204"/>
                <a:cs typeface="Calibri" panose="020F0502020204030204"/>
              </a:rPr>
              <a:t> </a:t>
            </a:r>
            <a:r>
              <a:rPr sz="2100" spc="-10" dirty="0">
                <a:latin typeface="Calibri" panose="020F0502020204030204"/>
                <a:cs typeface="Calibri" panose="020F0502020204030204"/>
              </a:rPr>
              <a:t>Members</a:t>
            </a:r>
            <a:endParaRPr sz="2100">
              <a:latin typeface="Calibri" panose="020F0502020204030204"/>
              <a:cs typeface="Calibri" panose="020F0502020204030204"/>
            </a:endParaRPr>
          </a:p>
          <a:p>
            <a:pPr>
              <a:lnSpc>
                <a:spcPct val="100000"/>
              </a:lnSpc>
              <a:spcBef>
                <a:spcPts val="340"/>
              </a:spcBef>
            </a:pPr>
            <a:endParaRPr sz="2100">
              <a:latin typeface="Calibri" panose="020F0502020204030204"/>
              <a:cs typeface="Calibri" panose="020F0502020204030204"/>
            </a:endParaRPr>
          </a:p>
          <a:p>
            <a:pPr marL="1228725" indent="-204470">
              <a:lnSpc>
                <a:spcPct val="100000"/>
              </a:lnSpc>
              <a:buSzPct val="95000"/>
              <a:buAutoNum type="arabicPeriod"/>
              <a:tabLst>
                <a:tab pos="1228725" algn="l"/>
              </a:tabLst>
            </a:pPr>
            <a:r>
              <a:rPr sz="2100" dirty="0">
                <a:latin typeface="Calibri" panose="020F0502020204030204"/>
                <a:cs typeface="Calibri" panose="020F0502020204030204"/>
              </a:rPr>
              <a:t>RA2111026010</a:t>
            </a:r>
            <a:r>
              <a:rPr lang="en-US" altLang="" sz="2100" dirty="0">
                <a:latin typeface="Calibri" panose="020F0502020204030204"/>
                <a:cs typeface="Calibri" panose="020F0502020204030204"/>
              </a:rPr>
              <a:t>347 -KALYAN SAI</a:t>
            </a:r>
            <a:endParaRPr lang="en-US" altLang="" sz="2100" dirty="0">
              <a:latin typeface="Calibri" panose="020F0502020204030204"/>
              <a:cs typeface="Calibri" panose="020F0502020204030204"/>
            </a:endParaRPr>
          </a:p>
          <a:p>
            <a:pPr marL="1228725" indent="-204470">
              <a:lnSpc>
                <a:spcPct val="100000"/>
              </a:lnSpc>
              <a:buSzPct val="95000"/>
              <a:buAutoNum type="arabicPeriod"/>
              <a:tabLst>
                <a:tab pos="1228725" algn="l"/>
              </a:tabLst>
            </a:pPr>
            <a:r>
              <a:rPr lang="en-US" altLang="" sz="2100" dirty="0">
                <a:latin typeface="Calibri" panose="020F0502020204030204"/>
                <a:cs typeface="Calibri" panose="020F0502020204030204"/>
              </a:rPr>
              <a:t>RA2111026010352 - P.JAGADEESH BALAJI</a:t>
            </a:r>
            <a:endParaRPr lang="en-US" altLang="" sz="2100" dirty="0">
              <a:latin typeface="Calibri" panose="020F0502020204030204"/>
              <a:cs typeface="Calibri" panose="020F0502020204030204"/>
            </a:endParaRPr>
          </a:p>
          <a:p>
            <a:pPr marL="1228725" indent="-204470">
              <a:lnSpc>
                <a:spcPct val="100000"/>
              </a:lnSpc>
              <a:buSzPct val="95000"/>
              <a:buAutoNum type="arabicPeriod"/>
              <a:tabLst>
                <a:tab pos="1228725" algn="l"/>
              </a:tabLst>
            </a:pPr>
            <a:r>
              <a:rPr lang="en-US" altLang="" sz="2100" dirty="0">
                <a:latin typeface="Calibri" panose="020F0502020204030204"/>
                <a:cs typeface="Calibri" panose="020F0502020204030204"/>
              </a:rPr>
              <a:t>RA2111026010353 - B.VENU GOPAL</a:t>
            </a:r>
            <a:endParaRPr lang="en-US" altLang="" sz="2100" dirty="0">
              <a:latin typeface="Calibri" panose="020F05020202040302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5631" y="1688019"/>
            <a:ext cx="5236845" cy="443865"/>
          </a:xfrm>
          <a:prstGeom prst="rect">
            <a:avLst/>
          </a:prstGeom>
        </p:spPr>
        <p:txBody>
          <a:bodyPr vert="horz" wrap="square" lIns="0" tIns="13335" rIns="0" bIns="0" rtlCol="0">
            <a:spAutoFit/>
          </a:bodyPr>
          <a:lstStyle/>
          <a:p>
            <a:pPr marL="12700" algn="ctr">
              <a:lnSpc>
                <a:spcPct val="100000"/>
              </a:lnSpc>
              <a:spcBef>
                <a:spcPts val="105"/>
              </a:spcBef>
            </a:pPr>
            <a:r>
              <a:rPr lang="en-US" spc="-10" dirty="0"/>
              <a:t>USE CASE DIAGRAM</a:t>
            </a:r>
            <a:endParaRPr lang="en-US" spc="-10" dirty="0"/>
          </a:p>
        </p:txBody>
      </p:sp>
      <p:pic>
        <p:nvPicPr>
          <p:cNvPr id="18" name="Picture 1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2984500" y="2305685"/>
            <a:ext cx="4155440" cy="49447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25631" y="1688019"/>
            <a:ext cx="5236845" cy="430530"/>
          </a:xfrm>
        </p:spPr>
        <p:txBody>
          <a:bodyPr/>
          <a:p>
            <a:pPr algn="ctr"/>
            <a:r>
              <a:rPr lang="en-US"/>
              <a:t>SEQUENCE DIAGRAM </a:t>
            </a:r>
            <a:endParaRPr lang="en-US"/>
          </a:p>
        </p:txBody>
      </p:sp>
      <p:pic>
        <p:nvPicPr>
          <p:cNvPr id="19" name="Picture 1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2222500" y="2409825"/>
            <a:ext cx="5628640" cy="4972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25631" y="1688019"/>
            <a:ext cx="5236845" cy="430530"/>
          </a:xfrm>
        </p:spPr>
        <p:txBody>
          <a:bodyPr/>
          <a:p>
            <a:pPr algn="ctr"/>
            <a:r>
              <a:rPr lang="en-US"/>
              <a:t>ACTIVITY DIAGRAM</a:t>
            </a:r>
            <a:endParaRPr lang="en-US"/>
          </a:p>
        </p:txBody>
      </p:sp>
      <p:pic>
        <p:nvPicPr>
          <p:cNvPr id="25" name="Picture 2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378710" y="2255520"/>
            <a:ext cx="5935980" cy="5210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25631" y="1688019"/>
            <a:ext cx="5236845" cy="430530"/>
          </a:xfrm>
        </p:spPr>
        <p:txBody>
          <a:bodyPr/>
          <a:p>
            <a:pPr algn="ctr"/>
            <a:r>
              <a:rPr lang="en-US"/>
              <a:t>Implementation Details</a:t>
            </a:r>
            <a:endParaRPr lang="en-US"/>
          </a:p>
        </p:txBody>
      </p:sp>
      <p:sp>
        <p:nvSpPr>
          <p:cNvPr id="3" name="Text Box 2"/>
          <p:cNvSpPr txBox="1"/>
          <p:nvPr/>
        </p:nvSpPr>
        <p:spPr>
          <a:xfrm>
            <a:off x="216535" y="2272030"/>
            <a:ext cx="10107930" cy="5091430"/>
          </a:xfrm>
          <a:prstGeom prst="rect">
            <a:avLst/>
          </a:prstGeom>
          <a:noFill/>
        </p:spPr>
        <p:txBody>
          <a:bodyPr wrap="square" rtlCol="0">
            <a:noAutofit/>
          </a:bodyPr>
          <a:p>
            <a:r>
              <a:rPr lang="en-US" b="1"/>
              <a:t>Modules</a:t>
            </a:r>
            <a:endParaRPr lang="en-US"/>
          </a:p>
          <a:p>
            <a:r>
              <a:rPr lang="en-US"/>
              <a:t>The features of the system are mainly divided into 3 modules.</a:t>
            </a:r>
            <a:endParaRPr lang="en-US"/>
          </a:p>
          <a:p>
            <a:endParaRPr lang="en-US"/>
          </a:p>
          <a:p>
            <a:r>
              <a:rPr lang="en-US" b="1"/>
              <a:t>Registration and Login Module </a:t>
            </a:r>
            <a:endParaRPr lang="en-US" b="1"/>
          </a:p>
          <a:p>
            <a:r>
              <a:rPr lang="en-US" sz="1600"/>
              <a:t>This module mainly deals with the functionalities related to the registration of any new employee to the organization, Log into the system and managing employee’s profile details. Using features provided by this module admin can register new employee to the system and admin / employee both can log into the system using their credentials.</a:t>
            </a:r>
            <a:endParaRPr lang="en-US" sz="1600"/>
          </a:p>
          <a:p>
            <a:endParaRPr lang="en-US"/>
          </a:p>
          <a:p>
            <a:r>
              <a:rPr lang="en-US" b="1"/>
              <a:t>Manage Attendance Details</a:t>
            </a:r>
            <a:endParaRPr lang="en-US" b="1"/>
          </a:p>
          <a:p>
            <a:r>
              <a:rPr lang="en-US" sz="1600"/>
              <a:t>This module mainly deals with the features related to the employee’s attendance. Using this employee can mark their presence, time-in and time-out in the system. Admin can see the availability report of each employee, employee can see his/her attendance report along with some possible filters such as filter by employee and filter by date.</a:t>
            </a:r>
            <a:endParaRPr lang="en-US" sz="1600"/>
          </a:p>
          <a:p>
            <a:endParaRPr lang="en-US"/>
          </a:p>
          <a:p>
            <a:r>
              <a:rPr lang="en-US" b="1"/>
              <a:t>Manage Employee Details</a:t>
            </a:r>
            <a:endParaRPr lang="en-US" b="1"/>
          </a:p>
          <a:p>
            <a:r>
              <a:rPr lang="en-US" sz="1600"/>
              <a:t>This module mainly deals with the features related to the employee’s profile. Using this admin can add a photo of the newly registered employee during registration. Admin can also command the system explicitly to train the model and system will   make necessary calculation and will generate some data which will be used internally to identify each employee uniquely.</a:t>
            </a:r>
            <a:endParaRPr lang="en-US" sz="1600"/>
          </a:p>
          <a:p>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25631" y="1688019"/>
            <a:ext cx="5236845" cy="430530"/>
          </a:xfrm>
        </p:spPr>
        <p:txBody>
          <a:bodyPr/>
          <a:p>
            <a:pPr algn="ctr"/>
            <a:r>
              <a:rPr lang="en-US"/>
              <a:t>Testing</a:t>
            </a:r>
            <a:endParaRPr lang="en-US"/>
          </a:p>
        </p:txBody>
      </p:sp>
      <p:sp>
        <p:nvSpPr>
          <p:cNvPr id="3" name="Text Box 2"/>
          <p:cNvSpPr txBox="1"/>
          <p:nvPr/>
        </p:nvSpPr>
        <p:spPr>
          <a:xfrm>
            <a:off x="274320" y="2318385"/>
            <a:ext cx="10246995" cy="4987925"/>
          </a:xfrm>
          <a:prstGeom prst="rect">
            <a:avLst/>
          </a:prstGeom>
          <a:noFill/>
        </p:spPr>
        <p:txBody>
          <a:bodyPr wrap="square" rtlCol="0">
            <a:noAutofit/>
          </a:bodyPr>
          <a:p>
            <a:r>
              <a:rPr lang="en-US"/>
              <a:t>Unit testing of each module was done after successfully completing the module. Each module was tested individually before integrating them with the whole system. </a:t>
            </a:r>
            <a:endParaRPr lang="en-US"/>
          </a:p>
          <a:p>
            <a:r>
              <a:rPr lang="en-US"/>
              <a:t>After integrating each module with the system, integration testing was done in order to check if modules are working properly together.</a:t>
            </a:r>
            <a:endParaRPr lang="en-US"/>
          </a:p>
          <a:p>
            <a:r>
              <a:rPr lang="en-US"/>
              <a:t>After completing all integrations, black-box testing of the whole system was carried out to ensure the system works in a correct manner.</a:t>
            </a:r>
            <a:endParaRPr lang="en-US"/>
          </a:p>
          <a:p>
            <a:endParaRPr lang="en-US"/>
          </a:p>
          <a:p>
            <a:r>
              <a:rPr lang="en-US"/>
              <a:t>Black box testing of Major functions of the system</a:t>
            </a:r>
            <a:endParaRPr lang="en-US"/>
          </a:p>
          <a:p>
            <a:r>
              <a:rPr lang="en-US" b="1"/>
              <a:t>1.Log in to the system.</a:t>
            </a:r>
            <a:endParaRPr lang="en-US" b="1"/>
          </a:p>
          <a:p>
            <a:r>
              <a:rPr lang="en-US" b="1"/>
              <a:t>Case 1</a:t>
            </a:r>
            <a:r>
              <a:rPr lang="en-US"/>
              <a:t>: Invalid Username or password entered by the user.</a:t>
            </a:r>
            <a:endParaRPr lang="en-US"/>
          </a:p>
          <a:p>
            <a:r>
              <a:rPr lang="en-US" b="1"/>
              <a:t>Output</a:t>
            </a:r>
            <a:r>
              <a:rPr lang="en-US"/>
              <a:t>: Error message on the screen saying “Invalid credentials”</a:t>
            </a:r>
            <a:endParaRPr lang="en-US"/>
          </a:p>
          <a:p>
            <a:endParaRPr lang="en-US"/>
          </a:p>
          <a:p>
            <a:r>
              <a:rPr lang="en-US" b="1"/>
              <a:t>Case 2</a:t>
            </a:r>
            <a:r>
              <a:rPr lang="en-US"/>
              <a:t>: Valid credentials.</a:t>
            </a:r>
            <a:endParaRPr lang="en-US"/>
          </a:p>
          <a:p>
            <a:r>
              <a:rPr lang="en-US" b="1"/>
              <a:t>Output</a:t>
            </a:r>
            <a:r>
              <a:rPr lang="en-US"/>
              <a:t>: The user is redirected to the Dashboard page. </a:t>
            </a:r>
            <a:endParaRPr lang="en-US"/>
          </a:p>
          <a:p>
            <a:r>
              <a:rPr lang="en-US" b="1"/>
              <a:t>2.Update Profile</a:t>
            </a:r>
            <a:endParaRPr lang="en-US" b="1"/>
          </a:p>
          <a:p>
            <a:r>
              <a:rPr lang="en-US" b="1"/>
              <a:t>Case 1</a:t>
            </a:r>
            <a:r>
              <a:rPr lang="en-US"/>
              <a:t>: username already exists.</a:t>
            </a:r>
            <a:endParaRPr lang="en-US"/>
          </a:p>
          <a:p>
            <a:r>
              <a:rPr lang="en-US" b="1"/>
              <a:t>Output</a:t>
            </a:r>
            <a:r>
              <a:rPr lang="en-US"/>
              <a:t>: Error message on the screen saying “Username already exists”</a:t>
            </a:r>
            <a:endParaRPr lang="en-US"/>
          </a:p>
          <a:p>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Text Box 3"/>
          <p:cNvSpPr txBox="1"/>
          <p:nvPr/>
        </p:nvSpPr>
        <p:spPr>
          <a:xfrm>
            <a:off x="1320800" y="2221865"/>
            <a:ext cx="8296275" cy="4523105"/>
          </a:xfrm>
          <a:prstGeom prst="rect">
            <a:avLst/>
          </a:prstGeom>
          <a:noFill/>
        </p:spPr>
        <p:txBody>
          <a:bodyPr wrap="square" rtlCol="0">
            <a:spAutoFit/>
          </a:bodyPr>
          <a:p>
            <a:r>
              <a:rPr lang="en-US" b="1">
                <a:sym typeface="+mn-ea"/>
              </a:rPr>
              <a:t>Case </a:t>
            </a:r>
            <a:r>
              <a:rPr lang="en-US">
                <a:sym typeface="+mn-ea"/>
              </a:rPr>
              <a:t>2: Some of required fields missing in input.</a:t>
            </a:r>
            <a:endParaRPr lang="en-US"/>
          </a:p>
          <a:p>
            <a:r>
              <a:rPr lang="en-US" b="1">
                <a:sym typeface="+mn-ea"/>
              </a:rPr>
              <a:t>Output</a:t>
            </a:r>
            <a:r>
              <a:rPr lang="en-US">
                <a:sym typeface="+mn-ea"/>
              </a:rPr>
              <a:t>: Model validation errors will be displayed to the user.</a:t>
            </a:r>
            <a:endParaRPr lang="en-US"/>
          </a:p>
          <a:p>
            <a:endParaRPr lang="en-US"/>
          </a:p>
          <a:p>
            <a:r>
              <a:rPr lang="en-US" b="1">
                <a:sym typeface="+mn-ea"/>
              </a:rPr>
              <a:t>Case </a:t>
            </a:r>
            <a:r>
              <a:rPr lang="en-US">
                <a:sym typeface="+mn-ea"/>
              </a:rPr>
              <a:t>3: All input data are valid.</a:t>
            </a:r>
            <a:endParaRPr lang="en-US"/>
          </a:p>
          <a:p>
            <a:r>
              <a:rPr lang="en-US" b="1">
                <a:sym typeface="+mn-ea"/>
              </a:rPr>
              <a:t>Output</a:t>
            </a:r>
            <a:r>
              <a:rPr lang="en-US">
                <a:sym typeface="+mn-ea"/>
              </a:rPr>
              <a:t>: Profile updated successfully.</a:t>
            </a:r>
            <a:endParaRPr lang="en-US"/>
          </a:p>
          <a:p>
            <a:endParaRPr lang="en-US"/>
          </a:p>
          <a:p>
            <a:r>
              <a:rPr lang="en-US" b="1">
                <a:sym typeface="+mn-ea"/>
              </a:rPr>
              <a:t>3.View Attendance.</a:t>
            </a:r>
            <a:endParaRPr lang="en-US" b="1"/>
          </a:p>
          <a:p>
            <a:r>
              <a:rPr lang="en-US" b="1">
                <a:sym typeface="+mn-ea"/>
              </a:rPr>
              <a:t>Case 1</a:t>
            </a:r>
            <a:r>
              <a:rPr lang="en-US">
                <a:sym typeface="+mn-ea"/>
              </a:rPr>
              <a:t>: User is not logged in.</a:t>
            </a:r>
            <a:endParaRPr lang="en-US"/>
          </a:p>
          <a:p>
            <a:r>
              <a:rPr lang="en-US" b="1">
                <a:sym typeface="+mn-ea"/>
              </a:rPr>
              <a:t>Output</a:t>
            </a:r>
            <a:r>
              <a:rPr lang="en-US">
                <a:sym typeface="+mn-ea"/>
              </a:rPr>
              <a:t>: Redirected to the login page with error message “Please login!”.</a:t>
            </a:r>
            <a:endParaRPr lang="en-US"/>
          </a:p>
          <a:p>
            <a:endParaRPr lang="en-US"/>
          </a:p>
          <a:p>
            <a:r>
              <a:rPr lang="en-US" b="1">
                <a:sym typeface="+mn-ea"/>
              </a:rPr>
              <a:t>Case 2</a:t>
            </a:r>
            <a:r>
              <a:rPr lang="en-US">
                <a:sym typeface="+mn-ea"/>
              </a:rPr>
              <a:t>: If a user exists and has the attendance records.</a:t>
            </a:r>
            <a:endParaRPr lang="en-US"/>
          </a:p>
          <a:p>
            <a:r>
              <a:rPr lang="en-US" b="1">
                <a:sym typeface="+mn-ea"/>
              </a:rPr>
              <a:t>Output</a:t>
            </a:r>
            <a:r>
              <a:rPr lang="en-US">
                <a:sym typeface="+mn-ea"/>
              </a:rPr>
              <a:t>: All the chat history will be displayed</a:t>
            </a:r>
            <a:endParaRPr lang="en-US"/>
          </a:p>
          <a:p>
            <a:endParaRPr lang="en-US"/>
          </a:p>
          <a:p>
            <a:r>
              <a:rPr lang="en-US" b="1">
                <a:sym typeface="+mn-ea"/>
              </a:rPr>
              <a:t>Case 3</a:t>
            </a:r>
            <a:r>
              <a:rPr lang="en-US">
                <a:sym typeface="+mn-ea"/>
              </a:rPr>
              <a:t>: Provided username does not exists in the system.</a:t>
            </a:r>
            <a:endParaRPr lang="en-US"/>
          </a:p>
          <a:p>
            <a:r>
              <a:rPr lang="en-US" b="1">
                <a:sym typeface="+mn-ea"/>
              </a:rPr>
              <a:t>Output</a:t>
            </a:r>
            <a:r>
              <a:rPr lang="en-US">
                <a:sym typeface="+mn-ea"/>
              </a:rPr>
              <a:t>: 404 Error.</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9295" y="1687830"/>
            <a:ext cx="8824595" cy="443865"/>
          </a:xfrm>
          <a:prstGeom prst="rect">
            <a:avLst/>
          </a:prstGeom>
        </p:spPr>
        <p:txBody>
          <a:bodyPr vert="horz" wrap="square" lIns="0" tIns="13335" rIns="0" bIns="0" rtlCol="0">
            <a:spAutoFit/>
          </a:bodyPr>
          <a:lstStyle/>
          <a:p>
            <a:pPr marL="2085340" algn="l">
              <a:lnSpc>
                <a:spcPct val="100000"/>
              </a:lnSpc>
              <a:spcBef>
                <a:spcPts val="105"/>
              </a:spcBef>
            </a:pPr>
            <a:r>
              <a:rPr spc="-10" dirty="0"/>
              <a:t>Limitation and Future Extensions</a:t>
            </a:r>
            <a:endParaRPr spc="-10" dirty="0"/>
          </a:p>
        </p:txBody>
      </p:sp>
      <p:sp>
        <p:nvSpPr>
          <p:cNvPr id="4" name="Text Box 3"/>
          <p:cNvSpPr txBox="1"/>
          <p:nvPr/>
        </p:nvSpPr>
        <p:spPr>
          <a:xfrm>
            <a:off x="1155065" y="2785745"/>
            <a:ext cx="8223250" cy="4716780"/>
          </a:xfrm>
          <a:prstGeom prst="rect">
            <a:avLst/>
          </a:prstGeom>
          <a:noFill/>
        </p:spPr>
        <p:txBody>
          <a:bodyPr wrap="square" rtlCol="0">
            <a:noAutofit/>
          </a:bodyPr>
          <a:p>
            <a:r>
              <a:rPr lang="en-US"/>
              <a:t>●</a:t>
            </a:r>
            <a:r>
              <a:rPr lang="en-US" sz="2400" b="1"/>
              <a:t>Limitations </a:t>
            </a:r>
            <a:endParaRPr lang="en-US"/>
          </a:p>
          <a:p>
            <a:r>
              <a:rPr lang="en-US"/>
              <a:t>-Attendance can be marked if the picture of an employee is shown</a:t>
            </a:r>
            <a:endParaRPr lang="en-US"/>
          </a:p>
          <a:p>
            <a:r>
              <a:rPr lang="en-US"/>
              <a:t>-300 images of each employee are taken for better accuracy. 300 Images per employee in a larger organization would consume a massive volume to store the images. </a:t>
            </a:r>
            <a:endParaRPr lang="en-US"/>
          </a:p>
          <a:p>
            <a:r>
              <a:rPr lang="en-US"/>
              <a:t>-The training time for our classifier takes about 20 seconds for each person. Hence for a large number of employees, it would take a very long time to train. Though training the classifier isn’t something that needs to be frequently done, but it would be better if a classifier taking lesser time while maintaining the accuracy can be built. </a:t>
            </a:r>
            <a:endParaRPr lang="en-US"/>
          </a:p>
          <a:p>
            <a:r>
              <a:rPr lang="en-US"/>
              <a:t>-The current model is 99.38% Accurate</a:t>
            </a:r>
            <a:endParaRPr lang="en-US"/>
          </a:p>
          <a:p>
            <a:endParaRPr lang="en-US"/>
          </a:p>
          <a:p>
            <a:r>
              <a:rPr lang="en-US" sz="2000" b="1"/>
              <a:t>●Functionalities not implemented</a:t>
            </a:r>
            <a:endParaRPr lang="en-US" sz="2000" b="1"/>
          </a:p>
          <a:p>
            <a:r>
              <a:rPr lang="en-US"/>
              <a:t>-Alert System</a:t>
            </a:r>
            <a:endParaRPr lang="en-US"/>
          </a:p>
          <a:p>
            <a:r>
              <a:rPr lang="en-US"/>
              <a:t>-Forgot Password</a:t>
            </a:r>
            <a:endParaRPr lang="en-US"/>
          </a:p>
          <a:p>
            <a:r>
              <a:rPr lang="en-US"/>
              <a:t>-Email Notifications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424702" y="2340724"/>
            <a:ext cx="10137140" cy="4170045"/>
          </a:xfrm>
        </p:spPr>
        <p:txBody>
          <a:bodyPr/>
          <a:p>
            <a:r>
              <a:rPr lang="en-US" sz="2400" b="1"/>
              <a:t>●Possible future extensions</a:t>
            </a:r>
            <a:endParaRPr lang="en-US" sz="2400" b="1"/>
          </a:p>
          <a:p>
            <a:r>
              <a:rPr lang="en-US"/>
              <a:t>-A feature which can give intruder alert can be included in the system. Furthermore, the images of unknown people can be saved in an efficient manner and displayed in the system for better security.</a:t>
            </a:r>
            <a:endParaRPr lang="en-US"/>
          </a:p>
          <a:p>
            <a:r>
              <a:rPr lang="en-US"/>
              <a:t> </a:t>
            </a:r>
            <a:endParaRPr lang="en-US"/>
          </a:p>
          <a:p>
            <a:r>
              <a:rPr lang="en-US"/>
              <a:t>-The number of training images can be reduced so that less storage is required. This can be done by removing duplicate images of the same person, or images with similar embeddings. </a:t>
            </a:r>
            <a:endParaRPr lang="en-US"/>
          </a:p>
          <a:p>
            <a:endParaRPr lang="en-US"/>
          </a:p>
          <a:p>
            <a:r>
              <a:rPr lang="en-US"/>
              <a:t>-The training time can be reduced by retraining the classifier only for the newly added images. </a:t>
            </a:r>
            <a:endParaRPr lang="en-US"/>
          </a:p>
          <a:p>
            <a:endParaRPr lang="en-US"/>
          </a:p>
          <a:p>
            <a:r>
              <a:rPr lang="en-US"/>
              <a:t>-A feature can be added where an employee is automatically sent a warning if his attendance or working hours are below the threshold. </a:t>
            </a:r>
            <a:endParaRPr lang="en-US"/>
          </a:p>
          <a:p>
            <a:endParaRPr lang="en-US"/>
          </a:p>
          <a:p>
            <a:r>
              <a:rPr lang="en-US"/>
              <a:t>-Wrongly classified images can be added to the training dataset with the correct label so as to increase the accuracy of the recognition model.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95985" y="1809750"/>
            <a:ext cx="8437245" cy="5216525"/>
          </a:xfrm>
          <a:prstGeom prst="rect">
            <a:avLst/>
          </a:prstGeom>
          <a:noFill/>
        </p:spPr>
        <p:txBody>
          <a:bodyPr wrap="square" rtlCol="0">
            <a:noAutofit/>
          </a:bodyPr>
          <a:p>
            <a:pPr algn="ctr"/>
            <a:r>
              <a:rPr lang="en-US" sz="2800" b="1">
                <a:latin typeface="Cambria" panose="02040503050406030204" charset="0"/>
                <a:cs typeface="Cambria" panose="02040503050406030204" charset="0"/>
              </a:rPr>
              <a:t>Conclusion</a:t>
            </a:r>
            <a:endParaRPr lang="en-US"/>
          </a:p>
          <a:p>
            <a:r>
              <a:rPr lang="en-US" sz="2000"/>
              <a:t>This system is very simple in term of calculation and improve speed as well. It required only one scanning without any need to a complicated analysis. Face recognition technology have been associated generally with very cost top secure systems. Today the core technologies have evolved and the cost of equipment is going down dramatically due to the integration and the increasing process power. Certain systems of face recognition technology are now cost effective, reliable and highly accurate. That why attendance management systern using face recognition helps us in any school, colleges, and any kind of company as well.</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99012" y="1703343"/>
            <a:ext cx="1831339" cy="667385"/>
          </a:xfrm>
          <a:prstGeom prst="rect">
            <a:avLst/>
          </a:prstGeom>
        </p:spPr>
        <p:txBody>
          <a:bodyPr vert="horz" wrap="square" lIns="0" tIns="13970" rIns="0" bIns="0" rtlCol="0">
            <a:spAutoFit/>
          </a:bodyPr>
          <a:lstStyle/>
          <a:p>
            <a:pPr marL="12700">
              <a:lnSpc>
                <a:spcPct val="100000"/>
              </a:lnSpc>
              <a:spcBef>
                <a:spcPts val="110"/>
              </a:spcBef>
            </a:pPr>
            <a:r>
              <a:rPr sz="4200" b="0" spc="-20" dirty="0">
                <a:latin typeface="Calibri" panose="020F0502020204030204"/>
                <a:cs typeface="Calibri" panose="020F0502020204030204"/>
              </a:rPr>
              <a:t>Abstract</a:t>
            </a:r>
            <a:endParaRPr sz="4200">
              <a:latin typeface="Calibri" panose="020F0502020204030204"/>
              <a:cs typeface="Calibri" panose="020F0502020204030204"/>
            </a:endParaRPr>
          </a:p>
        </p:txBody>
      </p:sp>
      <p:sp>
        <p:nvSpPr>
          <p:cNvPr id="3" name="object 3"/>
          <p:cNvSpPr txBox="1"/>
          <p:nvPr/>
        </p:nvSpPr>
        <p:spPr>
          <a:xfrm>
            <a:off x="648709" y="2910314"/>
            <a:ext cx="9660255" cy="2273935"/>
          </a:xfrm>
          <a:prstGeom prst="rect">
            <a:avLst/>
          </a:prstGeom>
        </p:spPr>
        <p:txBody>
          <a:bodyPr vert="horz" wrap="square" lIns="0" tIns="12065" rIns="0" bIns="0" rtlCol="0">
            <a:spAutoFit/>
          </a:bodyPr>
          <a:lstStyle/>
          <a:p>
            <a:pPr marL="12700" marR="5080">
              <a:lnSpc>
                <a:spcPct val="100000"/>
              </a:lnSpc>
              <a:spcBef>
                <a:spcPts val="95"/>
              </a:spcBef>
            </a:pPr>
            <a:r>
              <a:rPr sz="2100">
                <a:latin typeface="Calibri" panose="020F0502020204030204"/>
                <a:cs typeface="Calibri" panose="020F0502020204030204"/>
              </a:rPr>
              <a:t>This project involves building an attendance system which utilizes facial recognition to mark the presence, time-in, and time-out of employees. It covers areas such as facial detection, alignment, and recognition, along with the development of a web application to cater to various use cases of the system such as registration of new employees, addition of photos to the training dataset, viewing attendance reports, etc. This project intends to serve as an efficient substitute for traditional manual attendance systems. It can be used in corporate offices, schools, and organizations where security is essential.</a:t>
            </a:r>
            <a:endParaRPr sz="2100">
              <a:latin typeface="Calibri" panose="020F0502020204030204"/>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9683" y="2066054"/>
            <a:ext cx="1828800" cy="443865"/>
          </a:xfrm>
          <a:prstGeom prst="rect">
            <a:avLst/>
          </a:prstGeom>
        </p:spPr>
        <p:txBody>
          <a:bodyPr vert="horz" wrap="square" lIns="0" tIns="13335" rIns="0" bIns="0" rtlCol="0">
            <a:spAutoFit/>
          </a:bodyPr>
          <a:lstStyle/>
          <a:p>
            <a:pPr marL="12700">
              <a:lnSpc>
                <a:spcPct val="100000"/>
              </a:lnSpc>
              <a:spcBef>
                <a:spcPts val="105"/>
              </a:spcBef>
            </a:pPr>
            <a:r>
              <a:rPr b="0" spc="-10" dirty="0">
                <a:latin typeface="Calibri" panose="020F0502020204030204"/>
                <a:cs typeface="Calibri" panose="020F0502020204030204"/>
              </a:rPr>
              <a:t>Purpose</a:t>
            </a:r>
            <a:endParaRPr b="0" spc="-10" dirty="0">
              <a:latin typeface="Calibri" panose="020F0502020204030204"/>
              <a:cs typeface="Calibri" panose="020F0502020204030204"/>
            </a:endParaRPr>
          </a:p>
        </p:txBody>
      </p:sp>
      <p:sp>
        <p:nvSpPr>
          <p:cNvPr id="3" name="object 3"/>
          <p:cNvSpPr txBox="1"/>
          <p:nvPr/>
        </p:nvSpPr>
        <p:spPr>
          <a:xfrm>
            <a:off x="334726" y="2590298"/>
            <a:ext cx="10280650" cy="3173730"/>
          </a:xfrm>
          <a:prstGeom prst="rect">
            <a:avLst/>
          </a:prstGeom>
        </p:spPr>
        <p:txBody>
          <a:bodyPr vert="horz" wrap="square" lIns="0" tIns="12700" rIns="0" bIns="0" rtlCol="0">
            <a:spAutoFit/>
          </a:bodyPr>
          <a:lstStyle/>
          <a:p>
            <a:pPr marL="312420" marR="156845" indent="-300355">
              <a:lnSpc>
                <a:spcPct val="102000"/>
              </a:lnSpc>
              <a:spcBef>
                <a:spcPts val="100"/>
              </a:spcBef>
              <a:buAutoNum type="arabicPeriod"/>
              <a:tabLst>
                <a:tab pos="312420" algn="l"/>
              </a:tabLst>
            </a:pPr>
            <a:r>
              <a:rPr sz="2000" dirty="0">
                <a:solidFill>
                  <a:schemeClr val="tx1"/>
                </a:solidFill>
                <a:latin typeface="Calibri" panose="020F0502020204030204"/>
                <a:cs typeface="Calibri" panose="020F0502020204030204"/>
              </a:rPr>
              <a:t>The purpose of this document is to specify software requirements of the Attendance Management System Using Face Recognition. It is intended to be a complete specification of what functionality the Attendance Management System provides. </a:t>
            </a:r>
            <a:endParaRPr sz="2000" dirty="0">
              <a:solidFill>
                <a:schemeClr val="tx1"/>
              </a:solidFill>
              <a:latin typeface="Calibri" panose="020F0502020204030204"/>
              <a:cs typeface="Calibri" panose="020F0502020204030204"/>
            </a:endParaRPr>
          </a:p>
          <a:p>
            <a:pPr marL="312420" marR="156845" indent="-300355">
              <a:lnSpc>
                <a:spcPct val="102000"/>
              </a:lnSpc>
              <a:spcBef>
                <a:spcPts val="100"/>
              </a:spcBef>
              <a:buAutoNum type="arabicPeriod"/>
              <a:tabLst>
                <a:tab pos="312420" algn="l"/>
              </a:tabLst>
            </a:pPr>
            <a:endParaRPr sz="2000" dirty="0">
              <a:solidFill>
                <a:schemeClr val="tx1"/>
              </a:solidFill>
              <a:latin typeface="Calibri" panose="020F0502020204030204"/>
              <a:cs typeface="Calibri" panose="020F0502020204030204"/>
            </a:endParaRPr>
          </a:p>
          <a:p>
            <a:pPr marL="312420" marR="156845" indent="-300355">
              <a:lnSpc>
                <a:spcPct val="102000"/>
              </a:lnSpc>
              <a:spcBef>
                <a:spcPts val="100"/>
              </a:spcBef>
              <a:buAutoNum type="arabicPeriod"/>
              <a:tabLst>
                <a:tab pos="312420" algn="l"/>
              </a:tabLst>
            </a:pPr>
            <a:r>
              <a:rPr sz="2000" dirty="0">
                <a:solidFill>
                  <a:schemeClr val="tx1"/>
                </a:solidFill>
                <a:latin typeface="Calibri" panose="020F0502020204030204"/>
                <a:cs typeface="Calibri" panose="020F0502020204030204"/>
              </a:rPr>
              <a:t>Furthermore, this project aims to automate the traditional attendance system where the attendance is marked manually. It also enables an organization to maintain its records like in-time, out time, break time and attendance digitally. Digitalization of the system would also help in better visualization of the data using graphs to display the no. of employees present today, total work hours of each employee and their break time. Its added features serve as an efficient upgrade and replacement over the traditional attendance system.</a:t>
            </a:r>
            <a:endParaRPr sz="2000" dirty="0">
              <a:solidFill>
                <a:schemeClr val="tx1"/>
              </a:solidFill>
              <a:latin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5631" y="1688019"/>
            <a:ext cx="5236845" cy="443865"/>
          </a:xfrm>
          <a:prstGeom prst="rect">
            <a:avLst/>
          </a:prstGeom>
        </p:spPr>
        <p:txBody>
          <a:bodyPr vert="horz" wrap="square" lIns="0" tIns="13335" rIns="0" bIns="0" rtlCol="0">
            <a:spAutoFit/>
          </a:bodyPr>
          <a:lstStyle/>
          <a:p>
            <a:pPr marL="1515110" algn="l">
              <a:lnSpc>
                <a:spcPct val="100000"/>
              </a:lnSpc>
              <a:spcBef>
                <a:spcPts val="105"/>
              </a:spcBef>
            </a:pPr>
            <a:r>
              <a:rPr lang="en-US" dirty="0">
                <a:latin typeface="Calibri" panose="020F0502020204030204"/>
                <a:cs typeface="Calibri" panose="020F0502020204030204"/>
              </a:rPr>
              <a:t>SCOPE</a:t>
            </a:r>
            <a:endParaRPr lang="en-US" spc="-10" dirty="0">
              <a:latin typeface="Calibri" panose="020F0502020204030204"/>
              <a:cs typeface="Calibri" panose="020F0502020204030204"/>
            </a:endParaRPr>
          </a:p>
        </p:txBody>
      </p:sp>
      <p:sp>
        <p:nvSpPr>
          <p:cNvPr id="3" name="object 3"/>
          <p:cNvSpPr txBox="1"/>
          <p:nvPr/>
        </p:nvSpPr>
        <p:spPr>
          <a:xfrm>
            <a:off x="633472" y="2809760"/>
            <a:ext cx="9820275" cy="3937635"/>
          </a:xfrm>
          <a:prstGeom prst="rect">
            <a:avLst/>
          </a:prstGeom>
        </p:spPr>
        <p:txBody>
          <a:bodyPr vert="horz" wrap="square" lIns="0" tIns="6985" rIns="0" bIns="0" rtlCol="0">
            <a:spAutoFit/>
          </a:bodyPr>
          <a:lstStyle/>
          <a:p>
            <a:pPr marL="12700" marR="356235">
              <a:lnSpc>
                <a:spcPct val="101000"/>
              </a:lnSpc>
              <a:spcBef>
                <a:spcPts val="55"/>
              </a:spcBef>
            </a:pPr>
            <a:r>
              <a:rPr sz="2100">
                <a:latin typeface="Calibri" panose="020F0502020204030204"/>
                <a:cs typeface="Calibri" panose="020F0502020204030204"/>
              </a:rPr>
              <a:t>Facial recognition is becoming more prominent in our society. It has made major progress in the field of security. It is a very effective tool that can help low enforcers to recognize criminals and software companies are leveraging the technology to help users access the technology. This technology can be further developed to be used in other avenues such as ATMs, accessing confidential files, or other sensitive materials.</a:t>
            </a:r>
            <a:endParaRPr sz="2100">
              <a:latin typeface="Calibri" panose="020F0502020204030204"/>
              <a:cs typeface="Calibri" panose="020F0502020204030204"/>
            </a:endParaRPr>
          </a:p>
          <a:p>
            <a:pPr marL="12700" marR="356235">
              <a:lnSpc>
                <a:spcPct val="101000"/>
              </a:lnSpc>
              <a:spcBef>
                <a:spcPts val="55"/>
              </a:spcBef>
            </a:pPr>
            <a:endParaRPr sz="2100">
              <a:latin typeface="Calibri" panose="020F0502020204030204"/>
              <a:cs typeface="Calibri" panose="020F0502020204030204"/>
            </a:endParaRPr>
          </a:p>
          <a:p>
            <a:pPr marL="12700" marR="356235">
              <a:lnSpc>
                <a:spcPct val="101000"/>
              </a:lnSpc>
              <a:spcBef>
                <a:spcPts val="55"/>
              </a:spcBef>
            </a:pPr>
            <a:r>
              <a:rPr sz="2100">
                <a:latin typeface="Calibri" panose="020F0502020204030204"/>
                <a:cs typeface="Calibri" panose="020F0502020204030204"/>
              </a:rPr>
              <a:t>This project servers as a foundation for future projects based on facial detection and recognition. This project also convers web development and database management with a user-friendly UI. Using this system any corporate offices, school and organization can replace their traditional way of maintaining attendance of the employees and can also generate their availability(presence) report throughout the month.</a:t>
            </a:r>
            <a:endParaRPr sz="210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5631" y="1688019"/>
            <a:ext cx="5236845" cy="443865"/>
          </a:xfrm>
          <a:prstGeom prst="rect">
            <a:avLst/>
          </a:prstGeom>
        </p:spPr>
        <p:txBody>
          <a:bodyPr vert="horz" wrap="square" lIns="0" tIns="13335" rIns="0" bIns="0" rtlCol="0">
            <a:spAutoFit/>
          </a:bodyPr>
          <a:lstStyle/>
          <a:p>
            <a:pPr marL="1682750">
              <a:lnSpc>
                <a:spcPct val="100000"/>
              </a:lnSpc>
              <a:spcBef>
                <a:spcPts val="105"/>
              </a:spcBef>
            </a:pPr>
            <a:r>
              <a:rPr>
                <a:latin typeface="Calibri" panose="020F0502020204030204"/>
                <a:cs typeface="Calibri" panose="020F0502020204030204"/>
                <a:sym typeface="+mn-ea"/>
              </a:rPr>
              <a:t>OBJECTIVES</a:t>
            </a:r>
            <a:endParaRPr b="0" spc="-10" dirty="0">
              <a:latin typeface="Calibri" panose="020F0502020204030204"/>
              <a:cs typeface="Calibri" panose="020F0502020204030204"/>
            </a:endParaRPr>
          </a:p>
        </p:txBody>
      </p:sp>
      <p:sp>
        <p:nvSpPr>
          <p:cNvPr id="3" name="object 3"/>
          <p:cNvSpPr txBox="1"/>
          <p:nvPr/>
        </p:nvSpPr>
        <p:spPr>
          <a:xfrm>
            <a:off x="369850" y="2242828"/>
            <a:ext cx="10188575" cy="5046345"/>
          </a:xfrm>
          <a:prstGeom prst="rect">
            <a:avLst/>
          </a:prstGeom>
        </p:spPr>
        <p:txBody>
          <a:bodyPr vert="horz" wrap="square" lIns="0" tIns="12700" rIns="0" bIns="0" rtlCol="0">
            <a:spAutoFit/>
          </a:bodyPr>
          <a:lstStyle/>
          <a:p>
            <a:pPr marL="12700" marR="455930">
              <a:lnSpc>
                <a:spcPct val="102000"/>
              </a:lnSpc>
              <a:spcBef>
                <a:spcPts val="100"/>
              </a:spcBef>
            </a:pPr>
            <a:endParaRPr sz="2400">
              <a:latin typeface="Calibri" panose="020F0502020204030204"/>
              <a:cs typeface="Calibri" panose="020F0502020204030204"/>
            </a:endParaRPr>
          </a:p>
          <a:p>
            <a:pPr marL="12700" marR="455930">
              <a:lnSpc>
                <a:spcPct val="102000"/>
              </a:lnSpc>
              <a:spcBef>
                <a:spcPts val="100"/>
              </a:spcBef>
            </a:pPr>
            <a:r>
              <a:rPr sz="2400">
                <a:latin typeface="Calibri" panose="020F0502020204030204"/>
                <a:cs typeface="Calibri" panose="020F0502020204030204"/>
              </a:rPr>
              <a:t>OBJECTIVE 1</a:t>
            </a:r>
            <a:endParaRPr sz="2400">
              <a:latin typeface="Calibri" panose="020F0502020204030204"/>
              <a:cs typeface="Calibri" panose="020F0502020204030204"/>
            </a:endParaRPr>
          </a:p>
          <a:p>
            <a:pPr marL="12700" marR="455930">
              <a:lnSpc>
                <a:spcPct val="102000"/>
              </a:lnSpc>
              <a:spcBef>
                <a:spcPts val="100"/>
              </a:spcBef>
            </a:pPr>
            <a:endParaRPr sz="2400">
              <a:latin typeface="Calibri" panose="020F0502020204030204"/>
              <a:cs typeface="Calibri" panose="020F0502020204030204"/>
            </a:endParaRPr>
          </a:p>
          <a:p>
            <a:pPr marL="12700" marR="455930">
              <a:lnSpc>
                <a:spcPct val="102000"/>
              </a:lnSpc>
              <a:spcBef>
                <a:spcPts val="100"/>
              </a:spcBef>
            </a:pPr>
            <a:r>
              <a:rPr sz="2400">
                <a:latin typeface="Calibri" panose="020F0502020204030204"/>
                <a:cs typeface="Calibri" panose="020F0502020204030204"/>
              </a:rPr>
              <a:t>Spots the presence of attending students and providing the timing of the attendance marked.</a:t>
            </a:r>
            <a:endParaRPr sz="2400">
              <a:latin typeface="Calibri" panose="020F0502020204030204"/>
              <a:cs typeface="Calibri" panose="020F0502020204030204"/>
            </a:endParaRPr>
          </a:p>
          <a:p>
            <a:pPr marL="12700" marR="455930">
              <a:lnSpc>
                <a:spcPct val="102000"/>
              </a:lnSpc>
              <a:spcBef>
                <a:spcPts val="100"/>
              </a:spcBef>
            </a:pPr>
            <a:endParaRPr sz="2400">
              <a:latin typeface="Calibri" panose="020F0502020204030204"/>
              <a:cs typeface="Calibri" panose="020F0502020204030204"/>
            </a:endParaRPr>
          </a:p>
          <a:p>
            <a:pPr marL="12700" marR="455930">
              <a:lnSpc>
                <a:spcPct val="102000"/>
              </a:lnSpc>
              <a:spcBef>
                <a:spcPts val="100"/>
              </a:spcBef>
            </a:pPr>
            <a:r>
              <a:rPr sz="2400">
                <a:latin typeface="Calibri" panose="020F0502020204030204"/>
                <a:cs typeface="Calibri" panose="020F0502020204030204"/>
              </a:rPr>
              <a:t>OBJECTIVE 2</a:t>
            </a:r>
            <a:endParaRPr sz="2400">
              <a:latin typeface="Calibri" panose="020F0502020204030204"/>
              <a:cs typeface="Calibri" panose="020F0502020204030204"/>
            </a:endParaRPr>
          </a:p>
          <a:p>
            <a:pPr marL="12700" marR="455930">
              <a:lnSpc>
                <a:spcPct val="102000"/>
              </a:lnSpc>
              <a:spcBef>
                <a:spcPts val="100"/>
              </a:spcBef>
            </a:pPr>
            <a:endParaRPr sz="2400">
              <a:latin typeface="Calibri" panose="020F0502020204030204"/>
              <a:cs typeface="Calibri" panose="020F0502020204030204"/>
            </a:endParaRPr>
          </a:p>
          <a:p>
            <a:pPr marL="12700" marR="455930">
              <a:lnSpc>
                <a:spcPct val="102000"/>
              </a:lnSpc>
              <a:spcBef>
                <a:spcPts val="100"/>
              </a:spcBef>
            </a:pPr>
            <a:r>
              <a:rPr sz="2400">
                <a:latin typeface="Calibri" panose="020F0502020204030204"/>
                <a:cs typeface="Calibri" panose="020F0502020204030204"/>
              </a:rPr>
              <a:t>Capable of storing maximum records and no need of manual attendance</a:t>
            </a:r>
            <a:endParaRPr sz="2400">
              <a:latin typeface="Calibri" panose="020F0502020204030204"/>
              <a:cs typeface="Calibri" panose="020F0502020204030204"/>
            </a:endParaRPr>
          </a:p>
          <a:p>
            <a:pPr marL="12700" marR="455930">
              <a:lnSpc>
                <a:spcPct val="102000"/>
              </a:lnSpc>
              <a:spcBef>
                <a:spcPts val="100"/>
              </a:spcBef>
            </a:pPr>
            <a:endParaRPr sz="2400">
              <a:latin typeface="Calibri" panose="020F0502020204030204"/>
              <a:cs typeface="Calibri" panose="020F0502020204030204"/>
            </a:endParaRPr>
          </a:p>
          <a:p>
            <a:pPr marL="12700" marR="455930">
              <a:lnSpc>
                <a:spcPct val="102000"/>
              </a:lnSpc>
              <a:spcBef>
                <a:spcPts val="100"/>
              </a:spcBef>
            </a:pPr>
            <a:r>
              <a:rPr sz="2400">
                <a:latin typeface="Calibri" panose="020F0502020204030204"/>
                <a:cs typeface="Calibri" panose="020F0502020204030204"/>
                <a:sym typeface="+mn-ea"/>
              </a:rPr>
              <a:t>OBJECTIVE 3</a:t>
            </a:r>
            <a:endParaRPr sz="2400">
              <a:latin typeface="Calibri" panose="020F0502020204030204"/>
              <a:cs typeface="Calibri" panose="020F0502020204030204"/>
            </a:endParaRPr>
          </a:p>
          <a:p>
            <a:pPr marL="12700" marR="455930">
              <a:lnSpc>
                <a:spcPct val="102000"/>
              </a:lnSpc>
              <a:spcBef>
                <a:spcPts val="100"/>
              </a:spcBef>
            </a:pPr>
            <a:endParaRPr sz="2400">
              <a:latin typeface="Calibri" panose="020F0502020204030204"/>
              <a:cs typeface="Calibri" panose="020F0502020204030204"/>
            </a:endParaRPr>
          </a:p>
          <a:p>
            <a:pPr marL="12700" marR="455930">
              <a:lnSpc>
                <a:spcPct val="102000"/>
              </a:lnSpc>
              <a:spcBef>
                <a:spcPts val="100"/>
              </a:spcBef>
            </a:pPr>
            <a:r>
              <a:rPr sz="2400">
                <a:latin typeface="Calibri" panose="020F0502020204030204"/>
                <a:cs typeface="Calibri" panose="020F0502020204030204"/>
              </a:rPr>
              <a:t>Only students are responsible for making attendance of their</a:t>
            </a:r>
            <a:endParaRPr sz="2400">
              <a:latin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5631" y="1688019"/>
            <a:ext cx="5236845" cy="443865"/>
          </a:xfrm>
          <a:prstGeom prst="rect">
            <a:avLst/>
          </a:prstGeom>
        </p:spPr>
        <p:txBody>
          <a:bodyPr vert="horz" wrap="square" lIns="0" tIns="13335" rIns="0" bIns="0" rtlCol="0">
            <a:spAutoFit/>
          </a:bodyPr>
          <a:lstStyle/>
          <a:p>
            <a:pPr marL="963295">
              <a:lnSpc>
                <a:spcPct val="100000"/>
              </a:lnSpc>
              <a:spcBef>
                <a:spcPts val="105"/>
              </a:spcBef>
            </a:pPr>
            <a:r>
              <a:rPr lang="en-US" spc="-20" dirty="0"/>
              <a:t>INTRODUCTION</a:t>
            </a:r>
            <a:endParaRPr lang="en-US" spc="-20" dirty="0"/>
          </a:p>
        </p:txBody>
      </p:sp>
      <p:sp>
        <p:nvSpPr>
          <p:cNvPr id="3" name="object 3"/>
          <p:cNvSpPr txBox="1">
            <a:spLocks noGrp="1"/>
          </p:cNvSpPr>
          <p:nvPr>
            <p:ph type="body" idx="1"/>
          </p:nvPr>
        </p:nvSpPr>
        <p:spPr>
          <a:xfrm>
            <a:off x="3379470" y="4271645"/>
            <a:ext cx="7182485" cy="3126740"/>
          </a:xfrm>
          <a:prstGeom prst="rect">
            <a:avLst/>
          </a:prstGeom>
        </p:spPr>
        <p:txBody>
          <a:bodyPr vert="horz" wrap="square" lIns="0" tIns="11430" rIns="0" bIns="0" rtlCol="0">
            <a:noAutofit/>
          </a:bodyPr>
          <a:lstStyle/>
          <a:p>
            <a:pPr marL="12700" marR="717550">
              <a:lnSpc>
                <a:spcPct val="108000"/>
              </a:lnSpc>
              <a:spcBef>
                <a:spcPts val="90"/>
              </a:spcBef>
            </a:pPr>
            <a:r>
              <a:rPr sz="2000"/>
              <a:t>This project aims to automate the traditional attendance system where the attendance is marked manually. It also enables an organization to maintain its records like in-time, out time, break time and attendance digitally. Digitalization of the system would also help in better visualization of the data using graphs to display the no. of employees present today, total work hours of each employee and their break time. Its added features serve as an efficient upgrade and replacement over the traditional attendance system.</a:t>
            </a:r>
            <a:endParaRPr sz="2000"/>
          </a:p>
        </p:txBody>
      </p:sp>
      <p:pic>
        <p:nvPicPr>
          <p:cNvPr id="4" name="Picture 3"/>
          <p:cNvPicPr>
            <a:picLocks noChangeAspect="1"/>
          </p:cNvPicPr>
          <p:nvPr/>
        </p:nvPicPr>
        <p:blipFill>
          <a:blip r:embed="rId1"/>
          <a:stretch>
            <a:fillRect/>
          </a:stretch>
        </p:blipFill>
        <p:spPr>
          <a:xfrm>
            <a:off x="850900" y="2562225"/>
            <a:ext cx="2301240" cy="2171700"/>
          </a:xfrm>
          <a:prstGeom prst="rect">
            <a:avLst/>
          </a:prstGeom>
        </p:spPr>
      </p:pic>
      <p:pic>
        <p:nvPicPr>
          <p:cNvPr id="5" name="Picture 4"/>
          <p:cNvPicPr>
            <a:picLocks noChangeAspect="1"/>
          </p:cNvPicPr>
          <p:nvPr/>
        </p:nvPicPr>
        <p:blipFill>
          <a:blip r:embed="rId2"/>
          <a:stretch>
            <a:fillRect/>
          </a:stretch>
        </p:blipFill>
        <p:spPr>
          <a:xfrm>
            <a:off x="8260715" y="2409825"/>
            <a:ext cx="2301240" cy="17221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8500" y="1712747"/>
            <a:ext cx="9927590" cy="299085"/>
          </a:xfrm>
          <a:prstGeom prst="rect">
            <a:avLst/>
          </a:prstGeom>
        </p:spPr>
        <p:txBody>
          <a:bodyPr vert="horz" wrap="square" lIns="0" tIns="11430" rIns="0" bIns="0" rtlCol="0">
            <a:spAutoFit/>
          </a:bodyPr>
          <a:lstStyle/>
          <a:p>
            <a:pPr marL="12700" marR="172085" indent="0" algn="just">
              <a:lnSpc>
                <a:spcPct val="107000"/>
              </a:lnSpc>
              <a:spcBef>
                <a:spcPts val="90"/>
              </a:spcBef>
              <a:buNone/>
              <a:tabLst>
                <a:tab pos="231140" algn="l"/>
              </a:tabLst>
            </a:pPr>
            <a:endParaRPr sz="1750">
              <a:latin typeface="Calibri" panose="020F0502020204030204"/>
              <a:cs typeface="Calibri" panose="020F0502020204030204"/>
            </a:endParaRPr>
          </a:p>
        </p:txBody>
      </p:sp>
      <p:sp>
        <p:nvSpPr>
          <p:cNvPr id="4" name="Text Box 3"/>
          <p:cNvSpPr txBox="1"/>
          <p:nvPr/>
        </p:nvSpPr>
        <p:spPr>
          <a:xfrm>
            <a:off x="3213100" y="1647825"/>
            <a:ext cx="4455795" cy="460375"/>
          </a:xfrm>
          <a:prstGeom prst="rect">
            <a:avLst/>
          </a:prstGeom>
          <a:noFill/>
        </p:spPr>
        <p:txBody>
          <a:bodyPr wrap="square" rtlCol="0">
            <a:spAutoFit/>
          </a:bodyPr>
          <a:p>
            <a:r>
              <a:rPr lang="en-US" sz="2400" b="1">
                <a:latin typeface="Cambria" panose="02040503050406030204" charset="0"/>
                <a:cs typeface="Cambria" panose="02040503050406030204" charset="0"/>
              </a:rPr>
              <a:t>Functional Requirements</a:t>
            </a:r>
            <a:endParaRPr lang="en-US" sz="2400" b="1">
              <a:latin typeface="Cambria" panose="02040503050406030204" charset="0"/>
              <a:cs typeface="Cambria" panose="02040503050406030204" charset="0"/>
            </a:endParaRPr>
          </a:p>
        </p:txBody>
      </p:sp>
      <p:sp>
        <p:nvSpPr>
          <p:cNvPr id="6" name="Text Box 5"/>
          <p:cNvSpPr txBox="1"/>
          <p:nvPr/>
        </p:nvSpPr>
        <p:spPr>
          <a:xfrm>
            <a:off x="982980" y="2465070"/>
            <a:ext cx="8383270" cy="4298315"/>
          </a:xfrm>
          <a:prstGeom prst="rect">
            <a:avLst/>
          </a:prstGeom>
          <a:noFill/>
        </p:spPr>
        <p:txBody>
          <a:bodyPr wrap="square" rtlCol="0">
            <a:noAutofit/>
          </a:bodyPr>
          <a:p>
            <a:r>
              <a:rPr lang="en-US" b="1"/>
              <a:t>1.1 Manage Registration and Login </a:t>
            </a:r>
            <a:endParaRPr lang="en-US" b="1"/>
          </a:p>
          <a:p>
            <a:endParaRPr lang="en-US"/>
          </a:p>
          <a:p>
            <a:r>
              <a:rPr lang="en-US" b="1"/>
              <a:t>1.1.1 Register new employee</a:t>
            </a:r>
            <a:endParaRPr lang="en-US" b="1"/>
          </a:p>
          <a:p>
            <a:r>
              <a:rPr lang="en-US" b="1"/>
              <a:t>Description</a:t>
            </a:r>
            <a:r>
              <a:rPr lang="en-US"/>
              <a:t>: Admin can register new </a:t>
            </a:r>
            <a:endParaRPr lang="en-US"/>
          </a:p>
          <a:p>
            <a:r>
              <a:rPr lang="en-US" b="1"/>
              <a:t>Input</a:t>
            </a:r>
            <a:r>
              <a:rPr lang="en-US"/>
              <a:t>: Employee Details </a:t>
            </a:r>
            <a:endParaRPr lang="en-US"/>
          </a:p>
          <a:p>
            <a:r>
              <a:rPr lang="en-US" b="1"/>
              <a:t>Output</a:t>
            </a:r>
            <a:r>
              <a:rPr lang="en-US"/>
              <a:t>: success message displaying the user has been created.</a:t>
            </a:r>
            <a:endParaRPr lang="en-US"/>
          </a:p>
          <a:p>
            <a:endParaRPr lang="en-US"/>
          </a:p>
          <a:p>
            <a:r>
              <a:rPr lang="en-US" b="1"/>
              <a:t>1.1.2 Log-In to the system</a:t>
            </a:r>
            <a:endParaRPr lang="en-US" b="1"/>
          </a:p>
          <a:p>
            <a:r>
              <a:rPr lang="en-US" b="1"/>
              <a:t>Input</a:t>
            </a:r>
            <a:r>
              <a:rPr lang="en-US"/>
              <a:t>: User credentials</a:t>
            </a:r>
            <a:endParaRPr lang="en-US"/>
          </a:p>
          <a:p>
            <a:r>
              <a:rPr lang="en-US" b="1"/>
              <a:t>Output</a:t>
            </a:r>
            <a:r>
              <a:rPr lang="en-US"/>
              <a:t>: If the credentials are correct, user will be redirected to the dashboard of the system</a:t>
            </a:r>
            <a:endParaRPr lang="en-US"/>
          </a:p>
          <a:p>
            <a:r>
              <a:rPr lang="en-US" b="1"/>
              <a:t>Exception Flow</a:t>
            </a:r>
            <a:r>
              <a:rPr lang="en-US"/>
              <a:t>: If the entered credentials are incorrect then user will be redirected to the login page again displaying an error message.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84300" y="1876425"/>
            <a:ext cx="8457565" cy="5384800"/>
          </a:xfrm>
          <a:prstGeom prst="rect">
            <a:avLst/>
          </a:prstGeom>
          <a:noFill/>
        </p:spPr>
        <p:txBody>
          <a:bodyPr wrap="square" rtlCol="0">
            <a:spAutoFit/>
          </a:bodyPr>
          <a:p>
            <a:r>
              <a:rPr lang="en-US" b="1"/>
              <a:t>1.2 Manage Attendance Details</a:t>
            </a:r>
            <a:endParaRPr lang="en-US" b="1"/>
          </a:p>
          <a:p>
            <a:endParaRPr lang="en-US"/>
          </a:p>
          <a:p>
            <a:r>
              <a:rPr lang="en-US" sz="1400" b="1"/>
              <a:t>1.2.1 Mark your attendance-in</a:t>
            </a:r>
            <a:endParaRPr lang="en-US" sz="1400" b="1"/>
          </a:p>
          <a:p>
            <a:r>
              <a:rPr lang="en-US" sz="1400" b="1"/>
              <a:t>Input</a:t>
            </a:r>
            <a:r>
              <a:rPr lang="en-US" sz="1400"/>
              <a:t>: User will scan his/her face using the external web camera.</a:t>
            </a:r>
            <a:endParaRPr lang="en-US" sz="1400"/>
          </a:p>
          <a:p>
            <a:r>
              <a:rPr lang="en-US" sz="1400" b="1"/>
              <a:t>Output</a:t>
            </a:r>
            <a:r>
              <a:rPr lang="en-US" sz="1400"/>
              <a:t>: system will identify the user uniquely and will mark his/her in-time to the database. The same success message will be transmitted to the user.</a:t>
            </a:r>
            <a:endParaRPr lang="en-US" sz="1400"/>
          </a:p>
          <a:p>
            <a:r>
              <a:rPr lang="en-US" sz="1400" b="1"/>
              <a:t>1.2.2 Mark your attendance-out</a:t>
            </a:r>
            <a:endParaRPr lang="en-US" sz="1400" b="1"/>
          </a:p>
          <a:p>
            <a:r>
              <a:rPr lang="en-US" sz="1400" b="1"/>
              <a:t>Input</a:t>
            </a:r>
            <a:r>
              <a:rPr lang="en-US" sz="1400"/>
              <a:t>: User will scan his/her face using the external web camera.</a:t>
            </a:r>
            <a:endParaRPr lang="en-US" sz="1400"/>
          </a:p>
          <a:p>
            <a:r>
              <a:rPr lang="en-US" sz="1400" b="1"/>
              <a:t>Output</a:t>
            </a:r>
            <a:r>
              <a:rPr lang="en-US" sz="1400"/>
              <a:t>: system will identify the user uniquely and will mark his/her out-time to the database. The same success message will be transmitted to the user.</a:t>
            </a:r>
            <a:endParaRPr lang="en-US" sz="1400"/>
          </a:p>
          <a:p>
            <a:r>
              <a:rPr lang="en-US" sz="1400" b="1"/>
              <a:t>1.2.3 View my attendance report</a:t>
            </a:r>
            <a:endParaRPr lang="en-US" sz="1400" b="1"/>
          </a:p>
          <a:p>
            <a:r>
              <a:rPr lang="en-US" sz="1400" b="1"/>
              <a:t>Description</a:t>
            </a:r>
            <a:r>
              <a:rPr lang="en-US" sz="1400"/>
              <a:t>: Employee may often need to see his / her attendance record throughout the month or year. Using this feature one can see his / her attendance record till the date.</a:t>
            </a:r>
            <a:endParaRPr lang="en-US" sz="1400"/>
          </a:p>
          <a:p>
            <a:r>
              <a:rPr lang="en-US" sz="1400" b="1"/>
              <a:t>Input</a:t>
            </a:r>
            <a:r>
              <a:rPr lang="en-US" sz="1400"/>
              <a:t>: User selection</a:t>
            </a:r>
            <a:endParaRPr lang="en-US" sz="1400"/>
          </a:p>
          <a:p>
            <a:r>
              <a:rPr lang="en-US" sz="1400" b="1"/>
              <a:t>Output</a:t>
            </a:r>
            <a:r>
              <a:rPr lang="en-US" sz="1400"/>
              <a:t>: Statistical analytics of the particular employee who is currently logged into the system will be displayed.</a:t>
            </a:r>
            <a:endParaRPr lang="en-US" sz="1600"/>
          </a:p>
          <a:p>
            <a:r>
              <a:rPr lang="en-US" sz="1600" b="1"/>
              <a:t>1.2.4 View employee’s attendance report</a:t>
            </a:r>
            <a:endParaRPr lang="en-US" sz="1600" b="1"/>
          </a:p>
          <a:p>
            <a:r>
              <a:rPr lang="en-US" sz="1600" b="1"/>
              <a:t>Description</a:t>
            </a:r>
            <a:r>
              <a:rPr lang="en-US" sz="1600"/>
              <a:t>: This feature is for admin. Admin can monitor the availability of each employee till the date. i.e., how many employees are present today out of total employees etc. can be monitored.</a:t>
            </a:r>
            <a:endParaRPr lang="en-US" sz="1600"/>
          </a:p>
          <a:p>
            <a:r>
              <a:rPr lang="en-US" sz="1600" b="1"/>
              <a:t>Input</a:t>
            </a:r>
            <a:r>
              <a:rPr lang="en-US" sz="1600"/>
              <a:t>: user selection</a:t>
            </a:r>
            <a:endParaRPr lang="en-US" sz="1600"/>
          </a:p>
          <a:p>
            <a:r>
              <a:rPr lang="en-US" sz="1600" b="1"/>
              <a:t>Output</a:t>
            </a:r>
            <a:r>
              <a:rPr lang="en-US" sz="1600"/>
              <a:t>: Attendance record of each employee including how many employees are present today out of total along with the availability graph.</a:t>
            </a:r>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22935" y="1952625"/>
            <a:ext cx="9348470" cy="4929505"/>
          </a:xfrm>
          <a:prstGeom prst="rect">
            <a:avLst/>
          </a:prstGeom>
          <a:noFill/>
        </p:spPr>
        <p:txBody>
          <a:bodyPr wrap="square" rtlCol="0">
            <a:noAutofit/>
          </a:bodyPr>
          <a:p>
            <a:r>
              <a:rPr lang="en-US" b="1"/>
              <a:t>1.3 Manage Employee Details</a:t>
            </a:r>
            <a:endParaRPr lang="en-US" b="1"/>
          </a:p>
          <a:p>
            <a:endParaRPr lang="en-US"/>
          </a:p>
          <a:p>
            <a:r>
              <a:rPr lang="en-US" b="1"/>
              <a:t>1.3.1 Add photo of the employee</a:t>
            </a:r>
            <a:endParaRPr lang="en-US" b="1"/>
          </a:p>
          <a:p>
            <a:r>
              <a:rPr lang="en-US" b="1"/>
              <a:t>Description</a:t>
            </a:r>
            <a:r>
              <a:rPr lang="en-US"/>
              <a:t>: Admin only can access this feature. Admin can add a photo of an employee during the registration process.</a:t>
            </a:r>
            <a:endParaRPr lang="en-US"/>
          </a:p>
          <a:p>
            <a:r>
              <a:rPr lang="en-US" b="1"/>
              <a:t>Input</a:t>
            </a:r>
            <a:r>
              <a:rPr lang="en-US"/>
              <a:t>: Username of an employee</a:t>
            </a:r>
            <a:endParaRPr lang="en-US"/>
          </a:p>
          <a:p>
            <a:r>
              <a:rPr lang="en-US" b="1"/>
              <a:t>Output</a:t>
            </a:r>
            <a:r>
              <a:rPr lang="en-US"/>
              <a:t>: Success message record has been added.</a:t>
            </a:r>
            <a:endParaRPr lang="en-US"/>
          </a:p>
          <a:p>
            <a:r>
              <a:rPr lang="en-US"/>
              <a:t>Process: System will process an image and will generate necessary system data to identify each employee uniquely.</a:t>
            </a:r>
            <a:endParaRPr lang="en-US"/>
          </a:p>
          <a:p>
            <a:endParaRPr lang="en-US"/>
          </a:p>
          <a:p>
            <a:r>
              <a:rPr lang="en-US" b="1"/>
              <a:t>1.3.2 Train the system</a:t>
            </a:r>
            <a:endParaRPr lang="en-US" b="1"/>
          </a:p>
          <a:p>
            <a:r>
              <a:rPr lang="en-US" b="1"/>
              <a:t>Input</a:t>
            </a:r>
            <a:r>
              <a:rPr lang="en-US"/>
              <a:t>: user selection</a:t>
            </a:r>
            <a:endParaRPr lang="en-US"/>
          </a:p>
          <a:p>
            <a:r>
              <a:rPr lang="en-US" b="1"/>
              <a:t>Output</a:t>
            </a:r>
            <a:r>
              <a:rPr lang="en-US"/>
              <a:t>: system will process all the available records of the employees and will generate necessary system data to identify each employee uniquely.</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10391</Words>
  <Application>WPS Presentation</Application>
  <PresentationFormat>On-screen Show (4:3)</PresentationFormat>
  <Paragraphs>172</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Times New Roman</vt:lpstr>
      <vt:lpstr>Calibri</vt:lpstr>
      <vt:lpstr>Microsoft YaHei</vt:lpstr>
      <vt:lpstr>Arial Unicode MS</vt:lpstr>
      <vt:lpstr>Candara</vt:lpstr>
      <vt:lpstr>Cambria</vt:lpstr>
      <vt:lpstr>Bahnschrift SemiBold SemiConden</vt:lpstr>
      <vt:lpstr>Bahnschrift</vt:lpstr>
      <vt:lpstr>Office Theme</vt:lpstr>
      <vt:lpstr>PowerPoint 演示文稿</vt:lpstr>
      <vt:lpstr>Abstract</vt:lpstr>
      <vt:lpstr>Introduction</vt:lpstr>
      <vt:lpstr>Problem Statement</vt:lpstr>
      <vt:lpstr>Literature Survey</vt:lpstr>
      <vt:lpstr>Proposed System / Work</vt:lpstr>
      <vt:lpstr>PowerPoint 演示文稿</vt:lpstr>
      <vt:lpstr>PowerPoint 演示文稿</vt:lpstr>
      <vt:lpstr>PowerPoint 演示文稿</vt:lpstr>
      <vt:lpstr>Architecture / Data Flow Diagram</vt:lpstr>
      <vt:lpstr>PowerPoint 演示文稿</vt:lpstr>
      <vt:lpstr>PowerPoint 演示文稿</vt:lpstr>
      <vt:lpstr>PowerPoint 演示文稿</vt:lpstr>
      <vt:lpstr>PowerPoint 演示文稿</vt:lpstr>
      <vt:lpstr>PowerPoint 演示文稿</vt:lpstr>
      <vt:lpstr>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Presentation1</dc:title>
  <dc:creator>revanth reddy</dc:creator>
  <cp:lastModifiedBy>WPS_1706775398</cp:lastModifiedBy>
  <cp:revision>1</cp:revision>
  <dcterms:created xsi:type="dcterms:W3CDTF">2024-05-01T19:45:12Z</dcterms:created>
  <dcterms:modified xsi:type="dcterms:W3CDTF">2024-05-01T19:45:12Z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2024-05-01T05:30:00Z</vt:filetime>
  </property>
  <property fmtid="{D5CDD505-2E9C-101B-9397-08002B2CF9AE}" pid="4" name="Producer">
    <vt:lpwstr>Microsoft: Print To PDF</vt:lpwstr>
  </property>
  <property fmtid="{D5CDD505-2E9C-101B-9397-08002B2CF9AE}" pid="5" name="ICV">
    <vt:lpwstr>CCFF866DA1284B29BDF66E8E61D5EB8F_12</vt:lpwstr>
  </property>
  <property fmtid="{D5CDD505-2E9C-101B-9397-08002B2CF9AE}" pid="6" name="KSOProductBuildVer">
    <vt:lpwstr>1033-12.2.0.16731</vt:lpwstr>
  </property>
</Properties>
</file>