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68" r:id="rId4"/>
    <p:sldId id="265" r:id="rId5"/>
    <p:sldId id="266" r:id="rId6"/>
    <p:sldId id="269" r:id="rId7"/>
    <p:sldId id="271" r:id="rId8"/>
    <p:sldId id="270" r:id="rId9"/>
    <p:sldId id="272" r:id="rId10"/>
    <p:sldId id="273" r:id="rId11"/>
    <p:sldId id="274" r:id="rId12"/>
    <p:sldId id="276" r:id="rId13"/>
    <p:sldId id="275" r:id="rId14"/>
    <p:sldId id="279" r:id="rId15"/>
    <p:sldId id="277" r:id="rId16"/>
    <p:sldId id="278" r:id="rId17"/>
    <p:sldId id="280" r:id="rId18"/>
    <p:sldId id="281" r:id="rId19"/>
    <p:sldId id="26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4670" autoAdjust="0"/>
  </p:normalViewPr>
  <p:slideViewPr>
    <p:cSldViewPr>
      <p:cViewPr varScale="1">
        <p:scale>
          <a:sx n="87" d="100"/>
          <a:sy n="87" d="100"/>
        </p:scale>
        <p:origin x="17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C5599-88AC-4CF2-B05F-773104F801B6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447F6-A9B1-4490-AE69-1E1FFE35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447F6-A9B1-4490-AE69-1E1FFE35E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2124000"/>
            <a:ext cx="7488000" cy="3960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1" y="-1"/>
            <a:ext cx="3487293" cy="6858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828000"/>
            <a:ext cx="4320000" cy="540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96000" y="1368000"/>
            <a:ext cx="4320000" cy="41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96000" y="2123999"/>
            <a:ext cx="4320000" cy="396000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16000">
              <a:spcBef>
                <a:spcPts val="0"/>
              </a:spcBef>
              <a:buFont typeface="Calibri" panose="020F0502020204030204" pitchFamily="34" charset="0"/>
              <a:buChar char="─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0" y="2123999"/>
            <a:ext cx="5655945" cy="3960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2124000"/>
            <a:ext cx="2412000" cy="3960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Inhaltsplatzhalter 13"/>
          <p:cNvSpPr>
            <a:spLocks noGrp="1"/>
          </p:cNvSpPr>
          <p:nvPr>
            <p:ph sz="quarter" idx="2" hasCustomPrompt="1"/>
            <p:custDataLst>
              <p:tags r:id="rId2"/>
            </p:custDataLst>
          </p:nvPr>
        </p:nvSpPr>
        <p:spPr>
          <a:xfrm>
            <a:off x="478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Inhaltsplatzhalter 14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82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8674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00" y="2628000"/>
            <a:ext cx="1260172" cy="160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28002" y="6502400"/>
            <a:ext cx="4536478" cy="1397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Calibri"/>
              </a:rPr>
              <a:t>November 01, 2013      _Sector      Confidential</a:t>
            </a:r>
            <a:endParaRPr lang="en-US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6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34950" y="6464300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fld id="{AFB868B0-0EA7-468E-A823-2874C090DC2E}" type="slidenum">
              <a:rPr lang="de-DE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1" r:id="rId2"/>
    <p:sldLayoutId id="2147483654" r:id="rId3"/>
    <p:sldLayoutId id="2147483656" r:id="rId4"/>
    <p:sldLayoutId id="2147483655" r:id="rId5"/>
    <p:sldLayoutId id="2147483689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ightingservicearea.philips.com/LightingProducts/ProductDataLums/Details/9105041004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Tender text in specification business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Kim van </a:t>
            </a:r>
            <a:r>
              <a:rPr lang="en-US" dirty="0" err="1" smtClean="0"/>
              <a:t>Rosmalen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PLS Europe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October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3 – Competitor </a:t>
            </a:r>
            <a:r>
              <a:rPr lang="en-US" dirty="0"/>
              <a:t>analysis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41995"/>
              </p:ext>
            </p:extLst>
          </p:nvPr>
        </p:nvGraphicFramePr>
        <p:xfrm>
          <a:off x="323528" y="1769632"/>
          <a:ext cx="8352927" cy="497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864096"/>
                <a:gridCol w="936104"/>
                <a:gridCol w="1008112"/>
                <a:gridCol w="1224136"/>
                <a:gridCol w="1368152"/>
                <a:gridCol w="1656183"/>
              </a:tblGrid>
              <a:tr h="496064"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Tender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12-nc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Zumtobel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PDF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Trilux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Notepad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Fagerhult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Notepad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Waldman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Notepad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Glamox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Iguzinni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3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Competitor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91459" y="2669739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Zumtobel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9939" y="4185161"/>
            <a:ext cx="84211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1542950"/>
            <a:ext cx="0" cy="50849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54793"/>
            <a:ext cx="2987048" cy="2465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30" y="1641420"/>
            <a:ext cx="2214455" cy="21765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6200000">
            <a:off x="4915853" y="2523218"/>
            <a:ext cx="68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Trilux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46" y="4275504"/>
            <a:ext cx="2811325" cy="23855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6200000">
            <a:off x="-51418" y="5112501"/>
            <a:ext cx="6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ERCO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830" y="4647373"/>
            <a:ext cx="2875773" cy="16418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6200000">
            <a:off x="4889469" y="51808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– 4 check </a:t>
            </a:r>
            <a:r>
              <a:rPr lang="en-US" dirty="0"/>
              <a:t>with Peter v Diesen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Outcome of investigation 7/8 years ago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Investigation done 7/8 years ago</a:t>
            </a:r>
          </a:p>
          <a:p>
            <a:pPr lvl="1"/>
            <a:r>
              <a:rPr lang="en-US" dirty="0" smtClean="0"/>
              <a:t>CSUs could not agree on the </a:t>
            </a:r>
            <a:r>
              <a:rPr lang="en-US" dirty="0" err="1" smtClean="0"/>
              <a:t>look&amp;feel</a:t>
            </a:r>
            <a:r>
              <a:rPr lang="en-US" dirty="0" smtClean="0"/>
              <a:t> and functionality</a:t>
            </a:r>
          </a:p>
          <a:p>
            <a:pPr lvl="1"/>
            <a:r>
              <a:rPr lang="en-US" dirty="0" err="1" smtClean="0"/>
              <a:t>Prisma</a:t>
            </a:r>
            <a:r>
              <a:rPr lang="en-US" dirty="0" smtClean="0"/>
              <a:t> could not facilitate sufficiently (MCM can)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Possibility to make a tender text based on attributes per 12 NC</a:t>
            </a:r>
          </a:p>
          <a:p>
            <a:pPr lvl="1"/>
            <a:r>
              <a:rPr lang="en-US" dirty="0" smtClean="0"/>
              <a:t>Create per attribute (long) description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International text not always </a:t>
            </a:r>
            <a:r>
              <a:rPr lang="en-US" dirty="0" err="1" smtClean="0"/>
              <a:t>usefull</a:t>
            </a:r>
            <a:r>
              <a:rPr lang="en-US" dirty="0" smtClean="0"/>
              <a:t> in a local CSU. Local adaptations should be part of local translations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5 – Needs from CSU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69586"/>
              </p:ext>
            </p:extLst>
          </p:nvPr>
        </p:nvGraphicFramePr>
        <p:xfrm>
          <a:off x="323528" y="2276872"/>
          <a:ext cx="8352927" cy="369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831"/>
                <a:gridCol w="886265"/>
                <a:gridCol w="886265"/>
                <a:gridCol w="960120"/>
                <a:gridCol w="1272087"/>
                <a:gridCol w="1368152"/>
                <a:gridCol w="1872207"/>
              </a:tblGrid>
              <a:tr h="496064">
                <a:tc>
                  <a:txBody>
                    <a:bodyPr/>
                    <a:lstStyle/>
                    <a:p>
                      <a:r>
                        <a:rPr lang="en-US" dirty="0" smtClean="0"/>
                        <a:t>CSU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Tender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12-nc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Internet</a:t>
                      </a:r>
                      <a:r>
                        <a:rPr lang="en-US" sz="1600" baseline="0" dirty="0" smtClean="0"/>
                        <a:t> -</a:t>
                      </a:r>
                      <a:r>
                        <a:rPr lang="en-US" sz="1600" dirty="0" smtClean="0"/>
                        <a:t>Notepad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Iberia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Standard + </a:t>
                      </a:r>
                      <a:r>
                        <a:rPr lang="en-US" sz="1050" dirty="0" err="1" smtClean="0"/>
                        <a:t>configurated</a:t>
                      </a:r>
                      <a:endParaRPr lang="en-US" sz="105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Nordics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Standard + </a:t>
                      </a:r>
                      <a:r>
                        <a:rPr lang="en-US" sz="1050" dirty="0" err="1" smtClean="0"/>
                        <a:t>configurated</a:t>
                      </a:r>
                      <a:endParaRPr lang="en-US" sz="105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dirty="0" smtClean="0"/>
                        <a:t>UKI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CEE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IIG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5656" y="4494440"/>
            <a:ext cx="7056783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NO INPUT YET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5 – Needs from CSU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49138"/>
              </p:ext>
            </p:extLst>
          </p:nvPr>
        </p:nvGraphicFramePr>
        <p:xfrm>
          <a:off x="215516" y="1340768"/>
          <a:ext cx="8712968" cy="531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10"/>
                <a:gridCol w="7468258"/>
              </a:tblGrid>
              <a:tr h="4960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CSU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Tender text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46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Iberia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editable text to be used to fill the table in the tender, it would be nice in excel or in word. Engineers normally use .bc3 files.</a:t>
                      </a:r>
                    </a:p>
                    <a:p>
                      <a:pPr lvl="0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technical data in e-cat, together in a comprehensive text.</a:t>
                      </a:r>
                    </a:p>
                    <a:p>
                      <a:pPr lvl="0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Adding some “nice words” about the products with the principal advantages and benefits.</a:t>
                      </a:r>
                    </a:p>
                    <a:p>
                      <a:pPr lvl="0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Competitive difference (for example OC when we were first in the market, the most efficient luminaire in the market, etc.)</a:t>
                      </a:r>
                    </a:p>
                    <a:p>
                      <a:pPr lvl="0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Needed data (minimum). All this data must be join together in a comprehensive text, with articles, prepositions,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(surface, suspended, recessed, type of ceiling)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 temperature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consumption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Cover (prismatic, opal, etc.)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  <a:p>
                      <a:pPr lvl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UGR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Nordics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</a:t>
                      </a:r>
                      <a:r>
                        <a:rPr lang="en-US" sz="1000" dirty="0" err="1" smtClean="0"/>
                        <a:t>Dach</a:t>
                      </a:r>
                      <a:r>
                        <a:rPr lang="en-US" sz="1000" dirty="0" smtClean="0"/>
                        <a:t> tool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UKI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CEE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IIG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5517232"/>
            <a:ext cx="7056783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NO INPUT YET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– 6 </a:t>
            </a:r>
            <a:r>
              <a:rPr lang="en-US" dirty="0"/>
              <a:t>check possibilities with Digital team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2204864"/>
            <a:ext cx="7201057" cy="3735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Meeting on 20</a:t>
            </a:r>
            <a:r>
              <a:rPr lang="en-US" baseline="30000" dirty="0" smtClean="0"/>
              <a:t>th</a:t>
            </a:r>
            <a:r>
              <a:rPr lang="en-US" dirty="0" smtClean="0"/>
              <a:t> of October with:</a:t>
            </a:r>
          </a:p>
          <a:p>
            <a:r>
              <a:rPr lang="en-US" dirty="0" smtClean="0"/>
              <a:t>Johan Spin- </a:t>
            </a:r>
            <a:r>
              <a:rPr lang="en-US" dirty="0" err="1" smtClean="0"/>
              <a:t>datamanagement</a:t>
            </a:r>
            <a:endParaRPr lang="en-US" dirty="0"/>
          </a:p>
          <a:p>
            <a:r>
              <a:rPr lang="en-US" dirty="0"/>
              <a:t>Gaby </a:t>
            </a:r>
            <a:r>
              <a:rPr lang="en-US" dirty="0" err="1"/>
              <a:t>Markovic</a:t>
            </a:r>
            <a:r>
              <a:rPr lang="en-US" dirty="0"/>
              <a:t>- </a:t>
            </a:r>
            <a:r>
              <a:rPr lang="en-US" dirty="0" err="1" smtClean="0"/>
              <a:t>digitl</a:t>
            </a:r>
            <a:r>
              <a:rPr lang="en-US" dirty="0" smtClean="0"/>
              <a:t> </a:t>
            </a:r>
            <a:r>
              <a:rPr lang="en-US" dirty="0"/>
              <a:t>touchpoints in MCM team</a:t>
            </a:r>
          </a:p>
          <a:p>
            <a:r>
              <a:rPr lang="en-US" dirty="0"/>
              <a:t>Ralph </a:t>
            </a:r>
            <a:r>
              <a:rPr lang="en-US" dirty="0" err="1"/>
              <a:t>Hulscher</a:t>
            </a:r>
            <a:r>
              <a:rPr lang="en-US" dirty="0"/>
              <a:t>- solution </a:t>
            </a:r>
            <a:r>
              <a:rPr lang="en-US" dirty="0" smtClean="0"/>
              <a:t>architect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Steven Kardinaal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7 – determine what/how/when/ if  we make available tender text available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Possible options: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nothing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Make a PDF document available on E-cat on family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Make an excel-file like Nordics available internal on family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the </a:t>
            </a:r>
            <a:r>
              <a:rPr lang="en-US" dirty="0" err="1" smtClean="0"/>
              <a:t>Dach</a:t>
            </a:r>
            <a:r>
              <a:rPr lang="en-US" dirty="0" smtClean="0"/>
              <a:t> solution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from MCM a tool per 12nc, including configurator products on Notepad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Option 5 is most preferred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8000" y="2060848"/>
            <a:ext cx="7488000" cy="3960000"/>
          </a:xfrm>
        </p:spPr>
        <p:txBody>
          <a:bodyPr/>
          <a:lstStyle/>
          <a:p>
            <a:r>
              <a:rPr lang="en-US" dirty="0" smtClean="0"/>
              <a:t>Start small- PowerBalance standard codes only</a:t>
            </a:r>
          </a:p>
          <a:p>
            <a:r>
              <a:rPr lang="en-US" dirty="0" smtClean="0"/>
              <a:t>Supply info on P for pilot </a:t>
            </a:r>
            <a:r>
              <a:rPr lang="en-US" b="1" dirty="0" smtClean="0"/>
              <a:t>(</a:t>
            </a:r>
            <a:r>
              <a:rPr lang="en-US" b="1" dirty="0"/>
              <a:t>K</a:t>
            </a:r>
            <a:r>
              <a:rPr lang="en-US" b="1" dirty="0" smtClean="0"/>
              <a:t>im)</a:t>
            </a:r>
          </a:p>
          <a:p>
            <a:pPr lvl="1"/>
            <a:r>
              <a:rPr lang="en-US" dirty="0" smtClean="0"/>
              <a:t>Family text </a:t>
            </a:r>
          </a:p>
          <a:p>
            <a:pPr lvl="1"/>
            <a:r>
              <a:rPr lang="en-US" dirty="0" smtClean="0"/>
              <a:t>Which attributes (check attribute name keep/change)</a:t>
            </a:r>
          </a:p>
          <a:p>
            <a:r>
              <a:rPr lang="en-US" dirty="0" smtClean="0"/>
              <a:t>Translate to an output/ w-o-w / roles per department document including effort picture </a:t>
            </a:r>
            <a:r>
              <a:rPr lang="en-US" b="1" dirty="0" smtClean="0"/>
              <a:t>(Ralph/Karin)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Challenges: configurator products</a:t>
            </a:r>
          </a:p>
          <a:p>
            <a:r>
              <a:rPr lang="en-US" dirty="0" smtClean="0"/>
              <a:t>Output in notepad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Timeline uncertain, all focus on performance of MCM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Don’t make it mandatory in MCM</a:t>
            </a:r>
          </a:p>
          <a:p>
            <a:r>
              <a:rPr lang="en-US" dirty="0"/>
              <a:t>Determine which families should have this (trade vs spec vs </a:t>
            </a:r>
            <a:r>
              <a:rPr lang="en-US" dirty="0" err="1"/>
              <a:t>ledinaire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Please review </a:t>
            </a:r>
            <a:r>
              <a:rPr lang="en-US" dirty="0" err="1" smtClean="0"/>
              <a:t>tendertext</a:t>
            </a:r>
            <a:endParaRPr lang="en-US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Example PowerBalance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8812" y="2213331"/>
            <a:ext cx="8713180" cy="1140446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LED recessed luminaire for installation in ceiling systems, equipped with square reflectors of </a:t>
            </a:r>
            <a:r>
              <a:rPr lang="en-US" dirty="0" err="1"/>
              <a:t>antidust</a:t>
            </a:r>
            <a:r>
              <a:rPr lang="en-US" dirty="0"/>
              <a:t> polycarbonate plastic with very </a:t>
            </a:r>
            <a:r>
              <a:rPr lang="en-US"/>
              <a:t>high </a:t>
            </a:r>
            <a:r>
              <a:rPr lang="en-US" smtClean="0"/>
              <a:t>reflectivity. </a:t>
            </a:r>
            <a:r>
              <a:rPr lang="en-US" dirty="0" err="1"/>
              <a:t>Colour</a:t>
            </a:r>
            <a:r>
              <a:rPr lang="en-US" dirty="0"/>
              <a:t> rendering Ra &gt; 80 for office applications, chromatic tolerance between the luminaires &lt;3.5 Mac Adam ellipses and halogen-free wiring and certification of ENEC+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12160" y="760276"/>
            <a:ext cx="29523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New text field to be entered per commercial </a:t>
            </a:r>
            <a:r>
              <a:rPr lang="en-US" dirty="0" smtClean="0"/>
              <a:t>family by EPM and translated locally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300192" y="1683606"/>
            <a:ext cx="1188132" cy="5297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48064" y="5562409"/>
            <a:ext cx="3923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Derived from MCM per (standard) 12NC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characteristics &amp; order chosen per family by EPM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932040" y="5229447"/>
            <a:ext cx="288032" cy="8601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445" y="5871814"/>
            <a:ext cx="28894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 will be in </a:t>
            </a:r>
            <a:r>
              <a:rPr lang="en-US" dirty="0" err="1" smtClean="0"/>
              <a:t>wordpad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7584" y="3475121"/>
            <a:ext cx="8714408" cy="175432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Median useful life L80B50 50000 h; </a:t>
            </a:r>
            <a:r>
              <a:rPr lang="fr-FR" dirty="0"/>
              <a:t>Initial </a:t>
            </a:r>
            <a:r>
              <a:rPr lang="fr-FR" dirty="0" err="1"/>
              <a:t>luminous</a:t>
            </a:r>
            <a:r>
              <a:rPr lang="fr-FR" dirty="0"/>
              <a:t> flux 3400 lm; </a:t>
            </a:r>
            <a:r>
              <a:rPr lang="en-US" dirty="0"/>
              <a:t>Initial LED luminaire efficacy 136 lm/W; Maximum dim </a:t>
            </a:r>
            <a:r>
              <a:rPr lang="en-US" dirty="0" smtClean="0"/>
              <a:t>level1</a:t>
            </a:r>
            <a:r>
              <a:rPr lang="en-US" dirty="0"/>
              <a:t>%; Initial </a:t>
            </a:r>
            <a:r>
              <a:rPr lang="en-US" dirty="0" err="1" smtClean="0"/>
              <a:t>chromaticy</a:t>
            </a:r>
            <a:r>
              <a:rPr lang="en-US" dirty="0" smtClean="0"/>
              <a:t> (0.38</a:t>
            </a:r>
            <a:r>
              <a:rPr lang="en-US" dirty="0"/>
              <a:t>, 0.38) SDCM&lt;3.5; Initial input power 25 W; </a:t>
            </a:r>
            <a:r>
              <a:rPr lang="en-US" dirty="0" smtClean="0"/>
              <a:t>Geometry </a:t>
            </a:r>
            <a:r>
              <a:rPr lang="en-US" dirty="0"/>
              <a:t>width 0.60 m, length 0.60 m; Overall height 86 mm; Ingress protection code IP20; Mech. impact protection code IK02; Housing configuration Visible profile ceiling version; Optical cover/lens finish Matte; Glow-wire test Temperature 850 °C, duration 5 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59" y="5334356"/>
            <a:ext cx="1304186" cy="14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7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need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i="1" dirty="0" smtClean="0"/>
              <a:t>The specification business is declining over years and there is a need from different CSU’s to make tender text available on European level for the specification business as a supporting tool to make it easier to describe our specification products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286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definition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Tender / specification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5" y="1769632"/>
            <a:ext cx="654367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45" y="3789095"/>
            <a:ext cx="6524625" cy="30956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55576" y="2708920"/>
            <a:ext cx="648072" cy="28803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29259" y="5445224"/>
            <a:ext cx="648072" cy="28803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i="1" dirty="0" smtClean="0"/>
              <a:t>How can we find an European approach, where local demands differ per CSU, and make tender text available for our specification products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113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 – </a:t>
            </a:r>
            <a:r>
              <a:rPr lang="en-US" dirty="0"/>
              <a:t>analyze of current offering of tender text in PLS Europe</a:t>
            </a:r>
          </a:p>
          <a:p>
            <a:pPr marL="0" indent="0">
              <a:buNone/>
            </a:pPr>
            <a:r>
              <a:rPr lang="en-US" dirty="0" smtClean="0"/>
              <a:t>Step 2 – analyze </a:t>
            </a:r>
            <a:r>
              <a:rPr lang="en-US" dirty="0"/>
              <a:t>current way of working in CSU’s</a:t>
            </a:r>
          </a:p>
          <a:p>
            <a:pPr marL="0" indent="0">
              <a:buNone/>
            </a:pPr>
            <a:r>
              <a:rPr lang="en-US" dirty="0" smtClean="0"/>
              <a:t>Step 3 – competitor analysis</a:t>
            </a:r>
          </a:p>
          <a:p>
            <a:pPr marL="0" indent="0">
              <a:buNone/>
            </a:pPr>
            <a:r>
              <a:rPr lang="en-US" dirty="0" smtClean="0"/>
              <a:t>Step 4 – check with Peter v Diesen</a:t>
            </a:r>
          </a:p>
          <a:p>
            <a:pPr marL="0" indent="0">
              <a:buNone/>
            </a:pPr>
            <a:r>
              <a:rPr lang="en-US" dirty="0" smtClean="0"/>
              <a:t>Step 5 – needs from CSU’s</a:t>
            </a:r>
          </a:p>
          <a:p>
            <a:pPr marL="0" indent="0">
              <a:buNone/>
            </a:pPr>
            <a:r>
              <a:rPr lang="en-US" dirty="0" smtClean="0"/>
              <a:t>Step 6 – check possibilities with Digital team</a:t>
            </a:r>
          </a:p>
          <a:p>
            <a:pPr marL="0" indent="0">
              <a:buNone/>
            </a:pPr>
            <a:r>
              <a:rPr lang="en-US" dirty="0" smtClean="0"/>
              <a:t>Step 7 – determine what/how/when/ if  we make available tender text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1 – Current Offering PLS Europe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Only outdoor offers </a:t>
            </a:r>
            <a:r>
              <a:rPr lang="en-US" dirty="0" err="1" smtClean="0">
                <a:solidFill>
                  <a:srgbClr val="0070C0"/>
                </a:solidFill>
              </a:rPr>
              <a:t>tendertext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4534"/>
              </p:ext>
            </p:extLst>
          </p:nvPr>
        </p:nvGraphicFramePr>
        <p:xfrm>
          <a:off x="323528" y="2276872"/>
          <a:ext cx="814398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864096"/>
                <a:gridCol w="864096"/>
                <a:gridCol w="936104"/>
                <a:gridCol w="1152128"/>
                <a:gridCol w="1368152"/>
                <a:gridCol w="1879292"/>
              </a:tblGrid>
              <a:tr h="496064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Tender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12-nc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on E-cat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O&amp;I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R&amp;H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file -handmade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1 – Current Offering PLS Europe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69632"/>
            <a:ext cx="3024336" cy="3880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769632"/>
            <a:ext cx="5924749" cy="388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3528" y="5687335"/>
            <a:ext cx="20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Townguide</a:t>
            </a:r>
            <a:r>
              <a:rPr lang="en-US" dirty="0" smtClean="0"/>
              <a:t>-outdoor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5661159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Luma</a:t>
            </a:r>
            <a:r>
              <a:rPr lang="en-US" dirty="0" smtClean="0"/>
              <a:t>-outdoor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2 – Current Way of working CSU’s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96483"/>
              </p:ext>
            </p:extLst>
          </p:nvPr>
        </p:nvGraphicFramePr>
        <p:xfrm>
          <a:off x="323528" y="2276872"/>
          <a:ext cx="8352927" cy="375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831"/>
                <a:gridCol w="886265"/>
                <a:gridCol w="886265"/>
                <a:gridCol w="960120"/>
                <a:gridCol w="1272087"/>
                <a:gridCol w="1368152"/>
                <a:gridCol w="1872207"/>
              </a:tblGrid>
              <a:tr h="496064">
                <a:tc>
                  <a:txBody>
                    <a:bodyPr/>
                    <a:lstStyle/>
                    <a:p>
                      <a:r>
                        <a:rPr lang="en-US" dirty="0" smtClean="0"/>
                        <a:t>CSU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Tender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12-nc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Difficult to find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Word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Internet</a:t>
                      </a:r>
                      <a:r>
                        <a:rPr lang="en-US" sz="1600" baseline="0" dirty="0" smtClean="0"/>
                        <a:t> -</a:t>
                      </a:r>
                      <a:r>
                        <a:rPr lang="en-US" sz="1600" dirty="0" smtClean="0"/>
                        <a:t>Notepad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Iberia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Nordics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Outdoor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Outdoor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</a:t>
                      </a:r>
                      <a:r>
                        <a:rPr lang="en-US" sz="1600" baseline="0" dirty="0" smtClean="0"/>
                        <a:t> excel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Excel-PDF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dirty="0" smtClean="0"/>
                        <a:t>UKI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CEE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IIG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3648" y="4555400"/>
            <a:ext cx="7056783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NO INPUT YET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2 – Current Way of working CSU’s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07" y="1769632"/>
            <a:ext cx="3830393" cy="229163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979673" y="3595049"/>
            <a:ext cx="1019702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364088" y="2492896"/>
            <a:ext cx="864096" cy="42255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1570" y="2669739"/>
            <a:ext cx="7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DACH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33" y="4257624"/>
            <a:ext cx="3183880" cy="20516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-419666" y="5098805"/>
            <a:ext cx="13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Netherlands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660" y="4167082"/>
            <a:ext cx="3747941" cy="26123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4478409" y="5169389"/>
            <a:ext cx="8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Nordics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9939" y="4061269"/>
            <a:ext cx="84211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43684" y="4088501"/>
            <a:ext cx="28316" cy="27694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3947" y="2128343"/>
            <a:ext cx="356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picture to go to the website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245" y="1583231"/>
            <a:ext cx="1872207" cy="23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C"/>
  <p:tag name="FONTSETCLASSNAME" val="FontSet1"/>
  <p:tag name="COLORS" val="-2;-2;-2;-2;SlideFooterFontColorDark;-2"/>
  <p:tag name="COLORSETCLASSNAME" val="ColorSet1"/>
  <p:tag name="SCRIPT" val="1"/>
  <p:tag name="FIELDS" val="DATE;DIVISION;ADDINFO;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FLineInfo1BlackG1S3"/>
  <p:tag name="SHAPECLASSPROTECTIONTYPE" val="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RightTopG3S3"/>
  <p:tag name="SHAPECLASSPROTECTIONTYP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LeftTopG3S3"/>
  <p:tag name="SHAPECLASSPROTECTIONTYP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CONTENTTITLETEXT01"/>
  <p:tag name="COLORSETGROUPCLASSNAME" val="ColorSetGroupLight"/>
  <p:tag name="FONTSETGROUPCLASSNAME" val="FontSetGroup1"/>
  <p:tag name="SHAPECLASSNAME" val="ContentSmalLeftG3S1"/>
  <p:tag name="SHAPECLASSPROTECTIONTYP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BIGCONTENTTEXT01"/>
  <p:tag name="COLORSETGROUPCLASSNAME" val="ColorSetGroupLight"/>
  <p:tag name="FONTSETGROUPCLASSNAME" val="FontSetGroup1"/>
  <p:tag name="SHAPECLASSNAME" val="ContentBigRightG3S4"/>
  <p:tag name="SHAPECLASSPROTECTIONTYPE" val="3"/>
</p:tagLst>
</file>

<file path=ppt/theme/theme1.xml><?xml version="1.0" encoding="utf-8"?>
<a:theme xmlns:a="http://schemas.openxmlformats.org/drawingml/2006/main" name="philips_internal_documentation_template_nov13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lips_internal_documentation_template_nov13.pptx" id="{DE36B277-C83F-4A85-9819-A77CE0CA1F6F}" vid="{FCDF7755-76C1-4ABB-A274-22B823C3C8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philips_internal_documentation_template_nov13</Template>
  <TotalTime>23743</TotalTime>
  <Words>933</Words>
  <Application>Microsoft Office PowerPoint</Application>
  <PresentationFormat>On-screen Show (4:3)</PresentationFormat>
  <Paragraphs>199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philips_internal_documentation_template_nov13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Vernooij</dc:creator>
  <dc:description>Version 6.4 - 1.0</dc:description>
  <cp:lastModifiedBy>Rosmalen, Kim van</cp:lastModifiedBy>
  <cp:revision>50</cp:revision>
  <dcterms:created xsi:type="dcterms:W3CDTF">2013-11-14T10:25:28Z</dcterms:created>
  <dcterms:modified xsi:type="dcterms:W3CDTF">2017-03-27T11:21:26Z</dcterms:modified>
</cp:coreProperties>
</file>