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3" r:id="rId2"/>
    <p:sldId id="256" r:id="rId3"/>
    <p:sldId id="264" r:id="rId4"/>
    <p:sldId id="258" r:id="rId5"/>
    <p:sldId id="260" r:id="rId6"/>
    <p:sldId id="265" r:id="rId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4" autoAdjust="0"/>
    <p:restoredTop sz="94660"/>
  </p:normalViewPr>
  <p:slideViewPr>
    <p:cSldViewPr snapToGrid="0">
      <p:cViewPr>
        <p:scale>
          <a:sx n="75" d="100"/>
          <a:sy n="75" d="100"/>
        </p:scale>
        <p:origin x="199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EA0A-2DB3-41E0-B55E-B55E04F69E4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7C95-7E60-4358-A9F3-9DE7ED7B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9CC-CDF9-41B6-B8C1-7C1A4B62938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1FDC-3119-46B9-9C08-22B3A50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3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9CC-CDF9-41B6-B8C1-7C1A4B62938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1FDC-3119-46B9-9C08-22B3A50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5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9CC-CDF9-41B6-B8C1-7C1A4B62938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1FDC-3119-46B9-9C08-22B3A50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6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9CC-CDF9-41B6-B8C1-7C1A4B62938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1FDC-3119-46B9-9C08-22B3A50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5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9CC-CDF9-41B6-B8C1-7C1A4B62938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1FDC-3119-46B9-9C08-22B3A50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9CC-CDF9-41B6-B8C1-7C1A4B62938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1FDC-3119-46B9-9C08-22B3A50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9CC-CDF9-41B6-B8C1-7C1A4B62938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1FDC-3119-46B9-9C08-22B3A50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9CC-CDF9-41B6-B8C1-7C1A4B62938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1FDC-3119-46B9-9C08-22B3A50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1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9CC-CDF9-41B6-B8C1-7C1A4B62938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1FDC-3119-46B9-9C08-22B3A50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7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9CC-CDF9-41B6-B8C1-7C1A4B62938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1FDC-3119-46B9-9C08-22B3A50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9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9CC-CDF9-41B6-B8C1-7C1A4B62938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1FDC-3119-46B9-9C08-22B3A50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4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789CC-CDF9-41B6-B8C1-7C1A4B62938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1FDC-3119-46B9-9C08-22B3A50ACE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701771" y="83324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0" i="1" dirty="0">
                <a:solidFill>
                  <a:schemeClr val="tx1"/>
                </a:solidFill>
              </a:rPr>
              <a:t>AST REORG LT - Presort </a:t>
            </a:r>
            <a:r>
              <a:rPr lang="en-US" sz="1000" b="0" i="1" dirty="0" err="1">
                <a:solidFill>
                  <a:schemeClr val="tx1"/>
                </a:solidFill>
              </a:rPr>
              <a:t>Proposal_draft</a:t>
            </a:r>
            <a:r>
              <a:rPr lang="en-US" sz="1000" b="0" i="1" dirty="0">
                <a:solidFill>
                  <a:schemeClr val="tx1"/>
                </a:solidFill>
              </a:rPr>
              <a:t> </a:t>
            </a:r>
            <a:r>
              <a:rPr lang="en-US" sz="1000" b="0" i="1" dirty="0" smtClean="0">
                <a:solidFill>
                  <a:schemeClr val="tx1"/>
                </a:solidFill>
              </a:rPr>
              <a:t>2</a:t>
            </a:r>
            <a:endParaRPr lang="en-US" sz="1000" b="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0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86315" y="4585361"/>
            <a:ext cx="4210198" cy="2347582"/>
            <a:chOff x="536353" y="3790447"/>
            <a:chExt cx="5030258" cy="2660384"/>
          </a:xfrm>
        </p:grpSpPr>
        <p:pic>
          <p:nvPicPr>
            <p:cNvPr id="1028" name="Picture 4" descr="image0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353" y="3790447"/>
              <a:ext cx="5030258" cy="2660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950815" y="4640155"/>
              <a:ext cx="1388533" cy="25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4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50363" y="4585361"/>
            <a:ext cx="3912397" cy="2347582"/>
            <a:chOff x="6110790" y="3779119"/>
            <a:chExt cx="4948237" cy="2621396"/>
          </a:xfrm>
        </p:grpSpPr>
        <p:pic>
          <p:nvPicPr>
            <p:cNvPr id="1029" name="Picture 9" descr="image0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790" y="3779119"/>
              <a:ext cx="4948237" cy="262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673519" y="5767127"/>
              <a:ext cx="2801308" cy="2764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40" dirty="0"/>
                <a:t>v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686315" y="482598"/>
            <a:ext cx="9022835" cy="36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TASK: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Redesign workflow for AST REORG LTS to include postal sorting.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PURPOSE: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Reduce </a:t>
            </a:r>
            <a:r>
              <a:rPr lang="en-US" sz="1600" dirty="0">
                <a:solidFill>
                  <a:schemeClr val="tx1"/>
                </a:solidFill>
              </a:rPr>
              <a:t>Postage costs by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	- Sending Presort First Class or Presort Priority when </a:t>
            </a:r>
            <a:r>
              <a:rPr lang="en-US" sz="1600" dirty="0" smtClean="0">
                <a:solidFill>
                  <a:schemeClr val="tx1"/>
                </a:solidFill>
              </a:rPr>
              <a:t>applicable.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	- Adding Intelligence Mailing Barcode for Priority Mail to avoid “IMB Non Compliance Fee</a:t>
            </a:r>
            <a:r>
              <a:rPr lang="en-US" sz="1600" dirty="0" smtClean="0">
                <a:solidFill>
                  <a:schemeClr val="tx1"/>
                </a:solidFill>
              </a:rPr>
              <a:t>”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Reduce time and increase accuracy for mailings sorted by zone.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889" y="916127"/>
            <a:ext cx="8822911" cy="494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20" dirty="0"/>
              <a:t>CONSTRAINTS TO CONSIDER</a:t>
            </a:r>
          </a:p>
          <a:p>
            <a:endParaRPr lang="en-US" sz="1813" dirty="0"/>
          </a:p>
          <a:p>
            <a:r>
              <a:rPr lang="en-US" sz="1587" u="sng" dirty="0" smtClean="0"/>
              <a:t>ENVELOPE WINDOW </a:t>
            </a:r>
            <a:r>
              <a:rPr lang="en-US" sz="1587" u="sng" dirty="0"/>
              <a:t>SIZE</a:t>
            </a:r>
          </a:p>
          <a:p>
            <a:pPr marL="781042" lvl="1" indent="-323842">
              <a:buFontTx/>
              <a:buChar char="-"/>
            </a:pPr>
            <a:r>
              <a:rPr lang="en-US" sz="1587" dirty="0" smtClean="0"/>
              <a:t>ADDRESS UP TO 8 LINES</a:t>
            </a:r>
          </a:p>
          <a:p>
            <a:pPr marL="781042" lvl="1" indent="-323842">
              <a:buFontTx/>
              <a:buChar char="-"/>
            </a:pPr>
            <a:r>
              <a:rPr lang="en-US" sz="1587" dirty="0"/>
              <a:t>LT BARCODE MUST REMAIN N THE WINDOW;  USED BY MAILROOM FOR PACKAGES RETURNED BY POST OFFICE</a:t>
            </a:r>
          </a:p>
          <a:p>
            <a:pPr lvl="1"/>
            <a:endParaRPr lang="en-US" sz="1587" dirty="0" smtClean="0"/>
          </a:p>
          <a:p>
            <a:endParaRPr lang="en-US" sz="1587" dirty="0"/>
          </a:p>
          <a:p>
            <a:r>
              <a:rPr lang="en-US" sz="1587" u="sng" dirty="0"/>
              <a:t>TIME</a:t>
            </a:r>
          </a:p>
          <a:p>
            <a:pPr marL="781042" lvl="1" indent="-323842">
              <a:buFontTx/>
              <a:buChar char="-"/>
            </a:pPr>
            <a:r>
              <a:rPr lang="en-US" sz="1587" dirty="0"/>
              <a:t>HAND VS. </a:t>
            </a:r>
            <a:r>
              <a:rPr lang="en-US" sz="1587" dirty="0" smtClean="0"/>
              <a:t>MACHINE INSERTING</a:t>
            </a:r>
            <a:endParaRPr lang="en-US" sz="1587" dirty="0"/>
          </a:p>
          <a:p>
            <a:pPr marL="323842" indent="-323842">
              <a:buFontTx/>
              <a:buChar char="-"/>
            </a:pPr>
            <a:endParaRPr lang="en-US" sz="1587" dirty="0"/>
          </a:p>
          <a:p>
            <a:r>
              <a:rPr lang="en-US" sz="1587" u="sng" dirty="0"/>
              <a:t>DOCUMENT </a:t>
            </a:r>
            <a:r>
              <a:rPr lang="en-US" sz="1587" u="sng" dirty="0" smtClean="0"/>
              <a:t>FORMAT AND ADDRESS PLACEMENT</a:t>
            </a:r>
            <a:endParaRPr lang="en-US" sz="1587" u="sng" dirty="0"/>
          </a:p>
          <a:p>
            <a:pPr marL="744538" indent="-285750">
              <a:buFont typeface="Calibri" panose="020F0502020204030204" pitchFamily="34" charset="0"/>
              <a:buChar char="-"/>
            </a:pPr>
            <a:r>
              <a:rPr lang="en-US" sz="1587" dirty="0" smtClean="0"/>
              <a:t>SOME </a:t>
            </a:r>
            <a:r>
              <a:rPr lang="en-US" sz="1587" dirty="0"/>
              <a:t>RIGIDITY IN CONTROL OF </a:t>
            </a:r>
            <a:r>
              <a:rPr lang="en-US" sz="1587" dirty="0" smtClean="0"/>
              <a:t>DOCUMENT FOR BOOKLET LTS </a:t>
            </a:r>
          </a:p>
          <a:p>
            <a:pPr marL="744538" indent="-285750">
              <a:buFont typeface="Calibri" panose="020F0502020204030204" pitchFamily="34" charset="0"/>
              <a:buChar char="-"/>
            </a:pPr>
            <a:r>
              <a:rPr lang="en-US" sz="1587" dirty="0" smtClean="0"/>
              <a:t>BOOKLETS TYPESET AND APPROVED BY AST CLIENT; MODIFICATIONS WILL REQUIRE ADDITIONAL REVIEW BY RM</a:t>
            </a:r>
          </a:p>
          <a:p>
            <a:pPr marL="744538" indent="-285750">
              <a:buFont typeface="Calibri" panose="020F0502020204030204" pitchFamily="34" charset="0"/>
              <a:buChar char="-"/>
            </a:pPr>
            <a:r>
              <a:rPr lang="en-US" sz="1587" dirty="0" smtClean="0"/>
              <a:t>DOCUMENTS PRINTED BY OUTSIDE VENDOR CANNOT BE CHANGED</a:t>
            </a:r>
          </a:p>
          <a:p>
            <a:endParaRPr lang="en-US" sz="1587" dirty="0"/>
          </a:p>
          <a:p>
            <a:r>
              <a:rPr lang="en-US" sz="1587" u="sng" dirty="0" smtClean="0"/>
              <a:t>POSTAL REGULATIONS FOR QUALIFICATION</a:t>
            </a:r>
          </a:p>
          <a:p>
            <a:pPr marL="744538" indent="-285750">
              <a:buFont typeface="Calibri" panose="020F0502020204030204" pitchFamily="34" charset="0"/>
              <a:buChar char="-"/>
            </a:pPr>
            <a:r>
              <a:rPr lang="en-US" sz="1587" dirty="0" smtClean="0"/>
              <a:t>WINDOW MUST BE IN THE UPPER SECTION OF THE ENVELOPE </a:t>
            </a:r>
            <a:r>
              <a:rPr lang="en-US" sz="1587" dirty="0"/>
              <a:t>FOR FLATS </a:t>
            </a:r>
            <a:r>
              <a:rPr lang="en-US" sz="1587" dirty="0" smtClean="0"/>
              <a:t>PIECES.</a:t>
            </a:r>
          </a:p>
        </p:txBody>
      </p:sp>
    </p:spTree>
    <p:extLst>
      <p:ext uri="{BB962C8B-B14F-4D97-AF65-F5344CB8AC3E}">
        <p14:creationId xmlns:p14="http://schemas.microsoft.com/office/powerpoint/2010/main" val="8985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Straight Arrow Connector 507"/>
          <p:cNvCxnSpPr/>
          <p:nvPr/>
        </p:nvCxnSpPr>
        <p:spPr>
          <a:xfrm flipH="1">
            <a:off x="8401361" y="3897788"/>
            <a:ext cx="4024" cy="151046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/>
          <p:nvPr/>
        </p:nvCxnSpPr>
        <p:spPr>
          <a:xfrm flipH="1">
            <a:off x="6084394" y="3894454"/>
            <a:ext cx="24018" cy="324339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40" idx="2"/>
          </p:cNvCxnSpPr>
          <p:nvPr/>
        </p:nvCxnSpPr>
        <p:spPr>
          <a:xfrm>
            <a:off x="9500181" y="3884819"/>
            <a:ext cx="0" cy="198592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3246888" y="4168334"/>
            <a:ext cx="20226" cy="297425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24" idx="2"/>
          </p:cNvCxnSpPr>
          <p:nvPr/>
        </p:nvCxnSpPr>
        <p:spPr>
          <a:xfrm>
            <a:off x="4531339" y="4147161"/>
            <a:ext cx="1601" cy="29908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" idx="2"/>
            <a:endCxn id="40" idx="0"/>
          </p:cNvCxnSpPr>
          <p:nvPr/>
        </p:nvCxnSpPr>
        <p:spPr>
          <a:xfrm>
            <a:off x="6092915" y="3290181"/>
            <a:ext cx="3407266" cy="34841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4" idx="2"/>
          </p:cNvCxnSpPr>
          <p:nvPr/>
        </p:nvCxnSpPr>
        <p:spPr>
          <a:xfrm flipH="1">
            <a:off x="815903" y="4161813"/>
            <a:ext cx="50709" cy="29940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115" idx="2"/>
          </p:cNvCxnSpPr>
          <p:nvPr/>
        </p:nvCxnSpPr>
        <p:spPr>
          <a:xfrm flipH="1">
            <a:off x="2091380" y="4150075"/>
            <a:ext cx="4612" cy="298777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87446" y="3619320"/>
            <a:ext cx="1933474" cy="2462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Domestic Records over 500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6144" y="1295044"/>
            <a:ext cx="13740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RM sends job via email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2212" y="1828470"/>
            <a:ext cx="162259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CSR and Programmer </a:t>
            </a:r>
            <a:r>
              <a:rPr lang="en-US" sz="1000" dirty="0" smtClean="0"/>
              <a:t>review job and mail piece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899361" y="4343008"/>
            <a:ext cx="727096" cy="40011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  <a:prstDash val="sysDot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Presort First Class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68320" y="4340598"/>
            <a:ext cx="729239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Straight First Class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5313" y="5640607"/>
            <a:ext cx="224520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After RM approval, Mike Aronne places print files in file drop and emails counts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885689" y="3228684"/>
            <a:ext cx="365760" cy="182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265836" y="3223925"/>
            <a:ext cx="36576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cxnSp>
        <p:nvCxnSpPr>
          <p:cNvPr id="97" name="Straight Arrow Connector 96"/>
          <p:cNvCxnSpPr>
            <a:stCxn id="69" idx="2"/>
          </p:cNvCxnSpPr>
          <p:nvPr/>
        </p:nvCxnSpPr>
        <p:spPr>
          <a:xfrm flipH="1">
            <a:off x="3447189" y="3406805"/>
            <a:ext cx="1527" cy="212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348459" y="3964281"/>
            <a:ext cx="36576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cxnSp>
        <p:nvCxnSpPr>
          <p:cNvPr id="129" name="Straight Arrow Connector 128"/>
          <p:cNvCxnSpPr>
            <a:stCxn id="61" idx="2"/>
          </p:cNvCxnSpPr>
          <p:nvPr/>
        </p:nvCxnSpPr>
        <p:spPr>
          <a:xfrm flipH="1">
            <a:off x="2063375" y="3411564"/>
            <a:ext cx="5194" cy="1780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44331" y="4375000"/>
            <a:ext cx="849913" cy="402336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000" b="1" dirty="0" smtClean="0"/>
              <a:t>Priority </a:t>
            </a:r>
            <a:r>
              <a:rPr lang="en-US" sz="1000" b="1" dirty="0"/>
              <a:t>Mail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291" y="4376526"/>
            <a:ext cx="655949" cy="402336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000" b="1" dirty="0"/>
              <a:t>Flat Rate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982" y="3609583"/>
            <a:ext cx="2183678" cy="2462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Total weight </a:t>
            </a:r>
            <a:r>
              <a:rPr lang="en-US" sz="1000" dirty="0" smtClean="0"/>
              <a:t>of mailing 50 </a:t>
            </a:r>
            <a:r>
              <a:rPr lang="en-US" sz="1000" dirty="0"/>
              <a:t>lbs. and up?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83732" y="3978933"/>
            <a:ext cx="36576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913112" y="3967195"/>
            <a:ext cx="365760" cy="182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7044" y="6068220"/>
            <a:ext cx="2014225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DS sends </a:t>
            </a:r>
            <a:r>
              <a:rPr lang="en-US" sz="1000" dirty="0" smtClean="0"/>
              <a:t>samples </a:t>
            </a:r>
            <a:r>
              <a:rPr lang="en-US" sz="1000" dirty="0"/>
              <a:t>to RM for </a:t>
            </a:r>
            <a:r>
              <a:rPr lang="en-US" sz="1000" dirty="0" smtClean="0"/>
              <a:t>review</a:t>
            </a:r>
            <a:endParaRPr lang="en-US" sz="1000" dirty="0"/>
          </a:p>
        </p:txBody>
      </p:sp>
      <p:sp>
        <p:nvSpPr>
          <p:cNvPr id="249" name="TextBox 248"/>
          <p:cNvSpPr txBox="1"/>
          <p:nvPr/>
        </p:nvSpPr>
        <p:spPr>
          <a:xfrm>
            <a:off x="1735679" y="5056416"/>
            <a:ext cx="201559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Mike Aronne </a:t>
            </a:r>
            <a:r>
              <a:rPr lang="en-US" sz="1000" dirty="0" smtClean="0"/>
              <a:t>places data </a:t>
            </a:r>
            <a:r>
              <a:rPr lang="en-US" sz="1000" dirty="0"/>
              <a:t>in file </a:t>
            </a:r>
            <a:r>
              <a:rPr lang="en-US" sz="1000" dirty="0" smtClean="0"/>
              <a:t>drop and emails counts</a:t>
            </a:r>
            <a:endParaRPr lang="en-US" sz="1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164387" y="250467"/>
            <a:ext cx="3064685" cy="4412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67" b="1" dirty="0"/>
              <a:t>PROPOSED WORKFLOW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21712" y="3638598"/>
            <a:ext cx="756938" cy="24622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For Email ?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02459" y="3638598"/>
            <a:ext cx="1089358" cy="4001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Foreign Exchange Form ?</a:t>
            </a:r>
            <a:endParaRPr lang="en-US" sz="1000" dirty="0"/>
          </a:p>
        </p:txBody>
      </p:sp>
      <p:cxnSp>
        <p:nvCxnSpPr>
          <p:cNvPr id="77" name="Straight Arrow Connector 76"/>
          <p:cNvCxnSpPr>
            <a:stCxn id="10" idx="2"/>
            <a:endCxn id="70" idx="0"/>
          </p:cNvCxnSpPr>
          <p:nvPr/>
        </p:nvCxnSpPr>
        <p:spPr>
          <a:xfrm>
            <a:off x="6092915" y="3290181"/>
            <a:ext cx="1154223" cy="34841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763535" y="5879162"/>
            <a:ext cx="1018275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PDFs are </a:t>
            </a:r>
            <a:r>
              <a:rPr lang="en-US" sz="1000" dirty="0"/>
              <a:t>placed in </a:t>
            </a:r>
            <a:r>
              <a:rPr lang="en-US" sz="1000" dirty="0" smtClean="0"/>
              <a:t>file </a:t>
            </a:r>
            <a:r>
              <a:rPr lang="en-US" sz="1000" dirty="0"/>
              <a:t>drop for RM to </a:t>
            </a:r>
            <a:r>
              <a:rPr lang="en-US" sz="1000" dirty="0" smtClean="0"/>
              <a:t>retrieve. 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5890253" y="765660"/>
            <a:ext cx="3803128" cy="147732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CSR </a:t>
            </a:r>
            <a:r>
              <a:rPr lang="en-US" sz="900" b="1" dirty="0"/>
              <a:t>can facilitates postal decisions prior to Production Floor processing.</a:t>
            </a:r>
          </a:p>
          <a:p>
            <a:endParaRPr lang="en-US" sz="900" b="1" dirty="0" smtClean="0"/>
          </a:p>
          <a:p>
            <a:pPr marL="400050" lvl="1" indent="-285750">
              <a:buFontTx/>
              <a:buChar char="-"/>
            </a:pPr>
            <a:r>
              <a:rPr lang="en-US" sz="900" b="1" dirty="0" smtClean="0"/>
              <a:t>1) maintain mock booklets </a:t>
            </a:r>
            <a:r>
              <a:rPr lang="en-US" sz="900" b="1" dirty="0"/>
              <a:t>of various page </a:t>
            </a:r>
            <a:r>
              <a:rPr lang="en-US" sz="900" b="1" dirty="0" smtClean="0"/>
              <a:t>sizes, paper and BRE to </a:t>
            </a:r>
            <a:r>
              <a:rPr lang="en-US" sz="900" b="1" dirty="0"/>
              <a:t>simulate a mail </a:t>
            </a:r>
            <a:r>
              <a:rPr lang="en-US" sz="900" b="1" dirty="0" smtClean="0"/>
              <a:t>package;  or</a:t>
            </a:r>
          </a:p>
          <a:p>
            <a:pPr marL="400050" lvl="1" indent="-285750">
              <a:buFontTx/>
              <a:buChar char="-"/>
            </a:pPr>
            <a:endParaRPr lang="en-US" sz="900" b="1" dirty="0" smtClean="0"/>
          </a:p>
          <a:p>
            <a:pPr marL="400050" lvl="1" indent="-285750">
              <a:buFontTx/>
              <a:buChar char="-"/>
            </a:pPr>
            <a:r>
              <a:rPr lang="en-US" sz="900" b="1" dirty="0" smtClean="0"/>
              <a:t>2) Print mock of inserts on printer for each mailing. Programmer provides CSR with weight and measurements of the piece.</a:t>
            </a:r>
          </a:p>
          <a:p>
            <a:pPr marL="400050" lvl="1" indent="-285750">
              <a:buFontTx/>
              <a:buChar char="-"/>
            </a:pPr>
            <a:endParaRPr lang="en-US" sz="900" b="1" dirty="0"/>
          </a:p>
          <a:p>
            <a:pPr marL="114300" lvl="1"/>
            <a:r>
              <a:rPr lang="en-US" sz="900" b="1" dirty="0" smtClean="0"/>
              <a:t>Full package </a:t>
            </a:r>
            <a:r>
              <a:rPr lang="en-US" sz="900" b="1" dirty="0"/>
              <a:t>must be obtained for packages with inserts printed by outside vendors</a:t>
            </a:r>
            <a:r>
              <a:rPr lang="en-US" sz="900" b="1" dirty="0" smtClean="0"/>
              <a:t>.</a:t>
            </a:r>
            <a:endParaRPr 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43302" y="5624520"/>
            <a:ext cx="2007967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DS presorts</a:t>
            </a:r>
          </a:p>
        </p:txBody>
      </p:sp>
      <p:cxnSp>
        <p:nvCxnSpPr>
          <p:cNvPr id="41" name="Straight Arrow Connector 40"/>
          <p:cNvCxnSpPr>
            <a:stCxn id="5" idx="2"/>
            <a:endCxn id="6" idx="0"/>
          </p:cNvCxnSpPr>
          <p:nvPr/>
        </p:nvCxnSpPr>
        <p:spPr>
          <a:xfrm>
            <a:off x="2833191" y="1541265"/>
            <a:ext cx="1450318" cy="287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0" idx="2"/>
          </p:cNvCxnSpPr>
          <p:nvPr/>
        </p:nvCxnSpPr>
        <p:spPr>
          <a:xfrm flipH="1">
            <a:off x="7220964" y="4038708"/>
            <a:ext cx="26174" cy="136954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53621" y="7149204"/>
            <a:ext cx="6296597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</a:t>
            </a:r>
            <a:r>
              <a:rPr lang="en-US" sz="1000" dirty="0" smtClean="0"/>
              <a:t>rint files are </a:t>
            </a:r>
            <a:r>
              <a:rPr lang="en-US" sz="1000" dirty="0"/>
              <a:t>placed on Production </a:t>
            </a:r>
            <a:r>
              <a:rPr lang="en-US" sz="1000" dirty="0" smtClean="0"/>
              <a:t>floor. </a:t>
            </a:r>
            <a:endParaRPr lang="en-US" sz="10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880360" y="2087880"/>
            <a:ext cx="7086" cy="793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065568" y="5028864"/>
            <a:ext cx="2237695" cy="246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Mike sends samples to RM for review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978665" y="4196563"/>
            <a:ext cx="2808545" cy="246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Mike Aronne p</a:t>
            </a:r>
            <a:r>
              <a:rPr lang="en-US" sz="1000" dirty="0" smtClean="0"/>
              <a:t>laces data </a:t>
            </a:r>
            <a:r>
              <a:rPr lang="en-US" sz="1000" dirty="0"/>
              <a:t>in file </a:t>
            </a:r>
            <a:r>
              <a:rPr lang="en-US" sz="1000" dirty="0" smtClean="0"/>
              <a:t>drop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18497" y="5062535"/>
            <a:ext cx="1276353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 Sorting needed</a:t>
            </a:r>
            <a:endParaRPr 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18497" y="5457807"/>
            <a:ext cx="1300623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Mike Aronne sends samples to RM for review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21679" y="6160856"/>
            <a:ext cx="1273171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After RM approval, Mike Aronne places print </a:t>
            </a:r>
            <a:r>
              <a:rPr lang="en-US" sz="1000" dirty="0" smtClean="0"/>
              <a:t>files in </a:t>
            </a:r>
            <a:r>
              <a:rPr lang="en-US" sz="1000" dirty="0"/>
              <a:t>file drop and emails counts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735679" y="6506943"/>
            <a:ext cx="201559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DS </a:t>
            </a:r>
            <a:r>
              <a:rPr lang="en-US" sz="1000" dirty="0" smtClean="0"/>
              <a:t>creates print files after RM approval</a:t>
            </a:r>
            <a:endParaRPr 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1082891" y="1833213"/>
            <a:ext cx="122767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Mike Aronne </a:t>
            </a:r>
            <a:r>
              <a:rPr lang="en-US" sz="1000" dirty="0" smtClean="0"/>
              <a:t>checks record counts</a:t>
            </a:r>
            <a:endParaRPr lang="en-US" sz="1000" dirty="0"/>
          </a:p>
        </p:txBody>
      </p:sp>
      <p:cxnSp>
        <p:nvCxnSpPr>
          <p:cNvPr id="196" name="Straight Arrow Connector 195"/>
          <p:cNvCxnSpPr>
            <a:stCxn id="5" idx="2"/>
            <a:endCxn id="192" idx="0"/>
          </p:cNvCxnSpPr>
          <p:nvPr/>
        </p:nvCxnSpPr>
        <p:spPr>
          <a:xfrm flipH="1">
            <a:off x="1696731" y="1541265"/>
            <a:ext cx="1136460" cy="2919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3106183" y="3967560"/>
            <a:ext cx="365760" cy="182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cxnSp>
        <p:nvCxnSpPr>
          <p:cNvPr id="254" name="Straight Arrow Connector 253"/>
          <p:cNvCxnSpPr/>
          <p:nvPr/>
        </p:nvCxnSpPr>
        <p:spPr>
          <a:xfrm flipV="1">
            <a:off x="2306625" y="2073876"/>
            <a:ext cx="1161642" cy="47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6978666" y="4818335"/>
            <a:ext cx="2808543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DS sends </a:t>
            </a:r>
            <a:r>
              <a:rPr lang="en-US" sz="1000" dirty="0" smtClean="0"/>
              <a:t>samples </a:t>
            </a:r>
            <a:r>
              <a:rPr lang="en-US" sz="1000" dirty="0"/>
              <a:t>to RM for </a:t>
            </a:r>
            <a:r>
              <a:rPr lang="en-US" sz="1000" dirty="0" smtClean="0"/>
              <a:t>review</a:t>
            </a:r>
            <a:endParaRPr lang="en-US" sz="1000" dirty="0"/>
          </a:p>
        </p:txBody>
      </p:sp>
      <p:sp>
        <p:nvSpPr>
          <p:cNvPr id="278" name="TextBox 277"/>
          <p:cNvSpPr txBox="1"/>
          <p:nvPr/>
        </p:nvSpPr>
        <p:spPr>
          <a:xfrm>
            <a:off x="6978667" y="5408252"/>
            <a:ext cx="2803143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DS </a:t>
            </a:r>
            <a:r>
              <a:rPr lang="en-US" sz="1000" dirty="0" smtClean="0"/>
              <a:t>creates files after RM approval</a:t>
            </a:r>
            <a:endParaRPr lang="en-US" sz="1000" dirty="0"/>
          </a:p>
        </p:txBody>
      </p:sp>
      <p:sp>
        <p:nvSpPr>
          <p:cNvPr id="311" name="TextBox 310"/>
          <p:cNvSpPr txBox="1"/>
          <p:nvPr/>
        </p:nvSpPr>
        <p:spPr>
          <a:xfrm>
            <a:off x="5693606" y="3638598"/>
            <a:ext cx="798617" cy="24622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For </a:t>
            </a:r>
            <a:r>
              <a:rPr lang="en-US" sz="1000" dirty="0" smtClean="0"/>
              <a:t>Labels </a:t>
            </a:r>
            <a:r>
              <a:rPr lang="en-US" sz="1000" dirty="0"/>
              <a:t>?</a:t>
            </a:r>
          </a:p>
        </p:txBody>
      </p:sp>
      <p:cxnSp>
        <p:nvCxnSpPr>
          <p:cNvPr id="313" name="Straight Arrow Connector 312"/>
          <p:cNvCxnSpPr>
            <a:stCxn id="10" idx="2"/>
            <a:endCxn id="311" idx="0"/>
          </p:cNvCxnSpPr>
          <p:nvPr/>
        </p:nvCxnSpPr>
        <p:spPr>
          <a:xfrm>
            <a:off x="6092915" y="3290181"/>
            <a:ext cx="0" cy="34841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/>
          <p:nvPr/>
        </p:nvCxnSpPr>
        <p:spPr>
          <a:xfrm flipH="1">
            <a:off x="6186617" y="5668339"/>
            <a:ext cx="1034347" cy="148748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/>
          <p:nvPr/>
        </p:nvSpPr>
        <p:spPr>
          <a:xfrm>
            <a:off x="1865167" y="2883736"/>
            <a:ext cx="1870440" cy="2462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Mail Piece over 13 </a:t>
            </a:r>
            <a:r>
              <a:rPr lang="en-US" sz="1000" dirty="0" err="1"/>
              <a:t>oz</a:t>
            </a:r>
            <a:r>
              <a:rPr lang="en-US" sz="1000" dirty="0"/>
              <a:t>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8854" y="2890071"/>
            <a:ext cx="1668122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NO POSTAL CONSIDERATIONS</a:t>
            </a:r>
            <a:endParaRPr lang="en-US" sz="1000" dirty="0"/>
          </a:p>
        </p:txBody>
      </p:sp>
      <p:cxnSp>
        <p:nvCxnSpPr>
          <p:cNvPr id="454" name="Straight Arrow Connector 453"/>
          <p:cNvCxnSpPr>
            <a:endCxn id="10" idx="0"/>
          </p:cNvCxnSpPr>
          <p:nvPr/>
        </p:nvCxnSpPr>
        <p:spPr>
          <a:xfrm>
            <a:off x="2887446" y="2453111"/>
            <a:ext cx="3205469" cy="436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8016580" y="3651567"/>
            <a:ext cx="880369" cy="2462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For </a:t>
            </a:r>
            <a:r>
              <a:rPr lang="en-US" sz="1000" dirty="0" err="1" smtClean="0"/>
              <a:t>Admark</a:t>
            </a:r>
            <a:r>
              <a:rPr lang="en-US" sz="1000" dirty="0" smtClean="0"/>
              <a:t> </a:t>
            </a:r>
            <a:r>
              <a:rPr lang="en-US" sz="1000" dirty="0"/>
              <a:t>?</a:t>
            </a:r>
          </a:p>
        </p:txBody>
      </p:sp>
      <p:cxnSp>
        <p:nvCxnSpPr>
          <p:cNvPr id="522" name="Straight Arrow Connector 521"/>
          <p:cNvCxnSpPr>
            <a:stCxn id="278" idx="2"/>
          </p:cNvCxnSpPr>
          <p:nvPr/>
        </p:nvCxnSpPr>
        <p:spPr>
          <a:xfrm flipH="1">
            <a:off x="6290039" y="5654473"/>
            <a:ext cx="2090200" cy="149473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01407" y="2943539"/>
            <a:ext cx="32638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RECOMMENDATION(S)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b="1" u="sng" dirty="0"/>
              <a:t>Create Larger window for 6 x 9.5 </a:t>
            </a:r>
            <a:r>
              <a:rPr lang="en-US" sz="1200" b="1" u="sng" dirty="0" err="1"/>
              <a:t>Env</a:t>
            </a:r>
            <a:endParaRPr lang="en-US" sz="1200" b="1" u="sng" dirty="0"/>
          </a:p>
          <a:p>
            <a:r>
              <a:rPr lang="en-US" sz="1200" dirty="0">
                <a:solidFill>
                  <a:srgbClr val="00B050"/>
                </a:solidFill>
              </a:rPr>
              <a:t>-No change to LT design</a:t>
            </a:r>
          </a:p>
          <a:p>
            <a:r>
              <a:rPr lang="en-US" sz="1200" dirty="0">
                <a:solidFill>
                  <a:srgbClr val="00B050"/>
                </a:solidFill>
              </a:rPr>
              <a:t>-</a:t>
            </a:r>
            <a:r>
              <a:rPr lang="en-US" sz="1200" dirty="0" err="1">
                <a:solidFill>
                  <a:srgbClr val="00B050"/>
                </a:solidFill>
              </a:rPr>
              <a:t>Machinable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-Retains Letter postage price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-Adds additional envelope to </a:t>
            </a:r>
            <a:r>
              <a:rPr lang="en-US" sz="1200" dirty="0" smtClean="0">
                <a:solidFill>
                  <a:srgbClr val="FF0000"/>
                </a:solidFill>
              </a:rPr>
              <a:t>inventory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b="1" u="sng" dirty="0" smtClean="0"/>
              <a:t>Create 6 x 9.75 </a:t>
            </a:r>
            <a:r>
              <a:rPr lang="en-US" sz="1200" b="1" u="sng" dirty="0" err="1" smtClean="0"/>
              <a:t>Env</a:t>
            </a:r>
            <a:r>
              <a:rPr lang="en-US" sz="1200" b="1" u="sng" dirty="0" smtClean="0"/>
              <a:t> with new PMC Window. Add Leader sheet with address on the right side.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-No change to LT design</a:t>
            </a:r>
          </a:p>
          <a:p>
            <a:r>
              <a:rPr lang="en-US" sz="1200" dirty="0">
                <a:solidFill>
                  <a:srgbClr val="00B050"/>
                </a:solidFill>
              </a:rPr>
              <a:t>-</a:t>
            </a:r>
            <a:r>
              <a:rPr lang="en-US" sz="1200" dirty="0" err="1">
                <a:solidFill>
                  <a:srgbClr val="00B050"/>
                </a:solidFill>
              </a:rPr>
              <a:t>Machinable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-Retains Letter postage </a:t>
            </a:r>
            <a:r>
              <a:rPr lang="en-US" sz="1200" dirty="0" smtClean="0">
                <a:solidFill>
                  <a:srgbClr val="00B050"/>
                </a:solidFill>
              </a:rPr>
              <a:t>price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-Extra sheet adds to weight, paper and impression count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-Adds additional envelope to inventory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b="1" dirty="0" smtClean="0">
                <a:solidFill>
                  <a:srgbClr val="FF0000"/>
                </a:solidFill>
              </a:rPr>
              <a:t>NOTE: </a:t>
            </a:r>
            <a:r>
              <a:rPr lang="en-US" sz="1200" b="1" dirty="0">
                <a:solidFill>
                  <a:srgbClr val="FF0000"/>
                </a:solidFill>
              </a:rPr>
              <a:t>Use Center Pocket 9 x 12 </a:t>
            </a:r>
            <a:r>
              <a:rPr lang="en-US" sz="1200" b="1" dirty="0" err="1">
                <a:solidFill>
                  <a:srgbClr val="FF0000"/>
                </a:solidFill>
              </a:rPr>
              <a:t>Env</a:t>
            </a:r>
            <a:r>
              <a:rPr lang="en-US" sz="1200" b="1" dirty="0">
                <a:solidFill>
                  <a:srgbClr val="FF0000"/>
                </a:solidFill>
              </a:rPr>
              <a:t> for inserts too large for 6 x 9.5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281" y="1896554"/>
            <a:ext cx="304998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TRANSITION CONCERN(S)</a:t>
            </a:r>
          </a:p>
          <a:p>
            <a:r>
              <a:rPr lang="en-US" sz="1200" dirty="0"/>
              <a:t>-Address with IMB and LT Barcode too large for envelope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874" y="372283"/>
            <a:ext cx="24999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GENERIC LTS</a:t>
            </a:r>
          </a:p>
          <a:p>
            <a:endParaRPr lang="en-US" sz="1400" dirty="0"/>
          </a:p>
          <a:p>
            <a:r>
              <a:rPr lang="en-US" sz="1400" u="sng" dirty="0"/>
              <a:t>OE</a:t>
            </a:r>
          </a:p>
          <a:p>
            <a:r>
              <a:rPr lang="en-US" sz="1400" dirty="0"/>
              <a:t>-6 x 9.5  Envelope</a:t>
            </a:r>
          </a:p>
          <a:p>
            <a:endParaRPr lang="en-US" sz="1400" dirty="0"/>
          </a:p>
          <a:p>
            <a:r>
              <a:rPr lang="en-US" sz="1400" u="sng" dirty="0"/>
              <a:t>SOME COMMON INSERTS</a:t>
            </a:r>
          </a:p>
          <a:p>
            <a:r>
              <a:rPr lang="en-US" sz="1400" dirty="0"/>
              <a:t>-W-9 Guidelines</a:t>
            </a:r>
          </a:p>
          <a:p>
            <a:r>
              <a:rPr lang="en-US" sz="1400" dirty="0"/>
              <a:t>-Shareholder Letter</a:t>
            </a:r>
          </a:p>
          <a:p>
            <a:r>
              <a:rPr lang="en-US" sz="1400" dirty="0"/>
              <a:t>-FX Form</a:t>
            </a:r>
          </a:p>
          <a:p>
            <a:r>
              <a:rPr lang="en-US" sz="1400" dirty="0"/>
              <a:t>-BRE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3" y="3505086"/>
            <a:ext cx="2378917" cy="3078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40" y="3847987"/>
            <a:ext cx="2766799" cy="21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1440" y="4207486"/>
            <a:ext cx="3020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RECOMMENDATION(S)</a:t>
            </a:r>
          </a:p>
          <a:p>
            <a:endParaRPr lang="en-US" sz="1200" dirty="0"/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u="sng" dirty="0" smtClean="0"/>
              <a:t>*Extra </a:t>
            </a:r>
            <a:r>
              <a:rPr lang="en-US" sz="1200" u="sng" dirty="0"/>
              <a:t>Page on Booklet with Address in front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-No change to LT design</a:t>
            </a:r>
          </a:p>
          <a:p>
            <a:r>
              <a:rPr lang="en-US" sz="1200" dirty="0">
                <a:solidFill>
                  <a:srgbClr val="00B050"/>
                </a:solidFill>
              </a:rPr>
              <a:t>-</a:t>
            </a:r>
            <a:r>
              <a:rPr lang="en-US" sz="1200" dirty="0" err="1">
                <a:solidFill>
                  <a:srgbClr val="00B050"/>
                </a:solidFill>
              </a:rPr>
              <a:t>Machinable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-Adds extra weight and postage</a:t>
            </a:r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681440" y="1898669"/>
            <a:ext cx="2894898" cy="1348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60" b="1" dirty="0">
                <a:solidFill>
                  <a:srgbClr val="FF0000"/>
                </a:solidFill>
              </a:rPr>
              <a:t>TRANSITION CONCERN(S)</a:t>
            </a:r>
          </a:p>
          <a:p>
            <a:r>
              <a:rPr lang="en-US" sz="1360" dirty="0"/>
              <a:t>-Address must be in center IAW Postal </a:t>
            </a:r>
            <a:r>
              <a:rPr lang="en-US" sz="1360" dirty="0" smtClean="0"/>
              <a:t>Regulations</a:t>
            </a:r>
          </a:p>
          <a:p>
            <a:endParaRPr lang="en-US" sz="1360" dirty="0" smtClean="0"/>
          </a:p>
          <a:p>
            <a:r>
              <a:rPr lang="en-US" sz="1360" dirty="0" smtClean="0"/>
              <a:t>-Document variability and format increases process variability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0983" y="452119"/>
            <a:ext cx="45985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BOOKLET </a:t>
            </a:r>
            <a:r>
              <a:rPr lang="en-US" sz="2800" b="1" dirty="0" smtClean="0"/>
              <a:t>LTS</a:t>
            </a:r>
          </a:p>
          <a:p>
            <a:endParaRPr lang="en-US" sz="1400" dirty="0" smtClean="0"/>
          </a:p>
          <a:p>
            <a:r>
              <a:rPr lang="en-US" sz="1400" u="sng" dirty="0" smtClean="0"/>
              <a:t>OE</a:t>
            </a:r>
            <a:endParaRPr lang="en-US" sz="1400" u="sng" dirty="0"/>
          </a:p>
          <a:p>
            <a:r>
              <a:rPr lang="en-US" sz="1400" dirty="0"/>
              <a:t>-9.5 x 12 Lower Left Window </a:t>
            </a:r>
            <a:r>
              <a:rPr lang="en-US" sz="1400" dirty="0" err="1"/>
              <a:t>Env</a:t>
            </a:r>
            <a:endParaRPr lang="en-US" sz="1400" dirty="0"/>
          </a:p>
          <a:p>
            <a:endParaRPr lang="en-US" sz="1400" dirty="0"/>
          </a:p>
          <a:p>
            <a:r>
              <a:rPr lang="en-US" sz="1400" u="sng" dirty="0"/>
              <a:t>SOME COMMON INSERTS</a:t>
            </a:r>
          </a:p>
          <a:p>
            <a:r>
              <a:rPr lang="en-US" sz="1400" dirty="0"/>
              <a:t>-W-9 or W-9 Guidelines</a:t>
            </a:r>
          </a:p>
          <a:p>
            <a:r>
              <a:rPr lang="en-US" sz="1400" dirty="0"/>
              <a:t>-Shareholder Letter</a:t>
            </a:r>
          </a:p>
          <a:p>
            <a:r>
              <a:rPr lang="en-US" sz="1400" dirty="0"/>
              <a:t>-Notice of Guaranteed Delivery </a:t>
            </a:r>
            <a:r>
              <a:rPr lang="en-US" sz="1400" dirty="0" err="1"/>
              <a:t>Bklt</a:t>
            </a:r>
            <a:endParaRPr lang="en-US" sz="1400" dirty="0"/>
          </a:p>
          <a:p>
            <a:r>
              <a:rPr lang="en-US" sz="1400" dirty="0"/>
              <a:t>-Offer to Purchase </a:t>
            </a:r>
            <a:r>
              <a:rPr lang="en-US" sz="1400" dirty="0" err="1"/>
              <a:t>Bklt</a:t>
            </a:r>
            <a:endParaRPr lang="en-US" sz="1400" dirty="0"/>
          </a:p>
          <a:p>
            <a:r>
              <a:rPr lang="en-US" sz="1400" dirty="0"/>
              <a:t>-FX Form</a:t>
            </a:r>
          </a:p>
          <a:p>
            <a:r>
              <a:rPr lang="en-US" sz="1400" dirty="0"/>
              <a:t>-BRE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896822"/>
            <a:ext cx="2140074" cy="2769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7974" r="3428" b="15116"/>
          <a:stretch/>
        </p:blipFill>
        <p:spPr>
          <a:xfrm>
            <a:off x="3500120" y="3846229"/>
            <a:ext cx="2225040" cy="28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1291" y="1481987"/>
            <a:ext cx="7884336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/>
              <a:t>Keep supply of blank stock of new PMC 6 x 9 ¾ envelopes and </a:t>
            </a:r>
            <a:r>
              <a:rPr lang="en-US" sz="1600" u="sng" dirty="0" err="1" smtClean="0"/>
              <a:t>admark</a:t>
            </a:r>
            <a:r>
              <a:rPr lang="en-US" sz="1600" u="sng" dirty="0" smtClean="0"/>
              <a:t> as needed</a:t>
            </a:r>
            <a:endParaRPr lang="en-US" sz="1600" u="sng" dirty="0"/>
          </a:p>
          <a:p>
            <a:r>
              <a:rPr lang="en-US" sz="1600" dirty="0" smtClean="0"/>
              <a:t>	- Limits inventory of different types of envelopes</a:t>
            </a:r>
          </a:p>
          <a:p>
            <a:r>
              <a:rPr lang="en-US" sz="1600" dirty="0" smtClean="0"/>
              <a:t>	- May be </a:t>
            </a:r>
            <a:r>
              <a:rPr lang="en-US" sz="1600" dirty="0" smtClean="0"/>
              <a:t>costlier</a:t>
            </a:r>
          </a:p>
          <a:p>
            <a:r>
              <a:rPr lang="en-US" sz="1600" dirty="0" smtClean="0"/>
              <a:t>	- Work load on </a:t>
            </a:r>
            <a:r>
              <a:rPr lang="en-US" sz="1600" dirty="0" err="1" smtClean="0"/>
              <a:t>admark</a:t>
            </a:r>
            <a:r>
              <a:rPr lang="en-US" sz="1600" dirty="0" smtClean="0"/>
              <a:t> machine increases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u="sng" dirty="0" smtClean="0"/>
              <a:t>Convert other 6 x 9.5 envelope jobs to the PMC envelope</a:t>
            </a:r>
            <a:endParaRPr lang="en-US" sz="1600" u="sng" dirty="0"/>
          </a:p>
          <a:p>
            <a:r>
              <a:rPr lang="en-US" sz="1600" dirty="0"/>
              <a:t>	- Limits inventory of different types of envelopes</a:t>
            </a:r>
          </a:p>
          <a:p>
            <a:r>
              <a:rPr lang="en-US" sz="1600" dirty="0"/>
              <a:t>	- </a:t>
            </a:r>
            <a:r>
              <a:rPr lang="en-US" sz="1600" dirty="0" smtClean="0"/>
              <a:t>Some modification of templates required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Jobs may require </a:t>
            </a:r>
            <a:r>
              <a:rPr lang="en-US" sz="1600" dirty="0" smtClean="0"/>
              <a:t>a leader sheet, </a:t>
            </a:r>
            <a:r>
              <a:rPr lang="en-US" sz="1600" dirty="0" smtClean="0"/>
              <a:t>adding postage, paper and </a:t>
            </a:r>
            <a:r>
              <a:rPr lang="en-US" sz="1600" dirty="0" smtClean="0"/>
              <a:t>impressions</a:t>
            </a:r>
          </a:p>
          <a:p>
            <a:endParaRPr lang="en-US" sz="1600" dirty="0"/>
          </a:p>
          <a:p>
            <a:r>
              <a:rPr lang="en-US" sz="1600" u="sng" dirty="0" smtClean="0"/>
              <a:t>Jobs that use 6 x 9.5:</a:t>
            </a:r>
          </a:p>
          <a:p>
            <a:r>
              <a:rPr lang="en-US" sz="1600" dirty="0" smtClean="0"/>
              <a:t>Due Diligence Reorg</a:t>
            </a:r>
          </a:p>
          <a:p>
            <a:r>
              <a:rPr lang="en-US" sz="1600" dirty="0" smtClean="0"/>
              <a:t>DRS Dematerialization Letter</a:t>
            </a:r>
          </a:p>
          <a:p>
            <a:r>
              <a:rPr lang="en-US" sz="1600" dirty="0" smtClean="0"/>
              <a:t>Aged Lost Securities Letters</a:t>
            </a:r>
          </a:p>
          <a:p>
            <a:r>
              <a:rPr lang="en-US" sz="1600" dirty="0" smtClean="0"/>
              <a:t>Vodafone Proxy (&gt; 100,000 cards each year)</a:t>
            </a:r>
          </a:p>
          <a:p>
            <a:r>
              <a:rPr lang="en-US" sz="1600" dirty="0" err="1" smtClean="0"/>
              <a:t>Microfocus</a:t>
            </a:r>
            <a:r>
              <a:rPr lang="en-US" sz="1600" dirty="0" smtClean="0"/>
              <a:t> Proxy (~ 50, 000 cards each </a:t>
            </a:r>
            <a:r>
              <a:rPr lang="en-US" sz="1600" dirty="0"/>
              <a:t>year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Jobs that use 6 x </a:t>
            </a:r>
            <a:r>
              <a:rPr lang="en-US" sz="1600" dirty="0" smtClean="0"/>
              <a:t>9.75:</a:t>
            </a:r>
          </a:p>
          <a:p>
            <a:r>
              <a:rPr lang="en-US" sz="1600" dirty="0" smtClean="0"/>
              <a:t>PMC</a:t>
            </a:r>
          </a:p>
          <a:p>
            <a:r>
              <a:rPr lang="en-US" sz="1600" dirty="0" smtClean="0"/>
              <a:t>OLP</a:t>
            </a:r>
          </a:p>
          <a:p>
            <a:r>
              <a:rPr lang="en-US" sz="1600" dirty="0" smtClean="0"/>
              <a:t>SOI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39" y="455127"/>
            <a:ext cx="6395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OTHER PRODUCTION CONSIDERATIONS/ALTERNATIVES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7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4818</TotalTime>
  <Words>599</Words>
  <Application>Microsoft Office PowerPoint</Application>
  <PresentationFormat>Custom</PresentationFormat>
  <Paragraphs>150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AST - Financial and Professional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Shaun</dc:creator>
  <cp:lastModifiedBy>Thomas, Shaun</cp:lastModifiedBy>
  <cp:revision>139</cp:revision>
  <dcterms:created xsi:type="dcterms:W3CDTF">2019-09-10T13:53:28Z</dcterms:created>
  <dcterms:modified xsi:type="dcterms:W3CDTF">2019-09-26T12:12:04Z</dcterms:modified>
</cp:coreProperties>
</file>