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B6FF-08B6-4880-86CD-CE19368F865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6BED-8075-40ED-BB75-E4AE167E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152400" y="3657600"/>
            <a:ext cx="6140580" cy="1017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u="sng" dirty="0" smtClean="0"/>
              <a:t>OLD </a:t>
            </a:r>
            <a:r>
              <a:rPr lang="en-US" sz="1200" b="1" u="sng" dirty="0" smtClean="0"/>
              <a:t>PROCESS </a:t>
            </a:r>
            <a:r>
              <a:rPr lang="en-US" sz="1200" b="1" u="sng" dirty="0" smtClean="0">
                <a:solidFill>
                  <a:srgbClr val="FF0000"/>
                </a:solidFill>
              </a:rPr>
              <a:t>(OLD FTP</a:t>
            </a:r>
            <a:r>
              <a:rPr lang="en-US" sz="1200" b="1" u="sng" dirty="0">
                <a:solidFill>
                  <a:srgbClr val="FF0000"/>
                </a:solidFill>
              </a:rPr>
              <a:t>: </a:t>
            </a:r>
            <a:r>
              <a:rPr lang="en-US" sz="1200" b="1" u="sng" dirty="0" err="1" smtClean="0">
                <a:solidFill>
                  <a:srgbClr val="FF0000"/>
                </a:solidFill>
              </a:rPr>
              <a:t>nycdof</a:t>
            </a:r>
            <a:r>
              <a:rPr lang="en-US" sz="1200" b="1" u="sng" dirty="0" smtClean="0">
                <a:solidFill>
                  <a:srgbClr val="FF0000"/>
                </a:solidFill>
              </a:rPr>
              <a:t>\</a:t>
            </a:r>
            <a:r>
              <a:rPr lang="en-US" sz="1200" b="1" u="sng" dirty="0" err="1" smtClean="0">
                <a:solidFill>
                  <a:srgbClr val="FF0000"/>
                </a:solidFill>
              </a:rPr>
              <a:t>CMVTStickers</a:t>
            </a:r>
            <a:r>
              <a:rPr lang="en-US" sz="1200" b="1" u="sng" dirty="0" smtClean="0">
                <a:solidFill>
                  <a:srgbClr val="FF0000"/>
                </a:solidFill>
              </a:rPr>
              <a:t>\archive)</a:t>
            </a:r>
            <a:endParaRPr lang="en-US" sz="1200" b="1" u="sng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1200"/>
              </a:lnSpc>
              <a:buAutoNum type="arabicPeriod"/>
            </a:pPr>
            <a:endParaRPr lang="en-US" sz="1200" dirty="0"/>
          </a:p>
          <a:p>
            <a:pPr marL="342900" indent="-342900">
              <a:lnSpc>
                <a:spcPts val="1200"/>
              </a:lnSpc>
              <a:buFontTx/>
              <a:buAutoNum type="arabicPeriod"/>
            </a:pPr>
            <a:r>
              <a:rPr lang="en-US" sz="1200" dirty="0" smtClean="0"/>
              <a:t>DOF FTP sends data to AST </a:t>
            </a:r>
            <a:r>
              <a:rPr lang="en-US" sz="1200" dirty="0" smtClean="0"/>
              <a:t>FTP</a:t>
            </a:r>
            <a:r>
              <a:rPr lang="en-US" sz="1200" b="1" dirty="0" smtClean="0">
                <a:solidFill>
                  <a:srgbClr val="FF0000"/>
                </a:solidFill>
              </a:rPr>
              <a:t/>
            </a:r>
            <a:br>
              <a:rPr lang="en-US" sz="1200" b="1" dirty="0" smtClean="0">
                <a:solidFill>
                  <a:srgbClr val="FF0000"/>
                </a:solidFill>
              </a:rPr>
            </a:br>
            <a:r>
              <a:rPr lang="en-US" sz="1200" dirty="0" smtClean="0"/>
              <a:t>AST FTP sends email notification of receipt of DATA FILES.</a:t>
            </a:r>
          </a:p>
          <a:p>
            <a:pPr marL="342900" indent="-342900">
              <a:lnSpc>
                <a:spcPts val="1200"/>
              </a:lnSpc>
              <a:buAutoNum type="arabicPeriod"/>
            </a:pPr>
            <a:endParaRPr lang="en-US" sz="1200" dirty="0" smtClean="0"/>
          </a:p>
          <a:p>
            <a:pPr marL="342900" indent="-342900">
              <a:lnSpc>
                <a:spcPts val="1200"/>
              </a:lnSpc>
              <a:buAutoNum type="arabicPeriod"/>
            </a:pPr>
            <a:r>
              <a:rPr lang="en-US" sz="1200" dirty="0" smtClean="0"/>
              <a:t>Files are printed and mailed.</a:t>
            </a:r>
            <a:endParaRPr lang="en-US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228600" y="295991"/>
            <a:ext cx="5581650" cy="2904408"/>
            <a:chOff x="228600" y="295991"/>
            <a:chExt cx="5581650" cy="2904408"/>
          </a:xfrm>
        </p:grpSpPr>
        <p:sp>
          <p:nvSpPr>
            <p:cNvPr id="4" name="Rectangle 3"/>
            <p:cNvSpPr/>
            <p:nvPr/>
          </p:nvSpPr>
          <p:spPr>
            <a:xfrm>
              <a:off x="228601" y="381000"/>
              <a:ext cx="1241753" cy="138952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DOF FTP</a:t>
              </a:r>
              <a:endParaRPr lang="en-US" u="sn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" y="1981200"/>
              <a:ext cx="1241753" cy="1219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VG</a:t>
              </a:r>
              <a:endParaRPr lang="en-US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6266" y="295991"/>
              <a:ext cx="2553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FF0000"/>
                  </a:solidFill>
                </a:rPr>
                <a:t>1. DATA from DOF </a:t>
              </a:r>
              <a:r>
                <a:rPr lang="en-US" sz="1200" b="1" u="sng" dirty="0" smtClean="0">
                  <a:solidFill>
                    <a:srgbClr val="FF0000"/>
                  </a:solidFill>
                </a:rPr>
                <a:t>FTP (Push or pull)?</a:t>
              </a:r>
              <a:endParaRPr lang="en-US" sz="1200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1498602" y="1607387"/>
              <a:ext cx="2692399" cy="2451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37495">
              <a:off x="1921983" y="1718043"/>
              <a:ext cx="2046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FF0000"/>
                  </a:solidFill>
                </a:rPr>
                <a:t>Need FTP </a:t>
              </a:r>
              <a:r>
                <a:rPr lang="en-US" sz="1200" b="1" u="sng" dirty="0" smtClean="0">
                  <a:solidFill>
                    <a:srgbClr val="FF0000"/>
                  </a:solidFill>
                </a:rPr>
                <a:t>Email Notification</a:t>
              </a:r>
              <a:endParaRPr lang="en-US" sz="1200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1498602" y="2590799"/>
              <a:ext cx="2692399" cy="38100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21125924">
              <a:off x="1837598" y="2470488"/>
              <a:ext cx="1950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FF0000"/>
                  </a:solidFill>
                </a:rPr>
                <a:t>Need FTP </a:t>
              </a:r>
              <a:r>
                <a:rPr lang="en-US" sz="1200" b="1" u="sng" dirty="0" smtClean="0">
                  <a:solidFill>
                    <a:srgbClr val="FF0000"/>
                  </a:solidFill>
                </a:rPr>
                <a:t>Email Notification</a:t>
              </a:r>
              <a:endParaRPr lang="en-US" sz="12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37369" y="656451"/>
              <a:ext cx="1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chemeClr val="accent2"/>
                  </a:solidFill>
                </a:rPr>
                <a:t>2. ACK file to DOF</a:t>
              </a:r>
              <a:endParaRPr lang="en-US" sz="120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55801" y="1056501"/>
              <a:ext cx="1821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>
                  <a:solidFill>
                    <a:schemeClr val="accent2"/>
                  </a:solidFill>
                </a:rPr>
                <a:t>3</a:t>
              </a:r>
              <a:r>
                <a:rPr lang="en-US" sz="1200" b="1" u="sng" dirty="0" smtClean="0">
                  <a:solidFill>
                    <a:schemeClr val="accent2"/>
                  </a:solidFill>
                </a:rPr>
                <a:t>. Mailed data file to DOF</a:t>
              </a:r>
              <a:endParaRPr lang="en-US" sz="1200" b="1" u="sng" dirty="0">
                <a:solidFill>
                  <a:schemeClr val="accent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10051" y="361950"/>
              <a:ext cx="1600199" cy="217447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b="1" u="sng" dirty="0" smtClean="0"/>
                <a:t>AST </a:t>
              </a:r>
              <a:r>
                <a:rPr lang="en-US" sz="1400" b="1" u="sng" dirty="0" smtClean="0"/>
                <a:t>FTP</a:t>
              </a:r>
            </a:p>
            <a:p>
              <a:pPr algn="ctr"/>
              <a:endParaRPr lang="en-US" sz="1400" b="1" u="sng" dirty="0" smtClean="0"/>
            </a:p>
            <a:p>
              <a:pPr algn="ctr"/>
              <a:r>
                <a:rPr lang="en-US" sz="1400" b="1" dirty="0" err="1"/>
                <a:t>nycdofcn</a:t>
              </a:r>
              <a:r>
                <a:rPr lang="en-US" sz="1400" b="1" dirty="0"/>
                <a:t>\BTSFLAT</a:t>
              </a:r>
              <a:endParaRPr lang="en-US" sz="1400" b="1" u="sng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19625" y="457200"/>
              <a:ext cx="79984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u="sng" dirty="0" smtClean="0"/>
                <a:t>incoming</a:t>
              </a:r>
              <a:endParaRPr lang="en-US" sz="1000" u="sng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19626" y="838200"/>
              <a:ext cx="79984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u="sng" dirty="0" err="1" smtClean="0"/>
                <a:t>ack</a:t>
              </a:r>
              <a:endParaRPr lang="en-US" sz="1000" u="sng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19627" y="1219200"/>
              <a:ext cx="79984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u="sng" dirty="0" smtClean="0"/>
                <a:t>mailed</a:t>
              </a:r>
              <a:endParaRPr lang="en-US" sz="1000" u="sng" dirty="0"/>
            </a:p>
          </p:txBody>
        </p:sp>
        <p:cxnSp>
          <p:nvCxnSpPr>
            <p:cNvPr id="8" name="Straight Arrow Connector 7"/>
            <p:cNvCxnSpPr>
              <a:endCxn id="73" idx="1"/>
            </p:cNvCxnSpPr>
            <p:nvPr/>
          </p:nvCxnSpPr>
          <p:spPr>
            <a:xfrm flipV="1">
              <a:off x="1470355" y="571500"/>
              <a:ext cx="3149270" cy="149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4" idx="1"/>
            </p:cNvCxnSpPr>
            <p:nvPr/>
          </p:nvCxnSpPr>
          <p:spPr>
            <a:xfrm flipH="1">
              <a:off x="1470356" y="952500"/>
              <a:ext cx="31492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75" idx="1"/>
            </p:cNvCxnSpPr>
            <p:nvPr/>
          </p:nvCxnSpPr>
          <p:spPr>
            <a:xfrm flipH="1" flipV="1">
              <a:off x="1498602" y="1318112"/>
              <a:ext cx="3121025" cy="153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"/>
            <a:ext cx="2573312" cy="646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4919804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u="sng" dirty="0" smtClean="0"/>
              <a:t>NEW </a:t>
            </a:r>
            <a:r>
              <a:rPr lang="en-US" sz="1200" b="1" u="sng" dirty="0" smtClean="0"/>
              <a:t>PROCESS </a:t>
            </a:r>
            <a:r>
              <a:rPr lang="en-US" sz="1200" b="1" u="sng" dirty="0" smtClean="0">
                <a:solidFill>
                  <a:srgbClr val="00B050"/>
                </a:solidFill>
              </a:rPr>
              <a:t>(NEW FTP: </a:t>
            </a:r>
            <a:r>
              <a:rPr lang="en-US" sz="1200" b="1" u="sng" dirty="0" err="1" smtClean="0">
                <a:solidFill>
                  <a:srgbClr val="00B050"/>
                </a:solidFill>
              </a:rPr>
              <a:t>nycdofcn</a:t>
            </a:r>
            <a:r>
              <a:rPr lang="en-US" sz="1200" b="1" u="sng" dirty="0" smtClean="0">
                <a:solidFill>
                  <a:srgbClr val="00B050"/>
                </a:solidFill>
              </a:rPr>
              <a:t>\BTSFLAT)</a:t>
            </a:r>
            <a:endParaRPr lang="en-US" sz="1200" b="1" u="sng" dirty="0" smtClean="0">
              <a:solidFill>
                <a:srgbClr val="00B050"/>
              </a:solidFill>
            </a:endParaRPr>
          </a:p>
          <a:p>
            <a:pPr>
              <a:lnSpc>
                <a:spcPts val="1200"/>
              </a:lnSpc>
            </a:pPr>
            <a:endParaRPr lang="en-US" sz="1200" dirty="0" smtClean="0"/>
          </a:p>
          <a:p>
            <a:pPr marL="342900" indent="-342900">
              <a:lnSpc>
                <a:spcPts val="1200"/>
              </a:lnSpc>
              <a:buFontTx/>
              <a:buAutoNum type="arabicPeriod"/>
            </a:pPr>
            <a:r>
              <a:rPr lang="en-US" sz="1200" dirty="0" smtClean="0"/>
              <a:t>DOF FTP sends data to AST </a:t>
            </a:r>
            <a:r>
              <a:rPr lang="en-US" sz="1200" dirty="0" smtClean="0"/>
              <a:t>FTP</a:t>
            </a:r>
            <a:r>
              <a:rPr lang="en-US" sz="1200" b="1" dirty="0" smtClean="0">
                <a:solidFill>
                  <a:srgbClr val="FF0000"/>
                </a:solidFill>
              </a:rPr>
              <a:t/>
            </a:r>
            <a:br>
              <a:rPr lang="en-US" sz="1200" b="1" dirty="0" smtClean="0">
                <a:solidFill>
                  <a:srgbClr val="FF0000"/>
                </a:solidFill>
              </a:rPr>
            </a:br>
            <a:r>
              <a:rPr lang="en-US" sz="1200" b="1" dirty="0" smtClean="0">
                <a:solidFill>
                  <a:srgbClr val="FF0000"/>
                </a:solidFill>
              </a:rPr>
              <a:t>Email for </a:t>
            </a:r>
            <a:r>
              <a:rPr lang="en-US" sz="1200" b="1" dirty="0" smtClean="0">
                <a:solidFill>
                  <a:srgbClr val="FF0000"/>
                </a:solidFill>
              </a:rPr>
              <a:t>receipt of DATA </a:t>
            </a:r>
            <a:r>
              <a:rPr lang="en-US" sz="1200" b="1" dirty="0" smtClean="0">
                <a:solidFill>
                  <a:srgbClr val="FF0000"/>
                </a:solidFill>
              </a:rPr>
              <a:t>FILES.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1200"/>
              </a:lnSpc>
              <a:buAutoNum type="arabicPeriod"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1200"/>
              </a:lnSpc>
              <a:buFontTx/>
              <a:buAutoNum type="arabicPeriod"/>
            </a:pPr>
            <a:r>
              <a:rPr lang="en-US" sz="1200" dirty="0" smtClean="0"/>
              <a:t>AST script processes data;  returns an acknowledge data file to DOF FTP. </a:t>
            </a:r>
            <a:br>
              <a:rPr lang="en-US" sz="1200" dirty="0" smtClean="0"/>
            </a:br>
            <a:r>
              <a:rPr lang="en-US" sz="1200" b="1" dirty="0" smtClean="0">
                <a:solidFill>
                  <a:srgbClr val="FF0000"/>
                </a:solidFill>
              </a:rPr>
              <a:t>Email for </a:t>
            </a:r>
            <a:r>
              <a:rPr lang="en-US" sz="1200" b="1" dirty="0" smtClean="0">
                <a:solidFill>
                  <a:srgbClr val="FF0000"/>
                </a:solidFill>
              </a:rPr>
              <a:t>availability of ACK </a:t>
            </a:r>
            <a:r>
              <a:rPr lang="en-US" sz="1200" b="1" dirty="0" smtClean="0">
                <a:solidFill>
                  <a:srgbClr val="FF0000"/>
                </a:solidFill>
              </a:rPr>
              <a:t>FILES.</a:t>
            </a:r>
            <a:endParaRPr lang="en-US" sz="1200" dirty="0" smtClean="0"/>
          </a:p>
          <a:p>
            <a:pPr marL="342900" indent="-342900">
              <a:lnSpc>
                <a:spcPts val="1200"/>
              </a:lnSpc>
              <a:buAutoNum type="arabicPeriod"/>
            </a:pPr>
            <a:endParaRPr lang="en-US" sz="1200" b="1" dirty="0">
              <a:solidFill>
                <a:srgbClr val="FF0000"/>
              </a:solidFill>
            </a:endParaRPr>
          </a:p>
          <a:p>
            <a:pPr marL="342900" indent="-342900">
              <a:lnSpc>
                <a:spcPts val="1200"/>
              </a:lnSpc>
              <a:buFontTx/>
              <a:buAutoNum type="arabicPeriod"/>
            </a:pPr>
            <a:r>
              <a:rPr lang="en-US" sz="1200" dirty="0" smtClean="0"/>
              <a:t>After job is printed and mailed, AST script </a:t>
            </a:r>
            <a:r>
              <a:rPr lang="en-US" sz="1200" dirty="0" smtClean="0"/>
              <a:t>sends </a:t>
            </a:r>
            <a:r>
              <a:rPr lang="en-US" sz="1200" dirty="0" smtClean="0"/>
              <a:t>a data file containing records mailed to DOF FTP. </a:t>
            </a:r>
            <a:br>
              <a:rPr lang="en-US" sz="1200" dirty="0" smtClean="0"/>
            </a:br>
            <a:r>
              <a:rPr lang="en-US" sz="1200" b="1" dirty="0" smtClean="0">
                <a:solidFill>
                  <a:srgbClr val="FF0000"/>
                </a:solidFill>
              </a:rPr>
              <a:t>Email for </a:t>
            </a:r>
            <a:r>
              <a:rPr lang="en-US" sz="1200" b="1" dirty="0" smtClean="0">
                <a:solidFill>
                  <a:srgbClr val="FF0000"/>
                </a:solidFill>
              </a:rPr>
              <a:t>availability of MAILED </a:t>
            </a:r>
            <a:r>
              <a:rPr lang="en-US" sz="1200" b="1" dirty="0" smtClean="0">
                <a:solidFill>
                  <a:srgbClr val="FF0000"/>
                </a:solidFill>
              </a:rPr>
              <a:t>FILES.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8734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71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Shaun</dc:creator>
  <cp:lastModifiedBy>Thomas, Shaun</cp:lastModifiedBy>
  <cp:revision>41</cp:revision>
  <dcterms:created xsi:type="dcterms:W3CDTF">2018-01-10T23:47:28Z</dcterms:created>
  <dcterms:modified xsi:type="dcterms:W3CDTF">2018-01-11T17:46:38Z</dcterms:modified>
</cp:coreProperties>
</file>