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8AF-73B4-4B39-8983-FA609CCEA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BAD667-DCDC-4A99-9E06-77DB3F3ED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648EB7-FE63-45EB-95F2-99B9CE2F71F9}"/>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DF43F6F2-018E-4F32-9DFD-D65A2150C2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614D6A-20E0-4472-9578-05CED313CA54}"/>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259272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01B-0CE0-4633-B81D-1F8F8DF6E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C22A35-99A9-4484-9E0C-6F2CF38E5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2AEA17-3D6F-4117-AB2F-F21B813FD1DC}"/>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14D1D168-E5F2-409C-8660-4454E65192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02B83E-0677-4D63-A378-84F0EFCA7736}"/>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144924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7DF2B-4EE3-4EAD-ABCA-3321ABCF9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60B513-7472-406D-8C76-4AECB3F3E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B0B3E-C8C1-4D21-A450-6D3CE333149A}"/>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43BBCF50-F335-4FEE-A86D-904606DBBC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44D890-93FF-4A9C-9CAF-404FC7AC8FF0}"/>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118893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E8EC-BCD0-4132-B862-409082C90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491B1-A0AE-4FD1-BD68-F674E196F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4CC8C-D2DC-431D-818C-13EC099312D2}"/>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BBCBCA9E-92A3-4294-B84C-DC15AEBB2F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1F6C3F-BF53-46AD-81C5-5D4D1DFFA5CC}"/>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2571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E7DF-1007-4954-AD60-C702072A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F34D03-C06C-4769-8EB2-A5CB9F691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6E76-0BB7-466C-BC0F-F04D85FDA433}"/>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365A6BC9-7494-4C92-8029-78ADD325D8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5D10C4-7733-431A-A6C8-0B5C99060C59}"/>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150858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5D1F-0662-4550-A95C-8FB380D5E8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4A8C9E-DA72-4AA6-B00D-6FFE09181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B8732F-2466-495A-A940-EDA14C079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4DEDD4-473E-4B5C-B5C9-F4857700F171}"/>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6" name="Footer Placeholder 5">
            <a:extLst>
              <a:ext uri="{FF2B5EF4-FFF2-40B4-BE49-F238E27FC236}">
                <a16:creationId xmlns:a16="http://schemas.microsoft.com/office/drawing/2014/main" id="{5AC87C38-DAA2-4850-9648-9E25899800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9C4CA9-C455-443B-A47B-EAB0CE3E8B1E}"/>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223668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4FDD-93D8-407D-A0AC-683B60A6B7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D6F438-4E8F-452D-B043-2D955BBE1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A521B-7722-4281-8C1B-A2EB37D3F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47F3FB-F138-45DC-8C02-542F970AD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D71B4-C7FF-4ED8-81E0-39593A17E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AECDAF-0513-4F8A-887A-3E4D1D22A7AE}"/>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8" name="Footer Placeholder 7">
            <a:extLst>
              <a:ext uri="{FF2B5EF4-FFF2-40B4-BE49-F238E27FC236}">
                <a16:creationId xmlns:a16="http://schemas.microsoft.com/office/drawing/2014/main" id="{E44D7E26-60D1-48AC-9CAB-A1D70D4B48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6518F6-DEE6-4365-A8B3-4E4D34F3963E}"/>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196916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00-2A8A-435B-9F69-11BC615F43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DFADBB-4DCD-45D3-B5CB-396B13C4776F}"/>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4" name="Footer Placeholder 3">
            <a:extLst>
              <a:ext uri="{FF2B5EF4-FFF2-40B4-BE49-F238E27FC236}">
                <a16:creationId xmlns:a16="http://schemas.microsoft.com/office/drawing/2014/main" id="{EDF84EE8-D419-402A-87BC-56D8213B69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CCAD50-7C95-48DE-BA5C-DBF20C4F3C9D}"/>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21509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FFB8D-75FC-460F-9DDD-F980B9BD6FDA}"/>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3" name="Footer Placeholder 2">
            <a:extLst>
              <a:ext uri="{FF2B5EF4-FFF2-40B4-BE49-F238E27FC236}">
                <a16:creationId xmlns:a16="http://schemas.microsoft.com/office/drawing/2014/main" id="{15C3A548-FF70-4754-BD99-A515316525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09DEE3-BFC0-46A8-83BF-A12A2574A018}"/>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32810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E7E-01FA-4BE8-A8C0-4671E9BE9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538E-26A7-4EB6-B7B2-A1AA4FBA7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1BA274-09FE-419F-B09F-A02293435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E86ED-D02C-49DB-AA01-F63CD6BCF12D}"/>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6" name="Footer Placeholder 5">
            <a:extLst>
              <a:ext uri="{FF2B5EF4-FFF2-40B4-BE49-F238E27FC236}">
                <a16:creationId xmlns:a16="http://schemas.microsoft.com/office/drawing/2014/main" id="{A5EE4617-F5BB-45F8-B471-D4841ED41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490780-1E76-44DD-BCFC-3AE82D32FC64}"/>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31935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3029-887D-4C0E-B150-5EC95AF7F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7C0B78-8EF3-4AF8-83C7-A575DB7A0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4FCED9-CB31-49B0-A2D6-9D341CB6F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F4A77-535F-4252-9FD8-9766CF72B23C}"/>
              </a:ext>
            </a:extLst>
          </p:cNvPr>
          <p:cNvSpPr>
            <a:spLocks noGrp="1"/>
          </p:cNvSpPr>
          <p:nvPr>
            <p:ph type="dt" sz="half" idx="10"/>
          </p:nvPr>
        </p:nvSpPr>
        <p:spPr/>
        <p:txBody>
          <a:bodyPr/>
          <a:lstStyle/>
          <a:p>
            <a:fld id="{6693AB77-4B35-4775-BBC4-9028424B53C1}" type="datetimeFigureOut">
              <a:rPr lang="en-GB" smtClean="0"/>
              <a:t>23/09/2019</a:t>
            </a:fld>
            <a:endParaRPr lang="en-GB"/>
          </a:p>
        </p:txBody>
      </p:sp>
      <p:sp>
        <p:nvSpPr>
          <p:cNvPr id="6" name="Footer Placeholder 5">
            <a:extLst>
              <a:ext uri="{FF2B5EF4-FFF2-40B4-BE49-F238E27FC236}">
                <a16:creationId xmlns:a16="http://schemas.microsoft.com/office/drawing/2014/main" id="{DE3DC9F3-E738-4469-8864-20543B3A4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2555AD-8B51-45F7-9101-4F17C1A11FB0}"/>
              </a:ext>
            </a:extLst>
          </p:cNvPr>
          <p:cNvSpPr>
            <a:spLocks noGrp="1"/>
          </p:cNvSpPr>
          <p:nvPr>
            <p:ph type="sldNum" sz="quarter" idx="12"/>
          </p:nvPr>
        </p:nvSpPr>
        <p:spPr/>
        <p:txBody>
          <a:bodyPr/>
          <a:lstStyle/>
          <a:p>
            <a:fld id="{82365BDE-26FD-405D-92BA-016971680507}" type="slidenum">
              <a:rPr lang="en-GB" smtClean="0"/>
              <a:t>‹#›</a:t>
            </a:fld>
            <a:endParaRPr lang="en-GB"/>
          </a:p>
        </p:txBody>
      </p:sp>
    </p:spTree>
    <p:extLst>
      <p:ext uri="{BB962C8B-B14F-4D97-AF65-F5344CB8AC3E}">
        <p14:creationId xmlns:p14="http://schemas.microsoft.com/office/powerpoint/2010/main" val="24497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091A6-C93C-4C57-BA4A-A4437E5F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EECD2D-B995-4279-A953-5F7CA2550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1654E1-F863-4029-B296-138AAC0BE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t>23/09/2019</a:t>
            </a:fld>
            <a:endParaRPr lang="en-GB"/>
          </a:p>
        </p:txBody>
      </p:sp>
      <p:sp>
        <p:nvSpPr>
          <p:cNvPr id="5" name="Footer Placeholder 4">
            <a:extLst>
              <a:ext uri="{FF2B5EF4-FFF2-40B4-BE49-F238E27FC236}">
                <a16:creationId xmlns:a16="http://schemas.microsoft.com/office/drawing/2014/main" id="{B24E2F05-A691-4ADC-BB6B-F64DFA59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B9D0E2-B157-42BE-A445-7E43761CB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t>‹#›</a:t>
            </a:fld>
            <a:endParaRPr lang="en-GB"/>
          </a:p>
        </p:txBody>
      </p:sp>
    </p:spTree>
    <p:extLst>
      <p:ext uri="{BB962C8B-B14F-4D97-AF65-F5344CB8AC3E}">
        <p14:creationId xmlns:p14="http://schemas.microsoft.com/office/powerpoint/2010/main" val="208547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9144000" cy="553792"/>
          </a:xfrm>
        </p:spPr>
        <p:txBody>
          <a:bodyPr>
            <a:normAutofit/>
          </a:bodyPr>
          <a:lstStyle/>
          <a:p>
            <a:pPr algn="l"/>
            <a:r>
              <a:rPr lang="en-US" sz="3200" dirty="0"/>
              <a:t>Introduction</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marL="342900" indent="-342900" algn="l">
              <a:buFont typeface="Arial" panose="020B0604020202020204" pitchFamily="34" charset="0"/>
              <a:buChar char="•"/>
            </a:pPr>
            <a:r>
              <a:rPr lang="en-US" sz="2000" dirty="0"/>
              <a:t>Tawk.to is a live chat support &amp; messaging application that focuses on  successful communication between  businesses and their customers. </a:t>
            </a:r>
          </a:p>
          <a:p>
            <a:pPr marL="342900" indent="-342900" algn="l">
              <a:buFont typeface="Arial" panose="020B0604020202020204" pitchFamily="34" charset="0"/>
              <a:buChar char="•"/>
            </a:pPr>
            <a:r>
              <a:rPr lang="en-US" sz="2000" dirty="0"/>
              <a:t>Modern and intuitive, Tawk.to was created to help find an efficient way to bridge the communication gap between clients and businesses.</a:t>
            </a:r>
          </a:p>
          <a:p>
            <a:pPr marL="342900" indent="-342900" algn="l">
              <a:buFont typeface="Arial" panose="020B0604020202020204" pitchFamily="34" charset="0"/>
              <a:buChar char="•"/>
            </a:pPr>
            <a:r>
              <a:rPr lang="en-US" sz="2000" dirty="0"/>
              <a:t>Aside from its live chat service, Tawk.to offers a whole lot of other features like full customization of the chat window, start lively chats with potential clients, eagerly engage with visitors using triggers, quickly send replies with shortcuts to help agents and businesses become a hit with valued customers.</a:t>
            </a:r>
          </a:p>
          <a:p>
            <a:br>
              <a:rPr lang="en-US" dirty="0"/>
            </a:br>
            <a:endParaRPr lang="en-US" sz="2000" dirty="0"/>
          </a:p>
        </p:txBody>
      </p:sp>
    </p:spTree>
    <p:extLst>
      <p:ext uri="{BB962C8B-B14F-4D97-AF65-F5344CB8AC3E}">
        <p14:creationId xmlns:p14="http://schemas.microsoft.com/office/powerpoint/2010/main" val="29242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Using Messaging and Ticketing</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284096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p>
          <a:p>
            <a:pPr fontAlgn="base"/>
            <a:r>
              <a:rPr lang="en-US" sz="2000" dirty="0"/>
              <a:t>Agents can create and use Shortcuts (canned responses) to answer common questions by simply typing / followed by a keyword. </a:t>
            </a:r>
            <a:r>
              <a:rPr lang="en-US" sz="2000" dirty="0" err="1"/>
              <a:t>E.g</a:t>
            </a:r>
            <a:r>
              <a:rPr lang="en-US" sz="2000" dirty="0"/>
              <a:t> an agent could type /hello to quickly send the visitor the text: “Hello how can we help you today?”</a:t>
            </a:r>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a:extLst>
              <a:ext uri="{FF2B5EF4-FFF2-40B4-BE49-F238E27FC236}">
                <a16:creationId xmlns:a16="http://schemas.microsoft.com/office/drawing/2014/main" id="{960519E0-8B4E-4F32-8084-96275434E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Then </a:t>
            </a:r>
            <a:r>
              <a:rPr lang="en-US" sz="2000" b="1" dirty="0"/>
              <a:t>Choose the Property</a:t>
            </a:r>
            <a:r>
              <a:rPr lang="en-US" sz="2000" dirty="0"/>
              <a:t> the Shortcut will be used for.</a:t>
            </a:r>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a:extLst>
              <a:ext uri="{FF2B5EF4-FFF2-40B4-BE49-F238E27FC236}">
                <a16:creationId xmlns:a16="http://schemas.microsoft.com/office/drawing/2014/main" id="{C997EF02-E249-4588-98D8-61B2F1EFF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1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a:extLst>
              <a:ext uri="{FF2B5EF4-FFF2-40B4-BE49-F238E27FC236}">
                <a16:creationId xmlns:a16="http://schemas.microsoft.com/office/drawing/2014/main" id="{A96DDAC4-BCF6-417C-8959-D8DC828EB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When naming a Shortcut, </a:t>
            </a:r>
            <a:r>
              <a:rPr lang="en-US" sz="2000" b="1" dirty="0"/>
              <a:t>THE FORWARD SLASH “/” </a:t>
            </a:r>
            <a:r>
              <a:rPr lang="en-US" sz="2000" dirty="0"/>
              <a:t>should not be included and it should be all lower case.</a:t>
            </a:r>
          </a:p>
          <a:p>
            <a:pPr fontAlgn="base"/>
            <a:r>
              <a:rPr lang="en-US" sz="2000" dirty="0"/>
              <a:t>Creating a shortcut involves:</a:t>
            </a:r>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69894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a:extLst>
              <a:ext uri="{FF2B5EF4-FFF2-40B4-BE49-F238E27FC236}">
                <a16:creationId xmlns:a16="http://schemas.microsoft.com/office/drawing/2014/main" id="{AD3F991C-215F-4D15-97EF-0418EEE1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2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398427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a:extLst>
              <a:ext uri="{FF2B5EF4-FFF2-40B4-BE49-F238E27FC236}">
                <a16:creationId xmlns:a16="http://schemas.microsoft.com/office/drawing/2014/main" id="{9C0D51D1-E06F-45A1-A131-66760AA2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4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a:extLst>
              <a:ext uri="{FF2B5EF4-FFF2-40B4-BE49-F238E27FC236}">
                <a16:creationId xmlns:a16="http://schemas.microsoft.com/office/drawing/2014/main" id="{B4873ACB-8D71-4705-8A05-9D0419308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p>
          <a:p>
            <a:pPr fontAlgn="base"/>
            <a:r>
              <a:rPr lang="en-US" sz="2000" dirty="0"/>
              <a:t>These will appear even if the web browser is minimized.</a:t>
            </a:r>
          </a:p>
          <a:p>
            <a:pPr fontAlgn="base"/>
            <a:r>
              <a:rPr lang="en-US" sz="2000" dirty="0"/>
              <a:t>Steps to enable:</a:t>
            </a:r>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p>
          <a:p>
            <a:pPr marL="800100" lvl="1" indent="-342900" fontAlgn="base">
              <a:buAutoNum type="arabicPeriod"/>
            </a:pPr>
            <a:r>
              <a:rPr lang="en-US" sz="1600" dirty="0"/>
              <a:t>Switch Desktop Notifications</a:t>
            </a:r>
            <a:r>
              <a:rPr lang="en-US" sz="1600" b="1" dirty="0"/>
              <a:t> On or Off.</a:t>
            </a:r>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a:extLst>
              <a:ext uri="{FF2B5EF4-FFF2-40B4-BE49-F238E27FC236}">
                <a16:creationId xmlns:a16="http://schemas.microsoft.com/office/drawing/2014/main" id="{38CA09B6-2109-4965-902E-00B4EE03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algn="l"/>
            <a:r>
              <a:rPr lang="en-US" u="sng" dirty="0"/>
              <a:t>Account Creation</a:t>
            </a:r>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p>
          <a:p>
            <a:pPr marL="800100" lvl="1" indent="-342900" algn="l">
              <a:buFont typeface="Arial" panose="020B0604020202020204" pitchFamily="34" charset="0"/>
              <a:buChar char="•"/>
            </a:pPr>
            <a:r>
              <a:rPr lang="en-US" sz="1600" dirty="0"/>
              <a:t>Sites – refer to websites where the chat widget is embedded</a:t>
            </a:r>
          </a:p>
          <a:p>
            <a:pPr marL="800100" lvl="1" indent="-342900" algn="l">
              <a:buFont typeface="Arial" panose="020B0604020202020204" pitchFamily="34" charset="0"/>
              <a:buChar char="•"/>
            </a:pPr>
            <a:r>
              <a:rPr lang="en-US" sz="1600" dirty="0"/>
              <a:t>Pages – refer to the tawk.to hosted pages e.g. https://apainsurance.org/commercial.php</a:t>
            </a:r>
          </a:p>
          <a:p>
            <a:pPr algn="l"/>
            <a:endParaRPr lang="en-US" sz="2000" dirty="0"/>
          </a:p>
        </p:txBody>
      </p:sp>
    </p:spTree>
    <p:extLst>
      <p:ext uri="{BB962C8B-B14F-4D97-AF65-F5344CB8AC3E}">
        <p14:creationId xmlns:p14="http://schemas.microsoft.com/office/powerpoint/2010/main" val="105240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p>
          <a:p>
            <a:pPr marL="971550" lvl="1" indent="-514350" fontAlgn="base">
              <a:buFont typeface="+mj-lt"/>
              <a:buAutoNum type="arabicPeriod"/>
            </a:pPr>
            <a:r>
              <a:rPr lang="en-US" sz="1600" dirty="0"/>
              <a:t>Go to </a:t>
            </a:r>
            <a:r>
              <a:rPr lang="en-US" sz="1600" b="1" dirty="0"/>
              <a:t>Manage Sounds</a:t>
            </a:r>
            <a:r>
              <a:rPr lang="en-US" sz="1600" dirty="0"/>
              <a:t>.</a:t>
            </a:r>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a:extLst>
              <a:ext uri="{FF2B5EF4-FFF2-40B4-BE49-F238E27FC236}">
                <a16:creationId xmlns:a16="http://schemas.microsoft.com/office/drawing/2014/main" id="{F6FA2885-C575-4ECB-A7BA-1A06DB49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4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 cont</a:t>
            </a:r>
          </a:p>
          <a:p>
            <a:pPr marL="914400" lvl="1" indent="-457200" fontAlgn="base">
              <a:buFont typeface="+mj-lt"/>
              <a:buAutoNum type="arabicPeriod" startAt="3"/>
            </a:pPr>
            <a:r>
              <a:rPr lang="en-US" sz="1600" dirty="0"/>
              <a:t>Choose the Sound you would like to use for each Action.</a:t>
            </a:r>
          </a:p>
          <a:p>
            <a:pPr marL="914400" lvl="1" indent="-457200" fontAlgn="base">
              <a:buFont typeface="+mj-lt"/>
              <a:buAutoNum type="arabicPeriod" startAt="3"/>
            </a:pPr>
            <a:r>
              <a:rPr lang="en-US" sz="1600" dirty="0"/>
              <a:t>Set the Volume Level and how many times you would like that Sound Repeated</a:t>
            </a:r>
          </a:p>
          <a:p>
            <a:pPr marL="914400" lvl="1" indent="-457200" fontAlgn="base">
              <a:buFont typeface="+mj-lt"/>
              <a:buAutoNum type="arabicPeriod" startAt="3"/>
            </a:pPr>
            <a:r>
              <a:rPr lang="en-US" sz="1600" dirty="0"/>
              <a:t>Click Save</a:t>
            </a:r>
          </a:p>
          <a:p>
            <a:pPr marL="457200" lvl="1" indent="0" fontAlgn="base">
              <a:buNone/>
            </a:pP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a:extLst>
              <a:ext uri="{FF2B5EF4-FFF2-40B4-BE49-F238E27FC236}">
                <a16:creationId xmlns:a16="http://schemas.microsoft.com/office/drawing/2014/main" id="{AAA5FC47-B06B-44F8-BBFE-35D630E32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51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p>
          <a:p>
            <a:pPr fontAlgn="base"/>
            <a:r>
              <a:rPr lang="en-GB" sz="2000" dirty="0"/>
              <a:t>If user is in an active chat:</a:t>
            </a:r>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p>
          <a:p>
            <a:pPr marL="457200" lvl="1" indent="0" fontAlgn="base">
              <a:buNone/>
            </a:pPr>
            <a:endParaRPr lang="en-GB"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a:extLst>
              <a:ext uri="{FF2B5EF4-FFF2-40B4-BE49-F238E27FC236}">
                <a16:creationId xmlns:a16="http://schemas.microsoft.com/office/drawing/2014/main" id="{77B00980-5EAE-4D67-90AC-B228C972C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0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a:extLst>
              <a:ext uri="{FF2B5EF4-FFF2-40B4-BE49-F238E27FC236}">
                <a16:creationId xmlns:a16="http://schemas.microsoft.com/office/drawing/2014/main" id="{94FE7A81-79F6-4210-8D97-9ECB1CF0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5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p>
          <a:p>
            <a:pPr marL="457200" lvl="1" indent="0" fontAlgn="base">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a:extLst>
              <a:ext uri="{FF2B5EF4-FFF2-40B4-BE49-F238E27FC236}">
                <a16:creationId xmlns:a16="http://schemas.microsoft.com/office/drawing/2014/main" id="{CB23B96F-AB87-4DB8-B378-8EFED88FD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3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203514" cy="6333526"/>
          </a:xfrm>
        </p:spPr>
        <p:txBody>
          <a:bodyPr/>
          <a:lstStyle/>
          <a:p>
            <a:pPr marL="0" indent="0" fontAlgn="base">
              <a:buNone/>
            </a:pPr>
            <a:r>
              <a:rPr lang="en-US" sz="2000" u="sng" dirty="0"/>
              <a:t>Answering incoming chats</a:t>
            </a:r>
            <a:endParaRPr lang="en-US" sz="2000" dirty="0"/>
          </a:p>
          <a:p>
            <a:pPr fontAlgn="base"/>
            <a:r>
              <a:rPr lang="en-US" sz="2000" dirty="0"/>
              <a:t>When someone visits the APA website and initiates a chat using the live chat widget, agents will hear a notification sound.</a:t>
            </a:r>
          </a:p>
          <a:p>
            <a:pPr fontAlgn="base"/>
            <a:r>
              <a:rPr lang="en-US" sz="2000" dirty="0"/>
              <a:t>On the</a:t>
            </a:r>
            <a:r>
              <a:rPr lang="en-US" sz="2000" b="1" dirty="0"/>
              <a:t> left side</a:t>
            </a:r>
            <a:r>
              <a:rPr lang="en-US" sz="2000" dirty="0"/>
              <a:t> of the </a:t>
            </a:r>
            <a:r>
              <a:rPr lang="en-US" sz="2000" b="1" dirty="0"/>
              <a:t>dashboard</a:t>
            </a:r>
            <a:r>
              <a:rPr lang="en-US" sz="2000" dirty="0"/>
              <a:t> they will see that the visitor and the background color will be </a:t>
            </a:r>
            <a:r>
              <a:rPr lang="en-US" sz="2000" b="1" dirty="0"/>
              <a:t>PINK</a:t>
            </a:r>
            <a:r>
              <a:rPr lang="en-US" sz="2000" dirty="0"/>
              <a:t>. That indicates the agent has an </a:t>
            </a:r>
            <a:r>
              <a:rPr lang="en-US" sz="2000" b="1" dirty="0"/>
              <a:t>incoming chat</a:t>
            </a:r>
            <a:r>
              <a:rPr lang="en-US" sz="2000" dirty="0"/>
              <a:t> that needs to be answered.</a:t>
            </a:r>
          </a:p>
          <a:p>
            <a:pPr fontAlgn="base"/>
            <a:endParaRPr lang="en-US" sz="2000" dirty="0"/>
          </a:p>
          <a:p>
            <a:endParaRPr lang="en-GB"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a:t>
            </a:r>
            <a:endParaRPr lang="en-GB" sz="3200" dirty="0"/>
          </a:p>
        </p:txBody>
      </p:sp>
      <p:pic>
        <p:nvPicPr>
          <p:cNvPr id="1026" name="Picture 2">
            <a:extLst>
              <a:ext uri="{FF2B5EF4-FFF2-40B4-BE49-F238E27FC236}">
                <a16:creationId xmlns:a16="http://schemas.microsoft.com/office/drawing/2014/main" id="{91FC212C-2D2C-405B-9E31-BDD93108B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98" y="2202287"/>
            <a:ext cx="6715281" cy="459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7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fontAlgn="base"/>
            <a:r>
              <a:rPr lang="en-US" sz="2000" dirty="0"/>
              <a:t>To</a:t>
            </a:r>
            <a:r>
              <a:rPr lang="en-US" sz="2000" b="1" dirty="0"/>
              <a:t> Answer the incoming</a:t>
            </a:r>
            <a:r>
              <a:rPr lang="en-US" sz="2000" dirty="0"/>
              <a:t> chat, an agent will </a:t>
            </a:r>
            <a:r>
              <a:rPr lang="en-US" sz="2000" b="1" dirty="0"/>
              <a:t>click on the visitor</a:t>
            </a:r>
            <a:r>
              <a:rPr lang="en-US" sz="2000" dirty="0"/>
              <a:t> (with PINK background) and a chat window will open. There are various chat answer background colors:</a:t>
            </a:r>
          </a:p>
          <a:p>
            <a:pPr marL="457200" lvl="1" indent="0" fontAlgn="base">
              <a:buNone/>
            </a:pPr>
            <a:r>
              <a:rPr lang="en-US" sz="1600" b="1" dirty="0"/>
              <a:t>PINK</a:t>
            </a:r>
            <a:r>
              <a:rPr lang="en-US" sz="1600" dirty="0"/>
              <a:t> Background – New incoming chat that has </a:t>
            </a:r>
            <a:r>
              <a:rPr lang="en-US" sz="1600" b="1" dirty="0"/>
              <a:t>not been answered</a:t>
            </a:r>
            <a:r>
              <a:rPr lang="en-US" sz="1600" dirty="0"/>
              <a:t>.</a:t>
            </a:r>
            <a:br>
              <a:rPr lang="en-US" sz="1600" dirty="0"/>
            </a:br>
            <a:r>
              <a:rPr lang="en-US" sz="1600" b="1" dirty="0"/>
              <a:t>GREEN</a:t>
            </a:r>
            <a:r>
              <a:rPr lang="en-US" sz="1600" dirty="0"/>
              <a:t> Bar – Chat that has already been answered and is currently active.</a:t>
            </a:r>
            <a:br>
              <a:rPr lang="en-US" sz="1600" dirty="0"/>
            </a:br>
            <a:r>
              <a:rPr lang="en-US" sz="1600" b="1" dirty="0"/>
              <a:t>GRAY</a:t>
            </a:r>
            <a:r>
              <a:rPr lang="en-US" sz="1600" dirty="0"/>
              <a:t> Bar – Chat that is active but </a:t>
            </a:r>
            <a:r>
              <a:rPr lang="en-US" sz="1800" b="1" dirty="0"/>
              <a:t>ANOTHER</a:t>
            </a:r>
            <a:r>
              <a:rPr lang="en-US" sz="1600" b="1" dirty="0"/>
              <a:t> agen</a:t>
            </a:r>
            <a:r>
              <a:rPr lang="en-US" sz="1600" dirty="0"/>
              <a:t>t has answered.</a:t>
            </a:r>
          </a:p>
          <a:p>
            <a:pPr marL="457200" lvl="1" indent="0" fontAlgn="base">
              <a:buNone/>
            </a:pPr>
            <a:endParaRPr lang="en-US" sz="1600" dirty="0"/>
          </a:p>
          <a:p>
            <a:pPr fontAlgn="base"/>
            <a:r>
              <a:rPr lang="en-US" sz="2000" dirty="0"/>
              <a:t>The agent will then click on the </a:t>
            </a:r>
            <a:r>
              <a:rPr lang="en-US" sz="2000" b="1" dirty="0"/>
              <a:t>JOIN BUTTON</a:t>
            </a:r>
            <a:r>
              <a:rPr lang="en-US" sz="2000" dirty="0"/>
              <a:t> at the bottom of the chat window. Once answered, the visitor chat area will have a green background.</a:t>
            </a:r>
          </a:p>
          <a:p>
            <a:pPr fontAlgn="base"/>
            <a:endParaRPr lang="en-US" sz="2000" dirty="0"/>
          </a:p>
          <a:p>
            <a:pPr fontAlgn="base"/>
            <a:endParaRPr lang="en-US" sz="2000" dirty="0"/>
          </a:p>
          <a:p>
            <a:pPr fontAlgn="base"/>
            <a:endParaRPr lang="en-US" sz="2000" dirty="0"/>
          </a:p>
          <a:p>
            <a:pPr fontAlgn="base"/>
            <a:r>
              <a:rPr lang="en-US" sz="2000" dirty="0"/>
              <a:t>The agent can also use the menu to </a:t>
            </a:r>
            <a:r>
              <a:rPr lang="en-US" sz="2000" b="1" dirty="0"/>
              <a:t>select which Alias</a:t>
            </a:r>
            <a:r>
              <a:rPr lang="en-US" sz="2000" dirty="0"/>
              <a:t> they would like to join the chat with. The </a:t>
            </a:r>
            <a:r>
              <a:rPr lang="en-US" sz="2000" b="1" dirty="0"/>
              <a:t>Alias names</a:t>
            </a:r>
            <a:r>
              <a:rPr lang="en-US" sz="2000" dirty="0"/>
              <a:t> will appear when the dropdown menu is clicked.</a:t>
            </a:r>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50" name="Picture 2">
            <a:extLst>
              <a:ext uri="{FF2B5EF4-FFF2-40B4-BE49-F238E27FC236}">
                <a16:creationId xmlns:a16="http://schemas.microsoft.com/office/drawing/2014/main" id="{C2DFEEBA-44D3-48C6-BC1A-B4A85B24B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2842212"/>
            <a:ext cx="43719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74A2E8-9453-48FB-B9AC-F9EB6EA2E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6" y="480013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p>
          <a:p>
            <a:pPr fontAlgn="base"/>
            <a:r>
              <a:rPr lang="en-US" sz="2000" dirty="0"/>
              <a:t>An agent can set either of the above status.</a:t>
            </a:r>
          </a:p>
          <a:p>
            <a:pPr marL="457200" lvl="1" indent="0" fontAlgn="base">
              <a:buNone/>
            </a:pPr>
            <a:r>
              <a:rPr lang="en-US" sz="1400" b="1" dirty="0"/>
              <a:t>Online Status</a:t>
            </a:r>
            <a:r>
              <a:rPr lang="en-US" sz="1400" dirty="0"/>
              <a:t> – Agent is online and available to answer incoming chats.</a:t>
            </a:r>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p>
          <a:p>
            <a:pPr lvl="1" fontAlgn="base"/>
            <a:endParaRPr lang="en-US" sz="1600" dirty="0"/>
          </a:p>
          <a:p>
            <a:r>
              <a:rPr lang="en-US" sz="2000" dirty="0"/>
              <a:t>Status is changed by navigating to the top right of the tawk.to dashboard and using the drop down menu.</a:t>
            </a:r>
          </a:p>
          <a:p>
            <a:pPr marL="0" indent="0">
              <a:buNone/>
            </a:pPr>
            <a:br>
              <a:rPr lang="en-US" sz="2000" dirty="0"/>
            </a:br>
            <a:endParaRPr lang="en-US"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a:extLst>
              <a:ext uri="{FF2B5EF4-FFF2-40B4-BE49-F238E27FC236}">
                <a16:creationId xmlns:a16="http://schemas.microsoft.com/office/drawing/2014/main" id="{6C5A7160-049F-42E3-9D23-1B9B105381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0" name="Picture 4">
            <a:extLst>
              <a:ext uri="{FF2B5EF4-FFF2-40B4-BE49-F238E27FC236}">
                <a16:creationId xmlns:a16="http://schemas.microsoft.com/office/drawing/2014/main" id="{CC1A07D0-8440-4C9A-82EF-307D642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2E0015-7ED0-40D7-BAF3-71CA1ACBB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a:t>
            </a:r>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130942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Miss chats can be viewed quickly by selecting </a:t>
            </a:r>
            <a:r>
              <a:rPr lang="en-US" sz="2000" b="1" dirty="0"/>
              <a:t>Unassigned</a:t>
            </a:r>
            <a:r>
              <a:rPr lang="en-US" sz="2000" dirty="0"/>
              <a:t> as a filter. </a:t>
            </a:r>
          </a:p>
          <a:p>
            <a:pPr fontAlgn="base"/>
            <a:r>
              <a:rPr lang="en-US" sz="2000" dirty="0"/>
              <a:t>Clicking on a message in the list of messages will open a window where an agent can view the chat transcript or ticket as well as other details such as : </a:t>
            </a:r>
          </a:p>
          <a:p>
            <a:pPr lvl="1"/>
            <a:r>
              <a:rPr lang="en-US" sz="1600" dirty="0"/>
              <a:t>Visitor location</a:t>
            </a:r>
          </a:p>
          <a:p>
            <a:pPr lvl="1"/>
            <a:r>
              <a:rPr lang="en-US" sz="1600" dirty="0"/>
              <a:t>Ip address</a:t>
            </a:r>
          </a:p>
          <a:p>
            <a:pPr lvl="1"/>
            <a:r>
              <a:rPr lang="en-US" sz="1600" dirty="0"/>
              <a:t>Notes</a:t>
            </a:r>
          </a:p>
          <a:p>
            <a:pPr lvl="1"/>
            <a:r>
              <a:rPr lang="en-US" sz="1600" dirty="0"/>
              <a:t>Last visit etc.</a:t>
            </a:r>
            <a:endParaRPr lang="en-GB" sz="2000" u="sng" dirty="0"/>
          </a:p>
          <a:p>
            <a:r>
              <a:rPr lang="en-US" sz="2000" dirty="0"/>
              <a:t>The search box above the messaging section can be used to quickly find a chat or ticket.</a:t>
            </a:r>
          </a:p>
          <a:p>
            <a:endParaRPr lang="en-US" sz="2000" dirty="0"/>
          </a:p>
          <a:p>
            <a:pPr marL="457200" lvl="1" indent="0">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a:extLst>
              <a:ext uri="{FF2B5EF4-FFF2-40B4-BE49-F238E27FC236}">
                <a16:creationId xmlns:a16="http://schemas.microsoft.com/office/drawing/2014/main" id="{CAFDD7D1-B14A-4525-904B-80AA56706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a:extLst>
              <a:ext uri="{FF2B5EF4-FFF2-40B4-BE49-F238E27FC236}">
                <a16:creationId xmlns:a16="http://schemas.microsoft.com/office/drawing/2014/main" id="{B01A70AC-04F2-4F55-AF22-B6FAEFCEE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a:extLst>
              <a:ext uri="{FF2B5EF4-FFF2-40B4-BE49-F238E27FC236}">
                <a16:creationId xmlns:a16="http://schemas.microsoft.com/office/drawing/2014/main" id="{1E8E5DDB-5501-4E21-BD65-3C2B974F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2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553</Words>
  <Application>Microsoft Office PowerPoint</Application>
  <PresentationFormat>Widescreen</PresentationFormat>
  <Paragraphs>179</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Introduction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anthony baru</cp:lastModifiedBy>
  <cp:revision>54</cp:revision>
  <dcterms:created xsi:type="dcterms:W3CDTF">2019-09-23T08:12:28Z</dcterms:created>
  <dcterms:modified xsi:type="dcterms:W3CDTF">2019-09-23T16:33:01Z</dcterms:modified>
</cp:coreProperties>
</file>