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81" r:id="rId5"/>
    <p:sldId id="282" r:id="rId6"/>
    <p:sldId id="284" r:id="rId8"/>
    <p:sldId id="258" r:id="rId9"/>
    <p:sldId id="287" r:id="rId10"/>
    <p:sldId id="259" r:id="rId11"/>
    <p:sldId id="288"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6693AB77-4B35-4775-BBC4-9028424B53C1}"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693AB77-4B35-4775-BBC4-9028424B53C1}"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3AB77-4B35-4775-BBC4-9028424B53C1}"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693AB77-4B35-4775-BBC4-9028424B53C1}"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6693AB77-4B35-4775-BBC4-9028424B53C1}"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693AB77-4B35-4775-BBC4-9028424B53C1}"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3AB77-4B35-4775-BBC4-9028424B53C1}"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93AB77-4B35-4775-BBC4-9028424B53C1}"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2365BDE-26FD-405D-92BA-016971680507}"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53792"/>
          </a:xfrm>
        </p:spPr>
        <p:txBody>
          <a:bodyPr>
            <a:normAutofit/>
          </a:bodyPr>
          <a:lstStyle/>
          <a:p>
            <a:pPr algn="l"/>
            <a:r>
              <a:rPr lang="en-US" sz="3200" dirty="0"/>
              <a:t>Introduction</a:t>
            </a:r>
            <a:endParaRPr lang="en-GB" sz="3200" dirty="0"/>
          </a:p>
        </p:txBody>
      </p:sp>
      <p:sp>
        <p:nvSpPr>
          <p:cNvPr id="3" name="Subtitle 2"/>
          <p:cNvSpPr>
            <a:spLocks noGrp="1"/>
          </p:cNvSpPr>
          <p:nvPr>
            <p:ph type="subTitle" idx="1"/>
          </p:nvPr>
        </p:nvSpPr>
        <p:spPr>
          <a:xfrm>
            <a:off x="0" y="553793"/>
            <a:ext cx="12192000" cy="6130342"/>
          </a:xfrm>
        </p:spPr>
        <p:txBody>
          <a:bodyPr>
            <a:normAutofit/>
          </a:bodyPr>
          <a:lstStyle/>
          <a:p>
            <a:pPr marL="342900" indent="-342900" algn="l">
              <a:buFont typeface="Arial" panose="020B0604020202020204" pitchFamily="34" charset="0"/>
              <a:buChar char="•"/>
            </a:pPr>
            <a:r>
              <a:rPr lang="en-US" sz="2000" dirty="0"/>
              <a:t>Tawk.to is a live chat support &amp; messaging application that focuses on  successful communication between  businesses and </a:t>
            </a:r>
            <a:r>
              <a:rPr lang="en-US" sz="2000"/>
              <a:t>their clients. </a:t>
            </a:r>
            <a:endParaRPr lang="en-US" sz="2000" dirty="0"/>
          </a:p>
          <a:p>
            <a:pPr marL="342900" indent="-342900" algn="l">
              <a:buFont typeface="Arial" panose="020B0604020202020204" pitchFamily="34" charset="0"/>
              <a:buChar char="•"/>
            </a:pPr>
            <a:r>
              <a:rPr lang="en-US" sz="2000" dirty="0"/>
              <a:t>Modern and intuitive, Tawk.to was created to help find an efficient way to bridge the communication gap between clients and businesses.</a:t>
            </a:r>
            <a:endParaRPr lang="en-US" sz="2000" dirty="0"/>
          </a:p>
          <a:p>
            <a:pPr marL="342900" indent="-342900" algn="l">
              <a:buFont typeface="Arial" panose="020B0604020202020204" pitchFamily="34" charset="0"/>
              <a:buChar char="•"/>
            </a:pPr>
            <a:r>
              <a:rPr lang="en-US" sz="2000" dirty="0"/>
              <a:t>Aside from its live chat service, Tawk.to offers a whole lot of other features like full customization of the chat window, start lively chats with potential clients, eagerly engage with visitors using triggers, quickly send replies with shortcuts to help agents and businesses become a hit with valued customers.</a:t>
            </a:r>
            <a:endParaRPr lang="en-US" sz="2000" dirty="0"/>
          </a:p>
          <a:p>
            <a:br>
              <a:rPr lang="en-US" dirty="0"/>
            </a:b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518375"/>
            <a:ext cx="12203514" cy="6333526"/>
          </a:xfrm>
        </p:spPr>
        <p:txBody>
          <a:bodyPr/>
          <a:lstStyle/>
          <a:p>
            <a:pPr marL="0" indent="0" fontAlgn="base">
              <a:buNone/>
            </a:pPr>
            <a:r>
              <a:rPr lang="en-US" sz="2000" u="sng" dirty="0"/>
              <a:t>Online, Away and Invisible agent status</a:t>
            </a:r>
            <a:endParaRPr lang="en-US" sz="2000" u="sng" dirty="0"/>
          </a:p>
          <a:p>
            <a:pPr fontAlgn="base"/>
            <a:r>
              <a:rPr lang="en-US" sz="2000" dirty="0"/>
              <a:t>An agent can set either of the above status.</a:t>
            </a:r>
            <a:endParaRPr lang="en-US" sz="2000" dirty="0"/>
          </a:p>
          <a:p>
            <a:pPr marL="457200" lvl="1" indent="0" fontAlgn="base">
              <a:buNone/>
            </a:pPr>
            <a:r>
              <a:rPr lang="en-US" sz="1400" b="1" dirty="0"/>
              <a:t>Online Status</a:t>
            </a:r>
            <a:r>
              <a:rPr lang="en-US" sz="1400" dirty="0"/>
              <a:t> – Agent is online and available to answer incoming chats.</a:t>
            </a:r>
            <a:endParaRPr lang="en-US" sz="1400" dirty="0"/>
          </a:p>
          <a:p>
            <a:pPr marL="457200" lvl="1" indent="0" fontAlgn="base">
              <a:buNone/>
            </a:pPr>
            <a:r>
              <a:rPr lang="en-US" sz="1400" b="1" dirty="0"/>
              <a:t>Away Status</a:t>
            </a:r>
            <a:r>
              <a:rPr lang="en-US" sz="1400" dirty="0"/>
              <a:t> – Agent is online and available to answer chats but has set the widget message to say “Away” to set the visitors expectation that the agent may or may not be available to answer their chat.</a:t>
            </a:r>
            <a:endParaRPr lang="en-US" sz="1400" dirty="0"/>
          </a:p>
          <a:p>
            <a:pPr marL="457200" lvl="1" indent="0" fontAlgn="base">
              <a:buNone/>
            </a:pPr>
            <a:r>
              <a:rPr lang="en-US" sz="1400" b="1" dirty="0"/>
              <a:t>Invisible Status</a:t>
            </a:r>
            <a:r>
              <a:rPr lang="en-US" sz="1400" dirty="0"/>
              <a:t> – Agent is offline but can see chats in the tawk.to dashboard but can’t join them. This status should only be used to monitor chats.</a:t>
            </a:r>
            <a:endParaRPr lang="en-US" sz="1400" dirty="0"/>
          </a:p>
          <a:p>
            <a:pPr lvl="1" fontAlgn="base"/>
            <a:endParaRPr lang="en-US" sz="1600" dirty="0"/>
          </a:p>
          <a:p>
            <a:r>
              <a:rPr lang="en-US" sz="2000" dirty="0"/>
              <a:t>Status is changed by navigating to the top right of the tawk.to dashboard and using the drop down menu.</a:t>
            </a:r>
            <a:endParaRPr lang="en-US" sz="2000" dirty="0"/>
          </a:p>
          <a:p>
            <a:pPr marL="0" indent="0">
              <a:buNone/>
            </a:pPr>
            <a:br>
              <a:rPr lang="en-US" sz="2000" dirty="0"/>
            </a:br>
            <a:endParaRPr lang="en-US"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
        <p:nvSpPr>
          <p:cNvPr id="2"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dirty="0"/>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074" y="3019156"/>
            <a:ext cx="4152900" cy="3524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14" y="1527857"/>
            <a:ext cx="11921544" cy="26431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a:t>
            </a:r>
            <a:endParaRPr lang="en-GB" sz="2000" u="sng" dirty="0"/>
          </a:p>
          <a:p>
            <a:pPr fontAlgn="base"/>
            <a:r>
              <a:rPr lang="en-US" sz="2000" b="1" dirty="0"/>
              <a:t>History</a:t>
            </a:r>
            <a:r>
              <a:rPr lang="en-US" sz="2000" dirty="0"/>
              <a:t> for any chat  can be viewed  by </a:t>
            </a:r>
            <a:r>
              <a:rPr lang="en-US" sz="2000" b="1" dirty="0"/>
              <a:t>clicking</a:t>
            </a:r>
            <a:r>
              <a:rPr lang="en-US" sz="2000" dirty="0"/>
              <a:t> on the </a:t>
            </a:r>
            <a:r>
              <a:rPr lang="en-US" sz="2000" b="1" dirty="0"/>
              <a:t>Messaging</a:t>
            </a:r>
            <a:r>
              <a:rPr lang="en-US" sz="2000" dirty="0"/>
              <a:t> icon on the </a:t>
            </a:r>
            <a:r>
              <a:rPr lang="en-US" sz="2000" b="1" dirty="0"/>
              <a:t>Left Sidebar </a:t>
            </a:r>
            <a:r>
              <a:rPr lang="en-US" sz="2000" dirty="0"/>
              <a:t>of the Dashboard.</a:t>
            </a:r>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marL="0" indent="0" fontAlgn="base">
              <a:buNone/>
            </a:pPr>
            <a:endParaRPr lang="en-US" sz="2000" dirty="0"/>
          </a:p>
          <a:p>
            <a:pPr fontAlgn="base"/>
            <a:r>
              <a:rPr lang="en-US" sz="2000" dirty="0"/>
              <a:t>From the </a:t>
            </a:r>
            <a:r>
              <a:rPr lang="en-US" sz="2000" b="1" dirty="0"/>
              <a:t>list on the left</a:t>
            </a:r>
            <a:r>
              <a:rPr lang="en-US" sz="2000" dirty="0"/>
              <a:t> an agent can click on the </a:t>
            </a:r>
            <a:r>
              <a:rPr lang="en-US" sz="2000" b="1" dirty="0"/>
              <a:t>name of the Site, tawk.to Page or Profile Page</a:t>
            </a:r>
            <a:r>
              <a:rPr lang="en-US" sz="2000" dirty="0"/>
              <a:t> they wish to view past messages from. Then </a:t>
            </a:r>
            <a:r>
              <a:rPr lang="en-US" sz="2000" b="1" dirty="0"/>
              <a:t>click ALL</a:t>
            </a:r>
            <a:r>
              <a:rPr lang="en-US" sz="2000" dirty="0"/>
              <a:t> on the left of the message view area.</a:t>
            </a:r>
            <a:endParaRPr lang="en-US" sz="2000" dirty="0"/>
          </a:p>
          <a:p>
            <a:pPr fontAlgn="base"/>
            <a:r>
              <a:rPr lang="en-US" sz="2000" b="1" dirty="0"/>
              <a:t>Closed chats, missed chats and tickets </a:t>
            </a:r>
            <a:r>
              <a:rPr lang="en-US" sz="2000" dirty="0"/>
              <a:t>can all be seen in this area. They can be sorted by </a:t>
            </a:r>
            <a:r>
              <a:rPr lang="en-US" sz="2000" b="1" dirty="0"/>
              <a:t>Open, Pending or Closed.</a:t>
            </a:r>
            <a:endParaRPr lang="en-US" sz="20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 cont…</a:t>
            </a:r>
            <a:endParaRPr lang="en-GB" sz="2000" u="sng" dirty="0"/>
          </a:p>
          <a:p>
            <a:pPr fontAlgn="base"/>
            <a:r>
              <a:rPr lang="en-US" sz="2000" dirty="0"/>
              <a:t>Miss chats can be viewed quickly by selecting </a:t>
            </a:r>
            <a:r>
              <a:rPr lang="en-US" sz="2000" b="1" dirty="0"/>
              <a:t>Unassigned</a:t>
            </a:r>
            <a:r>
              <a:rPr lang="en-US" sz="2000" dirty="0"/>
              <a:t> as a filter. </a:t>
            </a:r>
            <a:endParaRPr lang="en-US" sz="2000" dirty="0"/>
          </a:p>
          <a:p>
            <a:pPr fontAlgn="base"/>
            <a:r>
              <a:rPr lang="en-US" sz="2000" dirty="0"/>
              <a:t>Clicking on a message in the list of messages will open a window where an agent can view the chat transcript or ticket as well as other details such as : </a:t>
            </a:r>
            <a:endParaRPr lang="en-US" sz="2000" dirty="0"/>
          </a:p>
          <a:p>
            <a:pPr lvl="1"/>
            <a:r>
              <a:rPr lang="en-US" sz="1600" dirty="0"/>
              <a:t>Visitor location</a:t>
            </a:r>
            <a:endParaRPr lang="en-US" sz="1600" dirty="0"/>
          </a:p>
          <a:p>
            <a:pPr lvl="1"/>
            <a:r>
              <a:rPr lang="en-US" sz="1600" dirty="0"/>
              <a:t>Ip address</a:t>
            </a:r>
            <a:endParaRPr lang="en-US" sz="1600" dirty="0"/>
          </a:p>
          <a:p>
            <a:pPr lvl="1"/>
            <a:r>
              <a:rPr lang="en-US" sz="1600" dirty="0"/>
              <a:t>Notes</a:t>
            </a:r>
            <a:endParaRPr lang="en-US" sz="1600" dirty="0"/>
          </a:p>
          <a:p>
            <a:pPr lvl="1"/>
            <a:r>
              <a:rPr lang="en-US" sz="1600" dirty="0"/>
              <a:t>Last visit etc.</a:t>
            </a:r>
            <a:endParaRPr lang="en-GB" sz="2000" u="sng" dirty="0"/>
          </a:p>
          <a:p>
            <a:r>
              <a:rPr lang="en-US" sz="2000" dirty="0"/>
              <a:t>The search box above the messaging section can be used to quickly find a chat or ticket.</a:t>
            </a:r>
            <a:endParaRPr lang="en-US" sz="2000" dirty="0"/>
          </a:p>
          <a:p>
            <a:endParaRPr lang="en-US" sz="2000" dirty="0"/>
          </a:p>
          <a:p>
            <a:pPr marL="457200" lvl="1" indent="0">
              <a:buNone/>
            </a:pPr>
            <a:endParaRPr lang="en-US" sz="16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901" y="3691237"/>
            <a:ext cx="8496300"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 cont…</a:t>
            </a:r>
            <a:endParaRPr lang="en-GB" sz="2000" u="sng" dirty="0"/>
          </a:p>
          <a:p>
            <a:pPr fontAlgn="base"/>
            <a:r>
              <a:rPr lang="en-US" sz="2000" dirty="0"/>
              <a:t>To </a:t>
            </a:r>
            <a:r>
              <a:rPr lang="en-US" sz="2000" b="1" dirty="0"/>
              <a:t>Delete a Chat or Message</a:t>
            </a:r>
            <a:r>
              <a:rPr lang="en-US" sz="2000" dirty="0"/>
              <a:t> from History simply </a:t>
            </a:r>
            <a:r>
              <a:rPr lang="en-US" sz="2000" b="1" dirty="0"/>
              <a:t>check the box on the right side of the list</a:t>
            </a:r>
            <a:r>
              <a:rPr lang="en-US" sz="2000" dirty="0"/>
              <a:t> next to the message you wish to delete. You can delete multiple messages at once or one at a time. Just check the box and then click on the </a:t>
            </a:r>
            <a:r>
              <a:rPr lang="en-US" sz="2000" b="1" dirty="0"/>
              <a:t>red delete messages</a:t>
            </a:r>
            <a:r>
              <a:rPr lang="en-US" sz="2000" dirty="0"/>
              <a:t> button.  </a:t>
            </a:r>
            <a:r>
              <a:rPr lang="en-US" sz="2000" i="1" dirty="0"/>
              <a:t>You must be an </a:t>
            </a:r>
            <a:r>
              <a:rPr lang="en-US" sz="2000" b="1" i="1" dirty="0"/>
              <a:t>Admin</a:t>
            </a:r>
            <a:r>
              <a:rPr lang="en-US" sz="2000" i="1" dirty="0"/>
              <a:t> to delete messages in history.</a:t>
            </a:r>
            <a:br>
              <a:rPr lang="en-US" sz="2000" dirty="0"/>
            </a:b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406" y="2081310"/>
            <a:ext cx="1063942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Viewing Chat History cont…</a:t>
            </a:r>
            <a:endParaRPr lang="en-GB" sz="2000" u="sng" dirty="0"/>
          </a:p>
          <a:p>
            <a:pPr fontAlgn="base"/>
            <a:r>
              <a:rPr lang="en-US" sz="2000" dirty="0"/>
              <a:t>To </a:t>
            </a:r>
            <a:r>
              <a:rPr lang="en-US" sz="2000" b="1" dirty="0"/>
              <a:t>Export a Chat or Message</a:t>
            </a:r>
            <a:r>
              <a:rPr lang="en-US" sz="2000" dirty="0"/>
              <a:t> from History simply </a:t>
            </a:r>
            <a:r>
              <a:rPr lang="en-US" sz="2000" b="1" dirty="0"/>
              <a:t>check the box on the right side of the list</a:t>
            </a:r>
            <a:r>
              <a:rPr lang="en-US" sz="2000" dirty="0"/>
              <a:t> next to the message you wish to export. You can export multiple messages at once or one at a time. Just check the box and then click on the </a:t>
            </a:r>
            <a:r>
              <a:rPr lang="en-US" sz="2000" b="1" dirty="0"/>
              <a:t>export messages</a:t>
            </a:r>
            <a:r>
              <a:rPr lang="en-US" sz="2000" dirty="0"/>
              <a:t> button.  </a:t>
            </a:r>
            <a:r>
              <a:rPr lang="en-US" sz="2000" i="1" dirty="0"/>
              <a:t>You must be an </a:t>
            </a:r>
            <a:r>
              <a:rPr lang="en-US" sz="2000" b="1" i="1" dirty="0"/>
              <a:t>Admin</a:t>
            </a:r>
            <a:r>
              <a:rPr lang="en-US" sz="2000" i="1" dirty="0"/>
              <a:t> to export messages in history.</a:t>
            </a: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833" y="2640370"/>
            <a:ext cx="10572750" cy="3457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Using Messaging and Ticketing</a:t>
            </a:r>
            <a:endParaRPr lang="en-GB" sz="2000" u="sng"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a:t>
            </a:r>
            <a:endParaRPr lang="en-GB" sz="2000" u="sng" dirty="0"/>
          </a:p>
          <a:p>
            <a:pPr fontAlgn="base"/>
            <a:r>
              <a:rPr lang="en-US" sz="2000" dirty="0"/>
              <a:t>Agents can create and use Shortcuts (canned responses) to answer common questions by simply typing / followed by a keyword. E.g. an agent could type /hello to quickly send the visitor the text: “Hello how can we help you today?”</a:t>
            </a:r>
            <a:endParaRPr lang="en-US" sz="2000" dirty="0"/>
          </a:p>
          <a:p>
            <a:pPr fontAlgn="base"/>
            <a:r>
              <a:rPr lang="en-US" sz="2000" dirty="0"/>
              <a:t>To create a </a:t>
            </a:r>
            <a:r>
              <a:rPr lang="en-US" sz="2000" b="1" dirty="0"/>
              <a:t>New Shortcut</a:t>
            </a:r>
            <a:r>
              <a:rPr lang="en-US" sz="2000" dirty="0"/>
              <a:t>, click on </a:t>
            </a:r>
            <a:r>
              <a:rPr lang="en-US" sz="2000" b="1" dirty="0"/>
              <a:t>Admin at the Top of the Dashboard</a:t>
            </a:r>
            <a:r>
              <a:rPr lang="en-US" sz="2000" dirty="0"/>
              <a:t> and then click on </a:t>
            </a:r>
            <a:r>
              <a:rPr lang="en-US" sz="2000" b="1" dirty="0"/>
              <a:t>Shortcuts</a:t>
            </a:r>
            <a:r>
              <a:rPr lang="en-US" sz="2000" dirty="0"/>
              <a:t>.</a:t>
            </a:r>
            <a:br>
              <a:rPr lang="en-US" sz="2000" dirty="0"/>
            </a:br>
            <a:endParaRPr lang="en-GB" sz="2000" u="sng"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319" y="2329567"/>
            <a:ext cx="8592288" cy="4438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endParaRPr lang="en-GB" sz="2000" u="sng" dirty="0"/>
          </a:p>
          <a:p>
            <a:pPr fontAlgn="base"/>
            <a:r>
              <a:rPr lang="en-US" sz="2000" dirty="0"/>
              <a:t>Then </a:t>
            </a:r>
            <a:r>
              <a:rPr lang="en-US" sz="2000" b="1" dirty="0"/>
              <a:t>Choose the Property</a:t>
            </a:r>
            <a:r>
              <a:rPr lang="en-US" sz="2000" dirty="0"/>
              <a:t> the Shortcut will be used for.</a:t>
            </a:r>
            <a:endParaRPr lang="en-US" sz="2000" dirty="0"/>
          </a:p>
          <a:p>
            <a:pPr fontAlgn="base"/>
            <a:r>
              <a:rPr lang="en-US" sz="2000" dirty="0"/>
              <a:t>Click on </a:t>
            </a:r>
            <a:r>
              <a:rPr lang="en-US" sz="2000" b="1" dirty="0"/>
              <a:t>Shortcuts </a:t>
            </a:r>
            <a:r>
              <a:rPr lang="en-US" sz="2000" dirty="0"/>
              <a:t>and you will see a screen like the </a:t>
            </a:r>
            <a:r>
              <a:rPr lang="en-US" sz="2000" b="1" dirty="0"/>
              <a:t>image below</a:t>
            </a:r>
            <a:r>
              <a:rPr lang="en-US" sz="2000" dirty="0"/>
              <a:t>. You can </a:t>
            </a:r>
            <a:r>
              <a:rPr lang="en-US" sz="2000" b="1" dirty="0"/>
              <a:t>Manage Existing Shortcuts here.</a:t>
            </a:r>
            <a:endParaRPr lang="en-US" sz="2000" dirty="0"/>
          </a:p>
          <a:p>
            <a:pPr fontAlgn="base"/>
            <a:r>
              <a:rPr lang="en-US" sz="2000" dirty="0"/>
              <a:t>Click the </a:t>
            </a:r>
            <a:r>
              <a:rPr lang="en-US" sz="2000" b="1" dirty="0"/>
              <a:t>Green Add Shortcut Button</a:t>
            </a:r>
            <a:r>
              <a:rPr lang="en-US" sz="2000" dirty="0"/>
              <a:t> at the</a:t>
            </a:r>
            <a:r>
              <a:rPr lang="en-US" sz="2000" b="1" dirty="0"/>
              <a:t> Top Right</a:t>
            </a:r>
            <a:r>
              <a:rPr lang="en-US" sz="2000" dirty="0"/>
              <a:t> of this screen to </a:t>
            </a:r>
            <a:r>
              <a:rPr lang="en-US" sz="2000" b="1" dirty="0"/>
              <a:t>Add a New Shortcut</a:t>
            </a:r>
            <a:endParaRPr lang="en-US" sz="2000"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2154482"/>
            <a:ext cx="11639684" cy="254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endParaRPr lang="en-GB" sz="2000" u="sng" dirty="0"/>
          </a:p>
          <a:p>
            <a:pPr fontAlgn="base"/>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901521"/>
            <a:ext cx="5341527" cy="5956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endParaRPr lang="en-GB" sz="2000" u="sng" dirty="0"/>
          </a:p>
          <a:p>
            <a:pPr fontAlgn="base"/>
            <a:r>
              <a:rPr lang="en-US" sz="2000" dirty="0"/>
              <a:t>When naming a Shortcut, </a:t>
            </a:r>
            <a:r>
              <a:rPr lang="en-US" sz="2000" b="1" dirty="0"/>
              <a:t>THE FORWARD SLASH “/” </a:t>
            </a:r>
            <a:r>
              <a:rPr lang="en-US" sz="2000" dirty="0"/>
              <a:t>should not be included and it should be all lower case.</a:t>
            </a:r>
            <a:endParaRPr lang="en-US" sz="2000" dirty="0"/>
          </a:p>
          <a:p>
            <a:pPr fontAlgn="base"/>
            <a:r>
              <a:rPr lang="en-US" sz="2000" dirty="0"/>
              <a:t>Creating a shortcut involves:</a:t>
            </a:r>
            <a:endParaRPr lang="en-US" sz="2000" dirty="0"/>
          </a:p>
          <a:p>
            <a:pPr marL="457200" lvl="1" indent="0" fontAlgn="base">
              <a:buNone/>
            </a:pPr>
            <a:r>
              <a:rPr lang="en-US" sz="1800" dirty="0"/>
              <a:t>1. Name the Shortcut</a:t>
            </a:r>
            <a:br>
              <a:rPr lang="en-US" sz="1800" dirty="0"/>
            </a:br>
            <a:r>
              <a:rPr lang="en-US" sz="1800" dirty="0"/>
              <a:t>2. Enter the Message you want to send the visitor for that Shortcut</a:t>
            </a:r>
            <a:br>
              <a:rPr lang="en-US" sz="1800" dirty="0"/>
            </a:br>
            <a:r>
              <a:rPr lang="en-US" sz="1800" dirty="0"/>
              <a:t>3. Choose whether this Shortcut is Personal (only you can see and use it) or Public (any agent can use it)</a:t>
            </a:r>
            <a:br>
              <a:rPr lang="en-US" sz="1800" dirty="0"/>
            </a:br>
            <a:r>
              <a:rPr lang="en-US" sz="1800" dirty="0"/>
              <a:t>4. Choose whether this Shortcut is a message or a quick survey. (it will almost always be a message)</a:t>
            </a:r>
            <a:endParaRPr lang="en-GB" sz="18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1280" y="-10160"/>
            <a:ext cx="12256770" cy="6885940"/>
          </a:xfrm>
          <a:prstGeom prst="rect">
            <a:avLst/>
          </a:prstGeom>
        </p:spPr>
      </p:pic>
      <p:sp>
        <p:nvSpPr>
          <p:cNvPr id="2" name="Title 1"/>
          <p:cNvSpPr>
            <a:spLocks noGrp="1"/>
          </p:cNvSpPr>
          <p:nvPr>
            <p:ph type="title"/>
          </p:nvPr>
        </p:nvSpPr>
        <p:spPr>
          <a:xfrm>
            <a:off x="5556885" y="1523365"/>
            <a:ext cx="5826125" cy="1595120"/>
          </a:xfrm>
        </p:spPr>
        <p:txBody>
          <a:bodyPr>
            <a:normAutofit/>
          </a:bodyPr>
          <a:p>
            <a:r>
              <a:rPr lang="en-US" b="1" dirty="0">
                <a:solidFill>
                  <a:schemeClr val="bg1"/>
                </a:solidFill>
                <a:sym typeface="+mn-ea"/>
              </a:rPr>
              <a:t>Live chat support &amp; messaging application </a:t>
            </a:r>
            <a:endParaRPr lang="en-US" b="1" dirty="0">
              <a:solidFill>
                <a:schemeClr val="bg1"/>
              </a:solidFill>
              <a:sym typeface="+mn-ea"/>
            </a:endParaRPr>
          </a:p>
        </p:txBody>
      </p:sp>
      <p:pic>
        <p:nvPicPr>
          <p:cNvPr id="6" name="Picture 5" descr="tawkto-logo"/>
          <p:cNvPicPr>
            <a:picLocks noChangeAspect="1"/>
          </p:cNvPicPr>
          <p:nvPr/>
        </p:nvPicPr>
        <p:blipFill>
          <a:blip r:embed="rId2"/>
          <a:stretch>
            <a:fillRect/>
          </a:stretch>
        </p:blipFill>
        <p:spPr>
          <a:xfrm>
            <a:off x="5546090" y="3616960"/>
            <a:ext cx="4337050" cy="13696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Editing tawk.to account settings</a:t>
            </a:r>
            <a:endParaRPr lang="en-GB" sz="2000" u="sng" dirty="0"/>
          </a:p>
          <a:p>
            <a:pPr fontAlgn="base"/>
            <a:r>
              <a:rPr lang="en-US" sz="2000" dirty="0"/>
              <a:t>To </a:t>
            </a:r>
            <a:r>
              <a:rPr lang="en-US" sz="2000" b="1" dirty="0"/>
              <a:t>Edit</a:t>
            </a:r>
            <a:r>
              <a:rPr lang="en-US" sz="2000" dirty="0"/>
              <a:t> the </a:t>
            </a:r>
            <a:r>
              <a:rPr lang="en-US" sz="2000" b="1" dirty="0"/>
              <a:t>Account Settings,</a:t>
            </a:r>
            <a:r>
              <a:rPr lang="en-US" sz="2000" dirty="0"/>
              <a:t> navigate to the </a:t>
            </a:r>
            <a:r>
              <a:rPr lang="en-US" sz="2000" b="1" dirty="0"/>
              <a:t>Top Left</a:t>
            </a:r>
            <a:r>
              <a:rPr lang="en-US" sz="2000" dirty="0"/>
              <a:t> corner of the </a:t>
            </a:r>
            <a:r>
              <a:rPr lang="en-US" sz="2000" b="1" dirty="0"/>
              <a:t>Dashboard</a:t>
            </a:r>
            <a:r>
              <a:rPr lang="en-US" sz="2000" dirty="0"/>
              <a:t>. Click on the icon for </a:t>
            </a:r>
            <a:r>
              <a:rPr lang="en-US" sz="2000" b="1" dirty="0"/>
              <a:t>My Profile</a:t>
            </a:r>
            <a:r>
              <a:rPr lang="en-US" sz="2000" dirty="0"/>
              <a:t> then </a:t>
            </a:r>
            <a:r>
              <a:rPr lang="en-US" sz="2000" b="1" dirty="0"/>
              <a:t>on the Settings</a:t>
            </a:r>
            <a:r>
              <a:rPr lang="en-US" sz="2000" dirty="0"/>
              <a:t> option under </a:t>
            </a:r>
            <a:r>
              <a:rPr lang="en-US" sz="2000" b="1" dirty="0"/>
              <a:t>Account Settings</a:t>
            </a:r>
            <a:endParaRPr lang="en-US" sz="2000" dirty="0"/>
          </a:p>
          <a:p>
            <a:pPr marL="0" indent="0">
              <a:buNone/>
            </a:pPr>
            <a:br>
              <a:rPr lang="en-US" sz="2000" dirty="0"/>
            </a:b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733849"/>
            <a:ext cx="8334375" cy="3914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Editing tawk.to account settings cont…</a:t>
            </a:r>
            <a:endParaRPr lang="en-GB" sz="2000" u="sng" dirty="0"/>
          </a:p>
          <a:p>
            <a:pPr fontAlgn="base"/>
            <a:r>
              <a:rPr lang="en-US" sz="2000" dirty="0"/>
              <a:t>Settings that can be changed include the </a:t>
            </a:r>
            <a:r>
              <a:rPr lang="en-US" sz="2000" b="1" dirty="0"/>
              <a:t>Name, Email and the Password</a:t>
            </a:r>
            <a:r>
              <a:rPr lang="en-US" sz="2000" dirty="0"/>
              <a:t> for the Tawk.to account.</a:t>
            </a:r>
            <a:br>
              <a:rPr lang="en-US" sz="2000" dirty="0"/>
            </a:br>
            <a:br>
              <a:rPr lang="en-US" sz="2000" dirty="0"/>
            </a:br>
            <a:endParaRPr lang="en-GB" sz="20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aliases </a:t>
            </a:r>
            <a:endParaRPr lang="en-GB" sz="2000" u="sng" dirty="0"/>
          </a:p>
          <a:p>
            <a:pPr fontAlgn="base"/>
            <a:r>
              <a:rPr lang="en-US" sz="2000" dirty="0"/>
              <a:t>A user can have multiple aliases, so he or she can answer each chat with any name they like. To </a:t>
            </a:r>
            <a:r>
              <a:rPr lang="en-US" sz="2000" b="1" dirty="0"/>
              <a:t>Manage Aliases:</a:t>
            </a:r>
            <a:endParaRPr lang="en-US" sz="2000" dirty="0"/>
          </a:p>
          <a:p>
            <a:pPr marL="971550" lvl="1" indent="-514350">
              <a:buFont typeface="+mj-lt"/>
              <a:buAutoNum type="arabicPeriod"/>
            </a:pPr>
            <a:r>
              <a:rPr lang="en-US" sz="1600" dirty="0"/>
              <a:t>Log-in to Dashboard</a:t>
            </a:r>
            <a:endParaRPr lang="en-US" sz="1600" dirty="0"/>
          </a:p>
          <a:p>
            <a:pPr marL="971550" lvl="1" indent="-514350">
              <a:buFont typeface="+mj-lt"/>
              <a:buAutoNum type="arabicPeriod"/>
            </a:pPr>
            <a:r>
              <a:rPr lang="en-US" sz="1600" dirty="0"/>
              <a:t>Go to </a:t>
            </a:r>
            <a:r>
              <a:rPr lang="en-US" sz="1600" b="1" dirty="0"/>
              <a:t>My Profile</a:t>
            </a:r>
            <a:r>
              <a:rPr lang="en-US" sz="1600" dirty="0"/>
              <a:t>  (top left corner of the dashboard)</a:t>
            </a:r>
            <a:br>
              <a:rPr lang="en-US" sz="1600" dirty="0"/>
            </a:br>
            <a:endParaRPr lang="en-GB" sz="16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893193"/>
            <a:ext cx="5378985" cy="4724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lstStyle/>
          <a:p>
            <a:pPr marL="0" indent="0" fontAlgn="base">
              <a:buNone/>
            </a:pPr>
            <a:r>
              <a:rPr lang="en-GB" sz="2000" u="sng" dirty="0"/>
              <a:t>Creating and managing aliases cont…</a:t>
            </a:r>
            <a:endParaRPr lang="en-GB" sz="2000" u="sng" dirty="0"/>
          </a:p>
          <a:p>
            <a:pPr marL="971550" lvl="1" indent="-514350" fontAlgn="base">
              <a:buFont typeface="+mj-lt"/>
              <a:buAutoNum type="arabicPeriod" startAt="3"/>
            </a:pPr>
            <a:r>
              <a:rPr lang="en-US" sz="1600" dirty="0"/>
              <a:t>Navigate to </a:t>
            </a:r>
            <a:r>
              <a:rPr lang="en-US" sz="1600" b="1" dirty="0"/>
              <a:t>Aliases</a:t>
            </a:r>
            <a:r>
              <a:rPr lang="en-US" sz="1600" dirty="0"/>
              <a:t> under </a:t>
            </a:r>
            <a:r>
              <a:rPr lang="en-US" sz="1600" b="1" dirty="0"/>
              <a:t>Account Settings</a:t>
            </a:r>
            <a:r>
              <a:rPr lang="en-US" sz="1600" dirty="0"/>
              <a:t>.</a:t>
            </a: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430964"/>
            <a:ext cx="6286500" cy="317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Enabling desktop notifications</a:t>
            </a:r>
            <a:endParaRPr lang="en-GB" sz="2000" u="sng" dirty="0"/>
          </a:p>
          <a:p>
            <a:pPr fontAlgn="base"/>
            <a:r>
              <a:rPr lang="en-US" sz="2000" dirty="0"/>
              <a:t>These will appear even if the web browser is minimized.</a:t>
            </a:r>
            <a:endParaRPr lang="en-US" sz="2000" dirty="0"/>
          </a:p>
          <a:p>
            <a:pPr fontAlgn="base"/>
            <a:r>
              <a:rPr lang="en-US" sz="2000" dirty="0"/>
              <a:t>Steps to enable:</a:t>
            </a:r>
            <a:endParaRPr lang="en-US" sz="2000" dirty="0"/>
          </a:p>
          <a:p>
            <a:pPr marL="800100" lvl="1" indent="-342900" fontAlgn="base">
              <a:buAutoNum type="arabicPeriod"/>
            </a:pPr>
            <a:r>
              <a:rPr lang="en-US" sz="1600" dirty="0"/>
              <a:t>Go to the </a:t>
            </a:r>
            <a:r>
              <a:rPr lang="en-US" sz="1600" b="1" dirty="0"/>
              <a:t>Top Left</a:t>
            </a:r>
            <a:r>
              <a:rPr lang="en-US" sz="1600" dirty="0"/>
              <a:t> of the Dashboard and click on the </a:t>
            </a:r>
            <a:r>
              <a:rPr lang="en-US" sz="1600" b="1" dirty="0"/>
              <a:t>My Profile Icon.</a:t>
            </a:r>
            <a:endParaRPr lang="en-US" sz="1600" b="1" dirty="0"/>
          </a:p>
          <a:p>
            <a:pPr marL="800100" lvl="1" indent="-342900" fontAlgn="base">
              <a:buAutoNum type="arabicPeriod"/>
            </a:pPr>
            <a:r>
              <a:rPr lang="en-US" sz="1600" dirty="0"/>
              <a:t>Switch Desktop Notifications</a:t>
            </a:r>
            <a:r>
              <a:rPr lang="en-US" sz="1600" b="1" dirty="0"/>
              <a:t> On or Off.</a:t>
            </a:r>
            <a:endParaRPr lang="en-US" sz="1600" b="1" dirty="0"/>
          </a:p>
          <a:p>
            <a:pPr marL="457200" lvl="1" indent="0" fontAlgn="base">
              <a:buNone/>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281" y="2794716"/>
            <a:ext cx="2704442" cy="3961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fontAlgn="base"/>
            <a:r>
              <a:rPr lang="en-GB" sz="2000" u="sng" dirty="0"/>
              <a:t>Managing sound settings</a:t>
            </a:r>
            <a:endParaRPr lang="en-US" sz="2000" u="sng" dirty="0"/>
          </a:p>
          <a:p>
            <a:pPr fontAlgn="base"/>
            <a:r>
              <a:rPr lang="en-US" sz="2000" dirty="0"/>
              <a:t>To </a:t>
            </a:r>
            <a:r>
              <a:rPr lang="en-US" sz="2000" b="1" dirty="0"/>
              <a:t>Change the Sound settings</a:t>
            </a:r>
            <a:r>
              <a:rPr lang="en-US" sz="2000" dirty="0"/>
              <a:t> in the Dashboard:</a:t>
            </a:r>
            <a:endParaRPr lang="en-US" sz="2000" dirty="0"/>
          </a:p>
          <a:p>
            <a:pPr marL="971550" lvl="1" indent="-514350" fontAlgn="base">
              <a:buFont typeface="+mj-lt"/>
              <a:buAutoNum type="arabicPeriod"/>
            </a:pPr>
            <a:r>
              <a:rPr lang="en-US" sz="1600" dirty="0"/>
              <a:t>Go to the </a:t>
            </a:r>
            <a:r>
              <a:rPr lang="en-US" sz="1600" b="1" dirty="0"/>
              <a:t>Top Right of the Dashboard</a:t>
            </a:r>
            <a:r>
              <a:rPr lang="en-US" sz="1600" dirty="0"/>
              <a:t> and click on the Settings Icon. (Gear Icon)</a:t>
            </a:r>
            <a:endParaRPr lang="en-US" sz="1600" dirty="0"/>
          </a:p>
          <a:p>
            <a:pPr marL="971550" lvl="1" indent="-514350" fontAlgn="base">
              <a:buFont typeface="+mj-lt"/>
              <a:buAutoNum type="arabicPeriod"/>
            </a:pPr>
            <a:r>
              <a:rPr lang="en-US" sz="1600" dirty="0"/>
              <a:t>Go to </a:t>
            </a:r>
            <a:r>
              <a:rPr lang="en-US" sz="1600" b="1" dirty="0"/>
              <a:t>Manage Sounds</a:t>
            </a:r>
            <a:r>
              <a:rPr lang="en-US" sz="1600" dirty="0"/>
              <a:t>.</a:t>
            </a:r>
            <a:endParaRPr lang="en-US" sz="1600" dirty="0"/>
          </a:p>
          <a:p>
            <a:pPr marL="0" indent="0">
              <a:buNone/>
            </a:pPr>
            <a:br>
              <a:rPr lang="en-US" sz="1600" dirty="0"/>
            </a:b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2021984"/>
            <a:ext cx="4139536" cy="4639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fontAlgn="base"/>
            <a:r>
              <a:rPr lang="en-GB" sz="2000" u="sng" dirty="0"/>
              <a:t>Managing sound settings cont</a:t>
            </a:r>
            <a:endParaRPr lang="en-GB" sz="2000" u="sng" dirty="0"/>
          </a:p>
          <a:p>
            <a:pPr marL="914400" lvl="1" indent="-457200" fontAlgn="base">
              <a:buFont typeface="+mj-lt"/>
              <a:buAutoNum type="arabicPeriod" startAt="3"/>
            </a:pPr>
            <a:r>
              <a:rPr lang="en-US" sz="1600" dirty="0"/>
              <a:t>Choose the Sound you would like to use for each Action.</a:t>
            </a:r>
            <a:endParaRPr lang="en-US" sz="1600" dirty="0"/>
          </a:p>
          <a:p>
            <a:pPr marL="914400" lvl="1" indent="-457200" fontAlgn="base">
              <a:buFont typeface="+mj-lt"/>
              <a:buAutoNum type="arabicPeriod" startAt="3"/>
            </a:pPr>
            <a:r>
              <a:rPr lang="en-US" sz="1600" dirty="0"/>
              <a:t>Set the Volume Level and how many times you would like that Sound Repeated</a:t>
            </a:r>
            <a:endParaRPr lang="en-US" sz="1600" dirty="0"/>
          </a:p>
          <a:p>
            <a:pPr marL="914400" lvl="1" indent="-457200" fontAlgn="base">
              <a:buFont typeface="+mj-lt"/>
              <a:buAutoNum type="arabicPeriod" startAt="3"/>
            </a:pPr>
            <a:r>
              <a:rPr lang="en-US" sz="1600" dirty="0"/>
              <a:t>Click Save</a:t>
            </a:r>
            <a:endParaRPr lang="en-US" sz="1600" dirty="0"/>
          </a:p>
          <a:p>
            <a:pPr marL="457200" lvl="1" indent="0" fontAlgn="base">
              <a:buNone/>
            </a:pPr>
            <a:endParaRPr lang="en-GB" sz="1600" u="sng"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804724"/>
            <a:ext cx="7564191" cy="4644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endParaRPr lang="en-GB" sz="1600" u="sng" dirty="0"/>
          </a:p>
          <a:p>
            <a:pPr fontAlgn="base"/>
            <a:r>
              <a:rPr lang="en-GB" sz="2000" dirty="0"/>
              <a:t>If there’s a visitor that needs to be banned  from using the chat widget, a user can use the following steps.</a:t>
            </a:r>
            <a:endParaRPr lang="en-GB" sz="2000" dirty="0"/>
          </a:p>
          <a:p>
            <a:pPr fontAlgn="base"/>
            <a:r>
              <a:rPr lang="en-GB" sz="2000" dirty="0"/>
              <a:t>If user is in an active chat:</a:t>
            </a:r>
            <a:endParaRPr lang="en-GB" sz="2000" dirty="0"/>
          </a:p>
          <a:p>
            <a:pPr marL="800100" lvl="1" indent="-342900" fontAlgn="base">
              <a:buFont typeface="+mj-lt"/>
              <a:buAutoNum type="arabicPeriod"/>
            </a:pPr>
            <a:r>
              <a:rPr lang="en-US" sz="1600" dirty="0"/>
              <a:t>Go to the </a:t>
            </a:r>
            <a:r>
              <a:rPr lang="en-US" sz="1600" b="1" dirty="0"/>
              <a:t>Options</a:t>
            </a:r>
            <a:r>
              <a:rPr lang="en-US" sz="1600" dirty="0"/>
              <a:t> menu in the </a:t>
            </a:r>
            <a:r>
              <a:rPr lang="en-US" sz="1600" b="1" dirty="0"/>
              <a:t>top right corner</a:t>
            </a:r>
            <a:r>
              <a:rPr lang="en-US" sz="1600" dirty="0"/>
              <a:t> of the chat window. Click </a:t>
            </a:r>
            <a:r>
              <a:rPr lang="en-US" sz="1600" b="1" dirty="0"/>
              <a:t>Details</a:t>
            </a:r>
            <a:r>
              <a:rPr lang="en-US" sz="1600" dirty="0"/>
              <a:t> to bring up the </a:t>
            </a:r>
            <a:r>
              <a:rPr lang="en-US" sz="1600" b="1" dirty="0"/>
              <a:t>Details Pane</a:t>
            </a:r>
            <a:r>
              <a:rPr lang="en-US" sz="1600" dirty="0"/>
              <a:t> if it’s not already open.</a:t>
            </a:r>
            <a:endParaRPr lang="en-US" sz="1600" dirty="0"/>
          </a:p>
          <a:p>
            <a:pPr marL="800100" lvl="1" indent="-342900" fontAlgn="base">
              <a:buFont typeface="+mj-lt"/>
              <a:buAutoNum type="arabicPeriod"/>
            </a:pPr>
            <a:r>
              <a:rPr lang="en-US" sz="1600" dirty="0"/>
              <a:t>Click </a:t>
            </a:r>
            <a:r>
              <a:rPr lang="en-US" sz="1600" b="1" dirty="0"/>
              <a:t>Ban Visitor</a:t>
            </a:r>
            <a:r>
              <a:rPr lang="en-US" sz="1600" dirty="0"/>
              <a:t>. Provide a reason for Banning the Visitor.</a:t>
            </a:r>
            <a:endParaRPr lang="en-US" sz="1600" dirty="0"/>
          </a:p>
          <a:p>
            <a:pPr marL="457200" lvl="1" indent="0" fontAlgn="base">
              <a:buNone/>
            </a:pPr>
            <a:endParaRPr lang="en-GB" sz="16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6" y="2446986"/>
            <a:ext cx="3118261" cy="42342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endParaRPr lang="en-GB" sz="2000" u="sng" dirty="0"/>
          </a:p>
          <a:p>
            <a:pPr marL="800100" lvl="1" indent="-342900" fontAlgn="base">
              <a:buFont typeface="+mj-lt"/>
              <a:buAutoNum type="arabicPeriod" startAt="3"/>
            </a:pPr>
            <a:r>
              <a:rPr lang="en-US" sz="1600" dirty="0"/>
              <a:t>A user can choose to Ban the visitor by IP address by selecting the Ban IP box. (If this isn’t done, the visitor will be able to clear the cookies in their browser and return)</a:t>
            </a:r>
            <a:endParaRPr lang="en-GB" sz="1600" u="sng" dirty="0"/>
          </a:p>
          <a:p>
            <a:pPr lvl="1" fontAlgn="base"/>
            <a:endParaRPr lang="en-GB" sz="1600" u="sng" dirty="0"/>
          </a:p>
          <a:p>
            <a:pPr fontAlgn="base"/>
            <a:r>
              <a:rPr lang="en-GB" sz="2000" dirty="0"/>
              <a:t>If not in an active chat:</a:t>
            </a:r>
            <a:endParaRPr lang="en-GB" sz="2000" dirty="0"/>
          </a:p>
          <a:p>
            <a:pPr marL="800100" lvl="1" indent="-342900" fontAlgn="base">
              <a:buFont typeface="+mj-lt"/>
              <a:buAutoNum type="arabicPeriod"/>
            </a:pPr>
            <a:r>
              <a:rPr lang="en-GB" sz="1600" dirty="0"/>
              <a:t>Navigate to </a:t>
            </a:r>
            <a:r>
              <a:rPr lang="en-US" sz="1600" b="1" dirty="0"/>
              <a:t>top of the Dashboard and click on Admin</a:t>
            </a:r>
            <a:r>
              <a:rPr lang="en-US" sz="1600" dirty="0"/>
              <a:t>. Then under </a:t>
            </a:r>
            <a:r>
              <a:rPr lang="en-US" sz="1600" b="1" dirty="0"/>
              <a:t>Property settings</a:t>
            </a:r>
            <a:r>
              <a:rPr lang="en-US" sz="1600" dirty="0"/>
              <a:t> click </a:t>
            </a:r>
            <a:r>
              <a:rPr lang="en-US" sz="1600" b="1" dirty="0"/>
              <a:t>Ban List</a:t>
            </a:r>
            <a:r>
              <a:rPr lang="en-US" sz="1600" dirty="0"/>
              <a:t>.</a:t>
            </a:r>
            <a:endParaRPr lang="en-US" sz="1600" dirty="0"/>
          </a:p>
          <a:p>
            <a:pPr lvl="1" fontAlgn="base"/>
            <a:endParaRPr lang="en-US" sz="1600" dirty="0"/>
          </a:p>
          <a:p>
            <a:pPr marL="0" indent="0">
              <a:buNone/>
            </a:pPr>
            <a:br>
              <a:rPr lang="en-US" dirty="0"/>
            </a:br>
            <a:endParaRPr lang="en-GB" sz="1600" dirty="0"/>
          </a:p>
          <a:p>
            <a:pPr lvl="1" fontAlgn="base"/>
            <a:endParaRPr lang="en-US" sz="20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2730321"/>
            <a:ext cx="5674656" cy="41276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endParaRPr lang="en-GB" sz="2000" u="sng" dirty="0"/>
          </a:p>
          <a:p>
            <a:pPr marL="914400" lvl="1" indent="-457200" fontAlgn="base">
              <a:buFont typeface="+mj-lt"/>
              <a:buAutoNum type="arabicPeriod" startAt="2"/>
            </a:pPr>
            <a:r>
              <a:rPr lang="en-US" sz="1600" dirty="0"/>
              <a:t>There will be a </a:t>
            </a:r>
            <a:r>
              <a:rPr lang="en-US" sz="1600" b="1" dirty="0"/>
              <a:t>Green button that says Ban IP</a:t>
            </a:r>
            <a:r>
              <a:rPr lang="en-US" sz="1600" dirty="0"/>
              <a:t> at the </a:t>
            </a:r>
            <a:r>
              <a:rPr lang="en-US" sz="1600" b="1" dirty="0"/>
              <a:t>Top Right</a:t>
            </a:r>
            <a:r>
              <a:rPr lang="en-US" sz="1600" dirty="0"/>
              <a:t> of that screen. A user can enter the IP address for the visitor and create the ban.</a:t>
            </a: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457200" lvl="1" indent="0" fontAlgn="base">
              <a:buNone/>
            </a:pPr>
            <a:endParaRPr lang="en-US" sz="1600" dirty="0"/>
          </a:p>
          <a:p>
            <a:pPr fontAlgn="base"/>
            <a:r>
              <a:rPr lang="en-US" sz="2000" dirty="0"/>
              <a:t>To </a:t>
            </a:r>
            <a:r>
              <a:rPr lang="en-US" sz="2000" b="1" dirty="0"/>
              <a:t>Remove a Banned Visitor</a:t>
            </a:r>
            <a:r>
              <a:rPr lang="en-US" sz="2000" dirty="0"/>
              <a:t> from the Banned Visitor list click the </a:t>
            </a:r>
            <a:r>
              <a:rPr lang="en-US" sz="2000" b="1" dirty="0"/>
              <a:t>empty box to the right of that visitor</a:t>
            </a:r>
            <a:r>
              <a:rPr lang="en-US" sz="2000" dirty="0"/>
              <a:t>. A </a:t>
            </a:r>
            <a:r>
              <a:rPr lang="en-US" sz="2000" b="1" dirty="0"/>
              <a:t>Delete Button</a:t>
            </a:r>
            <a:r>
              <a:rPr lang="en-US" sz="2000" dirty="0"/>
              <a:t> will appear. Click the </a:t>
            </a:r>
            <a:r>
              <a:rPr lang="en-US" sz="2000" b="1" dirty="0"/>
              <a:t>Delete Button</a:t>
            </a:r>
            <a:r>
              <a:rPr lang="en-US" sz="2000" dirty="0"/>
              <a:t> to remove the ban.</a:t>
            </a:r>
            <a:endParaRPr lang="en-US" sz="2000" dirty="0"/>
          </a:p>
          <a:p>
            <a:pPr marL="457200" lvl="1" indent="0" fontAlgn="base">
              <a:buNone/>
            </a:pPr>
            <a:endParaRPr lang="en-US" sz="16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17" y="1495426"/>
            <a:ext cx="11548265" cy="2213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1196975"/>
          </a:xfrm>
        </p:spPr>
        <p:txBody>
          <a:bodyPr/>
          <a:p>
            <a:pPr algn="ctr"/>
            <a:r>
              <a:rPr lang="en-US" b="1" dirty="0">
                <a:solidFill>
                  <a:schemeClr val="bg1"/>
                </a:solidFill>
                <a:sym typeface="+mn-ea"/>
              </a:rPr>
              <a:t>WHAT IS TAWK.TO</a:t>
            </a:r>
            <a:endParaRPr lang="en-US" b="1" dirty="0">
              <a:solidFill>
                <a:schemeClr val="bg1"/>
              </a:solidFill>
              <a:sym typeface="+mn-ea"/>
            </a:endParaRPr>
          </a:p>
        </p:txBody>
      </p:sp>
      <p:sp>
        <p:nvSpPr>
          <p:cNvPr id="5" name="Text Box 4"/>
          <p:cNvSpPr txBox="1"/>
          <p:nvPr/>
        </p:nvSpPr>
        <p:spPr>
          <a:xfrm>
            <a:off x="804545" y="1212850"/>
            <a:ext cx="10535920" cy="5354320"/>
          </a:xfrm>
          <a:prstGeom prst="rect">
            <a:avLst/>
          </a:prstGeom>
          <a:noFill/>
        </p:spPr>
        <p:txBody>
          <a:bodyPr wrap="square" rtlCol="0">
            <a:spAutoFit/>
          </a:bodyPr>
          <a:p>
            <a:pPr marL="342900" indent="-342900" algn="l">
              <a:buFont typeface="Arial" panose="020B0604020202020204" pitchFamily="34" charset="0"/>
              <a:buChar char="•"/>
            </a:pPr>
            <a:r>
              <a:rPr lang="en-US" dirty="0">
                <a:solidFill>
                  <a:schemeClr val="bg1"/>
                </a:solidFill>
                <a:sym typeface="+mn-ea"/>
              </a:rPr>
              <a:t>Tawk.to is a live chat support &amp; messaging application that focuses on  successful communication between  businesses and </a:t>
            </a:r>
            <a:r>
              <a:rPr lang="en-US">
                <a:solidFill>
                  <a:schemeClr val="bg1"/>
                </a:solidFill>
                <a:sym typeface="+mn-ea"/>
              </a:rPr>
              <a:t>their clients. </a:t>
            </a: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Modern and intuitive, Tawk.to was created to help find an efficient way to bridge the communication gap between clients and businesses.</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Aside from its live chat service, Tawk.to offers a whole lot of other features like: </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full customization of the chat window.</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start lively chats with potential clients, eagerly engage with visitors using triggers.</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quickly send replies with shortcuts to help agents and businesses become a hit with valued customers. </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Inside communication between agents. </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Analytics and ticket generation for follow up.</a:t>
            </a:r>
            <a:endParaRPr lang="en-US" dirty="0">
              <a:solidFill>
                <a:schemeClr val="bg1"/>
              </a:solidFill>
              <a:sym typeface="+mn-ea"/>
            </a:endParaRPr>
          </a:p>
          <a:p>
            <a:pPr marL="1257300" lvl="2" indent="-342900" algn="l">
              <a:buFont typeface="Arial" panose="020B0604020202020204" pitchFamily="34" charset="0"/>
              <a:buChar char="•"/>
            </a:pPr>
            <a:r>
              <a:rPr lang="en-US" dirty="0">
                <a:solidFill>
                  <a:schemeClr val="bg1"/>
                </a:solidFill>
                <a:sym typeface="+mn-ea"/>
              </a:rPr>
              <a:t>Getting real time location of customers / client.</a:t>
            </a:r>
            <a:endParaRPr lang="en-US" dirty="0">
              <a:solidFill>
                <a:schemeClr val="bg1"/>
              </a:solidFill>
              <a:sym typeface="+mn-ea"/>
            </a:endParaRPr>
          </a:p>
          <a:p>
            <a:pPr indent="0" algn="l">
              <a:buFont typeface="Arial" panose="020B0604020202020204" pitchFamily="34" charset="0"/>
              <a:buNone/>
            </a:pPr>
            <a:r>
              <a:rPr lang="en-US" dirty="0">
                <a:solidFill>
                  <a:schemeClr val="bg1"/>
                </a:solidFill>
                <a:sym typeface="+mn-ea"/>
              </a:rPr>
              <a:t> </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indent="0" algn="l">
              <a:buFont typeface="Arial" panose="020B0604020202020204" pitchFamily="34" charset="0"/>
              <a:buNone/>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948055"/>
          </a:xfrm>
        </p:spPr>
        <p:txBody>
          <a:bodyPr/>
          <a:p>
            <a:pPr algn="ctr"/>
            <a:r>
              <a:rPr lang="en-US" b="1" dirty="0">
                <a:solidFill>
                  <a:schemeClr val="bg1"/>
                </a:solidFill>
                <a:sym typeface="+mn-ea"/>
              </a:rPr>
              <a:t>GETTING STARTED</a:t>
            </a:r>
            <a:endParaRPr lang="en-US" b="1" dirty="0">
              <a:solidFill>
                <a:schemeClr val="bg1"/>
              </a:solidFill>
              <a:sym typeface="+mn-ea"/>
            </a:endParaRPr>
          </a:p>
        </p:txBody>
      </p:sp>
      <p:sp>
        <p:nvSpPr>
          <p:cNvPr id="5" name="Text Box 4"/>
          <p:cNvSpPr txBox="1"/>
          <p:nvPr/>
        </p:nvSpPr>
        <p:spPr>
          <a:xfrm>
            <a:off x="738505" y="1594485"/>
            <a:ext cx="5738495" cy="5077460"/>
          </a:xfrm>
          <a:prstGeom prst="rect">
            <a:avLst/>
          </a:prstGeom>
          <a:noFill/>
        </p:spPr>
        <p:txBody>
          <a:bodyPr wrap="square" rtlCol="0">
            <a:spAutoFit/>
          </a:bodyPr>
          <a:p>
            <a:pPr marL="342900" indent="-342900" algn="l">
              <a:buFont typeface="Arial" panose="020B0604020202020204" pitchFamily="34" charset="0"/>
              <a:buChar char="•"/>
            </a:pPr>
            <a:r>
              <a:rPr lang="en-US" dirty="0">
                <a:solidFill>
                  <a:schemeClr val="bg1"/>
                </a:solidFill>
                <a:sym typeface="+mn-ea"/>
              </a:rPr>
              <a:t>Administrators will be pre-registered by the developers on the platform.</a:t>
            </a:r>
            <a:endParaRPr lang="en-US" dirty="0">
              <a:solidFill>
                <a:schemeClr val="bg1"/>
              </a:solidFill>
              <a:sym typeface="+mn-ea"/>
            </a:endParaRPr>
          </a:p>
          <a:p>
            <a:pPr indent="0" algn="l">
              <a:buFont typeface="Arial" panose="020B0604020202020204" pitchFamily="34" charset="0"/>
              <a:buNone/>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The admin will register the desired agents by filling in their credentials.</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The agent / customer service will recieve an invite in their email.</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Once you have accepted the invited you will be promt to create your password.</a:t>
            </a:r>
            <a:endParaRPr lang="en-US" dirty="0">
              <a:solidFill>
                <a:schemeClr val="bg1"/>
              </a:solidFill>
              <a:sym typeface="+mn-ea"/>
            </a:endParaRPr>
          </a:p>
          <a:p>
            <a:pPr marL="342900" indent="-342900" algn="l">
              <a:buFont typeface="Arial" panose="020B0604020202020204" pitchFamily="34" charset="0"/>
              <a:buChar char="•"/>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The next step is to login, then you are ready to go.</a:t>
            </a:r>
            <a:endParaRPr lang="en-US" dirty="0">
              <a:solidFill>
                <a:schemeClr val="bg1"/>
              </a:solidFill>
              <a:sym typeface="+mn-ea"/>
            </a:endParaRPr>
          </a:p>
          <a:p>
            <a:pPr indent="0" algn="l">
              <a:buFont typeface="Arial" panose="020B0604020202020204" pitchFamily="34" charset="0"/>
              <a:buNone/>
            </a:pPr>
            <a:r>
              <a:rPr lang="en-US" dirty="0">
                <a:solidFill>
                  <a:schemeClr val="bg1"/>
                </a:solidFill>
                <a:sym typeface="+mn-ea"/>
              </a:rPr>
              <a:t> </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indent="0" algn="l">
              <a:buFont typeface="Arial" panose="020B0604020202020204" pitchFamily="34" charset="0"/>
              <a:buNone/>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
        <p:nvSpPr>
          <p:cNvPr id="3" name="Text Box 2"/>
          <p:cNvSpPr txBox="1"/>
          <p:nvPr/>
        </p:nvSpPr>
        <p:spPr>
          <a:xfrm>
            <a:off x="977265" y="1024255"/>
            <a:ext cx="9797415" cy="460375"/>
          </a:xfrm>
          <a:prstGeom prst="rect">
            <a:avLst/>
          </a:prstGeom>
          <a:noFill/>
        </p:spPr>
        <p:txBody>
          <a:bodyPr wrap="square" rtlCol="0">
            <a:spAutoFit/>
          </a:bodyPr>
          <a:p>
            <a:r>
              <a:rPr lang="en-US" sz="2400">
                <a:solidFill>
                  <a:schemeClr val="bg1"/>
                </a:solidFill>
              </a:rPr>
              <a:t>STEP ONE : ACCOUNT CREATION</a:t>
            </a:r>
            <a:endParaRPr lang="en-US" sz="2400">
              <a:solidFill>
                <a:schemeClr val="bg1"/>
              </a:solidFill>
            </a:endParaRPr>
          </a:p>
        </p:txBody>
      </p:sp>
      <p:pic>
        <p:nvPicPr>
          <p:cNvPr id="6" name="Picture 5" descr="screenshot-dashboard.tawk.to-2019.09.24-10_23_42"/>
          <p:cNvPicPr>
            <a:picLocks noChangeAspect="1"/>
          </p:cNvPicPr>
          <p:nvPr/>
        </p:nvPicPr>
        <p:blipFill>
          <a:blip r:embed="rId2"/>
          <a:stretch>
            <a:fillRect/>
          </a:stretch>
        </p:blipFill>
        <p:spPr>
          <a:xfrm>
            <a:off x="7118985" y="2399030"/>
            <a:ext cx="4792980" cy="27997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53792"/>
          </a:xfrm>
        </p:spPr>
        <p:txBody>
          <a:bodyPr>
            <a:normAutofit/>
          </a:bodyPr>
          <a:lstStyle/>
          <a:p>
            <a:pPr algn="l"/>
            <a:r>
              <a:rPr lang="en-US" sz="3200" dirty="0"/>
              <a:t>Getting Started</a:t>
            </a:r>
            <a:endParaRPr lang="en-GB" sz="3200" dirty="0"/>
          </a:p>
        </p:txBody>
      </p:sp>
      <p:sp>
        <p:nvSpPr>
          <p:cNvPr id="3" name="Subtitle 2"/>
          <p:cNvSpPr>
            <a:spLocks noGrp="1"/>
          </p:cNvSpPr>
          <p:nvPr>
            <p:ph type="subTitle" idx="1"/>
          </p:nvPr>
        </p:nvSpPr>
        <p:spPr>
          <a:xfrm>
            <a:off x="0" y="553793"/>
            <a:ext cx="12192000" cy="6130342"/>
          </a:xfrm>
        </p:spPr>
        <p:txBody>
          <a:bodyPr>
            <a:normAutofit/>
          </a:bodyPr>
          <a:lstStyle/>
          <a:p>
            <a:pPr algn="l"/>
            <a:r>
              <a:rPr lang="en-US" u="sng" dirty="0"/>
              <a:t>Account Creation</a:t>
            </a:r>
            <a:endParaRPr lang="en-US" u="sng" dirty="0"/>
          </a:p>
          <a:p>
            <a:pPr marL="342900" indent="-342900" algn="l">
              <a:buFont typeface="Arial" panose="020B0604020202020204" pitchFamily="34" charset="0"/>
              <a:buChar char="•"/>
            </a:pPr>
            <a:r>
              <a:rPr lang="en-US" sz="2000" dirty="0"/>
              <a:t>Administrators will be pre-registered by the developers on the platform after which they will invite their desired agents to manage the site dashboard.</a:t>
            </a:r>
            <a:endParaRPr lang="en-US" sz="2000" dirty="0"/>
          </a:p>
          <a:p>
            <a:pPr marL="342900" indent="-342900" algn="l">
              <a:buFont typeface="Arial" panose="020B0604020202020204" pitchFamily="34" charset="0"/>
              <a:buChar char="•"/>
            </a:pPr>
            <a:r>
              <a:rPr lang="en-US" sz="2000" dirty="0"/>
              <a:t>tawk.to is an Agent Centric chat application, which means every agent has their own account and can share </a:t>
            </a:r>
            <a:r>
              <a:rPr lang="en-US" sz="2000" b="1" dirty="0"/>
              <a:t>Properties</a:t>
            </a:r>
            <a:r>
              <a:rPr lang="en-US" sz="2000" dirty="0"/>
              <a:t>.</a:t>
            </a:r>
            <a:endParaRPr lang="en-US" sz="2000" dirty="0"/>
          </a:p>
          <a:p>
            <a:pPr marL="342900" indent="-342900" algn="l">
              <a:buFont typeface="Arial" panose="020B0604020202020204" pitchFamily="34" charset="0"/>
              <a:buChar char="•"/>
            </a:pPr>
            <a:r>
              <a:rPr lang="en-US" sz="2000" dirty="0"/>
              <a:t>Currently there are two properties: </a:t>
            </a:r>
            <a:r>
              <a:rPr lang="en-US" sz="2000" b="1" dirty="0"/>
              <a:t>sites</a:t>
            </a:r>
            <a:r>
              <a:rPr lang="en-US" sz="2000" dirty="0"/>
              <a:t> and </a:t>
            </a:r>
            <a:r>
              <a:rPr lang="en-US" sz="2000" b="1" dirty="0"/>
              <a:t>pages.</a:t>
            </a:r>
            <a:endParaRPr lang="en-US" sz="2000" b="1" dirty="0"/>
          </a:p>
          <a:p>
            <a:pPr marL="800100" lvl="1" indent="-342900" algn="l">
              <a:buFont typeface="Arial" panose="020B0604020202020204" pitchFamily="34" charset="0"/>
              <a:buChar char="•"/>
            </a:pPr>
            <a:r>
              <a:rPr lang="en-US" sz="1600" dirty="0"/>
              <a:t>Sites – refer to websites where the chat widget is embedded</a:t>
            </a:r>
            <a:endParaRPr lang="en-US" sz="1600" dirty="0"/>
          </a:p>
          <a:p>
            <a:pPr marL="800100" lvl="1" indent="-342900" algn="l">
              <a:buFont typeface="Arial" panose="020B0604020202020204" pitchFamily="34" charset="0"/>
              <a:buChar char="•"/>
            </a:pPr>
            <a:r>
              <a:rPr lang="en-US" sz="1600" dirty="0"/>
              <a:t>Pages – refer to the tawk.to hosted pages e.g. https://apainsurance.org/commercial.php</a:t>
            </a:r>
            <a:endParaRPr lang="en-US" sz="1600" dirty="0"/>
          </a:p>
          <a:p>
            <a:pPr algn="l"/>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948055"/>
          </a:xfrm>
        </p:spPr>
        <p:txBody>
          <a:bodyPr/>
          <a:p>
            <a:pPr algn="ctr"/>
            <a:r>
              <a:rPr lang="en-US" b="1" dirty="0">
                <a:solidFill>
                  <a:schemeClr val="bg1"/>
                </a:solidFill>
                <a:sym typeface="+mn-ea"/>
              </a:rPr>
              <a:t>GETTING STARTED: DASHBOARD</a:t>
            </a:r>
            <a:endParaRPr lang="en-US" b="1" dirty="0">
              <a:solidFill>
                <a:schemeClr val="bg1"/>
              </a:solidFill>
              <a:sym typeface="+mn-ea"/>
            </a:endParaRPr>
          </a:p>
        </p:txBody>
      </p:sp>
      <p:sp>
        <p:nvSpPr>
          <p:cNvPr id="5" name="Text Box 4"/>
          <p:cNvSpPr txBox="1"/>
          <p:nvPr/>
        </p:nvSpPr>
        <p:spPr>
          <a:xfrm>
            <a:off x="738505" y="2023110"/>
            <a:ext cx="5738495" cy="3969385"/>
          </a:xfrm>
          <a:prstGeom prst="rect">
            <a:avLst/>
          </a:prstGeom>
          <a:noFill/>
        </p:spPr>
        <p:txBody>
          <a:bodyPr wrap="square" rtlCol="0">
            <a:spAutoFit/>
          </a:bodyPr>
          <a:p>
            <a:pPr marL="342900" indent="-342900" algn="l">
              <a:buFont typeface="Arial" panose="020B0604020202020204" pitchFamily="34" charset="0"/>
              <a:buChar char="•"/>
            </a:pPr>
            <a:r>
              <a:rPr lang="en-US" dirty="0">
                <a:solidFill>
                  <a:schemeClr val="bg1"/>
                </a:solidFill>
                <a:sym typeface="+mn-ea"/>
              </a:rPr>
              <a:t>When someone visits the APA website and initiates a chat using the live chat widget, agents will hear a notification sound.</a:t>
            </a:r>
            <a:endParaRPr lang="en-US" dirty="0"/>
          </a:p>
          <a:p>
            <a:pPr indent="0" algn="l">
              <a:buFont typeface="Arial" panose="020B0604020202020204" pitchFamily="34" charset="0"/>
              <a:buNone/>
            </a:pPr>
            <a:endParaRPr lang="en-US" dirty="0">
              <a:solidFill>
                <a:schemeClr val="bg1"/>
              </a:solidFill>
              <a:sym typeface="+mn-ea"/>
            </a:endParaRPr>
          </a:p>
          <a:p>
            <a:pPr marL="342900" indent="-342900" algn="l">
              <a:buFont typeface="Arial" panose="020B0604020202020204" pitchFamily="34" charset="0"/>
              <a:buChar char="•"/>
            </a:pPr>
            <a:r>
              <a:rPr lang="en-US" dirty="0">
                <a:solidFill>
                  <a:schemeClr val="bg1"/>
                </a:solidFill>
                <a:sym typeface="+mn-ea"/>
              </a:rPr>
              <a:t>On the</a:t>
            </a:r>
            <a:r>
              <a:rPr lang="en-US" b="1" dirty="0">
                <a:solidFill>
                  <a:schemeClr val="bg1"/>
                </a:solidFill>
                <a:sym typeface="+mn-ea"/>
              </a:rPr>
              <a:t> </a:t>
            </a:r>
            <a:r>
              <a:rPr lang="en-US" b="1" dirty="0">
                <a:solidFill>
                  <a:srgbClr val="FF0000"/>
                </a:solidFill>
                <a:sym typeface="+mn-ea"/>
              </a:rPr>
              <a:t>left side</a:t>
            </a:r>
            <a:r>
              <a:rPr lang="en-US" dirty="0">
                <a:solidFill>
                  <a:schemeClr val="bg1"/>
                </a:solidFill>
                <a:sym typeface="+mn-ea"/>
              </a:rPr>
              <a:t> of the </a:t>
            </a:r>
            <a:r>
              <a:rPr lang="en-US" b="1" dirty="0">
                <a:solidFill>
                  <a:srgbClr val="FF0000"/>
                </a:solidFill>
                <a:sym typeface="+mn-ea"/>
              </a:rPr>
              <a:t>dashboard</a:t>
            </a:r>
            <a:r>
              <a:rPr lang="en-US" dirty="0">
                <a:solidFill>
                  <a:srgbClr val="FF0000"/>
                </a:solidFill>
                <a:sym typeface="+mn-ea"/>
              </a:rPr>
              <a:t> </a:t>
            </a:r>
            <a:r>
              <a:rPr lang="en-US" dirty="0">
                <a:solidFill>
                  <a:schemeClr val="bg1"/>
                </a:solidFill>
                <a:sym typeface="+mn-ea"/>
              </a:rPr>
              <a:t>they will see that the visitor and the background color will be </a:t>
            </a:r>
            <a:r>
              <a:rPr lang="en-US" b="1" dirty="0">
                <a:solidFill>
                  <a:srgbClr val="FF0000"/>
                </a:solidFill>
                <a:sym typeface="+mn-ea"/>
              </a:rPr>
              <a:t>PINK</a:t>
            </a:r>
            <a:r>
              <a:rPr lang="en-US" dirty="0">
                <a:solidFill>
                  <a:schemeClr val="bg1"/>
                </a:solidFill>
                <a:sym typeface="+mn-ea"/>
              </a:rPr>
              <a:t>. That indicates the agent has an </a:t>
            </a:r>
            <a:r>
              <a:rPr lang="en-US" b="1" dirty="0">
                <a:solidFill>
                  <a:srgbClr val="FF0000"/>
                </a:solidFill>
                <a:sym typeface="+mn-ea"/>
              </a:rPr>
              <a:t>incoming chat</a:t>
            </a:r>
            <a:r>
              <a:rPr lang="en-US" dirty="0">
                <a:solidFill>
                  <a:schemeClr val="bg1"/>
                </a:solidFill>
                <a:sym typeface="+mn-ea"/>
              </a:rPr>
              <a:t> that needs to be answered.</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sym typeface="+mn-ea"/>
            </a:endParaRPr>
          </a:p>
          <a:p>
            <a:pPr indent="0" algn="l">
              <a:buFont typeface="Arial" panose="020B0604020202020204" pitchFamily="34" charset="0"/>
              <a:buNone/>
            </a:pPr>
            <a:r>
              <a:rPr lang="en-US" dirty="0">
                <a:solidFill>
                  <a:schemeClr val="bg1"/>
                </a:solidFill>
                <a:sym typeface="+mn-ea"/>
              </a:rPr>
              <a:t> </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indent="0" algn="l">
              <a:buFont typeface="Arial" panose="020B0604020202020204" pitchFamily="34" charset="0"/>
              <a:buNone/>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
        <p:nvSpPr>
          <p:cNvPr id="3" name="Text Box 2"/>
          <p:cNvSpPr txBox="1"/>
          <p:nvPr/>
        </p:nvSpPr>
        <p:spPr>
          <a:xfrm>
            <a:off x="977265" y="1233805"/>
            <a:ext cx="9797415" cy="460375"/>
          </a:xfrm>
          <a:prstGeom prst="rect">
            <a:avLst/>
          </a:prstGeom>
          <a:noFill/>
        </p:spPr>
        <p:txBody>
          <a:bodyPr wrap="square" rtlCol="0">
            <a:spAutoFit/>
          </a:bodyPr>
          <a:p>
            <a:pPr algn="l"/>
            <a:r>
              <a:rPr lang="en-US" sz="2400" u="sng">
                <a:solidFill>
                  <a:schemeClr val="bg1"/>
                </a:solidFill>
              </a:rPr>
              <a:t>STEP TWO: INCOMING CAL</a:t>
            </a:r>
            <a:r>
              <a:rPr lang="en-US" sz="2400">
                <a:solidFill>
                  <a:schemeClr val="bg1"/>
                </a:solidFill>
              </a:rPr>
              <a:t>L</a:t>
            </a:r>
            <a:endParaRPr lang="en-US" sz="240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865" y="1598930"/>
            <a:ext cx="5199380" cy="3561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514" y="524474"/>
            <a:ext cx="12203514" cy="6333526"/>
          </a:xfrm>
        </p:spPr>
        <p:txBody>
          <a:bodyPr/>
          <a:lstStyle/>
          <a:p>
            <a:pPr marL="0" indent="0" fontAlgn="base">
              <a:buNone/>
            </a:pPr>
            <a:r>
              <a:rPr lang="en-US" sz="2000" u="sng" dirty="0"/>
              <a:t>Answering incoming chats</a:t>
            </a:r>
            <a:endParaRPr lang="en-US" sz="2000" dirty="0"/>
          </a:p>
          <a:p>
            <a:pPr fontAlgn="base"/>
            <a:r>
              <a:rPr lang="en-US" sz="2000" dirty="0"/>
              <a:t>When someone visits the APA website and initiates a chat using the live chat widget, agents will hear a notification sound.</a:t>
            </a:r>
            <a:endParaRPr lang="en-US" sz="2000" dirty="0"/>
          </a:p>
          <a:p>
            <a:pPr fontAlgn="base"/>
            <a:r>
              <a:rPr lang="en-US" sz="2000" dirty="0"/>
              <a:t>On the</a:t>
            </a:r>
            <a:r>
              <a:rPr lang="en-US" sz="2000" b="1" dirty="0"/>
              <a:t> left side</a:t>
            </a:r>
            <a:r>
              <a:rPr lang="en-US" sz="2000" dirty="0"/>
              <a:t> of the </a:t>
            </a:r>
            <a:r>
              <a:rPr lang="en-US" sz="2000" b="1" dirty="0"/>
              <a:t>dashboard</a:t>
            </a:r>
            <a:r>
              <a:rPr lang="en-US" sz="2000" dirty="0"/>
              <a:t> they will see that the visitor and the background color will be </a:t>
            </a:r>
            <a:r>
              <a:rPr lang="en-US" sz="2000" b="1" dirty="0"/>
              <a:t>PINK</a:t>
            </a:r>
            <a:r>
              <a:rPr lang="en-US" sz="2000" dirty="0"/>
              <a:t>. That indicates the agent has an </a:t>
            </a:r>
            <a:r>
              <a:rPr lang="en-US" sz="2000" b="1" dirty="0"/>
              <a:t>incoming chat</a:t>
            </a:r>
            <a:r>
              <a:rPr lang="en-US" sz="2000" dirty="0"/>
              <a:t> that needs to be answered.</a:t>
            </a:r>
            <a:endParaRPr lang="en-US" sz="2000" dirty="0"/>
          </a:p>
          <a:p>
            <a:pPr fontAlgn="base"/>
            <a:endParaRPr lang="en-US" sz="2000" dirty="0"/>
          </a:p>
          <a:p>
            <a:endParaRPr lang="en-GB"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a:t>
            </a:r>
            <a:endParaRPr lang="en-GB" sz="32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098" y="2202287"/>
            <a:ext cx="6715281" cy="4599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420" y="-19685"/>
            <a:ext cx="12515850" cy="7025005"/>
          </a:xfrm>
          <a:prstGeom prst="rect">
            <a:avLst/>
          </a:prstGeom>
        </p:spPr>
      </p:pic>
      <p:sp>
        <p:nvSpPr>
          <p:cNvPr id="2" name="Title 1"/>
          <p:cNvSpPr>
            <a:spLocks noGrp="1"/>
          </p:cNvSpPr>
          <p:nvPr>
            <p:ph type="title"/>
          </p:nvPr>
        </p:nvSpPr>
        <p:spPr>
          <a:xfrm>
            <a:off x="838200" y="76200"/>
            <a:ext cx="10515600" cy="857885"/>
          </a:xfrm>
        </p:spPr>
        <p:txBody>
          <a:bodyPr/>
          <a:p>
            <a:pPr algn="ctr"/>
            <a:r>
              <a:rPr lang="en-US" b="1" dirty="0">
                <a:solidFill>
                  <a:schemeClr val="bg1"/>
                </a:solidFill>
                <a:sym typeface="+mn-ea"/>
              </a:rPr>
              <a:t>GETTING STARTED: DASHBOARD</a:t>
            </a:r>
            <a:endParaRPr lang="en-US" b="1" dirty="0">
              <a:solidFill>
                <a:schemeClr val="bg1"/>
              </a:solidFill>
              <a:sym typeface="+mn-ea"/>
            </a:endParaRPr>
          </a:p>
        </p:txBody>
      </p:sp>
      <p:sp>
        <p:nvSpPr>
          <p:cNvPr id="5" name="Text Box 4"/>
          <p:cNvSpPr txBox="1"/>
          <p:nvPr/>
        </p:nvSpPr>
        <p:spPr>
          <a:xfrm>
            <a:off x="758190" y="1305560"/>
            <a:ext cx="5738495" cy="4246245"/>
          </a:xfrm>
          <a:prstGeom prst="rect">
            <a:avLst/>
          </a:prstGeom>
          <a:noFill/>
        </p:spPr>
        <p:txBody>
          <a:bodyPr wrap="square" rtlCol="0">
            <a:spAutoFit/>
          </a:bodyPr>
          <a:p>
            <a:pPr indent="0" fontAlgn="base">
              <a:buFont typeface="Arial" panose="020B0604020202020204" pitchFamily="34" charset="0"/>
              <a:buNone/>
            </a:pPr>
            <a:endParaRPr lang="en-US" dirty="0">
              <a:solidFill>
                <a:schemeClr val="bg1"/>
              </a:solidFill>
              <a:sym typeface="+mn-ea"/>
            </a:endParaRPr>
          </a:p>
          <a:p>
            <a:pPr marL="285750" indent="-285750" fontAlgn="base">
              <a:buFont typeface="Arial" panose="020B0604020202020204" pitchFamily="34" charset="0"/>
              <a:buChar char="•"/>
            </a:pPr>
            <a:r>
              <a:rPr lang="en-US" dirty="0">
                <a:solidFill>
                  <a:schemeClr val="bg1"/>
                </a:solidFill>
                <a:sym typeface="+mn-ea"/>
              </a:rPr>
              <a:t>To</a:t>
            </a:r>
            <a:r>
              <a:rPr lang="en-US" b="1" dirty="0">
                <a:solidFill>
                  <a:schemeClr val="bg1"/>
                </a:solidFill>
                <a:sym typeface="+mn-ea"/>
              </a:rPr>
              <a:t> </a:t>
            </a:r>
            <a:r>
              <a:rPr lang="en-US" b="1" dirty="0">
                <a:solidFill>
                  <a:srgbClr val="FF0000"/>
                </a:solidFill>
                <a:sym typeface="+mn-ea"/>
              </a:rPr>
              <a:t>Answer</a:t>
            </a:r>
            <a:r>
              <a:rPr lang="en-US" dirty="0">
                <a:solidFill>
                  <a:schemeClr val="bg1"/>
                </a:solidFill>
                <a:sym typeface="+mn-ea"/>
              </a:rPr>
              <a:t>, an agent will </a:t>
            </a:r>
            <a:r>
              <a:rPr lang="en-US" b="1" dirty="0">
                <a:solidFill>
                  <a:srgbClr val="FF0000"/>
                </a:solidFill>
                <a:sym typeface="+mn-ea"/>
              </a:rPr>
              <a:t>click on the visitor</a:t>
            </a:r>
            <a:r>
              <a:rPr lang="en-US" dirty="0">
                <a:solidFill>
                  <a:schemeClr val="bg1"/>
                </a:solidFill>
                <a:sym typeface="+mn-ea"/>
              </a:rPr>
              <a:t> (with PINK background) and a chat window will open. There are various chat answer background colors:</a:t>
            </a:r>
            <a:endParaRPr lang="en-US" dirty="0">
              <a:solidFill>
                <a:schemeClr val="bg1"/>
              </a:solidFill>
            </a:endParaRPr>
          </a:p>
          <a:p>
            <a:pPr marL="742950" lvl="1" indent="-285750" fontAlgn="base">
              <a:buFont typeface="Arial" panose="020B0604020202020204" pitchFamily="34" charset="0"/>
              <a:buChar char="•"/>
            </a:pPr>
            <a:r>
              <a:rPr lang="en-US" b="1" dirty="0">
                <a:solidFill>
                  <a:srgbClr val="FF0000"/>
                </a:solidFill>
                <a:sym typeface="+mn-ea"/>
              </a:rPr>
              <a:t>PINK</a:t>
            </a:r>
            <a:r>
              <a:rPr lang="en-US" dirty="0">
                <a:solidFill>
                  <a:srgbClr val="FF0000"/>
                </a:solidFill>
                <a:sym typeface="+mn-ea"/>
              </a:rPr>
              <a:t> </a:t>
            </a:r>
            <a:r>
              <a:rPr lang="en-US" b="1" dirty="0">
                <a:solidFill>
                  <a:srgbClr val="FF0000"/>
                </a:solidFill>
                <a:sym typeface="+mn-ea"/>
              </a:rPr>
              <a:t>Background</a:t>
            </a:r>
            <a:r>
              <a:rPr lang="en-US" b="1" dirty="0">
                <a:solidFill>
                  <a:schemeClr val="bg1"/>
                </a:solidFill>
                <a:sym typeface="+mn-ea"/>
              </a:rPr>
              <a:t> </a:t>
            </a:r>
            <a:r>
              <a:rPr lang="en-US" dirty="0">
                <a:solidFill>
                  <a:schemeClr val="bg1"/>
                </a:solidFill>
                <a:sym typeface="+mn-ea"/>
              </a:rPr>
              <a:t>– New incoming chat that has </a:t>
            </a:r>
            <a:r>
              <a:rPr lang="en-US" b="1" dirty="0">
                <a:solidFill>
                  <a:schemeClr val="bg1"/>
                </a:solidFill>
                <a:sym typeface="+mn-ea"/>
              </a:rPr>
              <a:t>not been answered</a:t>
            </a:r>
            <a:r>
              <a:rPr lang="en-US" dirty="0">
                <a:solidFill>
                  <a:schemeClr val="bg1"/>
                </a:solidFill>
                <a:sym typeface="+mn-ea"/>
              </a:rPr>
              <a:t>.</a:t>
            </a:r>
            <a:endParaRPr lang="en-US" dirty="0">
              <a:solidFill>
                <a:schemeClr val="bg1"/>
              </a:solidFill>
              <a:sym typeface="+mn-ea"/>
            </a:endParaRPr>
          </a:p>
          <a:p>
            <a:pPr marL="742950" lvl="1" indent="-285750" fontAlgn="base">
              <a:buFont typeface="Arial" panose="020B0604020202020204" pitchFamily="34" charset="0"/>
              <a:buChar char="•"/>
            </a:pPr>
            <a:r>
              <a:rPr lang="en-US" b="1" dirty="0">
                <a:solidFill>
                  <a:srgbClr val="FF0000"/>
                </a:solidFill>
                <a:sym typeface="+mn-ea"/>
              </a:rPr>
              <a:t>GREEN Bar</a:t>
            </a:r>
            <a:r>
              <a:rPr lang="en-US" dirty="0">
                <a:solidFill>
                  <a:schemeClr val="bg1"/>
                </a:solidFill>
                <a:sym typeface="+mn-ea"/>
              </a:rPr>
              <a:t> – Chat that has already been answered and is currently active.</a:t>
            </a:r>
            <a:endParaRPr lang="en-US" dirty="0">
              <a:solidFill>
                <a:schemeClr val="bg1"/>
              </a:solidFill>
              <a:sym typeface="+mn-ea"/>
            </a:endParaRPr>
          </a:p>
          <a:p>
            <a:pPr marL="742950" lvl="1" indent="-285750" fontAlgn="base">
              <a:buFont typeface="Arial" panose="020B0604020202020204" pitchFamily="34" charset="0"/>
              <a:buChar char="•"/>
            </a:pPr>
            <a:r>
              <a:rPr lang="en-US" b="1" dirty="0">
                <a:solidFill>
                  <a:srgbClr val="FF0000"/>
                </a:solidFill>
                <a:sym typeface="+mn-ea"/>
              </a:rPr>
              <a:t>GRAY Bar</a:t>
            </a:r>
            <a:r>
              <a:rPr lang="en-US" dirty="0">
                <a:solidFill>
                  <a:schemeClr val="bg1"/>
                </a:solidFill>
                <a:sym typeface="+mn-ea"/>
              </a:rPr>
              <a:t> – Chat that is active but </a:t>
            </a:r>
            <a:r>
              <a:rPr lang="en-US" b="1" dirty="0">
                <a:solidFill>
                  <a:schemeClr val="bg1"/>
                </a:solidFill>
                <a:sym typeface="+mn-ea"/>
              </a:rPr>
              <a:t>ANOTHER agen</a:t>
            </a:r>
            <a:r>
              <a:rPr lang="en-US" dirty="0">
                <a:solidFill>
                  <a:schemeClr val="bg1"/>
                </a:solidFill>
                <a:sym typeface="+mn-ea"/>
              </a:rPr>
              <a:t>t has answered.</a:t>
            </a:r>
            <a:endParaRPr lang="en-US" dirty="0">
              <a:solidFill>
                <a:schemeClr val="bg1"/>
              </a:solidFill>
              <a:sym typeface="+mn-ea"/>
            </a:endParaRPr>
          </a:p>
          <a:p>
            <a:pPr marL="742950" lvl="1" indent="-285750" fontAlgn="base">
              <a:buFont typeface="Arial" panose="020B0604020202020204" pitchFamily="34" charset="0"/>
              <a:buChar char="•"/>
            </a:pPr>
            <a:endParaRPr lang="en-US" dirty="0">
              <a:solidFill>
                <a:schemeClr val="bg1"/>
              </a:solidFill>
              <a:sym typeface="+mn-ea"/>
            </a:endParaRPr>
          </a:p>
          <a:p>
            <a:pPr marL="285750" indent="-285750" fontAlgn="base">
              <a:buFont typeface="Arial" panose="020B0604020202020204" pitchFamily="34" charset="0"/>
              <a:buChar char="•"/>
            </a:pPr>
            <a:r>
              <a:rPr lang="en-US" dirty="0">
                <a:solidFill>
                  <a:schemeClr val="bg1"/>
                </a:solidFill>
                <a:sym typeface="+mn-ea"/>
              </a:rPr>
              <a:t>The agent will then click on the </a:t>
            </a:r>
            <a:r>
              <a:rPr lang="en-US" b="1" dirty="0">
                <a:solidFill>
                  <a:srgbClr val="FF0000"/>
                </a:solidFill>
                <a:sym typeface="+mn-ea"/>
              </a:rPr>
              <a:t>JOIN BUTTON</a:t>
            </a:r>
            <a:r>
              <a:rPr lang="en-US" dirty="0">
                <a:solidFill>
                  <a:schemeClr val="bg1"/>
                </a:solidFill>
                <a:sym typeface="+mn-ea"/>
              </a:rPr>
              <a:t> at the bottom of the chat window. Once answered, the visitor chat area will have a green background.</a:t>
            </a:r>
            <a:endParaRPr lang="en-US">
              <a:solidFill>
                <a:schemeClr val="bg1"/>
              </a:solidFill>
              <a:sym typeface="+mn-ea"/>
            </a:endParaRPr>
          </a:p>
          <a:p>
            <a:pPr marL="342900" indent="-342900" algn="l">
              <a:buFont typeface="Arial" panose="020B0604020202020204" pitchFamily="34" charset="0"/>
              <a:buChar char="•"/>
            </a:pPr>
            <a:endParaRPr lang="en-US">
              <a:solidFill>
                <a:schemeClr val="bg1"/>
              </a:solidFill>
              <a:sym typeface="+mn-ea"/>
            </a:endParaRPr>
          </a:p>
        </p:txBody>
      </p:sp>
      <p:sp>
        <p:nvSpPr>
          <p:cNvPr id="3" name="Text Box 2"/>
          <p:cNvSpPr txBox="1"/>
          <p:nvPr/>
        </p:nvSpPr>
        <p:spPr>
          <a:xfrm>
            <a:off x="838200" y="934085"/>
            <a:ext cx="9797415" cy="460375"/>
          </a:xfrm>
          <a:prstGeom prst="rect">
            <a:avLst/>
          </a:prstGeom>
          <a:noFill/>
        </p:spPr>
        <p:txBody>
          <a:bodyPr wrap="square" rtlCol="0">
            <a:spAutoFit/>
          </a:bodyPr>
          <a:p>
            <a:pPr algn="l"/>
            <a:r>
              <a:rPr lang="en-US" sz="2400" u="sng">
                <a:solidFill>
                  <a:schemeClr val="bg1"/>
                </a:solidFill>
              </a:rPr>
              <a:t>STEP TWO: ANSWERING INCOMING CAL</a:t>
            </a:r>
            <a:r>
              <a:rPr lang="en-US" sz="2400">
                <a:solidFill>
                  <a:schemeClr val="bg1"/>
                </a:solidFill>
              </a:rPr>
              <a:t>L</a:t>
            </a:r>
            <a:endParaRPr lang="en-US" sz="240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620" y="1796415"/>
            <a:ext cx="4531995" cy="968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906" y="3080556"/>
            <a:ext cx="3157066" cy="1694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518375"/>
            <a:ext cx="12203514" cy="6333526"/>
          </a:xfrm>
        </p:spPr>
        <p:txBody>
          <a:bodyPr/>
          <a:lstStyle/>
          <a:p>
            <a:pPr fontAlgn="base"/>
            <a:r>
              <a:rPr lang="en-US" sz="2000" dirty="0"/>
              <a:t>To</a:t>
            </a:r>
            <a:r>
              <a:rPr lang="en-US" sz="2000" b="1" dirty="0"/>
              <a:t> Answer the incoming</a:t>
            </a:r>
            <a:r>
              <a:rPr lang="en-US" sz="2000" dirty="0"/>
              <a:t> chat, an agent will </a:t>
            </a:r>
            <a:r>
              <a:rPr lang="en-US" sz="2000" b="1" dirty="0"/>
              <a:t>click on the visitor</a:t>
            </a:r>
            <a:r>
              <a:rPr lang="en-US" sz="2000" dirty="0"/>
              <a:t> (with PINK background) and a chat window will open. There are various chat answer background colors:</a:t>
            </a:r>
            <a:endParaRPr lang="en-US" sz="2000" dirty="0"/>
          </a:p>
          <a:p>
            <a:pPr marL="457200" lvl="1" indent="0" fontAlgn="base">
              <a:buNone/>
            </a:pPr>
            <a:r>
              <a:rPr lang="en-US" sz="1600" b="1" dirty="0"/>
              <a:t>PINK</a:t>
            </a:r>
            <a:r>
              <a:rPr lang="en-US" sz="1600" dirty="0"/>
              <a:t> Background – New incoming chat that has </a:t>
            </a:r>
            <a:r>
              <a:rPr lang="en-US" sz="1600" b="1" dirty="0"/>
              <a:t>not been answered</a:t>
            </a:r>
            <a:r>
              <a:rPr lang="en-US" sz="1600" dirty="0"/>
              <a:t>.</a:t>
            </a:r>
            <a:br>
              <a:rPr lang="en-US" sz="1600" dirty="0"/>
            </a:br>
            <a:r>
              <a:rPr lang="en-US" sz="1600" b="1" dirty="0"/>
              <a:t>GREEN</a:t>
            </a:r>
            <a:r>
              <a:rPr lang="en-US" sz="1600" dirty="0"/>
              <a:t> Bar – Chat that has already been answered and is currently active.</a:t>
            </a:r>
            <a:br>
              <a:rPr lang="en-US" sz="1600" dirty="0"/>
            </a:br>
            <a:r>
              <a:rPr lang="en-US" sz="1600" b="1" dirty="0"/>
              <a:t>GRAY</a:t>
            </a:r>
            <a:r>
              <a:rPr lang="en-US" sz="1600" dirty="0"/>
              <a:t> Bar – Chat that is active but </a:t>
            </a:r>
            <a:r>
              <a:rPr lang="en-US" sz="1800" b="1" dirty="0"/>
              <a:t>ANOTHER</a:t>
            </a:r>
            <a:r>
              <a:rPr lang="en-US" sz="1600" b="1" dirty="0"/>
              <a:t> agen</a:t>
            </a:r>
            <a:r>
              <a:rPr lang="en-US" sz="1600" dirty="0"/>
              <a:t>t has answered.</a:t>
            </a:r>
            <a:endParaRPr lang="en-US" sz="1600" dirty="0"/>
          </a:p>
          <a:p>
            <a:pPr marL="457200" lvl="1" indent="0" fontAlgn="base">
              <a:buNone/>
            </a:pPr>
            <a:endParaRPr lang="en-US" sz="1600" dirty="0"/>
          </a:p>
          <a:p>
            <a:pPr fontAlgn="base"/>
            <a:r>
              <a:rPr lang="en-US" sz="2000" dirty="0"/>
              <a:t>The agent will then click on the </a:t>
            </a:r>
            <a:r>
              <a:rPr lang="en-US" sz="2000" b="1" dirty="0"/>
              <a:t>JOIN BUTTON</a:t>
            </a:r>
            <a:r>
              <a:rPr lang="en-US" sz="2000" dirty="0"/>
              <a:t> at the bottom of the chat window. Once answered, the visitor chat area will have a green background.</a:t>
            </a:r>
            <a:endParaRPr lang="en-US" sz="2000" dirty="0"/>
          </a:p>
          <a:p>
            <a:pPr fontAlgn="base"/>
            <a:endParaRPr lang="en-US" sz="2000" dirty="0"/>
          </a:p>
          <a:p>
            <a:pPr fontAlgn="base"/>
            <a:endParaRPr lang="en-US" sz="2000" dirty="0"/>
          </a:p>
          <a:p>
            <a:pPr fontAlgn="base"/>
            <a:endParaRPr lang="en-US" sz="2000" dirty="0"/>
          </a:p>
          <a:p>
            <a:pPr fontAlgn="base"/>
            <a:r>
              <a:rPr lang="en-US" sz="2000" dirty="0"/>
              <a:t>The agent can also use the menu to </a:t>
            </a:r>
            <a:r>
              <a:rPr lang="en-US" sz="2000" b="1" dirty="0"/>
              <a:t>select which Alias</a:t>
            </a:r>
            <a:r>
              <a:rPr lang="en-US" sz="2000" dirty="0"/>
              <a:t> they would like to join the chat with. The </a:t>
            </a:r>
            <a:r>
              <a:rPr lang="en-US" sz="2000" b="1" dirty="0"/>
              <a:t>Alias names</a:t>
            </a:r>
            <a:r>
              <a:rPr lang="en-US" sz="2000" dirty="0"/>
              <a:t> will appear when the dropdown menu is clicked.</a:t>
            </a:r>
            <a:endParaRPr lang="en-US" sz="2000" dirty="0"/>
          </a:p>
        </p:txBody>
      </p:sp>
      <p:sp>
        <p:nvSpPr>
          <p:cNvPr id="7" name="Title 1"/>
          <p:cNvSpPr txBox="1"/>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806" y="2842212"/>
            <a:ext cx="43719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6" y="4800136"/>
            <a:ext cx="3157066" cy="1694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10133</Words>
  <Application>WPS Presentation</Application>
  <PresentationFormat>Widescreen</PresentationFormat>
  <Paragraphs>306</Paragraphs>
  <Slides>29</Slides>
  <Notes>0</Notes>
  <HiddenSlides>1</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Arial</vt:lpstr>
      <vt:lpstr>SimSun</vt:lpstr>
      <vt:lpstr>Wingdings</vt:lpstr>
      <vt:lpstr>Calibri Light</vt:lpstr>
      <vt:lpstr>Calibri</vt:lpstr>
      <vt:lpstr>Microsoft YaHei</vt:lpstr>
      <vt:lpstr>Arial Unicode MS</vt:lpstr>
      <vt:lpstr>Office Theme</vt:lpstr>
      <vt:lpstr>1_Office Theme</vt:lpstr>
      <vt:lpstr>Introduction</vt:lpstr>
      <vt:lpstr>PowerPoint 演示文稿</vt:lpstr>
      <vt:lpstr>PowerPoint 演示文稿</vt:lpstr>
      <vt:lpstr>WHAT IS TAWK.TO</vt:lpstr>
      <vt:lpstr>Getting Started</vt:lpstr>
      <vt:lpstr>GETTING STARTED</vt:lpstr>
      <vt:lpstr>PowerPoint 演示文稿</vt:lpstr>
      <vt:lpstr>GETTING STARTED: DASHBOARD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baru</dc:creator>
  <cp:lastModifiedBy>peter</cp:lastModifiedBy>
  <cp:revision>57</cp:revision>
  <dcterms:created xsi:type="dcterms:W3CDTF">2019-09-23T08:12:00Z</dcterms:created>
  <dcterms:modified xsi:type="dcterms:W3CDTF">2019-09-24T07:53:51Z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1033-11.2.0.8888</vt:lpwstr>
  </property>
</Properties>
</file>