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8AF-73B4-4B39-8983-FA609CCEA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BAD667-DCDC-4A99-9E06-77DB3F3ED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648EB7-FE63-45EB-95F2-99B9CE2F71F9}"/>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DF43F6F2-018E-4F32-9DFD-D65A2150C2C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B614D6A-20E0-4472-9578-05CED313CA54}"/>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59272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801B-0CE0-4633-B81D-1F8F8DF6EE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C22A35-99A9-4484-9E0C-6F2CF38E5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2AEA17-3D6F-4117-AB2F-F21B813FD1DC}"/>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14D1D168-E5F2-409C-8660-4454E651926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702B83E-0677-4D63-A378-84F0EFCA7736}"/>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44924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7DF2B-4EE3-4EAD-ABCA-3321ABCF91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60B513-7472-406D-8C76-4AECB3F3E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3B0B3E-C8C1-4D21-A450-6D3CE333149A}"/>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43BBCF50-F335-4FEE-A86D-904606DBBCB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D44D890-93FF-4A9C-9CAF-404FC7AC8FF0}"/>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18893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E8EC-BCD0-4132-B862-409082C903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8491B1-A0AE-4FD1-BD68-F674E196F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4CC8C-D2DC-431D-818C-13EC099312D2}"/>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BBCBCA9E-92A3-4294-B84C-DC15AEBB2F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B1F6C3F-BF53-46AD-81C5-5D4D1DFFA5CC}"/>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57107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E7DF-1007-4954-AD60-C702072A0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F34D03-C06C-4769-8EB2-A5CB9F691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16E76-0BB7-466C-BC0F-F04D85FDA433}"/>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365A6BC9-7494-4C92-8029-78ADD325D8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75D10C4-7733-431A-A6C8-0B5C99060C59}"/>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50858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5D1F-0662-4550-A95C-8FB380D5E8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4A8C9E-DA72-4AA6-B00D-6FFE09181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EB8732F-2466-495A-A940-EDA14C079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B4DEDD4-473E-4B5C-B5C9-F4857700F171}"/>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6" name="Footer Placeholder 5">
            <a:extLst>
              <a:ext uri="{FF2B5EF4-FFF2-40B4-BE49-F238E27FC236}">
                <a16:creationId xmlns:a16="http://schemas.microsoft.com/office/drawing/2014/main" id="{5AC87C38-DAA2-4850-9648-9E258998002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79C4CA9-C455-443B-A47B-EAB0CE3E8B1E}"/>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23668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4FDD-93D8-407D-A0AC-683B60A6B7E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D6F438-4E8F-452D-B043-2D955BBE1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A521B-7722-4281-8C1B-A2EB37D3F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647F3FB-F138-45DC-8C02-542F970AD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D71B4-C7FF-4ED8-81E0-39593A17E9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FAECDAF-0513-4F8A-887A-3E4D1D22A7AE}"/>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8" name="Footer Placeholder 7">
            <a:extLst>
              <a:ext uri="{FF2B5EF4-FFF2-40B4-BE49-F238E27FC236}">
                <a16:creationId xmlns:a16="http://schemas.microsoft.com/office/drawing/2014/main" id="{E44D7E26-60D1-48AC-9CAB-A1D70D4B4875}"/>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556518F6-DEE6-4365-A8B3-4E4D34F3963E}"/>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96916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7200-2A8A-435B-9F69-11BC615F43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DFADBB-4DCD-45D3-B5CB-396B13C4776F}"/>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4" name="Footer Placeholder 3">
            <a:extLst>
              <a:ext uri="{FF2B5EF4-FFF2-40B4-BE49-F238E27FC236}">
                <a16:creationId xmlns:a16="http://schemas.microsoft.com/office/drawing/2014/main" id="{EDF84EE8-D419-402A-87BC-56D8213B696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2CCAD50-7C95-48DE-BA5C-DBF20C4F3C9D}"/>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15091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FFB8D-75FC-460F-9DDD-F980B9BD6FDA}"/>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3" name="Footer Placeholder 2">
            <a:extLst>
              <a:ext uri="{FF2B5EF4-FFF2-40B4-BE49-F238E27FC236}">
                <a16:creationId xmlns:a16="http://schemas.microsoft.com/office/drawing/2014/main" id="{15C3A548-FF70-4754-BD99-A515316525B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C909DEE3-BFC0-46A8-83BF-A12A2574A018}"/>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32810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CE7E-01FA-4BE8-A8C0-4671E9BE9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538E-26A7-4EB6-B7B2-A1AA4FBA7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1BA274-09FE-419F-B09F-A02293435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E86ED-D02C-49DB-AA01-F63CD6BCF12D}"/>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6" name="Footer Placeholder 5">
            <a:extLst>
              <a:ext uri="{FF2B5EF4-FFF2-40B4-BE49-F238E27FC236}">
                <a16:creationId xmlns:a16="http://schemas.microsoft.com/office/drawing/2014/main" id="{A5EE4617-F5BB-45F8-B471-D4841ED4104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2490780-1E76-44DD-BCFC-3AE82D32FC64}"/>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31935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3029-887D-4C0E-B150-5EC95AF7F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7C0B78-8EF3-4AF8-83C7-A575DB7A0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34FCED9-CB31-49B0-A2D6-9D341CB6F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F4A77-535F-4252-9FD8-9766CF72B23C}"/>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6" name="Footer Placeholder 5">
            <a:extLst>
              <a:ext uri="{FF2B5EF4-FFF2-40B4-BE49-F238E27FC236}">
                <a16:creationId xmlns:a16="http://schemas.microsoft.com/office/drawing/2014/main" id="{DE3DC9F3-E738-4469-8864-20543B3A412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82555AD-8B51-45F7-9101-4F17C1A11FB0}"/>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44974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2091A6-C93C-4C57-BA4A-A4437E5FA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EECD2D-B995-4279-A953-5F7CA2550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1654E1-F863-4029-B296-138AAC0BE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B24E2F05-A691-4ADC-BB6B-F64DFA591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1B9D0E2-B157-42BE-A445-7E43761CB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65BDE-26FD-405D-92BA-016971680507}" type="slidenum">
              <a:rPr lang="en-GB" smtClean="0"/>
              <a:t>‹#›</a:t>
            </a:fld>
            <a:endParaRPr lang="en-GB" dirty="0"/>
          </a:p>
        </p:txBody>
      </p:sp>
    </p:spTree>
    <p:extLst>
      <p:ext uri="{BB962C8B-B14F-4D97-AF65-F5344CB8AC3E}">
        <p14:creationId xmlns:p14="http://schemas.microsoft.com/office/powerpoint/2010/main" val="208547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EB6-4913-4DD3-BB7A-847631DCBBA8}"/>
              </a:ext>
            </a:extLst>
          </p:cNvPr>
          <p:cNvSpPr>
            <a:spLocks noGrp="1"/>
          </p:cNvSpPr>
          <p:nvPr>
            <p:ph type="ctrTitle"/>
          </p:nvPr>
        </p:nvSpPr>
        <p:spPr>
          <a:xfrm>
            <a:off x="0" y="0"/>
            <a:ext cx="9144000" cy="553792"/>
          </a:xfrm>
        </p:spPr>
        <p:txBody>
          <a:bodyPr>
            <a:normAutofit/>
          </a:bodyPr>
          <a:lstStyle/>
          <a:p>
            <a:pPr algn="l"/>
            <a:r>
              <a:rPr lang="en-US" sz="3200" dirty="0"/>
              <a:t>Introduction</a:t>
            </a:r>
            <a:endParaRPr lang="en-GB" sz="3200" dirty="0"/>
          </a:p>
        </p:txBody>
      </p:sp>
      <p:sp>
        <p:nvSpPr>
          <p:cNvPr id="3" name="Subtitle 2">
            <a:extLst>
              <a:ext uri="{FF2B5EF4-FFF2-40B4-BE49-F238E27FC236}">
                <a16:creationId xmlns:a16="http://schemas.microsoft.com/office/drawing/2014/main" id="{E6F6E5A2-F201-4660-BB14-9DA3658CAD1F}"/>
              </a:ext>
            </a:extLst>
          </p:cNvPr>
          <p:cNvSpPr>
            <a:spLocks noGrp="1"/>
          </p:cNvSpPr>
          <p:nvPr>
            <p:ph type="subTitle" idx="1"/>
          </p:nvPr>
        </p:nvSpPr>
        <p:spPr>
          <a:xfrm>
            <a:off x="0" y="553793"/>
            <a:ext cx="12192000" cy="6130342"/>
          </a:xfrm>
        </p:spPr>
        <p:txBody>
          <a:bodyPr>
            <a:normAutofit/>
          </a:bodyPr>
          <a:lstStyle/>
          <a:p>
            <a:pPr marL="342900" indent="-342900" algn="l">
              <a:buFont typeface="Arial" panose="020B0604020202020204" pitchFamily="34" charset="0"/>
              <a:buChar char="•"/>
            </a:pPr>
            <a:r>
              <a:rPr lang="en-US" sz="2000" dirty="0"/>
              <a:t>Tawk.to is a live chat support &amp; messaging application that focuses on  successful communication between  businesses and their clients. </a:t>
            </a:r>
          </a:p>
          <a:p>
            <a:pPr marL="342900" indent="-342900" algn="l">
              <a:buFont typeface="Arial" panose="020B0604020202020204" pitchFamily="34" charset="0"/>
              <a:buChar char="•"/>
            </a:pPr>
            <a:r>
              <a:rPr lang="en-US" sz="2000" dirty="0"/>
              <a:t>Modern and intuitive, Tawk.to was created to help find an efficient way to bridge the communication gap between clients and businesses.</a:t>
            </a:r>
          </a:p>
          <a:p>
            <a:pPr marL="342900" indent="-342900" algn="l">
              <a:buFont typeface="Arial" panose="020B0604020202020204" pitchFamily="34" charset="0"/>
              <a:buChar char="•"/>
            </a:pPr>
            <a:r>
              <a:rPr lang="en-US" sz="2000" dirty="0"/>
              <a:t>Aside from its live chat service, Tawk.to offers a whole lot of other features like full customization of the chat window, starting lively chats with potential clients, eagerly engaging with visitors using triggers, quickly sending replies with shortcuts to help agents and businesses become a hit with their valued customers.</a:t>
            </a:r>
          </a:p>
          <a:p>
            <a:br>
              <a:rPr lang="en-US" dirty="0"/>
            </a:br>
            <a:endParaRPr lang="en-US" sz="2000" dirty="0"/>
          </a:p>
        </p:txBody>
      </p:sp>
    </p:spTree>
    <p:extLst>
      <p:ext uri="{BB962C8B-B14F-4D97-AF65-F5344CB8AC3E}">
        <p14:creationId xmlns:p14="http://schemas.microsoft.com/office/powerpoint/2010/main" val="29242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Using Messaging and Ticketing</a:t>
            </a:r>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284096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a:t>
            </a:r>
          </a:p>
          <a:p>
            <a:pPr fontAlgn="base"/>
            <a:r>
              <a:rPr lang="en-US" sz="2000" dirty="0"/>
              <a:t>Agents can create and use Shortcuts (canned responses) to answer common questions by simply typing / followed by a keyword. E.g. an agent could type /hello to quickly send the visitor the text: “Hello how can we help you today?”</a:t>
            </a:r>
          </a:p>
          <a:p>
            <a:pPr fontAlgn="base"/>
            <a:r>
              <a:rPr lang="en-US" sz="2000" dirty="0"/>
              <a:t>To create a </a:t>
            </a:r>
            <a:r>
              <a:rPr lang="en-US" sz="2000" b="1" dirty="0"/>
              <a:t>New Shortcut</a:t>
            </a:r>
            <a:r>
              <a:rPr lang="en-US" sz="2000" dirty="0"/>
              <a:t>, click on </a:t>
            </a:r>
            <a:r>
              <a:rPr lang="en-US" sz="2000" b="1" dirty="0"/>
              <a:t>Admin at the Top of the Dashboard</a:t>
            </a:r>
            <a:r>
              <a:rPr lang="en-US" sz="2000" dirty="0"/>
              <a:t> and then click on </a:t>
            </a:r>
            <a:r>
              <a:rPr lang="en-US" sz="2000" b="1" dirty="0"/>
              <a:t>Shortcuts</a:t>
            </a:r>
            <a:r>
              <a:rPr lang="en-US" sz="2000" dirty="0"/>
              <a:t>.</a:t>
            </a:r>
            <a:br>
              <a:rPr lang="en-US" sz="2000" dirty="0"/>
            </a:br>
            <a:endParaRPr lang="en-GB" sz="2000" u="sng" dirty="0"/>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8194" name="Picture 2">
            <a:extLst>
              <a:ext uri="{FF2B5EF4-FFF2-40B4-BE49-F238E27FC236}">
                <a16:creationId xmlns:a16="http://schemas.microsoft.com/office/drawing/2014/main" id="{960519E0-8B4E-4F32-8084-96275434E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19" y="2329567"/>
            <a:ext cx="8592288" cy="443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5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r>
              <a:rPr lang="en-US" sz="2000" dirty="0"/>
              <a:t>Then </a:t>
            </a:r>
            <a:r>
              <a:rPr lang="en-US" sz="2000" b="1" dirty="0"/>
              <a:t>Choose the Property</a:t>
            </a:r>
            <a:r>
              <a:rPr lang="en-US" sz="2000" dirty="0"/>
              <a:t> the Shortcut will be used for.</a:t>
            </a:r>
          </a:p>
          <a:p>
            <a:pPr fontAlgn="base"/>
            <a:r>
              <a:rPr lang="en-US" sz="2000" dirty="0"/>
              <a:t>Click on </a:t>
            </a:r>
            <a:r>
              <a:rPr lang="en-US" sz="2000" b="1" dirty="0"/>
              <a:t>Shortcuts </a:t>
            </a:r>
            <a:r>
              <a:rPr lang="en-US" sz="2000" dirty="0"/>
              <a:t>and you will see a screen like the </a:t>
            </a:r>
            <a:r>
              <a:rPr lang="en-US" sz="2000" b="1" dirty="0"/>
              <a:t>image below</a:t>
            </a:r>
            <a:r>
              <a:rPr lang="en-US" sz="2000" dirty="0"/>
              <a:t>. You can </a:t>
            </a:r>
            <a:r>
              <a:rPr lang="en-US" sz="2000" b="1" dirty="0"/>
              <a:t>Manage Existing Shortcuts here.</a:t>
            </a:r>
            <a:endParaRPr lang="en-US" sz="2000" dirty="0"/>
          </a:p>
          <a:p>
            <a:pPr fontAlgn="base"/>
            <a:r>
              <a:rPr lang="en-US" sz="2000" dirty="0"/>
              <a:t>Click the </a:t>
            </a:r>
            <a:r>
              <a:rPr lang="en-US" sz="2000" b="1" dirty="0"/>
              <a:t>Green Add Shortcut Button</a:t>
            </a:r>
            <a:r>
              <a:rPr lang="en-US" sz="2000" dirty="0"/>
              <a:t> at the</a:t>
            </a:r>
            <a:r>
              <a:rPr lang="en-US" sz="2000" b="1" dirty="0"/>
              <a:t> Top Right</a:t>
            </a:r>
            <a:r>
              <a:rPr lang="en-US" sz="2000" dirty="0"/>
              <a:t> of this screen to </a:t>
            </a:r>
            <a:r>
              <a:rPr lang="en-US" sz="2000" b="1" dirty="0"/>
              <a:t>Add a New Shortcut</a:t>
            </a:r>
            <a:endParaRPr lang="en-US" sz="2000" dirty="0"/>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0242" name="Picture 2">
            <a:extLst>
              <a:ext uri="{FF2B5EF4-FFF2-40B4-BE49-F238E27FC236}">
                <a16:creationId xmlns:a16="http://schemas.microsoft.com/office/drawing/2014/main" id="{C997EF02-E249-4588-98D8-61B2F1EFF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154482"/>
            <a:ext cx="11639684" cy="2549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1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1266" name="Picture 2">
            <a:extLst>
              <a:ext uri="{FF2B5EF4-FFF2-40B4-BE49-F238E27FC236}">
                <a16:creationId xmlns:a16="http://schemas.microsoft.com/office/drawing/2014/main" id="{A96DDAC4-BCF6-417C-8959-D8DC828EB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901521"/>
            <a:ext cx="5341527" cy="595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77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r>
              <a:rPr lang="en-US" sz="2000" dirty="0"/>
              <a:t>When naming a Shortcut, </a:t>
            </a:r>
            <a:r>
              <a:rPr lang="en-US" sz="2000" b="1" dirty="0"/>
              <a:t>THE FORWARD SLASH “/” </a:t>
            </a:r>
            <a:r>
              <a:rPr lang="en-US" sz="2000" dirty="0"/>
              <a:t>should not be included and it should be all lower case.</a:t>
            </a:r>
          </a:p>
          <a:p>
            <a:pPr fontAlgn="base"/>
            <a:r>
              <a:rPr lang="en-US" sz="2000" dirty="0"/>
              <a:t>Creating a shortcut involves:</a:t>
            </a:r>
          </a:p>
          <a:p>
            <a:pPr marL="457200" lvl="1" indent="0" fontAlgn="base">
              <a:buNone/>
            </a:pPr>
            <a:r>
              <a:rPr lang="en-US" sz="1800" dirty="0"/>
              <a:t>1. Name the Shortcut</a:t>
            </a:r>
            <a:br>
              <a:rPr lang="en-US" sz="1800" dirty="0"/>
            </a:br>
            <a:r>
              <a:rPr lang="en-US" sz="1800" dirty="0"/>
              <a:t>2. Enter the Message you want to send the visitor for that Shortcut</a:t>
            </a:r>
            <a:br>
              <a:rPr lang="en-US" sz="1800" dirty="0"/>
            </a:br>
            <a:r>
              <a:rPr lang="en-US" sz="1800" dirty="0"/>
              <a:t>3. Choose whether this Shortcut is Personal (only you can see and use it) or Public (any agent can use it)</a:t>
            </a:r>
            <a:br>
              <a:rPr lang="en-US" sz="1800" dirty="0"/>
            </a:br>
            <a:r>
              <a:rPr lang="en-US" sz="1800" dirty="0"/>
              <a:t>4. Choose whether this Shortcut is a message or a quick survey. (it will almost always be a message)</a:t>
            </a:r>
            <a:endParaRPr lang="en-GB" sz="18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69894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Editing tawk.to account settings</a:t>
            </a:r>
          </a:p>
          <a:p>
            <a:pPr fontAlgn="base"/>
            <a:r>
              <a:rPr lang="en-US" sz="2000" dirty="0"/>
              <a:t>To </a:t>
            </a:r>
            <a:r>
              <a:rPr lang="en-US" sz="2000" b="1" dirty="0"/>
              <a:t>Edit</a:t>
            </a:r>
            <a:r>
              <a:rPr lang="en-US" sz="2000" dirty="0"/>
              <a:t> the </a:t>
            </a:r>
            <a:r>
              <a:rPr lang="en-US" sz="2000" b="1" dirty="0"/>
              <a:t>Account Settings,</a:t>
            </a:r>
            <a:r>
              <a:rPr lang="en-US" sz="2000" dirty="0"/>
              <a:t> navigate to the </a:t>
            </a:r>
            <a:r>
              <a:rPr lang="en-US" sz="2000" b="1" dirty="0"/>
              <a:t>Top Left</a:t>
            </a:r>
            <a:r>
              <a:rPr lang="en-US" sz="2000" dirty="0"/>
              <a:t> corner of the </a:t>
            </a:r>
            <a:r>
              <a:rPr lang="en-US" sz="2000" b="1" dirty="0"/>
              <a:t>Dashboard</a:t>
            </a:r>
            <a:r>
              <a:rPr lang="en-US" sz="2000" dirty="0"/>
              <a:t>. Click on the icon for </a:t>
            </a:r>
            <a:r>
              <a:rPr lang="en-US" sz="2000" b="1" dirty="0"/>
              <a:t>My Profile</a:t>
            </a:r>
            <a:r>
              <a:rPr lang="en-US" sz="2000" dirty="0"/>
              <a:t> then </a:t>
            </a:r>
            <a:r>
              <a:rPr lang="en-US" sz="2000" b="1" dirty="0"/>
              <a:t>on the Settings</a:t>
            </a:r>
            <a:r>
              <a:rPr lang="en-US" sz="2000" dirty="0"/>
              <a:t> option under </a:t>
            </a:r>
            <a:r>
              <a:rPr lang="en-US" sz="2000" b="1" dirty="0"/>
              <a:t>Account Settings</a:t>
            </a:r>
            <a:endParaRPr lang="en-US" sz="2000" dirty="0"/>
          </a:p>
          <a:p>
            <a:pPr marL="0" indent="0">
              <a:buNone/>
            </a:pP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2290" name="Picture 2">
            <a:extLst>
              <a:ext uri="{FF2B5EF4-FFF2-40B4-BE49-F238E27FC236}">
                <a16:creationId xmlns:a16="http://schemas.microsoft.com/office/drawing/2014/main" id="{AD3F991C-215F-4D15-97EF-0418EEE1B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733849"/>
            <a:ext cx="83343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22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Editing tawk.to account settings cont…</a:t>
            </a:r>
          </a:p>
          <a:p>
            <a:pPr fontAlgn="base"/>
            <a:r>
              <a:rPr lang="en-US" sz="2000" dirty="0"/>
              <a:t>Settings that can be changed include the </a:t>
            </a:r>
            <a:r>
              <a:rPr lang="en-US" sz="2000" b="1" dirty="0"/>
              <a:t>Name, Email and the Password</a:t>
            </a:r>
            <a:r>
              <a:rPr lang="en-US" sz="2000" dirty="0"/>
              <a:t> for the Tawk.to account.</a:t>
            </a:r>
            <a:br>
              <a:rPr lang="en-US" sz="2000" dirty="0"/>
            </a:b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398427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aliases </a:t>
            </a:r>
          </a:p>
          <a:p>
            <a:pPr fontAlgn="base"/>
            <a:r>
              <a:rPr lang="en-US" sz="2000" dirty="0"/>
              <a:t>A user can have multiple aliases, so he or she can answer each chat with any name they like. To </a:t>
            </a:r>
            <a:r>
              <a:rPr lang="en-US" sz="2000" b="1" dirty="0"/>
              <a:t>Manage Aliases:</a:t>
            </a:r>
            <a:endParaRPr lang="en-US" sz="2000" dirty="0"/>
          </a:p>
          <a:p>
            <a:pPr marL="971550" lvl="1" indent="-514350">
              <a:buFont typeface="+mj-lt"/>
              <a:buAutoNum type="arabicPeriod"/>
            </a:pPr>
            <a:r>
              <a:rPr lang="en-US" sz="1600" dirty="0"/>
              <a:t>Log-in to Dashboard</a:t>
            </a:r>
          </a:p>
          <a:p>
            <a:pPr marL="971550" lvl="1" indent="-514350">
              <a:buFont typeface="+mj-lt"/>
              <a:buAutoNum type="arabicPeriod"/>
            </a:pPr>
            <a:r>
              <a:rPr lang="en-US" sz="1600" dirty="0"/>
              <a:t>Go to </a:t>
            </a:r>
            <a:r>
              <a:rPr lang="en-US" sz="1600" b="1" dirty="0"/>
              <a:t>My Profile</a:t>
            </a:r>
            <a:r>
              <a:rPr lang="en-US" sz="1600" dirty="0"/>
              <a:t>  (top left corner of the dashboard)</a:t>
            </a:r>
            <a:br>
              <a:rPr lang="en-US" sz="1600" dirty="0"/>
            </a:br>
            <a:endParaRPr lang="en-GB" sz="16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4338" name="Picture 2">
            <a:extLst>
              <a:ext uri="{FF2B5EF4-FFF2-40B4-BE49-F238E27FC236}">
                <a16:creationId xmlns:a16="http://schemas.microsoft.com/office/drawing/2014/main" id="{9C0D51D1-E06F-45A1-A131-66760AA2C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893193"/>
            <a:ext cx="5378985" cy="472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4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aliases cont…</a:t>
            </a:r>
          </a:p>
          <a:p>
            <a:pPr marL="971550" lvl="1" indent="-514350" fontAlgn="base">
              <a:buFont typeface="+mj-lt"/>
              <a:buAutoNum type="arabicPeriod" startAt="3"/>
            </a:pPr>
            <a:r>
              <a:rPr lang="en-US" sz="1600" dirty="0"/>
              <a:t>Navigate to </a:t>
            </a:r>
            <a:r>
              <a:rPr lang="en-US" sz="1600" b="1" dirty="0"/>
              <a:t>Aliases</a:t>
            </a:r>
            <a:r>
              <a:rPr lang="en-US" sz="1600" dirty="0"/>
              <a:t> under </a:t>
            </a:r>
            <a:r>
              <a:rPr lang="en-US" sz="1600" b="1" dirty="0"/>
              <a:t>Account Settings</a:t>
            </a:r>
            <a:r>
              <a:rPr lang="en-US" sz="1600" dirty="0"/>
              <a:t>.</a:t>
            </a:r>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6386" name="Picture 2">
            <a:extLst>
              <a:ext uri="{FF2B5EF4-FFF2-40B4-BE49-F238E27FC236}">
                <a16:creationId xmlns:a16="http://schemas.microsoft.com/office/drawing/2014/main" id="{B4873ACB-8D71-4705-8A05-9D0419308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430964"/>
            <a:ext cx="62865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58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Enabling desktop notifications</a:t>
            </a:r>
          </a:p>
          <a:p>
            <a:pPr fontAlgn="base"/>
            <a:r>
              <a:rPr lang="en-US" sz="2000" dirty="0"/>
              <a:t>These will appear even if the web browser is minimized.</a:t>
            </a:r>
          </a:p>
          <a:p>
            <a:pPr fontAlgn="base"/>
            <a:r>
              <a:rPr lang="en-US" sz="2000" dirty="0"/>
              <a:t>Steps to enable:</a:t>
            </a:r>
          </a:p>
          <a:p>
            <a:pPr marL="800100" lvl="1" indent="-342900" fontAlgn="base">
              <a:buAutoNum type="arabicPeriod"/>
            </a:pPr>
            <a:r>
              <a:rPr lang="en-US" sz="1600" dirty="0"/>
              <a:t>Go to the </a:t>
            </a:r>
            <a:r>
              <a:rPr lang="en-US" sz="1600" b="1" dirty="0"/>
              <a:t>Top Left</a:t>
            </a:r>
            <a:r>
              <a:rPr lang="en-US" sz="1600" dirty="0"/>
              <a:t> of the Dashboard and click on the </a:t>
            </a:r>
            <a:r>
              <a:rPr lang="en-US" sz="1600" b="1" dirty="0"/>
              <a:t>My Profile Icon.</a:t>
            </a:r>
          </a:p>
          <a:p>
            <a:pPr marL="800100" lvl="1" indent="-342900" fontAlgn="base">
              <a:buAutoNum type="arabicPeriod"/>
            </a:pPr>
            <a:r>
              <a:rPr lang="en-US" sz="1600" dirty="0"/>
              <a:t>Switch Desktop Notifications</a:t>
            </a:r>
            <a:r>
              <a:rPr lang="en-US" sz="1600" b="1" dirty="0"/>
              <a:t> On or Off.</a:t>
            </a:r>
          </a:p>
          <a:p>
            <a:pPr marL="457200" lvl="1" indent="0" fontAlgn="base">
              <a:buNone/>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7410" name="Picture 2">
            <a:extLst>
              <a:ext uri="{FF2B5EF4-FFF2-40B4-BE49-F238E27FC236}">
                <a16:creationId xmlns:a16="http://schemas.microsoft.com/office/drawing/2014/main" id="{38CA09B6-2109-4965-902E-00B4EE030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81" y="2794716"/>
            <a:ext cx="2704442" cy="396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EB6-4913-4DD3-BB7A-847631DCBBA8}"/>
              </a:ext>
            </a:extLst>
          </p:cNvPr>
          <p:cNvSpPr>
            <a:spLocks noGrp="1"/>
          </p:cNvSpPr>
          <p:nvPr>
            <p:ph type="ctrTitle"/>
          </p:nvPr>
        </p:nvSpPr>
        <p:spPr>
          <a:xfrm>
            <a:off x="0" y="0"/>
            <a:ext cx="12192000" cy="553792"/>
          </a:xfrm>
        </p:spPr>
        <p:txBody>
          <a:bodyPr>
            <a:normAutofit/>
          </a:bodyPr>
          <a:lstStyle/>
          <a:p>
            <a:pPr algn="l"/>
            <a:r>
              <a:rPr lang="en-US" sz="3200" dirty="0"/>
              <a:t>Getting Started</a:t>
            </a:r>
            <a:endParaRPr lang="en-GB" sz="3200" dirty="0"/>
          </a:p>
        </p:txBody>
      </p:sp>
      <p:sp>
        <p:nvSpPr>
          <p:cNvPr id="3" name="Subtitle 2">
            <a:extLst>
              <a:ext uri="{FF2B5EF4-FFF2-40B4-BE49-F238E27FC236}">
                <a16:creationId xmlns:a16="http://schemas.microsoft.com/office/drawing/2014/main" id="{E6F6E5A2-F201-4660-BB14-9DA3658CAD1F}"/>
              </a:ext>
            </a:extLst>
          </p:cNvPr>
          <p:cNvSpPr>
            <a:spLocks noGrp="1"/>
          </p:cNvSpPr>
          <p:nvPr>
            <p:ph type="subTitle" idx="1"/>
          </p:nvPr>
        </p:nvSpPr>
        <p:spPr>
          <a:xfrm>
            <a:off x="0" y="553793"/>
            <a:ext cx="12192000" cy="6130342"/>
          </a:xfrm>
        </p:spPr>
        <p:txBody>
          <a:bodyPr>
            <a:normAutofit/>
          </a:bodyPr>
          <a:lstStyle/>
          <a:p>
            <a:pPr algn="l"/>
            <a:r>
              <a:rPr lang="en-US" u="sng" dirty="0"/>
              <a:t>Account Creation</a:t>
            </a:r>
          </a:p>
          <a:p>
            <a:pPr marL="342900" indent="-342900" algn="l">
              <a:buFont typeface="Arial" panose="020B0604020202020204" pitchFamily="34" charset="0"/>
              <a:buChar char="•"/>
            </a:pPr>
            <a:r>
              <a:rPr lang="en-US" sz="2000" dirty="0"/>
              <a:t>Administrators will be pre-registered by the developers on the platform after which they will invite their desired agents to manage the site dashboard.</a:t>
            </a:r>
          </a:p>
          <a:p>
            <a:pPr marL="342900" indent="-342900" algn="l">
              <a:buFont typeface="Arial" panose="020B0604020202020204" pitchFamily="34" charset="0"/>
              <a:buChar char="•"/>
            </a:pPr>
            <a:r>
              <a:rPr lang="en-US" sz="2000" dirty="0"/>
              <a:t>tawk.to is an Agent Centric chat application, which means every agent has their own account and can share </a:t>
            </a:r>
            <a:r>
              <a:rPr lang="en-US" sz="2000" b="1" dirty="0"/>
              <a:t>Properties</a:t>
            </a:r>
            <a:r>
              <a:rPr lang="en-US" sz="2000" dirty="0"/>
              <a:t>.</a:t>
            </a:r>
          </a:p>
          <a:p>
            <a:pPr marL="342900" indent="-342900" algn="l">
              <a:buFont typeface="Arial" panose="020B0604020202020204" pitchFamily="34" charset="0"/>
              <a:buChar char="•"/>
            </a:pPr>
            <a:r>
              <a:rPr lang="en-US" sz="2000" dirty="0"/>
              <a:t>Currently there are two properties: </a:t>
            </a:r>
            <a:r>
              <a:rPr lang="en-US" sz="2000" b="1" dirty="0"/>
              <a:t>sites</a:t>
            </a:r>
            <a:r>
              <a:rPr lang="en-US" sz="2000" dirty="0"/>
              <a:t> and </a:t>
            </a:r>
            <a:r>
              <a:rPr lang="en-US" sz="2000" b="1" dirty="0"/>
              <a:t>pages.</a:t>
            </a:r>
          </a:p>
          <a:p>
            <a:pPr marL="800100" lvl="1" indent="-342900" algn="l">
              <a:buFont typeface="Arial" panose="020B0604020202020204" pitchFamily="34" charset="0"/>
              <a:buChar char="•"/>
            </a:pPr>
            <a:r>
              <a:rPr lang="en-US" sz="1600" dirty="0"/>
              <a:t>Sites – refer to websites where the chat widget is embedded</a:t>
            </a:r>
          </a:p>
          <a:p>
            <a:pPr marL="800100" lvl="1" indent="-342900" algn="l">
              <a:buFont typeface="Arial" panose="020B0604020202020204" pitchFamily="34" charset="0"/>
              <a:buChar char="•"/>
            </a:pPr>
            <a:r>
              <a:rPr lang="en-US" sz="1600" dirty="0"/>
              <a:t>Pages – refer to the tawk.to hosted pages e.g. https://apainsurance.org/commercial.php</a:t>
            </a:r>
          </a:p>
          <a:p>
            <a:pPr algn="l"/>
            <a:endParaRPr lang="en-US" sz="2000" dirty="0"/>
          </a:p>
        </p:txBody>
      </p:sp>
    </p:spTree>
    <p:extLst>
      <p:ext uri="{BB962C8B-B14F-4D97-AF65-F5344CB8AC3E}">
        <p14:creationId xmlns:p14="http://schemas.microsoft.com/office/powerpoint/2010/main" val="1052406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fontAlgn="base"/>
            <a:r>
              <a:rPr lang="en-GB" sz="2000" u="sng" dirty="0"/>
              <a:t>Managing sound settings</a:t>
            </a:r>
            <a:endParaRPr lang="en-US" sz="2000" u="sng" dirty="0"/>
          </a:p>
          <a:p>
            <a:pPr fontAlgn="base"/>
            <a:r>
              <a:rPr lang="en-US" sz="2000" dirty="0"/>
              <a:t>To </a:t>
            </a:r>
            <a:r>
              <a:rPr lang="en-US" sz="2000" b="1" dirty="0"/>
              <a:t>Change the Sound settings</a:t>
            </a:r>
            <a:r>
              <a:rPr lang="en-US" sz="2000" dirty="0"/>
              <a:t> in the Dashboard:</a:t>
            </a:r>
          </a:p>
          <a:p>
            <a:pPr marL="971550" lvl="1" indent="-514350" fontAlgn="base">
              <a:buFont typeface="+mj-lt"/>
              <a:buAutoNum type="arabicPeriod"/>
            </a:pPr>
            <a:r>
              <a:rPr lang="en-US" sz="1600" dirty="0"/>
              <a:t>Go to the </a:t>
            </a:r>
            <a:r>
              <a:rPr lang="en-US" sz="1600" b="1" dirty="0"/>
              <a:t>Top Right of the Dashboard</a:t>
            </a:r>
            <a:r>
              <a:rPr lang="en-US" sz="1600" dirty="0"/>
              <a:t> and click on the Settings Icon. (Gear Icon)</a:t>
            </a:r>
          </a:p>
          <a:p>
            <a:pPr marL="971550" lvl="1" indent="-514350" fontAlgn="base">
              <a:buFont typeface="+mj-lt"/>
              <a:buAutoNum type="arabicPeriod"/>
            </a:pPr>
            <a:r>
              <a:rPr lang="en-US" sz="1600" dirty="0"/>
              <a:t>Go to </a:t>
            </a:r>
            <a:r>
              <a:rPr lang="en-US" sz="1600" b="1" dirty="0"/>
              <a:t>Manage Sounds</a:t>
            </a:r>
            <a:r>
              <a:rPr lang="en-US" sz="1600" dirty="0"/>
              <a:t>.</a:t>
            </a:r>
          </a:p>
          <a:p>
            <a:pPr marL="0" indent="0">
              <a:buNone/>
            </a:pPr>
            <a:br>
              <a:rPr lang="en-US" sz="1600" dirty="0"/>
            </a:b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8434" name="Picture 2">
            <a:extLst>
              <a:ext uri="{FF2B5EF4-FFF2-40B4-BE49-F238E27FC236}">
                <a16:creationId xmlns:a16="http://schemas.microsoft.com/office/drawing/2014/main" id="{F6FA2885-C575-4ECB-A7BA-1A06DB494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021984"/>
            <a:ext cx="4139536" cy="463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4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fontAlgn="base"/>
            <a:r>
              <a:rPr lang="en-GB" sz="2000" u="sng" dirty="0"/>
              <a:t>Managing sound settings cont</a:t>
            </a:r>
          </a:p>
          <a:p>
            <a:pPr marL="914400" lvl="1" indent="-457200" fontAlgn="base">
              <a:buFont typeface="+mj-lt"/>
              <a:buAutoNum type="arabicPeriod" startAt="3"/>
            </a:pPr>
            <a:r>
              <a:rPr lang="en-US" sz="1600" dirty="0"/>
              <a:t>Choose the Sound you would like to use for each Action.</a:t>
            </a:r>
          </a:p>
          <a:p>
            <a:pPr marL="914400" lvl="1" indent="-457200" fontAlgn="base">
              <a:buFont typeface="+mj-lt"/>
              <a:buAutoNum type="arabicPeriod" startAt="3"/>
            </a:pPr>
            <a:r>
              <a:rPr lang="en-US" sz="1600" dirty="0"/>
              <a:t>Set the Volume Level and how many times you would like that Sound Repeated</a:t>
            </a:r>
          </a:p>
          <a:p>
            <a:pPr marL="914400" lvl="1" indent="-457200" fontAlgn="base">
              <a:buFont typeface="+mj-lt"/>
              <a:buAutoNum type="arabicPeriod" startAt="3"/>
            </a:pPr>
            <a:r>
              <a:rPr lang="en-US" sz="1600" dirty="0"/>
              <a:t>Click Save</a:t>
            </a:r>
          </a:p>
          <a:p>
            <a:pPr marL="457200" lvl="1" indent="0" fontAlgn="base">
              <a:buNone/>
            </a:pPr>
            <a:endParaRPr lang="en-GB" sz="16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9458" name="Picture 2">
            <a:extLst>
              <a:ext uri="{FF2B5EF4-FFF2-40B4-BE49-F238E27FC236}">
                <a16:creationId xmlns:a16="http://schemas.microsoft.com/office/drawing/2014/main" id="{AAA5FC47-B06B-44F8-BBFE-35D630E32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804724"/>
            <a:ext cx="7564191" cy="464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51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endParaRPr lang="en-GB" sz="1600" u="sng" dirty="0"/>
          </a:p>
          <a:p>
            <a:pPr fontAlgn="base"/>
            <a:r>
              <a:rPr lang="en-GB" sz="2000" dirty="0"/>
              <a:t>If there’s a visitor that needs to be banned  from using the chat widget, a user can use the following steps.</a:t>
            </a:r>
          </a:p>
          <a:p>
            <a:pPr fontAlgn="base"/>
            <a:r>
              <a:rPr lang="en-GB" sz="2000" dirty="0"/>
              <a:t>If user is in an active chat:</a:t>
            </a:r>
          </a:p>
          <a:p>
            <a:pPr marL="800100" lvl="1" indent="-342900" fontAlgn="base">
              <a:buFont typeface="+mj-lt"/>
              <a:buAutoNum type="arabicPeriod"/>
            </a:pPr>
            <a:r>
              <a:rPr lang="en-US" sz="1600" dirty="0"/>
              <a:t>Go to the </a:t>
            </a:r>
            <a:r>
              <a:rPr lang="en-US" sz="1600" b="1" dirty="0"/>
              <a:t>Options</a:t>
            </a:r>
            <a:r>
              <a:rPr lang="en-US" sz="1600" dirty="0"/>
              <a:t> menu in the </a:t>
            </a:r>
            <a:r>
              <a:rPr lang="en-US" sz="1600" b="1" dirty="0"/>
              <a:t>top right corner</a:t>
            </a:r>
            <a:r>
              <a:rPr lang="en-US" sz="1600" dirty="0"/>
              <a:t> of the chat window. Click </a:t>
            </a:r>
            <a:r>
              <a:rPr lang="en-US" sz="1600" b="1" dirty="0"/>
              <a:t>Details</a:t>
            </a:r>
            <a:r>
              <a:rPr lang="en-US" sz="1600" dirty="0"/>
              <a:t> to bring up the </a:t>
            </a:r>
            <a:r>
              <a:rPr lang="en-US" sz="1600" b="1" dirty="0"/>
              <a:t>Details Pane</a:t>
            </a:r>
            <a:r>
              <a:rPr lang="en-US" sz="1600" dirty="0"/>
              <a:t> if it’s not already open.</a:t>
            </a:r>
          </a:p>
          <a:p>
            <a:pPr marL="800100" lvl="1" indent="-342900" fontAlgn="base">
              <a:buFont typeface="+mj-lt"/>
              <a:buAutoNum type="arabicPeriod"/>
            </a:pPr>
            <a:r>
              <a:rPr lang="en-US" sz="1600" dirty="0"/>
              <a:t>Click </a:t>
            </a:r>
            <a:r>
              <a:rPr lang="en-US" sz="1600" b="1" dirty="0"/>
              <a:t>Ban Visitor</a:t>
            </a:r>
            <a:r>
              <a:rPr lang="en-US" sz="1600" dirty="0"/>
              <a:t>. Provide a reason for Banning the Visitor.</a:t>
            </a:r>
          </a:p>
          <a:p>
            <a:pPr marL="457200" lvl="1" indent="0" fontAlgn="base">
              <a:buNone/>
            </a:pPr>
            <a:endParaRPr lang="en-GB"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482" name="Picture 2">
            <a:extLst>
              <a:ext uri="{FF2B5EF4-FFF2-40B4-BE49-F238E27FC236}">
                <a16:creationId xmlns:a16="http://schemas.microsoft.com/office/drawing/2014/main" id="{77B00980-5EAE-4D67-90AC-B228C972C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6" y="2446986"/>
            <a:ext cx="3118261" cy="423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40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p>
          <a:p>
            <a:pPr marL="800100" lvl="1" indent="-342900" fontAlgn="base">
              <a:buFont typeface="+mj-lt"/>
              <a:buAutoNum type="arabicPeriod" startAt="3"/>
            </a:pPr>
            <a:r>
              <a:rPr lang="en-US" sz="1600" dirty="0"/>
              <a:t>A user can choose to Ban the visitor by IP address by selecting the Ban IP box. (If this isn’t done, the visitor will be able to clear the cookies in their browser and return)</a:t>
            </a:r>
            <a:endParaRPr lang="en-GB" sz="1600" u="sng" dirty="0"/>
          </a:p>
          <a:p>
            <a:pPr lvl="1" fontAlgn="base"/>
            <a:endParaRPr lang="en-GB" sz="1600" u="sng" dirty="0"/>
          </a:p>
          <a:p>
            <a:pPr fontAlgn="base"/>
            <a:r>
              <a:rPr lang="en-GB" sz="2000" dirty="0"/>
              <a:t>If not in an active chat:</a:t>
            </a:r>
          </a:p>
          <a:p>
            <a:pPr marL="800100" lvl="1" indent="-342900" fontAlgn="base">
              <a:buFont typeface="+mj-lt"/>
              <a:buAutoNum type="arabicPeriod"/>
            </a:pPr>
            <a:r>
              <a:rPr lang="en-GB" sz="1600" dirty="0"/>
              <a:t>Navigate to </a:t>
            </a:r>
            <a:r>
              <a:rPr lang="en-US" sz="1600" b="1" dirty="0"/>
              <a:t>top of the Dashboard and click on Admin</a:t>
            </a:r>
            <a:r>
              <a:rPr lang="en-US" sz="1600" dirty="0"/>
              <a:t>. Then under </a:t>
            </a:r>
            <a:r>
              <a:rPr lang="en-US" sz="1600" b="1" dirty="0"/>
              <a:t>Property settings</a:t>
            </a:r>
            <a:r>
              <a:rPr lang="en-US" sz="1600" dirty="0"/>
              <a:t> click </a:t>
            </a:r>
            <a:r>
              <a:rPr lang="en-US" sz="1600" b="1" dirty="0"/>
              <a:t>Ban List</a:t>
            </a:r>
            <a:r>
              <a:rPr lang="en-US" sz="1600" dirty="0"/>
              <a:t>.</a:t>
            </a:r>
          </a:p>
          <a:p>
            <a:pPr lvl="1" fontAlgn="base"/>
            <a:endParaRPr lang="en-US" sz="1600" dirty="0"/>
          </a:p>
          <a:p>
            <a:pPr marL="0" indent="0">
              <a:buNone/>
            </a:pPr>
            <a:br>
              <a:rPr lang="en-US" dirty="0"/>
            </a:br>
            <a:endParaRPr lang="en-GB" sz="1600" dirty="0"/>
          </a:p>
          <a:p>
            <a:pPr lvl="1" fontAlgn="base"/>
            <a:endParaRPr lang="en-US" sz="20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1506" name="Picture 2">
            <a:extLst>
              <a:ext uri="{FF2B5EF4-FFF2-40B4-BE49-F238E27FC236}">
                <a16:creationId xmlns:a16="http://schemas.microsoft.com/office/drawing/2014/main" id="{94FE7A81-79F6-4210-8D97-9ECB1CF0C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730321"/>
            <a:ext cx="5674656" cy="412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65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p>
          <a:p>
            <a:pPr marL="914400" lvl="1" indent="-457200" fontAlgn="base">
              <a:buFont typeface="+mj-lt"/>
              <a:buAutoNum type="arabicPeriod" startAt="2"/>
            </a:pPr>
            <a:r>
              <a:rPr lang="en-US" sz="1600" dirty="0"/>
              <a:t>There will be a </a:t>
            </a:r>
            <a:r>
              <a:rPr lang="en-US" sz="1600" b="1" dirty="0"/>
              <a:t>Green button that says Ban IP</a:t>
            </a:r>
            <a:r>
              <a:rPr lang="en-US" sz="1600" dirty="0"/>
              <a:t> at the </a:t>
            </a:r>
            <a:r>
              <a:rPr lang="en-US" sz="1600" b="1" dirty="0"/>
              <a:t>Top Right</a:t>
            </a:r>
            <a:r>
              <a:rPr lang="en-US" sz="1600" dirty="0"/>
              <a:t> of that screen. A user can enter the IP address for the visitor and create the ban.</a:t>
            </a:r>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457200" lvl="1" indent="0" fontAlgn="base">
              <a:buNone/>
            </a:pPr>
            <a:endParaRPr lang="en-US" sz="1600" dirty="0"/>
          </a:p>
          <a:p>
            <a:pPr fontAlgn="base"/>
            <a:r>
              <a:rPr lang="en-US" sz="2000" dirty="0"/>
              <a:t>To </a:t>
            </a:r>
            <a:r>
              <a:rPr lang="en-US" sz="2000" b="1" dirty="0"/>
              <a:t>Remove a Banned Visitor</a:t>
            </a:r>
            <a:r>
              <a:rPr lang="en-US" sz="2000" dirty="0"/>
              <a:t> from the Banned Visitor list click the </a:t>
            </a:r>
            <a:r>
              <a:rPr lang="en-US" sz="2000" b="1" dirty="0"/>
              <a:t>empty box to the right of that visitor</a:t>
            </a:r>
            <a:r>
              <a:rPr lang="en-US" sz="2000" dirty="0"/>
              <a:t>. A </a:t>
            </a:r>
            <a:r>
              <a:rPr lang="en-US" sz="2000" b="1" dirty="0"/>
              <a:t>Delete Button</a:t>
            </a:r>
            <a:r>
              <a:rPr lang="en-US" sz="2000" dirty="0"/>
              <a:t> will appear. Click the </a:t>
            </a:r>
            <a:r>
              <a:rPr lang="en-US" sz="2000" b="1" dirty="0"/>
              <a:t>Delete Button</a:t>
            </a:r>
            <a:r>
              <a:rPr lang="en-US" sz="2000" dirty="0"/>
              <a:t> to remove the ban.</a:t>
            </a:r>
          </a:p>
          <a:p>
            <a:pPr marL="457200" lvl="1" indent="0" fontAlgn="base">
              <a:buNone/>
            </a:pPr>
            <a:endParaRPr lang="en-US"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2530" name="Picture 2">
            <a:extLst>
              <a:ext uri="{FF2B5EF4-FFF2-40B4-BE49-F238E27FC236}">
                <a16:creationId xmlns:a16="http://schemas.microsoft.com/office/drawing/2014/main" id="{CB23B96F-AB87-4DB8-B378-8EFED88FD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495426"/>
            <a:ext cx="11548265" cy="221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3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203514" cy="6333526"/>
          </a:xfrm>
        </p:spPr>
        <p:txBody>
          <a:bodyPr/>
          <a:lstStyle/>
          <a:p>
            <a:pPr marL="0" indent="0" fontAlgn="base">
              <a:buNone/>
            </a:pPr>
            <a:r>
              <a:rPr lang="en-US" sz="2000" u="sng" dirty="0"/>
              <a:t>Answering incoming chats</a:t>
            </a:r>
            <a:endParaRPr lang="en-US" sz="2000" dirty="0"/>
          </a:p>
          <a:p>
            <a:pPr fontAlgn="base"/>
            <a:r>
              <a:rPr lang="en-US" sz="2000" dirty="0"/>
              <a:t>When someone visits the APA website and initiates a chat using the live chat widget, agents will hear a notification sound.</a:t>
            </a:r>
          </a:p>
          <a:p>
            <a:pPr fontAlgn="base"/>
            <a:r>
              <a:rPr lang="en-US" sz="2000" dirty="0"/>
              <a:t>On the</a:t>
            </a:r>
            <a:r>
              <a:rPr lang="en-US" sz="2000" b="1" dirty="0"/>
              <a:t> left side</a:t>
            </a:r>
            <a:r>
              <a:rPr lang="en-US" sz="2000" dirty="0"/>
              <a:t> of the </a:t>
            </a:r>
            <a:r>
              <a:rPr lang="en-US" sz="2000" b="1" dirty="0"/>
              <a:t>dashboard</a:t>
            </a:r>
            <a:r>
              <a:rPr lang="en-US" sz="2000" dirty="0"/>
              <a:t> they will see that the visitor and the background color will be </a:t>
            </a:r>
            <a:r>
              <a:rPr lang="en-US" sz="2000" b="1" dirty="0"/>
              <a:t>PINK</a:t>
            </a:r>
            <a:r>
              <a:rPr lang="en-US" sz="2000" dirty="0"/>
              <a:t>. That indicates the agent has an </a:t>
            </a:r>
            <a:r>
              <a:rPr lang="en-US" sz="2000" b="1" dirty="0"/>
              <a:t>incoming chat</a:t>
            </a:r>
            <a:r>
              <a:rPr lang="en-US" sz="2000" dirty="0"/>
              <a:t> that needs to be answered.</a:t>
            </a:r>
          </a:p>
          <a:p>
            <a:pPr fontAlgn="base"/>
            <a:endParaRPr lang="en-US" sz="2000" dirty="0"/>
          </a:p>
          <a:p>
            <a:endParaRPr lang="en-GB"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a:t>
            </a:r>
            <a:endParaRPr lang="en-GB" sz="3200" dirty="0"/>
          </a:p>
        </p:txBody>
      </p:sp>
      <p:pic>
        <p:nvPicPr>
          <p:cNvPr id="1026" name="Picture 2">
            <a:extLst>
              <a:ext uri="{FF2B5EF4-FFF2-40B4-BE49-F238E27FC236}">
                <a16:creationId xmlns:a16="http://schemas.microsoft.com/office/drawing/2014/main" id="{91FC212C-2D2C-405B-9E31-BDD93108B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98" y="2202287"/>
            <a:ext cx="6715281" cy="459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7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0" y="518375"/>
            <a:ext cx="12203514" cy="6333526"/>
          </a:xfrm>
        </p:spPr>
        <p:txBody>
          <a:bodyPr/>
          <a:lstStyle/>
          <a:p>
            <a:pPr fontAlgn="base"/>
            <a:r>
              <a:rPr lang="en-US" sz="2000" dirty="0"/>
              <a:t>To</a:t>
            </a:r>
            <a:r>
              <a:rPr lang="en-US" sz="2000" b="1" dirty="0"/>
              <a:t> Answer the incoming</a:t>
            </a:r>
            <a:r>
              <a:rPr lang="en-US" sz="2000" dirty="0"/>
              <a:t> chat, an agent will </a:t>
            </a:r>
            <a:r>
              <a:rPr lang="en-US" sz="2000" b="1" dirty="0"/>
              <a:t>click on the visitor</a:t>
            </a:r>
            <a:r>
              <a:rPr lang="en-US" sz="2000" dirty="0"/>
              <a:t> (with PINK background) and a chat window will open. There are various chat answer background colors:</a:t>
            </a:r>
          </a:p>
          <a:p>
            <a:pPr marL="457200" lvl="1" indent="0" fontAlgn="base">
              <a:buNone/>
            </a:pPr>
            <a:r>
              <a:rPr lang="en-US" sz="1600" b="1" dirty="0"/>
              <a:t>PINK</a:t>
            </a:r>
            <a:r>
              <a:rPr lang="en-US" sz="1600" dirty="0"/>
              <a:t> Background – New incoming chat that has </a:t>
            </a:r>
            <a:r>
              <a:rPr lang="en-US" sz="1600" b="1" dirty="0"/>
              <a:t>not been answered</a:t>
            </a:r>
            <a:r>
              <a:rPr lang="en-US" sz="1600" dirty="0"/>
              <a:t>.</a:t>
            </a:r>
            <a:br>
              <a:rPr lang="en-US" sz="1600" dirty="0"/>
            </a:br>
            <a:r>
              <a:rPr lang="en-US" sz="1600" b="1" dirty="0"/>
              <a:t>GREEN</a:t>
            </a:r>
            <a:r>
              <a:rPr lang="en-US" sz="1600" dirty="0"/>
              <a:t> Bar – Chat that has already been answered and is currently active.</a:t>
            </a:r>
            <a:br>
              <a:rPr lang="en-US" sz="1600" dirty="0"/>
            </a:br>
            <a:r>
              <a:rPr lang="en-US" sz="1600" b="1" dirty="0"/>
              <a:t>GRAY</a:t>
            </a:r>
            <a:r>
              <a:rPr lang="en-US" sz="1600" dirty="0"/>
              <a:t> Bar – Chat that is active but </a:t>
            </a:r>
            <a:r>
              <a:rPr lang="en-US" sz="1800" b="1" dirty="0"/>
              <a:t>ANOTHER</a:t>
            </a:r>
            <a:r>
              <a:rPr lang="en-US" sz="1600" b="1" dirty="0"/>
              <a:t> agen</a:t>
            </a:r>
            <a:r>
              <a:rPr lang="en-US" sz="1600" dirty="0"/>
              <a:t>t has answered.</a:t>
            </a:r>
          </a:p>
          <a:p>
            <a:pPr marL="457200" lvl="1" indent="0" fontAlgn="base">
              <a:buNone/>
            </a:pPr>
            <a:endParaRPr lang="en-US" sz="1600" dirty="0"/>
          </a:p>
          <a:p>
            <a:pPr fontAlgn="base"/>
            <a:r>
              <a:rPr lang="en-US" sz="2000" dirty="0"/>
              <a:t>The agent will then click on the </a:t>
            </a:r>
            <a:r>
              <a:rPr lang="en-US" sz="2000" b="1" dirty="0"/>
              <a:t>JOIN BUTTON</a:t>
            </a:r>
            <a:r>
              <a:rPr lang="en-US" sz="2000" dirty="0"/>
              <a:t> at the bottom of the chat window. Once answered, the visitor chat area will have a green background.</a:t>
            </a:r>
          </a:p>
          <a:p>
            <a:pPr fontAlgn="base"/>
            <a:endParaRPr lang="en-US" sz="2000" dirty="0"/>
          </a:p>
          <a:p>
            <a:pPr fontAlgn="base"/>
            <a:endParaRPr lang="en-US" sz="2000" dirty="0"/>
          </a:p>
          <a:p>
            <a:pPr fontAlgn="base"/>
            <a:endParaRPr lang="en-US" sz="2000" dirty="0"/>
          </a:p>
          <a:p>
            <a:pPr fontAlgn="base"/>
            <a:r>
              <a:rPr lang="en-US" sz="2000" dirty="0"/>
              <a:t>The agent can also use the menu to </a:t>
            </a:r>
            <a:r>
              <a:rPr lang="en-US" sz="2000" b="1" dirty="0"/>
              <a:t>select which Alias</a:t>
            </a:r>
            <a:r>
              <a:rPr lang="en-US" sz="2000" dirty="0"/>
              <a:t> they would like to join the chat with. The </a:t>
            </a:r>
            <a:r>
              <a:rPr lang="en-US" sz="2000" b="1" dirty="0"/>
              <a:t>Alias names</a:t>
            </a:r>
            <a:r>
              <a:rPr lang="en-US" sz="2000" dirty="0"/>
              <a:t> will appear when the dropdown menu is clicked.</a:t>
            </a:r>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50" name="Picture 2">
            <a:extLst>
              <a:ext uri="{FF2B5EF4-FFF2-40B4-BE49-F238E27FC236}">
                <a16:creationId xmlns:a16="http://schemas.microsoft.com/office/drawing/2014/main" id="{C2DFEEBA-44D3-48C6-BC1A-B4A85B24B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06" y="2842212"/>
            <a:ext cx="4371975" cy="98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574A2E8-9453-48FB-B9AC-F9EB6EA2E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06" y="4800136"/>
            <a:ext cx="3157066" cy="169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77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0" y="518375"/>
            <a:ext cx="12203514" cy="6333526"/>
          </a:xfrm>
        </p:spPr>
        <p:txBody>
          <a:bodyPr/>
          <a:lstStyle/>
          <a:p>
            <a:pPr marL="0" indent="0" fontAlgn="base">
              <a:buNone/>
            </a:pPr>
            <a:r>
              <a:rPr lang="en-US" sz="2000" u="sng" dirty="0"/>
              <a:t>Online, Away and Invisible agent status</a:t>
            </a:r>
          </a:p>
          <a:p>
            <a:pPr fontAlgn="base"/>
            <a:r>
              <a:rPr lang="en-US" sz="2000" dirty="0"/>
              <a:t>An agent can set either of the above status.</a:t>
            </a:r>
          </a:p>
          <a:p>
            <a:pPr marL="457200" lvl="1" indent="0" fontAlgn="base">
              <a:buNone/>
            </a:pPr>
            <a:r>
              <a:rPr lang="en-US" sz="1400" b="1" dirty="0"/>
              <a:t>Online Status</a:t>
            </a:r>
            <a:r>
              <a:rPr lang="en-US" sz="1400" dirty="0"/>
              <a:t> – Agent is online and available to answer incoming chats.</a:t>
            </a:r>
          </a:p>
          <a:p>
            <a:pPr marL="457200" lvl="1" indent="0" fontAlgn="base">
              <a:buNone/>
            </a:pPr>
            <a:r>
              <a:rPr lang="en-US" sz="1400" b="1" dirty="0"/>
              <a:t>Away Status</a:t>
            </a:r>
            <a:r>
              <a:rPr lang="en-US" sz="1400" dirty="0"/>
              <a:t> – Agent is online and available to answer chats but has set the widget message to say “Away” to set the visitors expectation that the agent may or may not be available to answer their chat.</a:t>
            </a:r>
          </a:p>
          <a:p>
            <a:pPr marL="457200" lvl="1" indent="0" fontAlgn="base">
              <a:buNone/>
            </a:pPr>
            <a:r>
              <a:rPr lang="en-US" sz="1400" b="1" dirty="0"/>
              <a:t>Invisible Status</a:t>
            </a:r>
            <a:r>
              <a:rPr lang="en-US" sz="1400" dirty="0"/>
              <a:t> – Agent is offline but can see chats in the tawk.to dashboard but can’t join them. This status should only be used to monitor chats.</a:t>
            </a:r>
          </a:p>
          <a:p>
            <a:pPr lvl="1" fontAlgn="base"/>
            <a:endParaRPr lang="en-US" sz="1600" dirty="0"/>
          </a:p>
          <a:p>
            <a:r>
              <a:rPr lang="en-US" sz="2000" dirty="0"/>
              <a:t>Status is changed by navigating to the top right of the tawk.to dashboard and using the drop down menu.</a:t>
            </a:r>
          </a:p>
          <a:p>
            <a:pPr marL="0" indent="0">
              <a:buNone/>
            </a:pPr>
            <a:br>
              <a:rPr lang="en-US" sz="2000" dirty="0"/>
            </a:br>
            <a:endParaRPr lang="en-US"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
        <p:nvSpPr>
          <p:cNvPr id="2" name="AutoShape 2">
            <a:extLst>
              <a:ext uri="{FF2B5EF4-FFF2-40B4-BE49-F238E27FC236}">
                <a16:creationId xmlns:a16="http://schemas.microsoft.com/office/drawing/2014/main" id="{6C5A7160-049F-42E3-9D23-1B9B105381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4100" name="Picture 4">
            <a:extLst>
              <a:ext uri="{FF2B5EF4-FFF2-40B4-BE49-F238E27FC236}">
                <a16:creationId xmlns:a16="http://schemas.microsoft.com/office/drawing/2014/main" id="{CC1A07D0-8440-4C9A-82EF-307D6427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74" y="3019156"/>
            <a:ext cx="41529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82E0015-7ED0-40D7-BAF3-71CA1ACBB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4" y="1527857"/>
            <a:ext cx="11921544" cy="264318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a:t>
            </a:r>
          </a:p>
          <a:p>
            <a:pPr fontAlgn="base"/>
            <a:r>
              <a:rPr lang="en-US" sz="2000" b="1" dirty="0"/>
              <a:t>History</a:t>
            </a:r>
            <a:r>
              <a:rPr lang="en-US" sz="2000" dirty="0"/>
              <a:t> for any chat  can be viewed  by </a:t>
            </a:r>
            <a:r>
              <a:rPr lang="en-US" sz="2000" b="1" dirty="0"/>
              <a:t>clicking</a:t>
            </a:r>
            <a:r>
              <a:rPr lang="en-US" sz="2000" dirty="0"/>
              <a:t> on the </a:t>
            </a:r>
            <a:r>
              <a:rPr lang="en-US" sz="2000" b="1" dirty="0"/>
              <a:t>Messaging</a:t>
            </a:r>
            <a:r>
              <a:rPr lang="en-US" sz="2000" dirty="0"/>
              <a:t> icon on the </a:t>
            </a:r>
            <a:r>
              <a:rPr lang="en-US" sz="2000" b="1" dirty="0"/>
              <a:t>Left Sidebar </a:t>
            </a:r>
            <a:r>
              <a:rPr lang="en-US" sz="2000" dirty="0"/>
              <a:t>of the Dashboard.</a:t>
            </a:r>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marL="0" indent="0" fontAlgn="base">
              <a:buNone/>
            </a:pPr>
            <a:endParaRPr lang="en-US" sz="2000" dirty="0"/>
          </a:p>
          <a:p>
            <a:pPr fontAlgn="base"/>
            <a:r>
              <a:rPr lang="en-US" sz="2000" dirty="0"/>
              <a:t>From the </a:t>
            </a:r>
            <a:r>
              <a:rPr lang="en-US" sz="2000" b="1" dirty="0"/>
              <a:t>list on the left</a:t>
            </a:r>
            <a:r>
              <a:rPr lang="en-US" sz="2000" dirty="0"/>
              <a:t> an agent can click on the </a:t>
            </a:r>
            <a:r>
              <a:rPr lang="en-US" sz="2000" b="1" dirty="0"/>
              <a:t>name of the Site, tawk.to Page or Profile Page</a:t>
            </a:r>
            <a:r>
              <a:rPr lang="en-US" sz="2000" dirty="0"/>
              <a:t> they wish to view past messages from. Then </a:t>
            </a:r>
            <a:r>
              <a:rPr lang="en-US" sz="2000" b="1" dirty="0"/>
              <a:t>click ALL</a:t>
            </a:r>
            <a:r>
              <a:rPr lang="en-US" sz="2000" dirty="0"/>
              <a:t> on the left of the message view area.</a:t>
            </a:r>
          </a:p>
          <a:p>
            <a:pPr fontAlgn="base"/>
            <a:r>
              <a:rPr lang="en-US" sz="2000" b="1" dirty="0"/>
              <a:t>Closed chats, missed chats and tickets </a:t>
            </a:r>
            <a:r>
              <a:rPr lang="en-US" sz="2000" dirty="0"/>
              <a:t>can all be seen in this area. They can be sorted by </a:t>
            </a:r>
            <a:r>
              <a:rPr lang="en-US" sz="2000" b="1" dirty="0"/>
              <a:t>Open, Pending or Closed.</a:t>
            </a:r>
            <a:endParaRPr lang="en-US" sz="20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130942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Miss chats can be viewed quickly by selecting </a:t>
            </a:r>
            <a:r>
              <a:rPr lang="en-US" sz="2000" b="1" dirty="0"/>
              <a:t>Unassigned</a:t>
            </a:r>
            <a:r>
              <a:rPr lang="en-US" sz="2000" dirty="0"/>
              <a:t> as a filter. </a:t>
            </a:r>
          </a:p>
          <a:p>
            <a:pPr fontAlgn="base"/>
            <a:r>
              <a:rPr lang="en-US" sz="2000" dirty="0"/>
              <a:t>Clicking on a message in the list of messages will open a window where an agent can view the chat transcript or ticket as well as other details such as : </a:t>
            </a:r>
          </a:p>
          <a:p>
            <a:pPr lvl="1"/>
            <a:r>
              <a:rPr lang="en-US" sz="1600" dirty="0"/>
              <a:t>Visitor location</a:t>
            </a:r>
          </a:p>
          <a:p>
            <a:pPr lvl="1"/>
            <a:r>
              <a:rPr lang="en-US" sz="1600" dirty="0"/>
              <a:t>Ip address</a:t>
            </a:r>
          </a:p>
          <a:p>
            <a:pPr lvl="1"/>
            <a:r>
              <a:rPr lang="en-US" sz="1600" dirty="0"/>
              <a:t>Notes</a:t>
            </a:r>
          </a:p>
          <a:p>
            <a:pPr lvl="1"/>
            <a:r>
              <a:rPr lang="en-US" sz="1600" dirty="0"/>
              <a:t>Last visit etc.</a:t>
            </a:r>
            <a:endParaRPr lang="en-GB" sz="2000" u="sng" dirty="0"/>
          </a:p>
          <a:p>
            <a:r>
              <a:rPr lang="en-US" sz="2000" dirty="0"/>
              <a:t>The search box above the messaging section can be used to quickly find a chat or ticket.</a:t>
            </a:r>
          </a:p>
          <a:p>
            <a:endParaRPr lang="en-US" sz="2000" dirty="0"/>
          </a:p>
          <a:p>
            <a:pPr marL="457200" lvl="1" indent="0">
              <a:buNone/>
            </a:pPr>
            <a:endParaRPr lang="en-US"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5122" name="Picture 2">
            <a:extLst>
              <a:ext uri="{FF2B5EF4-FFF2-40B4-BE49-F238E27FC236}">
                <a16:creationId xmlns:a16="http://schemas.microsoft.com/office/drawing/2014/main" id="{CAFDD7D1-B14A-4525-904B-80AA56706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01" y="3691237"/>
            <a:ext cx="84963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2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To </a:t>
            </a:r>
            <a:r>
              <a:rPr lang="en-US" sz="2000" b="1" dirty="0"/>
              <a:t>Delete a Chat or Message</a:t>
            </a:r>
            <a:r>
              <a:rPr lang="en-US" sz="2000" dirty="0"/>
              <a:t> from History simply </a:t>
            </a:r>
            <a:r>
              <a:rPr lang="en-US" sz="2000" b="1" dirty="0"/>
              <a:t>check the box on the right side of the list</a:t>
            </a:r>
            <a:r>
              <a:rPr lang="en-US" sz="2000" dirty="0"/>
              <a:t> next to the message you wish to delete. You can delete multiple messages at once or one at a time. Just check the box and then click on the </a:t>
            </a:r>
            <a:r>
              <a:rPr lang="en-US" sz="2000" b="1" dirty="0"/>
              <a:t>red delete messages</a:t>
            </a:r>
            <a:r>
              <a:rPr lang="en-US" sz="2000" dirty="0"/>
              <a:t> button.  </a:t>
            </a:r>
            <a:r>
              <a:rPr lang="en-US" sz="2000" i="1" dirty="0"/>
              <a:t>You must be an </a:t>
            </a:r>
            <a:r>
              <a:rPr lang="en-US" sz="2000" b="1" i="1" dirty="0"/>
              <a:t>Admin</a:t>
            </a:r>
            <a:r>
              <a:rPr lang="en-US" sz="2000" i="1" dirty="0"/>
              <a:t> to delete messages in history.</a:t>
            </a: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6146" name="Picture 2">
            <a:extLst>
              <a:ext uri="{FF2B5EF4-FFF2-40B4-BE49-F238E27FC236}">
                <a16:creationId xmlns:a16="http://schemas.microsoft.com/office/drawing/2014/main" id="{B01A70AC-04F2-4F55-AF22-B6FAEFCEE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06" y="2081310"/>
            <a:ext cx="106394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30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To </a:t>
            </a:r>
            <a:r>
              <a:rPr lang="en-US" sz="2000" b="1" dirty="0"/>
              <a:t>Export a Chat or Message</a:t>
            </a:r>
            <a:r>
              <a:rPr lang="en-US" sz="2000" dirty="0"/>
              <a:t> from History simply </a:t>
            </a:r>
            <a:r>
              <a:rPr lang="en-US" sz="2000" b="1" dirty="0"/>
              <a:t>check the box on the right side of the list</a:t>
            </a:r>
            <a:r>
              <a:rPr lang="en-US" sz="2000" dirty="0"/>
              <a:t> next to the message you wish to export. You can export multiple messages at once or one at a time. Just check the box and then click on the </a:t>
            </a:r>
            <a:r>
              <a:rPr lang="en-US" sz="2000" b="1" dirty="0"/>
              <a:t>export messages</a:t>
            </a:r>
            <a:r>
              <a:rPr lang="en-US" sz="2000" dirty="0"/>
              <a:t> button.  </a:t>
            </a:r>
            <a:r>
              <a:rPr lang="en-US" sz="2000" i="1" dirty="0"/>
              <a:t>You must be an </a:t>
            </a:r>
            <a:r>
              <a:rPr lang="en-US" sz="2000" b="1" i="1" dirty="0"/>
              <a:t>Admin</a:t>
            </a:r>
            <a:r>
              <a:rPr lang="en-US" sz="2000" i="1" dirty="0"/>
              <a:t> to export messages in history.</a:t>
            </a: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7170" name="Picture 2">
            <a:extLst>
              <a:ext uri="{FF2B5EF4-FFF2-40B4-BE49-F238E27FC236}">
                <a16:creationId xmlns:a16="http://schemas.microsoft.com/office/drawing/2014/main" id="{1E8E5DDB-5501-4E21-BD65-3C2B974F6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33" y="2640370"/>
            <a:ext cx="105727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428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554</Words>
  <Application>Microsoft Office PowerPoint</Application>
  <PresentationFormat>Widescreen</PresentationFormat>
  <Paragraphs>179</Paragraphs>
  <Slides>24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Introduction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baru</dc:creator>
  <cp:lastModifiedBy>anthony baru</cp:lastModifiedBy>
  <cp:revision>57</cp:revision>
  <dcterms:created xsi:type="dcterms:W3CDTF">2019-09-23T08:12:28Z</dcterms:created>
  <dcterms:modified xsi:type="dcterms:W3CDTF">2019-09-24T06:17:07Z</dcterms:modified>
</cp:coreProperties>
</file>