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7" r:id="rId3"/>
    <p:sldId id="258" r:id="rId4"/>
    <p:sldId id="278" r:id="rId5"/>
    <p:sldId id="276" r:id="rId6"/>
    <p:sldId id="268" r:id="rId7"/>
    <p:sldId id="277" r:id="rId8"/>
    <p:sldId id="269" r:id="rId9"/>
    <p:sldId id="270" r:id="rId10"/>
    <p:sldId id="271" r:id="rId11"/>
    <p:sldId id="272" r:id="rId12"/>
    <p:sldId id="273" r:id="rId13"/>
    <p:sldId id="274" r:id="rId14"/>
    <p:sldId id="263" r:id="rId15"/>
    <p:sldId id="275"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96A098-6DA8-4739-A76F-C3CFAD5BD340}">
          <p14:sldIdLst>
            <p14:sldId id="257"/>
            <p14:sldId id="267"/>
            <p14:sldId id="258"/>
            <p14:sldId id="278"/>
            <p14:sldId id="276"/>
            <p14:sldId id="268"/>
            <p14:sldId id="277"/>
            <p14:sldId id="269"/>
            <p14:sldId id="270"/>
            <p14:sldId id="271"/>
            <p14:sldId id="272"/>
            <p14:sldId id="273"/>
            <p14:sldId id="274"/>
            <p14:sldId id="263"/>
            <p14:sldId id="275"/>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938114-3768-4931-A5F7-03B03810DE09}" type="datetimeFigureOut">
              <a:rPr lang="en-US" smtClean="0"/>
              <a:pPr/>
              <a:t>9/23/2018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7BABD-78D9-47B4-A505-8D82D1047356}" type="slidenum">
              <a:rPr lang="en-US" smtClean="0"/>
              <a:pPr/>
              <a:t>‹#›</a:t>
            </a:fld>
            <a:endParaRPr lang="en-US"/>
          </a:p>
        </p:txBody>
      </p:sp>
    </p:spTree>
    <p:extLst>
      <p:ext uri="{BB962C8B-B14F-4D97-AF65-F5344CB8AC3E}">
        <p14:creationId xmlns:p14="http://schemas.microsoft.com/office/powerpoint/2010/main" val="229545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E5203F-DB13-4A24-B1FE-8317B19660CA}" type="slidenum">
              <a:rPr lang="en-US" smtClean="0"/>
              <a:pPr/>
              <a:t>1</a:t>
            </a:fld>
            <a:endParaRPr lang="en-US"/>
          </a:p>
        </p:txBody>
      </p:sp>
    </p:spTree>
    <p:extLst>
      <p:ext uri="{BB962C8B-B14F-4D97-AF65-F5344CB8AC3E}">
        <p14:creationId xmlns:p14="http://schemas.microsoft.com/office/powerpoint/2010/main" val="59819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E5203F-DB13-4A24-B1FE-8317B19660CA}" type="slidenum">
              <a:rPr lang="en-US" smtClean="0"/>
              <a:pPr/>
              <a:t>3</a:t>
            </a:fld>
            <a:endParaRPr lang="en-US"/>
          </a:p>
        </p:txBody>
      </p:sp>
    </p:spTree>
    <p:extLst>
      <p:ext uri="{BB962C8B-B14F-4D97-AF65-F5344CB8AC3E}">
        <p14:creationId xmlns:p14="http://schemas.microsoft.com/office/powerpoint/2010/main" val="7660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DATE</a:t>
            </a:r>
            <a:endParaRPr lang="en-US"/>
          </a:p>
        </p:txBody>
      </p:sp>
      <p:sp>
        <p:nvSpPr>
          <p:cNvPr id="6" name="Footer Placeholder 5"/>
          <p:cNvSpPr>
            <a:spLocks noGrp="1"/>
          </p:cNvSpPr>
          <p:nvPr>
            <p:ph type="ftr" sz="quarter" idx="11"/>
          </p:nvPr>
        </p:nvSpPr>
        <p:spPr/>
        <p:txBody>
          <a:bodyPr/>
          <a:lstStyle/>
          <a:p>
            <a:r>
              <a:rPr lang="en-US" smtClean="0"/>
              <a:t>Dept. Of Electronics and Communication Engg.</a:t>
            </a:r>
            <a:endParaRPr lang="en-US"/>
          </a:p>
        </p:txBody>
      </p:sp>
      <p:sp>
        <p:nvSpPr>
          <p:cNvPr id="7" name="Slide Number Placeholder 6"/>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DATE</a:t>
            </a:r>
            <a:endParaRPr lang="en-US"/>
          </a:p>
        </p:txBody>
      </p:sp>
      <p:sp>
        <p:nvSpPr>
          <p:cNvPr id="8" name="Footer Placeholder 7"/>
          <p:cNvSpPr>
            <a:spLocks noGrp="1"/>
          </p:cNvSpPr>
          <p:nvPr>
            <p:ph type="ftr" sz="quarter" idx="11"/>
          </p:nvPr>
        </p:nvSpPr>
        <p:spPr/>
        <p:txBody>
          <a:bodyPr/>
          <a:lstStyle/>
          <a:p>
            <a:r>
              <a:rPr lang="en-US" smtClean="0"/>
              <a:t>Dept. Of Electronics and Communication Engg.</a:t>
            </a:r>
            <a:endParaRPr lang="en-US"/>
          </a:p>
        </p:txBody>
      </p:sp>
      <p:sp>
        <p:nvSpPr>
          <p:cNvPr id="9" name="Slide Number Placeholder 8"/>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DATE</a:t>
            </a:r>
            <a:endParaRPr lang="en-US"/>
          </a:p>
        </p:txBody>
      </p:sp>
      <p:sp>
        <p:nvSpPr>
          <p:cNvPr id="4" name="Footer Placeholder 3"/>
          <p:cNvSpPr>
            <a:spLocks noGrp="1"/>
          </p:cNvSpPr>
          <p:nvPr>
            <p:ph type="ftr" sz="quarter" idx="11"/>
          </p:nvPr>
        </p:nvSpPr>
        <p:spPr/>
        <p:txBody>
          <a:bodyPr/>
          <a:lstStyle/>
          <a:p>
            <a:r>
              <a:rPr lang="en-US" smtClean="0"/>
              <a:t>Dept. Of Electronics and Communication Engg.</a:t>
            </a:r>
            <a:endParaRPr lang="en-US"/>
          </a:p>
        </p:txBody>
      </p:sp>
      <p:sp>
        <p:nvSpPr>
          <p:cNvPr id="5" name="Slide Number Placeholder 4"/>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DATE</a:t>
            </a:r>
            <a:endParaRPr lang="en-US"/>
          </a:p>
        </p:txBody>
      </p:sp>
      <p:sp>
        <p:nvSpPr>
          <p:cNvPr id="3" name="Footer Placeholder 2"/>
          <p:cNvSpPr>
            <a:spLocks noGrp="1"/>
          </p:cNvSpPr>
          <p:nvPr>
            <p:ph type="ftr" sz="quarter" idx="11"/>
          </p:nvPr>
        </p:nvSpPr>
        <p:spPr/>
        <p:txBody>
          <a:bodyPr/>
          <a:lstStyle/>
          <a:p>
            <a:r>
              <a:rPr lang="en-US" smtClean="0"/>
              <a:t>Dept. Of Electronics and Communication Engg.</a:t>
            </a:r>
            <a:endParaRPr lang="en-US"/>
          </a:p>
        </p:txBody>
      </p:sp>
      <p:sp>
        <p:nvSpPr>
          <p:cNvPr id="4" name="Slide Number Placeholder 3"/>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a:t>
            </a:r>
            <a:endParaRPr lang="en-US"/>
          </a:p>
        </p:txBody>
      </p:sp>
      <p:sp>
        <p:nvSpPr>
          <p:cNvPr id="6" name="Footer Placeholder 5"/>
          <p:cNvSpPr>
            <a:spLocks noGrp="1"/>
          </p:cNvSpPr>
          <p:nvPr>
            <p:ph type="ftr" sz="quarter" idx="11"/>
          </p:nvPr>
        </p:nvSpPr>
        <p:spPr/>
        <p:txBody>
          <a:bodyPr/>
          <a:lstStyle/>
          <a:p>
            <a:r>
              <a:rPr lang="en-US" smtClean="0"/>
              <a:t>Dept. Of Electronics and Communication Engg.</a:t>
            </a:r>
            <a:endParaRPr lang="en-US"/>
          </a:p>
        </p:txBody>
      </p:sp>
      <p:sp>
        <p:nvSpPr>
          <p:cNvPr id="7" name="Slide Number Placeholder 6"/>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a:t>
            </a:r>
            <a:endParaRPr lang="en-US"/>
          </a:p>
        </p:txBody>
      </p:sp>
      <p:sp>
        <p:nvSpPr>
          <p:cNvPr id="6" name="Footer Placeholder 5"/>
          <p:cNvSpPr>
            <a:spLocks noGrp="1"/>
          </p:cNvSpPr>
          <p:nvPr>
            <p:ph type="ftr" sz="quarter" idx="11"/>
          </p:nvPr>
        </p:nvSpPr>
        <p:spPr/>
        <p:txBody>
          <a:bodyPr/>
          <a:lstStyle/>
          <a:p>
            <a:r>
              <a:rPr lang="en-US" smtClean="0"/>
              <a:t>Dept. Of Electronics and Communication Engg.</a:t>
            </a:r>
            <a:endParaRPr lang="en-US"/>
          </a:p>
        </p:txBody>
      </p:sp>
      <p:sp>
        <p:nvSpPr>
          <p:cNvPr id="7" name="Slide Number Placeholder 6"/>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DATE</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Dept. Of Electronics and Communication Engg.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9798F-5967-4169-BA9A-B7E463D2E5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36079"/>
            <a:ext cx="8712200" cy="1036638"/>
          </a:xfrm>
        </p:spPr>
        <p:txBody>
          <a:bodyPr rtlCol="0">
            <a:normAutofit fontScale="90000"/>
          </a:bodyPr>
          <a:lstStyle/>
          <a:p>
            <a:pPr eaLnBrk="1" fontAlgn="auto" hangingPunct="1">
              <a:spcAft>
                <a:spcPts val="0"/>
              </a:spcAft>
              <a:defRPr/>
            </a:pPr>
            <a:r>
              <a:rPr lang="en-US" sz="2700" b="1" dirty="0" smtClean="0">
                <a:solidFill>
                  <a:srgbClr val="0000FF"/>
                </a:solidFill>
                <a:latin typeface="Times New Roman" pitchFamily="18" charset="0"/>
                <a:cs typeface="Times New Roman" pitchFamily="18" charset="0"/>
              </a:rPr>
              <a:t/>
            </a:r>
            <a:br>
              <a:rPr lang="en-US" sz="2700" b="1" dirty="0" smtClean="0">
                <a:solidFill>
                  <a:srgbClr val="0000FF"/>
                </a:solidFill>
                <a:latin typeface="Times New Roman" pitchFamily="18" charset="0"/>
                <a:cs typeface="Times New Roman" pitchFamily="18" charset="0"/>
              </a:rPr>
            </a:br>
            <a:r>
              <a:rPr lang="en-US" sz="2700" b="1" dirty="0" smtClean="0">
                <a:solidFill>
                  <a:srgbClr val="0000FF"/>
                </a:solidFill>
                <a:latin typeface="Times New Roman" pitchFamily="18" charset="0"/>
                <a:cs typeface="Times New Roman" pitchFamily="18" charset="0"/>
              </a:rPr>
              <a:t/>
            </a:r>
            <a:br>
              <a:rPr lang="en-US" sz="2700" b="1" dirty="0" smtClean="0">
                <a:solidFill>
                  <a:srgbClr val="0000FF"/>
                </a:solidFill>
                <a:latin typeface="Times New Roman" pitchFamily="18" charset="0"/>
                <a:cs typeface="Times New Roman" pitchFamily="18" charset="0"/>
              </a:rPr>
            </a:br>
            <a:r>
              <a:rPr lang="en-US" sz="2700" b="1" dirty="0" smtClean="0">
                <a:solidFill>
                  <a:srgbClr val="0000FF"/>
                </a:solidFill>
                <a:latin typeface="Times New Roman" pitchFamily="18" charset="0"/>
                <a:cs typeface="Times New Roman" pitchFamily="18" charset="0"/>
              </a:rPr>
              <a:t>OBSTACLE DECTECTION ASSISTANT FOR THE VISUALLY IMPAIRED</a:t>
            </a:r>
            <a:r>
              <a:rPr lang="en-IN" b="1" dirty="0" smtClean="0">
                <a:solidFill>
                  <a:srgbClr val="0000FF"/>
                </a:solidFill>
                <a:latin typeface="Times New Roman" pitchFamily="18" charset="0"/>
                <a:cs typeface="Times New Roman" pitchFamily="18" charset="0"/>
              </a:rPr>
              <a:t/>
            </a:r>
            <a:br>
              <a:rPr lang="en-IN" b="1" dirty="0" smtClean="0">
                <a:solidFill>
                  <a:srgbClr val="0000FF"/>
                </a:solidFill>
                <a:latin typeface="Times New Roman" pitchFamily="18" charset="0"/>
                <a:cs typeface="Times New Roman" pitchFamily="18" charset="0"/>
              </a:rPr>
            </a:br>
            <a:endParaRPr lang="en-IN" b="1" dirty="0">
              <a:solidFill>
                <a:srgbClr val="0000FF"/>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latin typeface="Times New Roman" pitchFamily="18" charset="0"/>
                <a:cs typeface="Times New Roman" pitchFamily="18" charset="0"/>
              </a:rPr>
              <a:t>DATE    28-09-18</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949785E4-A2BB-4F1C-8A7B-DEF0536281BA}" type="slidenum">
              <a:rPr lang="en-US" smtClean="0">
                <a:latin typeface="Times New Roman" pitchFamily="18" charset="0"/>
                <a:cs typeface="Times New Roman" pitchFamily="18" charset="0"/>
              </a:rPr>
              <a:pPr/>
              <a:t>1</a:t>
            </a:fld>
            <a:endParaRPr lang="en-US" dirty="0">
              <a:latin typeface="Times New Roman" pitchFamily="18" charset="0"/>
              <a:cs typeface="Times New Roman" pitchFamily="18" charset="0"/>
            </a:endParaRPr>
          </a:p>
        </p:txBody>
      </p:sp>
      <p:sp>
        <p:nvSpPr>
          <p:cNvPr id="8" name="Footer Placeholder 7"/>
          <p:cNvSpPr>
            <a:spLocks noGrp="1"/>
          </p:cNvSpPr>
          <p:nvPr>
            <p:ph type="ftr" sz="quarter" idx="11"/>
          </p:nvPr>
        </p:nvSpPr>
        <p:spPr>
          <a:xfrm>
            <a:off x="2438400" y="6356350"/>
            <a:ext cx="3733800" cy="365125"/>
          </a:xfrm>
        </p:spPr>
        <p:txBody>
          <a:bodyPr/>
          <a:lstStyle/>
          <a:p>
            <a:r>
              <a:rPr lang="en-US" dirty="0" smtClean="0">
                <a:latin typeface="Times New Roman" pitchFamily="18" charset="0"/>
                <a:cs typeface="Times New Roman" pitchFamily="18" charset="0"/>
              </a:rPr>
              <a:t>Dept. of Electronics and Communication </a:t>
            </a:r>
            <a:r>
              <a:rPr lang="en-US" dirty="0" err="1" smtClean="0">
                <a:latin typeface="Times New Roman" pitchFamily="18" charset="0"/>
                <a:cs typeface="Times New Roman" pitchFamily="18" charset="0"/>
              </a:rPr>
              <a:t>Engg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074" name="Rectangle 2"/>
          <p:cNvSpPr>
            <a:spLocks noChangeArrowheads="1"/>
          </p:cNvSpPr>
          <p:nvPr/>
        </p:nvSpPr>
        <p:spPr bwMode="auto">
          <a:xfrm>
            <a:off x="1342465" y="305544"/>
            <a:ext cx="6432787"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 V COLLEGE OF ENGINEERING</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BENGALURU-560059</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Autonomous Institution Affiliated to VTU,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Belagavi</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0" y="1724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1905000" y="3657600"/>
            <a:ext cx="4800600" cy="923330"/>
          </a:xfrm>
          <a:prstGeom prst="rect">
            <a:avLst/>
          </a:prstGeom>
        </p:spPr>
        <p:txBody>
          <a:bodyPr wrap="square">
            <a:spAutoFit/>
          </a:bodyPr>
          <a:lstStyle/>
          <a:p>
            <a:pPr marL="342900" indent="-342900" fontAlgn="auto">
              <a:spcBef>
                <a:spcPts val="0"/>
              </a:spcBef>
              <a:spcAft>
                <a:spcPts val="0"/>
              </a:spcAft>
              <a:buFontTx/>
              <a:buAutoNum type="arabicPeriod"/>
              <a:defRPr/>
            </a:pPr>
            <a:r>
              <a:rPr lang="en-US" dirty="0" smtClean="0">
                <a:latin typeface="Times New Roman" pitchFamily="18" charset="0"/>
                <a:cs typeface="Times New Roman" pitchFamily="18" charset="0"/>
              </a:rPr>
              <a:t>1RV17EC181              VINAY VARMA B</a:t>
            </a:r>
          </a:p>
          <a:p>
            <a:pPr marL="342900" indent="-342900" fontAlgn="auto">
              <a:spcBef>
                <a:spcPts val="0"/>
              </a:spcBef>
              <a:spcAft>
                <a:spcPts val="0"/>
              </a:spcAft>
              <a:buFontTx/>
              <a:buAutoNum type="arabicPeriod"/>
              <a:defRPr/>
            </a:pPr>
            <a:r>
              <a:rPr lang="en-US" dirty="0" smtClean="0">
                <a:latin typeface="Times New Roman" pitchFamily="18" charset="0"/>
                <a:cs typeface="Times New Roman" pitchFamily="18" charset="0"/>
              </a:rPr>
              <a:t>1RV17EC131              SACHIN GOYAL</a:t>
            </a:r>
          </a:p>
          <a:p>
            <a:pPr marL="342900" indent="-342900" fontAlgn="auto">
              <a:spcBef>
                <a:spcPts val="0"/>
              </a:spcBef>
              <a:spcAft>
                <a:spcPts val="0"/>
              </a:spcAft>
              <a:buFontTx/>
              <a:buAutoNum type="arabicPeriod"/>
              <a:defRPr/>
            </a:pP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110673"/>
            <a:ext cx="995241" cy="95612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Methodology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Explain in steps the detailed methodology </a:t>
            </a:r>
          </a:p>
          <a:p>
            <a:r>
              <a:rPr lang="en-US" dirty="0">
                <a:latin typeface="Times New Roman" panose="02020603050405020304" pitchFamily="18" charset="0"/>
                <a:cs typeface="Times New Roman" panose="02020603050405020304" pitchFamily="18" charset="0"/>
              </a:rPr>
              <a:t>If required use block diagram</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971800" y="6356350"/>
            <a:ext cx="3048000" cy="365125"/>
          </a:xfrm>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10</a:t>
            </a:fld>
            <a:endParaRPr lang="en-US"/>
          </a:p>
        </p:txBody>
      </p:sp>
    </p:spTree>
    <p:extLst>
      <p:ext uri="{BB962C8B-B14F-4D97-AF65-F5344CB8AC3E}">
        <p14:creationId xmlns:p14="http://schemas.microsoft.com/office/powerpoint/2010/main" val="2878299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Specifications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11</a:t>
            </a:fld>
            <a:endParaRPr lang="en-US"/>
          </a:p>
        </p:txBody>
      </p:sp>
    </p:spTree>
    <p:extLst>
      <p:ext uri="{BB962C8B-B14F-4D97-AF65-F5344CB8AC3E}">
        <p14:creationId xmlns:p14="http://schemas.microsoft.com/office/powerpoint/2010/main" val="172015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Work carried out till date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Design / simulation / Implementation (Not to exceed more than 5 slides)</a:t>
            </a:r>
          </a:p>
          <a:p>
            <a:r>
              <a:rPr lang="en-US" dirty="0" smtClean="0">
                <a:latin typeface="Times New Roman" panose="02020603050405020304" pitchFamily="18" charset="0"/>
                <a:cs typeface="Times New Roman" panose="02020603050405020304" pitchFamily="18" charset="0"/>
              </a:rPr>
              <a:t>Explanation of simulation tools / kits is not required</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12</a:t>
            </a:fld>
            <a:endParaRPr lang="en-US"/>
          </a:p>
        </p:txBody>
      </p:sp>
    </p:spTree>
    <p:extLst>
      <p:ext uri="{BB962C8B-B14F-4D97-AF65-F5344CB8AC3E}">
        <p14:creationId xmlns:p14="http://schemas.microsoft.com/office/powerpoint/2010/main" val="4239137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Results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We are able to </a:t>
            </a:r>
          </a:p>
          <a:p>
            <a:pPr marL="0" indent="0">
              <a:buNone/>
            </a:pPr>
            <a:r>
              <a:rPr lang="en-US" dirty="0" smtClean="0">
                <a:latin typeface="Times New Roman" panose="02020603050405020304" pitchFamily="18" charset="0"/>
                <a:cs typeface="Times New Roman" panose="02020603050405020304" pitchFamily="18" charset="0"/>
              </a:rPr>
              <a:t>         1. Detect the obstacles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 The wet floor</a:t>
            </a:r>
          </a:p>
          <a:p>
            <a:pPr marL="0" indent="0">
              <a:buNone/>
            </a:pPr>
            <a:r>
              <a:rPr lang="en-US" dirty="0" smtClean="0">
                <a:latin typeface="Times New Roman" panose="02020603050405020304" pitchFamily="18" charset="0"/>
                <a:cs typeface="Times New Roman" panose="02020603050405020304" pitchFamily="18" charset="0"/>
              </a:rPr>
              <a:t>         3. Even the dark condition.</a:t>
            </a:r>
          </a:p>
          <a:p>
            <a:r>
              <a:rPr lang="en-US" dirty="0" smtClean="0">
                <a:latin typeface="Times New Roman" panose="02020603050405020304" pitchFamily="18" charset="0"/>
                <a:cs typeface="Times New Roman" panose="02020603050405020304" pitchFamily="18" charset="0"/>
              </a:rPr>
              <a:t>Currently working on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detection of stair case and</a:t>
            </a:r>
          </a:p>
          <a:p>
            <a:pPr marL="0" indent="0">
              <a:buNone/>
            </a:pPr>
            <a:r>
              <a:rPr lang="en-US" dirty="0" smtClean="0">
                <a:latin typeface="Times New Roman" panose="02020603050405020304" pitchFamily="18" charset="0"/>
                <a:cs typeface="Times New Roman" panose="02020603050405020304" pitchFamily="18" charset="0"/>
              </a:rPr>
              <a:t>         2. Positioning of all our sensors.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13</a:t>
            </a:fld>
            <a:endParaRPr lang="en-US"/>
          </a:p>
        </p:txBody>
      </p:sp>
    </p:spTree>
    <p:extLst>
      <p:ext uri="{BB962C8B-B14F-4D97-AF65-F5344CB8AC3E}">
        <p14:creationId xmlns:p14="http://schemas.microsoft.com/office/powerpoint/2010/main" val="2891713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With the proposed architecture,</a:t>
            </a:r>
          </a:p>
          <a:p>
            <a:r>
              <a:rPr lang="en-US" dirty="0" smtClean="0"/>
              <a:t> If </a:t>
            </a:r>
            <a:r>
              <a:rPr lang="en-US" dirty="0"/>
              <a:t>constructed with at most accuracy, the blind people will able to move from one place to another without others help, Which leads to increase autonomy for the blind</a:t>
            </a:r>
            <a:r>
              <a:rPr lang="en-US" dirty="0" smtClean="0"/>
              <a:t>.</a:t>
            </a:r>
          </a:p>
          <a:p>
            <a:r>
              <a:rPr lang="en-US" dirty="0" smtClean="0"/>
              <a:t> </a:t>
            </a:r>
            <a:r>
              <a:rPr lang="en-US" dirty="0"/>
              <a:t>The developed smart stick that is incorporated with multiple sensors will help in navigating the way while walking and keep alarming the person if any sign of danger or inconvenience is detected. </a:t>
            </a:r>
            <a:endParaRPr lang="en-US" dirty="0"/>
          </a:p>
        </p:txBody>
      </p:sp>
      <p:sp>
        <p:nvSpPr>
          <p:cNvPr id="5" name="Slide Number Placeholder 4"/>
          <p:cNvSpPr>
            <a:spLocks noGrp="1"/>
          </p:cNvSpPr>
          <p:nvPr>
            <p:ph type="sldNum" sz="quarter" idx="12"/>
          </p:nvPr>
        </p:nvSpPr>
        <p:spPr/>
        <p:txBody>
          <a:bodyPr/>
          <a:lstStyle/>
          <a:p>
            <a:fld id="{63A9798F-5967-4169-BA9A-B7E463D2E56B}" type="slidenum">
              <a:rPr lang="en-US" smtClean="0"/>
              <a:pPr/>
              <a:t>14</a:t>
            </a:fld>
            <a:endParaRPr lang="en-US"/>
          </a:p>
        </p:txBody>
      </p:sp>
      <p:sp>
        <p:nvSpPr>
          <p:cNvPr id="6" name="Footer Placeholder 5"/>
          <p:cNvSpPr>
            <a:spLocks noGrp="1"/>
          </p:cNvSpPr>
          <p:nvPr>
            <p:ph type="ftr" sz="quarter" idx="11"/>
          </p:nvPr>
        </p:nvSpPr>
        <p:spPr>
          <a:xfrm>
            <a:off x="2971800" y="6356350"/>
            <a:ext cx="3048000" cy="365125"/>
          </a:xfrm>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Work Plan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Collect the information regarding</a:t>
            </a:r>
            <a:r>
              <a:rPr lang="en-US" dirty="0" smtClean="0"/>
              <a:t> all the sensors which we are going to install the cane.</a:t>
            </a:r>
          </a:p>
          <a:p>
            <a:r>
              <a:rPr lang="en-US" dirty="0" smtClean="0"/>
              <a:t>Refer papers regarding the test results which are obtained.</a:t>
            </a:r>
          </a:p>
          <a:p>
            <a:r>
              <a:rPr lang="en-US" dirty="0" smtClean="0"/>
              <a:t>Work on the accuracy of the </a:t>
            </a:r>
            <a:r>
              <a:rPr lang="en-US" dirty="0" err="1" smtClean="0"/>
              <a:t>dectection</a:t>
            </a:r>
            <a:r>
              <a:rPr lang="en-US" dirty="0" smtClean="0"/>
              <a:t> of stairs mainly downstairs.</a:t>
            </a:r>
          </a:p>
          <a:p>
            <a:r>
              <a:rPr lang="en-US" dirty="0" smtClean="0"/>
              <a:t>Implement all the sensors at once with an </a:t>
            </a:r>
            <a:r>
              <a:rPr lang="en-US" dirty="0" err="1" smtClean="0"/>
              <a:t>arduino</a:t>
            </a:r>
            <a:r>
              <a:rPr lang="en-US" dirty="0" smtClean="0"/>
              <a:t> in the final phase.</a:t>
            </a:r>
            <a:endParaRPr lang="en-US" dirty="0" smtClean="0"/>
          </a:p>
        </p:txBody>
      </p:sp>
      <p:sp>
        <p:nvSpPr>
          <p:cNvPr id="5" name="Footer Placeholder 4"/>
          <p:cNvSpPr>
            <a:spLocks noGrp="1"/>
          </p:cNvSpPr>
          <p:nvPr>
            <p:ph type="ftr" sz="quarter" idx="11"/>
          </p:nvPr>
        </p:nvSpPr>
        <p:spPr>
          <a:xfrm>
            <a:off x="2819400" y="6356350"/>
            <a:ext cx="32004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15</a:t>
            </a:fld>
            <a:endParaRPr lang="en-US" dirty="0"/>
          </a:p>
        </p:txBody>
      </p:sp>
    </p:spTree>
    <p:extLst>
      <p:ext uri="{BB962C8B-B14F-4D97-AF65-F5344CB8AC3E}">
        <p14:creationId xmlns:p14="http://schemas.microsoft.com/office/powerpoint/2010/main" val="1413163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smtClean="0"/>
              <a:t>IOSR </a:t>
            </a:r>
            <a:r>
              <a:rPr lang="en-US" dirty="0"/>
              <a:t>Journal of Computer Engineering (IOSR-JCE) e-ISSN: 2278-0661,p-ISSN: 2278-8727, Volume 19, Issue 3, Ver. II (May.-June. 2017), PP </a:t>
            </a:r>
            <a:r>
              <a:rPr lang="en-US" dirty="0" smtClean="0"/>
              <a:t>86-90</a:t>
            </a:r>
          </a:p>
          <a:p>
            <a:r>
              <a:rPr lang="en-US" dirty="0"/>
              <a:t> </a:t>
            </a:r>
            <a:r>
              <a:rPr lang="en-US" dirty="0" smtClean="0"/>
              <a:t>Conference Paper: </a:t>
            </a:r>
            <a:r>
              <a:rPr lang="en-US" dirty="0"/>
              <a:t>Second International Conference on Advances in Bio-Informatics and Environmental Engineering - ICABEE 2015, At </a:t>
            </a:r>
            <a:r>
              <a:rPr lang="en-US" dirty="0" smtClean="0"/>
              <a:t>Italy</a:t>
            </a:r>
          </a:p>
          <a:p>
            <a:r>
              <a:rPr lang="en-US" dirty="0"/>
              <a:t>International Journal of Advanced Computer Science and Applications, Vol. 4, No. 6, 2013</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DATE</a:t>
            </a:r>
            <a:endParaRPr lang="en-US"/>
          </a:p>
        </p:txBody>
      </p:sp>
      <p:sp>
        <p:nvSpPr>
          <p:cNvPr id="5" name="Slide Number Placeholder 4"/>
          <p:cNvSpPr>
            <a:spLocks noGrp="1"/>
          </p:cNvSpPr>
          <p:nvPr>
            <p:ph type="sldNum" sz="quarter" idx="12"/>
          </p:nvPr>
        </p:nvSpPr>
        <p:spPr/>
        <p:txBody>
          <a:bodyPr/>
          <a:lstStyle/>
          <a:p>
            <a:fld id="{63A9798F-5967-4169-BA9A-B7E463D2E56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Dept. Of Electronics and Communication Engg.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Table </a:t>
            </a:r>
            <a:r>
              <a:rPr lang="en-US" sz="4000" dirty="0" smtClean="0">
                <a:latin typeface="Times New Roman" panose="02020603050405020304" pitchFamily="18" charset="0"/>
                <a:cs typeface="Times New Roman" panose="02020603050405020304" pitchFamily="18" charset="0"/>
              </a:rPr>
              <a:t>of Contents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756150"/>
          </a:xfrm>
        </p:spPr>
        <p:txBody>
          <a:bodyPr numCol="2">
            <a:normAutofit/>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Motivation</a:t>
            </a:r>
          </a:p>
          <a:p>
            <a:r>
              <a:rPr lang="en-US" dirty="0" smtClean="0">
                <a:latin typeface="Times New Roman" panose="02020603050405020304" pitchFamily="18" charset="0"/>
                <a:cs typeface="Times New Roman" panose="02020603050405020304" pitchFamily="18" charset="0"/>
              </a:rPr>
              <a:t>Objective </a:t>
            </a:r>
          </a:p>
          <a:p>
            <a:r>
              <a:rPr lang="en-US" dirty="0" smtClean="0">
                <a:latin typeface="Times New Roman" panose="02020603050405020304" pitchFamily="18" charset="0"/>
                <a:cs typeface="Times New Roman" panose="02020603050405020304" pitchFamily="18" charset="0"/>
              </a:rPr>
              <a:t>Survey</a:t>
            </a:r>
          </a:p>
          <a:p>
            <a:r>
              <a:rPr lang="en-US" dirty="0" smtClean="0">
                <a:latin typeface="Times New Roman" panose="02020603050405020304" pitchFamily="18" charset="0"/>
                <a:cs typeface="Times New Roman" panose="02020603050405020304" pitchFamily="18" charset="0"/>
              </a:rPr>
              <a:t>Methodology</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dirty="0" smtClean="0">
                <a:latin typeface="Times New Roman" panose="02020603050405020304" pitchFamily="18" charset="0"/>
                <a:cs typeface="Times New Roman" panose="02020603050405020304" pitchFamily="18" charset="0"/>
              </a:rPr>
              <a:t>Work carried out till date</a:t>
            </a:r>
          </a:p>
          <a:p>
            <a:r>
              <a:rPr lang="en-US" dirty="0" smtClean="0">
                <a:latin typeface="Times New Roman" panose="02020603050405020304" pitchFamily="18" charset="0"/>
                <a:cs typeface="Times New Roman" panose="02020603050405020304" pitchFamily="18" charset="0"/>
              </a:rPr>
              <a:t>Results  </a:t>
            </a:r>
          </a:p>
          <a:p>
            <a:r>
              <a:rPr lang="en-US" dirty="0" smtClean="0">
                <a:latin typeface="Times New Roman" panose="02020603050405020304" pitchFamily="18" charset="0"/>
                <a:cs typeface="Times New Roman" panose="02020603050405020304" pitchFamily="18" charset="0"/>
              </a:rPr>
              <a:t>Conclusion </a:t>
            </a:r>
          </a:p>
          <a:p>
            <a:r>
              <a:rPr lang="en-US" dirty="0" smtClean="0">
                <a:latin typeface="Times New Roman" panose="02020603050405020304" pitchFamily="18" charset="0"/>
                <a:cs typeface="Times New Roman" panose="02020603050405020304" pitchFamily="18" charset="0"/>
              </a:rPr>
              <a:t>Work Plan</a:t>
            </a:r>
          </a:p>
          <a:p>
            <a:r>
              <a:rPr lang="en-US" dirty="0" smtClean="0">
                <a:latin typeface="Times New Roman" panose="02020603050405020304" pitchFamily="18" charset="0"/>
                <a:cs typeface="Times New Roman" panose="02020603050405020304" pitchFamily="18" charset="0"/>
              </a:rPr>
              <a:t>References</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6356350"/>
            <a:ext cx="32766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2</a:t>
            </a:fld>
            <a:endParaRPr lang="en-US"/>
          </a:p>
        </p:txBody>
      </p:sp>
    </p:spTree>
    <p:extLst>
      <p:ext uri="{BB962C8B-B14F-4D97-AF65-F5344CB8AC3E}">
        <p14:creationId xmlns:p14="http://schemas.microsoft.com/office/powerpoint/2010/main" val="1396075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algn="just">
              <a:defRPr/>
            </a:pPr>
            <a:r>
              <a:rPr lang="en-US" sz="1200" dirty="0" smtClean="0">
                <a:latin typeface="Times New Roman" pitchFamily="18" charset="0"/>
                <a:cs typeface="Times New Roman" pitchFamily="18" charset="0"/>
              </a:rPr>
              <a:t>Brief overview of the considered topic</a:t>
            </a:r>
          </a:p>
          <a:p>
            <a:pPr algn="just">
              <a:defRPr/>
            </a:pPr>
            <a:r>
              <a:rPr lang="en-US" sz="1200" dirty="0" smtClean="0">
                <a:latin typeface="Times New Roman" pitchFamily="18" charset="0"/>
                <a:cs typeface="Times New Roman" pitchFamily="18" charset="0"/>
              </a:rPr>
              <a:t>Not to exceed more than 2 slides.</a:t>
            </a:r>
          </a:p>
          <a:p>
            <a:pPr algn="just">
              <a:spcBef>
                <a:spcPts val="0"/>
              </a:spcBef>
              <a:defRPr/>
            </a:pPr>
            <a:r>
              <a:rPr lang="en-US" dirty="0" smtClean="0">
                <a:latin typeface="Times New Roman" pitchFamily="18" charset="0"/>
                <a:cs typeface="Times New Roman" pitchFamily="18" charset="0"/>
              </a:rPr>
              <a:t>The basic concept of this project is to detect if there is an obstacle</a:t>
            </a:r>
            <a:endParaRPr lang="en-US" dirty="0">
              <a:latin typeface="Times New Roman" pitchFamily="18" charset="0"/>
              <a:cs typeface="Times New Roman" pitchFamily="18" charset="0"/>
            </a:endParaRPr>
          </a:p>
          <a:p>
            <a:pPr algn="just">
              <a:defRPr/>
            </a:pPr>
            <a:endParaRPr lang="en-US" dirty="0" smtClean="0">
              <a:latin typeface="Times New Roman" pitchFamily="18" charset="0"/>
              <a:cs typeface="Times New Roman" pitchFamily="18" charset="0"/>
            </a:endParaRPr>
          </a:p>
          <a:p>
            <a:pPr algn="just">
              <a:defRPr/>
            </a:pPr>
            <a:endParaRPr lang="en-US" dirty="0">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31242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5" name="Slide Number Placeholder 4"/>
          <p:cNvSpPr>
            <a:spLocks noGrp="1"/>
          </p:cNvSpPr>
          <p:nvPr>
            <p:ph type="sldNum" sz="quarter" idx="12"/>
          </p:nvPr>
        </p:nvSpPr>
        <p:spPr/>
        <p:txBody>
          <a:bodyPr/>
          <a:lstStyle/>
          <a:p>
            <a:fld id="{63A9798F-5967-4169-BA9A-B7E463D2E56B}" type="slidenum">
              <a:rPr lang="en-US" smtClean="0"/>
              <a:pPr/>
              <a:t>3</a:t>
            </a:fld>
            <a:endParaRPr lang="en-US" dirty="0"/>
          </a:p>
        </p:txBody>
      </p:sp>
      <p:pic>
        <p:nvPicPr>
          <p:cNvPr id="1028" name="Picture 4" descr="Image result for obstacle detection ultra sonic waves by man"/>
          <p:cNvPicPr>
            <a:picLocks noChangeAspect="1" noChangeArrowheads="1"/>
          </p:cNvPicPr>
          <p:nvPr/>
        </p:nvPicPr>
        <p:blipFill rotWithShape="1">
          <a:blip r:embed="rId3">
            <a:extLst>
              <a:ext uri="{28A0092B-C50C-407E-A947-70E740481C1C}">
                <a14:useLocalDpi xmlns:a14="http://schemas.microsoft.com/office/drawing/2010/main" val="0"/>
              </a:ext>
            </a:extLst>
          </a:blip>
          <a:srcRect l="38994" t="9730" r="11949" b="2234"/>
          <a:stretch/>
        </p:blipFill>
        <p:spPr bwMode="auto">
          <a:xfrm>
            <a:off x="5334000" y="3125467"/>
            <a:ext cx="2971800" cy="3001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selfstudy">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9144000" cy="6858000"/>
          </a:xfrm>
        </p:spPr>
      </p:pic>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4</a:t>
            </a:fld>
            <a:endParaRPr lang="en-US"/>
          </a:p>
        </p:txBody>
      </p:sp>
    </p:spTree>
    <p:extLst>
      <p:ext uri="{BB962C8B-B14F-4D97-AF65-F5344CB8AC3E}">
        <p14:creationId xmlns:p14="http://schemas.microsoft.com/office/powerpoint/2010/main" val="1439420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1470025"/>
          </a:xfrm>
        </p:spPr>
        <p:txBody>
          <a:bodyPr/>
          <a:lstStyle/>
          <a:p>
            <a:endParaRPr lang="en-US" dirty="0"/>
          </a:p>
        </p:txBody>
      </p:sp>
      <p:sp>
        <p:nvSpPr>
          <p:cNvPr id="3" name="Subtitle 2"/>
          <p:cNvSpPr>
            <a:spLocks noGrp="1"/>
          </p:cNvSpPr>
          <p:nvPr>
            <p:ph type="subTitle" idx="1"/>
          </p:nvPr>
        </p:nvSpPr>
        <p:spPr>
          <a:xfrm>
            <a:off x="457200" y="1905000"/>
            <a:ext cx="7772400" cy="4267200"/>
          </a:xfrm>
        </p:spPr>
        <p:txBody>
          <a:bodyPr/>
          <a:lstStyle/>
          <a:p>
            <a:pPr marL="457200" indent="-457200" algn="l">
              <a:buFont typeface="Arial" panose="020B0604020202020204" pitchFamily="34" charset="0"/>
              <a:buChar char="•"/>
            </a:pPr>
            <a:r>
              <a:rPr lang="en-US" dirty="0" smtClean="0">
                <a:solidFill>
                  <a:schemeClr val="tx1"/>
                </a:solidFill>
                <a:latin typeface="Times New Roman" pitchFamily="18" charset="0"/>
                <a:cs typeface="Times New Roman" pitchFamily="18" charset="0"/>
              </a:rPr>
              <a:t>This </a:t>
            </a:r>
            <a:r>
              <a:rPr lang="en-US" dirty="0">
                <a:solidFill>
                  <a:schemeClr val="tx1"/>
                </a:solidFill>
                <a:latin typeface="Times New Roman" pitchFamily="18" charset="0"/>
                <a:cs typeface="Times New Roman" pitchFamily="18" charset="0"/>
              </a:rPr>
              <a:t>topic use the ultrasonic waves to calculate the distance between the user and the </a:t>
            </a:r>
            <a:r>
              <a:rPr lang="en-US" dirty="0" smtClean="0">
                <a:solidFill>
                  <a:schemeClr val="tx1"/>
                </a:solidFill>
                <a:latin typeface="Times New Roman" pitchFamily="18" charset="0"/>
                <a:cs typeface="Times New Roman" pitchFamily="18" charset="0"/>
              </a:rPr>
              <a:t>obstacle</a:t>
            </a:r>
            <a:r>
              <a:rPr lang="en-US" dirty="0">
                <a:solidFill>
                  <a:schemeClr val="tx1"/>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457200" indent="-457200" algn="l">
              <a:buFont typeface="Arial" panose="020B0604020202020204" pitchFamily="34" charset="0"/>
              <a:buChar char="•"/>
            </a:pPr>
            <a:endParaRPr lang="en-US" dirty="0">
              <a:solidFill>
                <a:schemeClr val="tx1"/>
              </a:solidFill>
            </a:endParaRPr>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5</a:t>
            </a:fld>
            <a:endParaRPr lang="en-US"/>
          </a:p>
        </p:txBody>
      </p:sp>
      <p:pic>
        <p:nvPicPr>
          <p:cNvPr id="7" name="Picture 2" descr="http://pubs.sciepub.com/automation/3/3/6/image/fig1.png"/>
          <p:cNvPicPr>
            <a:picLocks noChangeAspect="1" noChangeArrowheads="1"/>
          </p:cNvPicPr>
          <p:nvPr/>
        </p:nvPicPr>
        <p:blipFill rotWithShape="1">
          <a:blip r:embed="rId2">
            <a:extLst>
              <a:ext uri="{28A0092B-C50C-407E-A947-70E740481C1C}">
                <a14:useLocalDpi xmlns:a14="http://schemas.microsoft.com/office/drawing/2010/main" val="0"/>
              </a:ext>
            </a:extLst>
          </a:blip>
          <a:srcRect b="40538"/>
          <a:stretch/>
        </p:blipFill>
        <p:spPr bwMode="auto">
          <a:xfrm>
            <a:off x="4038600" y="4105394"/>
            <a:ext cx="3429000" cy="222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690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Motivation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Currently </a:t>
            </a:r>
            <a:r>
              <a:rPr lang="en-US" dirty="0"/>
              <a:t>there are thousands of blind </a:t>
            </a:r>
            <a:r>
              <a:rPr lang="en-US" dirty="0" smtClean="0"/>
              <a:t>people all </a:t>
            </a:r>
            <a:r>
              <a:rPr lang="en-US" dirty="0"/>
              <a:t>over the globe. </a:t>
            </a:r>
            <a:endParaRPr lang="en-US" dirty="0" smtClean="0"/>
          </a:p>
          <a:p>
            <a:r>
              <a:rPr lang="en-US" dirty="0" smtClean="0"/>
              <a:t>The </a:t>
            </a:r>
            <a:r>
              <a:rPr lang="en-US" dirty="0"/>
              <a:t>find it very difficult while crossing the road or reaching to their respective destination with the help any other </a:t>
            </a:r>
            <a:r>
              <a:rPr lang="en-US" dirty="0" smtClean="0"/>
              <a:t>individual and when they encounter stairs especially.</a:t>
            </a:r>
            <a:endParaRPr lang="en-US" dirty="0" smtClean="0"/>
          </a:p>
          <a:p>
            <a:r>
              <a:rPr lang="en-US" dirty="0" smtClean="0"/>
              <a:t> </a:t>
            </a:r>
            <a:r>
              <a:rPr lang="en-US" dirty="0"/>
              <a:t>The traditional stick cannot help to detect the obstacles in front or the potholes in the way. It is outdated. </a:t>
            </a:r>
            <a:endParaRPr lang="en-US" dirty="0" smtClean="0"/>
          </a:p>
          <a:p>
            <a:r>
              <a:rPr lang="en-US" dirty="0" smtClean="0"/>
              <a:t>Hence </a:t>
            </a:r>
            <a:r>
              <a:rPr lang="en-US" dirty="0"/>
              <a:t>there is a need to update it using today's technology</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971800" y="6356350"/>
            <a:ext cx="3048000" cy="365125"/>
          </a:xfrm>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6</a:t>
            </a:fld>
            <a:endParaRPr lang="en-US"/>
          </a:p>
        </p:txBody>
      </p:sp>
    </p:spTree>
    <p:extLst>
      <p:ext uri="{BB962C8B-B14F-4D97-AF65-F5344CB8AC3E}">
        <p14:creationId xmlns:p14="http://schemas.microsoft.com/office/powerpoint/2010/main" val="2128200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7</a:t>
            </a:fld>
            <a:endParaRPr lang="en-US"/>
          </a:p>
        </p:txBody>
      </p:sp>
      <p:pic>
        <p:nvPicPr>
          <p:cNvPr id="1026" name="Picture 2" descr="Image result for how to detect stairs using ultrasonic and ir senso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43629" y="1600200"/>
            <a:ext cx="505674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735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Objective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detect the obstacles before the person, without out even touching it with the traditional</a:t>
            </a:r>
            <a:r>
              <a:rPr lang="en-US" sz="18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stick.</a:t>
            </a:r>
          </a:p>
          <a:p>
            <a:r>
              <a:rPr lang="en-US" dirty="0" smtClean="0">
                <a:latin typeface="Times New Roman" panose="02020603050405020304" pitchFamily="18" charset="0"/>
                <a:cs typeface="Times New Roman" panose="02020603050405020304" pitchFamily="18" charset="0"/>
              </a:rPr>
              <a:t>To detect any water while walking on the road.</a:t>
            </a:r>
          </a:p>
          <a:p>
            <a:r>
              <a:rPr lang="en-US" dirty="0" smtClean="0">
                <a:latin typeface="Times New Roman" panose="02020603050405020304" pitchFamily="18" charset="0"/>
                <a:cs typeface="Times New Roman" panose="02020603050405020304" pitchFamily="18" charset="0"/>
              </a:rPr>
              <a:t>To detect ascending and </a:t>
            </a:r>
            <a:r>
              <a:rPr lang="en-US" dirty="0" smtClean="0">
                <a:latin typeface="Times New Roman" panose="02020603050405020304" pitchFamily="18" charset="0"/>
                <a:cs typeface="Times New Roman" panose="02020603050405020304" pitchFamily="18" charset="0"/>
              </a:rPr>
              <a:t>descending </a:t>
            </a:r>
            <a:r>
              <a:rPr lang="en-US" dirty="0" smtClean="0">
                <a:latin typeface="Times New Roman" panose="02020603050405020304" pitchFamily="18" charset="0"/>
                <a:cs typeface="Times New Roman" panose="02020603050405020304" pitchFamily="18" charset="0"/>
              </a:rPr>
              <a:t>stair cases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To detect the dark lighting conditions.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warn them never ever the above situations are met with the help of a vibration motor or buzzer.</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971800" y="6356350"/>
            <a:ext cx="30480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8</a:t>
            </a:fld>
            <a:endParaRPr lang="en-US"/>
          </a:p>
        </p:txBody>
      </p:sp>
    </p:spTree>
    <p:extLst>
      <p:ext uri="{BB962C8B-B14F-4D97-AF65-F5344CB8AC3E}">
        <p14:creationId xmlns:p14="http://schemas.microsoft.com/office/powerpoint/2010/main" val="2077453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Literature Survey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000" dirty="0">
                <a:latin typeface="Times New Roman" panose="02020603050405020304" pitchFamily="18" charset="0"/>
                <a:cs typeface="Times New Roman" panose="02020603050405020304" pitchFamily="18" charset="0"/>
              </a:rPr>
              <a:t>To achieve the said objective briefly state the findings from the current published works</a:t>
            </a:r>
          </a:p>
          <a:p>
            <a:r>
              <a:rPr lang="en-US" sz="1000" dirty="0" smtClean="0">
                <a:latin typeface="Times New Roman" panose="02020603050405020304" pitchFamily="18" charset="0"/>
                <a:cs typeface="Times New Roman" panose="02020603050405020304" pitchFamily="18" charset="0"/>
              </a:rPr>
              <a:t>Consider IEEE journals for the </a:t>
            </a:r>
            <a:r>
              <a:rPr lang="en-US" sz="1000" dirty="0" smtClean="0">
                <a:latin typeface="Times New Roman" panose="02020603050405020304" pitchFamily="18" charset="0"/>
                <a:cs typeface="Times New Roman" panose="02020603050405020304" pitchFamily="18" charset="0"/>
              </a:rPr>
              <a:t>survey</a:t>
            </a:r>
          </a:p>
          <a:p>
            <a:pPr marL="0" indent="0">
              <a:buNone/>
            </a:pPr>
            <a:r>
              <a:rPr lang="en-US" dirty="0" smtClean="0"/>
              <a:t>In the survey we focused mainly on :</a:t>
            </a:r>
          </a:p>
          <a:p>
            <a:r>
              <a:rPr lang="en-US" b="1" i="1" u="sng" dirty="0" smtClean="0"/>
              <a:t>Water </a:t>
            </a:r>
            <a:r>
              <a:rPr lang="en-US" b="1" i="1" u="sng" dirty="0"/>
              <a:t>sensor</a:t>
            </a:r>
            <a:r>
              <a:rPr lang="en-US" sz="2400" dirty="0"/>
              <a:t>: A water sensor is located at the base of the stick to have precaution against the wet surface which it can causing slipping on the floor and thus can hurt. When the water sensor comes in contact of the wet surface, it produces an electrical signal which trigger the </a:t>
            </a:r>
            <a:r>
              <a:rPr lang="en-US" sz="2400" dirty="0" err="1"/>
              <a:t>Arduino</a:t>
            </a:r>
            <a:r>
              <a:rPr lang="en-US" sz="2400" dirty="0"/>
              <a:t> </a:t>
            </a:r>
            <a:r>
              <a:rPr lang="en-US" sz="2400" dirty="0" smtClean="0"/>
              <a:t>controller and alarms </a:t>
            </a:r>
            <a:r>
              <a:rPr lang="en-US" sz="2400" dirty="0"/>
              <a:t>against a wet floor.</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9</a:t>
            </a:fld>
            <a:endParaRPr lang="en-US"/>
          </a:p>
        </p:txBody>
      </p:sp>
      <p:pic>
        <p:nvPicPr>
          <p:cNvPr id="4" name="Picture 3"/>
          <p:cNvPicPr>
            <a:picLocks noChangeAspect="1"/>
          </p:cNvPicPr>
          <p:nvPr/>
        </p:nvPicPr>
        <p:blipFill>
          <a:blip r:embed="rId2"/>
          <a:stretch>
            <a:fillRect/>
          </a:stretch>
        </p:blipFill>
        <p:spPr>
          <a:xfrm>
            <a:off x="4572000" y="4670425"/>
            <a:ext cx="3657600" cy="1685925"/>
          </a:xfrm>
          <a:prstGeom prst="rect">
            <a:avLst/>
          </a:prstGeom>
        </p:spPr>
      </p:pic>
    </p:spTree>
    <p:extLst>
      <p:ext uri="{BB962C8B-B14F-4D97-AF65-F5344CB8AC3E}">
        <p14:creationId xmlns:p14="http://schemas.microsoft.com/office/powerpoint/2010/main" val="3353901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718</Words>
  <Application>Microsoft Office PowerPoint</Application>
  <PresentationFormat>On-screen Show (4:3)</PresentationFormat>
  <Paragraphs>108</Paragraphs>
  <Slides>16</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  OBSTACLE DECTECTION ASSISTANT FOR THE VISUALLY IMPAIRED </vt:lpstr>
      <vt:lpstr>Table of Contents</vt:lpstr>
      <vt:lpstr>Introduction</vt:lpstr>
      <vt:lpstr>PowerPoint Presentation</vt:lpstr>
      <vt:lpstr>PowerPoint Presentation</vt:lpstr>
      <vt:lpstr>Motivation</vt:lpstr>
      <vt:lpstr>PowerPoint Presentation</vt:lpstr>
      <vt:lpstr>Objective</vt:lpstr>
      <vt:lpstr>Literature Survey</vt:lpstr>
      <vt:lpstr>Methodology</vt:lpstr>
      <vt:lpstr>Specifications </vt:lpstr>
      <vt:lpstr>Work carried out till date </vt:lpstr>
      <vt:lpstr>Results</vt:lpstr>
      <vt:lpstr>Conclusion</vt:lpstr>
      <vt:lpstr>Work Plan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dc:title>
  <dc:creator>Sukrutha Koyram Sathyanarayana</dc:creator>
  <cp:lastModifiedBy>Venkatesh</cp:lastModifiedBy>
  <cp:revision>34</cp:revision>
  <dcterms:created xsi:type="dcterms:W3CDTF">2015-02-18T03:52:45Z</dcterms:created>
  <dcterms:modified xsi:type="dcterms:W3CDTF">2018-09-23T05:06:24Z</dcterms:modified>
</cp:coreProperties>
</file>