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19"/>
  </p:notesMasterIdLst>
  <p:sldIdLst>
    <p:sldId id="256" r:id="rId2"/>
    <p:sldId id="257" r:id="rId3"/>
    <p:sldId id="258" r:id="rId4"/>
    <p:sldId id="275" r:id="rId5"/>
    <p:sldId id="260" r:id="rId6"/>
    <p:sldId id="276" r:id="rId7"/>
    <p:sldId id="277" r:id="rId8"/>
    <p:sldId id="278" r:id="rId9"/>
    <p:sldId id="279" r:id="rId10"/>
    <p:sldId id="284" r:id="rId11"/>
    <p:sldId id="280" r:id="rId12"/>
    <p:sldId id="285" r:id="rId13"/>
    <p:sldId id="281" r:id="rId14"/>
    <p:sldId id="286" r:id="rId15"/>
    <p:sldId id="282" r:id="rId16"/>
    <p:sldId id="28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ED3DD-8A86-41D3-A037-D26D6008786F}" type="datetimeFigureOut">
              <a:rPr lang="en-IN" smtClean="0"/>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F663F-0569-42BF-BE16-68F4EEDCFE2E}" type="slidenum">
              <a:rPr lang="en-IN" smtClean="0"/>
              <a:t>‹#›</a:t>
            </a:fld>
            <a:endParaRPr lang="en-IN"/>
          </a:p>
        </p:txBody>
      </p:sp>
    </p:spTree>
    <p:extLst>
      <p:ext uri="{BB962C8B-B14F-4D97-AF65-F5344CB8AC3E}">
        <p14:creationId xmlns:p14="http://schemas.microsoft.com/office/powerpoint/2010/main" val="999647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495D7D-AEEF-4AC4-AB36-E30BB27FE8AD}"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319192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95D7D-AEEF-4AC4-AB36-E30BB27FE8AD}"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9184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95D7D-AEEF-4AC4-AB36-E30BB27FE8AD}"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3111103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95D7D-AEEF-4AC4-AB36-E30BB27FE8AD}"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99495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95D7D-AEEF-4AC4-AB36-E30BB27FE8AD}"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17383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495D7D-AEEF-4AC4-AB36-E30BB27FE8AD}"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1288032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495D7D-AEEF-4AC4-AB36-E30BB27FE8AD}"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2470470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95D7D-AEEF-4AC4-AB36-E30BB27FE8AD}"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330844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95D7D-AEEF-4AC4-AB36-E30BB27FE8AD}"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105073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95D7D-AEEF-4AC4-AB36-E30BB27FE8AD}"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320214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495D7D-AEEF-4AC4-AB36-E30BB27FE8AD}"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122839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495D7D-AEEF-4AC4-AB36-E30BB27FE8AD}"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291702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495D7D-AEEF-4AC4-AB36-E30BB27FE8AD}"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120785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495D7D-AEEF-4AC4-AB36-E30BB27FE8AD}"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10443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95D7D-AEEF-4AC4-AB36-E30BB27FE8AD}"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55120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95D7D-AEEF-4AC4-AB36-E30BB27FE8AD}"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280177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95D7D-AEEF-4AC4-AB36-E30BB27FE8AD}"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8DC19-EA1C-4421-9A46-F68ED2030F91}" type="slidenum">
              <a:rPr lang="en-IN" smtClean="0"/>
              <a:t>‹#›</a:t>
            </a:fld>
            <a:endParaRPr lang="en-IN"/>
          </a:p>
        </p:txBody>
      </p:sp>
    </p:spTree>
    <p:extLst>
      <p:ext uri="{BB962C8B-B14F-4D97-AF65-F5344CB8AC3E}">
        <p14:creationId xmlns:p14="http://schemas.microsoft.com/office/powerpoint/2010/main" val="406823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7495D7D-AEEF-4AC4-AB36-E30BB27FE8AD}" type="datetimeFigureOut">
              <a:rPr lang="en-IN" smtClean="0"/>
              <a:t>27-08-2024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88DC19-EA1C-4421-9A46-F68ED2030F91}" type="slidenum">
              <a:rPr lang="en-IN" smtClean="0"/>
              <a:t>‹#›</a:t>
            </a:fld>
            <a:endParaRPr lang="en-IN"/>
          </a:p>
        </p:txBody>
      </p:sp>
    </p:spTree>
    <p:extLst>
      <p:ext uri="{BB962C8B-B14F-4D97-AF65-F5344CB8AC3E}">
        <p14:creationId xmlns:p14="http://schemas.microsoft.com/office/powerpoint/2010/main" val="1215107074"/>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shnub195@gmail.com" TargetMode="External"/><Relationship Id="rId2" Type="http://schemas.openxmlformats.org/officeDocument/2006/relationships/hyperlink" Target="https://github.com/bvishnub/Exploratory-Data-Analysis-on-Play-Store-App-PowerBI" TargetMode="External"/><Relationship Id="rId1" Type="http://schemas.openxmlformats.org/officeDocument/2006/relationships/slideLayout" Target="../slideLayouts/slideLayout1.xml"/><Relationship Id="rId4" Type="http://schemas.openxmlformats.org/officeDocument/2006/relationships/hyperlink" Target="https://www.linkedin.com/in/bvishnu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611E-36BE-CE27-9810-F873A472A79D}"/>
              </a:ext>
            </a:extLst>
          </p:cNvPr>
          <p:cNvSpPr>
            <a:spLocks noGrp="1"/>
          </p:cNvSpPr>
          <p:nvPr>
            <p:ph type="ctrTitle"/>
          </p:nvPr>
        </p:nvSpPr>
        <p:spPr/>
        <p:txBody>
          <a:bodyPr>
            <a:normAutofit/>
          </a:bodyPr>
          <a:lstStyle/>
          <a:p>
            <a:r>
              <a:rPr lang="en-US" b="1" dirty="0">
                <a:solidFill>
                  <a:schemeClr val="accent1">
                    <a:lumMod val="75000"/>
                  </a:schemeClr>
                </a:solidFill>
              </a:rPr>
              <a:t>EDA on Play Store App </a:t>
            </a:r>
            <a:r>
              <a:rPr lang="en-US" dirty="0">
                <a:solidFill>
                  <a:schemeClr val="accent1">
                    <a:lumMod val="75000"/>
                  </a:schemeClr>
                </a:solidFill>
              </a:rPr>
              <a:t>Using </a:t>
            </a:r>
            <a:r>
              <a:rPr lang="en-US" dirty="0" err="1">
                <a:solidFill>
                  <a:schemeClr val="accent1">
                    <a:lumMod val="75000"/>
                  </a:schemeClr>
                </a:solidFill>
              </a:rPr>
              <a:t>POWErbi</a:t>
            </a:r>
            <a:endParaRPr lang="en-IN" b="1" dirty="0">
              <a:solidFill>
                <a:schemeClr val="accent1">
                  <a:lumMod val="75000"/>
                </a:schemeClr>
              </a:solidFill>
            </a:endParaRPr>
          </a:p>
        </p:txBody>
      </p:sp>
      <p:sp>
        <p:nvSpPr>
          <p:cNvPr id="3" name="Subtitle 2">
            <a:extLst>
              <a:ext uri="{FF2B5EF4-FFF2-40B4-BE49-F238E27FC236}">
                <a16:creationId xmlns:a16="http://schemas.microsoft.com/office/drawing/2014/main" id="{5A5A8373-9B8D-30B8-84D3-25BC605269AA}"/>
              </a:ext>
            </a:extLst>
          </p:cNvPr>
          <p:cNvSpPr>
            <a:spLocks noGrp="1"/>
          </p:cNvSpPr>
          <p:nvPr>
            <p:ph type="subTitle" idx="1"/>
          </p:nvPr>
        </p:nvSpPr>
        <p:spPr>
          <a:xfrm>
            <a:off x="1595269" y="4083818"/>
            <a:ext cx="9001462" cy="2387599"/>
          </a:xfrm>
        </p:spPr>
        <p:txBody>
          <a:bodyPr>
            <a:normAutofit fontScale="92500" lnSpcReduction="10000"/>
          </a:bodyPr>
          <a:lstStyle/>
          <a:p>
            <a:r>
              <a:rPr lang="en-IN" dirty="0">
                <a:solidFill>
                  <a:schemeClr val="accent1">
                    <a:lumMod val="75000"/>
                  </a:schemeClr>
                </a:solidFill>
              </a:rPr>
              <a:t>By</a:t>
            </a:r>
            <a:r>
              <a:rPr lang="en-IN" dirty="0"/>
              <a:t>  </a:t>
            </a:r>
            <a:r>
              <a:rPr lang="en-IN" dirty="0">
                <a:solidFill>
                  <a:schemeClr val="accent1">
                    <a:lumMod val="75000"/>
                  </a:schemeClr>
                </a:solidFill>
              </a:rPr>
              <a:t>Vishnu</a:t>
            </a:r>
            <a:r>
              <a:rPr lang="en-IN" dirty="0"/>
              <a:t> </a:t>
            </a:r>
            <a:r>
              <a:rPr lang="en-IN" dirty="0">
                <a:solidFill>
                  <a:schemeClr val="accent1">
                    <a:lumMod val="75000"/>
                  </a:schemeClr>
                </a:solidFill>
              </a:rPr>
              <a:t>B</a:t>
            </a:r>
            <a:r>
              <a:rPr lang="en-IN" dirty="0"/>
              <a:t> </a:t>
            </a:r>
          </a:p>
          <a:p>
            <a:r>
              <a:rPr lang="en-IN" dirty="0">
                <a:solidFill>
                  <a:schemeClr val="accent1">
                    <a:lumMod val="75000"/>
                  </a:schemeClr>
                </a:solidFill>
              </a:rPr>
              <a:t>GitHub Link – </a:t>
            </a:r>
            <a:r>
              <a:rPr lang="en-IN" dirty="0">
                <a:solidFill>
                  <a:schemeClr val="accent1">
                    <a:lumMod val="75000"/>
                  </a:schemeClr>
                </a:solidFill>
                <a:hlinkClick r:id="rId2"/>
              </a:rPr>
              <a:t>https://github.com/bvishnub/Exploratory-Data-Analysis-on-Play-Store-App-PowerBI</a:t>
            </a:r>
            <a:endParaRPr lang="en-IN" dirty="0">
              <a:solidFill>
                <a:schemeClr val="accent1">
                  <a:lumMod val="75000"/>
                </a:schemeClr>
              </a:solidFill>
            </a:endParaRPr>
          </a:p>
          <a:p>
            <a:r>
              <a:rPr lang="en-IN" dirty="0">
                <a:solidFill>
                  <a:schemeClr val="accent1">
                    <a:lumMod val="75000"/>
                  </a:schemeClr>
                </a:solidFill>
              </a:rPr>
              <a:t>Email Id –  </a:t>
            </a:r>
            <a:r>
              <a:rPr lang="en-IN" dirty="0">
                <a:solidFill>
                  <a:schemeClr val="accent1">
                    <a:lumMod val="75000"/>
                  </a:schemeClr>
                </a:solidFill>
                <a:hlinkClick r:id="rId3"/>
              </a:rPr>
              <a:t>vishnub195@gmail.com</a:t>
            </a:r>
            <a:endParaRPr lang="en-IN" dirty="0">
              <a:solidFill>
                <a:schemeClr val="accent1">
                  <a:lumMod val="75000"/>
                </a:schemeClr>
              </a:solidFill>
            </a:endParaRPr>
          </a:p>
          <a:p>
            <a:r>
              <a:rPr lang="en-IN" dirty="0">
                <a:solidFill>
                  <a:schemeClr val="accent1">
                    <a:lumMod val="75000"/>
                  </a:schemeClr>
                </a:solidFill>
              </a:rPr>
              <a:t>LinkedIn- </a:t>
            </a:r>
            <a:r>
              <a:rPr lang="en-IN" dirty="0">
                <a:solidFill>
                  <a:schemeClr val="accent1">
                    <a:lumMod val="75000"/>
                  </a:schemeClr>
                </a:solidFill>
                <a:hlinkClick r:id="rId4"/>
              </a:rPr>
              <a:t>https://www.linkedin.com/in/bvishnub</a:t>
            </a:r>
            <a:r>
              <a:rPr lang="en-IN" dirty="0">
                <a:solidFill>
                  <a:schemeClr val="accent1">
                    <a:lumMod val="75000"/>
                  </a:schemeClr>
                </a:solidFill>
              </a:rPr>
              <a:t> </a:t>
            </a:r>
          </a:p>
          <a:p>
            <a:endParaRPr lang="en-IN" dirty="0">
              <a:solidFill>
                <a:schemeClr val="accent1">
                  <a:lumMod val="75000"/>
                </a:schemeClr>
              </a:solidFill>
            </a:endParaRPr>
          </a:p>
        </p:txBody>
      </p:sp>
    </p:spTree>
    <p:extLst>
      <p:ext uri="{BB962C8B-B14F-4D97-AF65-F5344CB8AC3E}">
        <p14:creationId xmlns:p14="http://schemas.microsoft.com/office/powerpoint/2010/main" val="400187680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A3CE-3E48-94E3-BFD7-18F17C7FFFA1}"/>
              </a:ext>
            </a:extLst>
          </p:cNvPr>
          <p:cNvSpPr>
            <a:spLocks noGrp="1"/>
          </p:cNvSpPr>
          <p:nvPr>
            <p:ph type="title"/>
          </p:nvPr>
        </p:nvSpPr>
        <p:spPr>
          <a:xfrm>
            <a:off x="815472" y="40363"/>
            <a:ext cx="10353761" cy="864205"/>
          </a:xfrm>
        </p:spPr>
        <p:txBody>
          <a:bodyPr>
            <a:normAutofit fontScale="90000"/>
          </a:bodyPr>
          <a:lstStyle/>
          <a:p>
            <a:r>
              <a:rPr lang="en-IN" dirty="0"/>
              <a:t>Key Insights for </a:t>
            </a:r>
            <a:r>
              <a:rPr lang="en-IN" dirty="0" err="1"/>
              <a:t>Playstore</a:t>
            </a:r>
            <a:r>
              <a:rPr lang="en-IN" dirty="0"/>
              <a:t> App Dashboard</a:t>
            </a:r>
          </a:p>
        </p:txBody>
      </p:sp>
      <p:sp>
        <p:nvSpPr>
          <p:cNvPr id="3" name="Content Placeholder 2">
            <a:extLst>
              <a:ext uri="{FF2B5EF4-FFF2-40B4-BE49-F238E27FC236}">
                <a16:creationId xmlns:a16="http://schemas.microsoft.com/office/drawing/2014/main" id="{4041F66C-E8A0-6EE1-25CB-60A8B500B3ED}"/>
              </a:ext>
            </a:extLst>
          </p:cNvPr>
          <p:cNvSpPr>
            <a:spLocks noGrp="1"/>
          </p:cNvSpPr>
          <p:nvPr>
            <p:ph idx="1"/>
          </p:nvPr>
        </p:nvSpPr>
        <p:spPr>
          <a:xfrm>
            <a:off x="206478" y="904568"/>
            <a:ext cx="11897032" cy="6037006"/>
          </a:xfrm>
        </p:spPr>
        <p:txBody>
          <a:bodyPr>
            <a:normAutofit/>
          </a:bodyPr>
          <a:lstStyle/>
          <a:p>
            <a:pPr>
              <a:buFont typeface="Arial" panose="020B0604020202020204" pitchFamily="34" charset="0"/>
              <a:buChar char="•"/>
            </a:pPr>
            <a:r>
              <a:rPr lang="en-US" dirty="0"/>
              <a:t>The Game category is the most popular, with the highest downloads in both paid and free sections.</a:t>
            </a:r>
          </a:p>
          <a:p>
            <a:pPr>
              <a:buFont typeface="Arial" panose="020B0604020202020204" pitchFamily="34" charset="0"/>
              <a:buChar char="•"/>
            </a:pPr>
            <a:r>
              <a:rPr lang="en-US" dirty="0"/>
              <a:t>Top genres include Communication, Tools, and Productivity.</a:t>
            </a:r>
          </a:p>
          <a:p>
            <a:pPr>
              <a:buFont typeface="Arial" panose="020B0604020202020204" pitchFamily="34" charset="0"/>
              <a:buChar char="•"/>
            </a:pPr>
            <a:r>
              <a:rPr lang="en-US" dirty="0"/>
              <a:t>Apps with sizes between 10-19 MB are most preferred, with 50 billion downloads.</a:t>
            </a:r>
          </a:p>
          <a:p>
            <a:pPr>
              <a:buFont typeface="Arial" panose="020B0604020202020204" pitchFamily="34" charset="0"/>
              <a:buChar char="•"/>
            </a:pPr>
            <a:r>
              <a:rPr lang="en-US" dirty="0"/>
              <a:t>Free apps are more popular with maximum Installs.</a:t>
            </a:r>
          </a:p>
          <a:p>
            <a:pPr>
              <a:buFont typeface="Arial" panose="020B0604020202020204" pitchFamily="34" charset="0"/>
              <a:buChar char="•"/>
            </a:pPr>
            <a:r>
              <a:rPr lang="en-US" dirty="0"/>
              <a:t>The "Everyone" age group is the most popular, accounting for 69.5% of downloads.</a:t>
            </a:r>
          </a:p>
          <a:p>
            <a:pPr>
              <a:buFont typeface="Arial" panose="020B0604020202020204" pitchFamily="34" charset="0"/>
              <a:buChar char="•"/>
            </a:pPr>
            <a:r>
              <a:rPr lang="en-US" dirty="0"/>
              <a:t>The "Varies with Device" Android version is most popular and can be considered while new apps.</a:t>
            </a:r>
          </a:p>
          <a:p>
            <a:pPr>
              <a:buFont typeface="Arial" panose="020B0604020202020204" pitchFamily="34" charset="0"/>
              <a:buChar char="•"/>
            </a:pPr>
            <a:r>
              <a:rPr lang="en-US" dirty="0"/>
              <a:t>Data cards provide quick insights into total downloads, average ratings, total reviews, average app size, and total app count.</a:t>
            </a:r>
          </a:p>
          <a:p>
            <a:pPr>
              <a:buFont typeface="Arial" panose="020B0604020202020204" pitchFamily="34" charset="0"/>
              <a:buChar char="•"/>
            </a:pPr>
            <a:r>
              <a:rPr lang="en-US" dirty="0"/>
              <a:t>We can look at the download trend across the year and months using drill down feature. Also most Installs are done in August and July months and sudden increase in download trend can be observed post 2017.</a:t>
            </a:r>
          </a:p>
          <a:p>
            <a:pPr>
              <a:buFont typeface="Arial" panose="020B0604020202020204" pitchFamily="34" charset="0"/>
              <a:buChar char="•"/>
            </a:pPr>
            <a:r>
              <a:rPr lang="en-US" dirty="0"/>
              <a:t>Decomposition charts offer detailed understanding of trends by category, year, quarter, and genre.</a:t>
            </a:r>
          </a:p>
          <a:p>
            <a:pPr marL="0" indent="0">
              <a:buNone/>
            </a:pPr>
            <a:endParaRPr lang="en-IN" dirty="0"/>
          </a:p>
        </p:txBody>
      </p:sp>
    </p:spTree>
    <p:extLst>
      <p:ext uri="{BB962C8B-B14F-4D97-AF65-F5344CB8AC3E}">
        <p14:creationId xmlns:p14="http://schemas.microsoft.com/office/powerpoint/2010/main" val="248025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2619-9DE2-CE69-762F-259964242952}"/>
              </a:ext>
            </a:extLst>
          </p:cNvPr>
          <p:cNvSpPr>
            <a:spLocks noGrp="1"/>
          </p:cNvSpPr>
          <p:nvPr>
            <p:ph type="title"/>
          </p:nvPr>
        </p:nvSpPr>
        <p:spPr>
          <a:xfrm>
            <a:off x="825305" y="0"/>
            <a:ext cx="10353761" cy="648929"/>
          </a:xfrm>
        </p:spPr>
        <p:txBody>
          <a:bodyPr/>
          <a:lstStyle/>
          <a:p>
            <a:r>
              <a:rPr lang="en-IN" dirty="0"/>
              <a:t>Ratings and Reviews Analysis</a:t>
            </a:r>
          </a:p>
        </p:txBody>
      </p:sp>
      <p:pic>
        <p:nvPicPr>
          <p:cNvPr id="9" name="Content Placeholder 8">
            <a:extLst>
              <a:ext uri="{FF2B5EF4-FFF2-40B4-BE49-F238E27FC236}">
                <a16:creationId xmlns:a16="http://schemas.microsoft.com/office/drawing/2014/main" id="{10A853A3-040C-1852-E6E8-EF2B71687B32}"/>
              </a:ext>
            </a:extLst>
          </p:cNvPr>
          <p:cNvPicPr>
            <a:picLocks noGrp="1" noChangeAspect="1"/>
          </p:cNvPicPr>
          <p:nvPr>
            <p:ph idx="1"/>
          </p:nvPr>
        </p:nvPicPr>
        <p:blipFill>
          <a:blip r:embed="rId2"/>
          <a:stretch>
            <a:fillRect/>
          </a:stretch>
        </p:blipFill>
        <p:spPr>
          <a:xfrm>
            <a:off x="206477" y="701317"/>
            <a:ext cx="11798710" cy="6014115"/>
          </a:xfrm>
        </p:spPr>
      </p:pic>
    </p:spTree>
    <p:extLst>
      <p:ext uri="{BB962C8B-B14F-4D97-AF65-F5344CB8AC3E}">
        <p14:creationId xmlns:p14="http://schemas.microsoft.com/office/powerpoint/2010/main" val="842541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3074-8C9C-7756-6B0E-72C9A28FB128}"/>
              </a:ext>
            </a:extLst>
          </p:cNvPr>
          <p:cNvSpPr>
            <a:spLocks noGrp="1"/>
          </p:cNvSpPr>
          <p:nvPr>
            <p:ph type="title"/>
          </p:nvPr>
        </p:nvSpPr>
        <p:spPr>
          <a:xfrm>
            <a:off x="98323" y="-9832"/>
            <a:ext cx="11828206" cy="875071"/>
          </a:xfrm>
        </p:spPr>
        <p:txBody>
          <a:bodyPr>
            <a:normAutofit fontScale="90000"/>
          </a:bodyPr>
          <a:lstStyle/>
          <a:p>
            <a:r>
              <a:rPr lang="en-IN" dirty="0"/>
              <a:t>Key insights for Ratings and Review Analysis</a:t>
            </a:r>
          </a:p>
        </p:txBody>
      </p:sp>
      <p:sp>
        <p:nvSpPr>
          <p:cNvPr id="3" name="Content Placeholder 2">
            <a:extLst>
              <a:ext uri="{FF2B5EF4-FFF2-40B4-BE49-F238E27FC236}">
                <a16:creationId xmlns:a16="http://schemas.microsoft.com/office/drawing/2014/main" id="{83B08412-9645-9182-19EC-5B04A540B549}"/>
              </a:ext>
            </a:extLst>
          </p:cNvPr>
          <p:cNvSpPr>
            <a:spLocks noGrp="1"/>
          </p:cNvSpPr>
          <p:nvPr>
            <p:ph idx="1"/>
          </p:nvPr>
        </p:nvSpPr>
        <p:spPr>
          <a:xfrm>
            <a:off x="265471" y="1012723"/>
            <a:ext cx="11828206" cy="5845277"/>
          </a:xfrm>
        </p:spPr>
        <p:txBody>
          <a:bodyPr>
            <a:normAutofit/>
          </a:bodyPr>
          <a:lstStyle/>
          <a:p>
            <a:pPr>
              <a:buFont typeface="Arial" panose="020B0604020202020204" pitchFamily="34" charset="0"/>
              <a:buChar char="•"/>
            </a:pPr>
            <a:r>
              <a:rPr lang="en-US" dirty="0"/>
              <a:t>Most ratings are 4 stars (77.4%) with a total of 7.47k in count.</a:t>
            </a:r>
          </a:p>
          <a:p>
            <a:pPr>
              <a:buFont typeface="Arial" panose="020B0604020202020204" pitchFamily="34" charset="0"/>
              <a:buChar char="•"/>
            </a:pPr>
            <a:r>
              <a:rPr lang="en-US" dirty="0"/>
              <a:t>Total of 2bn reviews are received for apps.</a:t>
            </a:r>
          </a:p>
          <a:p>
            <a:pPr>
              <a:buFont typeface="Arial" panose="020B0604020202020204" pitchFamily="34" charset="0"/>
              <a:buChar char="•"/>
            </a:pPr>
            <a:r>
              <a:rPr lang="en-US" dirty="0"/>
              <a:t>Paid apps have a higher average rating (4.27) compared to free apps (4.19).</a:t>
            </a:r>
          </a:p>
          <a:p>
            <a:pPr>
              <a:buFont typeface="Arial" panose="020B0604020202020204" pitchFamily="34" charset="0"/>
              <a:buChar char="•"/>
            </a:pPr>
            <a:r>
              <a:rPr lang="en-US" dirty="0"/>
              <a:t>Overall average rating is 4.19.</a:t>
            </a:r>
          </a:p>
          <a:p>
            <a:pPr>
              <a:buFont typeface="Arial" panose="020B0604020202020204" pitchFamily="34" charset="0"/>
              <a:buChar char="•"/>
            </a:pPr>
            <a:r>
              <a:rPr lang="en-US" dirty="0"/>
              <a:t>The Events category has the highest average rating (4.40), while Art and Design and Education follow, despite having fewer installs.</a:t>
            </a:r>
          </a:p>
          <a:p>
            <a:pPr>
              <a:buFont typeface="Arial" panose="020B0604020202020204" pitchFamily="34" charset="0"/>
              <a:buChar char="•"/>
            </a:pPr>
            <a:r>
              <a:rPr lang="en-US" dirty="0"/>
              <a:t>"Varies with Android Versions" is preferred and has the highest ratings i.e. 4.25.</a:t>
            </a:r>
          </a:p>
          <a:p>
            <a:pPr>
              <a:buFont typeface="Arial" panose="020B0604020202020204" pitchFamily="34" charset="0"/>
              <a:buChar char="•"/>
            </a:pPr>
            <a:r>
              <a:rPr lang="en-US" dirty="0"/>
              <a:t>Positive sentiment accounts for 64% of total reviews.</a:t>
            </a:r>
          </a:p>
          <a:p>
            <a:pPr>
              <a:buFont typeface="Arial" panose="020B0604020202020204" pitchFamily="34" charset="0"/>
              <a:buChar char="•"/>
            </a:pPr>
            <a:r>
              <a:rPr lang="en-US" dirty="0"/>
              <a:t>We can also observe in sentiment count section that , Games and Health and Fitness Categories are leading with maximum positive sentiment count , also it can observed that maximum negative count sentiment category is also Game category , however same is due to maximum proportion of available apps under games category in play store.</a:t>
            </a:r>
          </a:p>
          <a:p>
            <a:pPr marL="0" indent="0">
              <a:buNone/>
            </a:pPr>
            <a:endParaRPr lang="en-IN" dirty="0"/>
          </a:p>
        </p:txBody>
      </p:sp>
    </p:spTree>
    <p:extLst>
      <p:ext uri="{BB962C8B-B14F-4D97-AF65-F5344CB8AC3E}">
        <p14:creationId xmlns:p14="http://schemas.microsoft.com/office/powerpoint/2010/main" val="325022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609D-1142-A045-8CF8-9D71B4564CD7}"/>
              </a:ext>
            </a:extLst>
          </p:cNvPr>
          <p:cNvSpPr>
            <a:spLocks noGrp="1"/>
          </p:cNvSpPr>
          <p:nvPr>
            <p:ph type="title"/>
          </p:nvPr>
        </p:nvSpPr>
        <p:spPr>
          <a:xfrm>
            <a:off x="914356" y="1"/>
            <a:ext cx="10353761" cy="471948"/>
          </a:xfrm>
        </p:spPr>
        <p:txBody>
          <a:bodyPr>
            <a:normAutofit fontScale="90000"/>
          </a:bodyPr>
          <a:lstStyle/>
          <a:p>
            <a:r>
              <a:rPr lang="en-IN" dirty="0"/>
              <a:t>Revenue Analysis</a:t>
            </a:r>
          </a:p>
        </p:txBody>
      </p:sp>
      <p:pic>
        <p:nvPicPr>
          <p:cNvPr id="5" name="Content Placeholder 4">
            <a:extLst>
              <a:ext uri="{FF2B5EF4-FFF2-40B4-BE49-F238E27FC236}">
                <a16:creationId xmlns:a16="http://schemas.microsoft.com/office/drawing/2014/main" id="{83A49678-5DA0-9784-9D8B-40D412C12A49}"/>
              </a:ext>
            </a:extLst>
          </p:cNvPr>
          <p:cNvPicPr>
            <a:picLocks noGrp="1" noChangeAspect="1"/>
          </p:cNvPicPr>
          <p:nvPr>
            <p:ph idx="1"/>
          </p:nvPr>
        </p:nvPicPr>
        <p:blipFill>
          <a:blip r:embed="rId2"/>
          <a:stretch>
            <a:fillRect/>
          </a:stretch>
        </p:blipFill>
        <p:spPr>
          <a:xfrm>
            <a:off x="142630" y="570271"/>
            <a:ext cx="11842894" cy="6086168"/>
          </a:xfrm>
        </p:spPr>
      </p:pic>
    </p:spTree>
    <p:extLst>
      <p:ext uri="{BB962C8B-B14F-4D97-AF65-F5344CB8AC3E}">
        <p14:creationId xmlns:p14="http://schemas.microsoft.com/office/powerpoint/2010/main" val="410713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9678-2C94-AE06-E18A-6E61F38760FF}"/>
              </a:ext>
            </a:extLst>
          </p:cNvPr>
          <p:cNvSpPr>
            <a:spLocks noGrp="1"/>
          </p:cNvSpPr>
          <p:nvPr>
            <p:ph type="title"/>
          </p:nvPr>
        </p:nvSpPr>
        <p:spPr>
          <a:xfrm>
            <a:off x="0" y="0"/>
            <a:ext cx="12192000" cy="501445"/>
          </a:xfrm>
        </p:spPr>
        <p:txBody>
          <a:bodyPr>
            <a:normAutofit fontScale="90000"/>
          </a:bodyPr>
          <a:lstStyle/>
          <a:p>
            <a:r>
              <a:rPr lang="en-IN" dirty="0"/>
              <a:t>Revenue Analysis Key Insights</a:t>
            </a:r>
          </a:p>
        </p:txBody>
      </p:sp>
      <p:sp>
        <p:nvSpPr>
          <p:cNvPr id="3" name="Content Placeholder 2">
            <a:extLst>
              <a:ext uri="{FF2B5EF4-FFF2-40B4-BE49-F238E27FC236}">
                <a16:creationId xmlns:a16="http://schemas.microsoft.com/office/drawing/2014/main" id="{5B90BAC8-E2E2-9793-1AC9-5505EFFE91FD}"/>
              </a:ext>
            </a:extLst>
          </p:cNvPr>
          <p:cNvSpPr>
            <a:spLocks noGrp="1"/>
          </p:cNvSpPr>
          <p:nvPr>
            <p:ph idx="1"/>
          </p:nvPr>
        </p:nvSpPr>
        <p:spPr>
          <a:xfrm>
            <a:off x="304800" y="570271"/>
            <a:ext cx="11572568" cy="6174657"/>
          </a:xfrm>
        </p:spPr>
        <p:txBody>
          <a:bodyPr>
            <a:normAutofit/>
          </a:bodyPr>
          <a:lstStyle/>
          <a:p>
            <a:pPr marL="0" indent="0">
              <a:buNone/>
            </a:pPr>
            <a:endParaRPr lang="en-US" dirty="0"/>
          </a:p>
          <a:p>
            <a:pPr>
              <a:buFont typeface="Arial" panose="020B0604020202020204" pitchFamily="34" charset="0"/>
              <a:buChar char="•"/>
            </a:pPr>
            <a:r>
              <a:rPr lang="en-US" dirty="0"/>
              <a:t>Family Lifestyle and Game categories are major revenue contributors.</a:t>
            </a:r>
          </a:p>
          <a:p>
            <a:pPr>
              <a:buFont typeface="Arial" panose="020B0604020202020204" pitchFamily="34" charset="0"/>
              <a:buChar char="•"/>
            </a:pPr>
            <a:r>
              <a:rPr lang="en-US" dirty="0"/>
              <a:t>The most popular price category is &lt;$10.</a:t>
            </a:r>
          </a:p>
          <a:p>
            <a:pPr>
              <a:buFont typeface="Arial" panose="020B0604020202020204" pitchFamily="34" charset="0"/>
              <a:buChar char="•"/>
            </a:pPr>
            <a:r>
              <a:rPr lang="en-US" dirty="0"/>
              <a:t>Revenue trends are analyzed by year, month, and quarter using drill down feature.</a:t>
            </a:r>
          </a:p>
          <a:p>
            <a:pPr>
              <a:buFont typeface="Arial" panose="020B0604020202020204" pitchFamily="34" charset="0"/>
              <a:buChar char="•"/>
            </a:pPr>
            <a:r>
              <a:rPr lang="en-US" dirty="0"/>
              <a:t>Data cards provide quick insights into total downloads, revenue, average rating, and total paid apps.</a:t>
            </a:r>
          </a:p>
          <a:p>
            <a:pPr>
              <a:buFont typeface="Arial" panose="020B0604020202020204" pitchFamily="34" charset="0"/>
              <a:buChar char="•"/>
            </a:pPr>
            <a:r>
              <a:rPr lang="en-US" dirty="0"/>
              <a:t>Around 60% of revenue comes from the "Everyone" age group.</a:t>
            </a:r>
          </a:p>
          <a:p>
            <a:pPr>
              <a:buFont typeface="Arial" panose="020B0604020202020204" pitchFamily="34" charset="0"/>
              <a:buChar char="•"/>
            </a:pPr>
            <a:r>
              <a:rPr lang="en-US" dirty="0"/>
              <a:t>Android Version 4 and above is most preferred under paid section with highest revenue. contribution.</a:t>
            </a:r>
          </a:p>
          <a:p>
            <a:pPr>
              <a:buFont typeface="Arial" panose="020B0604020202020204" pitchFamily="34" charset="0"/>
              <a:buChar char="•"/>
            </a:pPr>
            <a:r>
              <a:rPr lang="en-US" dirty="0"/>
              <a:t>Top genres for revenue generation include Arcade, Action, Adventure, and Lifestyle.</a:t>
            </a:r>
          </a:p>
          <a:p>
            <a:endParaRPr lang="en-IN" dirty="0"/>
          </a:p>
        </p:txBody>
      </p:sp>
    </p:spTree>
    <p:extLst>
      <p:ext uri="{BB962C8B-B14F-4D97-AF65-F5344CB8AC3E}">
        <p14:creationId xmlns:p14="http://schemas.microsoft.com/office/powerpoint/2010/main" val="35296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CEFD-82C0-C2CF-5B04-AD25E1130751}"/>
              </a:ext>
            </a:extLst>
          </p:cNvPr>
          <p:cNvSpPr>
            <a:spLocks noGrp="1"/>
          </p:cNvSpPr>
          <p:nvPr>
            <p:ph type="title"/>
          </p:nvPr>
        </p:nvSpPr>
        <p:spPr>
          <a:xfrm>
            <a:off x="766311" y="1"/>
            <a:ext cx="10353761" cy="599768"/>
          </a:xfrm>
        </p:spPr>
        <p:txBody>
          <a:bodyPr/>
          <a:lstStyle/>
          <a:p>
            <a:r>
              <a:rPr lang="en-IN" dirty="0"/>
              <a:t>Sentiment Count</a:t>
            </a:r>
          </a:p>
        </p:txBody>
      </p:sp>
      <p:pic>
        <p:nvPicPr>
          <p:cNvPr id="5" name="Content Placeholder 4">
            <a:extLst>
              <a:ext uri="{FF2B5EF4-FFF2-40B4-BE49-F238E27FC236}">
                <a16:creationId xmlns:a16="http://schemas.microsoft.com/office/drawing/2014/main" id="{AC62140E-BB39-D7B6-0CFF-E248DD3D4219}"/>
              </a:ext>
            </a:extLst>
          </p:cNvPr>
          <p:cNvPicPr>
            <a:picLocks noGrp="1" noChangeAspect="1"/>
          </p:cNvPicPr>
          <p:nvPr>
            <p:ph idx="1"/>
          </p:nvPr>
        </p:nvPicPr>
        <p:blipFill>
          <a:blip r:embed="rId2"/>
          <a:stretch>
            <a:fillRect/>
          </a:stretch>
        </p:blipFill>
        <p:spPr>
          <a:xfrm>
            <a:off x="176980" y="577577"/>
            <a:ext cx="11847871" cy="6137856"/>
          </a:xfrm>
        </p:spPr>
      </p:pic>
    </p:spTree>
    <p:extLst>
      <p:ext uri="{BB962C8B-B14F-4D97-AF65-F5344CB8AC3E}">
        <p14:creationId xmlns:p14="http://schemas.microsoft.com/office/powerpoint/2010/main" val="2952829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E9C6-BDD6-2254-DC1D-F5A384103C02}"/>
              </a:ext>
            </a:extLst>
          </p:cNvPr>
          <p:cNvSpPr>
            <a:spLocks noGrp="1"/>
          </p:cNvSpPr>
          <p:nvPr>
            <p:ph type="title"/>
          </p:nvPr>
        </p:nvSpPr>
        <p:spPr>
          <a:xfrm>
            <a:off x="919119" y="1"/>
            <a:ext cx="10353761" cy="619432"/>
          </a:xfrm>
        </p:spPr>
        <p:txBody>
          <a:bodyPr/>
          <a:lstStyle/>
          <a:p>
            <a:r>
              <a:rPr lang="en-IN" dirty="0"/>
              <a:t>Downloads</a:t>
            </a:r>
          </a:p>
        </p:txBody>
      </p:sp>
      <p:pic>
        <p:nvPicPr>
          <p:cNvPr id="5" name="Content Placeholder 4">
            <a:extLst>
              <a:ext uri="{FF2B5EF4-FFF2-40B4-BE49-F238E27FC236}">
                <a16:creationId xmlns:a16="http://schemas.microsoft.com/office/drawing/2014/main" id="{4A3553D2-6E9D-4AED-85DD-DF04BE540CEF}"/>
              </a:ext>
            </a:extLst>
          </p:cNvPr>
          <p:cNvPicPr>
            <a:picLocks noGrp="1" noChangeAspect="1"/>
          </p:cNvPicPr>
          <p:nvPr>
            <p:ph idx="1"/>
          </p:nvPr>
        </p:nvPicPr>
        <p:blipFill>
          <a:blip r:embed="rId2"/>
          <a:stretch>
            <a:fillRect/>
          </a:stretch>
        </p:blipFill>
        <p:spPr>
          <a:xfrm>
            <a:off x="259231" y="526443"/>
            <a:ext cx="11696795" cy="6145837"/>
          </a:xfrm>
        </p:spPr>
      </p:pic>
    </p:spTree>
    <p:extLst>
      <p:ext uri="{BB962C8B-B14F-4D97-AF65-F5344CB8AC3E}">
        <p14:creationId xmlns:p14="http://schemas.microsoft.com/office/powerpoint/2010/main" val="118622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A9AE-801D-A884-79C3-EFA52604B753}"/>
              </a:ext>
            </a:extLst>
          </p:cNvPr>
          <p:cNvSpPr>
            <a:spLocks noGrp="1"/>
          </p:cNvSpPr>
          <p:nvPr>
            <p:ph type="title"/>
          </p:nvPr>
        </p:nvSpPr>
        <p:spPr>
          <a:xfrm>
            <a:off x="835137" y="88491"/>
            <a:ext cx="10353761" cy="5987843"/>
          </a:xfrm>
        </p:spPr>
        <p:txBody>
          <a:bodyPr/>
          <a:lstStyle/>
          <a:p>
            <a:r>
              <a:rPr lang="en-IN"/>
              <a:t>Thank you </a:t>
            </a:r>
            <a:r>
              <a:rPr lang="en-IN">
                <a:sym typeface="Wingdings" panose="05000000000000000000" pitchFamily="2" charset="2"/>
              </a:rPr>
              <a:t></a:t>
            </a:r>
            <a:endParaRPr lang="en-IN" dirty="0"/>
          </a:p>
        </p:txBody>
      </p:sp>
    </p:spTree>
    <p:extLst>
      <p:ext uri="{BB962C8B-B14F-4D97-AF65-F5344CB8AC3E}">
        <p14:creationId xmlns:p14="http://schemas.microsoft.com/office/powerpoint/2010/main" val="15897628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0C9B-8E99-D807-6E36-885C27448343}"/>
              </a:ext>
            </a:extLst>
          </p:cNvPr>
          <p:cNvSpPr>
            <a:spLocks noGrp="1"/>
          </p:cNvSpPr>
          <p:nvPr>
            <p:ph type="title"/>
          </p:nvPr>
        </p:nvSpPr>
        <p:spPr>
          <a:xfrm>
            <a:off x="913794" y="19665"/>
            <a:ext cx="10353761" cy="501445"/>
          </a:xfrm>
        </p:spPr>
        <p:txBody>
          <a:bodyPr>
            <a:normAutofit fontScale="90000"/>
          </a:bodyPr>
          <a:lstStyle/>
          <a:p>
            <a:r>
              <a:rPr lang="en-IN" dirty="0"/>
              <a:t>Index</a:t>
            </a:r>
          </a:p>
        </p:txBody>
      </p:sp>
      <p:sp>
        <p:nvSpPr>
          <p:cNvPr id="3" name="Content Placeholder 2">
            <a:extLst>
              <a:ext uri="{FF2B5EF4-FFF2-40B4-BE49-F238E27FC236}">
                <a16:creationId xmlns:a16="http://schemas.microsoft.com/office/drawing/2014/main" id="{5A627FCB-3221-D9AE-8AFF-720C79167044}"/>
              </a:ext>
            </a:extLst>
          </p:cNvPr>
          <p:cNvSpPr>
            <a:spLocks noGrp="1"/>
          </p:cNvSpPr>
          <p:nvPr>
            <p:ph idx="1"/>
          </p:nvPr>
        </p:nvSpPr>
        <p:spPr>
          <a:xfrm>
            <a:off x="658761" y="442453"/>
            <a:ext cx="11061291" cy="6395882"/>
          </a:xfrm>
        </p:spPr>
        <p:txBody>
          <a:bodyPr>
            <a:normAutofit/>
          </a:bodyPr>
          <a:lstStyle/>
          <a:p>
            <a:pPr lvl="1"/>
            <a:r>
              <a:rPr lang="en-IN" b="1" dirty="0">
                <a:latin typeface="Calibri" panose="020F0502020204030204" pitchFamily="34" charset="0"/>
                <a:ea typeface="Calibri" panose="020F0502020204030204" pitchFamily="34" charset="0"/>
                <a:cs typeface="Calibri" panose="020F0502020204030204" pitchFamily="34" charset="0"/>
              </a:rPr>
              <a:t>Project Overview and Objective</a:t>
            </a:r>
          </a:p>
          <a:p>
            <a:pPr lvl="1"/>
            <a:r>
              <a:rPr lang="en-IN" b="1" dirty="0">
                <a:latin typeface="Calibri" panose="020F0502020204030204" pitchFamily="34" charset="0"/>
                <a:ea typeface="Calibri" panose="020F0502020204030204" pitchFamily="34" charset="0"/>
                <a:cs typeface="Calibri" panose="020F0502020204030204" pitchFamily="34" charset="0"/>
              </a:rPr>
              <a:t>Dataset</a:t>
            </a:r>
          </a:p>
          <a:p>
            <a:pPr lvl="1"/>
            <a:r>
              <a:rPr lang="en-US" b="1" dirty="0">
                <a:latin typeface="Calibri" panose="020F0502020204030204" pitchFamily="34" charset="0"/>
                <a:ea typeface="Calibri" panose="020F0502020204030204" pitchFamily="34" charset="0"/>
                <a:cs typeface="Calibri" panose="020F0502020204030204" pitchFamily="34" charset="0"/>
              </a:rPr>
              <a:t>Setup and Requirements</a:t>
            </a:r>
          </a:p>
          <a:p>
            <a:pPr lvl="1"/>
            <a:r>
              <a:rPr lang="en-IN" b="1" dirty="0">
                <a:latin typeface="Calibri" panose="020F0502020204030204" pitchFamily="34" charset="0"/>
                <a:ea typeface="Calibri" panose="020F0502020204030204" pitchFamily="34" charset="0"/>
                <a:cs typeface="Calibri" panose="020F0502020204030204" pitchFamily="34" charset="0"/>
              </a:rPr>
              <a:t>Key Visualizations</a:t>
            </a:r>
          </a:p>
          <a:p>
            <a:pPr lvl="1"/>
            <a:r>
              <a:rPr lang="en-IN" b="1" dirty="0">
                <a:latin typeface="Calibri" panose="020F0502020204030204" pitchFamily="34" charset="0"/>
                <a:ea typeface="Calibri" panose="020F0502020204030204" pitchFamily="34" charset="0"/>
                <a:cs typeface="Calibri" panose="020F0502020204030204" pitchFamily="34" charset="0"/>
              </a:rPr>
              <a:t>Interactivity Features</a:t>
            </a:r>
          </a:p>
          <a:p>
            <a:pPr lvl="1"/>
            <a:r>
              <a:rPr lang="en-IN" b="1" dirty="0">
                <a:latin typeface="Calibri" panose="020F0502020204030204" pitchFamily="34" charset="0"/>
                <a:ea typeface="Calibri" panose="020F0502020204030204" pitchFamily="34" charset="0"/>
                <a:cs typeface="Calibri" panose="020F0502020204030204" pitchFamily="34" charset="0"/>
              </a:rPr>
              <a:t>Use of DAX Functions</a:t>
            </a:r>
          </a:p>
          <a:p>
            <a:pPr lvl="1"/>
            <a:r>
              <a:rPr lang="en-IN" b="1" dirty="0">
                <a:latin typeface="Calibri" panose="020F0502020204030204" pitchFamily="34" charset="0"/>
                <a:ea typeface="Calibri" panose="020F0502020204030204" pitchFamily="34" charset="0"/>
                <a:cs typeface="Calibri" panose="020F0502020204030204" pitchFamily="34" charset="0"/>
              </a:rPr>
              <a:t>Play store App dashboard</a:t>
            </a:r>
          </a:p>
          <a:p>
            <a:pPr lvl="1"/>
            <a:r>
              <a:rPr lang="en-IN" b="1" dirty="0">
                <a:latin typeface="Calibri" panose="020F0502020204030204" pitchFamily="34" charset="0"/>
                <a:ea typeface="Calibri" panose="020F0502020204030204" pitchFamily="34" charset="0"/>
                <a:cs typeface="Calibri" panose="020F0502020204030204" pitchFamily="34" charset="0"/>
              </a:rPr>
              <a:t>Key Insights for </a:t>
            </a:r>
            <a:r>
              <a:rPr lang="en-IN" b="1" dirty="0" err="1">
                <a:latin typeface="Calibri" panose="020F0502020204030204" pitchFamily="34" charset="0"/>
                <a:ea typeface="Calibri" panose="020F0502020204030204" pitchFamily="34" charset="0"/>
                <a:cs typeface="Calibri" panose="020F0502020204030204" pitchFamily="34" charset="0"/>
              </a:rPr>
              <a:t>Playstore</a:t>
            </a:r>
            <a:r>
              <a:rPr lang="en-IN" b="1" dirty="0">
                <a:latin typeface="Calibri" panose="020F0502020204030204" pitchFamily="34" charset="0"/>
                <a:ea typeface="Calibri" panose="020F0502020204030204" pitchFamily="34" charset="0"/>
                <a:cs typeface="Calibri" panose="020F0502020204030204" pitchFamily="34" charset="0"/>
              </a:rPr>
              <a:t> App Dashboard</a:t>
            </a:r>
          </a:p>
          <a:p>
            <a:pPr lvl="1"/>
            <a:r>
              <a:rPr lang="en-IN" b="1" dirty="0">
                <a:latin typeface="Calibri" panose="020F0502020204030204" pitchFamily="34" charset="0"/>
                <a:ea typeface="Calibri" panose="020F0502020204030204" pitchFamily="34" charset="0"/>
                <a:cs typeface="Calibri" panose="020F0502020204030204" pitchFamily="34" charset="0"/>
              </a:rPr>
              <a:t>Ratings and Reviews Analysis</a:t>
            </a:r>
          </a:p>
          <a:p>
            <a:pPr lvl="1"/>
            <a:r>
              <a:rPr lang="en-IN" b="1" dirty="0">
                <a:latin typeface="Calibri" panose="020F0502020204030204" pitchFamily="34" charset="0"/>
                <a:ea typeface="Calibri" panose="020F0502020204030204" pitchFamily="34" charset="0"/>
                <a:cs typeface="Calibri" panose="020F0502020204030204" pitchFamily="34" charset="0"/>
              </a:rPr>
              <a:t>Key insights for Ratings and Reviews Analysis</a:t>
            </a:r>
          </a:p>
          <a:p>
            <a:pPr lvl="1"/>
            <a:r>
              <a:rPr lang="en-IN" b="1" dirty="0">
                <a:latin typeface="Calibri" panose="020F0502020204030204" pitchFamily="34" charset="0"/>
                <a:ea typeface="Calibri" panose="020F0502020204030204" pitchFamily="34" charset="0"/>
                <a:cs typeface="Calibri" panose="020F0502020204030204" pitchFamily="34" charset="0"/>
              </a:rPr>
              <a:t>Revenue Analysis</a:t>
            </a:r>
          </a:p>
          <a:p>
            <a:pPr lvl="1"/>
            <a:r>
              <a:rPr lang="en-IN" b="1" dirty="0">
                <a:latin typeface="Calibri" panose="020F0502020204030204" pitchFamily="34" charset="0"/>
                <a:ea typeface="Calibri" panose="020F0502020204030204" pitchFamily="34" charset="0"/>
                <a:cs typeface="Calibri" panose="020F0502020204030204" pitchFamily="34" charset="0"/>
              </a:rPr>
              <a:t>Revenue Analysis Key Insights</a:t>
            </a:r>
          </a:p>
          <a:p>
            <a:pPr lvl="1"/>
            <a:r>
              <a:rPr lang="en-IN" b="1" dirty="0">
                <a:latin typeface="Calibri" panose="020F0502020204030204" pitchFamily="34" charset="0"/>
                <a:ea typeface="Calibri" panose="020F0502020204030204" pitchFamily="34" charset="0"/>
                <a:cs typeface="Calibri" panose="020F0502020204030204" pitchFamily="34" charset="0"/>
              </a:rPr>
              <a:t>Sentiment Count</a:t>
            </a:r>
          </a:p>
          <a:p>
            <a:pPr lvl="1"/>
            <a:r>
              <a:rPr lang="en-IN" b="1" dirty="0">
                <a:latin typeface="Calibri" panose="020F0502020204030204" pitchFamily="34" charset="0"/>
                <a:ea typeface="Calibri" panose="020F0502020204030204" pitchFamily="34" charset="0"/>
                <a:cs typeface="Calibri" panose="020F0502020204030204" pitchFamily="34" charset="0"/>
              </a:rPr>
              <a:t>Downloads – Decomposition Tree</a:t>
            </a:r>
            <a:endParaRPr lang="en-US" b="1" dirty="0">
              <a:latin typeface="Calibri" panose="020F0502020204030204" pitchFamily="34" charset="0"/>
              <a:ea typeface="Calibri" panose="020F0502020204030204" pitchFamily="34" charset="0"/>
              <a:cs typeface="Calibri" panose="020F0502020204030204" pitchFamily="34" charset="0"/>
            </a:endParaRPr>
          </a:p>
          <a:p>
            <a:pPr lvl="1"/>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37760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559E-D80C-700E-1826-7CF3451C0D5E}"/>
              </a:ext>
            </a:extLst>
          </p:cNvPr>
          <p:cNvSpPr>
            <a:spLocks noGrp="1"/>
          </p:cNvSpPr>
          <p:nvPr>
            <p:ph type="title"/>
          </p:nvPr>
        </p:nvSpPr>
        <p:spPr>
          <a:xfrm>
            <a:off x="825305" y="0"/>
            <a:ext cx="10353761" cy="796413"/>
          </a:xfrm>
        </p:spPr>
        <p:txBody>
          <a:bodyPr/>
          <a:lstStyle/>
          <a:p>
            <a:r>
              <a:rPr lang="en-IN" dirty="0"/>
              <a:t>Project Overview and Objective</a:t>
            </a:r>
          </a:p>
        </p:txBody>
      </p:sp>
      <p:sp>
        <p:nvSpPr>
          <p:cNvPr id="3" name="Content Placeholder 2">
            <a:extLst>
              <a:ext uri="{FF2B5EF4-FFF2-40B4-BE49-F238E27FC236}">
                <a16:creationId xmlns:a16="http://schemas.microsoft.com/office/drawing/2014/main" id="{C3D40E08-E7EB-64B1-350E-FCC627F4E5CC}"/>
              </a:ext>
            </a:extLst>
          </p:cNvPr>
          <p:cNvSpPr>
            <a:spLocks noGrp="1"/>
          </p:cNvSpPr>
          <p:nvPr>
            <p:ph idx="1"/>
          </p:nvPr>
        </p:nvSpPr>
        <p:spPr>
          <a:xfrm>
            <a:off x="235974" y="796413"/>
            <a:ext cx="11729884" cy="5899355"/>
          </a:xfrm>
        </p:spPr>
        <p:txBody>
          <a:bodyPr>
            <a:normAutofit/>
          </a:bodyPr>
          <a:lstStyle/>
          <a:p>
            <a:pPr marL="0" indent="0">
              <a:buNone/>
            </a:pPr>
            <a:endParaRPr lang="en-US" b="1" dirty="0"/>
          </a:p>
          <a:p>
            <a:pPr marL="0" indent="0">
              <a:buNone/>
            </a:pPr>
            <a:r>
              <a:rPr lang="en-US" b="1" dirty="0"/>
              <a:t>Project Overview</a:t>
            </a:r>
          </a:p>
          <a:p>
            <a:pPr marL="0" indent="0">
              <a:buNone/>
            </a:pPr>
            <a:r>
              <a:rPr lang="en-US" dirty="0"/>
              <a:t>This project extends the Exploratory Data Analysis (EDA) of Play Store data previously conducted using Python. The current extension leverages Microsoft Power BI to provide advanced visualizations and interactive analysis. This shift to Power BI aims to enhance data exploration capabilities and facilitate deeper insights through interactive dashboards.</a:t>
            </a:r>
          </a:p>
          <a:p>
            <a:pPr marL="0" indent="0">
              <a:buNone/>
            </a:pPr>
            <a:endParaRPr lang="en-US" dirty="0"/>
          </a:p>
          <a:p>
            <a:pPr marL="0" indent="0">
              <a:buNone/>
            </a:pPr>
            <a:r>
              <a:rPr lang="en-US" b="1" dirty="0"/>
              <a:t>Objective</a:t>
            </a:r>
          </a:p>
          <a:p>
            <a:pPr>
              <a:buFont typeface="Arial" panose="020B0604020202020204" pitchFamily="34" charset="0"/>
              <a:buChar char="•"/>
            </a:pPr>
            <a:r>
              <a:rPr lang="en-US" dirty="0"/>
              <a:t>Build upon the initial Python EDA to create interactive dashboards in Power BI.</a:t>
            </a:r>
          </a:p>
          <a:p>
            <a:pPr>
              <a:buFont typeface="Arial" panose="020B0604020202020204" pitchFamily="34" charset="0"/>
              <a:buChar char="•"/>
            </a:pPr>
            <a:r>
              <a:rPr lang="en-US" dirty="0"/>
              <a:t>Enhance data visualization with Power BI's advanced features.</a:t>
            </a:r>
          </a:p>
          <a:p>
            <a:pPr>
              <a:buFont typeface="Arial" panose="020B0604020202020204" pitchFamily="34" charset="0"/>
              <a:buChar char="•"/>
            </a:pPr>
            <a:r>
              <a:rPr lang="en-US" dirty="0"/>
              <a:t>Provide deeper insights into app performance, user ratings and review analysis, and revenue analysis.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0425109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C56D-20A2-C703-4968-AB2858040F44}"/>
              </a:ext>
            </a:extLst>
          </p:cNvPr>
          <p:cNvSpPr>
            <a:spLocks noGrp="1"/>
          </p:cNvSpPr>
          <p:nvPr>
            <p:ph type="title"/>
          </p:nvPr>
        </p:nvSpPr>
        <p:spPr>
          <a:xfrm>
            <a:off x="815473" y="1"/>
            <a:ext cx="10353761" cy="678426"/>
          </a:xfrm>
        </p:spPr>
        <p:txBody>
          <a:bodyPr/>
          <a:lstStyle/>
          <a:p>
            <a:r>
              <a:rPr lang="en-IN" dirty="0"/>
              <a:t>Dataset</a:t>
            </a:r>
          </a:p>
        </p:txBody>
      </p:sp>
      <p:sp>
        <p:nvSpPr>
          <p:cNvPr id="3" name="Content Placeholder 2">
            <a:extLst>
              <a:ext uri="{FF2B5EF4-FFF2-40B4-BE49-F238E27FC236}">
                <a16:creationId xmlns:a16="http://schemas.microsoft.com/office/drawing/2014/main" id="{59677FCF-CE1A-E0BF-6CAC-E344021DE423}"/>
              </a:ext>
            </a:extLst>
          </p:cNvPr>
          <p:cNvSpPr>
            <a:spLocks noGrp="1"/>
          </p:cNvSpPr>
          <p:nvPr>
            <p:ph idx="1"/>
          </p:nvPr>
        </p:nvSpPr>
        <p:spPr>
          <a:xfrm>
            <a:off x="294968" y="678426"/>
            <a:ext cx="11415251" cy="5260257"/>
          </a:xfrm>
        </p:spPr>
        <p:txBody>
          <a:bodyPr/>
          <a:lstStyle/>
          <a:p>
            <a:pPr marL="0" indent="0">
              <a:buNone/>
            </a:pPr>
            <a:endParaRPr lang="en-US" dirty="0"/>
          </a:p>
          <a:p>
            <a:r>
              <a:rPr lang="en-US" dirty="0"/>
              <a:t>The project utilizes the cleaned version of the dataset used in the previous EDA. The dataset source is the </a:t>
            </a:r>
            <a:r>
              <a:rPr lang="en-US" dirty="0" err="1"/>
              <a:t>AlmaBetter</a:t>
            </a:r>
            <a:r>
              <a:rPr lang="en-US" dirty="0"/>
              <a:t> Team.</a:t>
            </a:r>
          </a:p>
          <a:p>
            <a:r>
              <a:rPr lang="en-US" dirty="0"/>
              <a:t>There are two datasets:</a:t>
            </a:r>
          </a:p>
          <a:p>
            <a:pPr lvl="1" algn="just"/>
            <a:r>
              <a:rPr lang="en-US" dirty="0"/>
              <a:t>Play Store Data</a:t>
            </a:r>
          </a:p>
          <a:p>
            <a:pPr lvl="1" algn="just"/>
            <a:r>
              <a:rPr lang="en-US" dirty="0"/>
              <a:t>User Review Data</a:t>
            </a:r>
          </a:p>
          <a:p>
            <a:pPr marL="0" indent="0">
              <a:buNone/>
            </a:pPr>
            <a:endParaRPr lang="en-IN" dirty="0"/>
          </a:p>
        </p:txBody>
      </p:sp>
    </p:spTree>
    <p:extLst>
      <p:ext uri="{BB962C8B-B14F-4D97-AF65-F5344CB8AC3E}">
        <p14:creationId xmlns:p14="http://schemas.microsoft.com/office/powerpoint/2010/main" val="120547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F460-1265-3532-FD8B-E6F334273F8C}"/>
              </a:ext>
            </a:extLst>
          </p:cNvPr>
          <p:cNvSpPr>
            <a:spLocks noGrp="1"/>
          </p:cNvSpPr>
          <p:nvPr>
            <p:ph type="title"/>
          </p:nvPr>
        </p:nvSpPr>
        <p:spPr>
          <a:xfrm>
            <a:off x="196645" y="1"/>
            <a:ext cx="11838039" cy="658760"/>
          </a:xfrm>
        </p:spPr>
        <p:txBody>
          <a:bodyPr/>
          <a:lstStyle/>
          <a:p>
            <a:pPr marL="0" indent="0">
              <a:buNone/>
            </a:pPr>
            <a:r>
              <a:rPr lang="en-US" b="1" dirty="0"/>
              <a:t>Setup and Requirements</a:t>
            </a:r>
          </a:p>
        </p:txBody>
      </p:sp>
      <p:sp>
        <p:nvSpPr>
          <p:cNvPr id="3" name="Content Placeholder 2">
            <a:extLst>
              <a:ext uri="{FF2B5EF4-FFF2-40B4-BE49-F238E27FC236}">
                <a16:creationId xmlns:a16="http://schemas.microsoft.com/office/drawing/2014/main" id="{E862723A-BF42-F150-E3EE-15192FB20DE1}"/>
              </a:ext>
            </a:extLst>
          </p:cNvPr>
          <p:cNvSpPr>
            <a:spLocks noGrp="1"/>
          </p:cNvSpPr>
          <p:nvPr>
            <p:ph idx="1"/>
          </p:nvPr>
        </p:nvSpPr>
        <p:spPr>
          <a:xfrm>
            <a:off x="334296" y="835742"/>
            <a:ext cx="11700387" cy="5810863"/>
          </a:xfrm>
        </p:spPr>
        <p:txBody>
          <a:bodyPr>
            <a:normAutofit/>
          </a:bodyPr>
          <a:lstStyle/>
          <a:p>
            <a:pPr marL="0" indent="0">
              <a:buNone/>
            </a:pPr>
            <a:endParaRPr lang="en-US" dirty="0"/>
          </a:p>
          <a:p>
            <a:pPr marL="0" indent="0">
              <a:buNone/>
            </a:pPr>
            <a:r>
              <a:rPr lang="en-US" dirty="0"/>
              <a:t>To work with this project, you need:</a:t>
            </a:r>
          </a:p>
          <a:p>
            <a:pPr>
              <a:buFont typeface="Arial" panose="020B0604020202020204" pitchFamily="34" charset="0"/>
              <a:buChar char="•"/>
            </a:pPr>
            <a:r>
              <a:rPr lang="en-US" b="1" dirty="0"/>
              <a:t>Microsoft Power BI Desktop</a:t>
            </a:r>
            <a:r>
              <a:rPr lang="en-US" dirty="0"/>
              <a:t>:  Ensure you have the latest version installed.</a:t>
            </a:r>
          </a:p>
          <a:p>
            <a:pPr>
              <a:buFont typeface="Arial" panose="020B0604020202020204" pitchFamily="34" charset="0"/>
              <a:buChar char="•"/>
            </a:pPr>
            <a:r>
              <a:rPr lang="en-US" b="1" dirty="0" err="1"/>
              <a:t>Playstore</a:t>
            </a:r>
            <a:r>
              <a:rPr lang="en-US" b="1" dirty="0"/>
              <a:t> Dataset</a:t>
            </a:r>
            <a:r>
              <a:rPr lang="en-US" dirty="0"/>
              <a:t>:  The cleaned dataset in CSV format, as prepared in the Python project.</a:t>
            </a:r>
          </a:p>
        </p:txBody>
      </p:sp>
    </p:spTree>
    <p:extLst>
      <p:ext uri="{BB962C8B-B14F-4D97-AF65-F5344CB8AC3E}">
        <p14:creationId xmlns:p14="http://schemas.microsoft.com/office/powerpoint/2010/main" val="2200405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916F-2740-DCC4-7939-2D9FBF574D1B}"/>
              </a:ext>
            </a:extLst>
          </p:cNvPr>
          <p:cNvSpPr>
            <a:spLocks noGrp="1"/>
          </p:cNvSpPr>
          <p:nvPr>
            <p:ph type="title"/>
          </p:nvPr>
        </p:nvSpPr>
        <p:spPr>
          <a:xfrm>
            <a:off x="1" y="0"/>
            <a:ext cx="12192000" cy="629265"/>
          </a:xfrm>
        </p:spPr>
        <p:txBody>
          <a:bodyPr/>
          <a:lstStyle/>
          <a:p>
            <a:r>
              <a:rPr lang="en-IN" dirty="0"/>
              <a:t>Key Visualizations</a:t>
            </a:r>
          </a:p>
        </p:txBody>
      </p:sp>
      <p:sp>
        <p:nvSpPr>
          <p:cNvPr id="3" name="Content Placeholder 2">
            <a:extLst>
              <a:ext uri="{FF2B5EF4-FFF2-40B4-BE49-F238E27FC236}">
                <a16:creationId xmlns:a16="http://schemas.microsoft.com/office/drawing/2014/main" id="{B64163CA-3B51-736D-4D7C-0B76A2791F77}"/>
              </a:ext>
            </a:extLst>
          </p:cNvPr>
          <p:cNvSpPr>
            <a:spLocks noGrp="1"/>
          </p:cNvSpPr>
          <p:nvPr>
            <p:ph idx="1"/>
          </p:nvPr>
        </p:nvSpPr>
        <p:spPr>
          <a:xfrm>
            <a:off x="235974" y="747251"/>
            <a:ext cx="11788878" cy="5781367"/>
          </a:xfrm>
        </p:spPr>
        <p:txBody>
          <a:bodyPr>
            <a:normAutofit/>
          </a:bodyPr>
          <a:lstStyle/>
          <a:p>
            <a:pPr marL="0" indent="0">
              <a:buNone/>
            </a:pPr>
            <a:r>
              <a:rPr lang="en-US" b="1" dirty="0"/>
              <a:t>Play Store App Dashboard</a:t>
            </a:r>
          </a:p>
          <a:p>
            <a:pPr marL="0" indent="0">
              <a:buNone/>
            </a:pPr>
            <a:r>
              <a:rPr lang="en-US" dirty="0"/>
              <a:t>Provides a comprehensive overview of download trends across various attributes, including app categories, types, age groups etc. This dashboard allows users to quickly assess how different factors influence app downloads.</a:t>
            </a:r>
          </a:p>
          <a:p>
            <a:pPr marL="0" indent="0">
              <a:buNone/>
            </a:pPr>
            <a:endParaRPr lang="en-US" b="1" dirty="0"/>
          </a:p>
          <a:p>
            <a:pPr marL="0" indent="0">
              <a:buNone/>
            </a:pPr>
            <a:r>
              <a:rPr lang="en-US" b="1" dirty="0"/>
              <a:t>Ratings and Reviews Analysis Dashboard</a:t>
            </a:r>
          </a:p>
          <a:p>
            <a:pPr marL="0" indent="0">
              <a:buNone/>
            </a:pPr>
            <a:r>
              <a:rPr lang="en-US" dirty="0"/>
              <a:t>Offers an in-depth analysis of app ratings and user reviews. This dashboard visualizes rating distributions and review trends to help users evaluate app performance and user satisfaction.</a:t>
            </a:r>
          </a:p>
          <a:p>
            <a:pPr marL="0" indent="0">
              <a:buNone/>
            </a:pPr>
            <a:endParaRPr lang="en-US" b="1" dirty="0"/>
          </a:p>
          <a:p>
            <a:pPr marL="0" indent="0">
              <a:buNone/>
            </a:pPr>
            <a:r>
              <a:rPr lang="en-US" b="1" dirty="0"/>
              <a:t>Revenue Analysis Dashboard</a:t>
            </a:r>
          </a:p>
          <a:p>
            <a:pPr marL="0" indent="0">
              <a:buNone/>
            </a:pPr>
            <a:r>
              <a:rPr lang="en-US" dirty="0"/>
              <a:t>Analyzes revenue trends by visualizing app pricing and revenue categories. This dashboard provides insights into financial performance and helps understand revenue patterns across different app price ranges.</a:t>
            </a:r>
          </a:p>
          <a:p>
            <a:endParaRPr lang="en-IN" dirty="0"/>
          </a:p>
        </p:txBody>
      </p:sp>
    </p:spTree>
    <p:extLst>
      <p:ext uri="{BB962C8B-B14F-4D97-AF65-F5344CB8AC3E}">
        <p14:creationId xmlns:p14="http://schemas.microsoft.com/office/powerpoint/2010/main" val="309580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013B-8527-4EA2-C8C3-1444F86AF14F}"/>
              </a:ext>
            </a:extLst>
          </p:cNvPr>
          <p:cNvSpPr>
            <a:spLocks noGrp="1"/>
          </p:cNvSpPr>
          <p:nvPr>
            <p:ph type="title"/>
          </p:nvPr>
        </p:nvSpPr>
        <p:spPr>
          <a:xfrm>
            <a:off x="825305" y="0"/>
            <a:ext cx="10353761" cy="737419"/>
          </a:xfrm>
        </p:spPr>
        <p:txBody>
          <a:bodyPr/>
          <a:lstStyle/>
          <a:p>
            <a:r>
              <a:rPr lang="en-IN" dirty="0"/>
              <a:t>Interactivity Features</a:t>
            </a:r>
          </a:p>
        </p:txBody>
      </p:sp>
      <p:sp>
        <p:nvSpPr>
          <p:cNvPr id="3" name="Content Placeholder 2">
            <a:extLst>
              <a:ext uri="{FF2B5EF4-FFF2-40B4-BE49-F238E27FC236}">
                <a16:creationId xmlns:a16="http://schemas.microsoft.com/office/drawing/2014/main" id="{F1E04C31-6B7C-0593-4E82-A4E929EDDC9D}"/>
              </a:ext>
            </a:extLst>
          </p:cNvPr>
          <p:cNvSpPr>
            <a:spLocks noGrp="1"/>
          </p:cNvSpPr>
          <p:nvPr>
            <p:ph idx="1"/>
          </p:nvPr>
        </p:nvSpPr>
        <p:spPr>
          <a:xfrm>
            <a:off x="235974" y="924231"/>
            <a:ext cx="11700387" cy="5525729"/>
          </a:xfrm>
        </p:spPr>
        <p:txBody>
          <a:bodyPr>
            <a:normAutofit fontScale="92500" lnSpcReduction="10000"/>
          </a:bodyPr>
          <a:lstStyle/>
          <a:p>
            <a:pPr>
              <a:buFont typeface="Arial" panose="020B0604020202020204" pitchFamily="34" charset="0"/>
              <a:buChar char="•"/>
            </a:pPr>
            <a:r>
              <a:rPr lang="en-US" b="1" dirty="0"/>
              <a:t>Drill-Down</a:t>
            </a:r>
            <a:r>
              <a:rPr lang="en-US" dirty="0"/>
              <a:t>:  Explore data at different levels of detail, from categories to app levels.</a:t>
            </a:r>
          </a:p>
          <a:p>
            <a:pPr>
              <a:buFont typeface="Arial" panose="020B0604020202020204" pitchFamily="34" charset="0"/>
              <a:buChar char="•"/>
            </a:pPr>
            <a:endParaRPr lang="en-US" b="1" dirty="0"/>
          </a:p>
          <a:p>
            <a:pPr>
              <a:buFont typeface="Arial" panose="020B0604020202020204" pitchFamily="34" charset="0"/>
              <a:buChar char="•"/>
            </a:pPr>
            <a:r>
              <a:rPr lang="en-US" b="1" dirty="0"/>
              <a:t>Drill-Through</a:t>
            </a:r>
            <a:r>
              <a:rPr lang="en-US" dirty="0"/>
              <a:t>: Navigate from summary data to detailed views, e.g., clicking on an app category to view performance metrics.</a:t>
            </a:r>
          </a:p>
          <a:p>
            <a:pPr>
              <a:buFont typeface="Arial" panose="020B0604020202020204" pitchFamily="34" charset="0"/>
              <a:buChar char="•"/>
            </a:pPr>
            <a:endParaRPr lang="en-US" b="1" dirty="0"/>
          </a:p>
          <a:p>
            <a:pPr>
              <a:buFont typeface="Arial" panose="020B0604020202020204" pitchFamily="34" charset="0"/>
              <a:buChar char="•"/>
            </a:pPr>
            <a:r>
              <a:rPr lang="en-US" b="1" dirty="0"/>
              <a:t>Slicers</a:t>
            </a:r>
            <a:r>
              <a:rPr lang="en-US" dirty="0"/>
              <a:t>: Interactive filtering options for attributes such as app types.</a:t>
            </a:r>
          </a:p>
          <a:p>
            <a:pPr>
              <a:buFont typeface="Arial" panose="020B0604020202020204" pitchFamily="34" charset="0"/>
              <a:buChar char="•"/>
            </a:pPr>
            <a:endParaRPr lang="en-US" b="1" dirty="0"/>
          </a:p>
          <a:p>
            <a:pPr>
              <a:buFont typeface="Arial" panose="020B0604020202020204" pitchFamily="34" charset="0"/>
              <a:buChar char="•"/>
            </a:pPr>
            <a:r>
              <a:rPr lang="en-US" b="1" dirty="0"/>
              <a:t>Filters</a:t>
            </a:r>
            <a:r>
              <a:rPr lang="en-US" dirty="0"/>
              <a:t>: Refine data views by applying conditions, such as filtering by year.</a:t>
            </a:r>
          </a:p>
          <a:p>
            <a:pPr>
              <a:buFont typeface="Arial" panose="020B0604020202020204" pitchFamily="34" charset="0"/>
              <a:buChar char="•"/>
            </a:pPr>
            <a:endParaRPr lang="en-US" b="1" dirty="0"/>
          </a:p>
          <a:p>
            <a:pPr>
              <a:buFont typeface="Arial" panose="020B0604020202020204" pitchFamily="34" charset="0"/>
              <a:buChar char="•"/>
            </a:pPr>
            <a:r>
              <a:rPr lang="en-US" b="1" dirty="0"/>
              <a:t>Cross Filters</a:t>
            </a:r>
            <a:r>
              <a:rPr lang="en-US" dirty="0"/>
              <a:t>: Dynamic interaction between visualizations. Selecting a category updates related visualizations.</a:t>
            </a:r>
          </a:p>
          <a:p>
            <a:pPr>
              <a:buFont typeface="Arial" panose="020B0604020202020204" pitchFamily="34" charset="0"/>
              <a:buChar char="•"/>
            </a:pPr>
            <a:endParaRPr lang="en-US" b="1" dirty="0"/>
          </a:p>
          <a:p>
            <a:pPr>
              <a:buFont typeface="Arial" panose="020B0604020202020204" pitchFamily="34" charset="0"/>
              <a:buChar char="•"/>
            </a:pPr>
            <a:r>
              <a:rPr lang="en-US" b="1" dirty="0"/>
              <a:t>Clear Filter</a:t>
            </a:r>
            <a:r>
              <a:rPr lang="en-US" dirty="0"/>
              <a:t>: Reset all slicers and filters to their default state.</a:t>
            </a:r>
          </a:p>
          <a:p>
            <a:endParaRPr lang="en-IN" dirty="0"/>
          </a:p>
        </p:txBody>
      </p:sp>
    </p:spTree>
    <p:extLst>
      <p:ext uri="{BB962C8B-B14F-4D97-AF65-F5344CB8AC3E}">
        <p14:creationId xmlns:p14="http://schemas.microsoft.com/office/powerpoint/2010/main" val="2962225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04CC-FB0D-D96C-96C2-9AB887FA37F7}"/>
              </a:ext>
            </a:extLst>
          </p:cNvPr>
          <p:cNvSpPr>
            <a:spLocks noGrp="1"/>
          </p:cNvSpPr>
          <p:nvPr>
            <p:ph type="title"/>
          </p:nvPr>
        </p:nvSpPr>
        <p:spPr>
          <a:xfrm>
            <a:off x="913794" y="1"/>
            <a:ext cx="10353761" cy="511276"/>
          </a:xfrm>
        </p:spPr>
        <p:txBody>
          <a:bodyPr>
            <a:normAutofit fontScale="90000"/>
          </a:bodyPr>
          <a:lstStyle/>
          <a:p>
            <a:r>
              <a:rPr lang="en-IN" dirty="0"/>
              <a:t>Use of DAX Functions</a:t>
            </a:r>
          </a:p>
        </p:txBody>
      </p:sp>
      <p:sp>
        <p:nvSpPr>
          <p:cNvPr id="3" name="Content Placeholder 2">
            <a:extLst>
              <a:ext uri="{FF2B5EF4-FFF2-40B4-BE49-F238E27FC236}">
                <a16:creationId xmlns:a16="http://schemas.microsoft.com/office/drawing/2014/main" id="{ED288FF9-043F-5794-0E70-74644AB20DF0}"/>
              </a:ext>
            </a:extLst>
          </p:cNvPr>
          <p:cNvSpPr>
            <a:spLocks noGrp="1"/>
          </p:cNvSpPr>
          <p:nvPr>
            <p:ph idx="1"/>
          </p:nvPr>
        </p:nvSpPr>
        <p:spPr>
          <a:xfrm>
            <a:off x="235974" y="825910"/>
            <a:ext cx="11641394" cy="5810864"/>
          </a:xfrm>
        </p:spPr>
        <p:txBody>
          <a:bodyPr>
            <a:normAutofit fontScale="92500" lnSpcReduction="10000"/>
          </a:bodyPr>
          <a:lstStyle/>
          <a:p>
            <a:pPr>
              <a:buFont typeface="Arial" panose="020B0604020202020204" pitchFamily="34" charset="0"/>
              <a:buChar char="•"/>
            </a:pPr>
            <a:r>
              <a:rPr lang="en-US" b="1" dirty="0"/>
              <a:t>Measures</a:t>
            </a:r>
            <a:r>
              <a:rPr lang="en-US" dirty="0"/>
              <a:t>:  Aggregate measures for key insights</a:t>
            </a:r>
          </a:p>
          <a:p>
            <a:pPr marL="742950" lvl="1" indent="-285750">
              <a:buFont typeface="Arial" panose="020B0604020202020204" pitchFamily="34" charset="0"/>
              <a:buChar char="•"/>
            </a:pPr>
            <a:r>
              <a:rPr lang="en-US" b="1" dirty="0"/>
              <a:t>Total Revenue</a:t>
            </a:r>
            <a:r>
              <a:rPr lang="en-US" dirty="0"/>
              <a:t>: Aggregates total revenue from paid apps.</a:t>
            </a:r>
          </a:p>
          <a:p>
            <a:pPr marL="742950" lvl="1" indent="-285750">
              <a:buFont typeface="Arial" panose="020B0604020202020204" pitchFamily="34" charset="0"/>
              <a:buChar char="•"/>
            </a:pPr>
            <a:r>
              <a:rPr lang="en-US" b="1" dirty="0"/>
              <a:t>Total Installs</a:t>
            </a:r>
            <a:r>
              <a:rPr lang="en-US" dirty="0"/>
              <a:t>: Calculates total app installations.</a:t>
            </a:r>
          </a:p>
          <a:p>
            <a:pPr marL="742950" lvl="1" indent="-285750">
              <a:buFont typeface="Arial" panose="020B0604020202020204" pitchFamily="34" charset="0"/>
              <a:buChar char="•"/>
            </a:pPr>
            <a:r>
              <a:rPr lang="en-US" b="1" dirty="0"/>
              <a:t>Total Apps</a:t>
            </a:r>
            <a:r>
              <a:rPr lang="en-US" dirty="0"/>
              <a:t>: Counts the total number of apps.</a:t>
            </a:r>
          </a:p>
          <a:p>
            <a:pPr marL="742950" lvl="1" indent="-285750">
              <a:buFont typeface="Arial" panose="020B0604020202020204" pitchFamily="34" charset="0"/>
              <a:buChar char="•"/>
            </a:pPr>
            <a:r>
              <a:rPr lang="en-US" b="1" dirty="0"/>
              <a:t>Total Reviews</a:t>
            </a:r>
            <a:r>
              <a:rPr lang="en-US" dirty="0"/>
              <a:t>: Summarizes total user reviews.</a:t>
            </a:r>
          </a:p>
          <a:p>
            <a:pPr marL="742950" lvl="1" indent="-285750">
              <a:buFont typeface="Arial" panose="020B0604020202020204" pitchFamily="34" charset="0"/>
              <a:buChar char="•"/>
            </a:pPr>
            <a:r>
              <a:rPr lang="en-US" b="1" dirty="0"/>
              <a:t>Average App Size</a:t>
            </a:r>
            <a:r>
              <a:rPr lang="en-US" dirty="0"/>
              <a:t>: Computes average app size in megabytes.</a:t>
            </a:r>
          </a:p>
          <a:p>
            <a:pPr marL="742950" lvl="1" indent="-285750">
              <a:buFont typeface="Arial" panose="020B0604020202020204" pitchFamily="34" charset="0"/>
              <a:buChar char="•"/>
            </a:pPr>
            <a:r>
              <a:rPr lang="en-US" b="1" dirty="0"/>
              <a:t>Average Rating</a:t>
            </a:r>
            <a:r>
              <a:rPr lang="en-US" dirty="0"/>
              <a:t>: Calculates average user rating.</a:t>
            </a:r>
          </a:p>
          <a:p>
            <a:pPr>
              <a:buFont typeface="Arial" panose="020B0604020202020204" pitchFamily="34" charset="0"/>
              <a:buChar char="•"/>
            </a:pPr>
            <a:r>
              <a:rPr lang="en-US" b="1" dirty="0"/>
              <a:t>Calculated Columns</a:t>
            </a:r>
            <a:r>
              <a:rPr lang="en-US" dirty="0"/>
              <a:t>: Detailed categorization and analysis</a:t>
            </a:r>
          </a:p>
          <a:p>
            <a:pPr marL="742950" lvl="1" indent="-285750">
              <a:buFont typeface="Arial" panose="020B0604020202020204" pitchFamily="34" charset="0"/>
              <a:buChar char="•"/>
            </a:pPr>
            <a:r>
              <a:rPr lang="en-US" b="1" dirty="0"/>
              <a:t>Price Category</a:t>
            </a:r>
            <a:r>
              <a:rPr lang="en-US" dirty="0"/>
              <a:t>: Categorizes apps into price ranges.</a:t>
            </a:r>
          </a:p>
          <a:p>
            <a:pPr marL="742950" lvl="1" indent="-285750">
              <a:buFont typeface="Arial" panose="020B0604020202020204" pitchFamily="34" charset="0"/>
              <a:buChar char="•"/>
            </a:pPr>
            <a:r>
              <a:rPr lang="en-US" b="1" dirty="0"/>
              <a:t>Android Versions</a:t>
            </a:r>
            <a:r>
              <a:rPr lang="en-US" dirty="0"/>
              <a:t>: Classifies apps by supported Android versions.</a:t>
            </a:r>
          </a:p>
          <a:p>
            <a:pPr marL="742950" lvl="1" indent="-285750">
              <a:buFont typeface="Arial" panose="020B0604020202020204" pitchFamily="34" charset="0"/>
              <a:buChar char="•"/>
            </a:pPr>
            <a:r>
              <a:rPr lang="en-US" b="1" dirty="0"/>
              <a:t>Rating Average in Stars</a:t>
            </a:r>
            <a:r>
              <a:rPr lang="en-US" dirty="0"/>
              <a:t>: Converts ratings to a star format.</a:t>
            </a:r>
          </a:p>
          <a:p>
            <a:pPr marL="742950" lvl="1" indent="-285750">
              <a:buFont typeface="Arial" panose="020B0604020202020204" pitchFamily="34" charset="0"/>
              <a:buChar char="•"/>
            </a:pPr>
            <a:r>
              <a:rPr lang="en-US" b="1" dirty="0"/>
              <a:t>Revenue</a:t>
            </a:r>
            <a:r>
              <a:rPr lang="en-US" dirty="0"/>
              <a:t>: Calculates revenue based on installs.</a:t>
            </a:r>
          </a:p>
          <a:p>
            <a:pPr marL="742950" lvl="1" indent="-285750">
              <a:buFont typeface="Arial" panose="020B0604020202020204" pitchFamily="34" charset="0"/>
              <a:buChar char="•"/>
            </a:pPr>
            <a:r>
              <a:rPr lang="en-US" b="1" dirty="0"/>
              <a:t>Size Category</a:t>
            </a:r>
            <a:r>
              <a:rPr lang="en-US" dirty="0"/>
              <a:t>: Groups apps into size ranges.</a:t>
            </a:r>
          </a:p>
          <a:p>
            <a:pPr>
              <a:buFont typeface="Arial" panose="020B0604020202020204" pitchFamily="34" charset="0"/>
              <a:buChar char="•"/>
            </a:pPr>
            <a:r>
              <a:rPr lang="en-US" b="1" dirty="0"/>
              <a:t>Calculated Tables</a:t>
            </a:r>
            <a:r>
              <a:rPr lang="en-US" dirty="0"/>
              <a:t>: Organizes data by time periods</a:t>
            </a:r>
          </a:p>
          <a:p>
            <a:pPr marL="742950" lvl="1" indent="-285750">
              <a:buFont typeface="Arial" panose="020B0604020202020204" pitchFamily="34" charset="0"/>
              <a:buChar char="•"/>
            </a:pPr>
            <a:r>
              <a:rPr lang="en-US" b="1" dirty="0"/>
              <a:t>Calendar Table</a:t>
            </a:r>
            <a:r>
              <a:rPr lang="en-US" dirty="0"/>
              <a:t>: Includes Year, Month, and Quarter columns for time-based analysis.</a:t>
            </a:r>
          </a:p>
          <a:p>
            <a:endParaRPr lang="en-IN" dirty="0"/>
          </a:p>
        </p:txBody>
      </p:sp>
    </p:spTree>
    <p:extLst>
      <p:ext uri="{BB962C8B-B14F-4D97-AF65-F5344CB8AC3E}">
        <p14:creationId xmlns:p14="http://schemas.microsoft.com/office/powerpoint/2010/main" val="101124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375-E85D-736B-4D66-0EEA0E1F138E}"/>
              </a:ext>
            </a:extLst>
          </p:cNvPr>
          <p:cNvSpPr>
            <a:spLocks noGrp="1"/>
          </p:cNvSpPr>
          <p:nvPr>
            <p:ph type="title"/>
          </p:nvPr>
        </p:nvSpPr>
        <p:spPr>
          <a:xfrm>
            <a:off x="913795" y="0"/>
            <a:ext cx="10353761" cy="491613"/>
          </a:xfrm>
        </p:spPr>
        <p:txBody>
          <a:bodyPr>
            <a:normAutofit fontScale="90000"/>
          </a:bodyPr>
          <a:lstStyle/>
          <a:p>
            <a:r>
              <a:rPr lang="en-IN" dirty="0"/>
              <a:t>Play store App dashboard</a:t>
            </a:r>
          </a:p>
        </p:txBody>
      </p:sp>
      <p:sp>
        <p:nvSpPr>
          <p:cNvPr id="3" name="Content Placeholder 2">
            <a:extLst>
              <a:ext uri="{FF2B5EF4-FFF2-40B4-BE49-F238E27FC236}">
                <a16:creationId xmlns:a16="http://schemas.microsoft.com/office/drawing/2014/main" id="{C0CAB8B1-80AC-E86C-A9B3-729A54A22788}"/>
              </a:ext>
            </a:extLst>
          </p:cNvPr>
          <p:cNvSpPr>
            <a:spLocks noGrp="1"/>
          </p:cNvSpPr>
          <p:nvPr>
            <p:ph idx="1"/>
          </p:nvPr>
        </p:nvSpPr>
        <p:spPr>
          <a:xfrm>
            <a:off x="0" y="599768"/>
            <a:ext cx="12191999" cy="6258232"/>
          </a:xfrm>
        </p:spPr>
        <p:txBody>
          <a:bodyPr/>
          <a:lstStyle/>
          <a:p>
            <a:pPr marL="0" indent="0">
              <a:buNone/>
            </a:pPr>
            <a:endParaRPr lang="en-IN" b="1" dirty="0"/>
          </a:p>
          <a:p>
            <a:pPr marL="0" indent="0">
              <a:buNone/>
            </a:pPr>
            <a:endParaRPr lang="en-IN" b="1" dirty="0"/>
          </a:p>
        </p:txBody>
      </p:sp>
      <p:pic>
        <p:nvPicPr>
          <p:cNvPr id="7" name="Picture 6">
            <a:extLst>
              <a:ext uri="{FF2B5EF4-FFF2-40B4-BE49-F238E27FC236}">
                <a16:creationId xmlns:a16="http://schemas.microsoft.com/office/drawing/2014/main" id="{00A36B8B-A4DF-0FBA-7EF8-0A4758FED7EA}"/>
              </a:ext>
            </a:extLst>
          </p:cNvPr>
          <p:cNvPicPr>
            <a:picLocks noChangeAspect="1"/>
          </p:cNvPicPr>
          <p:nvPr/>
        </p:nvPicPr>
        <p:blipFill>
          <a:blip r:embed="rId2"/>
          <a:stretch>
            <a:fillRect/>
          </a:stretch>
        </p:blipFill>
        <p:spPr>
          <a:xfrm>
            <a:off x="226142" y="549095"/>
            <a:ext cx="11798710" cy="6202164"/>
          </a:xfrm>
          <a:prstGeom prst="rect">
            <a:avLst/>
          </a:prstGeom>
        </p:spPr>
      </p:pic>
    </p:spTree>
    <p:extLst>
      <p:ext uri="{BB962C8B-B14F-4D97-AF65-F5344CB8AC3E}">
        <p14:creationId xmlns:p14="http://schemas.microsoft.com/office/powerpoint/2010/main" val="3389736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544</TotalTime>
  <Words>1077</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Rockwell</vt:lpstr>
      <vt:lpstr>Wingdings</vt:lpstr>
      <vt:lpstr>Damask</vt:lpstr>
      <vt:lpstr>EDA on Play Store App Using POWErbi</vt:lpstr>
      <vt:lpstr>Index</vt:lpstr>
      <vt:lpstr>Project Overview and Objective</vt:lpstr>
      <vt:lpstr>Dataset</vt:lpstr>
      <vt:lpstr>Setup and Requirements</vt:lpstr>
      <vt:lpstr>Key Visualizations</vt:lpstr>
      <vt:lpstr>Interactivity Features</vt:lpstr>
      <vt:lpstr>Use of DAX Functions</vt:lpstr>
      <vt:lpstr>Play store App dashboard</vt:lpstr>
      <vt:lpstr>Key Insights for Playstore App Dashboard</vt:lpstr>
      <vt:lpstr>Ratings and Reviews Analysis</vt:lpstr>
      <vt:lpstr>Key insights for Ratings and Review Analysis</vt:lpstr>
      <vt:lpstr>Revenue Analysis</vt:lpstr>
      <vt:lpstr>Revenue Analysis Key Insights</vt:lpstr>
      <vt:lpstr>Sentiment Count</vt:lpstr>
      <vt:lpstr>Downloads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Play Store App Review</dc:title>
  <dc:creator>Vishnu B</dc:creator>
  <cp:lastModifiedBy>Vishnu B</cp:lastModifiedBy>
  <cp:revision>9</cp:revision>
  <dcterms:created xsi:type="dcterms:W3CDTF">2024-05-19T16:40:33Z</dcterms:created>
  <dcterms:modified xsi:type="dcterms:W3CDTF">2024-08-26T22:24:06Z</dcterms:modified>
</cp:coreProperties>
</file>