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70" r:id="rId15"/>
    <p:sldId id="269" r:id="rId16"/>
    <p:sldId id="272"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ED3DD-8A86-41D3-A037-D26D6008786F}"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F663F-0569-42BF-BE16-68F4EEDCFE2E}" type="slidenum">
              <a:rPr lang="en-IN" smtClean="0"/>
              <a:t>‹#›</a:t>
            </a:fld>
            <a:endParaRPr lang="en-IN"/>
          </a:p>
        </p:txBody>
      </p:sp>
    </p:spTree>
    <p:extLst>
      <p:ext uri="{BB962C8B-B14F-4D97-AF65-F5344CB8AC3E}">
        <p14:creationId xmlns:p14="http://schemas.microsoft.com/office/powerpoint/2010/main" val="999647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1F663F-0569-42BF-BE16-68F4EEDCFE2E}" type="slidenum">
              <a:rPr lang="en-IN" smtClean="0"/>
              <a:t>11</a:t>
            </a:fld>
            <a:endParaRPr lang="en-IN"/>
          </a:p>
        </p:txBody>
      </p:sp>
    </p:spTree>
    <p:extLst>
      <p:ext uri="{BB962C8B-B14F-4D97-AF65-F5344CB8AC3E}">
        <p14:creationId xmlns:p14="http://schemas.microsoft.com/office/powerpoint/2010/main" val="399730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19192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9184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111103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949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7383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495D7D-AEEF-4AC4-AB36-E30BB27FE8AD}"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288032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495D7D-AEEF-4AC4-AB36-E30BB27FE8AD}"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2470470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30844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05073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20214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95D7D-AEEF-4AC4-AB36-E30BB27FE8AD}"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22839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95D7D-AEEF-4AC4-AB36-E30BB27FE8AD}"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291702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95D7D-AEEF-4AC4-AB36-E30BB27FE8AD}"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20785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95D7D-AEEF-4AC4-AB36-E30BB27FE8AD}"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0443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95D7D-AEEF-4AC4-AB36-E30BB27FE8AD}"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55120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280177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406823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7495D7D-AEEF-4AC4-AB36-E30BB27FE8AD}" type="datetimeFigureOut">
              <a:rPr lang="en-IN" smtClean="0"/>
              <a:t>20-05-2024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88DC19-EA1C-4421-9A46-F68ED2030F91}" type="slidenum">
              <a:rPr lang="en-IN" smtClean="0"/>
              <a:t>‹#›</a:t>
            </a:fld>
            <a:endParaRPr lang="en-IN"/>
          </a:p>
        </p:txBody>
      </p:sp>
    </p:spTree>
    <p:extLst>
      <p:ext uri="{BB962C8B-B14F-4D97-AF65-F5344CB8AC3E}">
        <p14:creationId xmlns:p14="http://schemas.microsoft.com/office/powerpoint/2010/main" val="1215107074"/>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vishnub/Exploratory-Data-Analysis-on-Play-Store-App-Re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611E-36BE-CE27-9810-F873A472A79D}"/>
              </a:ext>
            </a:extLst>
          </p:cNvPr>
          <p:cNvSpPr>
            <a:spLocks noGrp="1"/>
          </p:cNvSpPr>
          <p:nvPr>
            <p:ph type="ctrTitle"/>
          </p:nvPr>
        </p:nvSpPr>
        <p:spPr/>
        <p:txBody>
          <a:bodyPr>
            <a:normAutofit/>
          </a:bodyPr>
          <a:lstStyle/>
          <a:p>
            <a:r>
              <a:rPr lang="en-US" b="1" dirty="0">
                <a:solidFill>
                  <a:schemeClr val="accent1">
                    <a:lumMod val="75000"/>
                  </a:schemeClr>
                </a:solidFill>
              </a:rPr>
              <a:t>EDA on Play Store App Review</a:t>
            </a:r>
            <a:endParaRPr lang="en-IN" b="1" dirty="0">
              <a:solidFill>
                <a:schemeClr val="accent1">
                  <a:lumMod val="75000"/>
                </a:schemeClr>
              </a:solidFill>
            </a:endParaRPr>
          </a:p>
        </p:txBody>
      </p:sp>
      <p:sp>
        <p:nvSpPr>
          <p:cNvPr id="3" name="Subtitle 2">
            <a:extLst>
              <a:ext uri="{FF2B5EF4-FFF2-40B4-BE49-F238E27FC236}">
                <a16:creationId xmlns:a16="http://schemas.microsoft.com/office/drawing/2014/main" id="{5A5A8373-9B8D-30B8-84D3-25BC605269AA}"/>
              </a:ext>
            </a:extLst>
          </p:cNvPr>
          <p:cNvSpPr>
            <a:spLocks noGrp="1"/>
          </p:cNvSpPr>
          <p:nvPr>
            <p:ph type="subTitle" idx="1"/>
          </p:nvPr>
        </p:nvSpPr>
        <p:spPr>
          <a:xfrm>
            <a:off x="1595269" y="3602037"/>
            <a:ext cx="9001462" cy="2387599"/>
          </a:xfrm>
        </p:spPr>
        <p:txBody>
          <a:bodyPr>
            <a:normAutofit/>
          </a:bodyPr>
          <a:lstStyle/>
          <a:p>
            <a:r>
              <a:rPr lang="en-IN" dirty="0">
                <a:solidFill>
                  <a:schemeClr val="accent1">
                    <a:lumMod val="75000"/>
                  </a:schemeClr>
                </a:solidFill>
              </a:rPr>
              <a:t>By</a:t>
            </a:r>
            <a:r>
              <a:rPr lang="en-IN" dirty="0"/>
              <a:t>  </a:t>
            </a:r>
            <a:r>
              <a:rPr lang="en-IN" dirty="0">
                <a:solidFill>
                  <a:schemeClr val="accent1">
                    <a:lumMod val="75000"/>
                  </a:schemeClr>
                </a:solidFill>
              </a:rPr>
              <a:t>Vishnu</a:t>
            </a:r>
            <a:r>
              <a:rPr lang="en-IN" dirty="0"/>
              <a:t> </a:t>
            </a:r>
            <a:r>
              <a:rPr lang="en-IN" dirty="0">
                <a:solidFill>
                  <a:schemeClr val="accent1">
                    <a:lumMod val="75000"/>
                  </a:schemeClr>
                </a:solidFill>
              </a:rPr>
              <a:t>B</a:t>
            </a:r>
            <a:r>
              <a:rPr lang="en-IN" dirty="0"/>
              <a:t> </a:t>
            </a:r>
          </a:p>
          <a:p>
            <a:r>
              <a:rPr lang="en-IN" dirty="0">
                <a:solidFill>
                  <a:schemeClr val="accent1">
                    <a:lumMod val="75000"/>
                  </a:schemeClr>
                </a:solidFill>
              </a:rPr>
              <a:t>GitHub Link - </a:t>
            </a:r>
            <a:r>
              <a:rPr lang="en-IN" dirty="0">
                <a:solidFill>
                  <a:schemeClr val="accent1">
                    <a:lumMod val="75000"/>
                  </a:schemeClr>
                </a:solidFill>
                <a:hlinkClick r:id="rId2">
                  <a:extLst>
                    <a:ext uri="{A12FA001-AC4F-418D-AE19-62706E023703}">
                      <ahyp:hlinkClr xmlns:ahyp="http://schemas.microsoft.com/office/drawing/2018/hyperlinkcolor" val="tx"/>
                    </a:ext>
                  </a:extLst>
                </a:hlinkClick>
              </a:rPr>
              <a:t>https://github.com/bvishnub/Exploratory-Data-Analysis-on-Play-Store-App-Review</a:t>
            </a:r>
            <a:endParaRPr lang="en-IN" dirty="0">
              <a:solidFill>
                <a:schemeClr val="accent1">
                  <a:lumMod val="75000"/>
                </a:schemeClr>
              </a:solidFill>
            </a:endParaRPr>
          </a:p>
          <a:p>
            <a:r>
              <a:rPr lang="en-IN" dirty="0">
                <a:solidFill>
                  <a:schemeClr val="accent1">
                    <a:lumMod val="75000"/>
                  </a:schemeClr>
                </a:solidFill>
              </a:rPr>
              <a:t>Email Id – vishnub195@gmail.com</a:t>
            </a:r>
          </a:p>
          <a:p>
            <a:endParaRPr lang="en-IN" dirty="0">
              <a:solidFill>
                <a:schemeClr val="accent1">
                  <a:lumMod val="75000"/>
                </a:schemeClr>
              </a:solidFill>
            </a:endParaRPr>
          </a:p>
        </p:txBody>
      </p:sp>
    </p:spTree>
    <p:extLst>
      <p:ext uri="{BB962C8B-B14F-4D97-AF65-F5344CB8AC3E}">
        <p14:creationId xmlns:p14="http://schemas.microsoft.com/office/powerpoint/2010/main" val="400187680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FB5F-951B-44C4-65A6-1E640D769CF6}"/>
              </a:ext>
            </a:extLst>
          </p:cNvPr>
          <p:cNvSpPr>
            <a:spLocks noGrp="1"/>
          </p:cNvSpPr>
          <p:nvPr>
            <p:ph type="title"/>
          </p:nvPr>
        </p:nvSpPr>
        <p:spPr>
          <a:xfrm>
            <a:off x="-1" y="1"/>
            <a:ext cx="12192001" cy="855406"/>
          </a:xfrm>
        </p:spPr>
        <p:txBody>
          <a:bodyPr/>
          <a:lstStyle/>
          <a:p>
            <a:r>
              <a:rPr lang="en-IN" dirty="0"/>
              <a:t>Content Rating</a:t>
            </a:r>
          </a:p>
        </p:txBody>
      </p:sp>
      <p:sp>
        <p:nvSpPr>
          <p:cNvPr id="3" name="Content Placeholder 2">
            <a:extLst>
              <a:ext uri="{FF2B5EF4-FFF2-40B4-BE49-F238E27FC236}">
                <a16:creationId xmlns:a16="http://schemas.microsoft.com/office/drawing/2014/main" id="{DE970482-EB10-A9C7-9650-4ACD2D992F6F}"/>
              </a:ext>
            </a:extLst>
          </p:cNvPr>
          <p:cNvSpPr>
            <a:spLocks noGrp="1"/>
          </p:cNvSpPr>
          <p:nvPr>
            <p:ph idx="1"/>
          </p:nvPr>
        </p:nvSpPr>
        <p:spPr>
          <a:xfrm>
            <a:off x="-2" y="855407"/>
            <a:ext cx="12192001" cy="6002592"/>
          </a:xfrm>
        </p:spPr>
        <p:txBody>
          <a:bodyPr/>
          <a:lstStyle/>
          <a:p>
            <a:pPr marL="0" indent="0">
              <a:buNone/>
            </a:pPr>
            <a:r>
              <a:rPr lang="en-US" dirty="0"/>
              <a:t>                              Everyone age group has the most number of installs with 69.5%.</a:t>
            </a:r>
            <a:endParaRPr lang="en-IN" dirty="0"/>
          </a:p>
        </p:txBody>
      </p:sp>
      <p:pic>
        <p:nvPicPr>
          <p:cNvPr id="5" name="Picture 4">
            <a:extLst>
              <a:ext uri="{FF2B5EF4-FFF2-40B4-BE49-F238E27FC236}">
                <a16:creationId xmlns:a16="http://schemas.microsoft.com/office/drawing/2014/main" id="{3A71F012-8340-EB2B-E7AF-B5E2DB570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588" y="1435258"/>
            <a:ext cx="6352431" cy="4985208"/>
          </a:xfrm>
          <a:prstGeom prst="rect">
            <a:avLst/>
          </a:prstGeom>
        </p:spPr>
      </p:pic>
    </p:spTree>
    <p:extLst>
      <p:ext uri="{BB962C8B-B14F-4D97-AF65-F5344CB8AC3E}">
        <p14:creationId xmlns:p14="http://schemas.microsoft.com/office/powerpoint/2010/main" val="403551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32E5-772F-6CC8-F5C3-15EC64C7F80A}"/>
              </a:ext>
            </a:extLst>
          </p:cNvPr>
          <p:cNvSpPr>
            <a:spLocks noGrp="1"/>
          </p:cNvSpPr>
          <p:nvPr>
            <p:ph type="title"/>
          </p:nvPr>
        </p:nvSpPr>
        <p:spPr>
          <a:xfrm>
            <a:off x="1" y="0"/>
            <a:ext cx="12192000" cy="717755"/>
          </a:xfrm>
        </p:spPr>
        <p:txBody>
          <a:bodyPr/>
          <a:lstStyle/>
          <a:p>
            <a:r>
              <a:rPr lang="en-IN" dirty="0"/>
              <a:t>Size of App</a:t>
            </a:r>
          </a:p>
        </p:txBody>
      </p:sp>
      <p:sp>
        <p:nvSpPr>
          <p:cNvPr id="3" name="Content Placeholder 2">
            <a:extLst>
              <a:ext uri="{FF2B5EF4-FFF2-40B4-BE49-F238E27FC236}">
                <a16:creationId xmlns:a16="http://schemas.microsoft.com/office/drawing/2014/main" id="{70FED39A-0620-51C9-D91D-EA0468B69C38}"/>
              </a:ext>
            </a:extLst>
          </p:cNvPr>
          <p:cNvSpPr>
            <a:spLocks noGrp="1"/>
          </p:cNvSpPr>
          <p:nvPr>
            <p:ph idx="1"/>
          </p:nvPr>
        </p:nvSpPr>
        <p:spPr>
          <a:xfrm>
            <a:off x="0" y="639097"/>
            <a:ext cx="12191999" cy="6218903"/>
          </a:xfrm>
        </p:spPr>
        <p:txBody>
          <a:bodyPr/>
          <a:lstStyle/>
          <a:p>
            <a:pPr marL="0" indent="0">
              <a:buNone/>
            </a:pPr>
            <a:r>
              <a:rPr lang="en-US" dirty="0"/>
              <a:t>Consumers tend to download small apps, and here size group 10-19 MB was majorly installed. For paid section installs were also for 90-100mb and 20-29 mb.</a:t>
            </a:r>
            <a:endParaRPr lang="en-IN" dirty="0"/>
          </a:p>
        </p:txBody>
      </p:sp>
      <p:pic>
        <p:nvPicPr>
          <p:cNvPr id="5" name="Picture 4">
            <a:extLst>
              <a:ext uri="{FF2B5EF4-FFF2-40B4-BE49-F238E27FC236}">
                <a16:creationId xmlns:a16="http://schemas.microsoft.com/office/drawing/2014/main" id="{E25CD7CD-86EB-E278-E9A1-5602D6AA4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2" y="1632155"/>
            <a:ext cx="5974075" cy="3844413"/>
          </a:xfrm>
          <a:prstGeom prst="rect">
            <a:avLst/>
          </a:prstGeom>
        </p:spPr>
      </p:pic>
      <p:pic>
        <p:nvPicPr>
          <p:cNvPr id="7" name="Picture 6">
            <a:extLst>
              <a:ext uri="{FF2B5EF4-FFF2-40B4-BE49-F238E27FC236}">
                <a16:creationId xmlns:a16="http://schemas.microsoft.com/office/drawing/2014/main" id="{96690D1F-6616-F84E-6C7A-4EE50E401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632155"/>
            <a:ext cx="5974079" cy="3844413"/>
          </a:xfrm>
          <a:prstGeom prst="rect">
            <a:avLst/>
          </a:prstGeom>
        </p:spPr>
      </p:pic>
    </p:spTree>
    <p:extLst>
      <p:ext uri="{BB962C8B-B14F-4D97-AF65-F5344CB8AC3E}">
        <p14:creationId xmlns:p14="http://schemas.microsoft.com/office/powerpoint/2010/main" val="186640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5183-22A7-18ED-5F9E-630278EAAAAE}"/>
              </a:ext>
            </a:extLst>
          </p:cNvPr>
          <p:cNvSpPr>
            <a:spLocks noGrp="1"/>
          </p:cNvSpPr>
          <p:nvPr>
            <p:ph type="title"/>
          </p:nvPr>
        </p:nvSpPr>
        <p:spPr>
          <a:xfrm>
            <a:off x="913796" y="0"/>
            <a:ext cx="10353761" cy="943897"/>
          </a:xfrm>
        </p:spPr>
        <p:txBody>
          <a:bodyPr/>
          <a:lstStyle/>
          <a:p>
            <a:r>
              <a:rPr lang="en-IN" dirty="0"/>
              <a:t>Android Version</a:t>
            </a:r>
          </a:p>
        </p:txBody>
      </p:sp>
      <p:sp>
        <p:nvSpPr>
          <p:cNvPr id="3" name="Content Placeholder 2">
            <a:extLst>
              <a:ext uri="{FF2B5EF4-FFF2-40B4-BE49-F238E27FC236}">
                <a16:creationId xmlns:a16="http://schemas.microsoft.com/office/drawing/2014/main" id="{DC09BC47-2E01-C397-1EBF-E510C33142F3}"/>
              </a:ext>
            </a:extLst>
          </p:cNvPr>
          <p:cNvSpPr>
            <a:spLocks noGrp="1"/>
          </p:cNvSpPr>
          <p:nvPr>
            <p:ph idx="1"/>
          </p:nvPr>
        </p:nvSpPr>
        <p:spPr>
          <a:xfrm>
            <a:off x="0" y="678426"/>
            <a:ext cx="12192000" cy="6179574"/>
          </a:xfrm>
        </p:spPr>
        <p:txBody>
          <a:bodyPr/>
          <a:lstStyle/>
          <a:p>
            <a:pPr marL="0" indent="0">
              <a:buNone/>
            </a:pPr>
            <a:r>
              <a:rPr lang="en-US" dirty="0"/>
              <a:t>52% of downloads were for Android Version - Varies with Device and 43.5% downloads for Android version 4 and above.</a:t>
            </a:r>
            <a:endParaRPr lang="en-IN" dirty="0"/>
          </a:p>
        </p:txBody>
      </p:sp>
      <p:pic>
        <p:nvPicPr>
          <p:cNvPr id="5" name="Picture 4">
            <a:extLst>
              <a:ext uri="{FF2B5EF4-FFF2-40B4-BE49-F238E27FC236}">
                <a16:creationId xmlns:a16="http://schemas.microsoft.com/office/drawing/2014/main" id="{C9F5DB4A-AD83-9BDB-EEC4-55F512DFE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078" y="1441257"/>
            <a:ext cx="7055586" cy="5132052"/>
          </a:xfrm>
          <a:prstGeom prst="rect">
            <a:avLst/>
          </a:prstGeom>
        </p:spPr>
      </p:pic>
    </p:spTree>
    <p:extLst>
      <p:ext uri="{BB962C8B-B14F-4D97-AF65-F5344CB8AC3E}">
        <p14:creationId xmlns:p14="http://schemas.microsoft.com/office/powerpoint/2010/main" val="97176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532F-D0AE-950E-4B27-0A8759D6EF31}"/>
              </a:ext>
            </a:extLst>
          </p:cNvPr>
          <p:cNvSpPr>
            <a:spLocks noGrp="1"/>
          </p:cNvSpPr>
          <p:nvPr>
            <p:ph type="title"/>
          </p:nvPr>
        </p:nvSpPr>
        <p:spPr>
          <a:xfrm>
            <a:off x="0" y="0"/>
            <a:ext cx="12192000" cy="658761"/>
          </a:xfrm>
        </p:spPr>
        <p:txBody>
          <a:bodyPr/>
          <a:lstStyle/>
          <a:p>
            <a:r>
              <a:rPr lang="en-IN" dirty="0"/>
              <a:t>Paid Apps Findings </a:t>
            </a:r>
          </a:p>
        </p:txBody>
      </p:sp>
      <p:sp>
        <p:nvSpPr>
          <p:cNvPr id="3" name="Content Placeholder 2">
            <a:extLst>
              <a:ext uri="{FF2B5EF4-FFF2-40B4-BE49-F238E27FC236}">
                <a16:creationId xmlns:a16="http://schemas.microsoft.com/office/drawing/2014/main" id="{BF092EDE-4375-576E-4E5D-320AF21B1FCD}"/>
              </a:ext>
            </a:extLst>
          </p:cNvPr>
          <p:cNvSpPr>
            <a:spLocks noGrp="1"/>
          </p:cNvSpPr>
          <p:nvPr>
            <p:ph idx="1"/>
          </p:nvPr>
        </p:nvSpPr>
        <p:spPr>
          <a:xfrm>
            <a:off x="0" y="737419"/>
            <a:ext cx="12192000" cy="6120581"/>
          </a:xfrm>
        </p:spPr>
        <p:txBody>
          <a:bodyPr/>
          <a:lstStyle/>
          <a:p>
            <a:pPr marL="0" indent="0">
              <a:buNone/>
            </a:pPr>
            <a:r>
              <a:rPr lang="en-US" dirty="0"/>
              <a:t>Most revenue generated Category is Family (46.2%), Lifestyle (23.4%) and game (16.55%) all over, Most revenue-generated Genres are Arcade Action and Adventure (35.8%), Lifestyle(29.5%) and Action 15.9%., Minecraft is the most revenue (47.6%) generated app in the Play Store.</a:t>
            </a:r>
            <a:endParaRPr lang="en-IN" dirty="0"/>
          </a:p>
        </p:txBody>
      </p:sp>
      <p:pic>
        <p:nvPicPr>
          <p:cNvPr id="5" name="Picture 4">
            <a:extLst>
              <a:ext uri="{FF2B5EF4-FFF2-40B4-BE49-F238E27FC236}">
                <a16:creationId xmlns:a16="http://schemas.microsoft.com/office/drawing/2014/main" id="{40EE4AD9-3000-4008-051C-3A7D38B9B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187" y="1988233"/>
            <a:ext cx="8229600" cy="4766528"/>
          </a:xfrm>
          <a:prstGeom prst="rect">
            <a:avLst/>
          </a:prstGeom>
        </p:spPr>
      </p:pic>
    </p:spTree>
    <p:extLst>
      <p:ext uri="{BB962C8B-B14F-4D97-AF65-F5344CB8AC3E}">
        <p14:creationId xmlns:p14="http://schemas.microsoft.com/office/powerpoint/2010/main" val="2755784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EF85-8174-76C6-FF8D-7240DFF82E29}"/>
              </a:ext>
            </a:extLst>
          </p:cNvPr>
          <p:cNvSpPr>
            <a:spLocks noGrp="1"/>
          </p:cNvSpPr>
          <p:nvPr>
            <p:ph type="title"/>
          </p:nvPr>
        </p:nvSpPr>
        <p:spPr>
          <a:xfrm>
            <a:off x="913796" y="0"/>
            <a:ext cx="10353761" cy="511277"/>
          </a:xfrm>
        </p:spPr>
        <p:txBody>
          <a:bodyPr>
            <a:normAutofit fontScale="90000"/>
          </a:bodyPr>
          <a:lstStyle/>
          <a:p>
            <a:r>
              <a:rPr lang="en-IN" dirty="0"/>
              <a:t>Based On Sentiment</a:t>
            </a:r>
          </a:p>
        </p:txBody>
      </p:sp>
      <p:sp>
        <p:nvSpPr>
          <p:cNvPr id="3" name="Content Placeholder 2">
            <a:extLst>
              <a:ext uri="{FF2B5EF4-FFF2-40B4-BE49-F238E27FC236}">
                <a16:creationId xmlns:a16="http://schemas.microsoft.com/office/drawing/2014/main" id="{F5AAA3A7-8E6E-5E63-2424-6C91CD630AF2}"/>
              </a:ext>
            </a:extLst>
          </p:cNvPr>
          <p:cNvSpPr>
            <a:spLocks noGrp="1"/>
          </p:cNvSpPr>
          <p:nvPr>
            <p:ph idx="1"/>
          </p:nvPr>
        </p:nvSpPr>
        <p:spPr>
          <a:xfrm>
            <a:off x="0" y="422786"/>
            <a:ext cx="12192000" cy="6435214"/>
          </a:xfrm>
        </p:spPr>
        <p:txBody>
          <a:bodyPr/>
          <a:lstStyle/>
          <a:p>
            <a:r>
              <a:rPr lang="en-US" dirty="0"/>
              <a:t>Overall Sentiment is 64% Positive, 21.3% Negative, 14.7% Neutral.</a:t>
            </a:r>
          </a:p>
          <a:p>
            <a:r>
              <a:rPr lang="en-US" dirty="0"/>
              <a:t> Game, Health and Fitness, Family, Tools, and Finance are the top 5 categories with maximum +</a:t>
            </a:r>
            <a:r>
              <a:rPr lang="en-US" dirty="0" err="1"/>
              <a:t>ve</a:t>
            </a:r>
            <a:r>
              <a:rPr lang="en-US" dirty="0"/>
              <a:t> sentiment received from consumer end with age group that of Everyone.</a:t>
            </a:r>
            <a:endParaRPr lang="en-IN" dirty="0"/>
          </a:p>
        </p:txBody>
      </p:sp>
      <p:pic>
        <p:nvPicPr>
          <p:cNvPr id="5" name="Picture 4">
            <a:extLst>
              <a:ext uri="{FF2B5EF4-FFF2-40B4-BE49-F238E27FC236}">
                <a16:creationId xmlns:a16="http://schemas.microsoft.com/office/drawing/2014/main" id="{7AE1EA8C-6BD6-B3BF-29DD-7EB098BA9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81" y="1659679"/>
            <a:ext cx="4155263" cy="2047082"/>
          </a:xfrm>
          <a:prstGeom prst="rect">
            <a:avLst/>
          </a:prstGeom>
        </p:spPr>
      </p:pic>
      <p:pic>
        <p:nvPicPr>
          <p:cNvPr id="7" name="Picture 6">
            <a:extLst>
              <a:ext uri="{FF2B5EF4-FFF2-40B4-BE49-F238E27FC236}">
                <a16:creationId xmlns:a16="http://schemas.microsoft.com/office/drawing/2014/main" id="{8E2ABBD7-0741-724B-3E30-FFCC50D61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1659679"/>
            <a:ext cx="4596118" cy="2047080"/>
          </a:xfrm>
          <a:prstGeom prst="rect">
            <a:avLst/>
          </a:prstGeom>
        </p:spPr>
      </p:pic>
      <p:pic>
        <p:nvPicPr>
          <p:cNvPr id="9" name="Picture 8">
            <a:extLst>
              <a:ext uri="{FF2B5EF4-FFF2-40B4-BE49-F238E27FC236}">
                <a16:creationId xmlns:a16="http://schemas.microsoft.com/office/drawing/2014/main" id="{D1C83FFE-B7EF-774F-B20A-278931543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1073" y="3706760"/>
            <a:ext cx="8500785" cy="3151240"/>
          </a:xfrm>
          <a:prstGeom prst="rect">
            <a:avLst/>
          </a:prstGeom>
        </p:spPr>
      </p:pic>
    </p:spTree>
    <p:extLst>
      <p:ext uri="{BB962C8B-B14F-4D97-AF65-F5344CB8AC3E}">
        <p14:creationId xmlns:p14="http://schemas.microsoft.com/office/powerpoint/2010/main" val="2515727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BEA5-059C-4B31-079F-8234506A4990}"/>
              </a:ext>
            </a:extLst>
          </p:cNvPr>
          <p:cNvSpPr>
            <a:spLocks noGrp="1"/>
          </p:cNvSpPr>
          <p:nvPr>
            <p:ph type="title"/>
          </p:nvPr>
        </p:nvSpPr>
        <p:spPr>
          <a:xfrm>
            <a:off x="1" y="0"/>
            <a:ext cx="12192000" cy="806245"/>
          </a:xfrm>
        </p:spPr>
        <p:txBody>
          <a:bodyPr/>
          <a:lstStyle/>
          <a:p>
            <a:r>
              <a:rPr lang="en-US" dirty="0"/>
              <a:t>Based on Ratings and Reviews</a:t>
            </a:r>
            <a:endParaRPr lang="en-IN" dirty="0"/>
          </a:p>
        </p:txBody>
      </p:sp>
      <p:sp>
        <p:nvSpPr>
          <p:cNvPr id="3" name="Content Placeholder 2">
            <a:extLst>
              <a:ext uri="{FF2B5EF4-FFF2-40B4-BE49-F238E27FC236}">
                <a16:creationId xmlns:a16="http://schemas.microsoft.com/office/drawing/2014/main" id="{56768A00-3F38-8EB3-4D8E-F9C83C09D235}"/>
              </a:ext>
            </a:extLst>
          </p:cNvPr>
          <p:cNvSpPr>
            <a:spLocks noGrp="1"/>
          </p:cNvSpPr>
          <p:nvPr>
            <p:ph idx="1"/>
          </p:nvPr>
        </p:nvSpPr>
        <p:spPr>
          <a:xfrm>
            <a:off x="0" y="648929"/>
            <a:ext cx="12191999" cy="6209071"/>
          </a:xfrm>
        </p:spPr>
        <p:txBody>
          <a:bodyPr/>
          <a:lstStyle/>
          <a:p>
            <a:pPr marL="0" indent="0">
              <a:buNone/>
            </a:pPr>
            <a:r>
              <a:rPr lang="en-US" dirty="0"/>
              <a:t>Timely Updates need to be rolled out to improve the performance and quality of the app and to keep the consumer engaged, considering the reviews leading to improvement in Average rating.</a:t>
            </a:r>
          </a:p>
          <a:p>
            <a:pPr marL="0" indent="0">
              <a:buNone/>
            </a:pPr>
            <a:endParaRPr lang="en-IN" dirty="0"/>
          </a:p>
        </p:txBody>
      </p:sp>
      <p:pic>
        <p:nvPicPr>
          <p:cNvPr id="5" name="Picture 4">
            <a:extLst>
              <a:ext uri="{FF2B5EF4-FFF2-40B4-BE49-F238E27FC236}">
                <a16:creationId xmlns:a16="http://schemas.microsoft.com/office/drawing/2014/main" id="{EAFA52D0-AC85-7523-EAA8-37E347810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94" y="1524000"/>
            <a:ext cx="10588223" cy="5254038"/>
          </a:xfrm>
          <a:prstGeom prst="rect">
            <a:avLst/>
          </a:prstGeom>
        </p:spPr>
      </p:pic>
    </p:spTree>
    <p:extLst>
      <p:ext uri="{BB962C8B-B14F-4D97-AF65-F5344CB8AC3E}">
        <p14:creationId xmlns:p14="http://schemas.microsoft.com/office/powerpoint/2010/main" val="19130259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4CA9-156C-7A00-30CF-EBC5E91A33EF}"/>
              </a:ext>
            </a:extLst>
          </p:cNvPr>
          <p:cNvSpPr>
            <a:spLocks noGrp="1"/>
          </p:cNvSpPr>
          <p:nvPr>
            <p:ph type="title"/>
          </p:nvPr>
        </p:nvSpPr>
        <p:spPr>
          <a:xfrm>
            <a:off x="1" y="0"/>
            <a:ext cx="12192000" cy="953729"/>
          </a:xfrm>
        </p:spPr>
        <p:txBody>
          <a:bodyPr/>
          <a:lstStyle/>
          <a:p>
            <a:r>
              <a:rPr lang="en-IN" dirty="0"/>
              <a:t>App Based Findings</a:t>
            </a:r>
          </a:p>
        </p:txBody>
      </p:sp>
      <p:sp>
        <p:nvSpPr>
          <p:cNvPr id="3" name="Content Placeholder 2">
            <a:extLst>
              <a:ext uri="{FF2B5EF4-FFF2-40B4-BE49-F238E27FC236}">
                <a16:creationId xmlns:a16="http://schemas.microsoft.com/office/drawing/2014/main" id="{1B67B91C-3E6C-D3C9-2508-27A290BB22CA}"/>
              </a:ext>
            </a:extLst>
          </p:cNvPr>
          <p:cNvSpPr>
            <a:spLocks noGrp="1"/>
          </p:cNvSpPr>
          <p:nvPr>
            <p:ph idx="1"/>
          </p:nvPr>
        </p:nvSpPr>
        <p:spPr>
          <a:xfrm>
            <a:off x="0" y="786581"/>
            <a:ext cx="12191999" cy="6071419"/>
          </a:xfrm>
        </p:spPr>
        <p:txBody>
          <a:bodyPr/>
          <a:lstStyle/>
          <a:p>
            <a:pPr marL="0" indent="0">
              <a:buNone/>
            </a:pPr>
            <a:r>
              <a:rPr lang="en-US" dirty="0"/>
              <a:t>Google News, Maps - Navigate &amp; Explore, Google Street View, YouTube, Google Play Movies &amp; TV, Google+, Instagram, Facebook, Google, and Google Play Books are the top 10 most installed apps in the Play Store.</a:t>
            </a:r>
          </a:p>
          <a:p>
            <a:pPr marL="0" indent="0">
              <a:buNone/>
            </a:pPr>
            <a:r>
              <a:rPr lang="en-US" dirty="0" err="1"/>
              <a:t>ColorNote</a:t>
            </a:r>
            <a:r>
              <a:rPr lang="en-US" dirty="0"/>
              <a:t> Notepad Notes, Calorie Counter-Macros, Family Locator - GPS Tracker, Calorie Counter - </a:t>
            </a:r>
            <a:r>
              <a:rPr lang="en-US" dirty="0" err="1"/>
              <a:t>MyNetDiary</a:t>
            </a:r>
            <a:r>
              <a:rPr lang="en-US" dirty="0"/>
              <a:t>, 8fit Workouts &amp; Meal Planner are the top 5 most +</a:t>
            </a:r>
            <a:r>
              <a:rPr lang="en-US" dirty="0" err="1"/>
              <a:t>ve</a:t>
            </a:r>
            <a:r>
              <a:rPr lang="en-US" dirty="0"/>
              <a:t> sentiment apps.</a:t>
            </a:r>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C2502CA1-4EDD-66A1-60F2-0E779113F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60" y="2861187"/>
            <a:ext cx="10006497" cy="1533832"/>
          </a:xfrm>
          <a:prstGeom prst="rect">
            <a:avLst/>
          </a:prstGeom>
        </p:spPr>
      </p:pic>
      <p:pic>
        <p:nvPicPr>
          <p:cNvPr id="11" name="Picture 10">
            <a:extLst>
              <a:ext uri="{FF2B5EF4-FFF2-40B4-BE49-F238E27FC236}">
                <a16:creationId xmlns:a16="http://schemas.microsoft.com/office/drawing/2014/main" id="{7E9ABA03-A7EC-D5B0-549A-02EB6C92A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60" y="4395019"/>
            <a:ext cx="10006497" cy="2462981"/>
          </a:xfrm>
          <a:prstGeom prst="rect">
            <a:avLst/>
          </a:prstGeom>
        </p:spPr>
      </p:pic>
    </p:spTree>
    <p:extLst>
      <p:ext uri="{BB962C8B-B14F-4D97-AF65-F5344CB8AC3E}">
        <p14:creationId xmlns:p14="http://schemas.microsoft.com/office/powerpoint/2010/main" val="3986164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63E6-154A-7414-E870-BB1E5F2DD11D}"/>
              </a:ext>
            </a:extLst>
          </p:cNvPr>
          <p:cNvSpPr>
            <a:spLocks noGrp="1"/>
          </p:cNvSpPr>
          <p:nvPr>
            <p:ph type="title"/>
          </p:nvPr>
        </p:nvSpPr>
        <p:spPr>
          <a:xfrm>
            <a:off x="913795" y="0"/>
            <a:ext cx="10353761" cy="796413"/>
          </a:xfrm>
        </p:spPr>
        <p:txBody>
          <a:bodyPr/>
          <a:lstStyle/>
          <a:p>
            <a:r>
              <a:rPr lang="en-IN" dirty="0"/>
              <a:t>Recommendations</a:t>
            </a:r>
          </a:p>
        </p:txBody>
      </p:sp>
      <p:sp>
        <p:nvSpPr>
          <p:cNvPr id="3" name="Content Placeholder 2">
            <a:extLst>
              <a:ext uri="{FF2B5EF4-FFF2-40B4-BE49-F238E27FC236}">
                <a16:creationId xmlns:a16="http://schemas.microsoft.com/office/drawing/2014/main" id="{5CC80657-913F-EDF0-00B6-5C91DF3FFAB3}"/>
              </a:ext>
            </a:extLst>
          </p:cNvPr>
          <p:cNvSpPr>
            <a:spLocks noGrp="1"/>
          </p:cNvSpPr>
          <p:nvPr>
            <p:ph idx="1"/>
          </p:nvPr>
        </p:nvSpPr>
        <p:spPr>
          <a:xfrm>
            <a:off x="0" y="796413"/>
            <a:ext cx="12192000" cy="6268065"/>
          </a:xfrm>
        </p:spPr>
        <p:txBody>
          <a:bodyPr>
            <a:normAutofit/>
          </a:bodyPr>
          <a:lstStyle/>
          <a:p>
            <a:pPr lvl="1"/>
            <a:r>
              <a:rPr lang="en-US" dirty="0"/>
              <a:t>Category - Family, Games, Tools, Business, Communication</a:t>
            </a:r>
          </a:p>
          <a:p>
            <a:pPr lvl="1"/>
            <a:r>
              <a:rPr lang="en-US" dirty="0"/>
              <a:t>Type - Free</a:t>
            </a:r>
          </a:p>
          <a:p>
            <a:pPr lvl="1"/>
            <a:r>
              <a:rPr lang="en-US" dirty="0"/>
              <a:t>Genre - Communication , Tools, Productivity , Social ,Photography</a:t>
            </a:r>
          </a:p>
          <a:p>
            <a:pPr lvl="1"/>
            <a:r>
              <a:rPr lang="en-US" dirty="0"/>
              <a:t>Content Rating - Everyone</a:t>
            </a:r>
          </a:p>
          <a:p>
            <a:pPr lvl="1"/>
            <a:r>
              <a:rPr lang="en-US" dirty="0"/>
              <a:t>Size - 10-19 MB</a:t>
            </a:r>
          </a:p>
          <a:p>
            <a:pPr lvl="1"/>
            <a:r>
              <a:rPr lang="en-US" dirty="0"/>
              <a:t>Android Version - Varies with Device or 4 &amp; Above</a:t>
            </a:r>
          </a:p>
          <a:p>
            <a:pPr lvl="1"/>
            <a:r>
              <a:rPr lang="en-US" dirty="0"/>
              <a:t>Paid Apps - Grouping the paid section , found that most downloads are for apps pricing below 10$ in comparison with other price categories , however maximum price observed was till 400 Dollar and age group with maximum download under paid section is that of Everyone. Most revenue generated Category is Family (46.2%) , Lifestyle (23.4%) and game (16.55).</a:t>
            </a:r>
          </a:p>
          <a:p>
            <a:pPr lvl="1"/>
            <a:r>
              <a:rPr lang="en-US" dirty="0"/>
              <a:t>Based on Sentiment-Game, Health and Fitness , Family , Tools, Finance are the top 5 categories with maximum +</a:t>
            </a:r>
            <a:r>
              <a:rPr lang="en-US" dirty="0" err="1"/>
              <a:t>ve</a:t>
            </a:r>
            <a:r>
              <a:rPr lang="en-US" dirty="0"/>
              <a:t> sentiment received from consumer end with age group that of Everyone.</a:t>
            </a:r>
          </a:p>
          <a:p>
            <a:pPr lvl="1"/>
            <a:r>
              <a:rPr lang="en-US" dirty="0"/>
              <a:t>Based on Ratings and Reviews-Timely Updates needs to be rolled out to improve the performance and quality of the app and to keep the consumer engaged, considering the reviews leading to improvement in Average rating.</a:t>
            </a:r>
          </a:p>
          <a:p>
            <a:pPr lvl="1"/>
            <a:endParaRPr lang="en-US" dirty="0"/>
          </a:p>
          <a:p>
            <a:pPr lvl="1"/>
            <a:endParaRPr lang="en-IN" dirty="0"/>
          </a:p>
        </p:txBody>
      </p:sp>
    </p:spTree>
    <p:extLst>
      <p:ext uri="{BB962C8B-B14F-4D97-AF65-F5344CB8AC3E}">
        <p14:creationId xmlns:p14="http://schemas.microsoft.com/office/powerpoint/2010/main" val="46449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1712-E655-0FDE-7BF8-3A8A522ED5D0}"/>
              </a:ext>
            </a:extLst>
          </p:cNvPr>
          <p:cNvSpPr>
            <a:spLocks noGrp="1"/>
          </p:cNvSpPr>
          <p:nvPr>
            <p:ph type="title"/>
          </p:nvPr>
        </p:nvSpPr>
        <p:spPr>
          <a:xfrm>
            <a:off x="-235973" y="0"/>
            <a:ext cx="12192000" cy="511227"/>
          </a:xfrm>
        </p:spPr>
        <p:txBody>
          <a:bodyPr>
            <a:normAutofit fontScale="90000"/>
          </a:bodyPr>
          <a:lstStyle/>
          <a:p>
            <a:r>
              <a:rPr lang="en-IN" dirty="0"/>
              <a:t>Conclusion</a:t>
            </a:r>
          </a:p>
        </p:txBody>
      </p:sp>
      <p:pic>
        <p:nvPicPr>
          <p:cNvPr id="9" name="Content Placeholder 8">
            <a:extLst>
              <a:ext uri="{FF2B5EF4-FFF2-40B4-BE49-F238E27FC236}">
                <a16:creationId xmlns:a16="http://schemas.microsoft.com/office/drawing/2014/main" id="{3B398011-D01A-FAA1-9873-97E2762EE7EB}"/>
              </a:ext>
            </a:extLst>
          </p:cNvPr>
          <p:cNvPicPr>
            <a:picLocks noGrp="1" noChangeAspect="1"/>
          </p:cNvPicPr>
          <p:nvPr>
            <p:ph idx="1"/>
          </p:nvPr>
        </p:nvPicPr>
        <p:blipFill>
          <a:blip r:embed="rId2"/>
          <a:stretch>
            <a:fillRect/>
          </a:stretch>
        </p:blipFill>
        <p:spPr>
          <a:xfrm>
            <a:off x="235973" y="432569"/>
            <a:ext cx="11720054" cy="6346773"/>
          </a:xfrm>
        </p:spPr>
      </p:pic>
    </p:spTree>
    <p:extLst>
      <p:ext uri="{BB962C8B-B14F-4D97-AF65-F5344CB8AC3E}">
        <p14:creationId xmlns:p14="http://schemas.microsoft.com/office/powerpoint/2010/main" val="1965780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A9AE-801D-A884-79C3-EFA52604B753}"/>
              </a:ext>
            </a:extLst>
          </p:cNvPr>
          <p:cNvSpPr>
            <a:spLocks noGrp="1"/>
          </p:cNvSpPr>
          <p:nvPr>
            <p:ph type="title"/>
          </p:nvPr>
        </p:nvSpPr>
        <p:spPr>
          <a:xfrm>
            <a:off x="835137" y="88491"/>
            <a:ext cx="10353761" cy="5987843"/>
          </a:xfrm>
        </p:spPr>
        <p:txBody>
          <a:bodyPr/>
          <a:lstStyle/>
          <a:p>
            <a:r>
              <a:rPr lang="en-IN"/>
              <a:t>Thank you </a:t>
            </a:r>
            <a:r>
              <a:rPr lang="en-IN">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627E8270-44F2-C00A-A8E1-E2B9BBE880D2}"/>
              </a:ext>
            </a:extLst>
          </p:cNvPr>
          <p:cNvSpPr>
            <a:spLocks noGrp="1"/>
          </p:cNvSpPr>
          <p:nvPr>
            <p:ph idx="1"/>
          </p:nvPr>
        </p:nvSpPr>
        <p:spPr>
          <a:xfrm>
            <a:off x="913795" y="5643716"/>
            <a:ext cx="10353762" cy="432618"/>
          </a:xfrm>
        </p:spPr>
        <p:txBody>
          <a:bodyPr/>
          <a:lstStyle/>
          <a:p>
            <a:endParaRPr lang="en-IN" dirty="0"/>
          </a:p>
        </p:txBody>
      </p:sp>
    </p:spTree>
    <p:extLst>
      <p:ext uri="{BB962C8B-B14F-4D97-AF65-F5344CB8AC3E}">
        <p14:creationId xmlns:p14="http://schemas.microsoft.com/office/powerpoint/2010/main" val="15897628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0C9B-8E99-D807-6E36-885C27448343}"/>
              </a:ext>
            </a:extLst>
          </p:cNvPr>
          <p:cNvSpPr>
            <a:spLocks noGrp="1"/>
          </p:cNvSpPr>
          <p:nvPr>
            <p:ph type="title"/>
          </p:nvPr>
        </p:nvSpPr>
        <p:spPr>
          <a:xfrm>
            <a:off x="913794" y="19665"/>
            <a:ext cx="10353761" cy="501445"/>
          </a:xfrm>
        </p:spPr>
        <p:txBody>
          <a:bodyPr>
            <a:normAutofit fontScale="90000"/>
          </a:bodyPr>
          <a:lstStyle/>
          <a:p>
            <a:r>
              <a:rPr lang="en-IN" dirty="0"/>
              <a:t>Index</a:t>
            </a:r>
          </a:p>
        </p:txBody>
      </p:sp>
      <p:sp>
        <p:nvSpPr>
          <p:cNvPr id="3" name="Content Placeholder 2">
            <a:extLst>
              <a:ext uri="{FF2B5EF4-FFF2-40B4-BE49-F238E27FC236}">
                <a16:creationId xmlns:a16="http://schemas.microsoft.com/office/drawing/2014/main" id="{5A627FCB-3221-D9AE-8AFF-720C79167044}"/>
              </a:ext>
            </a:extLst>
          </p:cNvPr>
          <p:cNvSpPr>
            <a:spLocks noGrp="1"/>
          </p:cNvSpPr>
          <p:nvPr>
            <p:ph idx="1"/>
          </p:nvPr>
        </p:nvSpPr>
        <p:spPr>
          <a:xfrm>
            <a:off x="658761" y="442453"/>
            <a:ext cx="11061291" cy="6395882"/>
          </a:xfrm>
        </p:spPr>
        <p:txBody>
          <a:bodyPr>
            <a:normAutofit/>
          </a:bodyPr>
          <a:lstStyle/>
          <a:p>
            <a:pPr lvl="1"/>
            <a:r>
              <a:rPr lang="en-US" dirty="0"/>
              <a:t>Introduction</a:t>
            </a:r>
          </a:p>
          <a:p>
            <a:pPr lvl="1"/>
            <a:r>
              <a:rPr lang="en-US" dirty="0"/>
              <a:t>Dataset Features</a:t>
            </a:r>
          </a:p>
          <a:p>
            <a:pPr lvl="1"/>
            <a:r>
              <a:rPr lang="en-US" dirty="0"/>
              <a:t>Dataset Cleaning </a:t>
            </a:r>
          </a:p>
          <a:p>
            <a:pPr lvl="1"/>
            <a:r>
              <a:rPr lang="en-US" dirty="0"/>
              <a:t>Data Exploration</a:t>
            </a:r>
          </a:p>
          <a:p>
            <a:pPr lvl="1"/>
            <a:r>
              <a:rPr lang="en-US" dirty="0"/>
              <a:t>Top App Categories </a:t>
            </a:r>
          </a:p>
          <a:p>
            <a:pPr lvl="1"/>
            <a:r>
              <a:rPr lang="en-US" dirty="0"/>
              <a:t>Free Vs Paid </a:t>
            </a:r>
          </a:p>
          <a:p>
            <a:pPr lvl="1"/>
            <a:r>
              <a:rPr lang="en-US" dirty="0"/>
              <a:t>Genre</a:t>
            </a:r>
          </a:p>
          <a:p>
            <a:pPr lvl="1"/>
            <a:r>
              <a:rPr lang="en-US" dirty="0"/>
              <a:t>Content Rating</a:t>
            </a:r>
          </a:p>
          <a:p>
            <a:pPr lvl="1"/>
            <a:r>
              <a:rPr lang="en-US" dirty="0"/>
              <a:t>Size of App</a:t>
            </a:r>
          </a:p>
          <a:p>
            <a:pPr lvl="1"/>
            <a:r>
              <a:rPr lang="en-US" dirty="0"/>
              <a:t>Android Version</a:t>
            </a:r>
          </a:p>
          <a:p>
            <a:pPr lvl="1"/>
            <a:r>
              <a:rPr lang="en-US" dirty="0"/>
              <a:t>Paid Apps Findings </a:t>
            </a:r>
          </a:p>
          <a:p>
            <a:pPr lvl="1"/>
            <a:r>
              <a:rPr lang="en-US" dirty="0"/>
              <a:t>Based On Sentiment</a:t>
            </a:r>
          </a:p>
          <a:p>
            <a:pPr lvl="1"/>
            <a:r>
              <a:rPr lang="en-US" dirty="0"/>
              <a:t>Based on Ratings and Reviews</a:t>
            </a:r>
          </a:p>
          <a:p>
            <a:pPr lvl="1"/>
            <a:r>
              <a:rPr lang="en-US" dirty="0"/>
              <a:t>App Based Findings</a:t>
            </a:r>
          </a:p>
          <a:p>
            <a:pPr lvl="1"/>
            <a:r>
              <a:rPr lang="en-US" dirty="0"/>
              <a:t>Recommendations</a:t>
            </a:r>
          </a:p>
          <a:p>
            <a:pPr lvl="1"/>
            <a:r>
              <a:rPr lang="en-US" dirty="0"/>
              <a:t>Conclusion</a:t>
            </a:r>
            <a:endParaRPr lang="en-IN" dirty="0"/>
          </a:p>
        </p:txBody>
      </p:sp>
    </p:spTree>
    <p:extLst>
      <p:ext uri="{BB962C8B-B14F-4D97-AF65-F5344CB8AC3E}">
        <p14:creationId xmlns:p14="http://schemas.microsoft.com/office/powerpoint/2010/main" val="42737760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559E-D80C-700E-1826-7CF3451C0D5E}"/>
              </a:ext>
            </a:extLst>
          </p:cNvPr>
          <p:cNvSpPr>
            <a:spLocks noGrp="1"/>
          </p:cNvSpPr>
          <p:nvPr>
            <p:ph type="title"/>
          </p:nvPr>
        </p:nvSpPr>
        <p:spPr>
          <a:xfrm>
            <a:off x="825305" y="0"/>
            <a:ext cx="10353761" cy="796413"/>
          </a:xfrm>
        </p:spPr>
        <p:txBody>
          <a:bodyPr/>
          <a:lstStyle/>
          <a:p>
            <a:r>
              <a:rPr lang="en-IN" dirty="0"/>
              <a:t>Introduction</a:t>
            </a:r>
          </a:p>
        </p:txBody>
      </p:sp>
      <p:sp>
        <p:nvSpPr>
          <p:cNvPr id="3" name="Content Placeholder 2">
            <a:extLst>
              <a:ext uri="{FF2B5EF4-FFF2-40B4-BE49-F238E27FC236}">
                <a16:creationId xmlns:a16="http://schemas.microsoft.com/office/drawing/2014/main" id="{C3D40E08-E7EB-64B1-350E-FCC627F4E5CC}"/>
              </a:ext>
            </a:extLst>
          </p:cNvPr>
          <p:cNvSpPr>
            <a:spLocks noGrp="1"/>
          </p:cNvSpPr>
          <p:nvPr>
            <p:ph idx="1"/>
          </p:nvPr>
        </p:nvSpPr>
        <p:spPr>
          <a:xfrm>
            <a:off x="913795" y="796413"/>
            <a:ext cx="10353762" cy="5899355"/>
          </a:xfrm>
        </p:spPr>
        <p:txBody>
          <a:bodyPr>
            <a:normAutofit lnSpcReduction="10000"/>
          </a:bodyPr>
          <a:lstStyle/>
          <a:p>
            <a:pPr marL="0" indent="0">
              <a:buNone/>
            </a:pPr>
            <a:r>
              <a:rPr lang="en-US" dirty="0"/>
              <a:t>The Android app market is growing rapidly and becoming more competitive, with developers constantly releasing new apps. To succeed, developers need to target specific user segments based on their behavior. User ratings, which reflect satisfaction, are a key performance indicator for making decisions. The project aims to analyze the Play Store app and user review data to come up with actionable insights which can help developers work on and capture the Android market leading to app-making business success.</a:t>
            </a:r>
          </a:p>
          <a:p>
            <a:pPr marL="0" indent="0">
              <a:buNone/>
            </a:pPr>
            <a:endParaRPr lang="en-US" dirty="0"/>
          </a:p>
          <a:p>
            <a:pPr marL="0" indent="0">
              <a:buNone/>
            </a:pPr>
            <a:r>
              <a:rPr lang="en-IN" dirty="0"/>
              <a:t>Two Data Set are provided by </a:t>
            </a:r>
            <a:r>
              <a:rPr lang="en-IN" dirty="0" err="1"/>
              <a:t>AlmaBetter</a:t>
            </a:r>
            <a:r>
              <a:rPr lang="en-IN" dirty="0"/>
              <a:t> team for analysis – </a:t>
            </a:r>
          </a:p>
          <a:p>
            <a:pPr lvl="1"/>
            <a:r>
              <a:rPr lang="en-IN" dirty="0"/>
              <a:t>Play Store Data</a:t>
            </a:r>
          </a:p>
          <a:p>
            <a:pPr lvl="1"/>
            <a:r>
              <a:rPr lang="en-IN" dirty="0"/>
              <a:t>User Review Data	</a:t>
            </a:r>
          </a:p>
          <a:p>
            <a:pPr marL="0" indent="0">
              <a:buNone/>
            </a:pPr>
            <a:endParaRPr lang="en-IN" dirty="0"/>
          </a:p>
          <a:p>
            <a:pPr marL="0" indent="0">
              <a:buNone/>
            </a:pPr>
            <a:r>
              <a:rPr lang="en-IN" dirty="0"/>
              <a:t>Data Set Shape</a:t>
            </a:r>
          </a:p>
          <a:p>
            <a:pPr lvl="1"/>
            <a:r>
              <a:rPr lang="en-IN" dirty="0"/>
              <a:t>Play Store Data has (10841 Rows and 13 Columns)</a:t>
            </a:r>
          </a:p>
          <a:p>
            <a:pPr lvl="1"/>
            <a:r>
              <a:rPr lang="en-IN" dirty="0"/>
              <a:t>User Review Data has (64295 Rows and 5 Columns)</a:t>
            </a:r>
          </a:p>
          <a:p>
            <a:pPr marL="0" indent="0">
              <a:buNone/>
            </a:pPr>
            <a:endParaRPr lang="en-IN" dirty="0"/>
          </a:p>
        </p:txBody>
      </p:sp>
    </p:spTree>
    <p:extLst>
      <p:ext uri="{BB962C8B-B14F-4D97-AF65-F5344CB8AC3E}">
        <p14:creationId xmlns:p14="http://schemas.microsoft.com/office/powerpoint/2010/main" val="30042510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F56E-433B-7E45-AE0F-09832EEA8382}"/>
              </a:ext>
            </a:extLst>
          </p:cNvPr>
          <p:cNvSpPr>
            <a:spLocks noGrp="1"/>
          </p:cNvSpPr>
          <p:nvPr>
            <p:ph type="title"/>
          </p:nvPr>
        </p:nvSpPr>
        <p:spPr>
          <a:xfrm>
            <a:off x="712642" y="-147483"/>
            <a:ext cx="10353761" cy="904568"/>
          </a:xfrm>
        </p:spPr>
        <p:txBody>
          <a:bodyPr/>
          <a:lstStyle/>
          <a:p>
            <a:r>
              <a:rPr lang="en-IN" dirty="0"/>
              <a:t>Dataset Features</a:t>
            </a:r>
          </a:p>
        </p:txBody>
      </p:sp>
      <p:sp>
        <p:nvSpPr>
          <p:cNvPr id="3" name="Content Placeholder 2">
            <a:extLst>
              <a:ext uri="{FF2B5EF4-FFF2-40B4-BE49-F238E27FC236}">
                <a16:creationId xmlns:a16="http://schemas.microsoft.com/office/drawing/2014/main" id="{1AAE9D2E-9836-6AB9-1FF2-30C345AE925E}"/>
              </a:ext>
            </a:extLst>
          </p:cNvPr>
          <p:cNvSpPr>
            <a:spLocks noGrp="1"/>
          </p:cNvSpPr>
          <p:nvPr>
            <p:ph idx="1"/>
          </p:nvPr>
        </p:nvSpPr>
        <p:spPr>
          <a:xfrm>
            <a:off x="913795" y="668594"/>
            <a:ext cx="10353762" cy="5122606"/>
          </a:xfrm>
        </p:spPr>
        <p:txBody>
          <a:bodyPr/>
          <a:lstStyle/>
          <a:p>
            <a:pPr marL="0" indent="0">
              <a:buNone/>
            </a:pPr>
            <a:r>
              <a:rPr lang="en-IN" dirty="0"/>
              <a:t> </a:t>
            </a:r>
          </a:p>
        </p:txBody>
      </p:sp>
      <p:graphicFrame>
        <p:nvGraphicFramePr>
          <p:cNvPr id="9" name="Table 8">
            <a:extLst>
              <a:ext uri="{FF2B5EF4-FFF2-40B4-BE49-F238E27FC236}">
                <a16:creationId xmlns:a16="http://schemas.microsoft.com/office/drawing/2014/main" id="{56AAF719-8057-13D4-4ED4-68FFDB8A7700}"/>
              </a:ext>
            </a:extLst>
          </p:cNvPr>
          <p:cNvGraphicFramePr>
            <a:graphicFrameLocks noGrp="1"/>
          </p:cNvGraphicFramePr>
          <p:nvPr>
            <p:extLst>
              <p:ext uri="{D42A27DB-BD31-4B8C-83A1-F6EECF244321}">
                <p14:modId xmlns:p14="http://schemas.microsoft.com/office/powerpoint/2010/main" val="894198408"/>
              </p:ext>
            </p:extLst>
          </p:nvPr>
        </p:nvGraphicFramePr>
        <p:xfrm>
          <a:off x="712642" y="829772"/>
          <a:ext cx="4429629" cy="5198456"/>
        </p:xfrm>
        <a:graphic>
          <a:graphicData uri="http://schemas.openxmlformats.org/drawingml/2006/table">
            <a:tbl>
              <a:tblPr firstRow="1" bandRow="1">
                <a:effectLst/>
                <a:tableStyleId>{EB344D84-9AFB-497E-A393-DC336BA19D2E}</a:tableStyleId>
              </a:tblPr>
              <a:tblGrid>
                <a:gridCol w="4429629">
                  <a:extLst>
                    <a:ext uri="{9D8B030D-6E8A-4147-A177-3AD203B41FA5}">
                      <a16:colId xmlns:a16="http://schemas.microsoft.com/office/drawing/2014/main" val="4248700260"/>
                    </a:ext>
                  </a:extLst>
                </a:gridCol>
              </a:tblGrid>
              <a:tr h="384126">
                <a:tc>
                  <a:txBody>
                    <a:bodyPr/>
                    <a:lstStyle/>
                    <a:p>
                      <a:r>
                        <a:rPr lang="en-IN" sz="1200" dirty="0"/>
                        <a:t>               </a:t>
                      </a:r>
                      <a:r>
                        <a:rPr lang="en-IN" sz="1600" dirty="0"/>
                        <a:t>Play Store App Dataset Variables </a:t>
                      </a:r>
                    </a:p>
                  </a:txBody>
                  <a:tcPr/>
                </a:tc>
                <a:extLst>
                  <a:ext uri="{0D108BD9-81ED-4DB2-BD59-A6C34878D82A}">
                    <a16:rowId xmlns:a16="http://schemas.microsoft.com/office/drawing/2014/main" val="1502410085"/>
                  </a:ext>
                </a:extLst>
              </a:tr>
              <a:tr h="304132">
                <a:tc>
                  <a:txBody>
                    <a:bodyPr/>
                    <a:lstStyle/>
                    <a:p>
                      <a:r>
                        <a:rPr lang="en-US" sz="1200" b="1" kern="1200" dirty="0">
                          <a:solidFill>
                            <a:schemeClr val="dk1"/>
                          </a:solidFill>
                          <a:effectLst/>
                        </a:rPr>
                        <a:t>App</a:t>
                      </a:r>
                      <a:r>
                        <a:rPr lang="en-US" sz="1200" b="0" kern="1200" dirty="0">
                          <a:solidFill>
                            <a:schemeClr val="dk1"/>
                          </a:solidFill>
                          <a:effectLst/>
                        </a:rPr>
                        <a:t> - Name of the application.</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4218976287"/>
                  </a:ext>
                </a:extLst>
              </a:tr>
              <a:tr h="2604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Category</a:t>
                      </a:r>
                      <a:r>
                        <a:rPr lang="en-US" sz="1200" b="0" kern="1200" dirty="0">
                          <a:solidFill>
                            <a:schemeClr val="dk1"/>
                          </a:solidFill>
                          <a:effectLst/>
                        </a:rPr>
                        <a:t> -App category and same is categorical in nature.</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4288700242"/>
                  </a:ext>
                </a:extLst>
              </a:tr>
              <a:tr h="470807">
                <a:tc>
                  <a:txBody>
                    <a:bodyPr/>
                    <a:lstStyle/>
                    <a:p>
                      <a:r>
                        <a:rPr lang="en-US" sz="1200" b="1" kern="1200" dirty="0">
                          <a:solidFill>
                            <a:schemeClr val="dk1"/>
                          </a:solidFill>
                          <a:effectLst/>
                        </a:rPr>
                        <a:t>Reviews</a:t>
                      </a:r>
                      <a:r>
                        <a:rPr lang="en-US" sz="1200" b="0" kern="1200" dirty="0">
                          <a:solidFill>
                            <a:schemeClr val="dk1"/>
                          </a:solidFill>
                          <a:effectLst/>
                        </a:rPr>
                        <a:t> - The count of reviews for the app and categorical in nature and 55% unique value, needs to be converted to numerical.</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570404089"/>
                  </a:ext>
                </a:extLst>
              </a:tr>
              <a:tr h="426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Size</a:t>
                      </a:r>
                      <a:r>
                        <a:rPr lang="en-US" sz="1200" b="0" kern="1200" dirty="0">
                          <a:solidFill>
                            <a:schemeClr val="dk1"/>
                          </a:solidFill>
                          <a:effectLst/>
                        </a:rPr>
                        <a:t> - stands for the size of the application in MB and KB, which needs to be converted to numerical.</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518192879"/>
                  </a:ext>
                </a:extLst>
              </a:tr>
              <a:tr h="4341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Installs</a:t>
                      </a:r>
                      <a:r>
                        <a:rPr lang="en-US" sz="1200" b="0" kern="1200" dirty="0">
                          <a:solidFill>
                            <a:schemeClr val="dk1"/>
                          </a:solidFill>
                          <a:effectLst/>
                        </a:rPr>
                        <a:t> - total number of downloads of the respective app, need to be converted to numerical.</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2223792000"/>
                  </a:ext>
                </a:extLst>
              </a:tr>
              <a:tr h="265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Type</a:t>
                      </a:r>
                      <a:r>
                        <a:rPr lang="en-US" sz="1200" b="0" kern="1200" dirty="0">
                          <a:solidFill>
                            <a:schemeClr val="dk1"/>
                          </a:solidFill>
                          <a:effectLst/>
                        </a:rPr>
                        <a:t>- Free or Paid distinguish among apps.</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560033767"/>
                  </a:ext>
                </a:extLst>
              </a:tr>
              <a:tr h="235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Price</a:t>
                      </a:r>
                      <a:r>
                        <a:rPr lang="en-US" sz="1200" b="0" kern="1200" dirty="0">
                          <a:solidFill>
                            <a:schemeClr val="dk1"/>
                          </a:solidFill>
                          <a:effectLst/>
                        </a:rPr>
                        <a:t> - Installation charges, needs to be converted to numerical.</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99217073"/>
                  </a:ext>
                </a:extLst>
              </a:tr>
              <a:tr h="4559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Content</a:t>
                      </a:r>
                      <a:r>
                        <a:rPr lang="en-US" sz="1200" b="0" kern="1200" dirty="0">
                          <a:solidFill>
                            <a:schemeClr val="dk1"/>
                          </a:solidFill>
                          <a:effectLst/>
                        </a:rPr>
                        <a:t> - which age group can download the app - categorical in nature.</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438905222"/>
                  </a:ext>
                </a:extLst>
              </a:tr>
              <a:tr h="259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Genre</a:t>
                      </a:r>
                      <a:r>
                        <a:rPr lang="en-US" sz="1200" b="0" kern="1200" dirty="0">
                          <a:solidFill>
                            <a:schemeClr val="dk1"/>
                          </a:solidFill>
                          <a:effectLst/>
                        </a:rPr>
                        <a:t> - Genre of the app.</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95193719"/>
                  </a:ext>
                </a:extLst>
              </a:tr>
              <a:tr h="439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Last Updated</a:t>
                      </a:r>
                      <a:r>
                        <a:rPr lang="en-US" sz="1200" b="0" kern="1200" dirty="0">
                          <a:solidFill>
                            <a:schemeClr val="dk1"/>
                          </a:solidFill>
                          <a:effectLst/>
                        </a:rPr>
                        <a:t> - The date when the app was last updated needs to be converted to datetime.</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748929827"/>
                  </a:ext>
                </a:extLst>
              </a:tr>
              <a:tr h="303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Current Ver</a:t>
                      </a:r>
                      <a:r>
                        <a:rPr lang="en-US" sz="1200" b="0" kern="1200" dirty="0">
                          <a:solidFill>
                            <a:schemeClr val="dk1"/>
                          </a:solidFill>
                          <a:effectLst/>
                        </a:rPr>
                        <a:t> - current version of the app.</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960174851"/>
                  </a:ext>
                </a:extLst>
              </a:tr>
              <a:tr h="426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Android Ver</a:t>
                      </a:r>
                      <a:r>
                        <a:rPr lang="en-US" sz="1200" b="0" kern="1200" dirty="0">
                          <a:solidFill>
                            <a:schemeClr val="dk1"/>
                          </a:solidFill>
                          <a:effectLst/>
                        </a:rPr>
                        <a:t> - Android version required to download the app.</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2538907818"/>
                  </a:ext>
                </a:extLst>
              </a:tr>
            </a:tbl>
          </a:graphicData>
        </a:graphic>
      </p:graphicFrame>
      <p:graphicFrame>
        <p:nvGraphicFramePr>
          <p:cNvPr id="10" name="Table 9">
            <a:extLst>
              <a:ext uri="{FF2B5EF4-FFF2-40B4-BE49-F238E27FC236}">
                <a16:creationId xmlns:a16="http://schemas.microsoft.com/office/drawing/2014/main" id="{12779B37-B497-D716-C742-BA3A55DE8819}"/>
              </a:ext>
            </a:extLst>
          </p:cNvPr>
          <p:cNvGraphicFramePr>
            <a:graphicFrameLocks noGrp="1"/>
          </p:cNvGraphicFramePr>
          <p:nvPr>
            <p:extLst>
              <p:ext uri="{D42A27DB-BD31-4B8C-83A1-F6EECF244321}">
                <p14:modId xmlns:p14="http://schemas.microsoft.com/office/powerpoint/2010/main" val="879079338"/>
              </p:ext>
            </p:extLst>
          </p:nvPr>
        </p:nvGraphicFramePr>
        <p:xfrm>
          <a:off x="6090676" y="1268362"/>
          <a:ext cx="4594942" cy="3628102"/>
        </p:xfrm>
        <a:graphic>
          <a:graphicData uri="http://schemas.openxmlformats.org/drawingml/2006/table">
            <a:tbl>
              <a:tblPr firstRow="1" bandRow="1">
                <a:tableStyleId>{EB344D84-9AFB-497E-A393-DC336BA19D2E}</a:tableStyleId>
              </a:tblPr>
              <a:tblGrid>
                <a:gridCol w="4594942">
                  <a:extLst>
                    <a:ext uri="{9D8B030D-6E8A-4147-A177-3AD203B41FA5}">
                      <a16:colId xmlns:a16="http://schemas.microsoft.com/office/drawing/2014/main" val="1620102637"/>
                    </a:ext>
                  </a:extLst>
                </a:gridCol>
              </a:tblGrid>
              <a:tr h="514016">
                <a:tc>
                  <a:txBody>
                    <a:bodyPr/>
                    <a:lstStyle/>
                    <a:p>
                      <a:r>
                        <a:rPr lang="en-IN" sz="1200" b="1" kern="1200" dirty="0">
                          <a:solidFill>
                            <a:schemeClr val="lt1"/>
                          </a:solidFill>
                          <a:effectLst/>
                        </a:rPr>
                        <a:t>                        </a:t>
                      </a:r>
                      <a:r>
                        <a:rPr lang="en-IN" sz="1600" b="1" kern="1200" dirty="0">
                          <a:solidFill>
                            <a:schemeClr val="lt1"/>
                          </a:solidFill>
                          <a:effectLst/>
                        </a:rPr>
                        <a:t>User Review Dataset Variables</a:t>
                      </a:r>
                      <a:endParaRPr lang="en-IN" sz="1600" dirty="0"/>
                    </a:p>
                  </a:txBody>
                  <a:tcPr/>
                </a:tc>
                <a:extLst>
                  <a:ext uri="{0D108BD9-81ED-4DB2-BD59-A6C34878D82A}">
                    <a16:rowId xmlns:a16="http://schemas.microsoft.com/office/drawing/2014/main" val="3737338433"/>
                  </a:ext>
                </a:extLst>
              </a:tr>
              <a:tr h="46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App</a:t>
                      </a:r>
                      <a:r>
                        <a:rPr lang="en-US" sz="1200" b="0" kern="1200" dirty="0">
                          <a:solidFill>
                            <a:schemeClr val="dk1"/>
                          </a:solidFill>
                          <a:effectLst/>
                        </a:rPr>
                        <a:t> -Name of the application.</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250528285"/>
                  </a:ext>
                </a:extLst>
              </a:tr>
              <a:tr h="697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dk1"/>
                          </a:solidFill>
                          <a:effectLst/>
                        </a:rPr>
                        <a:t>Translated_Review</a:t>
                      </a:r>
                      <a:r>
                        <a:rPr lang="en-US" sz="1200" b="0" kern="1200" dirty="0">
                          <a:solidFill>
                            <a:schemeClr val="dk1"/>
                          </a:solidFill>
                          <a:effectLst/>
                        </a:rPr>
                        <a:t> - Translation of the review given by the customer about the application</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4220898661"/>
                  </a:ext>
                </a:extLst>
              </a:tr>
              <a:tr h="47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Sentiment</a:t>
                      </a:r>
                      <a:r>
                        <a:rPr lang="en-US" sz="1200" b="0" kern="1200" dirty="0">
                          <a:solidFill>
                            <a:schemeClr val="dk1"/>
                          </a:solidFill>
                          <a:effectLst/>
                        </a:rPr>
                        <a:t> - Sentiment of the consumer +</a:t>
                      </a:r>
                      <a:r>
                        <a:rPr lang="en-US" sz="1200" b="0" kern="1200" dirty="0" err="1">
                          <a:solidFill>
                            <a:schemeClr val="dk1"/>
                          </a:solidFill>
                          <a:effectLst/>
                        </a:rPr>
                        <a:t>ve</a:t>
                      </a:r>
                      <a:r>
                        <a:rPr lang="en-US" sz="1200" b="0" kern="1200" dirty="0">
                          <a:solidFill>
                            <a:schemeClr val="dk1"/>
                          </a:solidFill>
                          <a:effectLst/>
                        </a:rPr>
                        <a:t> , -</a:t>
                      </a:r>
                      <a:r>
                        <a:rPr lang="en-US" sz="1200" b="0" kern="1200" dirty="0" err="1">
                          <a:solidFill>
                            <a:schemeClr val="dk1"/>
                          </a:solidFill>
                          <a:effectLst/>
                        </a:rPr>
                        <a:t>ve</a:t>
                      </a:r>
                      <a:r>
                        <a:rPr lang="en-US" sz="1200" b="0" kern="1200" dirty="0">
                          <a:solidFill>
                            <a:schemeClr val="dk1"/>
                          </a:solidFill>
                          <a:effectLst/>
                        </a:rPr>
                        <a:t> or neutral.</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2041261393"/>
                  </a:ext>
                </a:extLst>
              </a:tr>
              <a:tr h="439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dk1"/>
                          </a:solidFill>
                          <a:effectLst/>
                        </a:rPr>
                        <a:t>Sentiment_Polarity</a:t>
                      </a:r>
                      <a:r>
                        <a:rPr lang="en-US" sz="1200" b="0" kern="1200" dirty="0">
                          <a:solidFill>
                            <a:schemeClr val="dk1"/>
                          </a:solidFill>
                          <a:effectLst/>
                        </a:rPr>
                        <a:t> -Polarity of the review and range is [-1,1].</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733332303"/>
                  </a:ext>
                </a:extLst>
              </a:tr>
              <a:tr h="1034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dk1"/>
                          </a:solidFill>
                          <a:effectLst/>
                        </a:rPr>
                        <a:t>Sentiment_Subjectivity</a:t>
                      </a:r>
                      <a:r>
                        <a:rPr lang="en-US" sz="1200" b="0" kern="1200" dirty="0">
                          <a:solidFill>
                            <a:schemeClr val="dk1"/>
                          </a:solidFill>
                          <a:effectLst/>
                        </a:rPr>
                        <a:t> - Range is [0,1].Helps in understanding whether the feedback is based on personal preferences or factual issues.</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426137421"/>
                  </a:ext>
                </a:extLst>
              </a:tr>
            </a:tbl>
          </a:graphicData>
        </a:graphic>
      </p:graphicFrame>
    </p:spTree>
    <p:extLst>
      <p:ext uri="{BB962C8B-B14F-4D97-AF65-F5344CB8AC3E}">
        <p14:creationId xmlns:p14="http://schemas.microsoft.com/office/powerpoint/2010/main" val="915004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F460-1265-3532-FD8B-E6F334273F8C}"/>
              </a:ext>
            </a:extLst>
          </p:cNvPr>
          <p:cNvSpPr>
            <a:spLocks noGrp="1"/>
          </p:cNvSpPr>
          <p:nvPr>
            <p:ph type="title"/>
          </p:nvPr>
        </p:nvSpPr>
        <p:spPr>
          <a:xfrm>
            <a:off x="844969" y="1"/>
            <a:ext cx="10353761" cy="658760"/>
          </a:xfrm>
        </p:spPr>
        <p:txBody>
          <a:bodyPr/>
          <a:lstStyle/>
          <a:p>
            <a:r>
              <a:rPr lang="en-IN" dirty="0" err="1"/>
              <a:t>DataSet</a:t>
            </a:r>
            <a:r>
              <a:rPr lang="en-IN" dirty="0"/>
              <a:t> Cleaning</a:t>
            </a:r>
          </a:p>
        </p:txBody>
      </p:sp>
      <p:sp>
        <p:nvSpPr>
          <p:cNvPr id="3" name="Content Placeholder 2">
            <a:extLst>
              <a:ext uri="{FF2B5EF4-FFF2-40B4-BE49-F238E27FC236}">
                <a16:creationId xmlns:a16="http://schemas.microsoft.com/office/drawing/2014/main" id="{E862723A-BF42-F150-E3EE-15192FB20DE1}"/>
              </a:ext>
            </a:extLst>
          </p:cNvPr>
          <p:cNvSpPr>
            <a:spLocks noGrp="1"/>
          </p:cNvSpPr>
          <p:nvPr>
            <p:ph idx="1"/>
          </p:nvPr>
        </p:nvSpPr>
        <p:spPr>
          <a:xfrm>
            <a:off x="913795" y="835742"/>
            <a:ext cx="10353762" cy="5810863"/>
          </a:xfrm>
        </p:spPr>
        <p:txBody>
          <a:bodyPr>
            <a:normAutofit fontScale="85000" lnSpcReduction="20000"/>
          </a:bodyPr>
          <a:lstStyle/>
          <a:p>
            <a:r>
              <a:rPr lang="en-IN" dirty="0"/>
              <a:t>Below are the manipulations done to clean both the </a:t>
            </a:r>
            <a:r>
              <a:rPr lang="en-IN" dirty="0" err="1"/>
              <a:t>dataframes</a:t>
            </a:r>
            <a:r>
              <a:rPr lang="en-IN" dirty="0"/>
              <a:t> – </a:t>
            </a:r>
          </a:p>
          <a:p>
            <a:r>
              <a:rPr lang="en-US" dirty="0" err="1"/>
              <a:t>Playstore</a:t>
            </a:r>
            <a:r>
              <a:rPr lang="en-US" dirty="0"/>
              <a:t> Data Frame-</a:t>
            </a:r>
          </a:p>
          <a:p>
            <a:pPr lvl="1"/>
            <a:r>
              <a:rPr lang="en-US" dirty="0"/>
              <a:t>Dropped 1 row (outlier) having rating above 5 ,as rating should be in the 0-5 as per data.</a:t>
            </a:r>
          </a:p>
          <a:p>
            <a:pPr lvl="1"/>
            <a:r>
              <a:rPr lang="en-US" dirty="0"/>
              <a:t>Filled the null values in rating column with median as there are </a:t>
            </a:r>
            <a:r>
              <a:rPr lang="en-US" dirty="0" err="1"/>
              <a:t>outier</a:t>
            </a:r>
            <a:r>
              <a:rPr lang="en-US" dirty="0"/>
              <a:t> present in the column and data is skewed </a:t>
            </a:r>
            <a:r>
              <a:rPr lang="en-US" dirty="0" err="1"/>
              <a:t>towars</a:t>
            </a:r>
            <a:r>
              <a:rPr lang="en-US" dirty="0"/>
              <a:t> left.</a:t>
            </a:r>
          </a:p>
          <a:p>
            <a:pPr lvl="1"/>
            <a:r>
              <a:rPr lang="en-US" dirty="0"/>
              <a:t>Dropped rows from("</a:t>
            </a:r>
            <a:r>
              <a:rPr lang="en-US" dirty="0" err="1"/>
              <a:t>Type","Content</a:t>
            </a:r>
            <a:r>
              <a:rPr lang="en-US" dirty="0"/>
              <a:t> </a:t>
            </a:r>
            <a:r>
              <a:rPr lang="en-US" dirty="0" err="1"/>
              <a:t>Rating",'Current</a:t>
            </a:r>
            <a:r>
              <a:rPr lang="en-US" dirty="0"/>
              <a:t> </a:t>
            </a:r>
            <a:r>
              <a:rPr lang="en-US" dirty="0" err="1"/>
              <a:t>Ver',"Android</a:t>
            </a:r>
            <a:r>
              <a:rPr lang="en-US" dirty="0"/>
              <a:t> Ver") containing null values as null values were very less even less than 0.1%.</a:t>
            </a:r>
          </a:p>
          <a:p>
            <a:pPr lvl="1"/>
            <a:r>
              <a:rPr lang="en-US" dirty="0"/>
              <a:t>Reviews data set converted to integer and Last Updated data converted to date time for further analysis.</a:t>
            </a:r>
          </a:p>
          <a:p>
            <a:pPr lvl="1"/>
            <a:r>
              <a:rPr lang="en-US" dirty="0"/>
              <a:t>Converted the size column which is mix of KB and MB to MB and </a:t>
            </a:r>
            <a:r>
              <a:rPr lang="en-US" dirty="0" err="1"/>
              <a:t>and</a:t>
            </a:r>
            <a:r>
              <a:rPr lang="en-US" dirty="0"/>
              <a:t> imputed the "Varies with device" (size) option with median .</a:t>
            </a:r>
          </a:p>
          <a:p>
            <a:pPr lvl="1"/>
            <a:r>
              <a:rPr lang="en-US" dirty="0"/>
              <a:t>Converted Installs column to numeric.</a:t>
            </a:r>
          </a:p>
          <a:p>
            <a:pPr lvl="1"/>
            <a:r>
              <a:rPr lang="en-US" dirty="0"/>
              <a:t>Converted price column to numeric (float).</a:t>
            </a:r>
          </a:p>
          <a:p>
            <a:pPr lvl="1"/>
            <a:r>
              <a:rPr lang="en-US" dirty="0"/>
              <a:t>Checked outliers using 6 sigma method , but not </a:t>
            </a:r>
            <a:r>
              <a:rPr lang="en-US" dirty="0" err="1"/>
              <a:t>droped</a:t>
            </a:r>
            <a:r>
              <a:rPr lang="en-US" dirty="0"/>
              <a:t> the same , as we have not enough information about the outliers.</a:t>
            </a:r>
          </a:p>
          <a:p>
            <a:r>
              <a:rPr lang="en-US" dirty="0"/>
              <a:t>User Review </a:t>
            </a:r>
            <a:r>
              <a:rPr lang="en-US" dirty="0" err="1"/>
              <a:t>DataFrame</a:t>
            </a:r>
            <a:r>
              <a:rPr lang="en-US" dirty="0"/>
              <a:t>-</a:t>
            </a:r>
          </a:p>
          <a:p>
            <a:r>
              <a:rPr lang="en-US" dirty="0"/>
              <a:t>Dropped rows where </a:t>
            </a:r>
            <a:r>
              <a:rPr lang="en-US" dirty="0" err="1"/>
              <a:t>Transelated</a:t>
            </a:r>
            <a:r>
              <a:rPr lang="en-US" dirty="0"/>
              <a:t> reviews values were null since sentiment </a:t>
            </a:r>
            <a:r>
              <a:rPr lang="en-US" dirty="0" err="1"/>
              <a:t>Sentiment_Polarity</a:t>
            </a:r>
            <a:r>
              <a:rPr lang="en-US" dirty="0"/>
              <a:t> </a:t>
            </a:r>
            <a:r>
              <a:rPr lang="en-US" dirty="0" err="1"/>
              <a:t>Sentiment_Subjectivity</a:t>
            </a:r>
            <a:r>
              <a:rPr lang="en-US" dirty="0"/>
              <a:t> are based on that.</a:t>
            </a:r>
          </a:p>
          <a:p>
            <a:r>
              <a:rPr lang="en-US" dirty="0"/>
              <a:t>Merged </a:t>
            </a:r>
            <a:r>
              <a:rPr lang="en-US" dirty="0" err="1"/>
              <a:t>DataFrame</a:t>
            </a:r>
            <a:r>
              <a:rPr lang="en-US" dirty="0"/>
              <a:t> - Created a new data frame merging both the data frames and no null values found in the same.</a:t>
            </a:r>
          </a:p>
          <a:p>
            <a:endParaRPr lang="en-IN" dirty="0"/>
          </a:p>
        </p:txBody>
      </p:sp>
    </p:spTree>
    <p:extLst>
      <p:ext uri="{BB962C8B-B14F-4D97-AF65-F5344CB8AC3E}">
        <p14:creationId xmlns:p14="http://schemas.microsoft.com/office/powerpoint/2010/main" val="2200405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91F9-5E36-2DD8-14B2-A3E1130789DC}"/>
              </a:ext>
            </a:extLst>
          </p:cNvPr>
          <p:cNvSpPr>
            <a:spLocks noGrp="1"/>
          </p:cNvSpPr>
          <p:nvPr>
            <p:ph type="title"/>
          </p:nvPr>
        </p:nvSpPr>
        <p:spPr>
          <a:xfrm>
            <a:off x="913795" y="-98322"/>
            <a:ext cx="10353761" cy="668593"/>
          </a:xfrm>
        </p:spPr>
        <p:txBody>
          <a:bodyPr/>
          <a:lstStyle/>
          <a:p>
            <a:r>
              <a:rPr lang="en-IN" dirty="0"/>
              <a:t>Data Exploration</a:t>
            </a:r>
          </a:p>
        </p:txBody>
      </p:sp>
      <p:sp>
        <p:nvSpPr>
          <p:cNvPr id="7" name="Content Placeholder 6">
            <a:extLst>
              <a:ext uri="{FF2B5EF4-FFF2-40B4-BE49-F238E27FC236}">
                <a16:creationId xmlns:a16="http://schemas.microsoft.com/office/drawing/2014/main" id="{1DECBED0-ADD9-ABC2-36D3-DEBADDE6FA49}"/>
              </a:ext>
            </a:extLst>
          </p:cNvPr>
          <p:cNvSpPr>
            <a:spLocks noGrp="1"/>
          </p:cNvSpPr>
          <p:nvPr>
            <p:ph idx="1"/>
          </p:nvPr>
        </p:nvSpPr>
        <p:spPr>
          <a:xfrm>
            <a:off x="0" y="434411"/>
            <a:ext cx="12192000" cy="6281021"/>
          </a:xfrm>
        </p:spPr>
        <p:txBody>
          <a:bodyPr/>
          <a:lstStyle/>
          <a:p>
            <a:pPr marL="0" indent="0">
              <a:buNone/>
            </a:pPr>
            <a:r>
              <a:rPr lang="en-IN" dirty="0"/>
              <a:t>         </a:t>
            </a:r>
            <a:r>
              <a:rPr lang="en-IN" dirty="0" err="1"/>
              <a:t>Playstore</a:t>
            </a:r>
            <a:r>
              <a:rPr lang="en-IN" dirty="0"/>
              <a:t> data description after cleaning               User Review  data description after cleaning.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8" name="Content Placeholder 4">
            <a:extLst>
              <a:ext uri="{FF2B5EF4-FFF2-40B4-BE49-F238E27FC236}">
                <a16:creationId xmlns:a16="http://schemas.microsoft.com/office/drawing/2014/main" id="{C93E5F50-EF42-FBB8-4116-C880A9E1283A}"/>
              </a:ext>
            </a:extLst>
          </p:cNvPr>
          <p:cNvPicPr>
            <a:picLocks noChangeAspect="1"/>
          </p:cNvPicPr>
          <p:nvPr/>
        </p:nvPicPr>
        <p:blipFill>
          <a:blip r:embed="rId2"/>
          <a:stretch>
            <a:fillRect/>
          </a:stretch>
        </p:blipFill>
        <p:spPr>
          <a:xfrm>
            <a:off x="634750" y="1103005"/>
            <a:ext cx="5516037" cy="2672582"/>
          </a:xfrm>
          <a:prstGeom prst="rect">
            <a:avLst/>
          </a:prstGeom>
        </p:spPr>
      </p:pic>
      <p:pic>
        <p:nvPicPr>
          <p:cNvPr id="12" name="Picture 11">
            <a:extLst>
              <a:ext uri="{FF2B5EF4-FFF2-40B4-BE49-F238E27FC236}">
                <a16:creationId xmlns:a16="http://schemas.microsoft.com/office/drawing/2014/main" id="{63A0446B-9196-564F-5E04-D824ACCE126F}"/>
              </a:ext>
            </a:extLst>
          </p:cNvPr>
          <p:cNvPicPr>
            <a:picLocks noChangeAspect="1"/>
          </p:cNvPicPr>
          <p:nvPr/>
        </p:nvPicPr>
        <p:blipFill>
          <a:blip r:embed="rId3"/>
          <a:stretch>
            <a:fillRect/>
          </a:stretch>
        </p:blipFill>
        <p:spPr>
          <a:xfrm>
            <a:off x="6290718" y="1103004"/>
            <a:ext cx="5154029" cy="2678794"/>
          </a:xfrm>
          <a:prstGeom prst="rect">
            <a:avLst/>
          </a:prstGeom>
        </p:spPr>
      </p:pic>
      <p:pic>
        <p:nvPicPr>
          <p:cNvPr id="14" name="Picture 13">
            <a:extLst>
              <a:ext uri="{FF2B5EF4-FFF2-40B4-BE49-F238E27FC236}">
                <a16:creationId xmlns:a16="http://schemas.microsoft.com/office/drawing/2014/main" id="{37A6C656-0DF3-25A6-D225-6663620A8933}"/>
              </a:ext>
            </a:extLst>
          </p:cNvPr>
          <p:cNvPicPr>
            <a:picLocks noChangeAspect="1"/>
          </p:cNvPicPr>
          <p:nvPr/>
        </p:nvPicPr>
        <p:blipFill>
          <a:blip r:embed="rId4"/>
          <a:stretch>
            <a:fillRect/>
          </a:stretch>
        </p:blipFill>
        <p:spPr>
          <a:xfrm>
            <a:off x="634750" y="3947563"/>
            <a:ext cx="5516036" cy="2595893"/>
          </a:xfrm>
          <a:prstGeom prst="rect">
            <a:avLst/>
          </a:prstGeom>
        </p:spPr>
      </p:pic>
      <p:pic>
        <p:nvPicPr>
          <p:cNvPr id="16" name="Picture 15">
            <a:extLst>
              <a:ext uri="{FF2B5EF4-FFF2-40B4-BE49-F238E27FC236}">
                <a16:creationId xmlns:a16="http://schemas.microsoft.com/office/drawing/2014/main" id="{A1082854-136B-FADC-2721-C31085FC0886}"/>
              </a:ext>
            </a:extLst>
          </p:cNvPr>
          <p:cNvPicPr>
            <a:picLocks noChangeAspect="1"/>
          </p:cNvPicPr>
          <p:nvPr/>
        </p:nvPicPr>
        <p:blipFill>
          <a:blip r:embed="rId5"/>
          <a:stretch>
            <a:fillRect/>
          </a:stretch>
        </p:blipFill>
        <p:spPr>
          <a:xfrm>
            <a:off x="6310055" y="3947563"/>
            <a:ext cx="5134692" cy="2595893"/>
          </a:xfrm>
          <a:prstGeom prst="rect">
            <a:avLst/>
          </a:prstGeom>
        </p:spPr>
      </p:pic>
    </p:spTree>
    <p:extLst>
      <p:ext uri="{BB962C8B-B14F-4D97-AF65-F5344CB8AC3E}">
        <p14:creationId xmlns:p14="http://schemas.microsoft.com/office/powerpoint/2010/main" val="404659068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9971-B6C8-EE60-811B-36124D667726}"/>
              </a:ext>
            </a:extLst>
          </p:cNvPr>
          <p:cNvSpPr>
            <a:spLocks noGrp="1"/>
          </p:cNvSpPr>
          <p:nvPr>
            <p:ph type="title"/>
          </p:nvPr>
        </p:nvSpPr>
        <p:spPr>
          <a:xfrm>
            <a:off x="554182" y="30973"/>
            <a:ext cx="11083635" cy="400173"/>
          </a:xfrm>
        </p:spPr>
        <p:txBody>
          <a:bodyPr>
            <a:normAutofit fontScale="90000"/>
          </a:bodyPr>
          <a:lstStyle/>
          <a:p>
            <a:r>
              <a:rPr lang="en-IN" dirty="0"/>
              <a:t>Top App Categories</a:t>
            </a:r>
          </a:p>
        </p:txBody>
      </p:sp>
      <p:sp>
        <p:nvSpPr>
          <p:cNvPr id="13" name="Content Placeholder 12">
            <a:extLst>
              <a:ext uri="{FF2B5EF4-FFF2-40B4-BE49-F238E27FC236}">
                <a16:creationId xmlns:a16="http://schemas.microsoft.com/office/drawing/2014/main" id="{1238A72D-B89F-3642-6383-C9538AC3A685}"/>
              </a:ext>
            </a:extLst>
          </p:cNvPr>
          <p:cNvSpPr>
            <a:spLocks noGrp="1"/>
          </p:cNvSpPr>
          <p:nvPr>
            <p:ph idx="1"/>
          </p:nvPr>
        </p:nvSpPr>
        <p:spPr>
          <a:xfrm>
            <a:off x="1" y="560439"/>
            <a:ext cx="12191999" cy="6494206"/>
          </a:xfrm>
        </p:spPr>
        <p:txBody>
          <a:bodyPr/>
          <a:lstStyle/>
          <a:p>
            <a:pPr marL="0" indent="0">
              <a:buNone/>
            </a:pPr>
            <a:r>
              <a:rPr lang="en-US" dirty="0"/>
              <a:t>Family, Games, Tools, Business, and Communication categories are mostly downloaded, also having    good ratings above 4 and a good count of reviews.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5" name="Picture 14">
            <a:extLst>
              <a:ext uri="{FF2B5EF4-FFF2-40B4-BE49-F238E27FC236}">
                <a16:creationId xmlns:a16="http://schemas.microsoft.com/office/drawing/2014/main" id="{67558CE5-7729-0C15-AAE5-265833D11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 y="1303454"/>
            <a:ext cx="6188632" cy="2765322"/>
          </a:xfrm>
          <a:prstGeom prst="rect">
            <a:avLst/>
          </a:prstGeom>
        </p:spPr>
      </p:pic>
      <p:pic>
        <p:nvPicPr>
          <p:cNvPr id="17" name="Picture 16">
            <a:extLst>
              <a:ext uri="{FF2B5EF4-FFF2-40B4-BE49-F238E27FC236}">
                <a16:creationId xmlns:a16="http://schemas.microsoft.com/office/drawing/2014/main" id="{2BE15F1F-2A7B-8B9B-F835-846BA282D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56" y="1303453"/>
            <a:ext cx="5987844" cy="2765323"/>
          </a:xfrm>
          <a:prstGeom prst="rect">
            <a:avLst/>
          </a:prstGeom>
        </p:spPr>
      </p:pic>
      <p:pic>
        <p:nvPicPr>
          <p:cNvPr id="19" name="Picture 18">
            <a:extLst>
              <a:ext uri="{FF2B5EF4-FFF2-40B4-BE49-F238E27FC236}">
                <a16:creationId xmlns:a16="http://schemas.microsoft.com/office/drawing/2014/main" id="{34214724-985A-F9E4-2BF8-F3BD1D025F14}"/>
              </a:ext>
            </a:extLst>
          </p:cNvPr>
          <p:cNvPicPr>
            <a:picLocks noChangeAspect="1"/>
          </p:cNvPicPr>
          <p:nvPr/>
        </p:nvPicPr>
        <p:blipFill>
          <a:blip r:embed="rId4"/>
          <a:stretch>
            <a:fillRect/>
          </a:stretch>
        </p:blipFill>
        <p:spPr>
          <a:xfrm>
            <a:off x="-1" y="4091429"/>
            <a:ext cx="6774427" cy="2765323"/>
          </a:xfrm>
          <a:prstGeom prst="rect">
            <a:avLst/>
          </a:prstGeom>
        </p:spPr>
      </p:pic>
      <p:pic>
        <p:nvPicPr>
          <p:cNvPr id="21" name="Picture 20">
            <a:extLst>
              <a:ext uri="{FF2B5EF4-FFF2-40B4-BE49-F238E27FC236}">
                <a16:creationId xmlns:a16="http://schemas.microsoft.com/office/drawing/2014/main" id="{DB84B659-7C3B-DEFF-4359-774648BF99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187" y="4065182"/>
            <a:ext cx="5417574" cy="2792818"/>
          </a:xfrm>
          <a:prstGeom prst="rect">
            <a:avLst/>
          </a:prstGeom>
        </p:spPr>
      </p:pic>
    </p:spTree>
    <p:extLst>
      <p:ext uri="{BB962C8B-B14F-4D97-AF65-F5344CB8AC3E}">
        <p14:creationId xmlns:p14="http://schemas.microsoft.com/office/powerpoint/2010/main" val="192714813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FADB-8003-378E-7E5D-DFAA6865AF99}"/>
              </a:ext>
            </a:extLst>
          </p:cNvPr>
          <p:cNvSpPr>
            <a:spLocks noGrp="1"/>
          </p:cNvSpPr>
          <p:nvPr>
            <p:ph type="title"/>
          </p:nvPr>
        </p:nvSpPr>
        <p:spPr>
          <a:xfrm>
            <a:off x="0" y="0"/>
            <a:ext cx="12191999" cy="1111046"/>
          </a:xfrm>
        </p:spPr>
        <p:txBody>
          <a:bodyPr/>
          <a:lstStyle/>
          <a:p>
            <a:r>
              <a:rPr lang="en-IN" dirty="0"/>
              <a:t>Free Vs Paid </a:t>
            </a:r>
          </a:p>
        </p:txBody>
      </p:sp>
      <p:sp>
        <p:nvSpPr>
          <p:cNvPr id="3" name="Content Placeholder 2">
            <a:extLst>
              <a:ext uri="{FF2B5EF4-FFF2-40B4-BE49-F238E27FC236}">
                <a16:creationId xmlns:a16="http://schemas.microsoft.com/office/drawing/2014/main" id="{03BA9942-C48E-5DFE-3211-E999EC54FB99}"/>
              </a:ext>
            </a:extLst>
          </p:cNvPr>
          <p:cNvSpPr>
            <a:spLocks noGrp="1"/>
          </p:cNvSpPr>
          <p:nvPr>
            <p:ph idx="1"/>
          </p:nvPr>
        </p:nvSpPr>
        <p:spPr>
          <a:xfrm>
            <a:off x="0" y="904568"/>
            <a:ext cx="12191999" cy="5953432"/>
          </a:xfrm>
        </p:spPr>
        <p:txBody>
          <a:bodyPr/>
          <a:lstStyle/>
          <a:p>
            <a:pPr marL="0" indent="0">
              <a:buNone/>
            </a:pPr>
            <a:r>
              <a:rPr lang="en-US" dirty="0"/>
              <a:t>       Free applications are downloaded majorly by consumers with a whole percentage of 99.9%.</a:t>
            </a:r>
          </a:p>
          <a:p>
            <a:endParaRPr lang="en-IN" dirty="0"/>
          </a:p>
        </p:txBody>
      </p:sp>
      <p:pic>
        <p:nvPicPr>
          <p:cNvPr id="5" name="Picture 4">
            <a:extLst>
              <a:ext uri="{FF2B5EF4-FFF2-40B4-BE49-F238E27FC236}">
                <a16:creationId xmlns:a16="http://schemas.microsoft.com/office/drawing/2014/main" id="{15810742-67CF-90EC-4E9C-9DA43A1B7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11484"/>
            <a:ext cx="12191999" cy="5218697"/>
          </a:xfrm>
          <a:prstGeom prst="rect">
            <a:avLst/>
          </a:prstGeom>
        </p:spPr>
      </p:pic>
    </p:spTree>
    <p:extLst>
      <p:ext uri="{BB962C8B-B14F-4D97-AF65-F5344CB8AC3E}">
        <p14:creationId xmlns:p14="http://schemas.microsoft.com/office/powerpoint/2010/main" val="92994550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52A3-9AB1-2A75-8CC9-DA032D72A996}"/>
              </a:ext>
            </a:extLst>
          </p:cNvPr>
          <p:cNvSpPr>
            <a:spLocks noGrp="1"/>
          </p:cNvSpPr>
          <p:nvPr>
            <p:ph type="title"/>
          </p:nvPr>
        </p:nvSpPr>
        <p:spPr>
          <a:xfrm>
            <a:off x="1" y="1"/>
            <a:ext cx="12191998" cy="614516"/>
          </a:xfrm>
        </p:spPr>
        <p:txBody>
          <a:bodyPr/>
          <a:lstStyle/>
          <a:p>
            <a:r>
              <a:rPr lang="en-IN" dirty="0"/>
              <a:t>Genre</a:t>
            </a:r>
          </a:p>
        </p:txBody>
      </p:sp>
      <p:sp>
        <p:nvSpPr>
          <p:cNvPr id="3" name="Content Placeholder 2">
            <a:extLst>
              <a:ext uri="{FF2B5EF4-FFF2-40B4-BE49-F238E27FC236}">
                <a16:creationId xmlns:a16="http://schemas.microsoft.com/office/drawing/2014/main" id="{1B3BC6D7-3CD5-8806-4492-3AD52D4BB7EE}"/>
              </a:ext>
            </a:extLst>
          </p:cNvPr>
          <p:cNvSpPr>
            <a:spLocks noGrp="1"/>
          </p:cNvSpPr>
          <p:nvPr>
            <p:ph idx="1"/>
          </p:nvPr>
        </p:nvSpPr>
        <p:spPr>
          <a:xfrm>
            <a:off x="1" y="491613"/>
            <a:ext cx="12191999" cy="6037006"/>
          </a:xfrm>
        </p:spPr>
        <p:txBody>
          <a:bodyPr/>
          <a:lstStyle/>
          <a:p>
            <a:pPr marL="0" indent="0">
              <a:buNone/>
            </a:pPr>
            <a:r>
              <a:rPr lang="en-US" dirty="0"/>
              <a:t>Communication, Tools, Productivity, Social, and Photography are the most preferred and downloaded at the consumer end. Under Games Category - most downloaded apps are under Genre -arcade, action, casual, Racing, puzzle. </a:t>
            </a:r>
            <a:endParaRPr lang="en-IN" dirty="0"/>
          </a:p>
        </p:txBody>
      </p:sp>
      <p:pic>
        <p:nvPicPr>
          <p:cNvPr id="5" name="Picture 4">
            <a:extLst>
              <a:ext uri="{FF2B5EF4-FFF2-40B4-BE49-F238E27FC236}">
                <a16:creationId xmlns:a16="http://schemas.microsoft.com/office/drawing/2014/main" id="{2FE52381-0D39-679C-3DE1-FF03A5F56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5333"/>
            <a:ext cx="12191998" cy="2720801"/>
          </a:xfrm>
          <a:prstGeom prst="rect">
            <a:avLst/>
          </a:prstGeom>
        </p:spPr>
      </p:pic>
      <p:pic>
        <p:nvPicPr>
          <p:cNvPr id="7" name="Picture 6">
            <a:extLst>
              <a:ext uri="{FF2B5EF4-FFF2-40B4-BE49-F238E27FC236}">
                <a16:creationId xmlns:a16="http://schemas.microsoft.com/office/drawing/2014/main" id="{095D4D9A-7DCD-D745-EE59-E3E956899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296697"/>
            <a:ext cx="12191998" cy="2561303"/>
          </a:xfrm>
          <a:prstGeom prst="rect">
            <a:avLst/>
          </a:prstGeom>
        </p:spPr>
      </p:pic>
    </p:spTree>
    <p:extLst>
      <p:ext uri="{BB962C8B-B14F-4D97-AF65-F5344CB8AC3E}">
        <p14:creationId xmlns:p14="http://schemas.microsoft.com/office/powerpoint/2010/main" val="1256667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311</TotalTime>
  <Words>1264</Words>
  <Application>Microsoft Office PowerPoint</Application>
  <PresentationFormat>Widescreen</PresentationFormat>
  <Paragraphs>109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Rockwell</vt:lpstr>
      <vt:lpstr>Wingdings</vt:lpstr>
      <vt:lpstr>Damask</vt:lpstr>
      <vt:lpstr>EDA on Play Store App Review</vt:lpstr>
      <vt:lpstr>Index</vt:lpstr>
      <vt:lpstr>Introduction</vt:lpstr>
      <vt:lpstr>Dataset Features</vt:lpstr>
      <vt:lpstr>DataSet Cleaning</vt:lpstr>
      <vt:lpstr>Data Exploration</vt:lpstr>
      <vt:lpstr>Top App Categories</vt:lpstr>
      <vt:lpstr>Free Vs Paid </vt:lpstr>
      <vt:lpstr>Genre</vt:lpstr>
      <vt:lpstr>Content Rating</vt:lpstr>
      <vt:lpstr>Size of App</vt:lpstr>
      <vt:lpstr>Android Version</vt:lpstr>
      <vt:lpstr>Paid Apps Findings </vt:lpstr>
      <vt:lpstr>Based On Sentiment</vt:lpstr>
      <vt:lpstr>Based on Ratings and Reviews</vt:lpstr>
      <vt:lpstr>App Based Findings</vt:lpstr>
      <vt:lpstr>Recommendations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Play Store App Review</dc:title>
  <dc:creator>Vishnu B</dc:creator>
  <cp:lastModifiedBy>Vishnu B</cp:lastModifiedBy>
  <cp:revision>7</cp:revision>
  <dcterms:created xsi:type="dcterms:W3CDTF">2024-05-19T16:40:33Z</dcterms:created>
  <dcterms:modified xsi:type="dcterms:W3CDTF">2024-05-19T23:25:03Z</dcterms:modified>
</cp:coreProperties>
</file>