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25" d="100"/>
          <a:sy n="125" d="100"/>
        </p:scale>
        <p:origin x="85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7825" y="2459482"/>
            <a:ext cx="3287077"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1597" y="2459482"/>
            <a:ext cx="3287077"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6350" y="278620"/>
            <a:ext cx="7238365" cy="1335405"/>
          </a:xfrm>
          <a:custGeom>
            <a:avLst/>
            <a:gdLst/>
            <a:ahLst/>
            <a:cxnLst/>
            <a:rect l="l" t="t" r="r" b="b"/>
            <a:pathLst>
              <a:path w="7238365" h="1335405">
                <a:moveTo>
                  <a:pt x="7238334" y="1335057"/>
                </a:moveTo>
                <a:lnTo>
                  <a:pt x="0" y="1335057"/>
                </a:lnTo>
                <a:lnTo>
                  <a:pt x="0" y="0"/>
                </a:lnTo>
                <a:lnTo>
                  <a:pt x="7238334" y="0"/>
                </a:lnTo>
                <a:lnTo>
                  <a:pt x="7238334" y="1335057"/>
                </a:lnTo>
                <a:close/>
              </a:path>
            </a:pathLst>
          </a:custGeom>
          <a:solidFill>
            <a:srgbClr val="303B4D"/>
          </a:solidFill>
        </p:spPr>
        <p:txBody>
          <a:bodyPr wrap="square" lIns="0" tIns="0" rIns="0" bIns="0" rtlCol="0"/>
          <a:lstStyle/>
          <a:p>
            <a:endParaRPr/>
          </a:p>
        </p:txBody>
      </p:sp>
      <p:sp>
        <p:nvSpPr>
          <p:cNvPr id="17" name="bg object 17"/>
          <p:cNvSpPr/>
          <p:nvPr/>
        </p:nvSpPr>
        <p:spPr>
          <a:xfrm>
            <a:off x="467270" y="946149"/>
            <a:ext cx="1712595" cy="12065"/>
          </a:xfrm>
          <a:custGeom>
            <a:avLst/>
            <a:gdLst/>
            <a:ahLst/>
            <a:cxnLst/>
            <a:rect l="l" t="t" r="r" b="b"/>
            <a:pathLst>
              <a:path w="1712595" h="12065">
                <a:moveTo>
                  <a:pt x="1712356" y="11609"/>
                </a:moveTo>
                <a:lnTo>
                  <a:pt x="0" y="11609"/>
                </a:lnTo>
                <a:lnTo>
                  <a:pt x="0" y="0"/>
                </a:lnTo>
                <a:lnTo>
                  <a:pt x="1712356" y="0"/>
                </a:lnTo>
                <a:lnTo>
                  <a:pt x="1712356" y="1160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a:xfrm>
            <a:off x="5440680" y="9944862"/>
            <a:ext cx="173799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vivek-bukka-a83ba3357/" TargetMode="Externa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hyperlink" Target="mailto:gangishettyvasavi16@gmail.com" TargetMode="External"/><Relationship Id="rId1" Type="http://schemas.openxmlformats.org/officeDocument/2006/relationships/slideLayout" Target="../slideLayouts/slideLayout5.xml"/><Relationship Id="rId6" Type="http://schemas.openxmlformats.org/officeDocument/2006/relationships/hyperlink" Target="https://www.linkedin.com/in/vasavi-gangishetty-a84112239" TargetMode="External"/><Relationship Id="rId5" Type="http://schemas.openxmlformats.org/officeDocument/2006/relationships/image" Target="../media/image2.png"/><Relationship Id="rId10" Type="http://schemas.openxmlformats.org/officeDocument/2006/relationships/hyperlink" Target="https://farm-connect.odoo.com/" TargetMode="External"/><Relationship Id="rId4" Type="http://schemas.openxmlformats.org/officeDocument/2006/relationships/hyperlink" Target="mailto:bukkavivek2814@gmail.com"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350" y="278620"/>
            <a:ext cx="7238365" cy="1061509"/>
          </a:xfrm>
          <a:prstGeom prst="rect">
            <a:avLst/>
          </a:prstGeom>
        </p:spPr>
        <p:txBody>
          <a:bodyPr vert="horz" wrap="square" lIns="0" tIns="81915" rIns="0" bIns="0" rtlCol="0">
            <a:spAutoFit/>
          </a:bodyPr>
          <a:lstStyle/>
          <a:p>
            <a:pPr marL="139065">
              <a:lnSpc>
                <a:spcPct val="100000"/>
              </a:lnSpc>
              <a:spcBef>
                <a:spcPts val="645"/>
              </a:spcBef>
            </a:pPr>
            <a:r>
              <a:rPr lang="en-IN" sz="2300" spc="-65" dirty="0">
                <a:solidFill>
                  <a:schemeClr val="bg1"/>
                </a:solidFill>
                <a:latin typeface="Arial MT"/>
                <a:cs typeface="Arial MT"/>
              </a:rPr>
              <a:t>Vivek Bukka</a:t>
            </a:r>
            <a:endParaRPr sz="2300" dirty="0">
              <a:solidFill>
                <a:schemeClr val="bg1"/>
              </a:solidFill>
              <a:latin typeface="Arial MT"/>
              <a:cs typeface="Arial MT"/>
            </a:endParaRPr>
          </a:p>
          <a:p>
            <a:pPr marL="150495">
              <a:lnSpc>
                <a:spcPct val="100000"/>
              </a:lnSpc>
              <a:spcBef>
                <a:spcPts val="80"/>
              </a:spcBef>
            </a:pPr>
            <a:r>
              <a:rPr sz="1200" spc="-10" dirty="0">
                <a:solidFill>
                  <a:schemeClr val="bg1"/>
                </a:solidFill>
                <a:latin typeface="Arial MT"/>
                <a:cs typeface="Arial MT"/>
              </a:rPr>
              <a:t>Student</a:t>
            </a:r>
            <a:endParaRPr lang="en-US" sz="1200" dirty="0">
              <a:solidFill>
                <a:schemeClr val="bg1"/>
              </a:solidFill>
              <a:latin typeface="Arial MT"/>
              <a:cs typeface="Arial MT"/>
            </a:endParaRPr>
          </a:p>
          <a:p>
            <a:pPr marL="150495" marR="300990">
              <a:lnSpc>
                <a:spcPct val="101600"/>
              </a:lnSpc>
              <a:spcBef>
                <a:spcPts val="1150"/>
              </a:spcBef>
            </a:pPr>
            <a:r>
              <a:rPr lang="en-US" sz="900" dirty="0">
                <a:solidFill>
                  <a:schemeClr val="bg1"/>
                </a:solidFill>
                <a:latin typeface="Arial MT"/>
              </a:rPr>
              <a:t>Motivated Web Developer with experience in building user-friendly, responsive websites and applications. Skilled in HTML, CSS, JavaScript, and React. Strong problem-solver with a collaborative mindset and a passion for clean, efficient code.</a:t>
            </a:r>
            <a:endParaRPr lang="en-US" sz="900" dirty="0">
              <a:solidFill>
                <a:schemeClr val="bg1"/>
              </a:solidFill>
              <a:latin typeface="Arial MT"/>
              <a:cs typeface="Arial MT"/>
            </a:endParaRPr>
          </a:p>
        </p:txBody>
      </p:sp>
      <p:pic>
        <p:nvPicPr>
          <p:cNvPr id="3" name="object 3">
            <a:hlinkClick r:id="rId2"/>
          </p:cNvPr>
          <p:cNvPicPr/>
          <p:nvPr/>
        </p:nvPicPr>
        <p:blipFill>
          <a:blip r:embed="rId3" cstate="print"/>
          <a:stretch>
            <a:fillRect/>
          </a:stretch>
        </p:blipFill>
        <p:spPr>
          <a:xfrm>
            <a:off x="335999" y="1849650"/>
            <a:ext cx="149345" cy="117234"/>
          </a:xfrm>
          <a:prstGeom prst="rect">
            <a:avLst/>
          </a:prstGeom>
        </p:spPr>
      </p:pic>
      <p:sp>
        <p:nvSpPr>
          <p:cNvPr id="4" name="object 4"/>
          <p:cNvSpPr txBox="1"/>
          <p:nvPr/>
        </p:nvSpPr>
        <p:spPr>
          <a:xfrm>
            <a:off x="303650" y="2013105"/>
            <a:ext cx="1543685" cy="295274"/>
          </a:xfrm>
          <a:prstGeom prst="rect">
            <a:avLst/>
          </a:prstGeom>
        </p:spPr>
        <p:txBody>
          <a:bodyPr vert="horz" wrap="square" lIns="0" tIns="8890" rIns="0" bIns="0" rtlCol="0">
            <a:spAutoFit/>
          </a:bodyPr>
          <a:lstStyle/>
          <a:p>
            <a:pPr marL="12700" marR="5080">
              <a:lnSpc>
                <a:spcPct val="101600"/>
              </a:lnSpc>
              <a:spcBef>
                <a:spcPts val="70"/>
              </a:spcBef>
            </a:pPr>
            <a:r>
              <a:rPr lang="en-IN" sz="900" spc="-10" dirty="0">
                <a:latin typeface="Arial MT"/>
                <a:cs typeface="Arial MT"/>
                <a:hlinkClick r:id="rId4"/>
              </a:rPr>
              <a:t>bukkavivek2814@gmail.c</a:t>
            </a:r>
            <a:r>
              <a:rPr lang="en-IN" sz="900" spc="-25" dirty="0">
                <a:latin typeface="Arial MT"/>
                <a:cs typeface="Arial MT"/>
                <a:hlinkClick r:id="rId4"/>
              </a:rPr>
              <a:t>om</a:t>
            </a:r>
            <a:endParaRPr lang="en-IN" sz="900" dirty="0">
              <a:latin typeface="Arial MT"/>
              <a:cs typeface="Arial MT"/>
            </a:endParaRPr>
          </a:p>
          <a:p>
            <a:pPr marL="12700" marR="5080">
              <a:lnSpc>
                <a:spcPct val="101600"/>
              </a:lnSpc>
              <a:spcBef>
                <a:spcPts val="70"/>
              </a:spcBef>
            </a:pPr>
            <a:endParaRPr sz="900" dirty="0">
              <a:latin typeface="Arial MT"/>
              <a:cs typeface="Arial MT"/>
            </a:endParaRPr>
          </a:p>
        </p:txBody>
      </p:sp>
      <p:sp>
        <p:nvSpPr>
          <p:cNvPr id="5" name="object 5"/>
          <p:cNvSpPr/>
          <p:nvPr/>
        </p:nvSpPr>
        <p:spPr>
          <a:xfrm>
            <a:off x="363588" y="2402445"/>
            <a:ext cx="94615" cy="149860"/>
          </a:xfrm>
          <a:custGeom>
            <a:avLst/>
            <a:gdLst/>
            <a:ahLst/>
            <a:cxnLst/>
            <a:rect l="l" t="t" r="r" b="b"/>
            <a:pathLst>
              <a:path w="94615" h="149860">
                <a:moveTo>
                  <a:pt x="50927" y="119659"/>
                </a:moveTo>
                <a:lnTo>
                  <a:pt x="49174" y="117906"/>
                </a:lnTo>
                <a:lnTo>
                  <a:pt x="44831" y="117906"/>
                </a:lnTo>
                <a:lnTo>
                  <a:pt x="43065" y="119659"/>
                </a:lnTo>
                <a:lnTo>
                  <a:pt x="43065" y="124002"/>
                </a:lnTo>
                <a:lnTo>
                  <a:pt x="44831" y="125768"/>
                </a:lnTo>
                <a:lnTo>
                  <a:pt x="49174" y="125768"/>
                </a:lnTo>
                <a:lnTo>
                  <a:pt x="50927" y="124002"/>
                </a:lnTo>
                <a:lnTo>
                  <a:pt x="50927" y="121831"/>
                </a:lnTo>
                <a:lnTo>
                  <a:pt x="50927" y="119659"/>
                </a:lnTo>
                <a:close/>
              </a:path>
              <a:path w="94615" h="149860">
                <a:moveTo>
                  <a:pt x="94157" y="5270"/>
                </a:moveTo>
                <a:lnTo>
                  <a:pt x="88887" y="0"/>
                </a:lnTo>
                <a:lnTo>
                  <a:pt x="63055" y="0"/>
                </a:lnTo>
                <a:lnTo>
                  <a:pt x="63055" y="26746"/>
                </a:lnTo>
                <a:lnTo>
                  <a:pt x="63055" y="28282"/>
                </a:lnTo>
                <a:lnTo>
                  <a:pt x="61582" y="30759"/>
                </a:lnTo>
                <a:lnTo>
                  <a:pt x="60477" y="31356"/>
                </a:lnTo>
                <a:lnTo>
                  <a:pt x="58788" y="31356"/>
                </a:lnTo>
                <a:lnTo>
                  <a:pt x="58788" y="115328"/>
                </a:lnTo>
                <a:lnTo>
                  <a:pt x="58788" y="128346"/>
                </a:lnTo>
                <a:lnTo>
                  <a:pt x="53505" y="133629"/>
                </a:lnTo>
                <a:lnTo>
                  <a:pt x="40487" y="133629"/>
                </a:lnTo>
                <a:lnTo>
                  <a:pt x="35204" y="128346"/>
                </a:lnTo>
                <a:lnTo>
                  <a:pt x="35204" y="115328"/>
                </a:lnTo>
                <a:lnTo>
                  <a:pt x="40487" y="110045"/>
                </a:lnTo>
                <a:lnTo>
                  <a:pt x="53505" y="110045"/>
                </a:lnTo>
                <a:lnTo>
                  <a:pt x="58788" y="115328"/>
                </a:lnTo>
                <a:lnTo>
                  <a:pt x="58788" y="31356"/>
                </a:lnTo>
                <a:lnTo>
                  <a:pt x="33096" y="31356"/>
                </a:lnTo>
                <a:lnTo>
                  <a:pt x="31432" y="29629"/>
                </a:lnTo>
                <a:lnTo>
                  <a:pt x="31432" y="25400"/>
                </a:lnTo>
                <a:lnTo>
                  <a:pt x="33223" y="23533"/>
                </a:lnTo>
                <a:lnTo>
                  <a:pt x="60223" y="23533"/>
                </a:lnTo>
                <a:lnTo>
                  <a:pt x="61582" y="24269"/>
                </a:lnTo>
                <a:lnTo>
                  <a:pt x="63055" y="26746"/>
                </a:lnTo>
                <a:lnTo>
                  <a:pt x="63055" y="0"/>
                </a:lnTo>
                <a:lnTo>
                  <a:pt x="5283" y="0"/>
                </a:lnTo>
                <a:lnTo>
                  <a:pt x="0" y="5270"/>
                </a:lnTo>
                <a:lnTo>
                  <a:pt x="0" y="144068"/>
                </a:lnTo>
                <a:lnTo>
                  <a:pt x="5283" y="149339"/>
                </a:lnTo>
                <a:lnTo>
                  <a:pt x="88887" y="149339"/>
                </a:lnTo>
                <a:lnTo>
                  <a:pt x="94157" y="144068"/>
                </a:lnTo>
                <a:lnTo>
                  <a:pt x="94157" y="133629"/>
                </a:lnTo>
                <a:lnTo>
                  <a:pt x="94157" y="110045"/>
                </a:lnTo>
                <a:lnTo>
                  <a:pt x="94157" y="31356"/>
                </a:lnTo>
                <a:lnTo>
                  <a:pt x="94157" y="23533"/>
                </a:lnTo>
                <a:lnTo>
                  <a:pt x="94157" y="5270"/>
                </a:lnTo>
                <a:close/>
              </a:path>
            </a:pathLst>
          </a:custGeom>
          <a:solidFill>
            <a:srgbClr val="303B4D"/>
          </a:solidFill>
        </p:spPr>
        <p:txBody>
          <a:bodyPr wrap="square" lIns="0" tIns="0" rIns="0" bIns="0" rtlCol="0"/>
          <a:lstStyle/>
          <a:p>
            <a:endParaRPr>
              <a:latin typeface="Arial MT"/>
            </a:endParaRPr>
          </a:p>
        </p:txBody>
      </p:sp>
      <p:sp>
        <p:nvSpPr>
          <p:cNvPr id="6" name="object 6"/>
          <p:cNvSpPr txBox="1"/>
          <p:nvPr/>
        </p:nvSpPr>
        <p:spPr>
          <a:xfrm>
            <a:off x="311051" y="2600771"/>
            <a:ext cx="664210" cy="150041"/>
          </a:xfrm>
          <a:prstGeom prst="rect">
            <a:avLst/>
          </a:prstGeom>
        </p:spPr>
        <p:txBody>
          <a:bodyPr vert="horz" wrap="square" lIns="0" tIns="11430" rIns="0" bIns="0" rtlCol="0">
            <a:spAutoFit/>
          </a:bodyPr>
          <a:lstStyle/>
          <a:p>
            <a:pPr marL="12700">
              <a:lnSpc>
                <a:spcPct val="100000"/>
              </a:lnSpc>
              <a:spcBef>
                <a:spcPts val="90"/>
              </a:spcBef>
            </a:pPr>
            <a:r>
              <a:rPr lang="en-IN" sz="900" spc="-10" dirty="0">
                <a:latin typeface="Arial MT"/>
                <a:cs typeface="Arial MT"/>
              </a:rPr>
              <a:t>9704034092</a:t>
            </a:r>
            <a:endParaRPr sz="900" dirty="0">
              <a:latin typeface="Arial MT"/>
              <a:cs typeface="Arial MT"/>
            </a:endParaRPr>
          </a:p>
        </p:txBody>
      </p:sp>
      <p:pic>
        <p:nvPicPr>
          <p:cNvPr id="7" name="object 7"/>
          <p:cNvPicPr/>
          <p:nvPr/>
        </p:nvPicPr>
        <p:blipFill>
          <a:blip r:embed="rId5" cstate="print"/>
          <a:stretch>
            <a:fillRect/>
          </a:stretch>
        </p:blipFill>
        <p:spPr>
          <a:xfrm>
            <a:off x="372355" y="2831977"/>
            <a:ext cx="78607" cy="147381"/>
          </a:xfrm>
          <a:prstGeom prst="rect">
            <a:avLst/>
          </a:prstGeom>
        </p:spPr>
      </p:pic>
      <p:sp>
        <p:nvSpPr>
          <p:cNvPr id="8" name="object 8"/>
          <p:cNvSpPr txBox="1"/>
          <p:nvPr/>
        </p:nvSpPr>
        <p:spPr>
          <a:xfrm>
            <a:off x="303650" y="3011496"/>
            <a:ext cx="889000" cy="150041"/>
          </a:xfrm>
          <a:prstGeom prst="rect">
            <a:avLst/>
          </a:prstGeom>
        </p:spPr>
        <p:txBody>
          <a:bodyPr vert="horz" wrap="square" lIns="0" tIns="11430" rIns="0" bIns="0" rtlCol="0">
            <a:spAutoFit/>
          </a:bodyPr>
          <a:lstStyle/>
          <a:p>
            <a:pPr marL="12700">
              <a:lnSpc>
                <a:spcPct val="100000"/>
              </a:lnSpc>
              <a:spcBef>
                <a:spcPts val="90"/>
              </a:spcBef>
            </a:pPr>
            <a:r>
              <a:rPr sz="900" spc="-10" dirty="0">
                <a:latin typeface="Arial MT"/>
                <a:cs typeface="Arial MT"/>
              </a:rPr>
              <a:t>Hyderabad, india</a:t>
            </a:r>
            <a:endParaRPr sz="900">
              <a:latin typeface="Arial MT"/>
              <a:cs typeface="Arial MT"/>
            </a:endParaRPr>
          </a:p>
        </p:txBody>
      </p:sp>
      <p:pic>
        <p:nvPicPr>
          <p:cNvPr id="9" name="object 9">
            <a:hlinkClick r:id="rId6"/>
          </p:cNvPr>
          <p:cNvPicPr/>
          <p:nvPr/>
        </p:nvPicPr>
        <p:blipFill>
          <a:blip r:embed="rId7" cstate="print"/>
          <a:stretch>
            <a:fillRect/>
          </a:stretch>
        </p:blipFill>
        <p:spPr>
          <a:xfrm>
            <a:off x="343862" y="3269380"/>
            <a:ext cx="133631" cy="133631"/>
          </a:xfrm>
          <a:prstGeom prst="rect">
            <a:avLst/>
          </a:prstGeom>
        </p:spPr>
      </p:pic>
      <p:sp>
        <p:nvSpPr>
          <p:cNvPr id="10" name="object 10">
            <a:hlinkClick r:id="rId8"/>
          </p:cNvPr>
          <p:cNvSpPr txBox="1"/>
          <p:nvPr/>
        </p:nvSpPr>
        <p:spPr>
          <a:xfrm>
            <a:off x="303650" y="3441036"/>
            <a:ext cx="1238885" cy="282450"/>
          </a:xfrm>
          <a:prstGeom prst="rect">
            <a:avLst/>
          </a:prstGeom>
        </p:spPr>
        <p:txBody>
          <a:bodyPr vert="horz" wrap="square" lIns="0" tIns="8890" rIns="0" bIns="0" rtlCol="0">
            <a:spAutoFit/>
          </a:bodyPr>
          <a:lstStyle/>
          <a:p>
            <a:pPr marL="9144" marR="9144">
              <a:lnSpc>
                <a:spcPct val="102000"/>
              </a:lnSpc>
              <a:spcBef>
                <a:spcPts val="70"/>
              </a:spcBef>
            </a:pPr>
            <a:r>
              <a:rPr lang="en-IN" sz="900" b="0" i="0" u="sng" dirty="0">
                <a:effectLst/>
                <a:latin typeface="Arial MT"/>
              </a:rPr>
              <a:t>linkedin.com/in/vivek-bukka-a83ba3357</a:t>
            </a:r>
            <a:endParaRPr lang="en-IN" sz="900" u="sng" dirty="0">
              <a:effectLst/>
              <a:latin typeface="Arial MT"/>
            </a:endParaRPr>
          </a:p>
        </p:txBody>
      </p:sp>
      <p:sp>
        <p:nvSpPr>
          <p:cNvPr id="11" name="object 11"/>
          <p:cNvSpPr/>
          <p:nvPr/>
        </p:nvSpPr>
        <p:spPr>
          <a:xfrm>
            <a:off x="316350" y="4158994"/>
            <a:ext cx="1524000" cy="12065"/>
          </a:xfrm>
          <a:custGeom>
            <a:avLst/>
            <a:gdLst/>
            <a:ahLst/>
            <a:cxnLst/>
            <a:rect l="l" t="t" r="r" b="b"/>
            <a:pathLst>
              <a:path w="1524000" h="12064">
                <a:moveTo>
                  <a:pt x="1523707" y="11609"/>
                </a:moveTo>
                <a:lnTo>
                  <a:pt x="0" y="11609"/>
                </a:lnTo>
                <a:lnTo>
                  <a:pt x="0" y="0"/>
                </a:lnTo>
                <a:lnTo>
                  <a:pt x="1523707" y="0"/>
                </a:lnTo>
                <a:lnTo>
                  <a:pt x="1523707" y="11609"/>
                </a:lnTo>
                <a:close/>
              </a:path>
            </a:pathLst>
          </a:custGeom>
          <a:solidFill>
            <a:srgbClr val="303B4D"/>
          </a:solidFill>
        </p:spPr>
        <p:txBody>
          <a:bodyPr wrap="square" lIns="0" tIns="0" rIns="0" bIns="0" rtlCol="0"/>
          <a:lstStyle/>
          <a:p>
            <a:endParaRPr>
              <a:latin typeface="Arial MT"/>
            </a:endParaRPr>
          </a:p>
        </p:txBody>
      </p:sp>
      <p:sp>
        <p:nvSpPr>
          <p:cNvPr id="12" name="object 12"/>
          <p:cNvSpPr txBox="1"/>
          <p:nvPr/>
        </p:nvSpPr>
        <p:spPr>
          <a:xfrm>
            <a:off x="303650" y="3917013"/>
            <a:ext cx="610235" cy="227626"/>
          </a:xfrm>
          <a:prstGeom prst="rect">
            <a:avLst/>
          </a:prstGeom>
        </p:spPr>
        <p:txBody>
          <a:bodyPr vert="horz" wrap="square" lIns="0" tIns="12065" rIns="0" bIns="0" rtlCol="0">
            <a:spAutoFit/>
          </a:bodyPr>
          <a:lstStyle/>
          <a:p>
            <a:pPr marL="12700">
              <a:lnSpc>
                <a:spcPct val="100000"/>
              </a:lnSpc>
              <a:spcBef>
                <a:spcPts val="95"/>
              </a:spcBef>
            </a:pPr>
            <a:r>
              <a:rPr sz="1400" b="1" spc="-60" dirty="0">
                <a:solidFill>
                  <a:srgbClr val="303B4D"/>
                </a:solidFill>
                <a:latin typeface="Arial MT"/>
                <a:cs typeface="Arial"/>
              </a:rPr>
              <a:t>SKILLS</a:t>
            </a:r>
            <a:endParaRPr sz="1400">
              <a:latin typeface="Arial MT"/>
              <a:cs typeface="Arial"/>
            </a:endParaRPr>
          </a:p>
        </p:txBody>
      </p:sp>
      <p:sp>
        <p:nvSpPr>
          <p:cNvPr id="13" name="object 13"/>
          <p:cNvSpPr/>
          <p:nvPr/>
        </p:nvSpPr>
        <p:spPr>
          <a:xfrm>
            <a:off x="316350" y="4272184"/>
            <a:ext cx="566420" cy="215265"/>
          </a:xfrm>
          <a:custGeom>
            <a:avLst/>
            <a:gdLst/>
            <a:ahLst/>
            <a:cxnLst/>
            <a:rect l="l" t="t" r="r" b="b"/>
            <a:pathLst>
              <a:path w="566419" h="215264">
                <a:moveTo>
                  <a:pt x="528218" y="214770"/>
                </a:moveTo>
                <a:lnTo>
                  <a:pt x="37729" y="214770"/>
                </a:lnTo>
                <a:lnTo>
                  <a:pt x="23048" y="211803"/>
                </a:lnTo>
                <a:lnTo>
                  <a:pt x="11054" y="203715"/>
                </a:lnTo>
                <a:lnTo>
                  <a:pt x="2966" y="191721"/>
                </a:lnTo>
                <a:lnTo>
                  <a:pt x="0" y="177040"/>
                </a:lnTo>
                <a:lnTo>
                  <a:pt x="0" y="37729"/>
                </a:lnTo>
                <a:lnTo>
                  <a:pt x="2966" y="23048"/>
                </a:lnTo>
                <a:lnTo>
                  <a:pt x="11054" y="11054"/>
                </a:lnTo>
                <a:lnTo>
                  <a:pt x="23048" y="2966"/>
                </a:lnTo>
                <a:lnTo>
                  <a:pt x="37729" y="0"/>
                </a:lnTo>
                <a:lnTo>
                  <a:pt x="528218" y="0"/>
                </a:lnTo>
                <a:lnTo>
                  <a:pt x="542900" y="2966"/>
                </a:lnTo>
                <a:lnTo>
                  <a:pt x="554893" y="11054"/>
                </a:lnTo>
                <a:lnTo>
                  <a:pt x="562981" y="23048"/>
                </a:lnTo>
                <a:lnTo>
                  <a:pt x="565948" y="37729"/>
                </a:lnTo>
                <a:lnTo>
                  <a:pt x="565948" y="177040"/>
                </a:lnTo>
                <a:lnTo>
                  <a:pt x="562981" y="191721"/>
                </a:lnTo>
                <a:lnTo>
                  <a:pt x="554893" y="203715"/>
                </a:lnTo>
                <a:lnTo>
                  <a:pt x="542900" y="211803"/>
                </a:lnTo>
                <a:lnTo>
                  <a:pt x="528218" y="214770"/>
                </a:lnTo>
                <a:close/>
              </a:path>
            </a:pathLst>
          </a:custGeom>
          <a:solidFill>
            <a:srgbClr val="979CA5"/>
          </a:solidFill>
        </p:spPr>
        <p:txBody>
          <a:bodyPr wrap="square" lIns="0" tIns="0" rIns="0" bIns="0" rtlCol="0"/>
          <a:lstStyle/>
          <a:p>
            <a:endParaRPr>
              <a:latin typeface="Arial MT"/>
            </a:endParaRPr>
          </a:p>
        </p:txBody>
      </p:sp>
      <p:sp>
        <p:nvSpPr>
          <p:cNvPr id="14" name="object 14"/>
          <p:cNvSpPr txBox="1"/>
          <p:nvPr/>
        </p:nvSpPr>
        <p:spPr>
          <a:xfrm>
            <a:off x="390719" y="4294312"/>
            <a:ext cx="392430" cy="150041"/>
          </a:xfrm>
          <a:prstGeom prst="rect">
            <a:avLst/>
          </a:prstGeom>
        </p:spPr>
        <p:txBody>
          <a:bodyPr vert="horz" wrap="square" lIns="0" tIns="11430" rIns="0" bIns="0" rtlCol="0">
            <a:spAutoFit/>
          </a:bodyPr>
          <a:lstStyle/>
          <a:p>
            <a:pPr marL="12700">
              <a:lnSpc>
                <a:spcPct val="100000"/>
              </a:lnSpc>
              <a:spcBef>
                <a:spcPts val="90"/>
              </a:spcBef>
            </a:pPr>
            <a:r>
              <a:rPr sz="900" spc="-10" dirty="0">
                <a:solidFill>
                  <a:srgbClr val="FFFFFF"/>
                </a:solidFill>
                <a:latin typeface="Arial MT"/>
                <a:cs typeface="Arial MT"/>
              </a:rPr>
              <a:t>Python</a:t>
            </a:r>
            <a:endParaRPr sz="900">
              <a:latin typeface="Arial MT"/>
              <a:cs typeface="Arial MT"/>
            </a:endParaRPr>
          </a:p>
        </p:txBody>
      </p:sp>
      <p:sp>
        <p:nvSpPr>
          <p:cNvPr id="15" name="object 15"/>
          <p:cNvSpPr/>
          <p:nvPr/>
        </p:nvSpPr>
        <p:spPr>
          <a:xfrm>
            <a:off x="943247" y="4272184"/>
            <a:ext cx="400685" cy="215265"/>
          </a:xfrm>
          <a:custGeom>
            <a:avLst/>
            <a:gdLst/>
            <a:ahLst/>
            <a:cxnLst/>
            <a:rect l="l" t="t" r="r" b="b"/>
            <a:pathLst>
              <a:path w="400684" h="215264">
                <a:moveTo>
                  <a:pt x="362787" y="214770"/>
                </a:moveTo>
                <a:lnTo>
                  <a:pt x="37729" y="214770"/>
                </a:lnTo>
                <a:lnTo>
                  <a:pt x="23048" y="211803"/>
                </a:lnTo>
                <a:lnTo>
                  <a:pt x="11054" y="203715"/>
                </a:lnTo>
                <a:lnTo>
                  <a:pt x="2966" y="191721"/>
                </a:lnTo>
                <a:lnTo>
                  <a:pt x="0" y="177040"/>
                </a:lnTo>
                <a:lnTo>
                  <a:pt x="0" y="37729"/>
                </a:lnTo>
                <a:lnTo>
                  <a:pt x="2966" y="23048"/>
                </a:lnTo>
                <a:lnTo>
                  <a:pt x="11054" y="11054"/>
                </a:lnTo>
                <a:lnTo>
                  <a:pt x="23048" y="2966"/>
                </a:lnTo>
                <a:lnTo>
                  <a:pt x="37729" y="0"/>
                </a:lnTo>
                <a:lnTo>
                  <a:pt x="362787" y="0"/>
                </a:lnTo>
                <a:lnTo>
                  <a:pt x="377469" y="2966"/>
                </a:lnTo>
                <a:lnTo>
                  <a:pt x="389462" y="11054"/>
                </a:lnTo>
                <a:lnTo>
                  <a:pt x="397550" y="23048"/>
                </a:lnTo>
                <a:lnTo>
                  <a:pt x="400517" y="37729"/>
                </a:lnTo>
                <a:lnTo>
                  <a:pt x="400517" y="177040"/>
                </a:lnTo>
                <a:lnTo>
                  <a:pt x="397550" y="191721"/>
                </a:lnTo>
                <a:lnTo>
                  <a:pt x="389462" y="203715"/>
                </a:lnTo>
                <a:lnTo>
                  <a:pt x="377469" y="211803"/>
                </a:lnTo>
                <a:lnTo>
                  <a:pt x="362787" y="214770"/>
                </a:lnTo>
                <a:close/>
              </a:path>
            </a:pathLst>
          </a:custGeom>
          <a:solidFill>
            <a:srgbClr val="979CA5"/>
          </a:solidFill>
        </p:spPr>
        <p:txBody>
          <a:bodyPr wrap="square" lIns="0" tIns="0" rIns="0" bIns="0" rtlCol="0"/>
          <a:lstStyle/>
          <a:p>
            <a:endParaRPr>
              <a:latin typeface="Arial MT"/>
            </a:endParaRPr>
          </a:p>
        </p:txBody>
      </p:sp>
      <p:sp>
        <p:nvSpPr>
          <p:cNvPr id="16" name="object 16"/>
          <p:cNvSpPr txBox="1"/>
          <p:nvPr/>
        </p:nvSpPr>
        <p:spPr>
          <a:xfrm>
            <a:off x="1017616" y="4294312"/>
            <a:ext cx="226695" cy="150041"/>
          </a:xfrm>
          <a:prstGeom prst="rect">
            <a:avLst/>
          </a:prstGeom>
        </p:spPr>
        <p:txBody>
          <a:bodyPr vert="horz" wrap="square" lIns="0" tIns="11430" rIns="0" bIns="0" rtlCol="0">
            <a:spAutoFit/>
          </a:bodyPr>
          <a:lstStyle/>
          <a:p>
            <a:pPr marL="12700">
              <a:lnSpc>
                <a:spcPct val="100000"/>
              </a:lnSpc>
              <a:spcBef>
                <a:spcPts val="90"/>
              </a:spcBef>
            </a:pPr>
            <a:r>
              <a:rPr sz="900" spc="-20" dirty="0">
                <a:solidFill>
                  <a:srgbClr val="FFFFFF"/>
                </a:solidFill>
                <a:latin typeface="Arial MT"/>
                <a:cs typeface="Arial MT"/>
              </a:rPr>
              <a:t>java</a:t>
            </a:r>
            <a:endParaRPr sz="900">
              <a:latin typeface="Arial MT"/>
              <a:cs typeface="Arial MT"/>
            </a:endParaRPr>
          </a:p>
        </p:txBody>
      </p:sp>
      <p:pic>
        <p:nvPicPr>
          <p:cNvPr id="17" name="object 17"/>
          <p:cNvPicPr/>
          <p:nvPr/>
        </p:nvPicPr>
        <p:blipFill>
          <a:blip r:embed="rId9" cstate="print"/>
          <a:stretch>
            <a:fillRect/>
          </a:stretch>
        </p:blipFill>
        <p:spPr>
          <a:xfrm>
            <a:off x="941507" y="5021392"/>
            <a:ext cx="452242" cy="214770"/>
          </a:xfrm>
          <a:prstGeom prst="rect">
            <a:avLst/>
          </a:prstGeom>
        </p:spPr>
      </p:pic>
      <p:sp>
        <p:nvSpPr>
          <p:cNvPr id="18" name="object 18"/>
          <p:cNvSpPr txBox="1"/>
          <p:nvPr/>
        </p:nvSpPr>
        <p:spPr>
          <a:xfrm>
            <a:off x="1021757" y="5054699"/>
            <a:ext cx="361269" cy="150041"/>
          </a:xfrm>
          <a:prstGeom prst="rect">
            <a:avLst/>
          </a:prstGeom>
        </p:spPr>
        <p:txBody>
          <a:bodyPr vert="horz" wrap="square" lIns="0" tIns="11430" rIns="0" bIns="0" rtlCol="0">
            <a:spAutoFit/>
          </a:bodyPr>
          <a:lstStyle/>
          <a:p>
            <a:pPr marL="12700">
              <a:lnSpc>
                <a:spcPct val="100000"/>
              </a:lnSpc>
              <a:spcBef>
                <a:spcPts val="90"/>
              </a:spcBef>
            </a:pPr>
            <a:r>
              <a:rPr lang="en-IN" sz="900" spc="-50" dirty="0">
                <a:solidFill>
                  <a:srgbClr val="FFFFFF"/>
                </a:solidFill>
                <a:latin typeface="Arial MT"/>
                <a:cs typeface="Arial MT"/>
              </a:rPr>
              <a:t>CSS</a:t>
            </a:r>
            <a:endParaRPr sz="900" dirty="0">
              <a:latin typeface="Arial MT"/>
              <a:cs typeface="Arial MT"/>
            </a:endParaRPr>
          </a:p>
        </p:txBody>
      </p:sp>
      <p:sp>
        <p:nvSpPr>
          <p:cNvPr id="19" name="object 19"/>
          <p:cNvSpPr/>
          <p:nvPr/>
        </p:nvSpPr>
        <p:spPr>
          <a:xfrm>
            <a:off x="316350" y="4646581"/>
            <a:ext cx="989965" cy="215265"/>
          </a:xfrm>
          <a:custGeom>
            <a:avLst/>
            <a:gdLst/>
            <a:ahLst/>
            <a:cxnLst/>
            <a:rect l="l" t="t" r="r" b="b"/>
            <a:pathLst>
              <a:path w="989965" h="215264">
                <a:moveTo>
                  <a:pt x="951954" y="214770"/>
                </a:moveTo>
                <a:lnTo>
                  <a:pt x="37729" y="214770"/>
                </a:lnTo>
                <a:lnTo>
                  <a:pt x="23048" y="211803"/>
                </a:lnTo>
                <a:lnTo>
                  <a:pt x="11054" y="203715"/>
                </a:lnTo>
                <a:lnTo>
                  <a:pt x="2966" y="191721"/>
                </a:lnTo>
                <a:lnTo>
                  <a:pt x="0" y="177040"/>
                </a:lnTo>
                <a:lnTo>
                  <a:pt x="0" y="37729"/>
                </a:lnTo>
                <a:lnTo>
                  <a:pt x="2966" y="23048"/>
                </a:lnTo>
                <a:lnTo>
                  <a:pt x="11054" y="11054"/>
                </a:lnTo>
                <a:lnTo>
                  <a:pt x="23048" y="2966"/>
                </a:lnTo>
                <a:lnTo>
                  <a:pt x="37729" y="0"/>
                </a:lnTo>
                <a:lnTo>
                  <a:pt x="951954" y="0"/>
                </a:lnTo>
                <a:lnTo>
                  <a:pt x="966635" y="2966"/>
                </a:lnTo>
                <a:lnTo>
                  <a:pt x="978629" y="11054"/>
                </a:lnTo>
                <a:lnTo>
                  <a:pt x="986717" y="23048"/>
                </a:lnTo>
                <a:lnTo>
                  <a:pt x="989684" y="37729"/>
                </a:lnTo>
                <a:lnTo>
                  <a:pt x="989684" y="177040"/>
                </a:lnTo>
                <a:lnTo>
                  <a:pt x="986717" y="191721"/>
                </a:lnTo>
                <a:lnTo>
                  <a:pt x="978629" y="203715"/>
                </a:lnTo>
                <a:lnTo>
                  <a:pt x="966635" y="211803"/>
                </a:lnTo>
                <a:lnTo>
                  <a:pt x="951954" y="214770"/>
                </a:lnTo>
                <a:close/>
              </a:path>
            </a:pathLst>
          </a:custGeom>
          <a:solidFill>
            <a:srgbClr val="979CA5"/>
          </a:solidFill>
        </p:spPr>
        <p:txBody>
          <a:bodyPr wrap="square" lIns="0" tIns="0" rIns="0" bIns="0" rtlCol="0"/>
          <a:lstStyle/>
          <a:p>
            <a:endParaRPr>
              <a:latin typeface="Arial MT"/>
            </a:endParaRPr>
          </a:p>
        </p:txBody>
      </p:sp>
      <p:sp>
        <p:nvSpPr>
          <p:cNvPr id="20" name="object 20"/>
          <p:cNvSpPr txBox="1"/>
          <p:nvPr/>
        </p:nvSpPr>
        <p:spPr>
          <a:xfrm>
            <a:off x="390719" y="4668709"/>
            <a:ext cx="815975" cy="150041"/>
          </a:xfrm>
          <a:prstGeom prst="rect">
            <a:avLst/>
          </a:prstGeom>
        </p:spPr>
        <p:txBody>
          <a:bodyPr vert="horz" wrap="square" lIns="0" tIns="11430" rIns="0" bIns="0" rtlCol="0">
            <a:spAutoFit/>
          </a:bodyPr>
          <a:lstStyle/>
          <a:p>
            <a:pPr marL="12700">
              <a:lnSpc>
                <a:spcPct val="100000"/>
              </a:lnSpc>
              <a:spcBef>
                <a:spcPts val="90"/>
              </a:spcBef>
            </a:pPr>
            <a:r>
              <a:rPr sz="900" dirty="0">
                <a:solidFill>
                  <a:srgbClr val="FFFFFF"/>
                </a:solidFill>
                <a:latin typeface="Arial MT"/>
                <a:cs typeface="Arial MT"/>
              </a:rPr>
              <a:t>Data</a:t>
            </a:r>
            <a:r>
              <a:rPr sz="900" spc="-65" dirty="0">
                <a:solidFill>
                  <a:srgbClr val="FFFFFF"/>
                </a:solidFill>
                <a:latin typeface="Arial MT"/>
                <a:cs typeface="Arial MT"/>
              </a:rPr>
              <a:t> </a:t>
            </a:r>
            <a:r>
              <a:rPr sz="900" spc="-10" dirty="0">
                <a:solidFill>
                  <a:srgbClr val="FFFFFF"/>
                </a:solidFill>
                <a:latin typeface="Arial MT"/>
                <a:cs typeface="Arial MT"/>
              </a:rPr>
              <a:t>structures</a:t>
            </a:r>
            <a:endParaRPr sz="900" dirty="0">
              <a:latin typeface="Arial MT"/>
              <a:cs typeface="Arial MT"/>
            </a:endParaRPr>
          </a:p>
        </p:txBody>
      </p:sp>
      <p:sp>
        <p:nvSpPr>
          <p:cNvPr id="21" name="object 21"/>
          <p:cNvSpPr/>
          <p:nvPr/>
        </p:nvSpPr>
        <p:spPr>
          <a:xfrm>
            <a:off x="316350" y="5020978"/>
            <a:ext cx="502284" cy="215265"/>
          </a:xfrm>
          <a:custGeom>
            <a:avLst/>
            <a:gdLst/>
            <a:ahLst/>
            <a:cxnLst/>
            <a:rect l="l" t="t" r="r" b="b"/>
            <a:pathLst>
              <a:path w="502284" h="215264">
                <a:moveTo>
                  <a:pt x="464367" y="214770"/>
                </a:moveTo>
                <a:lnTo>
                  <a:pt x="37729" y="214770"/>
                </a:lnTo>
                <a:lnTo>
                  <a:pt x="23048" y="211803"/>
                </a:lnTo>
                <a:lnTo>
                  <a:pt x="11054" y="203715"/>
                </a:lnTo>
                <a:lnTo>
                  <a:pt x="2966" y="191721"/>
                </a:lnTo>
                <a:lnTo>
                  <a:pt x="0" y="177040"/>
                </a:lnTo>
                <a:lnTo>
                  <a:pt x="0" y="37729"/>
                </a:lnTo>
                <a:lnTo>
                  <a:pt x="2966" y="23048"/>
                </a:lnTo>
                <a:lnTo>
                  <a:pt x="11054" y="11054"/>
                </a:lnTo>
                <a:lnTo>
                  <a:pt x="23048" y="2966"/>
                </a:lnTo>
                <a:lnTo>
                  <a:pt x="37729" y="0"/>
                </a:lnTo>
                <a:lnTo>
                  <a:pt x="464367" y="0"/>
                </a:lnTo>
                <a:lnTo>
                  <a:pt x="479049" y="2966"/>
                </a:lnTo>
                <a:lnTo>
                  <a:pt x="491042" y="11054"/>
                </a:lnTo>
                <a:lnTo>
                  <a:pt x="499131" y="23048"/>
                </a:lnTo>
                <a:lnTo>
                  <a:pt x="502097" y="37729"/>
                </a:lnTo>
                <a:lnTo>
                  <a:pt x="502097" y="177040"/>
                </a:lnTo>
                <a:lnTo>
                  <a:pt x="499131" y="191721"/>
                </a:lnTo>
                <a:lnTo>
                  <a:pt x="491042" y="203715"/>
                </a:lnTo>
                <a:lnTo>
                  <a:pt x="479049" y="211803"/>
                </a:lnTo>
                <a:lnTo>
                  <a:pt x="464367" y="214770"/>
                </a:lnTo>
                <a:close/>
              </a:path>
            </a:pathLst>
          </a:custGeom>
          <a:solidFill>
            <a:srgbClr val="979CA5"/>
          </a:solidFill>
        </p:spPr>
        <p:txBody>
          <a:bodyPr wrap="square" lIns="0" tIns="0" rIns="0" bIns="0" rtlCol="0"/>
          <a:lstStyle/>
          <a:p>
            <a:endParaRPr>
              <a:latin typeface="Arial MT"/>
            </a:endParaRPr>
          </a:p>
        </p:txBody>
      </p:sp>
      <p:sp>
        <p:nvSpPr>
          <p:cNvPr id="22" name="object 22"/>
          <p:cNvSpPr txBox="1"/>
          <p:nvPr/>
        </p:nvSpPr>
        <p:spPr>
          <a:xfrm>
            <a:off x="390719" y="5043105"/>
            <a:ext cx="328295" cy="150041"/>
          </a:xfrm>
          <a:prstGeom prst="rect">
            <a:avLst/>
          </a:prstGeom>
        </p:spPr>
        <p:txBody>
          <a:bodyPr vert="horz" wrap="square" lIns="0" tIns="11430" rIns="0" bIns="0" rtlCol="0">
            <a:spAutoFit/>
          </a:bodyPr>
          <a:lstStyle/>
          <a:p>
            <a:pPr marL="12700">
              <a:lnSpc>
                <a:spcPct val="100000"/>
              </a:lnSpc>
              <a:spcBef>
                <a:spcPts val="90"/>
              </a:spcBef>
            </a:pPr>
            <a:r>
              <a:rPr sz="900" spc="-20" dirty="0">
                <a:solidFill>
                  <a:srgbClr val="FFFFFF"/>
                </a:solidFill>
                <a:latin typeface="Arial MT"/>
                <a:cs typeface="Arial MT"/>
              </a:rPr>
              <a:t>HTML</a:t>
            </a:r>
            <a:endParaRPr sz="900">
              <a:latin typeface="Arial MT"/>
              <a:cs typeface="Arial MT"/>
            </a:endParaRPr>
          </a:p>
        </p:txBody>
      </p:sp>
      <p:sp>
        <p:nvSpPr>
          <p:cNvPr id="23" name="object 23"/>
          <p:cNvSpPr/>
          <p:nvPr/>
        </p:nvSpPr>
        <p:spPr>
          <a:xfrm>
            <a:off x="316350" y="5970030"/>
            <a:ext cx="1524000" cy="12065"/>
          </a:xfrm>
          <a:custGeom>
            <a:avLst/>
            <a:gdLst/>
            <a:ahLst/>
            <a:cxnLst/>
            <a:rect l="l" t="t" r="r" b="b"/>
            <a:pathLst>
              <a:path w="1524000" h="12064">
                <a:moveTo>
                  <a:pt x="1523707" y="11609"/>
                </a:moveTo>
                <a:lnTo>
                  <a:pt x="0" y="11609"/>
                </a:lnTo>
                <a:lnTo>
                  <a:pt x="0" y="0"/>
                </a:lnTo>
                <a:lnTo>
                  <a:pt x="1523707" y="0"/>
                </a:lnTo>
                <a:lnTo>
                  <a:pt x="1523707" y="11609"/>
                </a:lnTo>
                <a:close/>
              </a:path>
            </a:pathLst>
          </a:custGeom>
          <a:solidFill>
            <a:srgbClr val="303B4D"/>
          </a:solidFill>
        </p:spPr>
        <p:txBody>
          <a:bodyPr wrap="square" lIns="0" tIns="0" rIns="0" bIns="0" rtlCol="0"/>
          <a:lstStyle/>
          <a:p>
            <a:endParaRPr>
              <a:latin typeface="Arial MT"/>
            </a:endParaRPr>
          </a:p>
        </p:txBody>
      </p:sp>
      <p:sp>
        <p:nvSpPr>
          <p:cNvPr id="24" name="object 24"/>
          <p:cNvSpPr txBox="1"/>
          <p:nvPr/>
        </p:nvSpPr>
        <p:spPr>
          <a:xfrm>
            <a:off x="303650" y="5728048"/>
            <a:ext cx="1095375" cy="227626"/>
          </a:xfrm>
          <a:prstGeom prst="rect">
            <a:avLst/>
          </a:prstGeom>
        </p:spPr>
        <p:txBody>
          <a:bodyPr vert="horz" wrap="square" lIns="0" tIns="12065" rIns="0" bIns="0" rtlCol="0">
            <a:spAutoFit/>
          </a:bodyPr>
          <a:lstStyle/>
          <a:p>
            <a:pPr marL="12700">
              <a:lnSpc>
                <a:spcPct val="100000"/>
              </a:lnSpc>
              <a:spcBef>
                <a:spcPts val="95"/>
              </a:spcBef>
            </a:pPr>
            <a:r>
              <a:rPr sz="1400" b="1" spc="-60" dirty="0">
                <a:solidFill>
                  <a:srgbClr val="303B4D"/>
                </a:solidFill>
                <a:latin typeface="Arial MT"/>
                <a:cs typeface="Arial"/>
              </a:rPr>
              <a:t>LANGUAGES</a:t>
            </a:r>
            <a:endParaRPr sz="1400">
              <a:latin typeface="Arial MT"/>
              <a:cs typeface="Arial"/>
            </a:endParaRPr>
          </a:p>
        </p:txBody>
      </p:sp>
      <p:sp>
        <p:nvSpPr>
          <p:cNvPr id="25" name="object 25"/>
          <p:cNvSpPr txBox="1"/>
          <p:nvPr/>
        </p:nvSpPr>
        <p:spPr>
          <a:xfrm>
            <a:off x="303650" y="6027913"/>
            <a:ext cx="1275715" cy="309245"/>
          </a:xfrm>
          <a:prstGeom prst="rect">
            <a:avLst/>
          </a:prstGeom>
        </p:spPr>
        <p:txBody>
          <a:bodyPr vert="horz" wrap="square" lIns="0" tIns="24765" rIns="0" bIns="0" rtlCol="0">
            <a:spAutoFit/>
          </a:bodyPr>
          <a:lstStyle/>
          <a:p>
            <a:pPr marL="12700">
              <a:lnSpc>
                <a:spcPct val="100000"/>
              </a:lnSpc>
              <a:spcBef>
                <a:spcPts val="195"/>
              </a:spcBef>
            </a:pPr>
            <a:r>
              <a:rPr sz="900" spc="-10" dirty="0">
                <a:latin typeface="Arial MT"/>
                <a:cs typeface="Arial MT"/>
              </a:rPr>
              <a:t>English</a:t>
            </a:r>
            <a:endParaRPr sz="900">
              <a:latin typeface="Arial MT"/>
              <a:cs typeface="Arial MT"/>
            </a:endParaRPr>
          </a:p>
          <a:p>
            <a:pPr marL="12700">
              <a:lnSpc>
                <a:spcPct val="100000"/>
              </a:lnSpc>
              <a:spcBef>
                <a:spcPts val="95"/>
              </a:spcBef>
            </a:pPr>
            <a:r>
              <a:rPr sz="800" i="1" spc="-35" dirty="0">
                <a:solidFill>
                  <a:srgbClr val="303B4D"/>
                </a:solidFill>
                <a:latin typeface="Arial MT"/>
                <a:cs typeface="Trebuchet MS"/>
              </a:rPr>
              <a:t>Full</a:t>
            </a:r>
            <a:r>
              <a:rPr sz="800" i="1" spc="-5" dirty="0">
                <a:solidFill>
                  <a:srgbClr val="303B4D"/>
                </a:solidFill>
                <a:latin typeface="Arial MT"/>
                <a:cs typeface="Trebuchet MS"/>
              </a:rPr>
              <a:t> </a:t>
            </a:r>
            <a:r>
              <a:rPr sz="800" i="1" spc="-20" dirty="0">
                <a:solidFill>
                  <a:srgbClr val="303B4D"/>
                </a:solidFill>
                <a:latin typeface="Arial MT"/>
                <a:cs typeface="Trebuchet MS"/>
              </a:rPr>
              <a:t>Professional</a:t>
            </a:r>
            <a:r>
              <a:rPr sz="800" i="1" spc="-5" dirty="0">
                <a:solidFill>
                  <a:srgbClr val="303B4D"/>
                </a:solidFill>
                <a:latin typeface="Arial MT"/>
                <a:cs typeface="Trebuchet MS"/>
              </a:rPr>
              <a:t> </a:t>
            </a:r>
            <a:r>
              <a:rPr sz="800" i="1" spc="-10" dirty="0">
                <a:solidFill>
                  <a:srgbClr val="303B4D"/>
                </a:solidFill>
                <a:latin typeface="Arial MT"/>
                <a:cs typeface="Trebuchet MS"/>
              </a:rPr>
              <a:t>Proficiency</a:t>
            </a:r>
            <a:endParaRPr sz="800">
              <a:latin typeface="Arial MT"/>
              <a:cs typeface="Trebuchet MS"/>
            </a:endParaRPr>
          </a:p>
        </p:txBody>
      </p:sp>
      <p:sp>
        <p:nvSpPr>
          <p:cNvPr id="26" name="object 26"/>
          <p:cNvSpPr txBox="1"/>
          <p:nvPr/>
        </p:nvSpPr>
        <p:spPr>
          <a:xfrm>
            <a:off x="303650" y="6466161"/>
            <a:ext cx="1275715" cy="309245"/>
          </a:xfrm>
          <a:prstGeom prst="rect">
            <a:avLst/>
          </a:prstGeom>
        </p:spPr>
        <p:txBody>
          <a:bodyPr vert="horz" wrap="square" lIns="0" tIns="24765" rIns="0" bIns="0" rtlCol="0">
            <a:spAutoFit/>
          </a:bodyPr>
          <a:lstStyle/>
          <a:p>
            <a:pPr marL="12700">
              <a:lnSpc>
                <a:spcPct val="100000"/>
              </a:lnSpc>
              <a:spcBef>
                <a:spcPts val="195"/>
              </a:spcBef>
            </a:pPr>
            <a:r>
              <a:rPr sz="900" spc="-10" dirty="0">
                <a:latin typeface="Arial MT"/>
                <a:cs typeface="Arial MT"/>
              </a:rPr>
              <a:t>Hindi</a:t>
            </a:r>
            <a:endParaRPr sz="900">
              <a:latin typeface="Arial MT"/>
              <a:cs typeface="Arial MT"/>
            </a:endParaRPr>
          </a:p>
          <a:p>
            <a:pPr marL="12700">
              <a:lnSpc>
                <a:spcPct val="100000"/>
              </a:lnSpc>
              <a:spcBef>
                <a:spcPts val="95"/>
              </a:spcBef>
            </a:pPr>
            <a:r>
              <a:rPr sz="800" i="1" spc="-35" dirty="0">
                <a:solidFill>
                  <a:srgbClr val="303B4D"/>
                </a:solidFill>
                <a:latin typeface="Arial MT"/>
                <a:cs typeface="Trebuchet MS"/>
              </a:rPr>
              <a:t>Full</a:t>
            </a:r>
            <a:r>
              <a:rPr sz="800" i="1" spc="-5" dirty="0">
                <a:solidFill>
                  <a:srgbClr val="303B4D"/>
                </a:solidFill>
                <a:latin typeface="Arial MT"/>
                <a:cs typeface="Trebuchet MS"/>
              </a:rPr>
              <a:t> </a:t>
            </a:r>
            <a:r>
              <a:rPr sz="800" i="1" spc="-20" dirty="0">
                <a:solidFill>
                  <a:srgbClr val="303B4D"/>
                </a:solidFill>
                <a:latin typeface="Arial MT"/>
                <a:cs typeface="Trebuchet MS"/>
              </a:rPr>
              <a:t>Professional</a:t>
            </a:r>
            <a:r>
              <a:rPr sz="800" i="1" spc="-5" dirty="0">
                <a:solidFill>
                  <a:srgbClr val="303B4D"/>
                </a:solidFill>
                <a:latin typeface="Arial MT"/>
                <a:cs typeface="Trebuchet MS"/>
              </a:rPr>
              <a:t> </a:t>
            </a:r>
            <a:r>
              <a:rPr sz="800" i="1" spc="-10" dirty="0">
                <a:solidFill>
                  <a:srgbClr val="303B4D"/>
                </a:solidFill>
                <a:latin typeface="Arial MT"/>
                <a:cs typeface="Trebuchet MS"/>
              </a:rPr>
              <a:t>Proficiency</a:t>
            </a:r>
            <a:endParaRPr sz="800">
              <a:latin typeface="Arial MT"/>
              <a:cs typeface="Trebuchet MS"/>
            </a:endParaRPr>
          </a:p>
        </p:txBody>
      </p:sp>
      <p:sp>
        <p:nvSpPr>
          <p:cNvPr id="27" name="object 27"/>
          <p:cNvSpPr txBox="1"/>
          <p:nvPr/>
        </p:nvSpPr>
        <p:spPr>
          <a:xfrm>
            <a:off x="303650" y="6904408"/>
            <a:ext cx="1368425" cy="309245"/>
          </a:xfrm>
          <a:prstGeom prst="rect">
            <a:avLst/>
          </a:prstGeom>
        </p:spPr>
        <p:txBody>
          <a:bodyPr vert="horz" wrap="square" lIns="0" tIns="24765" rIns="0" bIns="0" rtlCol="0">
            <a:spAutoFit/>
          </a:bodyPr>
          <a:lstStyle/>
          <a:p>
            <a:pPr marL="12700">
              <a:lnSpc>
                <a:spcPct val="100000"/>
              </a:lnSpc>
              <a:spcBef>
                <a:spcPts val="195"/>
              </a:spcBef>
            </a:pPr>
            <a:r>
              <a:rPr sz="900" spc="-10" dirty="0">
                <a:latin typeface="Arial MT"/>
                <a:cs typeface="Arial MT"/>
              </a:rPr>
              <a:t>Telugu</a:t>
            </a:r>
            <a:endParaRPr sz="900">
              <a:latin typeface="Arial MT"/>
              <a:cs typeface="Arial MT"/>
            </a:endParaRPr>
          </a:p>
          <a:p>
            <a:pPr marL="12700">
              <a:lnSpc>
                <a:spcPct val="100000"/>
              </a:lnSpc>
              <a:spcBef>
                <a:spcPts val="95"/>
              </a:spcBef>
            </a:pPr>
            <a:r>
              <a:rPr sz="800" i="1" spc="-10" dirty="0">
                <a:solidFill>
                  <a:srgbClr val="303B4D"/>
                </a:solidFill>
                <a:latin typeface="Arial MT"/>
                <a:cs typeface="Trebuchet MS"/>
              </a:rPr>
              <a:t>Native</a:t>
            </a:r>
            <a:r>
              <a:rPr sz="800" i="1" spc="-45" dirty="0">
                <a:solidFill>
                  <a:srgbClr val="303B4D"/>
                </a:solidFill>
                <a:latin typeface="Arial MT"/>
                <a:cs typeface="Trebuchet MS"/>
              </a:rPr>
              <a:t> </a:t>
            </a:r>
            <a:r>
              <a:rPr sz="800" i="1" spc="-25" dirty="0">
                <a:solidFill>
                  <a:srgbClr val="303B4D"/>
                </a:solidFill>
                <a:latin typeface="Arial MT"/>
                <a:cs typeface="Trebuchet MS"/>
              </a:rPr>
              <a:t>or</a:t>
            </a:r>
            <a:r>
              <a:rPr sz="800" i="1" spc="-35" dirty="0">
                <a:solidFill>
                  <a:srgbClr val="303B4D"/>
                </a:solidFill>
                <a:latin typeface="Arial MT"/>
                <a:cs typeface="Trebuchet MS"/>
              </a:rPr>
              <a:t> </a:t>
            </a:r>
            <a:r>
              <a:rPr sz="800" i="1" spc="-20" dirty="0">
                <a:solidFill>
                  <a:srgbClr val="303B4D"/>
                </a:solidFill>
                <a:latin typeface="Arial MT"/>
                <a:cs typeface="Trebuchet MS"/>
              </a:rPr>
              <a:t>Bilingual</a:t>
            </a:r>
            <a:r>
              <a:rPr sz="800" i="1" spc="-30" dirty="0">
                <a:solidFill>
                  <a:srgbClr val="303B4D"/>
                </a:solidFill>
                <a:latin typeface="Arial MT"/>
                <a:cs typeface="Trebuchet MS"/>
              </a:rPr>
              <a:t> </a:t>
            </a:r>
            <a:r>
              <a:rPr sz="800" i="1" spc="-10" dirty="0">
                <a:solidFill>
                  <a:srgbClr val="303B4D"/>
                </a:solidFill>
                <a:latin typeface="Arial MT"/>
                <a:cs typeface="Trebuchet MS"/>
              </a:rPr>
              <a:t>Proficiency</a:t>
            </a:r>
            <a:endParaRPr sz="800">
              <a:latin typeface="Arial MT"/>
              <a:cs typeface="Trebuchet MS"/>
            </a:endParaRPr>
          </a:p>
        </p:txBody>
      </p:sp>
      <p:sp>
        <p:nvSpPr>
          <p:cNvPr id="28" name="object 28"/>
          <p:cNvSpPr/>
          <p:nvPr/>
        </p:nvSpPr>
        <p:spPr>
          <a:xfrm>
            <a:off x="316350" y="7833306"/>
            <a:ext cx="1524000" cy="12065"/>
          </a:xfrm>
          <a:custGeom>
            <a:avLst/>
            <a:gdLst/>
            <a:ahLst/>
            <a:cxnLst/>
            <a:rect l="l" t="t" r="r" b="b"/>
            <a:pathLst>
              <a:path w="1524000" h="12065">
                <a:moveTo>
                  <a:pt x="1523707" y="11609"/>
                </a:moveTo>
                <a:lnTo>
                  <a:pt x="0" y="11609"/>
                </a:lnTo>
                <a:lnTo>
                  <a:pt x="0" y="0"/>
                </a:lnTo>
                <a:lnTo>
                  <a:pt x="1523707" y="0"/>
                </a:lnTo>
                <a:lnTo>
                  <a:pt x="1523707" y="11609"/>
                </a:lnTo>
                <a:close/>
              </a:path>
            </a:pathLst>
          </a:custGeom>
          <a:solidFill>
            <a:srgbClr val="303B4D"/>
          </a:solidFill>
        </p:spPr>
        <p:txBody>
          <a:bodyPr wrap="square" lIns="0" tIns="0" rIns="0" bIns="0" rtlCol="0"/>
          <a:lstStyle/>
          <a:p>
            <a:endParaRPr>
              <a:latin typeface="Arial MT"/>
            </a:endParaRPr>
          </a:p>
        </p:txBody>
      </p:sp>
      <p:sp>
        <p:nvSpPr>
          <p:cNvPr id="29" name="object 29"/>
          <p:cNvSpPr txBox="1"/>
          <p:nvPr/>
        </p:nvSpPr>
        <p:spPr>
          <a:xfrm>
            <a:off x="303650" y="7591325"/>
            <a:ext cx="1057275" cy="227626"/>
          </a:xfrm>
          <a:prstGeom prst="rect">
            <a:avLst/>
          </a:prstGeom>
        </p:spPr>
        <p:txBody>
          <a:bodyPr vert="horz" wrap="square" lIns="0" tIns="12065" rIns="0" bIns="0" rtlCol="0">
            <a:spAutoFit/>
          </a:bodyPr>
          <a:lstStyle/>
          <a:p>
            <a:pPr marL="12700">
              <a:lnSpc>
                <a:spcPct val="100000"/>
              </a:lnSpc>
              <a:spcBef>
                <a:spcPts val="95"/>
              </a:spcBef>
            </a:pPr>
            <a:r>
              <a:rPr sz="1400" b="1" spc="-60" dirty="0">
                <a:solidFill>
                  <a:srgbClr val="303B4D"/>
                </a:solidFill>
                <a:latin typeface="Arial MT"/>
                <a:cs typeface="Arial"/>
              </a:rPr>
              <a:t>STRENGTHS</a:t>
            </a:r>
            <a:endParaRPr sz="1400">
              <a:latin typeface="Arial MT"/>
              <a:cs typeface="Arial"/>
            </a:endParaRPr>
          </a:p>
        </p:txBody>
      </p:sp>
      <p:sp>
        <p:nvSpPr>
          <p:cNvPr id="30" name="object 30"/>
          <p:cNvSpPr/>
          <p:nvPr/>
        </p:nvSpPr>
        <p:spPr>
          <a:xfrm>
            <a:off x="316350" y="7946496"/>
            <a:ext cx="1463040" cy="377825"/>
          </a:xfrm>
          <a:custGeom>
            <a:avLst/>
            <a:gdLst/>
            <a:ahLst/>
            <a:cxnLst/>
            <a:rect l="l" t="t" r="r" b="b"/>
            <a:pathLst>
              <a:path w="1463039" h="377825">
                <a:moveTo>
                  <a:pt x="1425029" y="377298"/>
                </a:moveTo>
                <a:lnTo>
                  <a:pt x="37729" y="377298"/>
                </a:lnTo>
                <a:lnTo>
                  <a:pt x="23048" y="374332"/>
                </a:lnTo>
                <a:lnTo>
                  <a:pt x="11054" y="366244"/>
                </a:lnTo>
                <a:lnTo>
                  <a:pt x="2966" y="354250"/>
                </a:lnTo>
                <a:lnTo>
                  <a:pt x="0" y="339569"/>
                </a:lnTo>
                <a:lnTo>
                  <a:pt x="0" y="37729"/>
                </a:lnTo>
                <a:lnTo>
                  <a:pt x="2966" y="23048"/>
                </a:lnTo>
                <a:lnTo>
                  <a:pt x="11054" y="11054"/>
                </a:lnTo>
                <a:lnTo>
                  <a:pt x="23048" y="2966"/>
                </a:lnTo>
                <a:lnTo>
                  <a:pt x="37729" y="0"/>
                </a:lnTo>
                <a:lnTo>
                  <a:pt x="1425029" y="0"/>
                </a:lnTo>
                <a:lnTo>
                  <a:pt x="1439710" y="2966"/>
                </a:lnTo>
                <a:lnTo>
                  <a:pt x="1451704" y="11054"/>
                </a:lnTo>
                <a:lnTo>
                  <a:pt x="1452077" y="11609"/>
                </a:lnTo>
                <a:lnTo>
                  <a:pt x="37729" y="11609"/>
                </a:lnTo>
                <a:lnTo>
                  <a:pt x="27565" y="13662"/>
                </a:lnTo>
                <a:lnTo>
                  <a:pt x="19262" y="19262"/>
                </a:lnTo>
                <a:lnTo>
                  <a:pt x="13662" y="27565"/>
                </a:lnTo>
                <a:lnTo>
                  <a:pt x="11609" y="37729"/>
                </a:lnTo>
                <a:lnTo>
                  <a:pt x="11609" y="339569"/>
                </a:lnTo>
                <a:lnTo>
                  <a:pt x="13662" y="349733"/>
                </a:lnTo>
                <a:lnTo>
                  <a:pt x="19262" y="358036"/>
                </a:lnTo>
                <a:lnTo>
                  <a:pt x="27565" y="363635"/>
                </a:lnTo>
                <a:lnTo>
                  <a:pt x="37729" y="365689"/>
                </a:lnTo>
                <a:lnTo>
                  <a:pt x="1452077" y="365689"/>
                </a:lnTo>
                <a:lnTo>
                  <a:pt x="1451704" y="366244"/>
                </a:lnTo>
                <a:lnTo>
                  <a:pt x="1439710" y="374332"/>
                </a:lnTo>
                <a:lnTo>
                  <a:pt x="1425029" y="377298"/>
                </a:lnTo>
                <a:close/>
              </a:path>
              <a:path w="1463039" h="377825">
                <a:moveTo>
                  <a:pt x="1452077" y="365689"/>
                </a:moveTo>
                <a:lnTo>
                  <a:pt x="1425029" y="365689"/>
                </a:lnTo>
                <a:lnTo>
                  <a:pt x="1435193" y="363635"/>
                </a:lnTo>
                <a:lnTo>
                  <a:pt x="1443496" y="358036"/>
                </a:lnTo>
                <a:lnTo>
                  <a:pt x="1449096" y="349733"/>
                </a:lnTo>
                <a:lnTo>
                  <a:pt x="1451149" y="339569"/>
                </a:lnTo>
                <a:lnTo>
                  <a:pt x="1451149" y="37729"/>
                </a:lnTo>
                <a:lnTo>
                  <a:pt x="1449096" y="27565"/>
                </a:lnTo>
                <a:lnTo>
                  <a:pt x="1443496" y="19262"/>
                </a:lnTo>
                <a:lnTo>
                  <a:pt x="1435193" y="13662"/>
                </a:lnTo>
                <a:lnTo>
                  <a:pt x="1425029" y="11609"/>
                </a:lnTo>
                <a:lnTo>
                  <a:pt x="1452077" y="11609"/>
                </a:lnTo>
                <a:lnTo>
                  <a:pt x="1459792" y="23048"/>
                </a:lnTo>
                <a:lnTo>
                  <a:pt x="1462758" y="37729"/>
                </a:lnTo>
                <a:lnTo>
                  <a:pt x="1462758" y="339569"/>
                </a:lnTo>
                <a:lnTo>
                  <a:pt x="1459792" y="354250"/>
                </a:lnTo>
                <a:lnTo>
                  <a:pt x="1452077" y="365689"/>
                </a:lnTo>
                <a:close/>
              </a:path>
            </a:pathLst>
          </a:custGeom>
          <a:solidFill>
            <a:srgbClr val="B1B1B1"/>
          </a:solidFill>
        </p:spPr>
        <p:txBody>
          <a:bodyPr wrap="square" lIns="0" tIns="0" rIns="0" bIns="0" rtlCol="0"/>
          <a:lstStyle/>
          <a:p>
            <a:endParaRPr>
              <a:latin typeface="Arial MT"/>
            </a:endParaRPr>
          </a:p>
        </p:txBody>
      </p:sp>
      <p:sp>
        <p:nvSpPr>
          <p:cNvPr id="31" name="object 31"/>
          <p:cNvSpPr/>
          <p:nvPr/>
        </p:nvSpPr>
        <p:spPr>
          <a:xfrm>
            <a:off x="316350" y="8434082"/>
            <a:ext cx="1056640" cy="238125"/>
          </a:xfrm>
          <a:custGeom>
            <a:avLst/>
            <a:gdLst/>
            <a:ahLst/>
            <a:cxnLst/>
            <a:rect l="l" t="t" r="r" b="b"/>
            <a:pathLst>
              <a:path w="1056640" h="238125">
                <a:moveTo>
                  <a:pt x="1018707" y="237988"/>
                </a:moveTo>
                <a:lnTo>
                  <a:pt x="37729" y="237988"/>
                </a:lnTo>
                <a:lnTo>
                  <a:pt x="23048" y="235022"/>
                </a:lnTo>
                <a:lnTo>
                  <a:pt x="11054" y="226933"/>
                </a:lnTo>
                <a:lnTo>
                  <a:pt x="2966" y="214940"/>
                </a:lnTo>
                <a:lnTo>
                  <a:pt x="0" y="200258"/>
                </a:lnTo>
                <a:lnTo>
                  <a:pt x="0" y="37729"/>
                </a:lnTo>
                <a:lnTo>
                  <a:pt x="2966" y="23048"/>
                </a:lnTo>
                <a:lnTo>
                  <a:pt x="11054" y="11054"/>
                </a:lnTo>
                <a:lnTo>
                  <a:pt x="23048" y="2966"/>
                </a:lnTo>
                <a:lnTo>
                  <a:pt x="37729" y="0"/>
                </a:lnTo>
                <a:lnTo>
                  <a:pt x="1018707" y="0"/>
                </a:lnTo>
                <a:lnTo>
                  <a:pt x="1033388" y="2966"/>
                </a:lnTo>
                <a:lnTo>
                  <a:pt x="1045382" y="11054"/>
                </a:lnTo>
                <a:lnTo>
                  <a:pt x="1045756" y="11609"/>
                </a:lnTo>
                <a:lnTo>
                  <a:pt x="37729" y="11609"/>
                </a:lnTo>
                <a:lnTo>
                  <a:pt x="27565" y="13662"/>
                </a:lnTo>
                <a:lnTo>
                  <a:pt x="19262" y="19262"/>
                </a:lnTo>
                <a:lnTo>
                  <a:pt x="13662" y="27565"/>
                </a:lnTo>
                <a:lnTo>
                  <a:pt x="11609" y="37729"/>
                </a:lnTo>
                <a:lnTo>
                  <a:pt x="11609" y="200258"/>
                </a:lnTo>
                <a:lnTo>
                  <a:pt x="13662" y="210422"/>
                </a:lnTo>
                <a:lnTo>
                  <a:pt x="19262" y="218725"/>
                </a:lnTo>
                <a:lnTo>
                  <a:pt x="27565" y="224325"/>
                </a:lnTo>
                <a:lnTo>
                  <a:pt x="37729" y="226379"/>
                </a:lnTo>
                <a:lnTo>
                  <a:pt x="1045756" y="226379"/>
                </a:lnTo>
                <a:lnTo>
                  <a:pt x="1045382" y="226933"/>
                </a:lnTo>
                <a:lnTo>
                  <a:pt x="1033388" y="235022"/>
                </a:lnTo>
                <a:lnTo>
                  <a:pt x="1018707" y="237988"/>
                </a:lnTo>
                <a:close/>
              </a:path>
              <a:path w="1056640" h="238125">
                <a:moveTo>
                  <a:pt x="1045756" y="226379"/>
                </a:moveTo>
                <a:lnTo>
                  <a:pt x="1018707" y="226379"/>
                </a:lnTo>
                <a:lnTo>
                  <a:pt x="1028871" y="224325"/>
                </a:lnTo>
                <a:lnTo>
                  <a:pt x="1037174" y="218725"/>
                </a:lnTo>
                <a:lnTo>
                  <a:pt x="1042774" y="210422"/>
                </a:lnTo>
                <a:lnTo>
                  <a:pt x="1044827" y="200258"/>
                </a:lnTo>
                <a:lnTo>
                  <a:pt x="1044827" y="37729"/>
                </a:lnTo>
                <a:lnTo>
                  <a:pt x="1042774" y="27565"/>
                </a:lnTo>
                <a:lnTo>
                  <a:pt x="1037174" y="19262"/>
                </a:lnTo>
                <a:lnTo>
                  <a:pt x="1028871" y="13662"/>
                </a:lnTo>
                <a:lnTo>
                  <a:pt x="1018707" y="11609"/>
                </a:lnTo>
                <a:lnTo>
                  <a:pt x="1045756" y="11609"/>
                </a:lnTo>
                <a:lnTo>
                  <a:pt x="1053470" y="23048"/>
                </a:lnTo>
                <a:lnTo>
                  <a:pt x="1056437" y="37729"/>
                </a:lnTo>
                <a:lnTo>
                  <a:pt x="1056437" y="200258"/>
                </a:lnTo>
                <a:lnTo>
                  <a:pt x="1053470" y="214940"/>
                </a:lnTo>
                <a:lnTo>
                  <a:pt x="1045756" y="226379"/>
                </a:lnTo>
                <a:close/>
              </a:path>
            </a:pathLst>
          </a:custGeom>
          <a:solidFill>
            <a:srgbClr val="B1B1B1"/>
          </a:solidFill>
        </p:spPr>
        <p:txBody>
          <a:bodyPr wrap="square" lIns="0" tIns="0" rIns="0" bIns="0" rtlCol="0"/>
          <a:lstStyle/>
          <a:p>
            <a:endParaRPr>
              <a:latin typeface="Arial MT"/>
            </a:endParaRPr>
          </a:p>
        </p:txBody>
      </p:sp>
      <p:sp>
        <p:nvSpPr>
          <p:cNvPr id="32" name="object 32"/>
          <p:cNvSpPr/>
          <p:nvPr/>
        </p:nvSpPr>
        <p:spPr>
          <a:xfrm>
            <a:off x="316350" y="8782358"/>
            <a:ext cx="1216660" cy="238125"/>
          </a:xfrm>
          <a:custGeom>
            <a:avLst/>
            <a:gdLst/>
            <a:ahLst/>
            <a:cxnLst/>
            <a:rect l="l" t="t" r="r" b="b"/>
            <a:pathLst>
              <a:path w="1216660" h="238125">
                <a:moveTo>
                  <a:pt x="1178333" y="237988"/>
                </a:moveTo>
                <a:lnTo>
                  <a:pt x="37729" y="237988"/>
                </a:lnTo>
                <a:lnTo>
                  <a:pt x="23048" y="235022"/>
                </a:lnTo>
                <a:lnTo>
                  <a:pt x="11054" y="226933"/>
                </a:lnTo>
                <a:lnTo>
                  <a:pt x="2966" y="214940"/>
                </a:lnTo>
                <a:lnTo>
                  <a:pt x="0" y="200258"/>
                </a:lnTo>
                <a:lnTo>
                  <a:pt x="0" y="37729"/>
                </a:lnTo>
                <a:lnTo>
                  <a:pt x="2966" y="23048"/>
                </a:lnTo>
                <a:lnTo>
                  <a:pt x="11054" y="11054"/>
                </a:lnTo>
                <a:lnTo>
                  <a:pt x="23048" y="2966"/>
                </a:lnTo>
                <a:lnTo>
                  <a:pt x="37729" y="0"/>
                </a:lnTo>
                <a:lnTo>
                  <a:pt x="1178333" y="0"/>
                </a:lnTo>
                <a:lnTo>
                  <a:pt x="1193015" y="2966"/>
                </a:lnTo>
                <a:lnTo>
                  <a:pt x="1205008" y="11054"/>
                </a:lnTo>
                <a:lnTo>
                  <a:pt x="1205382" y="11609"/>
                </a:lnTo>
                <a:lnTo>
                  <a:pt x="37729" y="11609"/>
                </a:lnTo>
                <a:lnTo>
                  <a:pt x="27565" y="13662"/>
                </a:lnTo>
                <a:lnTo>
                  <a:pt x="19262" y="19262"/>
                </a:lnTo>
                <a:lnTo>
                  <a:pt x="13662" y="27565"/>
                </a:lnTo>
                <a:lnTo>
                  <a:pt x="11609" y="37729"/>
                </a:lnTo>
                <a:lnTo>
                  <a:pt x="11609" y="200258"/>
                </a:lnTo>
                <a:lnTo>
                  <a:pt x="13662" y="210422"/>
                </a:lnTo>
                <a:lnTo>
                  <a:pt x="19262" y="218726"/>
                </a:lnTo>
                <a:lnTo>
                  <a:pt x="27565" y="224325"/>
                </a:lnTo>
                <a:lnTo>
                  <a:pt x="37729" y="226379"/>
                </a:lnTo>
                <a:lnTo>
                  <a:pt x="1205382" y="226379"/>
                </a:lnTo>
                <a:lnTo>
                  <a:pt x="1205008" y="226933"/>
                </a:lnTo>
                <a:lnTo>
                  <a:pt x="1193015" y="235022"/>
                </a:lnTo>
                <a:lnTo>
                  <a:pt x="1178333" y="237988"/>
                </a:lnTo>
                <a:close/>
              </a:path>
              <a:path w="1216660" h="238125">
                <a:moveTo>
                  <a:pt x="1205382" y="226379"/>
                </a:moveTo>
                <a:lnTo>
                  <a:pt x="1178333" y="226379"/>
                </a:lnTo>
                <a:lnTo>
                  <a:pt x="1188497" y="224325"/>
                </a:lnTo>
                <a:lnTo>
                  <a:pt x="1196800" y="218726"/>
                </a:lnTo>
                <a:lnTo>
                  <a:pt x="1202400" y="210422"/>
                </a:lnTo>
                <a:lnTo>
                  <a:pt x="1204454" y="200258"/>
                </a:lnTo>
                <a:lnTo>
                  <a:pt x="1204454" y="37729"/>
                </a:lnTo>
                <a:lnTo>
                  <a:pt x="1202400" y="27565"/>
                </a:lnTo>
                <a:lnTo>
                  <a:pt x="1196800" y="19262"/>
                </a:lnTo>
                <a:lnTo>
                  <a:pt x="1188497" y="13662"/>
                </a:lnTo>
                <a:lnTo>
                  <a:pt x="1178333" y="11609"/>
                </a:lnTo>
                <a:lnTo>
                  <a:pt x="1205382" y="11609"/>
                </a:lnTo>
                <a:lnTo>
                  <a:pt x="1213096" y="23048"/>
                </a:lnTo>
                <a:lnTo>
                  <a:pt x="1216063" y="37729"/>
                </a:lnTo>
                <a:lnTo>
                  <a:pt x="1216063" y="200258"/>
                </a:lnTo>
                <a:lnTo>
                  <a:pt x="1213096" y="214940"/>
                </a:lnTo>
                <a:lnTo>
                  <a:pt x="1205382" y="226379"/>
                </a:lnTo>
                <a:close/>
              </a:path>
            </a:pathLst>
          </a:custGeom>
          <a:solidFill>
            <a:srgbClr val="B1B1B1"/>
          </a:solidFill>
        </p:spPr>
        <p:txBody>
          <a:bodyPr wrap="square" lIns="0" tIns="0" rIns="0" bIns="0" rtlCol="0"/>
          <a:lstStyle/>
          <a:p>
            <a:endParaRPr>
              <a:latin typeface="Arial MT"/>
            </a:endParaRPr>
          </a:p>
        </p:txBody>
      </p:sp>
      <p:sp>
        <p:nvSpPr>
          <p:cNvPr id="33" name="object 33"/>
          <p:cNvSpPr/>
          <p:nvPr/>
        </p:nvSpPr>
        <p:spPr>
          <a:xfrm>
            <a:off x="316350" y="9130634"/>
            <a:ext cx="984250" cy="238125"/>
          </a:xfrm>
          <a:custGeom>
            <a:avLst/>
            <a:gdLst/>
            <a:ahLst/>
            <a:cxnLst/>
            <a:rect l="l" t="t" r="r" b="b"/>
            <a:pathLst>
              <a:path w="984250" h="238125">
                <a:moveTo>
                  <a:pt x="946149" y="237988"/>
                </a:moveTo>
                <a:lnTo>
                  <a:pt x="37729" y="237988"/>
                </a:lnTo>
                <a:lnTo>
                  <a:pt x="23048" y="235022"/>
                </a:lnTo>
                <a:lnTo>
                  <a:pt x="11054" y="226933"/>
                </a:lnTo>
                <a:lnTo>
                  <a:pt x="2966" y="214940"/>
                </a:lnTo>
                <a:lnTo>
                  <a:pt x="0" y="200258"/>
                </a:lnTo>
                <a:lnTo>
                  <a:pt x="0" y="37729"/>
                </a:lnTo>
                <a:lnTo>
                  <a:pt x="2966" y="23048"/>
                </a:lnTo>
                <a:lnTo>
                  <a:pt x="11054" y="11054"/>
                </a:lnTo>
                <a:lnTo>
                  <a:pt x="23048" y="2966"/>
                </a:lnTo>
                <a:lnTo>
                  <a:pt x="37729" y="0"/>
                </a:lnTo>
                <a:lnTo>
                  <a:pt x="946149" y="0"/>
                </a:lnTo>
                <a:lnTo>
                  <a:pt x="960831" y="2966"/>
                </a:lnTo>
                <a:lnTo>
                  <a:pt x="972824" y="11054"/>
                </a:lnTo>
                <a:lnTo>
                  <a:pt x="973198" y="11609"/>
                </a:lnTo>
                <a:lnTo>
                  <a:pt x="37729" y="11609"/>
                </a:lnTo>
                <a:lnTo>
                  <a:pt x="27565" y="13662"/>
                </a:lnTo>
                <a:lnTo>
                  <a:pt x="19262" y="19262"/>
                </a:lnTo>
                <a:lnTo>
                  <a:pt x="13662" y="27565"/>
                </a:lnTo>
                <a:lnTo>
                  <a:pt x="11609" y="37729"/>
                </a:lnTo>
                <a:lnTo>
                  <a:pt x="11609" y="200258"/>
                </a:lnTo>
                <a:lnTo>
                  <a:pt x="13662" y="210422"/>
                </a:lnTo>
                <a:lnTo>
                  <a:pt x="19262" y="218726"/>
                </a:lnTo>
                <a:lnTo>
                  <a:pt x="27565" y="224325"/>
                </a:lnTo>
                <a:lnTo>
                  <a:pt x="37729" y="226379"/>
                </a:lnTo>
                <a:lnTo>
                  <a:pt x="973198" y="226379"/>
                </a:lnTo>
                <a:lnTo>
                  <a:pt x="972824" y="226933"/>
                </a:lnTo>
                <a:lnTo>
                  <a:pt x="960831" y="235022"/>
                </a:lnTo>
                <a:lnTo>
                  <a:pt x="946149" y="237988"/>
                </a:lnTo>
                <a:close/>
              </a:path>
              <a:path w="984250" h="238125">
                <a:moveTo>
                  <a:pt x="973198" y="226379"/>
                </a:moveTo>
                <a:lnTo>
                  <a:pt x="946149" y="226379"/>
                </a:lnTo>
                <a:lnTo>
                  <a:pt x="956313" y="224325"/>
                </a:lnTo>
                <a:lnTo>
                  <a:pt x="964616" y="218726"/>
                </a:lnTo>
                <a:lnTo>
                  <a:pt x="970216" y="210422"/>
                </a:lnTo>
                <a:lnTo>
                  <a:pt x="972270" y="200258"/>
                </a:lnTo>
                <a:lnTo>
                  <a:pt x="972270" y="37729"/>
                </a:lnTo>
                <a:lnTo>
                  <a:pt x="970216" y="27565"/>
                </a:lnTo>
                <a:lnTo>
                  <a:pt x="964616" y="19262"/>
                </a:lnTo>
                <a:lnTo>
                  <a:pt x="956313" y="13662"/>
                </a:lnTo>
                <a:lnTo>
                  <a:pt x="946149" y="11609"/>
                </a:lnTo>
                <a:lnTo>
                  <a:pt x="973198" y="11609"/>
                </a:lnTo>
                <a:lnTo>
                  <a:pt x="980913" y="23048"/>
                </a:lnTo>
                <a:lnTo>
                  <a:pt x="983879" y="37729"/>
                </a:lnTo>
                <a:lnTo>
                  <a:pt x="983879" y="200258"/>
                </a:lnTo>
                <a:lnTo>
                  <a:pt x="980913" y="214940"/>
                </a:lnTo>
                <a:lnTo>
                  <a:pt x="973198" y="226379"/>
                </a:lnTo>
                <a:close/>
              </a:path>
            </a:pathLst>
          </a:custGeom>
          <a:solidFill>
            <a:srgbClr val="B1B1B1"/>
          </a:solidFill>
        </p:spPr>
        <p:txBody>
          <a:bodyPr wrap="square" lIns="0" tIns="0" rIns="0" bIns="0" rtlCol="0"/>
          <a:lstStyle/>
          <a:p>
            <a:endParaRPr>
              <a:latin typeface="Arial MT"/>
            </a:endParaRPr>
          </a:p>
        </p:txBody>
      </p:sp>
      <p:sp>
        <p:nvSpPr>
          <p:cNvPr id="34" name="object 34"/>
          <p:cNvSpPr txBox="1"/>
          <p:nvPr/>
        </p:nvSpPr>
        <p:spPr>
          <a:xfrm>
            <a:off x="427885" y="7985406"/>
            <a:ext cx="1019175" cy="282450"/>
          </a:xfrm>
          <a:prstGeom prst="rect">
            <a:avLst/>
          </a:prstGeom>
        </p:spPr>
        <p:txBody>
          <a:bodyPr vert="horz" wrap="square" lIns="0" tIns="8890" rIns="0" bIns="0" rtlCol="0">
            <a:spAutoFit/>
          </a:bodyPr>
          <a:lstStyle/>
          <a:p>
            <a:pPr marL="12700" marR="207645">
              <a:lnSpc>
                <a:spcPct val="101600"/>
              </a:lnSpc>
              <a:spcBef>
                <a:spcPts val="70"/>
              </a:spcBef>
            </a:pPr>
            <a:r>
              <a:rPr sz="900" dirty="0">
                <a:latin typeface="Arial MT"/>
                <a:cs typeface="Arial MT"/>
              </a:rPr>
              <a:t>Strong</a:t>
            </a:r>
            <a:r>
              <a:rPr sz="900" spc="25" dirty="0">
                <a:latin typeface="Arial MT"/>
                <a:cs typeface="Arial MT"/>
              </a:rPr>
              <a:t> </a:t>
            </a:r>
            <a:r>
              <a:rPr sz="900" spc="-25" dirty="0">
                <a:latin typeface="Arial MT"/>
                <a:cs typeface="Arial MT"/>
              </a:rPr>
              <a:t>in </a:t>
            </a:r>
            <a:r>
              <a:rPr sz="900" spc="-10" dirty="0">
                <a:latin typeface="Arial MT"/>
                <a:cs typeface="Arial MT"/>
              </a:rPr>
              <a:t>communication</a:t>
            </a:r>
            <a:endParaRPr lang="en-IN" sz="900" spc="-10" dirty="0">
              <a:latin typeface="Arial MT"/>
              <a:cs typeface="Arial MT"/>
            </a:endParaRPr>
          </a:p>
        </p:txBody>
      </p:sp>
      <p:sp>
        <p:nvSpPr>
          <p:cNvPr id="35" name="object 35"/>
          <p:cNvSpPr/>
          <p:nvPr/>
        </p:nvSpPr>
        <p:spPr>
          <a:xfrm>
            <a:off x="2031609" y="2051925"/>
            <a:ext cx="5180965" cy="12065"/>
          </a:xfrm>
          <a:custGeom>
            <a:avLst/>
            <a:gdLst/>
            <a:ahLst/>
            <a:cxnLst/>
            <a:rect l="l" t="t" r="r" b="b"/>
            <a:pathLst>
              <a:path w="5180965" h="12064">
                <a:moveTo>
                  <a:pt x="5180604" y="11609"/>
                </a:moveTo>
                <a:lnTo>
                  <a:pt x="0" y="11609"/>
                </a:lnTo>
                <a:lnTo>
                  <a:pt x="0" y="0"/>
                </a:lnTo>
                <a:lnTo>
                  <a:pt x="5180604" y="0"/>
                </a:lnTo>
                <a:lnTo>
                  <a:pt x="5180604" y="11609"/>
                </a:lnTo>
                <a:close/>
              </a:path>
            </a:pathLst>
          </a:custGeom>
          <a:solidFill>
            <a:srgbClr val="303B4D"/>
          </a:solidFill>
        </p:spPr>
        <p:txBody>
          <a:bodyPr wrap="square" lIns="0" tIns="0" rIns="0" bIns="0" rtlCol="0"/>
          <a:lstStyle/>
          <a:p>
            <a:endParaRPr>
              <a:latin typeface="Arial MT"/>
            </a:endParaRPr>
          </a:p>
        </p:txBody>
      </p:sp>
      <p:sp>
        <p:nvSpPr>
          <p:cNvPr id="36" name="object 36"/>
          <p:cNvSpPr txBox="1"/>
          <p:nvPr/>
        </p:nvSpPr>
        <p:spPr>
          <a:xfrm>
            <a:off x="2169829" y="1809943"/>
            <a:ext cx="1059180" cy="227626"/>
          </a:xfrm>
          <a:prstGeom prst="rect">
            <a:avLst/>
          </a:prstGeom>
        </p:spPr>
        <p:txBody>
          <a:bodyPr vert="horz" wrap="square" lIns="0" tIns="12065" rIns="0" bIns="0" rtlCol="0">
            <a:spAutoFit/>
          </a:bodyPr>
          <a:lstStyle/>
          <a:p>
            <a:pPr marL="12700">
              <a:lnSpc>
                <a:spcPct val="100000"/>
              </a:lnSpc>
              <a:spcBef>
                <a:spcPts val="95"/>
              </a:spcBef>
            </a:pPr>
            <a:r>
              <a:rPr sz="1400" b="1" spc="-15" dirty="0">
                <a:solidFill>
                  <a:srgbClr val="303B4D"/>
                </a:solidFill>
                <a:latin typeface="Arial MT"/>
                <a:cs typeface="Arial"/>
              </a:rPr>
              <a:t>EDUCATION</a:t>
            </a:r>
            <a:endParaRPr sz="1400" dirty="0">
              <a:latin typeface="Arial MT"/>
              <a:cs typeface="Arial"/>
            </a:endParaRPr>
          </a:p>
        </p:txBody>
      </p:sp>
      <p:sp>
        <p:nvSpPr>
          <p:cNvPr id="37" name="object 37"/>
          <p:cNvSpPr txBox="1"/>
          <p:nvPr/>
        </p:nvSpPr>
        <p:spPr>
          <a:xfrm>
            <a:off x="6656619" y="2506496"/>
            <a:ext cx="544430" cy="135935"/>
          </a:xfrm>
          <a:prstGeom prst="rect">
            <a:avLst/>
          </a:prstGeom>
        </p:spPr>
        <p:txBody>
          <a:bodyPr vert="horz" wrap="square" lIns="0" tIns="12700" rIns="0" bIns="0" rtlCol="0">
            <a:spAutoFit/>
          </a:bodyPr>
          <a:lstStyle/>
          <a:p>
            <a:pPr marL="12700">
              <a:lnSpc>
                <a:spcPct val="100000"/>
              </a:lnSpc>
              <a:spcBef>
                <a:spcPts val="100"/>
              </a:spcBef>
            </a:pPr>
            <a:r>
              <a:rPr sz="800" i="1" spc="-35" dirty="0">
                <a:solidFill>
                  <a:srgbClr val="303B4D"/>
                </a:solidFill>
                <a:latin typeface="Arial MT"/>
                <a:cs typeface="Trebuchet MS"/>
              </a:rPr>
              <a:t>CGPA-</a:t>
            </a:r>
            <a:r>
              <a:rPr lang="en-IN" sz="800" i="1" spc="-25" dirty="0">
                <a:solidFill>
                  <a:srgbClr val="303B4D"/>
                </a:solidFill>
                <a:latin typeface="Arial MT"/>
                <a:cs typeface="Trebuchet MS"/>
              </a:rPr>
              <a:t>8.51</a:t>
            </a:r>
            <a:endParaRPr sz="800" dirty="0">
              <a:latin typeface="Arial MT"/>
              <a:cs typeface="Trebuchet MS"/>
            </a:endParaRPr>
          </a:p>
        </p:txBody>
      </p:sp>
      <p:sp>
        <p:nvSpPr>
          <p:cNvPr id="38" name="object 38"/>
          <p:cNvSpPr/>
          <p:nvPr/>
        </p:nvSpPr>
        <p:spPr>
          <a:xfrm>
            <a:off x="2182529" y="2861667"/>
            <a:ext cx="49530" cy="49530"/>
          </a:xfrm>
          <a:custGeom>
            <a:avLst/>
            <a:gdLst/>
            <a:ahLst/>
            <a:cxnLst/>
            <a:rect l="l" t="t" r="r" b="b"/>
            <a:pathLst>
              <a:path w="49530" h="49530">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30">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39" name="object 39"/>
          <p:cNvSpPr txBox="1"/>
          <p:nvPr/>
        </p:nvSpPr>
        <p:spPr>
          <a:xfrm>
            <a:off x="2169829" y="2111783"/>
            <a:ext cx="3589621" cy="870751"/>
          </a:xfrm>
          <a:prstGeom prst="rect">
            <a:avLst/>
          </a:prstGeom>
        </p:spPr>
        <p:txBody>
          <a:bodyPr vert="horz" wrap="square" lIns="0" tIns="13970" rIns="0" bIns="0" rtlCol="0">
            <a:spAutoFit/>
          </a:bodyPr>
          <a:lstStyle/>
          <a:p>
            <a:pPr marL="12700">
              <a:lnSpc>
                <a:spcPts val="1405"/>
              </a:lnSpc>
              <a:spcBef>
                <a:spcPts val="110"/>
              </a:spcBef>
            </a:pPr>
            <a:r>
              <a:rPr sz="1200" b="1" spc="-10" dirty="0">
                <a:solidFill>
                  <a:srgbClr val="303B4D"/>
                </a:solidFill>
                <a:latin typeface="Arial MT"/>
                <a:cs typeface="Arial"/>
              </a:rPr>
              <a:t>BTech</a:t>
            </a:r>
            <a:endParaRPr sz="1200" dirty="0">
              <a:latin typeface="Arial MT"/>
              <a:cs typeface="Arial"/>
            </a:endParaRPr>
          </a:p>
          <a:p>
            <a:pPr marL="12700">
              <a:lnSpc>
                <a:spcPts val="1405"/>
              </a:lnSpc>
            </a:pPr>
            <a:r>
              <a:rPr lang="en-IN" sz="1200" spc="-75" dirty="0">
                <a:latin typeface="Arial MT"/>
                <a:cs typeface="Arial MT"/>
              </a:rPr>
              <a:t>CMR</a:t>
            </a:r>
            <a:r>
              <a:rPr sz="1200" spc="25" dirty="0">
                <a:latin typeface="Arial MT"/>
                <a:cs typeface="Arial MT"/>
              </a:rPr>
              <a:t> </a:t>
            </a:r>
            <a:r>
              <a:rPr lang="en-IN" sz="1200" spc="25" dirty="0">
                <a:latin typeface="Arial MT"/>
                <a:cs typeface="Arial MT"/>
              </a:rPr>
              <a:t>C</a:t>
            </a:r>
            <a:r>
              <a:rPr sz="1200" dirty="0" err="1">
                <a:latin typeface="Arial MT"/>
                <a:cs typeface="Arial MT"/>
              </a:rPr>
              <a:t>ollege</a:t>
            </a:r>
            <a:r>
              <a:rPr sz="1200" spc="45" dirty="0">
                <a:latin typeface="Arial MT"/>
                <a:cs typeface="Arial MT"/>
              </a:rPr>
              <a:t> </a:t>
            </a:r>
            <a:r>
              <a:rPr sz="1200" spc="80" dirty="0">
                <a:latin typeface="Arial MT"/>
                <a:cs typeface="Arial MT"/>
              </a:rPr>
              <a:t>of</a:t>
            </a:r>
            <a:r>
              <a:rPr sz="1200" spc="25" dirty="0">
                <a:latin typeface="Arial MT"/>
                <a:cs typeface="Arial MT"/>
              </a:rPr>
              <a:t> </a:t>
            </a:r>
            <a:r>
              <a:rPr lang="en-IN" sz="1200" spc="25" dirty="0">
                <a:latin typeface="Arial MT"/>
                <a:cs typeface="Arial MT"/>
              </a:rPr>
              <a:t>E</a:t>
            </a:r>
            <a:r>
              <a:rPr sz="1200" dirty="0" err="1">
                <a:latin typeface="Arial MT"/>
                <a:cs typeface="Arial MT"/>
              </a:rPr>
              <a:t>ngineering</a:t>
            </a:r>
            <a:r>
              <a:rPr sz="1200" spc="45" dirty="0">
                <a:latin typeface="Arial MT"/>
                <a:cs typeface="Arial MT"/>
              </a:rPr>
              <a:t> </a:t>
            </a:r>
            <a:r>
              <a:rPr sz="1200" dirty="0">
                <a:latin typeface="Arial MT"/>
                <a:cs typeface="Arial MT"/>
              </a:rPr>
              <a:t>and</a:t>
            </a:r>
            <a:r>
              <a:rPr sz="1200" spc="35" dirty="0">
                <a:latin typeface="Arial MT"/>
                <a:cs typeface="Arial MT"/>
              </a:rPr>
              <a:t> </a:t>
            </a:r>
            <a:r>
              <a:rPr lang="en-IN" sz="1200" spc="-10" dirty="0">
                <a:latin typeface="Arial MT"/>
                <a:cs typeface="Arial MT"/>
              </a:rPr>
              <a:t>T</a:t>
            </a:r>
            <a:r>
              <a:rPr sz="1200" spc="-10" dirty="0" err="1">
                <a:latin typeface="Arial MT"/>
                <a:cs typeface="Arial MT"/>
              </a:rPr>
              <a:t>echnology</a:t>
            </a:r>
            <a:endParaRPr sz="1200" dirty="0">
              <a:latin typeface="Arial MT"/>
              <a:cs typeface="Arial MT"/>
            </a:endParaRPr>
          </a:p>
          <a:p>
            <a:pPr marL="12700" marR="2183765">
              <a:lnSpc>
                <a:spcPts val="1280"/>
              </a:lnSpc>
              <a:spcBef>
                <a:spcPts val="60"/>
              </a:spcBef>
            </a:pPr>
            <a:r>
              <a:rPr lang="en-IN" sz="800" i="1" spc="-40" dirty="0">
                <a:solidFill>
                  <a:srgbClr val="303B4D"/>
                </a:solidFill>
                <a:latin typeface="Arial MT"/>
                <a:cs typeface="Trebuchet MS"/>
              </a:rPr>
              <a:t>Expected Graduation 2027</a:t>
            </a:r>
          </a:p>
          <a:p>
            <a:pPr marL="12700" marR="2183765">
              <a:lnSpc>
                <a:spcPts val="1280"/>
              </a:lnSpc>
              <a:spcBef>
                <a:spcPts val="60"/>
              </a:spcBef>
            </a:pPr>
            <a:r>
              <a:rPr sz="800" i="1" spc="-10" dirty="0">
                <a:solidFill>
                  <a:srgbClr val="303B4D"/>
                </a:solidFill>
                <a:latin typeface="Arial MT"/>
                <a:cs typeface="Trebuchet MS"/>
              </a:rPr>
              <a:t>Courses</a:t>
            </a:r>
            <a:endParaRPr sz="800" dirty="0">
              <a:latin typeface="Arial MT"/>
              <a:cs typeface="Trebuchet MS"/>
            </a:endParaRPr>
          </a:p>
          <a:p>
            <a:pPr marL="125730">
              <a:lnSpc>
                <a:spcPct val="100000"/>
              </a:lnSpc>
              <a:spcBef>
                <a:spcPts val="35"/>
              </a:spcBef>
            </a:pPr>
            <a:r>
              <a:rPr lang="en-IN" sz="900" dirty="0">
                <a:latin typeface="Arial MT"/>
                <a:cs typeface="Arial MT"/>
              </a:rPr>
              <a:t>Cyber Security</a:t>
            </a:r>
            <a:endParaRPr sz="900" dirty="0">
              <a:latin typeface="Arial MT"/>
              <a:cs typeface="Arial MT"/>
            </a:endParaRPr>
          </a:p>
        </p:txBody>
      </p:sp>
      <p:sp>
        <p:nvSpPr>
          <p:cNvPr id="40" name="object 40"/>
          <p:cNvSpPr txBox="1"/>
          <p:nvPr/>
        </p:nvSpPr>
        <p:spPr>
          <a:xfrm>
            <a:off x="6419249" y="3531007"/>
            <a:ext cx="782209" cy="135935"/>
          </a:xfrm>
          <a:prstGeom prst="rect">
            <a:avLst/>
          </a:prstGeom>
        </p:spPr>
        <p:txBody>
          <a:bodyPr vert="horz" wrap="square" lIns="0" tIns="12700" rIns="0" bIns="0" rtlCol="0">
            <a:spAutoFit/>
          </a:bodyPr>
          <a:lstStyle/>
          <a:p>
            <a:pPr marL="12700">
              <a:lnSpc>
                <a:spcPct val="100000"/>
              </a:lnSpc>
              <a:spcBef>
                <a:spcPts val="100"/>
              </a:spcBef>
            </a:pPr>
            <a:r>
              <a:rPr sz="800" i="1" spc="-20" dirty="0">
                <a:solidFill>
                  <a:srgbClr val="303B4D"/>
                </a:solidFill>
                <a:latin typeface="Arial MT"/>
                <a:cs typeface="Trebuchet MS"/>
              </a:rPr>
              <a:t>Percentage-</a:t>
            </a:r>
            <a:r>
              <a:rPr lang="en-IN" sz="800" i="1" spc="-25" dirty="0">
                <a:solidFill>
                  <a:srgbClr val="303B4D"/>
                </a:solidFill>
                <a:latin typeface="Arial MT"/>
                <a:cs typeface="Trebuchet MS"/>
              </a:rPr>
              <a:t>92.6</a:t>
            </a:r>
            <a:endParaRPr sz="800" dirty="0">
              <a:latin typeface="Arial MT"/>
              <a:cs typeface="Trebuchet MS"/>
            </a:endParaRPr>
          </a:p>
        </p:txBody>
      </p:sp>
      <p:sp>
        <p:nvSpPr>
          <p:cNvPr id="41" name="object 41"/>
          <p:cNvSpPr/>
          <p:nvPr/>
        </p:nvSpPr>
        <p:spPr>
          <a:xfrm>
            <a:off x="2182529" y="3886179"/>
            <a:ext cx="49530" cy="49530"/>
          </a:xfrm>
          <a:custGeom>
            <a:avLst/>
            <a:gdLst/>
            <a:ahLst/>
            <a:cxnLst/>
            <a:rect l="l" t="t" r="r" b="b"/>
            <a:pathLst>
              <a:path w="49530" h="49529">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29">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42" name="object 42"/>
          <p:cNvSpPr txBox="1"/>
          <p:nvPr/>
        </p:nvSpPr>
        <p:spPr>
          <a:xfrm>
            <a:off x="2169828" y="3136295"/>
            <a:ext cx="2751422" cy="857885"/>
          </a:xfrm>
          <a:prstGeom prst="rect">
            <a:avLst/>
          </a:prstGeom>
        </p:spPr>
        <p:txBody>
          <a:bodyPr vert="horz" wrap="square" lIns="0" tIns="13970" rIns="0" bIns="0" rtlCol="0">
            <a:spAutoFit/>
          </a:bodyPr>
          <a:lstStyle/>
          <a:p>
            <a:pPr marL="12700">
              <a:lnSpc>
                <a:spcPts val="1405"/>
              </a:lnSpc>
              <a:spcBef>
                <a:spcPts val="110"/>
              </a:spcBef>
            </a:pPr>
            <a:r>
              <a:rPr sz="1200" b="1" spc="-20" dirty="0">
                <a:solidFill>
                  <a:srgbClr val="303B4D"/>
                </a:solidFill>
                <a:latin typeface="Arial MT"/>
                <a:cs typeface="Arial"/>
              </a:rPr>
              <a:t>12th</a:t>
            </a:r>
            <a:endParaRPr sz="1200" dirty="0">
              <a:latin typeface="Arial MT"/>
              <a:cs typeface="Arial"/>
            </a:endParaRPr>
          </a:p>
          <a:p>
            <a:pPr marL="12700">
              <a:lnSpc>
                <a:spcPts val="1405"/>
              </a:lnSpc>
            </a:pPr>
            <a:r>
              <a:rPr lang="en-IN" sz="1200" spc="-10" dirty="0">
                <a:latin typeface="Arial MT"/>
                <a:cs typeface="Arial MT"/>
              </a:rPr>
              <a:t>Sri Chaitanya Junior </a:t>
            </a:r>
            <a:r>
              <a:rPr lang="en-IN" sz="1200" spc="-10" dirty="0" err="1">
                <a:latin typeface="Arial MT"/>
                <a:cs typeface="Arial MT"/>
              </a:rPr>
              <a:t>Kalasala</a:t>
            </a:r>
            <a:endParaRPr lang="en-IN" sz="1200" spc="-10" dirty="0">
              <a:latin typeface="Arial MT"/>
              <a:cs typeface="Arial MT"/>
            </a:endParaRPr>
          </a:p>
          <a:p>
            <a:pPr marL="12700">
              <a:lnSpc>
                <a:spcPts val="1405"/>
              </a:lnSpc>
            </a:pPr>
            <a:r>
              <a:rPr lang="en-IN" sz="800" i="1" dirty="0">
                <a:solidFill>
                  <a:srgbClr val="303B4D"/>
                </a:solidFill>
                <a:latin typeface="Arial MT"/>
                <a:cs typeface="Trebuchet MS"/>
              </a:rPr>
              <a:t>05/2023</a:t>
            </a:r>
            <a:endParaRPr sz="800" dirty="0">
              <a:latin typeface="Arial MT"/>
              <a:cs typeface="Trebuchet MS"/>
            </a:endParaRPr>
          </a:p>
          <a:p>
            <a:pPr marL="12700">
              <a:lnSpc>
                <a:spcPct val="100000"/>
              </a:lnSpc>
              <a:spcBef>
                <a:spcPts val="320"/>
              </a:spcBef>
            </a:pPr>
            <a:r>
              <a:rPr sz="800" i="1" spc="-10" dirty="0">
                <a:solidFill>
                  <a:srgbClr val="303B4D"/>
                </a:solidFill>
                <a:latin typeface="Arial MT"/>
                <a:cs typeface="Trebuchet MS"/>
              </a:rPr>
              <a:t>Courses</a:t>
            </a:r>
            <a:endParaRPr sz="800" dirty="0">
              <a:latin typeface="Arial MT"/>
              <a:cs typeface="Trebuchet MS"/>
            </a:endParaRPr>
          </a:p>
          <a:p>
            <a:pPr marL="125730">
              <a:lnSpc>
                <a:spcPct val="100000"/>
              </a:lnSpc>
              <a:spcBef>
                <a:spcPts val="130"/>
              </a:spcBef>
            </a:pPr>
            <a:r>
              <a:rPr sz="900" spc="-25" dirty="0">
                <a:latin typeface="Arial MT"/>
                <a:cs typeface="Arial MT"/>
              </a:rPr>
              <a:t>MPC</a:t>
            </a:r>
            <a:endParaRPr sz="900" dirty="0">
              <a:latin typeface="Arial MT"/>
              <a:cs typeface="Arial MT"/>
            </a:endParaRPr>
          </a:p>
        </p:txBody>
      </p:sp>
      <p:sp>
        <p:nvSpPr>
          <p:cNvPr id="43" name="object 43"/>
          <p:cNvSpPr txBox="1"/>
          <p:nvPr/>
        </p:nvSpPr>
        <p:spPr>
          <a:xfrm>
            <a:off x="2169829" y="4160806"/>
            <a:ext cx="1892935" cy="542290"/>
          </a:xfrm>
          <a:prstGeom prst="rect">
            <a:avLst/>
          </a:prstGeom>
        </p:spPr>
        <p:txBody>
          <a:bodyPr vert="horz" wrap="square" lIns="0" tIns="13970" rIns="0" bIns="0" rtlCol="0">
            <a:spAutoFit/>
          </a:bodyPr>
          <a:lstStyle/>
          <a:p>
            <a:pPr marL="12700">
              <a:lnSpc>
                <a:spcPts val="1405"/>
              </a:lnSpc>
              <a:spcBef>
                <a:spcPts val="110"/>
              </a:spcBef>
            </a:pPr>
            <a:r>
              <a:rPr sz="1200" b="1" spc="-20" dirty="0">
                <a:solidFill>
                  <a:srgbClr val="303B4D"/>
                </a:solidFill>
                <a:latin typeface="Arial MT"/>
                <a:cs typeface="Arial"/>
              </a:rPr>
              <a:t>10th</a:t>
            </a:r>
            <a:endParaRPr sz="1200" dirty="0">
              <a:latin typeface="Arial MT"/>
              <a:cs typeface="Arial"/>
            </a:endParaRPr>
          </a:p>
          <a:p>
            <a:pPr marL="12700">
              <a:lnSpc>
                <a:spcPts val="1405"/>
              </a:lnSpc>
            </a:pPr>
            <a:r>
              <a:rPr lang="en-IN" sz="1200" spc="50" dirty="0">
                <a:latin typeface="Arial MT"/>
                <a:cs typeface="Arial MT"/>
              </a:rPr>
              <a:t>Noble </a:t>
            </a:r>
            <a:r>
              <a:rPr sz="1200" dirty="0">
                <a:latin typeface="Arial MT"/>
                <a:cs typeface="Arial MT"/>
              </a:rPr>
              <a:t>High</a:t>
            </a:r>
            <a:r>
              <a:rPr sz="1200" spc="-30" dirty="0">
                <a:latin typeface="Arial MT"/>
                <a:cs typeface="Arial MT"/>
              </a:rPr>
              <a:t> </a:t>
            </a:r>
            <a:r>
              <a:rPr sz="1200" spc="-10" dirty="0">
                <a:latin typeface="Arial MT"/>
                <a:cs typeface="Arial MT"/>
              </a:rPr>
              <a:t>School</a:t>
            </a:r>
            <a:endParaRPr sz="1200" dirty="0">
              <a:latin typeface="Arial MT"/>
              <a:cs typeface="Arial MT"/>
            </a:endParaRPr>
          </a:p>
          <a:p>
            <a:pPr marL="12700">
              <a:lnSpc>
                <a:spcPct val="100000"/>
              </a:lnSpc>
              <a:spcBef>
                <a:spcPts val="285"/>
              </a:spcBef>
            </a:pPr>
            <a:r>
              <a:rPr lang="en-IN" sz="800" i="1" dirty="0">
                <a:solidFill>
                  <a:srgbClr val="303B4D"/>
                </a:solidFill>
                <a:latin typeface="Arial MT"/>
                <a:cs typeface="Trebuchet MS"/>
              </a:rPr>
              <a:t>05/2021</a:t>
            </a:r>
            <a:endParaRPr sz="800" dirty="0">
              <a:latin typeface="Arial MT"/>
              <a:cs typeface="Trebuchet MS"/>
            </a:endParaRPr>
          </a:p>
        </p:txBody>
      </p:sp>
      <p:sp>
        <p:nvSpPr>
          <p:cNvPr id="44" name="object 44"/>
          <p:cNvSpPr txBox="1"/>
          <p:nvPr/>
        </p:nvSpPr>
        <p:spPr>
          <a:xfrm>
            <a:off x="6764169" y="4555519"/>
            <a:ext cx="436880" cy="135935"/>
          </a:xfrm>
          <a:prstGeom prst="rect">
            <a:avLst/>
          </a:prstGeom>
        </p:spPr>
        <p:txBody>
          <a:bodyPr vert="horz" wrap="square" lIns="0" tIns="12700" rIns="0" bIns="0" rtlCol="0">
            <a:spAutoFit/>
          </a:bodyPr>
          <a:lstStyle/>
          <a:p>
            <a:pPr marL="12700">
              <a:lnSpc>
                <a:spcPct val="100000"/>
              </a:lnSpc>
              <a:spcBef>
                <a:spcPts val="100"/>
              </a:spcBef>
            </a:pPr>
            <a:r>
              <a:rPr sz="800" i="1" spc="-35" dirty="0">
                <a:solidFill>
                  <a:srgbClr val="303B4D"/>
                </a:solidFill>
                <a:latin typeface="Arial MT"/>
                <a:cs typeface="Trebuchet MS"/>
              </a:rPr>
              <a:t>CGPA-</a:t>
            </a:r>
            <a:r>
              <a:rPr lang="en-IN" sz="800" i="1" spc="-25" dirty="0">
                <a:solidFill>
                  <a:srgbClr val="303B4D"/>
                </a:solidFill>
                <a:latin typeface="Arial MT"/>
                <a:cs typeface="Trebuchet MS"/>
              </a:rPr>
              <a:t>10</a:t>
            </a:r>
            <a:endParaRPr sz="800" dirty="0">
              <a:latin typeface="Arial MT"/>
              <a:cs typeface="Trebuchet MS"/>
            </a:endParaRPr>
          </a:p>
        </p:txBody>
      </p:sp>
      <p:sp>
        <p:nvSpPr>
          <p:cNvPr id="45" name="object 45"/>
          <p:cNvSpPr/>
          <p:nvPr/>
        </p:nvSpPr>
        <p:spPr>
          <a:xfrm>
            <a:off x="2031609" y="5322817"/>
            <a:ext cx="5180965" cy="12065"/>
          </a:xfrm>
          <a:custGeom>
            <a:avLst/>
            <a:gdLst/>
            <a:ahLst/>
            <a:cxnLst/>
            <a:rect l="l" t="t" r="r" b="b"/>
            <a:pathLst>
              <a:path w="5180965" h="12064">
                <a:moveTo>
                  <a:pt x="5180604" y="11609"/>
                </a:moveTo>
                <a:lnTo>
                  <a:pt x="0" y="11609"/>
                </a:lnTo>
                <a:lnTo>
                  <a:pt x="0" y="0"/>
                </a:lnTo>
                <a:lnTo>
                  <a:pt x="5180604" y="0"/>
                </a:lnTo>
                <a:lnTo>
                  <a:pt x="5180604" y="11609"/>
                </a:lnTo>
                <a:close/>
              </a:path>
            </a:pathLst>
          </a:custGeom>
          <a:solidFill>
            <a:srgbClr val="303B4D"/>
          </a:solidFill>
        </p:spPr>
        <p:txBody>
          <a:bodyPr wrap="square" lIns="0" tIns="0" rIns="0" bIns="0" rtlCol="0"/>
          <a:lstStyle/>
          <a:p>
            <a:endParaRPr>
              <a:latin typeface="Arial MT"/>
            </a:endParaRPr>
          </a:p>
        </p:txBody>
      </p:sp>
      <p:sp>
        <p:nvSpPr>
          <p:cNvPr id="46" name="object 46"/>
          <p:cNvSpPr txBox="1"/>
          <p:nvPr/>
        </p:nvSpPr>
        <p:spPr>
          <a:xfrm>
            <a:off x="2169829" y="5080835"/>
            <a:ext cx="921385" cy="227626"/>
          </a:xfrm>
          <a:prstGeom prst="rect">
            <a:avLst/>
          </a:prstGeom>
        </p:spPr>
        <p:txBody>
          <a:bodyPr vert="horz" wrap="square" lIns="0" tIns="12065" rIns="0" bIns="0" rtlCol="0">
            <a:spAutoFit/>
          </a:bodyPr>
          <a:lstStyle/>
          <a:p>
            <a:pPr marL="12700">
              <a:lnSpc>
                <a:spcPct val="100000"/>
              </a:lnSpc>
              <a:spcBef>
                <a:spcPts val="95"/>
              </a:spcBef>
            </a:pPr>
            <a:r>
              <a:rPr sz="1400" b="1" spc="-65" dirty="0">
                <a:solidFill>
                  <a:srgbClr val="303B4D"/>
                </a:solidFill>
                <a:latin typeface="Arial MT"/>
                <a:cs typeface="Arial"/>
              </a:rPr>
              <a:t>PROJECTS</a:t>
            </a:r>
            <a:endParaRPr sz="1400">
              <a:latin typeface="Arial MT"/>
              <a:cs typeface="Arial"/>
            </a:endParaRPr>
          </a:p>
        </p:txBody>
      </p:sp>
      <p:sp>
        <p:nvSpPr>
          <p:cNvPr id="52" name="object 52"/>
          <p:cNvSpPr txBox="1"/>
          <p:nvPr/>
        </p:nvSpPr>
        <p:spPr>
          <a:xfrm>
            <a:off x="2203028" y="6835029"/>
            <a:ext cx="5036820" cy="182742"/>
          </a:xfrm>
          <a:prstGeom prst="rect">
            <a:avLst/>
          </a:prstGeom>
        </p:spPr>
        <p:txBody>
          <a:bodyPr vert="horz" wrap="square" lIns="0" tIns="28575" rIns="0" bIns="0" rtlCol="0">
            <a:spAutoFit/>
          </a:bodyPr>
          <a:lstStyle/>
          <a:p>
            <a:pPr>
              <a:buNone/>
            </a:pPr>
            <a:r>
              <a:rPr lang="en-US" sz="1000" b="1" dirty="0">
                <a:latin typeface="Arial MT"/>
              </a:rPr>
              <a:t>Key Responsibilities:</a:t>
            </a:r>
          </a:p>
        </p:txBody>
      </p:sp>
      <p:sp>
        <p:nvSpPr>
          <p:cNvPr id="53" name="object 53"/>
          <p:cNvSpPr/>
          <p:nvPr/>
        </p:nvSpPr>
        <p:spPr>
          <a:xfrm>
            <a:off x="2031609" y="8179481"/>
            <a:ext cx="5180965" cy="12065"/>
          </a:xfrm>
          <a:custGeom>
            <a:avLst/>
            <a:gdLst/>
            <a:ahLst/>
            <a:cxnLst/>
            <a:rect l="l" t="t" r="r" b="b"/>
            <a:pathLst>
              <a:path w="5180965" h="12065">
                <a:moveTo>
                  <a:pt x="5180604" y="11609"/>
                </a:moveTo>
                <a:lnTo>
                  <a:pt x="0" y="11609"/>
                </a:lnTo>
                <a:lnTo>
                  <a:pt x="0" y="0"/>
                </a:lnTo>
                <a:lnTo>
                  <a:pt x="5180604" y="0"/>
                </a:lnTo>
                <a:lnTo>
                  <a:pt x="5180604" y="11609"/>
                </a:lnTo>
                <a:close/>
              </a:path>
            </a:pathLst>
          </a:custGeom>
          <a:solidFill>
            <a:srgbClr val="303B4D"/>
          </a:solidFill>
        </p:spPr>
        <p:txBody>
          <a:bodyPr wrap="square" lIns="0" tIns="0" rIns="0" bIns="0" rtlCol="0"/>
          <a:lstStyle/>
          <a:p>
            <a:endParaRPr>
              <a:latin typeface="Arial MT"/>
            </a:endParaRPr>
          </a:p>
        </p:txBody>
      </p:sp>
      <p:sp>
        <p:nvSpPr>
          <p:cNvPr id="54" name="object 54"/>
          <p:cNvSpPr txBox="1"/>
          <p:nvPr/>
        </p:nvSpPr>
        <p:spPr>
          <a:xfrm>
            <a:off x="2169829" y="7937500"/>
            <a:ext cx="1237615" cy="227626"/>
          </a:xfrm>
          <a:prstGeom prst="rect">
            <a:avLst/>
          </a:prstGeom>
        </p:spPr>
        <p:txBody>
          <a:bodyPr vert="horz" wrap="square" lIns="0" tIns="12065" rIns="0" bIns="0" rtlCol="0">
            <a:spAutoFit/>
          </a:bodyPr>
          <a:lstStyle/>
          <a:p>
            <a:pPr marL="12700">
              <a:lnSpc>
                <a:spcPct val="100000"/>
              </a:lnSpc>
              <a:spcBef>
                <a:spcPts val="95"/>
              </a:spcBef>
            </a:pPr>
            <a:r>
              <a:rPr sz="1400" b="1" spc="-55" dirty="0">
                <a:solidFill>
                  <a:srgbClr val="303B4D"/>
                </a:solidFill>
                <a:latin typeface="Arial MT"/>
                <a:cs typeface="Arial"/>
              </a:rPr>
              <a:t>CERTIFICATES</a:t>
            </a:r>
            <a:endParaRPr sz="1400">
              <a:latin typeface="Arial MT"/>
              <a:cs typeface="Arial"/>
            </a:endParaRPr>
          </a:p>
        </p:txBody>
      </p:sp>
      <p:sp>
        <p:nvSpPr>
          <p:cNvPr id="55" name="object 55"/>
          <p:cNvSpPr txBox="1"/>
          <p:nvPr/>
        </p:nvSpPr>
        <p:spPr>
          <a:xfrm>
            <a:off x="2169828" y="8245143"/>
            <a:ext cx="3437221" cy="167354"/>
          </a:xfrm>
          <a:prstGeom prst="rect">
            <a:avLst/>
          </a:prstGeom>
        </p:spPr>
        <p:txBody>
          <a:bodyPr vert="horz" wrap="square" lIns="0" tIns="13335" rIns="0" bIns="0" rtlCol="0">
            <a:spAutoFit/>
          </a:bodyPr>
          <a:lstStyle/>
          <a:p>
            <a:pPr marL="12700">
              <a:lnSpc>
                <a:spcPct val="100000"/>
              </a:lnSpc>
              <a:spcBef>
                <a:spcPts val="105"/>
              </a:spcBef>
            </a:pPr>
            <a:r>
              <a:rPr lang="en-US" sz="1000" dirty="0">
                <a:latin typeface="Arial MT"/>
                <a:cs typeface="Arial MT"/>
              </a:rPr>
              <a:t>Cybersecurity Fundamentals(IBM </a:t>
            </a:r>
            <a:r>
              <a:rPr lang="en-US" sz="1000" dirty="0" err="1">
                <a:latin typeface="Arial MT"/>
                <a:cs typeface="Arial MT"/>
              </a:rPr>
              <a:t>SkillsBuild</a:t>
            </a:r>
            <a:r>
              <a:rPr lang="en-US" sz="1000" dirty="0">
                <a:latin typeface="Arial MT"/>
                <a:cs typeface="Arial MT"/>
              </a:rPr>
              <a:t>), 03/2025</a:t>
            </a:r>
            <a:endParaRPr sz="1000" dirty="0">
              <a:latin typeface="Arial MT"/>
              <a:cs typeface="Arial MT"/>
            </a:endParaRPr>
          </a:p>
        </p:txBody>
      </p:sp>
      <p:sp>
        <p:nvSpPr>
          <p:cNvPr id="56" name="object 56"/>
          <p:cNvSpPr txBox="1"/>
          <p:nvPr/>
        </p:nvSpPr>
        <p:spPr>
          <a:xfrm>
            <a:off x="2169829" y="8555689"/>
            <a:ext cx="4249420" cy="167354"/>
          </a:xfrm>
          <a:prstGeom prst="rect">
            <a:avLst/>
          </a:prstGeom>
        </p:spPr>
        <p:txBody>
          <a:bodyPr vert="horz" wrap="square" lIns="0" tIns="13335" rIns="0" bIns="0" rtlCol="0">
            <a:spAutoFit/>
          </a:bodyPr>
          <a:lstStyle/>
          <a:p>
            <a:pPr marL="12700">
              <a:lnSpc>
                <a:spcPct val="100000"/>
              </a:lnSpc>
              <a:spcBef>
                <a:spcPts val="105"/>
              </a:spcBef>
            </a:pPr>
            <a:r>
              <a:rPr lang="en-US" sz="1000" dirty="0">
                <a:latin typeface="Arial MT"/>
                <a:cs typeface="Arial MT"/>
              </a:rPr>
              <a:t>Machine learning for Cyber Security(</a:t>
            </a:r>
            <a:r>
              <a:rPr lang="en-US" sz="1000" dirty="0" err="1">
                <a:latin typeface="Arial MT"/>
                <a:cs typeface="Arial MT"/>
              </a:rPr>
              <a:t>Futureskills</a:t>
            </a:r>
            <a:r>
              <a:rPr lang="en-US" sz="1000" dirty="0">
                <a:latin typeface="Arial MT"/>
                <a:cs typeface="Arial MT"/>
              </a:rPr>
              <a:t> Prime), 02/2025</a:t>
            </a:r>
            <a:endParaRPr sz="1000" dirty="0">
              <a:latin typeface="Arial MT"/>
              <a:cs typeface="Arial MT"/>
            </a:endParaRPr>
          </a:p>
        </p:txBody>
      </p:sp>
      <p:sp>
        <p:nvSpPr>
          <p:cNvPr id="57" name="object 57"/>
          <p:cNvSpPr txBox="1"/>
          <p:nvPr/>
        </p:nvSpPr>
        <p:spPr>
          <a:xfrm>
            <a:off x="2169829" y="8866236"/>
            <a:ext cx="3818221" cy="167354"/>
          </a:xfrm>
          <a:prstGeom prst="rect">
            <a:avLst/>
          </a:prstGeom>
        </p:spPr>
        <p:txBody>
          <a:bodyPr vert="horz" wrap="square" lIns="0" tIns="13335" rIns="0" bIns="0" rtlCol="0">
            <a:spAutoFit/>
          </a:bodyPr>
          <a:lstStyle/>
          <a:p>
            <a:pPr marL="12700">
              <a:lnSpc>
                <a:spcPct val="100000"/>
              </a:lnSpc>
              <a:spcBef>
                <a:spcPts val="105"/>
              </a:spcBef>
            </a:pPr>
            <a:r>
              <a:rPr lang="en-US" sz="1000" spc="-30" dirty="0">
                <a:latin typeface="Arial MT"/>
                <a:cs typeface="Arial MT"/>
              </a:rPr>
              <a:t>Data Analytics and Visualization Job Simulation(</a:t>
            </a:r>
            <a:r>
              <a:rPr lang="en-US" sz="1000" spc="-30" dirty="0" err="1">
                <a:latin typeface="Arial MT"/>
                <a:cs typeface="Arial MT"/>
              </a:rPr>
              <a:t>accenture</a:t>
            </a:r>
            <a:r>
              <a:rPr lang="en-US" sz="1000" spc="-30" dirty="0">
                <a:latin typeface="Arial MT"/>
                <a:cs typeface="Arial MT"/>
              </a:rPr>
              <a:t>), 04/2025</a:t>
            </a:r>
            <a:endParaRPr sz="1000" dirty="0">
              <a:latin typeface="Arial MT"/>
              <a:cs typeface="Arial MT"/>
            </a:endParaRPr>
          </a:p>
        </p:txBody>
      </p:sp>
      <p:sp>
        <p:nvSpPr>
          <p:cNvPr id="62" name="object 19">
            <a:extLst>
              <a:ext uri="{FF2B5EF4-FFF2-40B4-BE49-F238E27FC236}">
                <a16:creationId xmlns:a16="http://schemas.microsoft.com/office/drawing/2014/main" id="{A1D962E9-08FA-5752-6A82-1196911EDEB9}"/>
              </a:ext>
            </a:extLst>
          </p:cNvPr>
          <p:cNvSpPr/>
          <p:nvPr/>
        </p:nvSpPr>
        <p:spPr>
          <a:xfrm>
            <a:off x="400487" y="5330723"/>
            <a:ext cx="815975" cy="215265"/>
          </a:xfrm>
          <a:custGeom>
            <a:avLst/>
            <a:gdLst/>
            <a:ahLst/>
            <a:cxnLst/>
            <a:rect l="l" t="t" r="r" b="b"/>
            <a:pathLst>
              <a:path w="989965" h="215264">
                <a:moveTo>
                  <a:pt x="951954" y="214770"/>
                </a:moveTo>
                <a:lnTo>
                  <a:pt x="37729" y="214770"/>
                </a:lnTo>
                <a:lnTo>
                  <a:pt x="23048" y="211803"/>
                </a:lnTo>
                <a:lnTo>
                  <a:pt x="11054" y="203715"/>
                </a:lnTo>
                <a:lnTo>
                  <a:pt x="2966" y="191721"/>
                </a:lnTo>
                <a:lnTo>
                  <a:pt x="0" y="177040"/>
                </a:lnTo>
                <a:lnTo>
                  <a:pt x="0" y="37729"/>
                </a:lnTo>
                <a:lnTo>
                  <a:pt x="2966" y="23048"/>
                </a:lnTo>
                <a:lnTo>
                  <a:pt x="11054" y="11054"/>
                </a:lnTo>
                <a:lnTo>
                  <a:pt x="23048" y="2966"/>
                </a:lnTo>
                <a:lnTo>
                  <a:pt x="37729" y="0"/>
                </a:lnTo>
                <a:lnTo>
                  <a:pt x="951954" y="0"/>
                </a:lnTo>
                <a:lnTo>
                  <a:pt x="966635" y="2966"/>
                </a:lnTo>
                <a:lnTo>
                  <a:pt x="978629" y="11054"/>
                </a:lnTo>
                <a:lnTo>
                  <a:pt x="986717" y="23048"/>
                </a:lnTo>
                <a:lnTo>
                  <a:pt x="989684" y="37729"/>
                </a:lnTo>
                <a:lnTo>
                  <a:pt x="989684" y="177040"/>
                </a:lnTo>
                <a:lnTo>
                  <a:pt x="986717" y="191721"/>
                </a:lnTo>
                <a:lnTo>
                  <a:pt x="978629" y="203715"/>
                </a:lnTo>
                <a:lnTo>
                  <a:pt x="966635" y="211803"/>
                </a:lnTo>
                <a:lnTo>
                  <a:pt x="951954" y="214770"/>
                </a:lnTo>
                <a:close/>
              </a:path>
            </a:pathLst>
          </a:custGeom>
          <a:solidFill>
            <a:srgbClr val="979CA5"/>
          </a:solidFill>
        </p:spPr>
        <p:txBody>
          <a:bodyPr wrap="square" lIns="0" tIns="0" rIns="0" bIns="0" rtlCol="0"/>
          <a:lstStyle/>
          <a:p>
            <a:endParaRPr>
              <a:latin typeface="Arial MT"/>
            </a:endParaRPr>
          </a:p>
        </p:txBody>
      </p:sp>
      <p:sp>
        <p:nvSpPr>
          <p:cNvPr id="63" name="object 20">
            <a:extLst>
              <a:ext uri="{FF2B5EF4-FFF2-40B4-BE49-F238E27FC236}">
                <a16:creationId xmlns:a16="http://schemas.microsoft.com/office/drawing/2014/main" id="{9999822E-052B-ED67-1063-9517D9BCA38F}"/>
              </a:ext>
            </a:extLst>
          </p:cNvPr>
          <p:cNvSpPr txBox="1"/>
          <p:nvPr/>
        </p:nvSpPr>
        <p:spPr>
          <a:xfrm>
            <a:off x="522210" y="5345923"/>
            <a:ext cx="815975" cy="150041"/>
          </a:xfrm>
          <a:prstGeom prst="rect">
            <a:avLst/>
          </a:prstGeom>
        </p:spPr>
        <p:txBody>
          <a:bodyPr vert="horz" wrap="square" lIns="0" tIns="11430" rIns="0" bIns="0" rtlCol="0">
            <a:spAutoFit/>
          </a:bodyPr>
          <a:lstStyle/>
          <a:p>
            <a:pPr marL="12700">
              <a:lnSpc>
                <a:spcPct val="100000"/>
              </a:lnSpc>
              <a:spcBef>
                <a:spcPts val="90"/>
              </a:spcBef>
            </a:pPr>
            <a:r>
              <a:rPr lang="en-IN" sz="900" dirty="0">
                <a:solidFill>
                  <a:schemeClr val="bg1"/>
                </a:solidFill>
                <a:latin typeface="Arial MT"/>
              </a:rPr>
              <a:t>JavaScript</a:t>
            </a:r>
            <a:endParaRPr sz="900" dirty="0">
              <a:solidFill>
                <a:schemeClr val="bg1"/>
              </a:solidFill>
              <a:latin typeface="Arial MT"/>
              <a:cs typeface="Arial MT"/>
            </a:endParaRPr>
          </a:p>
        </p:txBody>
      </p:sp>
      <p:sp>
        <p:nvSpPr>
          <p:cNvPr id="64" name="object 57">
            <a:extLst>
              <a:ext uri="{FF2B5EF4-FFF2-40B4-BE49-F238E27FC236}">
                <a16:creationId xmlns:a16="http://schemas.microsoft.com/office/drawing/2014/main" id="{987A2D44-4807-35F5-C020-75EEB8D2B6D6}"/>
              </a:ext>
            </a:extLst>
          </p:cNvPr>
          <p:cNvSpPr txBox="1"/>
          <p:nvPr/>
        </p:nvSpPr>
        <p:spPr>
          <a:xfrm>
            <a:off x="2169829" y="9198935"/>
            <a:ext cx="3818221" cy="167354"/>
          </a:xfrm>
          <a:prstGeom prst="rect">
            <a:avLst/>
          </a:prstGeom>
        </p:spPr>
        <p:txBody>
          <a:bodyPr vert="horz" wrap="square" lIns="0" tIns="13335" rIns="0" bIns="0" rtlCol="0">
            <a:spAutoFit/>
          </a:bodyPr>
          <a:lstStyle/>
          <a:p>
            <a:pPr marL="12700">
              <a:lnSpc>
                <a:spcPct val="100000"/>
              </a:lnSpc>
              <a:spcBef>
                <a:spcPts val="105"/>
              </a:spcBef>
            </a:pPr>
            <a:r>
              <a:rPr lang="en-US" sz="1000" spc="-30" dirty="0">
                <a:latin typeface="Arial MT"/>
                <a:cs typeface="Arial MT"/>
              </a:rPr>
              <a:t>TCS </a:t>
            </a:r>
            <a:r>
              <a:rPr lang="en-US" sz="1000" spc="-30" dirty="0" err="1">
                <a:latin typeface="Arial MT"/>
                <a:cs typeface="Arial MT"/>
              </a:rPr>
              <a:t>iON</a:t>
            </a:r>
            <a:r>
              <a:rPr lang="en-US" sz="1000" spc="-30" dirty="0">
                <a:latin typeface="Arial MT"/>
                <a:cs typeface="Arial MT"/>
              </a:rPr>
              <a:t> Career Edge - Young Professional, 04/2025</a:t>
            </a:r>
            <a:endParaRPr sz="1000" dirty="0">
              <a:latin typeface="Arial MT"/>
              <a:cs typeface="Arial MT"/>
            </a:endParaRPr>
          </a:p>
        </p:txBody>
      </p:sp>
      <p:sp>
        <p:nvSpPr>
          <p:cNvPr id="65" name="object 55">
            <a:extLst>
              <a:ext uri="{FF2B5EF4-FFF2-40B4-BE49-F238E27FC236}">
                <a16:creationId xmlns:a16="http://schemas.microsoft.com/office/drawing/2014/main" id="{6E46F6A8-0512-148D-66A2-60A772C597FE}"/>
              </a:ext>
            </a:extLst>
          </p:cNvPr>
          <p:cNvSpPr txBox="1"/>
          <p:nvPr/>
        </p:nvSpPr>
        <p:spPr>
          <a:xfrm>
            <a:off x="2203028" y="5366444"/>
            <a:ext cx="3437221" cy="1398460"/>
          </a:xfrm>
          <a:prstGeom prst="rect">
            <a:avLst/>
          </a:prstGeom>
        </p:spPr>
        <p:txBody>
          <a:bodyPr vert="horz" wrap="square" lIns="0" tIns="13335" rIns="0" bIns="0" rtlCol="0">
            <a:spAutoFit/>
          </a:bodyPr>
          <a:lstStyle/>
          <a:p>
            <a:pPr>
              <a:buNone/>
            </a:pPr>
            <a:r>
              <a:rPr lang="en-US" sz="1000" b="1" dirty="0">
                <a:latin typeface="Arial MT"/>
              </a:rPr>
              <a:t>Farm Connect</a:t>
            </a:r>
            <a:br>
              <a:rPr lang="en-US" sz="1000" dirty="0">
                <a:latin typeface="Arial MT"/>
              </a:rPr>
            </a:br>
            <a:r>
              <a:rPr lang="en-US" sz="1000" b="1" dirty="0">
                <a:latin typeface="Arial MT"/>
              </a:rPr>
              <a:t>Website:</a:t>
            </a:r>
            <a:r>
              <a:rPr lang="en-US" sz="1000" dirty="0">
                <a:latin typeface="Arial MT"/>
              </a:rPr>
              <a:t> </a:t>
            </a:r>
            <a:r>
              <a:rPr lang="en-US" sz="1000" dirty="0">
                <a:latin typeface="Arial MT"/>
                <a:hlinkClick r:id="rId10"/>
              </a:rPr>
              <a:t>farm-connect.odoo.com</a:t>
            </a:r>
            <a:br>
              <a:rPr lang="en-US" sz="1000" dirty="0">
                <a:latin typeface="Arial MT"/>
              </a:rPr>
            </a:br>
            <a:r>
              <a:rPr lang="en-US" sz="1000" b="1" dirty="0">
                <a:latin typeface="Arial MT"/>
              </a:rPr>
              <a:t>Role:</a:t>
            </a:r>
            <a:r>
              <a:rPr lang="en-US" sz="1000" dirty="0">
                <a:latin typeface="Arial MT"/>
              </a:rPr>
              <a:t> Front-End Developer</a:t>
            </a:r>
            <a:br>
              <a:rPr lang="en-US" sz="1000" dirty="0">
                <a:latin typeface="Arial MT"/>
              </a:rPr>
            </a:br>
            <a:r>
              <a:rPr lang="en-US" sz="1000" b="1" dirty="0">
                <a:latin typeface="Arial MT"/>
              </a:rPr>
              <a:t>Description:</a:t>
            </a:r>
            <a:br>
              <a:rPr lang="en-US" sz="1000" dirty="0">
                <a:latin typeface="Arial MT"/>
              </a:rPr>
            </a:br>
            <a:r>
              <a:rPr lang="en-US" sz="1000" dirty="0">
                <a:latin typeface="Arial MT"/>
              </a:rPr>
              <a:t>Created a web platform that connects farmers directly with consumers, enabling the sale of organic products at higher profit margins. The project focuses on eliminating intermediaries, ensuring better pricing for farmers while offering fresh organic products to consumers.</a:t>
            </a:r>
          </a:p>
        </p:txBody>
      </p:sp>
      <p:sp>
        <p:nvSpPr>
          <p:cNvPr id="66" name="object 51"/>
          <p:cNvSpPr/>
          <p:nvPr/>
        </p:nvSpPr>
        <p:spPr>
          <a:xfrm>
            <a:off x="2216482" y="7547695"/>
            <a:ext cx="49530" cy="49530"/>
          </a:xfrm>
          <a:custGeom>
            <a:avLst/>
            <a:gdLst/>
            <a:ahLst/>
            <a:cxnLst/>
            <a:rect l="l" t="t" r="r" b="b"/>
            <a:pathLst>
              <a:path w="49530" h="49529">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29">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67" name="object 51">
            <a:extLst>
              <a:ext uri="{FF2B5EF4-FFF2-40B4-BE49-F238E27FC236}">
                <a16:creationId xmlns:a16="http://schemas.microsoft.com/office/drawing/2014/main" id="{1794052A-3A8A-6F64-2BC0-8DA0CD1CF697}"/>
              </a:ext>
            </a:extLst>
          </p:cNvPr>
          <p:cNvSpPr/>
          <p:nvPr/>
        </p:nvSpPr>
        <p:spPr>
          <a:xfrm>
            <a:off x="2223177" y="7095876"/>
            <a:ext cx="49530" cy="49530"/>
          </a:xfrm>
          <a:custGeom>
            <a:avLst/>
            <a:gdLst/>
            <a:ahLst/>
            <a:cxnLst/>
            <a:rect l="l" t="t" r="r" b="b"/>
            <a:pathLst>
              <a:path w="49530" h="49529">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29">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68" name="object 51">
            <a:extLst>
              <a:ext uri="{FF2B5EF4-FFF2-40B4-BE49-F238E27FC236}">
                <a16:creationId xmlns:a16="http://schemas.microsoft.com/office/drawing/2014/main" id="{4BC1608C-0792-D8CE-A976-883C0ED5C1E7}"/>
              </a:ext>
            </a:extLst>
          </p:cNvPr>
          <p:cNvSpPr/>
          <p:nvPr/>
        </p:nvSpPr>
        <p:spPr>
          <a:xfrm>
            <a:off x="2216482" y="7403340"/>
            <a:ext cx="49530" cy="49530"/>
          </a:xfrm>
          <a:custGeom>
            <a:avLst/>
            <a:gdLst/>
            <a:ahLst/>
            <a:cxnLst/>
            <a:rect l="l" t="t" r="r" b="b"/>
            <a:pathLst>
              <a:path w="49530" h="49529">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29">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69" name="object 51">
            <a:extLst>
              <a:ext uri="{FF2B5EF4-FFF2-40B4-BE49-F238E27FC236}">
                <a16:creationId xmlns:a16="http://schemas.microsoft.com/office/drawing/2014/main" id="{6F7ABF0E-662D-5988-67EC-31D1A1DBE325}"/>
              </a:ext>
            </a:extLst>
          </p:cNvPr>
          <p:cNvSpPr/>
          <p:nvPr/>
        </p:nvSpPr>
        <p:spPr>
          <a:xfrm>
            <a:off x="2218342" y="7253605"/>
            <a:ext cx="49530" cy="49530"/>
          </a:xfrm>
          <a:custGeom>
            <a:avLst/>
            <a:gdLst/>
            <a:ahLst/>
            <a:cxnLst/>
            <a:rect l="l" t="t" r="r" b="b"/>
            <a:pathLst>
              <a:path w="49530" h="49529">
                <a:moveTo>
                  <a:pt x="49339" y="49339"/>
                </a:moveTo>
                <a:lnTo>
                  <a:pt x="0" y="49339"/>
                </a:lnTo>
                <a:lnTo>
                  <a:pt x="0" y="0"/>
                </a:lnTo>
                <a:lnTo>
                  <a:pt x="49339" y="0"/>
                </a:lnTo>
                <a:lnTo>
                  <a:pt x="49339" y="11841"/>
                </a:lnTo>
                <a:lnTo>
                  <a:pt x="11841" y="11841"/>
                </a:lnTo>
                <a:lnTo>
                  <a:pt x="11841" y="37497"/>
                </a:lnTo>
                <a:lnTo>
                  <a:pt x="49339" y="37497"/>
                </a:lnTo>
                <a:lnTo>
                  <a:pt x="49339" y="49339"/>
                </a:lnTo>
                <a:close/>
              </a:path>
              <a:path w="49530" h="49529">
                <a:moveTo>
                  <a:pt x="49339" y="37497"/>
                </a:moveTo>
                <a:lnTo>
                  <a:pt x="37497" y="37497"/>
                </a:lnTo>
                <a:lnTo>
                  <a:pt x="37497" y="11841"/>
                </a:lnTo>
                <a:lnTo>
                  <a:pt x="49339" y="11841"/>
                </a:lnTo>
                <a:lnTo>
                  <a:pt x="49339" y="37497"/>
                </a:lnTo>
                <a:close/>
              </a:path>
            </a:pathLst>
          </a:custGeom>
          <a:solidFill>
            <a:srgbClr val="303B4D"/>
          </a:solidFill>
        </p:spPr>
        <p:txBody>
          <a:bodyPr wrap="square" lIns="0" tIns="0" rIns="0" bIns="0" rtlCol="0"/>
          <a:lstStyle/>
          <a:p>
            <a:endParaRPr>
              <a:latin typeface="Arial MT"/>
            </a:endParaRPr>
          </a:p>
        </p:txBody>
      </p:sp>
      <p:sp>
        <p:nvSpPr>
          <p:cNvPr id="70" name="object 52">
            <a:extLst>
              <a:ext uri="{FF2B5EF4-FFF2-40B4-BE49-F238E27FC236}">
                <a16:creationId xmlns:a16="http://schemas.microsoft.com/office/drawing/2014/main" id="{11B77509-23C9-88D7-DC9A-AC7DA52812CE}"/>
              </a:ext>
            </a:extLst>
          </p:cNvPr>
          <p:cNvSpPr txBox="1"/>
          <p:nvPr/>
        </p:nvSpPr>
        <p:spPr>
          <a:xfrm>
            <a:off x="2330450" y="7021627"/>
            <a:ext cx="5036820" cy="644407"/>
          </a:xfrm>
          <a:prstGeom prst="rect">
            <a:avLst/>
          </a:prstGeom>
        </p:spPr>
        <p:txBody>
          <a:bodyPr vert="horz" wrap="square" lIns="0" tIns="28575" rIns="0" bIns="0" rtlCol="0">
            <a:spAutoFit/>
          </a:bodyPr>
          <a:lstStyle/>
          <a:p>
            <a:pPr>
              <a:buNone/>
            </a:pPr>
            <a:r>
              <a:rPr lang="en-US" sz="1000" dirty="0">
                <a:effectLst/>
                <a:latin typeface="Arial MT"/>
              </a:rPr>
              <a:t>Developed a responsive, user-friendly interface using HTML, CSS, and JavaScript.</a:t>
            </a:r>
            <a:endParaRPr lang="en-IN" sz="1000" dirty="0">
              <a:latin typeface="Arial MT"/>
            </a:endParaRPr>
          </a:p>
          <a:p>
            <a:pPr>
              <a:buNone/>
            </a:pPr>
            <a:r>
              <a:rPr lang="en-US" sz="1000" dirty="0">
                <a:effectLst/>
                <a:latin typeface="Arial MT"/>
              </a:rPr>
              <a:t>Collaborated with the back-end team to integrate product listings and payment systems.</a:t>
            </a:r>
            <a:endParaRPr lang="en-IN" sz="1000" dirty="0">
              <a:effectLst/>
              <a:latin typeface="Arial MT"/>
            </a:endParaRPr>
          </a:p>
          <a:p>
            <a:pPr>
              <a:buNone/>
            </a:pPr>
            <a:r>
              <a:rPr lang="en-US" sz="1000" dirty="0">
                <a:effectLst/>
                <a:latin typeface="Arial MT"/>
              </a:rPr>
              <a:t>Implemented features for user registration, product ordering, and search functionality.</a:t>
            </a:r>
            <a:endParaRPr lang="en-IN" sz="1000" dirty="0">
              <a:effectLst/>
              <a:latin typeface="Arial MT"/>
            </a:endParaRPr>
          </a:p>
          <a:p>
            <a:r>
              <a:rPr lang="en-US" sz="1000" dirty="0">
                <a:effectLst/>
                <a:latin typeface="Arial MT"/>
              </a:rPr>
              <a:t>Optimized performance for faster load times and better scalability.</a:t>
            </a:r>
            <a:endParaRPr lang="en-US" sz="1000" b="1" dirty="0">
              <a:latin typeface="Arial MT"/>
            </a:endParaRPr>
          </a:p>
        </p:txBody>
      </p:sp>
      <p:sp>
        <p:nvSpPr>
          <p:cNvPr id="74" name="object 34">
            <a:extLst>
              <a:ext uri="{FF2B5EF4-FFF2-40B4-BE49-F238E27FC236}">
                <a16:creationId xmlns:a16="http://schemas.microsoft.com/office/drawing/2014/main" id="{587E348F-A050-808A-7C31-D34997FF5827}"/>
              </a:ext>
            </a:extLst>
          </p:cNvPr>
          <p:cNvSpPr txBox="1"/>
          <p:nvPr/>
        </p:nvSpPr>
        <p:spPr>
          <a:xfrm>
            <a:off x="382468" y="8482548"/>
            <a:ext cx="1143410" cy="141192"/>
          </a:xfrm>
          <a:prstGeom prst="rect">
            <a:avLst/>
          </a:prstGeom>
        </p:spPr>
        <p:txBody>
          <a:bodyPr vert="horz" wrap="square" lIns="0" tIns="8890" rIns="0" bIns="0" rtlCol="0">
            <a:spAutoFit/>
          </a:bodyPr>
          <a:lstStyle/>
          <a:p>
            <a:pPr marL="12700" marR="207645">
              <a:lnSpc>
                <a:spcPct val="101600"/>
              </a:lnSpc>
              <a:spcBef>
                <a:spcPts val="70"/>
              </a:spcBef>
            </a:pPr>
            <a:r>
              <a:rPr lang="en-US" sz="900" dirty="0">
                <a:latin typeface="Arial MT"/>
                <a:cs typeface="Arial MT"/>
              </a:rPr>
              <a:t>Problem</a:t>
            </a:r>
            <a:r>
              <a:rPr lang="en-US" sz="900" spc="40" dirty="0">
                <a:latin typeface="Arial MT"/>
                <a:cs typeface="Arial MT"/>
              </a:rPr>
              <a:t> </a:t>
            </a:r>
            <a:r>
              <a:rPr lang="en-US" sz="900" spc="-10" dirty="0">
                <a:latin typeface="Arial MT"/>
                <a:cs typeface="Arial MT"/>
              </a:rPr>
              <a:t>solving</a:t>
            </a:r>
            <a:endParaRPr lang="en-IN" sz="900" spc="-10" dirty="0">
              <a:latin typeface="Arial MT"/>
              <a:cs typeface="Arial MT"/>
            </a:endParaRPr>
          </a:p>
        </p:txBody>
      </p:sp>
      <p:sp>
        <p:nvSpPr>
          <p:cNvPr id="75" name="object 34">
            <a:extLst>
              <a:ext uri="{FF2B5EF4-FFF2-40B4-BE49-F238E27FC236}">
                <a16:creationId xmlns:a16="http://schemas.microsoft.com/office/drawing/2014/main" id="{D27F4260-A930-96DB-E093-D82D3653B3F6}"/>
              </a:ext>
            </a:extLst>
          </p:cNvPr>
          <p:cNvSpPr txBox="1"/>
          <p:nvPr/>
        </p:nvSpPr>
        <p:spPr>
          <a:xfrm>
            <a:off x="382072" y="8824150"/>
            <a:ext cx="1186378" cy="141192"/>
          </a:xfrm>
          <a:prstGeom prst="rect">
            <a:avLst/>
          </a:prstGeom>
        </p:spPr>
        <p:txBody>
          <a:bodyPr vert="horz" wrap="square" lIns="0" tIns="8890" rIns="0" bIns="0" rtlCol="0">
            <a:spAutoFit/>
          </a:bodyPr>
          <a:lstStyle/>
          <a:p>
            <a:pPr marL="12700" marR="207645">
              <a:lnSpc>
                <a:spcPct val="101600"/>
              </a:lnSpc>
              <a:spcBef>
                <a:spcPts val="70"/>
              </a:spcBef>
            </a:pPr>
            <a:r>
              <a:rPr lang="en-US" sz="900" spc="-10" dirty="0">
                <a:latin typeface="Arial MT"/>
                <a:cs typeface="Arial MT"/>
              </a:rPr>
              <a:t>Leadership</a:t>
            </a:r>
            <a:r>
              <a:rPr lang="en-US" sz="900" spc="-20" dirty="0">
                <a:latin typeface="Arial MT"/>
                <a:cs typeface="Arial MT"/>
              </a:rPr>
              <a:t> </a:t>
            </a:r>
            <a:r>
              <a:rPr lang="en-US" sz="900" spc="-10" dirty="0">
                <a:latin typeface="Arial MT"/>
                <a:cs typeface="Arial MT"/>
              </a:rPr>
              <a:t>abilities</a:t>
            </a:r>
            <a:endParaRPr lang="en-IN" sz="900" spc="-10" dirty="0">
              <a:latin typeface="Arial MT"/>
              <a:cs typeface="Arial MT"/>
            </a:endParaRPr>
          </a:p>
        </p:txBody>
      </p:sp>
      <p:sp>
        <p:nvSpPr>
          <p:cNvPr id="76" name="object 34">
            <a:extLst>
              <a:ext uri="{FF2B5EF4-FFF2-40B4-BE49-F238E27FC236}">
                <a16:creationId xmlns:a16="http://schemas.microsoft.com/office/drawing/2014/main" id="{54FDE907-5F2A-465A-3B0B-5409D046094B}"/>
              </a:ext>
            </a:extLst>
          </p:cNvPr>
          <p:cNvSpPr txBox="1"/>
          <p:nvPr/>
        </p:nvSpPr>
        <p:spPr>
          <a:xfrm>
            <a:off x="400487" y="9172036"/>
            <a:ext cx="1019175" cy="141192"/>
          </a:xfrm>
          <a:prstGeom prst="rect">
            <a:avLst/>
          </a:prstGeom>
        </p:spPr>
        <p:txBody>
          <a:bodyPr vert="horz" wrap="square" lIns="0" tIns="8890" rIns="0" bIns="0" rtlCol="0">
            <a:spAutoFit/>
          </a:bodyPr>
          <a:lstStyle/>
          <a:p>
            <a:pPr marL="12700" marR="207645">
              <a:lnSpc>
                <a:spcPct val="101600"/>
              </a:lnSpc>
              <a:spcBef>
                <a:spcPts val="70"/>
              </a:spcBef>
            </a:pPr>
            <a:r>
              <a:rPr lang="en-US" sz="900" dirty="0">
                <a:latin typeface="Arial MT"/>
                <a:cs typeface="Arial MT"/>
              </a:rPr>
              <a:t>Self</a:t>
            </a:r>
            <a:r>
              <a:rPr lang="en-US" sz="900" spc="-40" dirty="0">
                <a:latin typeface="Arial MT"/>
                <a:cs typeface="Arial MT"/>
              </a:rPr>
              <a:t> </a:t>
            </a:r>
            <a:r>
              <a:rPr lang="en-US" sz="900" spc="-10" dirty="0">
                <a:latin typeface="Arial MT"/>
                <a:cs typeface="Arial MT"/>
              </a:rPr>
              <a:t>motivated</a:t>
            </a:r>
            <a:endParaRPr lang="en-IN" sz="900" spc="-1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279</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 MT</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Bukka Vivek</cp:lastModifiedBy>
  <cp:revision>3</cp:revision>
  <dcterms:created xsi:type="dcterms:W3CDTF">2025-04-14T15:49:14Z</dcterms:created>
  <dcterms:modified xsi:type="dcterms:W3CDTF">2025-04-14T16:33:40Z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2023-05-14T00:00:00Z</vt:filetime>
  </property>
  <property fmtid="{D5CDD505-2E9C-101B-9397-08002B2CF9AE}" pid="3" name="Creator">
    <vt:lpwstr>wkhtmltopdf 0.12.4</vt:lpwstr>
  </property>
  <property fmtid="{D5CDD505-2E9C-101B-9397-08002B2CF9AE}" pid="4" name="Producer">
    <vt:lpwstr>Qt 4.8.7</vt:lpwstr>
  </property>
  <property fmtid="{D5CDD505-2E9C-101B-9397-08002B2CF9AE}" pid="5" name="LastSaved">
    <vt:filetime>2023-05-14T00:00:00Z</vt:filetime>
  </property>
</Properties>
</file>