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0" r:id="rId3"/>
    <p:sldId id="261" r:id="rId4"/>
    <p:sldId id="263" r:id="rId5"/>
    <p:sldId id="264" r:id="rId6"/>
    <p:sldId id="262" r:id="rId7"/>
    <p:sldId id="265" r:id="rId8"/>
    <p:sldId id="266" r:id="rId9"/>
    <p:sldId id="267" r:id="rId10"/>
    <p:sldId id="268" r:id="rId11"/>
    <p:sldId id="294" r:id="rId12"/>
    <p:sldId id="295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39A"/>
    <a:srgbClr val="F1BE48"/>
    <a:srgbClr val="6E6259"/>
    <a:srgbClr val="010000"/>
    <a:srgbClr val="C8102E"/>
    <a:srgbClr val="7A6E67"/>
    <a:srgbClr val="F2BF49"/>
    <a:srgbClr val="ADA07A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5" autoAdjust="0"/>
    <p:restoredTop sz="88391" autoAdjust="0"/>
  </p:normalViewPr>
  <p:slideViewPr>
    <p:cSldViewPr>
      <p:cViewPr varScale="1">
        <p:scale>
          <a:sx n="105" d="100"/>
          <a:sy n="105" d="100"/>
        </p:scale>
        <p:origin x="18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A0C9-E830-1241-BEA3-6925DA004ECF}" type="datetimeFigureOut">
              <a:rPr lang="en-US" smtClean="0"/>
              <a:pPr/>
              <a:t>13-Dec-19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4522-76EF-EF4D-8870-07F3436BA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45082-6AF3-024B-A14D-C5AD8123919E}" type="datetimeFigureOut">
              <a:rPr lang="en-US" smtClean="0"/>
              <a:pPr/>
              <a:t>13-Dec-19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D18E-8B09-B24B-9169-4FC527B8D8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than threads, all others are hardware related bottlenecks. We can, however, improve the efficiency of a program by optimizing the thread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13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a7b8943d1_3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a7b8943d1_3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7a7b8943d1_3_2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a7b8943d1_3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a7b8943d1_3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7a7b8943d1_3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F1BE4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1295400"/>
            <a:ext cx="3657600" cy="457200"/>
          </a:xfr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dirty="0"/>
              <a:t>Unit Name Goes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rgbClr val="C8102E"/>
              </a:buClr>
              <a:buSzPts val="2080"/>
              <a:buChar char="•"/>
              <a:defRPr/>
            </a:lvl1pPr>
            <a:lvl2pPr marL="914400" lvl="1" indent="-360680" algn="l">
              <a:spcBef>
                <a:spcPts val="520"/>
              </a:spcBef>
              <a:spcAft>
                <a:spcPts val="0"/>
              </a:spcAft>
              <a:buClr>
                <a:srgbClr val="C8102E"/>
              </a:buClr>
              <a:buSzPts val="2080"/>
              <a:buChar char="•"/>
              <a:defRPr/>
            </a:lvl2pPr>
            <a:lvl3pPr marL="1371600" lvl="2" indent="-360680" algn="l">
              <a:spcBef>
                <a:spcPts val="520"/>
              </a:spcBef>
              <a:spcAft>
                <a:spcPts val="0"/>
              </a:spcAft>
              <a:buClr>
                <a:srgbClr val="C8102E"/>
              </a:buClr>
              <a:buSzPts val="2080"/>
              <a:buChar char="•"/>
              <a:defRPr/>
            </a:lvl3pPr>
            <a:lvl4pPr marL="1828800" lvl="3" indent="-360680" algn="l">
              <a:spcBef>
                <a:spcPts val="520"/>
              </a:spcBef>
              <a:spcAft>
                <a:spcPts val="0"/>
              </a:spcAft>
              <a:buClr>
                <a:srgbClr val="C8102E"/>
              </a:buClr>
              <a:buSzPts val="2080"/>
              <a:buChar char="•"/>
              <a:defRPr/>
            </a:lvl4pPr>
            <a:lvl5pPr marL="2286000" lvl="4" indent="-360679" algn="l">
              <a:spcBef>
                <a:spcPts val="520"/>
              </a:spcBef>
              <a:spcAft>
                <a:spcPts val="0"/>
              </a:spcAft>
              <a:buClr>
                <a:srgbClr val="C8102E"/>
              </a:buClr>
              <a:buSzPts val="208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CA39A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6324600" y="6324600"/>
            <a:ext cx="2438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 i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19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ISU LEFT white.eps"/>
          <p:cNvPicPr>
            <a:picLocks noChangeAspect="1"/>
          </p:cNvPicPr>
          <p:nvPr userDrawn="1"/>
        </p:nvPicPr>
        <p:blipFill>
          <a:blip r:embed="rId14"/>
          <a:srcRect b="38235"/>
          <a:stretch>
            <a:fillRect/>
          </a:stretch>
        </p:blipFill>
        <p:spPr bwMode="auto">
          <a:xfrm>
            <a:off x="533400" y="6365927"/>
            <a:ext cx="32004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715000" y="63151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i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algn="r"/>
            <a:r>
              <a:rPr lang="en-US" dirty="0"/>
              <a:t>Unit Name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810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2;p13">
            <a:extLst>
              <a:ext uri="{FF2B5EF4-FFF2-40B4-BE49-F238E27FC236}">
                <a16:creationId xmlns:a16="http://schemas.microsoft.com/office/drawing/2014/main" id="{25A4E90C-B02E-4171-8586-681245F83470}"/>
              </a:ext>
            </a:extLst>
          </p:cNvPr>
          <p:cNvSpPr txBox="1">
            <a:spLocks/>
          </p:cNvSpPr>
          <p:nvPr/>
        </p:nvSpPr>
        <p:spPr>
          <a:xfrm>
            <a:off x="0" y="2590800"/>
            <a:ext cx="9067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00" b="0" i="0" u="none" strike="noStrike" cap="none">
                <a:solidFill>
                  <a:srgbClr val="F1BE4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00" b="0" i="0" u="none" strike="noStrike" cap="non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00" b="0" i="0" u="none" strike="noStrike" cap="non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00" b="0" i="0" u="none" strike="noStrike" cap="non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00" b="0" i="0" u="none" strike="noStrike" cap="non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00" b="0" i="0" u="none" strike="noStrike" cap="non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00" b="0" i="0" u="none" strike="noStrike" cap="non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00" b="0" i="0" u="none" strike="noStrike" cap="non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500" b="0" i="0" u="none" strike="noStrike" cap="none">
                <a:solidFill>
                  <a:srgbClr val="CE112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 algn="ctr" eaLnBrk="1" fontAlgn="auto" hangingPunct="1"/>
            <a:r>
              <a:rPr lang="en-US" sz="4000" kern="0" dirty="0">
                <a:solidFill>
                  <a:srgbClr val="FF0000"/>
                </a:solidFill>
              </a:rPr>
              <a:t>ML based optimal thread spawner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1BE48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4;p13">
            <a:extLst>
              <a:ext uri="{FF2B5EF4-FFF2-40B4-BE49-F238E27FC236}">
                <a16:creationId xmlns:a16="http://schemas.microsoft.com/office/drawing/2014/main" id="{D5BE4A8E-041F-452B-8CC1-8FEEC314D296}"/>
              </a:ext>
            </a:extLst>
          </p:cNvPr>
          <p:cNvSpPr txBox="1">
            <a:spLocks/>
          </p:cNvSpPr>
          <p:nvPr/>
        </p:nvSpPr>
        <p:spPr>
          <a:xfrm>
            <a:off x="468312" y="1295400"/>
            <a:ext cx="47894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defRPr sz="16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Department of Computer Science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COMS 572 Artificial Intelligence</a:t>
            </a:r>
          </a:p>
        </p:txBody>
      </p:sp>
      <p:sp>
        <p:nvSpPr>
          <p:cNvPr id="16" name="Google Shape;85;p13">
            <a:extLst>
              <a:ext uri="{FF2B5EF4-FFF2-40B4-BE49-F238E27FC236}">
                <a16:creationId xmlns:a16="http://schemas.microsoft.com/office/drawing/2014/main" id="{34B09651-BFA3-46F7-99EC-83A10F26C5FD}"/>
              </a:ext>
            </a:extLst>
          </p:cNvPr>
          <p:cNvSpPr/>
          <p:nvPr/>
        </p:nvSpPr>
        <p:spPr>
          <a:xfrm>
            <a:off x="5181601" y="4872335"/>
            <a:ext cx="3886200" cy="190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Presented By: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 dirty="0">
                <a:solidFill>
                  <a:srgbClr val="7A6E67"/>
                </a:solidFill>
                <a:latin typeface="Times"/>
                <a:cs typeface="Times"/>
              </a:rPr>
              <a:t>Sumanth Kumar Kaliki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 dirty="0">
                <a:solidFill>
                  <a:srgbClr val="7A6E67"/>
                </a:solidFill>
                <a:latin typeface="Times"/>
                <a:cs typeface="Times"/>
              </a:rPr>
              <a:t>Vivek LN Bengre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 dirty="0">
                <a:solidFill>
                  <a:srgbClr val="7A6E67"/>
                </a:solidFill>
                <a:latin typeface="Times"/>
                <a:cs typeface="Times"/>
              </a:rPr>
              <a:t>Shashwata Mandal</a:t>
            </a:r>
            <a:endParaRPr lang="en-US" kern="0" dirty="0">
              <a:solidFill>
                <a:srgbClr val="7A6E67"/>
              </a:solidFill>
              <a:latin typeface="Times"/>
              <a:cs typeface="Times"/>
              <a:sym typeface="Time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 dirty="0">
                <a:solidFill>
                  <a:srgbClr val="7A6E67"/>
                </a:solidFill>
                <a:latin typeface="Times"/>
                <a:cs typeface="Times"/>
                <a:sym typeface="Times"/>
              </a:rPr>
              <a:t>Souradeep Bhowmik</a:t>
            </a:r>
            <a:endParaRPr kern="0" dirty="0">
              <a:solidFill>
                <a:srgbClr val="7A6E67"/>
              </a:solidFill>
              <a:latin typeface="Times"/>
              <a:cs typeface="Time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799"/>
            <a:ext cx="7620000" cy="50133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This work can be extended to incorporate all the parameters in deciding the optimized assignment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The overhead in creating a thread can be added to the execution time to get an optimal estimate for number of threads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A thorough study of the number of different system calls can improve the clustering of methods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CA04CCBF-3283-42FC-BF10-DC904A9E8E66}"/>
              </a:ext>
            </a:extLst>
          </p:cNvPr>
          <p:cNvSpPr txBox="1">
            <a:spLocks/>
          </p:cNvSpPr>
          <p:nvPr/>
        </p:nvSpPr>
        <p:spPr>
          <a:xfrm>
            <a:off x="4098250" y="6324600"/>
            <a:ext cx="4664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defRPr sz="16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Iowa State University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38686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"/>
          <p:cNvSpPr txBox="1">
            <a:spLocks noGrp="1"/>
          </p:cNvSpPr>
          <p:nvPr>
            <p:ph type="sldNum" idx="12"/>
          </p:nvPr>
        </p:nvSpPr>
        <p:spPr>
          <a:xfrm>
            <a:off x="6553200" y="571500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416" name="Google Shape;4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375" y="3364425"/>
            <a:ext cx="2375251" cy="249132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1"/>
          <p:cNvSpPr txBox="1">
            <a:spLocks noGrp="1"/>
          </p:cNvSpPr>
          <p:nvPr>
            <p:ph type="body" idx="1"/>
          </p:nvPr>
        </p:nvSpPr>
        <p:spPr>
          <a:xfrm>
            <a:off x="3300600" y="1497425"/>
            <a:ext cx="2542800" cy="64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20"/>
              </a:spcBef>
              <a:spcAft>
                <a:spcPts val="0"/>
              </a:spcAft>
              <a:buNone/>
            </a:pPr>
            <a:endParaRPr sz="3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0000"/>
                </a:solidFill>
              </a:rPr>
              <a:t>Questions?</a:t>
            </a:r>
            <a:endParaRPr/>
          </a:p>
        </p:txBody>
      </p:sp>
      <p:sp>
        <p:nvSpPr>
          <p:cNvPr id="418" name="Google Shape;418;p51"/>
          <p:cNvSpPr txBox="1">
            <a:spLocks noGrp="1"/>
          </p:cNvSpPr>
          <p:nvPr>
            <p:ph type="body" idx="2"/>
          </p:nvPr>
        </p:nvSpPr>
        <p:spPr>
          <a:xfrm>
            <a:off x="4098250" y="6324600"/>
            <a:ext cx="4664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/>
              <a:t>Iowa State University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/>
              <a:t>Department of Computer Science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29FB1-9077-4403-8FF2-691E926B8F82}"/>
              </a:ext>
            </a:extLst>
          </p:cNvPr>
          <p:cNvSpPr txBox="1"/>
          <p:nvPr/>
        </p:nvSpPr>
        <p:spPr>
          <a:xfrm>
            <a:off x="2126458" y="5910283"/>
            <a:ext cx="4891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https://www.pinclipart.com/pindetail/bmRbJo_frequently-asked-questions-about-acr-homes-services-man/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6200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0000"/>
              </a:solidFill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F0000"/>
                </a:solidFill>
              </a:rPr>
              <a:t>Thank You!</a:t>
            </a:r>
            <a:endParaRPr sz="480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52"/>
          <p:cNvSpPr txBox="1">
            <a:spLocks noGrp="1"/>
          </p:cNvSpPr>
          <p:nvPr>
            <p:ph type="sldNum" idx="12"/>
          </p:nvPr>
        </p:nvSpPr>
        <p:spPr>
          <a:xfrm>
            <a:off x="6553200" y="571500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5" name="Google Shape;418;p51">
            <a:extLst>
              <a:ext uri="{FF2B5EF4-FFF2-40B4-BE49-F238E27FC236}">
                <a16:creationId xmlns:a16="http://schemas.microsoft.com/office/drawing/2014/main" id="{10DBAD9A-EF5E-4448-AF7F-145581A1682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098250" y="6324600"/>
            <a:ext cx="4664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/>
              <a:t>Iowa State University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/>
              <a:t>Department of Computer Science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CA04CCBF-3283-42FC-BF10-DC904A9E8E66}"/>
              </a:ext>
            </a:extLst>
          </p:cNvPr>
          <p:cNvSpPr txBox="1">
            <a:spLocks/>
          </p:cNvSpPr>
          <p:nvPr/>
        </p:nvSpPr>
        <p:spPr>
          <a:xfrm>
            <a:off x="4098250" y="6324600"/>
            <a:ext cx="4664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defRPr sz="16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Iowa State University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59300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799"/>
            <a:ext cx="7620000" cy="50133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Number of threads spawned for a program depends on many factors-</a:t>
            </a:r>
          </a:p>
          <a:p>
            <a:pPr lvl="1" algn="just">
              <a:spcBef>
                <a:spcPts val="0"/>
              </a:spcBef>
              <a:buSzPct val="50000"/>
              <a:buFont typeface="Wingdings" panose="05000000000000000000" pitchFamily="2" charset="2"/>
              <a:buChar char="§"/>
            </a:pPr>
            <a:r>
              <a:rPr lang="en-US" sz="2400" dirty="0"/>
              <a:t>type of system calls</a:t>
            </a:r>
          </a:p>
          <a:p>
            <a:pPr lvl="1" algn="just">
              <a:spcBef>
                <a:spcPts val="0"/>
              </a:spcBef>
              <a:buSzPct val="50000"/>
              <a:buFont typeface="Wingdings" panose="05000000000000000000" pitchFamily="2" charset="2"/>
              <a:buChar char="§"/>
            </a:pPr>
            <a:r>
              <a:rPr lang="en-US" sz="2400" dirty="0"/>
              <a:t>state of CPU</a:t>
            </a:r>
          </a:p>
          <a:p>
            <a:pPr lvl="1" algn="just">
              <a:spcBef>
                <a:spcPts val="0"/>
              </a:spcBef>
              <a:buSzPct val="50000"/>
              <a:buFont typeface="Wingdings" panose="05000000000000000000" pitchFamily="2" charset="2"/>
              <a:buChar char="§"/>
            </a:pPr>
            <a:r>
              <a:rPr lang="en-US" sz="2400" dirty="0"/>
              <a:t>type of hardware</a:t>
            </a:r>
          </a:p>
          <a:p>
            <a:pPr lvl="1" algn="just">
              <a:spcBef>
                <a:spcPts val="0"/>
              </a:spcBef>
              <a:buSzPct val="50000"/>
              <a:buFont typeface="Wingdings" panose="05000000000000000000" pitchFamily="2" charset="2"/>
              <a:buChar char="§"/>
            </a:pPr>
            <a:r>
              <a:rPr lang="en-US" sz="2400" dirty="0"/>
              <a:t>wait time for processes</a:t>
            </a:r>
          </a:p>
          <a:p>
            <a:pPr marL="457200" lvl="1" indent="0" algn="just">
              <a:spcBef>
                <a:spcPts val="0"/>
              </a:spcBef>
              <a:buSzPct val="50000"/>
              <a:buNone/>
            </a:pPr>
            <a:endParaRPr lang="en-US" sz="2400" dirty="0"/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Automatic optimal thread assignment can make the program-</a:t>
            </a:r>
          </a:p>
          <a:p>
            <a:pPr lvl="1" algn="just">
              <a:spcBef>
                <a:spcPts val="0"/>
              </a:spcBef>
              <a:buSzPct val="50000"/>
              <a:buFont typeface="Wingdings" panose="05000000000000000000" pitchFamily="2" charset="2"/>
              <a:buChar char="§"/>
            </a:pPr>
            <a:r>
              <a:rPr lang="en-US" sz="2400" dirty="0"/>
              <a:t>more efficient</a:t>
            </a:r>
          </a:p>
          <a:p>
            <a:pPr lvl="1" algn="just">
              <a:spcBef>
                <a:spcPts val="0"/>
              </a:spcBef>
              <a:buSzPct val="50000"/>
              <a:buFont typeface="Wingdings" panose="05000000000000000000" pitchFamily="2" charset="2"/>
              <a:buChar char="§"/>
            </a:pPr>
            <a:r>
              <a:rPr lang="en-US" sz="2400" dirty="0"/>
              <a:t>free of “lags”</a:t>
            </a:r>
          </a:p>
          <a:p>
            <a:pPr lvl="1" algn="just">
              <a:spcBef>
                <a:spcPts val="0"/>
              </a:spcBef>
              <a:buSzPct val="50000"/>
              <a:buFont typeface="Wingdings" panose="05000000000000000000" pitchFamily="2" charset="2"/>
              <a:buChar char="§"/>
            </a:pPr>
            <a:r>
              <a:rPr lang="en-US" sz="2400" dirty="0"/>
              <a:t>easier to code for the developer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CA04CCBF-3283-42FC-BF10-DC904A9E8E66}"/>
              </a:ext>
            </a:extLst>
          </p:cNvPr>
          <p:cNvSpPr txBox="1">
            <a:spLocks/>
          </p:cNvSpPr>
          <p:nvPr/>
        </p:nvSpPr>
        <p:spPr>
          <a:xfrm>
            <a:off x="4098250" y="6324600"/>
            <a:ext cx="4664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defRPr sz="16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Iowa State University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97267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dirty="0"/>
              <a:t>Design a wrapper package that analyzes a program’s system calls to:</a:t>
            </a:r>
          </a:p>
          <a:p>
            <a:pPr lvl="1" algn="just">
              <a:spcBef>
                <a:spcPts val="0"/>
              </a:spcBef>
            </a:pPr>
            <a:r>
              <a:rPr lang="en-US" sz="2400" dirty="0"/>
              <a:t>Calculate the optimal number of threads required for running the program</a:t>
            </a:r>
          </a:p>
          <a:p>
            <a:pPr lvl="1" algn="just">
              <a:spcBef>
                <a:spcPts val="0"/>
              </a:spcBef>
            </a:pPr>
            <a:r>
              <a:rPr lang="en-US" sz="2400" dirty="0"/>
              <a:t>Optimize the assignment of methods to threads to ensure optimal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CA04CCBF-3283-42FC-BF10-DC904A9E8E66}"/>
              </a:ext>
            </a:extLst>
          </p:cNvPr>
          <p:cNvSpPr txBox="1">
            <a:spLocks/>
          </p:cNvSpPr>
          <p:nvPr/>
        </p:nvSpPr>
        <p:spPr>
          <a:xfrm>
            <a:off x="4098250" y="6324600"/>
            <a:ext cx="4664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defRPr sz="16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Iowa State University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11015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799"/>
            <a:ext cx="7620000" cy="50133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Performance throttling reasons-</a:t>
            </a:r>
          </a:p>
          <a:p>
            <a:pPr lvl="1" algn="just">
              <a:buSzPct val="50000"/>
              <a:buFont typeface="Wingdings" panose="05000000000000000000" pitchFamily="2" charset="2"/>
              <a:buChar char="§"/>
            </a:pPr>
            <a:r>
              <a:rPr lang="en-US" sz="2400" dirty="0"/>
              <a:t>GPU overheating</a:t>
            </a:r>
          </a:p>
          <a:p>
            <a:pPr lvl="1" algn="just">
              <a:buSzPct val="50000"/>
              <a:buFont typeface="Wingdings" panose="05000000000000000000" pitchFamily="2" charset="2"/>
              <a:buChar char="§"/>
            </a:pPr>
            <a:r>
              <a:rPr lang="en-US" sz="2400" dirty="0"/>
              <a:t>CPU overheating</a:t>
            </a:r>
          </a:p>
          <a:p>
            <a:pPr lvl="1" algn="just">
              <a:buSzPct val="50000"/>
              <a:buFont typeface="Wingdings" panose="05000000000000000000" pitchFamily="2" charset="2"/>
              <a:buChar char="§"/>
            </a:pPr>
            <a:r>
              <a:rPr lang="en-US" sz="2400" dirty="0"/>
              <a:t>insufficient memory</a:t>
            </a:r>
          </a:p>
          <a:p>
            <a:pPr lvl="1" algn="just">
              <a:buSzPct val="50000"/>
              <a:buFont typeface="Wingdings" panose="05000000000000000000" pitchFamily="2" charset="2"/>
              <a:buChar char="§"/>
            </a:pPr>
            <a:r>
              <a:rPr lang="en-US" sz="2400" dirty="0"/>
              <a:t>disk/network usage bandwidth</a:t>
            </a:r>
          </a:p>
          <a:p>
            <a:pPr lvl="1" algn="just">
              <a:buSzPct val="50000"/>
              <a:buFont typeface="Wingdings" panose="05000000000000000000" pitchFamily="2" charset="2"/>
              <a:buChar char="§"/>
            </a:pPr>
            <a:r>
              <a:rPr lang="en-US" sz="2400" dirty="0"/>
              <a:t>improper thread management</a:t>
            </a:r>
          </a:p>
          <a:p>
            <a:pPr marL="457200" lvl="1" indent="0" algn="just">
              <a:buSzPct val="50000"/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Single thread applications suffer through serious performance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CA04CCBF-3283-42FC-BF10-DC904A9E8E66}"/>
              </a:ext>
            </a:extLst>
          </p:cNvPr>
          <p:cNvSpPr txBox="1">
            <a:spLocks/>
          </p:cNvSpPr>
          <p:nvPr/>
        </p:nvSpPr>
        <p:spPr>
          <a:xfrm>
            <a:off x="4098250" y="6324600"/>
            <a:ext cx="4664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defRPr sz="16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Iowa State University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95691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799"/>
            <a:ext cx="7620000" cy="50133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Benefits of Multi-Threading-</a:t>
            </a:r>
          </a:p>
          <a:p>
            <a:pPr lvl="1" algn="just">
              <a:buSzPct val="50000"/>
              <a:buFont typeface="Wingdings" panose="05000000000000000000" pitchFamily="2" charset="2"/>
              <a:buChar char="§"/>
            </a:pPr>
            <a:r>
              <a:rPr lang="en-US" sz="2400" b="1" dirty="0"/>
              <a:t>Responsiveness:</a:t>
            </a:r>
            <a:r>
              <a:rPr lang="en-US" sz="2400" dirty="0"/>
              <a:t> better user experience</a:t>
            </a:r>
          </a:p>
          <a:p>
            <a:pPr lvl="1" algn="just">
              <a:buSzPct val="50000"/>
              <a:buFont typeface="Wingdings" panose="05000000000000000000" pitchFamily="2" charset="2"/>
              <a:buChar char="§"/>
            </a:pPr>
            <a:r>
              <a:rPr lang="en-US" sz="2400" b="1" dirty="0"/>
              <a:t>Resource sharing: </a:t>
            </a:r>
            <a:r>
              <a:rPr lang="en-US" sz="2400" dirty="0"/>
              <a:t>threads share memory and other resources</a:t>
            </a:r>
            <a:endParaRPr lang="en-US" sz="2400" b="1" dirty="0"/>
          </a:p>
          <a:p>
            <a:pPr lvl="1" algn="just">
              <a:buSzPct val="50000"/>
              <a:buFont typeface="Wingdings" panose="05000000000000000000" pitchFamily="2" charset="2"/>
              <a:buChar char="§"/>
            </a:pPr>
            <a:r>
              <a:rPr lang="en-US" sz="2400" b="1" dirty="0"/>
              <a:t>Economy: </a:t>
            </a:r>
            <a:r>
              <a:rPr lang="en-US" sz="2400" dirty="0"/>
              <a:t>cost effective to create and switch threads</a:t>
            </a:r>
          </a:p>
          <a:p>
            <a:pPr lvl="1" algn="just">
              <a:buSzPct val="50000"/>
              <a:buFont typeface="Wingdings" panose="05000000000000000000" pitchFamily="2" charset="2"/>
              <a:buChar char="§"/>
            </a:pPr>
            <a:r>
              <a:rPr lang="en-US" sz="2400" b="1" dirty="0"/>
              <a:t>Scalability: </a:t>
            </a:r>
            <a:r>
              <a:rPr lang="en-US" sz="2400" dirty="0"/>
              <a:t>increases parallelism</a:t>
            </a:r>
          </a:p>
          <a:p>
            <a:pPr marL="457200" lvl="1" indent="0" algn="just">
              <a:buSzPct val="50000"/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Each system call has a defined duration of execution (constrained to a single system configuration)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ML model can be trained to identify different types of system calls</a:t>
            </a:r>
          </a:p>
          <a:p>
            <a:pPr lvl="1" algn="just">
              <a:buSzPct val="5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CA04CCBF-3283-42FC-BF10-DC904A9E8E66}"/>
              </a:ext>
            </a:extLst>
          </p:cNvPr>
          <p:cNvSpPr txBox="1">
            <a:spLocks/>
          </p:cNvSpPr>
          <p:nvPr/>
        </p:nvSpPr>
        <p:spPr>
          <a:xfrm>
            <a:off x="4098250" y="6324600"/>
            <a:ext cx="4664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defRPr sz="16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Iowa State University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33819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799"/>
            <a:ext cx="7620000" cy="50133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CA04CCBF-3283-42FC-BF10-DC904A9E8E66}"/>
              </a:ext>
            </a:extLst>
          </p:cNvPr>
          <p:cNvSpPr txBox="1">
            <a:spLocks/>
          </p:cNvSpPr>
          <p:nvPr/>
        </p:nvSpPr>
        <p:spPr>
          <a:xfrm>
            <a:off x="4098250" y="6324600"/>
            <a:ext cx="4664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defRPr sz="16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Iowa State University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51760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799"/>
            <a:ext cx="7620000" cy="50133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CA04CCBF-3283-42FC-BF10-DC904A9E8E66}"/>
              </a:ext>
            </a:extLst>
          </p:cNvPr>
          <p:cNvSpPr txBox="1">
            <a:spLocks/>
          </p:cNvSpPr>
          <p:nvPr/>
        </p:nvSpPr>
        <p:spPr>
          <a:xfrm>
            <a:off x="4098250" y="6324600"/>
            <a:ext cx="4664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defRPr sz="16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Iowa State University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18873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799"/>
            <a:ext cx="7620000" cy="50133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Optimization considers the run-time of a system call but there are more factors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Our work has not considered the overhead to create a new thread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The number of clusters identified by our work is limited by the manual identification of each system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CA04CCBF-3283-42FC-BF10-DC904A9E8E66}"/>
              </a:ext>
            </a:extLst>
          </p:cNvPr>
          <p:cNvSpPr txBox="1">
            <a:spLocks/>
          </p:cNvSpPr>
          <p:nvPr/>
        </p:nvSpPr>
        <p:spPr>
          <a:xfrm>
            <a:off x="4098250" y="6324600"/>
            <a:ext cx="4664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defRPr sz="16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6E62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1126"/>
              </a:buClr>
              <a:buSzPts val="1440"/>
              <a:buFont typeface="Times"/>
              <a:buChar char="•"/>
              <a:defRPr sz="2600" b="0" i="0" u="none" strike="noStrike" cap="none">
                <a:solidFill>
                  <a:srgbClr val="7A6E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Iowa State University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1280"/>
              <a:buFont typeface="Time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3271165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260</TotalTime>
  <Words>449</Words>
  <Application>Microsoft Office PowerPoint</Application>
  <PresentationFormat>On-screen Show (4:3)</PresentationFormat>
  <Paragraphs>103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Open Sans</vt:lpstr>
      <vt:lpstr>Times</vt:lpstr>
      <vt:lpstr>Univers 65</vt:lpstr>
      <vt:lpstr>Univers 67 CondensedBold</vt:lpstr>
      <vt:lpstr>Wingdings</vt:lpstr>
      <vt:lpstr>PowerPoint</vt:lpstr>
      <vt:lpstr>PowerPoint Presentation</vt:lpstr>
      <vt:lpstr>Presentation Structure</vt:lpstr>
      <vt:lpstr>Introduction</vt:lpstr>
      <vt:lpstr>Problem Statement</vt:lpstr>
      <vt:lpstr>Motivation</vt:lpstr>
      <vt:lpstr>Motivation (continued)</vt:lpstr>
      <vt:lpstr>Methodology</vt:lpstr>
      <vt:lpstr>Results</vt:lpstr>
      <vt:lpstr>Limitations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Thomasson</dc:creator>
  <cp:lastModifiedBy>Souradeep Bhowmik</cp:lastModifiedBy>
  <cp:revision>48</cp:revision>
  <dcterms:created xsi:type="dcterms:W3CDTF">2016-12-19T18:40:45Z</dcterms:created>
  <dcterms:modified xsi:type="dcterms:W3CDTF">2019-12-13T10:28:17Z</dcterms:modified>
</cp:coreProperties>
</file>