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9D05-6128-4D0D-A32A-06A5E73B386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F42C-2DAE-424C-A4B8-3140182C3E9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按一下以編輯標題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按一下以編輯副標題</a:t>
            </a:r>
            <a:endParaRPr lang="zh-TW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TW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按一下以編輯標題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lang="zh-TW" altLang="en-US"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TW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</a:t>
            </a:r>
            <a:r>
              <a:rPr dirty="0">
                <a:sym typeface="+mn-ea"/>
              </a:rPr>
              <a:t>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TW" altLang="en-US" smtClean="0"/>
            </a:fld>
            <a:endParaRPr lang="zh-TW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TW" altLang="en-US" smtClean="0"/>
            </a:fld>
            <a:endParaRPr lang="zh-TW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>
                <a:sym typeface="+mn-ea"/>
              </a:rPr>
              <a:t>按一下以編輯母片標題樣</a:t>
            </a:r>
            <a:r>
              <a:rPr lang="zh-TW" altLang="en-US" dirty="0"/>
              <a:t>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TW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</a:t>
            </a:r>
            <a:r>
              <a:rPr dirty="0">
                <a:sym typeface="+mn-ea"/>
              </a:rPr>
              <a:t>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TW" altLang="en-US" smtClean="0"/>
            </a:fld>
            <a:endParaRPr lang="zh-TW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3638550" y="1911350"/>
            <a:ext cx="4664710" cy="65532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>
                <a:solidFill>
                  <a:schemeClr val="tx1"/>
                </a:solidFill>
              </a:rPr>
              <a:t>学前调研</a:t>
            </a:r>
            <a:endParaRPr lang="zh-CN" altLang="zh-HK">
              <a:solidFill>
                <a:schemeClr val="tx1"/>
              </a:solidFill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580005" y="1564640"/>
            <a:ext cx="7372985" cy="450532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4" name="圓角矩形 3"/>
          <p:cNvSpPr/>
          <p:nvPr/>
        </p:nvSpPr>
        <p:spPr>
          <a:xfrm>
            <a:off x="3638550" y="2740025"/>
            <a:ext cx="4664710" cy="229235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6" name="圓角矩形 5"/>
          <p:cNvSpPr/>
          <p:nvPr/>
        </p:nvSpPr>
        <p:spPr>
          <a:xfrm>
            <a:off x="3621405" y="5125720"/>
            <a:ext cx="4681855" cy="65532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>
                <a:solidFill>
                  <a:schemeClr val="tx1"/>
                </a:solidFill>
              </a:rPr>
              <a:t>电路仿真；连线实操；万用表</a:t>
            </a:r>
            <a:r>
              <a:rPr lang="zh-CN" altLang="zh-HK">
                <a:solidFill>
                  <a:schemeClr val="tx1"/>
                </a:solidFill>
              </a:rPr>
              <a:t>实操</a:t>
            </a:r>
            <a:endParaRPr lang="zh-CN" altLang="zh-HK">
              <a:solidFill>
                <a:schemeClr val="tx1"/>
              </a:solidFill>
            </a:endParaRPr>
          </a:p>
        </p:txBody>
      </p:sp>
      <p:sp>
        <p:nvSpPr>
          <p:cNvPr id="8" name="左箭頭 7"/>
          <p:cNvSpPr/>
          <p:nvPr/>
        </p:nvSpPr>
        <p:spPr>
          <a:xfrm>
            <a:off x="8411845" y="2130425"/>
            <a:ext cx="508000" cy="2171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9" name="文字框 8"/>
          <p:cNvSpPr txBox="1"/>
          <p:nvPr/>
        </p:nvSpPr>
        <p:spPr>
          <a:xfrm>
            <a:off x="8980805" y="208534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z="1400" b="1">
                <a:solidFill>
                  <a:schemeClr val="accent2"/>
                </a:solidFill>
              </a:rPr>
              <a:t>调查问卷</a:t>
            </a:r>
            <a:endParaRPr lang="zh-CN" altLang="zh-HK" sz="1400" b="1">
              <a:solidFill>
                <a:schemeClr val="accent2"/>
              </a:solidFill>
            </a:endParaRPr>
          </a:p>
        </p:txBody>
      </p:sp>
      <p:sp>
        <p:nvSpPr>
          <p:cNvPr id="10" name="左箭頭 9"/>
          <p:cNvSpPr/>
          <p:nvPr/>
        </p:nvSpPr>
        <p:spPr>
          <a:xfrm>
            <a:off x="8411845" y="5345430"/>
            <a:ext cx="508000" cy="2171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11" name="文字框 10"/>
          <p:cNvSpPr txBox="1"/>
          <p:nvPr/>
        </p:nvSpPr>
        <p:spPr>
          <a:xfrm>
            <a:off x="9028430" y="530098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HK" sz="1400" b="1">
                <a:solidFill>
                  <a:schemeClr val="accent2"/>
                </a:solidFill>
              </a:rPr>
              <a:t>作业</a:t>
            </a:r>
            <a:endParaRPr lang="zh-CN" altLang="zh-HK" sz="1400" b="1">
              <a:solidFill>
                <a:schemeClr val="accent2"/>
              </a:solidFill>
            </a:endParaRPr>
          </a:p>
        </p:txBody>
      </p:sp>
      <p:sp>
        <p:nvSpPr>
          <p:cNvPr id="12" name="圓角矩形 11"/>
          <p:cNvSpPr/>
          <p:nvPr/>
        </p:nvSpPr>
        <p:spPr>
          <a:xfrm>
            <a:off x="9359900" y="3321050"/>
            <a:ext cx="1435100" cy="1012825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/>
              <a:t>知行</a:t>
            </a:r>
            <a:r>
              <a:rPr lang="zh-CN" altLang="zh-HK"/>
              <a:t>合一</a:t>
            </a:r>
            <a:endParaRPr lang="zh-CN" altLang="zh-HK"/>
          </a:p>
          <a:p>
            <a:pPr algn="ctr"/>
            <a:r>
              <a:rPr lang="zh-CN" altLang="zh-HK"/>
              <a:t>思政</a:t>
            </a:r>
            <a:r>
              <a:rPr lang="zh-CN" altLang="zh-HK"/>
              <a:t>融入</a:t>
            </a:r>
            <a:endParaRPr lang="zh-CN" altLang="zh-HK"/>
          </a:p>
        </p:txBody>
      </p:sp>
      <p:sp>
        <p:nvSpPr>
          <p:cNvPr id="14" name="矩形 13"/>
          <p:cNvSpPr/>
          <p:nvPr/>
        </p:nvSpPr>
        <p:spPr>
          <a:xfrm>
            <a:off x="2778125" y="2003425"/>
            <a:ext cx="681355" cy="4699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/>
              <a:t>课前</a:t>
            </a:r>
            <a:endParaRPr lang="zh-CN" altLang="zh-HK"/>
          </a:p>
        </p:txBody>
      </p:sp>
      <p:sp>
        <p:nvSpPr>
          <p:cNvPr id="15" name="矩形 14"/>
          <p:cNvSpPr/>
          <p:nvPr/>
        </p:nvSpPr>
        <p:spPr>
          <a:xfrm>
            <a:off x="2778125" y="3634740"/>
            <a:ext cx="681355" cy="4699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/>
              <a:t>课前</a:t>
            </a:r>
            <a:endParaRPr lang="zh-CN" altLang="zh-HK"/>
          </a:p>
        </p:txBody>
      </p:sp>
      <p:sp>
        <p:nvSpPr>
          <p:cNvPr id="16" name="矩形 15"/>
          <p:cNvSpPr/>
          <p:nvPr/>
        </p:nvSpPr>
        <p:spPr>
          <a:xfrm>
            <a:off x="2778125" y="5215890"/>
            <a:ext cx="681355" cy="4699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/>
              <a:t>课</a:t>
            </a:r>
            <a:r>
              <a:rPr lang="zh-CN" altLang="zh-HK"/>
              <a:t>后</a:t>
            </a:r>
            <a:endParaRPr lang="zh-CN" altLang="zh-HK"/>
          </a:p>
        </p:txBody>
      </p:sp>
      <p:sp>
        <p:nvSpPr>
          <p:cNvPr id="22" name="矩形 21"/>
          <p:cNvSpPr/>
          <p:nvPr/>
        </p:nvSpPr>
        <p:spPr>
          <a:xfrm>
            <a:off x="3880485" y="2965450"/>
            <a:ext cx="2799715" cy="419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>
                <a:solidFill>
                  <a:schemeClr val="tx1"/>
                </a:solidFill>
              </a:rPr>
              <a:t>课程导入</a:t>
            </a:r>
            <a:endParaRPr lang="zh-CN" altLang="zh-HK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80485" y="3559175"/>
            <a:ext cx="2799080" cy="419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>
                <a:solidFill>
                  <a:schemeClr val="tx1"/>
                </a:solidFill>
              </a:rPr>
              <a:t>双重连锁电路原理与</a:t>
            </a:r>
            <a:r>
              <a:rPr lang="zh-CN" altLang="zh-HK">
                <a:solidFill>
                  <a:schemeClr val="tx1"/>
                </a:solidFill>
              </a:rPr>
              <a:t>接线</a:t>
            </a:r>
            <a:endParaRPr lang="zh-CN" altLang="zh-HK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80485" y="4250690"/>
            <a:ext cx="2799715" cy="419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HK">
                <a:solidFill>
                  <a:schemeClr val="tx1"/>
                </a:solidFill>
              </a:rPr>
              <a:t>双重连锁电路</a:t>
            </a:r>
            <a:r>
              <a:rPr lang="zh-CN" altLang="zh-HK">
                <a:solidFill>
                  <a:schemeClr val="tx1"/>
                </a:solidFill>
              </a:rPr>
              <a:t>调试</a:t>
            </a:r>
            <a:endParaRPr lang="zh-CN" altLang="zh-HK">
              <a:solidFill>
                <a:schemeClr val="tx1"/>
              </a:solidFill>
            </a:endParaRPr>
          </a:p>
        </p:txBody>
      </p:sp>
      <p:cxnSp>
        <p:nvCxnSpPr>
          <p:cNvPr id="29" name="直接箭頭連接符 28"/>
          <p:cNvCxnSpPr>
            <a:stCxn id="22" idx="3"/>
          </p:cNvCxnSpPr>
          <p:nvPr/>
        </p:nvCxnSpPr>
        <p:spPr>
          <a:xfrm>
            <a:off x="6680200" y="3175000"/>
            <a:ext cx="337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字框 29"/>
          <p:cNvSpPr txBox="1"/>
          <p:nvPr/>
        </p:nvSpPr>
        <p:spPr>
          <a:xfrm>
            <a:off x="7017385" y="305435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上节回顾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1" name="左大括號 30"/>
          <p:cNvSpPr/>
          <p:nvPr/>
        </p:nvSpPr>
        <p:spPr>
          <a:xfrm>
            <a:off x="6815455" y="3429000"/>
            <a:ext cx="127000" cy="7194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32" name="文字框 31"/>
          <p:cNvSpPr txBox="1"/>
          <p:nvPr/>
        </p:nvSpPr>
        <p:spPr>
          <a:xfrm>
            <a:off x="7017385" y="334454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提问互动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3" name="文字框 32"/>
          <p:cNvSpPr txBox="1"/>
          <p:nvPr/>
        </p:nvSpPr>
        <p:spPr>
          <a:xfrm>
            <a:off x="7017385" y="3634740"/>
            <a:ext cx="1681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电路仿真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4" name="文字框 33"/>
          <p:cNvSpPr txBox="1"/>
          <p:nvPr/>
        </p:nvSpPr>
        <p:spPr>
          <a:xfrm>
            <a:off x="7017385" y="392493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接线实操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5" name="左大括號 34"/>
          <p:cNvSpPr/>
          <p:nvPr/>
        </p:nvSpPr>
        <p:spPr>
          <a:xfrm>
            <a:off x="6852285" y="4333875"/>
            <a:ext cx="75565" cy="330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HK" altLang="en-US"/>
          </a:p>
        </p:txBody>
      </p:sp>
      <p:sp>
        <p:nvSpPr>
          <p:cNvPr id="36" name="文字框 35"/>
          <p:cNvSpPr txBox="1"/>
          <p:nvPr/>
        </p:nvSpPr>
        <p:spPr>
          <a:xfrm>
            <a:off x="7017385" y="421513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万用表实操</a:t>
            </a:r>
            <a:endParaRPr lang="zh-CN" altLang="en-US" sz="1200">
              <a:solidFill>
                <a:schemeClr val="accent2"/>
              </a:solidFill>
            </a:endParaRPr>
          </a:p>
        </p:txBody>
      </p:sp>
      <p:sp>
        <p:nvSpPr>
          <p:cNvPr id="37" name="文字框 36"/>
          <p:cNvSpPr txBox="1"/>
          <p:nvPr/>
        </p:nvSpPr>
        <p:spPr>
          <a:xfrm>
            <a:off x="7017385" y="450532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2"/>
                </a:solidFill>
              </a:rPr>
              <a:t>案例</a:t>
            </a:r>
            <a:r>
              <a:rPr lang="zh-CN" altLang="en-US" sz="1200">
                <a:solidFill>
                  <a:schemeClr val="accent2"/>
                </a:solidFill>
              </a:rPr>
              <a:t>讲解</a:t>
            </a:r>
            <a:endParaRPr lang="zh-CN" altLang="en-US" sz="12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INDEX" val="20187308"/>
  <p:tag name="KSO_WM_TEMPLATE_CATEGORY" val="custom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MODEL_TYPE" val="cover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佈景主題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Presentation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PMingLiU</vt:lpstr>
      <vt:lpstr>ESRI AMFM Electric</vt:lpstr>
      <vt:lpstr>Office 佈景主題​​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2GGTFQ2</dc:creator>
  <cp:lastModifiedBy>86156</cp:lastModifiedBy>
  <cp:revision>287</cp:revision>
  <dcterms:created xsi:type="dcterms:W3CDTF">2018-07-25T09:21:00Z</dcterms:created>
  <dcterms:modified xsi:type="dcterms:W3CDTF">2025-06-07T08:41:55Z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3076-12.2.0.21179</vt:lpwstr>
  </property>
  <property fmtid="{D5CDD505-2E9C-101B-9397-08002B2CF9AE}" pid="3" name="ICV">
    <vt:lpwstr>79D701084A34475B98103905FB4853E3_11</vt:lpwstr>
  </property>
</Properties>
</file>