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7"/>
  </p:notes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5" r:id="rId64"/>
    <p:sldId id="406" r:id="rId65"/>
    <p:sldId id="407" r:id="rId66"/>
    <p:sldId id="408" r:id="rId67"/>
    <p:sldId id="409" r:id="rId68"/>
    <p:sldId id="410" r:id="rId69"/>
    <p:sldId id="411" r:id="rId70"/>
    <p:sldId id="412" r:id="rId71"/>
    <p:sldId id="413" r:id="rId72"/>
    <p:sldId id="414" r:id="rId73"/>
    <p:sldId id="415" r:id="rId74"/>
    <p:sldId id="416" r:id="rId75"/>
    <p:sldId id="417" r:id="rId76"/>
    <p:sldId id="418" r:id="rId77"/>
    <p:sldId id="419" r:id="rId78"/>
    <p:sldId id="420" r:id="rId79"/>
    <p:sldId id="421" r:id="rId80"/>
    <p:sldId id="422" r:id="rId81"/>
    <p:sldId id="423" r:id="rId82"/>
    <p:sldId id="424" r:id="rId83"/>
    <p:sldId id="425" r:id="rId84"/>
    <p:sldId id="426" r:id="rId85"/>
    <p:sldId id="289" r:id="rId8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3" autoAdjust="0"/>
    <p:restoredTop sz="77963"/>
  </p:normalViewPr>
  <p:slideViewPr>
    <p:cSldViewPr snapToGrid="0" snapToObjects="1">
      <p:cViewPr varScale="1">
        <p:scale>
          <a:sx n="67" d="100"/>
          <a:sy n="67" d="100"/>
        </p:scale>
        <p:origin x="1888" y="192"/>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4642380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75360" y="1915659"/>
            <a:ext cx="11054080" cy="11474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20"/>
          </a:p>
        </p:txBody>
      </p:sp>
      <p:sp>
        <p:nvSpPr>
          <p:cNvPr id="8" name="Rectangle 7"/>
          <p:cNvSpPr/>
          <p:nvPr/>
        </p:nvSpPr>
        <p:spPr>
          <a:xfrm>
            <a:off x="975360" y="6091042"/>
            <a:ext cx="11054080" cy="11474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20"/>
          </a:p>
        </p:txBody>
      </p:sp>
      <p:sp>
        <p:nvSpPr>
          <p:cNvPr id="9" name="Rectangle 8"/>
          <p:cNvSpPr/>
          <p:nvPr/>
        </p:nvSpPr>
        <p:spPr>
          <a:xfrm>
            <a:off x="975360" y="2111686"/>
            <a:ext cx="11054080" cy="390144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20"/>
          </a:p>
        </p:txBody>
      </p:sp>
      <p:grpSp>
        <p:nvGrpSpPr>
          <p:cNvPr id="10" name="Group 9"/>
          <p:cNvGrpSpPr>
            <a:grpSpLocks noChangeAspect="1"/>
          </p:cNvGrpSpPr>
          <p:nvPr/>
        </p:nvGrpSpPr>
        <p:grpSpPr>
          <a:xfrm>
            <a:off x="10289465" y="5841099"/>
            <a:ext cx="1300480" cy="130048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844"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56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121664" y="2036939"/>
            <a:ext cx="10799403" cy="4317594"/>
          </a:xfrm>
        </p:spPr>
        <p:txBody>
          <a:bodyPr anchor="ctr">
            <a:noAutofit/>
          </a:bodyPr>
          <a:lstStyle>
            <a:lvl1pPr algn="l">
              <a:lnSpc>
                <a:spcPct val="80000"/>
              </a:lnSpc>
              <a:defRPr sz="9102"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141171" y="6242304"/>
            <a:ext cx="8417357" cy="1521562"/>
          </a:xfrm>
        </p:spPr>
        <p:txBody>
          <a:bodyPr>
            <a:normAutofit/>
          </a:bodyPr>
          <a:lstStyle>
            <a:lvl1pPr marL="0" indent="0" algn="l">
              <a:buNone/>
              <a:defRPr sz="2560" b="0">
                <a:solidFill>
                  <a:schemeClr val="tx1"/>
                </a:solidFill>
              </a:defRPr>
            </a:lvl1pPr>
            <a:lvl2pPr marL="650230" indent="0" algn="ctr">
              <a:buNone/>
              <a:defRPr sz="3982"/>
            </a:lvl2pPr>
            <a:lvl3pPr marL="1300460" indent="0" algn="ctr">
              <a:buNone/>
              <a:defRPr sz="3413"/>
            </a:lvl3pPr>
            <a:lvl4pPr marL="1950690" indent="0" algn="ctr">
              <a:buNone/>
              <a:defRPr sz="2844"/>
            </a:lvl4pPr>
            <a:lvl5pPr marL="2600919" indent="0" algn="ctr">
              <a:buNone/>
              <a:defRPr sz="2844"/>
            </a:lvl5pPr>
            <a:lvl6pPr marL="3251149" indent="0" algn="ctr">
              <a:buNone/>
              <a:defRPr sz="2844"/>
            </a:lvl6pPr>
            <a:lvl7pPr marL="3901379" indent="0" algn="ctr">
              <a:buNone/>
              <a:defRPr sz="2844"/>
            </a:lvl7pPr>
            <a:lvl8pPr marL="4551609" indent="0" algn="ctr">
              <a:buNone/>
              <a:defRPr sz="2844"/>
            </a:lvl8pPr>
            <a:lvl9pPr marL="5201839" indent="0" algn="ctr">
              <a:buNone/>
              <a:defRPr sz="284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5" name="Footer Placeholder 4"/>
          <p:cNvSpPr>
            <a:spLocks noGrp="1"/>
          </p:cNvSpPr>
          <p:nvPr>
            <p:ph type="ftr" sz="quarter" idx="11"/>
          </p:nvPr>
        </p:nvSpPr>
        <p:spPr>
          <a:xfrm>
            <a:off x="1155989" y="8921295"/>
            <a:ext cx="6749491" cy="519289"/>
          </a:xfrm>
        </p:spPr>
        <p:txBody>
          <a:bodyPr/>
          <a:lstStyle/>
          <a:p>
            <a:endParaRPr lang="en-US" dirty="0"/>
          </a:p>
        </p:txBody>
      </p:sp>
      <p:sp>
        <p:nvSpPr>
          <p:cNvPr id="6" name="Slide Number Placeholder 5"/>
          <p:cNvSpPr>
            <a:spLocks noGrp="1"/>
          </p:cNvSpPr>
          <p:nvPr>
            <p:ph type="sldNum" sz="quarter" idx="12"/>
          </p:nvPr>
        </p:nvSpPr>
        <p:spPr>
          <a:xfrm>
            <a:off x="10302977" y="6012011"/>
            <a:ext cx="1273459" cy="910336"/>
          </a:xfrm>
        </p:spPr>
        <p:txBody>
          <a:bodyPr/>
          <a:lstStyle>
            <a:lvl1pPr>
              <a:defRPr sz="3982" b="1"/>
            </a:lvl1pPr>
          </a:lstStyle>
          <a:p>
            <a:fld id="{86CB4B4D-7CA3-9044-876B-883B54F8677D}" type="slidenum">
              <a:rPr lang="uk-UA" smtClean="0"/>
              <a:t>‹#›</a:t>
            </a:fld>
            <a:endParaRPr lang="uk-UA"/>
          </a:p>
        </p:txBody>
      </p:sp>
    </p:spTree>
    <p:extLst>
      <p:ext uri="{BB962C8B-B14F-4D97-AF65-F5344CB8AC3E}">
        <p14:creationId xmlns:p14="http://schemas.microsoft.com/office/powerpoint/2010/main" val="13528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Tree>
    <p:extLst>
      <p:ext uri="{BB962C8B-B14F-4D97-AF65-F5344CB8AC3E}">
        <p14:creationId xmlns:p14="http://schemas.microsoft.com/office/powerpoint/2010/main" val="30110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1" y="758613"/>
            <a:ext cx="2722880" cy="8019627"/>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7921" y="758613"/>
            <a:ext cx="8006080" cy="801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Tree>
    <p:extLst>
      <p:ext uri="{BB962C8B-B14F-4D97-AF65-F5344CB8AC3E}">
        <p14:creationId xmlns:p14="http://schemas.microsoft.com/office/powerpoint/2010/main" val="1224733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6786712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4798384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Tree>
    <p:extLst>
      <p:ext uri="{BB962C8B-B14F-4D97-AF65-F5344CB8AC3E}">
        <p14:creationId xmlns:p14="http://schemas.microsoft.com/office/powerpoint/2010/main" val="162571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6994473"/>
            <a:ext cx="13004800" cy="2759125"/>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20"/>
          </a:p>
        </p:txBody>
      </p:sp>
      <p:sp>
        <p:nvSpPr>
          <p:cNvPr id="2" name="Title 1"/>
          <p:cNvSpPr>
            <a:spLocks noGrp="1"/>
          </p:cNvSpPr>
          <p:nvPr>
            <p:ph type="title"/>
          </p:nvPr>
        </p:nvSpPr>
        <p:spPr>
          <a:xfrm>
            <a:off x="2311603" y="1742643"/>
            <a:ext cx="9899904" cy="5006848"/>
          </a:xfrm>
        </p:spPr>
        <p:txBody>
          <a:bodyPr anchor="ctr">
            <a:normAutofit/>
          </a:bodyPr>
          <a:lstStyle>
            <a:lvl1pPr>
              <a:lnSpc>
                <a:spcPct val="80000"/>
              </a:lnSpc>
              <a:defRPr sz="9102" b="0"/>
            </a:lvl1pPr>
          </a:lstStyle>
          <a:p>
            <a:r>
              <a:rPr lang="en-US" smtClean="0"/>
              <a:t>Click to edit Master title style</a:t>
            </a:r>
            <a:endParaRPr lang="en-US" dirty="0"/>
          </a:p>
        </p:txBody>
      </p:sp>
      <p:sp>
        <p:nvSpPr>
          <p:cNvPr id="3" name="Text Placeholder 2"/>
          <p:cNvSpPr>
            <a:spLocks noGrp="1"/>
          </p:cNvSpPr>
          <p:nvPr>
            <p:ph type="body" idx="1"/>
          </p:nvPr>
        </p:nvSpPr>
        <p:spPr>
          <a:xfrm>
            <a:off x="2310158" y="7139635"/>
            <a:ext cx="9656064" cy="1517227"/>
          </a:xfrm>
        </p:spPr>
        <p:txBody>
          <a:bodyPr anchor="t">
            <a:normAutofit/>
          </a:bodyPr>
          <a:lstStyle>
            <a:lvl1pPr marL="0" indent="0">
              <a:buNone/>
              <a:defRPr sz="2560" b="0">
                <a:solidFill>
                  <a:schemeClr val="accent1">
                    <a:lumMod val="5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9166579" y="8921295"/>
            <a:ext cx="2820597" cy="519289"/>
          </a:xfrm>
        </p:spPr>
        <p:txBody>
          <a:bodyPr/>
          <a:lstStyle>
            <a:lvl1pPr>
              <a:defRPr>
                <a:solidFill>
                  <a:schemeClr val="accent1">
                    <a:lumMod val="50000"/>
                  </a:schemeClr>
                </a:solidFill>
              </a:defRPr>
            </a:lvl1pPr>
          </a:lstStyle>
          <a:p>
            <a:fld id="{B61BEF0D-F0BB-DE4B-95CE-6DB70DBA9567}" type="datetimeFigureOut">
              <a:rPr lang="en-US" smtClean="0"/>
              <a:pPr/>
              <a:t>9/5/17</a:t>
            </a:fld>
            <a:endParaRPr lang="en-US" dirty="0"/>
          </a:p>
        </p:txBody>
      </p:sp>
      <p:sp>
        <p:nvSpPr>
          <p:cNvPr id="5" name="Footer Placeholder 4"/>
          <p:cNvSpPr>
            <a:spLocks noGrp="1"/>
          </p:cNvSpPr>
          <p:nvPr>
            <p:ph type="ftr" sz="quarter" idx="11"/>
          </p:nvPr>
        </p:nvSpPr>
        <p:spPr>
          <a:xfrm>
            <a:off x="2326896" y="8921293"/>
            <a:ext cx="6749491" cy="519289"/>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901493" y="3456886"/>
            <a:ext cx="1300480" cy="130048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844"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56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917973" y="3567797"/>
            <a:ext cx="1267519" cy="1024472"/>
          </a:xfrm>
        </p:spPr>
        <p:txBody>
          <a:bodyPr/>
          <a:lstStyle>
            <a:lvl1pPr>
              <a:defRPr sz="3982"/>
            </a:lvl1pPr>
          </a:lstStyle>
          <a:p>
            <a:fld id="{86CB4B4D-7CA3-9044-876B-883B54F8677D}" type="slidenum">
              <a:rPr lang="uk-UA" smtClean="0"/>
              <a:t>‹#›</a:t>
            </a:fld>
            <a:endParaRPr lang="uk-UA"/>
          </a:p>
        </p:txBody>
      </p:sp>
    </p:spTree>
    <p:extLst>
      <p:ext uri="{BB962C8B-B14F-4D97-AF65-F5344CB8AC3E}">
        <p14:creationId xmlns:p14="http://schemas.microsoft.com/office/powerpoint/2010/main" val="965312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5360" y="3121152"/>
            <a:ext cx="5201920" cy="5657088"/>
          </a:xfrm>
        </p:spPr>
        <p:txBody>
          <a:bodyPr/>
          <a:lstStyle>
            <a:lvl1pPr>
              <a:defRPr sz="2844"/>
            </a:lvl1pPr>
            <a:lvl2pPr>
              <a:defRPr sz="2560"/>
            </a:lvl2pPr>
            <a:lvl3pPr>
              <a:defRPr sz="2276"/>
            </a:lvl3pPr>
            <a:lvl4pPr>
              <a:defRPr sz="2276"/>
            </a:lvl4pPr>
            <a:lvl5pPr>
              <a:defRPr sz="2276"/>
            </a:lvl5pPr>
            <a:lvl6pPr>
              <a:defRPr sz="2560"/>
            </a:lvl6pPr>
            <a:lvl7pPr>
              <a:defRPr sz="2560"/>
            </a:lvl7pPr>
            <a:lvl8pPr>
              <a:defRPr sz="2560"/>
            </a:lvl8pPr>
            <a:lvl9pPr>
              <a:defRPr sz="2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815599" y="3121152"/>
            <a:ext cx="5201920" cy="5657088"/>
          </a:xfrm>
        </p:spPr>
        <p:txBody>
          <a:bodyPr/>
          <a:lstStyle>
            <a:lvl1pPr>
              <a:defRPr sz="2844"/>
            </a:lvl1pPr>
            <a:lvl2pPr>
              <a:defRPr sz="2560"/>
            </a:lvl2pPr>
            <a:lvl3pPr>
              <a:defRPr sz="2276"/>
            </a:lvl3pPr>
            <a:lvl4pPr>
              <a:defRPr sz="2276"/>
            </a:lvl4pPr>
            <a:lvl5pPr>
              <a:defRPr sz="2276"/>
            </a:lvl5pPr>
            <a:lvl6pPr>
              <a:defRPr sz="2560"/>
            </a:lvl6pPr>
            <a:lvl7pPr>
              <a:defRPr sz="2560"/>
            </a:lvl7pPr>
            <a:lvl8pPr>
              <a:defRPr sz="2560"/>
            </a:lvl8pPr>
            <a:lvl9pPr>
              <a:defRPr sz="2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extLst>
      <p:ext uri="{BB962C8B-B14F-4D97-AF65-F5344CB8AC3E}">
        <p14:creationId xmlns:p14="http://schemas.microsoft.com/office/powerpoint/2010/main" val="191144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360" y="2913075"/>
            <a:ext cx="5201920" cy="910336"/>
          </a:xfrm>
        </p:spPr>
        <p:txBody>
          <a:bodyPr anchor="ctr">
            <a:normAutofit/>
          </a:bodyPr>
          <a:lstStyle>
            <a:lvl1pPr marL="0" indent="0">
              <a:buNone/>
              <a:defRPr sz="2844" b="1">
                <a:solidFill>
                  <a:schemeClr val="accent1">
                    <a:lumMod val="75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4" name="Content Placeholder 3"/>
          <p:cNvSpPr>
            <a:spLocks noGrp="1"/>
          </p:cNvSpPr>
          <p:nvPr>
            <p:ph sz="half" idx="2"/>
          </p:nvPr>
        </p:nvSpPr>
        <p:spPr>
          <a:xfrm>
            <a:off x="975360" y="3901440"/>
            <a:ext cx="5201920" cy="4681728"/>
          </a:xfrm>
        </p:spPr>
        <p:txBody>
          <a:bodyPr/>
          <a:lstStyle>
            <a:lvl1pPr>
              <a:defRPr sz="2844"/>
            </a:lvl1pPr>
            <a:lvl2pPr>
              <a:defRPr sz="2560"/>
            </a:lvl2pPr>
            <a:lvl3pPr>
              <a:defRPr sz="2276"/>
            </a:lvl3pPr>
            <a:lvl4pPr>
              <a:defRPr sz="2276"/>
            </a:lvl4pPr>
            <a:lvl5pPr>
              <a:defRPr sz="2276"/>
            </a:lvl5pPr>
            <a:lvl6pPr>
              <a:defRPr sz="2276"/>
            </a:lvl6pPr>
            <a:lvl7pPr>
              <a:defRPr sz="2276"/>
            </a:lvl7pPr>
            <a:lvl8pPr>
              <a:defRPr sz="2276"/>
            </a:lvl8pPr>
            <a:lvl9pPr>
              <a:defRPr sz="227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56239" y="2913075"/>
            <a:ext cx="5201920" cy="910336"/>
          </a:xfrm>
        </p:spPr>
        <p:txBody>
          <a:bodyPr anchor="ctr">
            <a:normAutofit/>
          </a:bodyPr>
          <a:lstStyle>
            <a:lvl1pPr marL="0" indent="0">
              <a:buNone/>
              <a:defRPr sz="2844" b="1">
                <a:solidFill>
                  <a:schemeClr val="accent1">
                    <a:lumMod val="75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6" name="Content Placeholder 5"/>
          <p:cNvSpPr>
            <a:spLocks noGrp="1"/>
          </p:cNvSpPr>
          <p:nvPr>
            <p:ph sz="quarter" idx="4"/>
          </p:nvPr>
        </p:nvSpPr>
        <p:spPr>
          <a:xfrm>
            <a:off x="6856239" y="3901440"/>
            <a:ext cx="5201920" cy="4681728"/>
          </a:xfrm>
        </p:spPr>
        <p:txBody>
          <a:bodyPr/>
          <a:lstStyle>
            <a:lvl1pPr>
              <a:defRPr sz="2844"/>
            </a:lvl1pPr>
            <a:lvl2pPr>
              <a:defRPr sz="2560"/>
            </a:lvl2pPr>
            <a:lvl3pPr>
              <a:defRPr sz="2276"/>
            </a:lvl3pPr>
            <a:lvl4pPr>
              <a:defRPr sz="2276"/>
            </a:lvl4pPr>
            <a:lvl5pPr>
              <a:defRPr sz="2276"/>
            </a:lvl5pPr>
            <a:lvl6pPr>
              <a:defRPr sz="2276"/>
            </a:lvl6pPr>
            <a:lvl7pPr>
              <a:defRPr sz="2276"/>
            </a:lvl7pPr>
            <a:lvl8pPr>
              <a:defRPr sz="2276"/>
            </a:lvl8pPr>
            <a:lvl9pPr>
              <a:defRPr sz="227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1687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61BEF0D-F0BB-DE4B-95CE-6DB70DBA9567}" type="datetimeFigureOut">
              <a:rPr lang="en-US" smtClean="0"/>
              <a:pPr/>
              <a:t>9/5/17</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uk-UA" smtClean="0"/>
              <a:t>‹#›</a:t>
            </a:fld>
            <a:endParaRPr lang="uk-UA"/>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1227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a:t>
            </a:fld>
            <a:endParaRPr lang="uk-UA"/>
          </a:p>
        </p:txBody>
      </p:sp>
    </p:spTree>
    <p:extLst>
      <p:ext uri="{BB962C8B-B14F-4D97-AF65-F5344CB8AC3E}">
        <p14:creationId xmlns:p14="http://schemas.microsoft.com/office/powerpoint/2010/main" val="209427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857324" y="2"/>
            <a:ext cx="4147476" cy="9753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20" dirty="0"/>
          </a:p>
        </p:txBody>
      </p:sp>
      <p:sp>
        <p:nvSpPr>
          <p:cNvPr id="2" name="Title 1"/>
          <p:cNvSpPr>
            <a:spLocks noGrp="1"/>
          </p:cNvSpPr>
          <p:nvPr>
            <p:ph type="title"/>
          </p:nvPr>
        </p:nvSpPr>
        <p:spPr>
          <a:xfrm>
            <a:off x="9119616" y="975360"/>
            <a:ext cx="3413760" cy="2470912"/>
          </a:xfrm>
        </p:spPr>
        <p:txBody>
          <a:bodyPr anchor="b">
            <a:normAutofit/>
          </a:bodyPr>
          <a:lstStyle>
            <a:lvl1pPr>
              <a:defRPr sz="3982" b="0"/>
            </a:lvl1pPr>
          </a:lstStyle>
          <a:p>
            <a:r>
              <a:rPr lang="en-US" smtClean="0"/>
              <a:t>Click to edit Master title style</a:t>
            </a:r>
            <a:endParaRPr lang="en-US" dirty="0"/>
          </a:p>
        </p:txBody>
      </p:sp>
      <p:sp>
        <p:nvSpPr>
          <p:cNvPr id="3" name="Content Placeholder 2"/>
          <p:cNvSpPr>
            <a:spLocks noGrp="1"/>
          </p:cNvSpPr>
          <p:nvPr>
            <p:ph idx="1"/>
          </p:nvPr>
        </p:nvSpPr>
        <p:spPr>
          <a:xfrm>
            <a:off x="894080" y="975360"/>
            <a:ext cx="7159142" cy="7139635"/>
          </a:xfrm>
        </p:spPr>
        <p:txBody>
          <a:bodyPr/>
          <a:lstStyle>
            <a:lvl1pPr>
              <a:defRPr sz="2844"/>
            </a:lvl1pPr>
            <a:lvl2pPr>
              <a:defRPr sz="2560"/>
            </a:lvl2pPr>
            <a:lvl3pPr>
              <a:defRPr sz="2276"/>
            </a:lvl3pPr>
            <a:lvl4pPr>
              <a:defRPr sz="2276"/>
            </a:lvl4pPr>
            <a:lvl5pPr>
              <a:defRPr sz="2276"/>
            </a:lvl5pPr>
            <a:lvl6pPr>
              <a:defRPr sz="2844"/>
            </a:lvl6pPr>
            <a:lvl7pPr>
              <a:defRPr sz="2844"/>
            </a:lvl7pPr>
            <a:lvl8pPr>
              <a:defRPr sz="2844"/>
            </a:lvl8pPr>
            <a:lvl9pPr>
              <a:defRPr sz="28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19616" y="3446272"/>
            <a:ext cx="3413760" cy="4681728"/>
          </a:xfrm>
        </p:spPr>
        <p:txBody>
          <a:bodyPr>
            <a:normAutofit/>
          </a:bodyPr>
          <a:lstStyle>
            <a:lvl1pPr marL="0" indent="0">
              <a:lnSpc>
                <a:spcPct val="100000"/>
              </a:lnSpc>
              <a:spcBef>
                <a:spcPts val="1422"/>
              </a:spcBef>
              <a:buNone/>
              <a:defRPr sz="1920">
                <a:solidFill>
                  <a:schemeClr val="accent1">
                    <a:lumMod val="50000"/>
                  </a:schemeClr>
                </a:solidFill>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grpSp>
        <p:nvGrpSpPr>
          <p:cNvPr id="12" name="Group 11"/>
          <p:cNvGrpSpPr/>
          <p:nvPr/>
        </p:nvGrpSpPr>
        <p:grpSpPr>
          <a:xfrm>
            <a:off x="12121122" y="8896367"/>
            <a:ext cx="559206" cy="559206"/>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844"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56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86CB4B4D-7CA3-9044-876B-883B54F8677D}" type="slidenum">
              <a:rPr lang="uk-UA" smtClean="0"/>
              <a:t>‹#›</a:t>
            </a:fld>
            <a:endParaRPr lang="uk-UA"/>
          </a:p>
        </p:txBody>
      </p:sp>
    </p:spTree>
    <p:extLst>
      <p:ext uri="{BB962C8B-B14F-4D97-AF65-F5344CB8AC3E}">
        <p14:creationId xmlns:p14="http://schemas.microsoft.com/office/powerpoint/2010/main" val="116298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857324" y="2"/>
            <a:ext cx="4147476" cy="9753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20"/>
          </a:p>
        </p:txBody>
      </p:sp>
      <p:sp>
        <p:nvSpPr>
          <p:cNvPr id="2" name="Title 1"/>
          <p:cNvSpPr>
            <a:spLocks noGrp="1"/>
          </p:cNvSpPr>
          <p:nvPr>
            <p:ph type="title"/>
          </p:nvPr>
        </p:nvSpPr>
        <p:spPr>
          <a:xfrm>
            <a:off x="9119616" y="975360"/>
            <a:ext cx="3413760" cy="2470912"/>
          </a:xfrm>
        </p:spPr>
        <p:txBody>
          <a:bodyPr anchor="b">
            <a:normAutofit/>
          </a:bodyPr>
          <a:lstStyle>
            <a:lvl1pPr>
              <a:defRPr sz="3982" b="0"/>
            </a:lvl1pPr>
          </a:lstStyle>
          <a:p>
            <a:r>
              <a:rPr lang="en-US" smtClean="0"/>
              <a:t>Click to edit Master title style</a:t>
            </a:r>
            <a:endParaRPr lang="en-US" dirty="0"/>
          </a:p>
        </p:txBody>
      </p:sp>
      <p:sp>
        <p:nvSpPr>
          <p:cNvPr id="3" name="Picture Placeholder 2"/>
          <p:cNvSpPr>
            <a:spLocks noGrp="1"/>
          </p:cNvSpPr>
          <p:nvPr>
            <p:ph type="pic" idx="1"/>
          </p:nvPr>
        </p:nvSpPr>
        <p:spPr>
          <a:xfrm>
            <a:off x="1" y="0"/>
            <a:ext cx="8857323" cy="9753600"/>
          </a:xfrm>
          <a:solidFill>
            <a:schemeClr val="tx2">
              <a:lumMod val="20000"/>
              <a:lumOff val="80000"/>
            </a:schemeClr>
          </a:solidFill>
        </p:spPr>
        <p:txBody>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19616" y="3446272"/>
            <a:ext cx="3413760" cy="4681728"/>
          </a:xfrm>
        </p:spPr>
        <p:txBody>
          <a:bodyPr>
            <a:normAutofit/>
          </a:bodyPr>
          <a:lstStyle>
            <a:lvl1pPr marL="0" indent="0">
              <a:lnSpc>
                <a:spcPct val="100000"/>
              </a:lnSpc>
              <a:spcBef>
                <a:spcPts val="1422"/>
              </a:spcBef>
              <a:buNone/>
              <a:defRPr sz="1920">
                <a:solidFill>
                  <a:schemeClr val="accent1">
                    <a:lumMod val="50000"/>
                  </a:schemeClr>
                </a:solidFill>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smtClean="0"/>
              <a:t>Click to edit Master text styles</a:t>
            </a:r>
          </a:p>
        </p:txBody>
      </p:sp>
      <p:grpSp>
        <p:nvGrpSpPr>
          <p:cNvPr id="12" name="Group 11"/>
          <p:cNvGrpSpPr/>
          <p:nvPr/>
        </p:nvGrpSpPr>
        <p:grpSpPr>
          <a:xfrm>
            <a:off x="12121122" y="8896367"/>
            <a:ext cx="559206" cy="559206"/>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844"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56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10" name="Slide Number Placeholder 9"/>
          <p:cNvSpPr>
            <a:spLocks noGrp="1"/>
          </p:cNvSpPr>
          <p:nvPr>
            <p:ph type="sldNum" sz="quarter" idx="12"/>
          </p:nvPr>
        </p:nvSpPr>
        <p:spPr/>
        <p:txBody>
          <a:bodyPr/>
          <a:lstStyle/>
          <a:p>
            <a:fld id="{86CB4B4D-7CA3-9044-876B-883B54F8677D}" type="slidenum">
              <a:rPr lang="uk-UA" smtClean="0"/>
              <a:t>‹#›</a:t>
            </a:fld>
            <a:endParaRPr lang="uk-UA"/>
          </a:p>
        </p:txBody>
      </p:sp>
    </p:spTree>
    <p:extLst>
      <p:ext uri="{BB962C8B-B14F-4D97-AF65-F5344CB8AC3E}">
        <p14:creationId xmlns:p14="http://schemas.microsoft.com/office/powerpoint/2010/main" val="20115509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2.png"/><Relationship Id="rId16" Type="http://schemas.microsoft.com/office/2007/relationships/hdphoto" Target="../media/hdphoto1.wdp"/><Relationship Id="rId1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12121122" y="8896367"/>
            <a:ext cx="559206" cy="559206"/>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844"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1300460" eaLnBrk="1" fontAlgn="auto" latinLnBrk="0" hangingPunct="1">
                <a:lnSpc>
                  <a:spcPct val="100000"/>
                </a:lnSpc>
                <a:spcBef>
                  <a:spcPts val="0"/>
                </a:spcBef>
                <a:spcAft>
                  <a:spcPts val="0"/>
                </a:spcAft>
                <a:buClrTx/>
                <a:buSzTx/>
                <a:buFontTx/>
                <a:buNone/>
                <a:tabLst/>
                <a:defRPr/>
              </a:pPr>
              <a:endParaRPr kumimoji="0" lang="en-US" sz="256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975360" y="689254"/>
            <a:ext cx="11054080" cy="22888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5360" y="3017114"/>
            <a:ext cx="11054080" cy="57611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22479" y="8921295"/>
            <a:ext cx="3491789" cy="519289"/>
          </a:xfrm>
          <a:prstGeom prst="rect">
            <a:avLst/>
          </a:prstGeom>
        </p:spPr>
        <p:txBody>
          <a:bodyPr vert="horz" lIns="91440" tIns="45720" rIns="91440" bIns="45720" rtlCol="0" anchor="ctr"/>
          <a:lstStyle>
            <a:lvl1pPr algn="r">
              <a:defRPr sz="1422">
                <a:solidFill>
                  <a:schemeClr val="accent1">
                    <a:lumMod val="50000"/>
                  </a:schemeClr>
                </a:solidFill>
              </a:defRPr>
            </a:lvl1pPr>
          </a:lstStyle>
          <a:p>
            <a:fld id="{B61BEF0D-F0BB-DE4B-95CE-6DB70DBA9567}" type="datetimeFigureOut">
              <a:rPr lang="en-US" smtClean="0"/>
              <a:pPr/>
              <a:t>9/5/17</a:t>
            </a:fld>
            <a:endParaRPr lang="en-US" dirty="0"/>
          </a:p>
        </p:txBody>
      </p:sp>
      <p:sp>
        <p:nvSpPr>
          <p:cNvPr id="5" name="Footer Placeholder 4"/>
          <p:cNvSpPr>
            <a:spLocks noGrp="1"/>
          </p:cNvSpPr>
          <p:nvPr>
            <p:ph type="ftr" sz="quarter" idx="3"/>
          </p:nvPr>
        </p:nvSpPr>
        <p:spPr>
          <a:xfrm>
            <a:off x="975360" y="8921295"/>
            <a:ext cx="6749491" cy="519289"/>
          </a:xfrm>
          <a:prstGeom prst="rect">
            <a:avLst/>
          </a:prstGeom>
        </p:spPr>
        <p:txBody>
          <a:bodyPr vert="horz" lIns="91440" tIns="45720" rIns="91440" bIns="45720" rtlCol="0" anchor="ctr"/>
          <a:lstStyle>
            <a:lvl1pPr algn="l">
              <a:defRPr sz="1422">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12065203" y="8921295"/>
            <a:ext cx="682752" cy="519289"/>
          </a:xfrm>
          <a:prstGeom prst="rect">
            <a:avLst/>
          </a:prstGeom>
        </p:spPr>
        <p:txBody>
          <a:bodyPr vert="horz" lIns="91440" tIns="45720" rIns="91440" bIns="45720" rtlCol="0" anchor="ctr"/>
          <a:lstStyle>
            <a:lvl1pPr algn="ctr">
              <a:defRPr sz="1564" b="1" spc="-100" baseline="0">
                <a:solidFill>
                  <a:srgbClr val="FFFFFF"/>
                </a:solidFill>
                <a:latin typeface="+mn-lt"/>
              </a:defRPr>
            </a:lvl1pPr>
          </a:lstStyle>
          <a:p>
            <a:fld id="{86CB4B4D-7CA3-9044-876B-883B54F8677D}" type="slidenum">
              <a:rPr lang="uk-UA" smtClean="0"/>
              <a:t>‹#›</a:t>
            </a:fld>
            <a:endParaRPr lang="uk-UA"/>
          </a:p>
        </p:txBody>
      </p:sp>
    </p:spTree>
    <p:extLst>
      <p:ext uri="{BB962C8B-B14F-4D97-AF65-F5344CB8AC3E}">
        <p14:creationId xmlns:p14="http://schemas.microsoft.com/office/powerpoint/2010/main" val="62239115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8" r:id="rId13"/>
  </p:sldLayoutIdLst>
  <p:txStyles>
    <p:titleStyle>
      <a:lvl1pPr algn="l" defTabSz="1300460" rtl="0" eaLnBrk="1" latinLnBrk="0" hangingPunct="1">
        <a:lnSpc>
          <a:spcPct val="90000"/>
        </a:lnSpc>
        <a:spcBef>
          <a:spcPct val="0"/>
        </a:spcBef>
        <a:buNone/>
        <a:defRPr sz="5973" b="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60092" indent="-260092" algn="l" defTabSz="1300460" rtl="0" eaLnBrk="1" latinLnBrk="0" hangingPunct="1">
        <a:lnSpc>
          <a:spcPct val="90000"/>
        </a:lnSpc>
        <a:spcBef>
          <a:spcPts val="1707"/>
        </a:spcBef>
        <a:buClr>
          <a:schemeClr val="accent1">
            <a:lumMod val="75000"/>
          </a:schemeClr>
        </a:buClr>
        <a:buSzPct val="85000"/>
        <a:buFont typeface="Wingdings" pitchFamily="2" charset="2"/>
        <a:buChar char="§"/>
        <a:defRPr sz="2844" kern="1200">
          <a:solidFill>
            <a:schemeClr val="tx1"/>
          </a:solidFill>
          <a:latin typeface="+mn-lt"/>
          <a:ea typeface="+mn-ea"/>
          <a:cs typeface="+mn-cs"/>
        </a:defRPr>
      </a:lvl1pPr>
      <a:lvl2pPr marL="650230"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560" kern="1200">
          <a:solidFill>
            <a:schemeClr val="tx1"/>
          </a:solidFill>
          <a:latin typeface="+mn-lt"/>
          <a:ea typeface="+mn-ea"/>
          <a:cs typeface="+mn-cs"/>
        </a:defRPr>
      </a:lvl2pPr>
      <a:lvl3pPr marL="1040368"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3pPr>
      <a:lvl4pPr marL="1430506"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4pPr>
      <a:lvl5pPr marL="1820644"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5pPr>
      <a:lvl6pPr marL="227552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6pPr>
      <a:lvl7pPr marL="270218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7pPr>
      <a:lvl8pPr marL="312884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8pPr>
      <a:lvl9pPr marL="355550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c.learncodethehardway.org/book/" TargetMode="External"/><Relationship Id="rId4" Type="http://schemas.openxmlformats.org/officeDocument/2006/relationships/hyperlink" Target="http://www.open-std.org/jtc1/sc22/wg14/" TargetMode="External"/><Relationship Id="rId1" Type="http://schemas.openxmlformats.org/officeDocument/2006/relationships/slideLayout" Target="../slideLayouts/slideLayout12.xml"/><Relationship Id="rId2" Type="http://schemas.openxmlformats.org/officeDocument/2006/relationships/hyperlink" Target="https://archive.org/details/TheCProgrammingLangua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pPr defTabSz="379729">
              <a:defRPr sz="5200"/>
            </a:pPr>
            <a:r>
              <a:rPr dirty="0" smtClean="0"/>
              <a:t>Operating </a:t>
            </a:r>
            <a:r>
              <a:rPr dirty="0"/>
              <a:t>Systems</a:t>
            </a:r>
          </a:p>
          <a:p>
            <a:pPr defTabSz="379729">
              <a:defRPr sz="5200"/>
            </a:pPr>
            <a:endParaRPr dirty="0"/>
          </a:p>
          <a:p>
            <a:pPr defTabSz="379729">
              <a:defRPr sz="5200"/>
            </a:pPr>
            <a:r>
              <a:rPr lang="en-US" dirty="0" smtClean="0"/>
              <a:t>C Refresher</a:t>
            </a:r>
            <a:endParaRPr dirty="0"/>
          </a:p>
        </p:txBody>
      </p:sp>
      <p:sp>
        <p:nvSpPr>
          <p:cNvPr id="120" name="Shape 120"/>
          <p:cNvSpPr>
            <a:spLocks noGrp="1"/>
          </p:cNvSpPr>
          <p:nvPr>
            <p:ph type="subTitle" sz="quarter" idx="1"/>
          </p:nvPr>
        </p:nvSpPr>
        <p:spPr>
          <a:xfrm>
            <a:off x="1270000" y="8470900"/>
            <a:ext cx="10464800" cy="1130300"/>
          </a:xfrm>
          <a:prstGeom prst="rect">
            <a:avLst/>
          </a:prstGeom>
        </p:spPr>
        <p:txBody>
          <a:bodyPr/>
          <a:lstStyle/>
          <a:p>
            <a:r>
              <a:rPr dirty="0"/>
              <a:t>Professor </a:t>
            </a:r>
            <a:r>
              <a:rPr lang="en-US" dirty="0" smtClean="0"/>
              <a:t>Yotov</a:t>
            </a:r>
            <a:endParaRPr dirty="0"/>
          </a:p>
        </p:txBody>
      </p:sp>
    </p:spTree>
    <p:extLst>
      <p:ext uri="{BB962C8B-B14F-4D97-AF65-F5344CB8AC3E}">
        <p14:creationId xmlns:p14="http://schemas.microsoft.com/office/powerpoint/2010/main" val="865148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normAutofit/>
          </a:bodyPr>
          <a:lstStyle>
            <a:lvl1pPr defTabSz="496570">
              <a:defRPr sz="6800"/>
            </a:lvl1pPr>
          </a:lstStyle>
          <a:p>
            <a:r>
              <a:t>Side Note: Your Environment</a:t>
            </a:r>
          </a:p>
        </p:txBody>
      </p:sp>
      <p:sp>
        <p:nvSpPr>
          <p:cNvPr id="160" name="Shape 160"/>
          <p:cNvSpPr>
            <a:spLocks noGrp="1"/>
          </p:cNvSpPr>
          <p:nvPr>
            <p:ph type="body" idx="1"/>
          </p:nvPr>
        </p:nvSpPr>
        <p:spPr>
          <a:prstGeom prst="rect">
            <a:avLst/>
          </a:prstGeom>
        </p:spPr>
        <p:txBody>
          <a:bodyPr>
            <a:normAutofit fontScale="92500"/>
          </a:bodyPr>
          <a:lstStyle/>
          <a:p>
            <a:pPr marL="391159" indent="-391159" defTabSz="514095">
              <a:spcBef>
                <a:spcPts val="3600"/>
              </a:spcBef>
              <a:defRPr sz="3168"/>
            </a:pPr>
            <a:r>
              <a:t>Where exactly do you run gcc?</a:t>
            </a:r>
          </a:p>
          <a:p>
            <a:pPr marL="391159" indent="-391159" defTabSz="514095">
              <a:spcBef>
                <a:spcPts val="3600"/>
              </a:spcBef>
              <a:defRPr sz="3168"/>
            </a:pPr>
            <a:r>
              <a:t>At the command line</a:t>
            </a:r>
          </a:p>
          <a:p>
            <a:pPr marL="391159" indent="-391159" defTabSz="514095">
              <a:spcBef>
                <a:spcPts val="3600"/>
              </a:spcBef>
              <a:defRPr sz="3168"/>
            </a:pPr>
            <a:r>
              <a:t>On OS X, this is in the Terminal App</a:t>
            </a:r>
            <a:br/>
            <a:r>
              <a:t>(/Applications/Utilities)</a:t>
            </a:r>
          </a:p>
          <a:p>
            <a:pPr marL="391159" indent="-391159" defTabSz="514095">
              <a:spcBef>
                <a:spcPts val="3600"/>
              </a:spcBef>
              <a:defRPr sz="3168"/>
            </a:pPr>
            <a:r>
              <a:t>In Linux, xterm, gnome-terminal, etc. are all fine</a:t>
            </a:r>
          </a:p>
          <a:p>
            <a:pPr marL="391159" indent="-391159" defTabSz="514095">
              <a:spcBef>
                <a:spcPts val="3600"/>
              </a:spcBef>
              <a:defRPr sz="3168"/>
            </a:pPr>
            <a:r>
              <a:t>On Windows – use the virtual machine I posted</a:t>
            </a:r>
          </a:p>
          <a:p>
            <a:pPr marL="391159" indent="-391159" defTabSz="514095">
              <a:spcBef>
                <a:spcPts val="3600"/>
              </a:spcBef>
              <a:defRPr sz="3168"/>
            </a:pPr>
            <a:r>
              <a:t>If you are not already comfortable using the command line, there are many excellent short tutorials that can help you</a:t>
            </a:r>
          </a:p>
        </p:txBody>
      </p:sp>
    </p:spTree>
    <p:extLst>
      <p:ext uri="{BB962C8B-B14F-4D97-AF65-F5344CB8AC3E}">
        <p14:creationId xmlns:p14="http://schemas.microsoft.com/office/powerpoint/2010/main" val="143401631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Screenshot 2015-09-08 19.26.46.png"/>
          <p:cNvPicPr>
            <a:picLocks noChangeAspect="1"/>
          </p:cNvPicPr>
          <p:nvPr/>
        </p:nvPicPr>
        <p:blipFill>
          <a:blip r:embed="rId2">
            <a:extLst/>
          </a:blip>
          <a:stretch>
            <a:fillRect/>
          </a:stretch>
        </p:blipFill>
        <p:spPr>
          <a:xfrm>
            <a:off x="744250" y="0"/>
            <a:ext cx="11516300" cy="9753600"/>
          </a:xfrm>
          <a:prstGeom prst="rect">
            <a:avLst/>
          </a:prstGeom>
          <a:ln w="12700">
            <a:miter lim="400000"/>
          </a:ln>
        </p:spPr>
      </p:pic>
    </p:spTree>
    <p:extLst>
      <p:ext uri="{BB962C8B-B14F-4D97-AF65-F5344CB8AC3E}">
        <p14:creationId xmlns:p14="http://schemas.microsoft.com/office/powerpoint/2010/main" val="30323592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r>
              <a:t>OS X Terminal</a:t>
            </a:r>
          </a:p>
        </p:txBody>
      </p:sp>
      <p:pic>
        <p:nvPicPr>
          <p:cNvPr id="165" name="Screenshot 2015-09-08 19.24.32.png"/>
          <p:cNvPicPr>
            <a:picLocks noChangeAspect="1"/>
          </p:cNvPicPr>
          <p:nvPr/>
        </p:nvPicPr>
        <p:blipFill>
          <a:blip r:embed="rId2">
            <a:extLst/>
          </a:blip>
          <a:stretch>
            <a:fillRect/>
          </a:stretch>
        </p:blipFill>
        <p:spPr>
          <a:xfrm>
            <a:off x="1597037" y="2135056"/>
            <a:ext cx="9810726" cy="7236088"/>
          </a:xfrm>
          <a:prstGeom prst="rect">
            <a:avLst/>
          </a:prstGeom>
          <a:ln w="12700">
            <a:miter lim="400000"/>
          </a:ln>
        </p:spPr>
      </p:pic>
    </p:spTree>
    <p:extLst>
      <p:ext uri="{BB962C8B-B14F-4D97-AF65-F5344CB8AC3E}">
        <p14:creationId xmlns:p14="http://schemas.microsoft.com/office/powerpoint/2010/main" val="50748033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Installing a Compiler</a:t>
            </a:r>
          </a:p>
        </p:txBody>
      </p:sp>
      <p:pic>
        <p:nvPicPr>
          <p:cNvPr id="168" name="pasted-image.png"/>
          <p:cNvPicPr>
            <a:picLocks noChangeAspect="1"/>
          </p:cNvPicPr>
          <p:nvPr/>
        </p:nvPicPr>
        <p:blipFill>
          <a:blip r:embed="rId2">
            <a:extLst/>
          </a:blip>
          <a:stretch>
            <a:fillRect/>
          </a:stretch>
        </p:blipFill>
        <p:spPr>
          <a:xfrm>
            <a:off x="2050935" y="2960613"/>
            <a:ext cx="8902930" cy="5584974"/>
          </a:xfrm>
          <a:prstGeom prst="rect">
            <a:avLst/>
          </a:prstGeom>
          <a:ln w="12700">
            <a:miter lim="400000"/>
          </a:ln>
        </p:spPr>
      </p:pic>
    </p:spTree>
    <p:extLst>
      <p:ext uri="{BB962C8B-B14F-4D97-AF65-F5344CB8AC3E}">
        <p14:creationId xmlns:p14="http://schemas.microsoft.com/office/powerpoint/2010/main" val="156446172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Linux Terminal</a:t>
            </a:r>
          </a:p>
        </p:txBody>
      </p:sp>
      <p:pic>
        <p:nvPicPr>
          <p:cNvPr id="171" name="Screenshot 2015-09-08 19.59.11.png"/>
          <p:cNvPicPr>
            <a:picLocks noChangeAspect="1"/>
          </p:cNvPicPr>
          <p:nvPr/>
        </p:nvPicPr>
        <p:blipFill>
          <a:blip r:embed="rId2">
            <a:extLst/>
          </a:blip>
          <a:stretch>
            <a:fillRect/>
          </a:stretch>
        </p:blipFill>
        <p:spPr>
          <a:xfrm>
            <a:off x="961580" y="2242894"/>
            <a:ext cx="11081640" cy="7020412"/>
          </a:xfrm>
          <a:prstGeom prst="rect">
            <a:avLst/>
          </a:prstGeom>
          <a:ln w="12700">
            <a:miter lim="400000"/>
          </a:ln>
        </p:spPr>
      </p:pic>
    </p:spTree>
    <p:extLst>
      <p:ext uri="{BB962C8B-B14F-4D97-AF65-F5344CB8AC3E}">
        <p14:creationId xmlns:p14="http://schemas.microsoft.com/office/powerpoint/2010/main" val="118387786"/>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normAutofit/>
          </a:bodyPr>
          <a:lstStyle>
            <a:lvl1pPr defTabSz="566674">
              <a:defRPr sz="7760"/>
            </a:lvl1pPr>
          </a:lstStyle>
          <a:p>
            <a:r>
              <a:t>The Compilation Process</a:t>
            </a:r>
          </a:p>
        </p:txBody>
      </p:sp>
      <p:sp>
        <p:nvSpPr>
          <p:cNvPr id="174" name="Shape 174"/>
          <p:cNvSpPr>
            <a:spLocks noGrp="1"/>
          </p:cNvSpPr>
          <p:nvPr>
            <p:ph type="body" idx="1"/>
          </p:nvPr>
        </p:nvSpPr>
        <p:spPr>
          <a:prstGeom prst="rect">
            <a:avLst/>
          </a:prstGeom>
        </p:spPr>
        <p:txBody>
          <a:bodyPr/>
          <a:lstStyle/>
          <a:p>
            <a:r>
              <a:t>Invoking gcc on hello.c did the following things:</a:t>
            </a:r>
          </a:p>
          <a:p>
            <a:pPr marL="1270000" lvl="1" indent="-635000">
              <a:buSzPct val="100000"/>
              <a:buAutoNum type="arabicPeriod"/>
            </a:pPr>
            <a:r>
              <a:t>Called the </a:t>
            </a:r>
            <a:r>
              <a:rPr i="1"/>
              <a:t>C preprocessor </a:t>
            </a:r>
            <a:r>
              <a:t>(cpp) on hello.c</a:t>
            </a:r>
          </a:p>
          <a:p>
            <a:pPr marL="1270000" lvl="1" indent="-635000">
              <a:buSzPct val="100000"/>
              <a:buAutoNum type="arabicPeriod"/>
            </a:pPr>
            <a:r>
              <a:t>cpp looked for stdio.h in the default </a:t>
            </a:r>
            <a:r>
              <a:rPr i="1"/>
              <a:t>include path</a:t>
            </a:r>
            <a:r>
              <a:t> (a set of directories where header files live) and then recursively called itself on stdio.h</a:t>
            </a:r>
          </a:p>
          <a:p>
            <a:pPr marL="1270000" lvl="1" indent="-635000">
              <a:buSzPct val="100000"/>
              <a:buAutoNum type="arabicPeriod"/>
            </a:pPr>
            <a:r>
              <a:t>The output of that process was pasted into hello.c, and the result was compiled by gcc into an executable binary</a:t>
            </a:r>
          </a:p>
        </p:txBody>
      </p:sp>
    </p:spTree>
    <p:extLst>
      <p:ext uri="{BB962C8B-B14F-4D97-AF65-F5344CB8AC3E}">
        <p14:creationId xmlns:p14="http://schemas.microsoft.com/office/powerpoint/2010/main" val="117366218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prstGeom prst="rect">
            <a:avLst/>
          </a:prstGeom>
        </p:spPr>
        <p:txBody>
          <a:bodyPr>
            <a:normAutofit/>
          </a:bodyPr>
          <a:lstStyle>
            <a:lvl1pPr defTabSz="490727">
              <a:defRPr sz="6719"/>
            </a:lvl1pPr>
          </a:lstStyle>
          <a:p>
            <a:r>
              <a:t>Viewing Preprocessor Output</a:t>
            </a:r>
          </a:p>
        </p:txBody>
      </p:sp>
      <p:sp>
        <p:nvSpPr>
          <p:cNvPr id="177" name="Shape 177"/>
          <p:cNvSpPr>
            <a:spLocks noGrp="1"/>
          </p:cNvSpPr>
          <p:nvPr>
            <p:ph type="body" idx="1"/>
          </p:nvPr>
        </p:nvSpPr>
        <p:spPr>
          <a:prstGeom prst="rect">
            <a:avLst/>
          </a:prstGeom>
        </p:spPr>
        <p:txBody>
          <a:bodyPr/>
          <a:lstStyle/>
          <a:p>
            <a:r>
              <a:t>If you want to see what the preprocessed file looks like, you can do</a:t>
            </a:r>
            <a:br/>
            <a:r>
              <a:t>gcc -E hello.c -o hello.pp</a:t>
            </a:r>
          </a:p>
          <a:p>
            <a:r>
              <a:t>Then you can look at hello.pp</a:t>
            </a:r>
            <a:br/>
            <a:endParaRPr/>
          </a:p>
        </p:txBody>
      </p:sp>
    </p:spTree>
    <p:extLst>
      <p:ext uri="{BB962C8B-B14F-4D97-AF65-F5344CB8AC3E}">
        <p14:creationId xmlns:p14="http://schemas.microsoft.com/office/powerpoint/2010/main" val="110296156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a:off x="423874" y="1612900"/>
            <a:ext cx="12712212" cy="652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900">
                <a:latin typeface="Courier"/>
                <a:ea typeface="Courier"/>
                <a:cs typeface="Courier"/>
                <a:sym typeface="Courier"/>
              </a:defRPr>
            </a:pPr>
            <a:r>
              <a:t># 1 "hello.c"</a:t>
            </a:r>
          </a:p>
          <a:p>
            <a:pPr algn="l">
              <a:defRPr sz="1900">
                <a:latin typeface="Courier"/>
                <a:ea typeface="Courier"/>
                <a:cs typeface="Courier"/>
                <a:sym typeface="Courier"/>
              </a:defRPr>
            </a:pPr>
            <a:r>
              <a:t># 1 "&lt;built-in&gt;" 1</a:t>
            </a:r>
          </a:p>
          <a:p>
            <a:pPr algn="l">
              <a:defRPr sz="1900">
                <a:latin typeface="Courier"/>
                <a:ea typeface="Courier"/>
                <a:cs typeface="Courier"/>
                <a:sym typeface="Courier"/>
              </a:defRPr>
            </a:pPr>
            <a:r>
              <a:t># 1 "&lt;built-in&gt;" 3</a:t>
            </a:r>
          </a:p>
          <a:p>
            <a:pPr algn="l">
              <a:defRPr sz="1900">
                <a:latin typeface="Courier"/>
                <a:ea typeface="Courier"/>
                <a:cs typeface="Courier"/>
                <a:sym typeface="Courier"/>
              </a:defRPr>
            </a:pPr>
            <a:r>
              <a:t># 321 "&lt;built-in&gt;" 3</a:t>
            </a:r>
          </a:p>
          <a:p>
            <a:pPr algn="l">
              <a:defRPr sz="1900">
                <a:latin typeface="Courier"/>
                <a:ea typeface="Courier"/>
                <a:cs typeface="Courier"/>
                <a:sym typeface="Courier"/>
              </a:defRPr>
            </a:pPr>
            <a:r>
              <a:t># 1 "&lt;command line&gt;" 1</a:t>
            </a:r>
          </a:p>
          <a:p>
            <a:pPr algn="l">
              <a:defRPr sz="1900">
                <a:latin typeface="Courier"/>
                <a:ea typeface="Courier"/>
                <a:cs typeface="Courier"/>
                <a:sym typeface="Courier"/>
              </a:defRPr>
            </a:pPr>
            <a:r>
              <a:t># 1 "&lt;built-in&gt;" 2</a:t>
            </a:r>
          </a:p>
          <a:p>
            <a:pPr algn="l">
              <a:defRPr sz="1900">
                <a:latin typeface="Courier"/>
                <a:ea typeface="Courier"/>
                <a:cs typeface="Courier"/>
                <a:sym typeface="Courier"/>
              </a:defRPr>
            </a:pPr>
            <a:r>
              <a:t># 1 "hello.c" 2</a:t>
            </a:r>
          </a:p>
          <a:p>
            <a:pPr algn="l">
              <a:defRPr sz="1900">
                <a:latin typeface="Courier"/>
                <a:ea typeface="Courier"/>
                <a:cs typeface="Courier"/>
                <a:sym typeface="Courier"/>
              </a:defRPr>
            </a:pPr>
            <a:r>
              <a:t># 1 "/usr/include/stdio.h" 1 3 4</a:t>
            </a:r>
          </a:p>
          <a:p>
            <a:pPr algn="l">
              <a:defRPr sz="1900">
                <a:latin typeface="Courier"/>
                <a:ea typeface="Courier"/>
                <a:cs typeface="Courier"/>
                <a:sym typeface="Courier"/>
              </a:defRPr>
            </a:pPr>
            <a:r>
              <a:t>[…]</a:t>
            </a:r>
          </a:p>
          <a:p>
            <a:pPr algn="l">
              <a:defRPr sz="1900">
                <a:latin typeface="Courier"/>
                <a:ea typeface="Courier"/>
                <a:cs typeface="Courier"/>
                <a:sym typeface="Courier"/>
              </a:defRPr>
            </a:pPr>
            <a:r>
              <a:t>char *gets(char *);</a:t>
            </a:r>
          </a:p>
          <a:p>
            <a:pPr algn="l">
              <a:defRPr sz="1900">
                <a:latin typeface="Courier"/>
                <a:ea typeface="Courier"/>
                <a:cs typeface="Courier"/>
                <a:sym typeface="Courier"/>
              </a:defRPr>
            </a:pPr>
            <a:r>
              <a:t>void perror(const char *);</a:t>
            </a:r>
          </a:p>
          <a:p>
            <a:pPr algn="l">
              <a:defRPr sz="1900">
                <a:latin typeface="Courier"/>
                <a:ea typeface="Courier"/>
                <a:cs typeface="Courier"/>
                <a:sym typeface="Courier"/>
              </a:defRPr>
            </a:pPr>
            <a:r>
              <a:t>int printf(const char * restrict, ...) __attribute__((__format__ (__printf__, 1, 2)));</a:t>
            </a:r>
          </a:p>
          <a:p>
            <a:pPr algn="l">
              <a:defRPr sz="1900">
                <a:latin typeface="Courier"/>
                <a:ea typeface="Courier"/>
                <a:cs typeface="Courier"/>
                <a:sym typeface="Courier"/>
              </a:defRPr>
            </a:pPr>
            <a:r>
              <a:t>int putc(int, FILE *);</a:t>
            </a:r>
          </a:p>
          <a:p>
            <a:pPr algn="l">
              <a:defRPr sz="1900">
                <a:latin typeface="Courier"/>
                <a:ea typeface="Courier"/>
                <a:cs typeface="Courier"/>
                <a:sym typeface="Courier"/>
              </a:defRPr>
            </a:pPr>
            <a:r>
              <a:t>int putchar(int);</a:t>
            </a:r>
          </a:p>
          <a:p>
            <a:pPr algn="l">
              <a:defRPr sz="1900">
                <a:latin typeface="Courier"/>
                <a:ea typeface="Courier"/>
                <a:cs typeface="Courier"/>
                <a:sym typeface="Courier"/>
              </a:defRPr>
            </a:pPr>
            <a:r>
              <a:t>[…]</a:t>
            </a:r>
          </a:p>
          <a:p>
            <a:pPr algn="l">
              <a:defRPr sz="1900">
                <a:latin typeface="Courier"/>
                <a:ea typeface="Courier"/>
                <a:cs typeface="Courier"/>
                <a:sym typeface="Courier"/>
              </a:defRPr>
            </a:pPr>
            <a:r>
              <a:t># 493 "/usr/include/stdio.h" 2 3 4</a:t>
            </a:r>
          </a:p>
          <a:p>
            <a:pPr algn="l">
              <a:defRPr sz="1900">
                <a:latin typeface="Courier"/>
                <a:ea typeface="Courier"/>
                <a:cs typeface="Courier"/>
                <a:sym typeface="Courier"/>
              </a:defRPr>
            </a:pPr>
            <a:r>
              <a:t># 2 "hello.c" 2</a:t>
            </a:r>
          </a:p>
          <a:p>
            <a:pPr algn="l">
              <a:defRPr sz="1900">
                <a:latin typeface="Courier"/>
                <a:ea typeface="Courier"/>
                <a:cs typeface="Courier"/>
                <a:sym typeface="Courier"/>
              </a:defRPr>
            </a:pPr>
            <a:endParaRPr/>
          </a:p>
          <a:p>
            <a:pPr algn="l">
              <a:defRPr sz="1900">
                <a:latin typeface="Courier"/>
                <a:ea typeface="Courier"/>
                <a:cs typeface="Courier"/>
                <a:sym typeface="Courier"/>
              </a:defRPr>
            </a:pPr>
            <a:r>
              <a:t>int main() {</a:t>
            </a:r>
          </a:p>
          <a:p>
            <a:pPr algn="l">
              <a:defRPr sz="1900">
                <a:latin typeface="Courier"/>
                <a:ea typeface="Courier"/>
                <a:cs typeface="Courier"/>
                <a:sym typeface="Courier"/>
              </a:defRPr>
            </a:pPr>
            <a:r>
              <a:t>    printf("Hello, world\n");</a:t>
            </a:r>
          </a:p>
          <a:p>
            <a:pPr algn="l">
              <a:defRPr sz="1900">
                <a:latin typeface="Courier"/>
                <a:ea typeface="Courier"/>
                <a:cs typeface="Courier"/>
                <a:sym typeface="Courier"/>
              </a:defRPr>
            </a:pPr>
            <a:r>
              <a:t>    return 0;</a:t>
            </a:r>
          </a:p>
          <a:p>
            <a:pPr algn="l">
              <a:defRPr sz="1900">
                <a:latin typeface="Courier"/>
                <a:ea typeface="Courier"/>
                <a:cs typeface="Courier"/>
                <a:sym typeface="Courier"/>
              </a:defRPr>
            </a:pPr>
            <a:r>
              <a:t>}</a:t>
            </a:r>
          </a:p>
        </p:txBody>
      </p:sp>
    </p:spTree>
    <p:extLst>
      <p:ext uri="{BB962C8B-B14F-4D97-AF65-F5344CB8AC3E}">
        <p14:creationId xmlns:p14="http://schemas.microsoft.com/office/powerpoint/2010/main" val="4212368461"/>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p>
            <a:r>
              <a:t>Aside: Makefiles</a:t>
            </a:r>
          </a:p>
        </p:txBody>
      </p:sp>
      <p:sp>
        <p:nvSpPr>
          <p:cNvPr id="182" name="Shape 182"/>
          <p:cNvSpPr>
            <a:spLocks noGrp="1"/>
          </p:cNvSpPr>
          <p:nvPr>
            <p:ph type="body" idx="1"/>
          </p:nvPr>
        </p:nvSpPr>
        <p:spPr>
          <a:prstGeom prst="rect">
            <a:avLst/>
          </a:prstGeom>
        </p:spPr>
        <p:txBody>
          <a:bodyPr/>
          <a:lstStyle/>
          <a:p>
            <a:r>
              <a:t>Remembering and reproducing the commands to compile a project is tedious</a:t>
            </a:r>
          </a:p>
          <a:p>
            <a:r>
              <a:t>Larger projects may have multiple files, many compilation options, external libraries, etc.</a:t>
            </a:r>
          </a:p>
          <a:p>
            <a:r>
              <a:t>To manage this complexity we can use a Makefile</a:t>
            </a:r>
          </a:p>
        </p:txBody>
      </p:sp>
    </p:spTree>
    <p:extLst>
      <p:ext uri="{BB962C8B-B14F-4D97-AF65-F5344CB8AC3E}">
        <p14:creationId xmlns:p14="http://schemas.microsoft.com/office/powerpoint/2010/main" val="4018384238"/>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prstGeom prst="rect">
            <a:avLst/>
          </a:prstGeom>
        </p:spPr>
        <p:txBody>
          <a:bodyPr/>
          <a:lstStyle/>
          <a:p>
            <a:r>
              <a:t>make</a:t>
            </a:r>
          </a:p>
        </p:txBody>
      </p:sp>
      <p:sp>
        <p:nvSpPr>
          <p:cNvPr id="185" name="Shape 185"/>
          <p:cNvSpPr>
            <a:spLocks noGrp="1"/>
          </p:cNvSpPr>
          <p:nvPr>
            <p:ph type="body" idx="1"/>
          </p:nvPr>
        </p:nvSpPr>
        <p:spPr>
          <a:prstGeom prst="rect">
            <a:avLst/>
          </a:prstGeom>
        </p:spPr>
        <p:txBody>
          <a:bodyPr/>
          <a:lstStyle/>
          <a:p>
            <a:pPr marL="413384" indent="-413384" defTabSz="543305">
              <a:spcBef>
                <a:spcPts val="3900"/>
              </a:spcBef>
              <a:defRPr sz="3348"/>
            </a:pPr>
            <a:r>
              <a:t>Instead of calling gcc, we can instead just do:</a:t>
            </a:r>
            <a:br/>
            <a:r>
              <a:t/>
            </a:r>
            <a:br/>
            <a:r>
              <a:rPr>
                <a:latin typeface="Courier"/>
                <a:ea typeface="Courier"/>
                <a:cs typeface="Courier"/>
                <a:sym typeface="Courier"/>
              </a:rPr>
              <a:t>$ make hello</a:t>
            </a:r>
            <a:br>
              <a:rPr>
                <a:latin typeface="Courier"/>
                <a:ea typeface="Courier"/>
                <a:cs typeface="Courier"/>
                <a:sym typeface="Courier"/>
              </a:rPr>
            </a:br>
            <a:r>
              <a:rPr>
                <a:latin typeface="Courier"/>
                <a:ea typeface="Courier"/>
                <a:cs typeface="Courier"/>
                <a:sym typeface="Courier"/>
              </a:rPr>
              <a:t>cc     hello.c   -o hello</a:t>
            </a:r>
          </a:p>
          <a:p>
            <a:pPr marL="413384" indent="-413384" defTabSz="543305">
              <a:spcBef>
                <a:spcPts val="3900"/>
              </a:spcBef>
              <a:defRPr sz="3348"/>
            </a:pPr>
            <a:r>
              <a:t>The make command has some built-in rules that understand how to compile basic C and C++ programs</a:t>
            </a:r>
          </a:p>
          <a:p>
            <a:pPr marL="413384" indent="-413384" defTabSz="543305">
              <a:spcBef>
                <a:spcPts val="3900"/>
              </a:spcBef>
              <a:defRPr sz="3348"/>
            </a:pPr>
            <a:r>
              <a:t>The make command will check whether the file "hello" exists and is newer than the file "hello.c"; if not, it will try to build "hello" using "hello.c"</a:t>
            </a:r>
          </a:p>
        </p:txBody>
      </p:sp>
    </p:spTree>
    <p:extLst>
      <p:ext uri="{BB962C8B-B14F-4D97-AF65-F5344CB8AC3E}">
        <p14:creationId xmlns:p14="http://schemas.microsoft.com/office/powerpoint/2010/main" val="154543667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normAutofit/>
          </a:bodyPr>
          <a:lstStyle/>
          <a:p>
            <a:pPr lvl="1"/>
            <a:r>
              <a:rPr dirty="0"/>
              <a:t>Learn C in </a:t>
            </a:r>
            <a:r>
              <a:rPr lang="en-US" dirty="0" smtClean="0"/>
              <a:t>120 minutes</a:t>
            </a:r>
            <a:endParaRPr dirty="0"/>
          </a:p>
        </p:txBody>
      </p:sp>
      <p:sp>
        <p:nvSpPr>
          <p:cNvPr id="126" name="Shape 126"/>
          <p:cNvSpPr>
            <a:spLocks noGrp="1"/>
          </p:cNvSpPr>
          <p:nvPr>
            <p:ph type="body" idx="1"/>
          </p:nvPr>
        </p:nvSpPr>
        <p:spPr>
          <a:prstGeom prst="rect">
            <a:avLst/>
          </a:prstGeom>
        </p:spPr>
        <p:txBody>
          <a:bodyPr>
            <a:normAutofit lnSpcReduction="10000"/>
          </a:bodyPr>
          <a:lstStyle/>
          <a:p>
            <a:pPr marL="342264" indent="-342264" defTabSz="449833">
              <a:spcBef>
                <a:spcPts val="3200"/>
              </a:spcBef>
              <a:defRPr sz="2772"/>
            </a:pPr>
            <a:r>
              <a:t>Just kidding, it takes longer than that!</a:t>
            </a:r>
          </a:p>
          <a:p>
            <a:pPr marL="342264" indent="-342264" defTabSz="449833">
              <a:spcBef>
                <a:spcPts val="3200"/>
              </a:spcBef>
              <a:defRPr sz="2772"/>
            </a:pPr>
            <a:r>
              <a:t>But we’ll cover the basics in class today</a:t>
            </a:r>
          </a:p>
          <a:p>
            <a:pPr marL="342264" indent="-342264" defTabSz="449833">
              <a:spcBef>
                <a:spcPts val="3200"/>
              </a:spcBef>
              <a:defRPr sz="2772"/>
            </a:pPr>
            <a:r>
              <a:t>For more details, you can consult:</a:t>
            </a:r>
          </a:p>
          <a:p>
            <a:pPr marL="684529" lvl="1" indent="-342264" defTabSz="449833">
              <a:spcBef>
                <a:spcPts val="3200"/>
              </a:spcBef>
              <a:defRPr sz="2772"/>
            </a:pPr>
            <a:r>
              <a:t>Brian Kernighan and Dennis Ritchie, </a:t>
            </a:r>
            <a:r>
              <a:rPr i="1"/>
              <a:t>The C Programming Language</a:t>
            </a:r>
            <a:br>
              <a:rPr i="1"/>
            </a:br>
            <a:r>
              <a:rPr u="sng">
                <a:hlinkClick r:id="rId2"/>
              </a:rPr>
              <a:t>https://archive.org/details/TheCProgrammingLanguage</a:t>
            </a:r>
          </a:p>
          <a:p>
            <a:pPr marL="684529" lvl="1" indent="-342264" defTabSz="449833">
              <a:spcBef>
                <a:spcPts val="3200"/>
              </a:spcBef>
              <a:defRPr sz="2772"/>
            </a:pPr>
            <a:r>
              <a:t>Zed Shaw, </a:t>
            </a:r>
            <a:r>
              <a:rPr i="1"/>
              <a:t>Learn C the Hard Way</a:t>
            </a:r>
            <a:br>
              <a:rPr i="1"/>
            </a:br>
            <a:r>
              <a:rPr u="sng">
                <a:hlinkClick r:id="rId3"/>
              </a:rPr>
              <a:t>http://c.learncodethehardway.org/book/</a:t>
            </a:r>
          </a:p>
          <a:p>
            <a:pPr marL="684529" lvl="1" indent="-342264" defTabSz="449833">
              <a:spcBef>
                <a:spcPts val="3200"/>
              </a:spcBef>
              <a:defRPr sz="2772"/>
            </a:pPr>
            <a:r>
              <a:t>For the very brave: The C Language Specification</a:t>
            </a:r>
            <a:br/>
            <a:r>
              <a:rPr u="sng">
                <a:hlinkClick r:id="rId4"/>
              </a:rPr>
              <a:t>http://www.open-std.org/jtc1/sc22/wg14/</a:t>
            </a:r>
          </a:p>
        </p:txBody>
      </p:sp>
    </p:spTree>
    <p:extLst>
      <p:ext uri="{BB962C8B-B14F-4D97-AF65-F5344CB8AC3E}">
        <p14:creationId xmlns:p14="http://schemas.microsoft.com/office/powerpoint/2010/main" val="208313748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p>
            <a:r>
              <a:t>A Makefile</a:t>
            </a:r>
          </a:p>
        </p:txBody>
      </p:sp>
      <p:sp>
        <p:nvSpPr>
          <p:cNvPr id="188" name="Shape 188"/>
          <p:cNvSpPr>
            <a:spLocks noGrp="1"/>
          </p:cNvSpPr>
          <p:nvPr>
            <p:ph type="body" idx="1"/>
          </p:nvPr>
        </p:nvSpPr>
        <p:spPr>
          <a:prstGeom prst="rect">
            <a:avLst/>
          </a:prstGeom>
        </p:spPr>
        <p:txBody>
          <a:bodyPr>
            <a:normAutofit lnSpcReduction="10000"/>
          </a:bodyPr>
          <a:lstStyle/>
          <a:p>
            <a:pPr marL="391159" indent="-391159" defTabSz="514095">
              <a:spcBef>
                <a:spcPts val="3600"/>
              </a:spcBef>
              <a:defRPr sz="3168"/>
            </a:pPr>
            <a:r>
              <a:t>For more complex rules, or to build things that make doesn't natively understand how to create, we use a Makefile:</a:t>
            </a:r>
            <a:br/>
            <a:r>
              <a:t/>
            </a:r>
            <a:br/>
            <a:r>
              <a:rPr>
                <a:latin typeface="Courier"/>
                <a:ea typeface="Courier"/>
                <a:cs typeface="Courier"/>
                <a:sym typeface="Courier"/>
              </a:rPr>
              <a:t>CFLAGS=-Wall -g</a:t>
            </a:r>
            <a:br>
              <a:rPr>
                <a:latin typeface="Courier"/>
                <a:ea typeface="Courier"/>
                <a:cs typeface="Courier"/>
                <a:sym typeface="Courier"/>
              </a:rPr>
            </a:br>
            <a:r>
              <a:rPr>
                <a:latin typeface="Courier"/>
                <a:ea typeface="Courier"/>
                <a:cs typeface="Courier"/>
                <a:sym typeface="Courier"/>
              </a:rPr>
              <a:t/>
            </a:r>
            <a:br>
              <a:rPr>
                <a:latin typeface="Courier"/>
                <a:ea typeface="Courier"/>
                <a:cs typeface="Courier"/>
                <a:sym typeface="Courier"/>
              </a:rPr>
            </a:br>
            <a:r>
              <a:rPr>
                <a:latin typeface="Courier"/>
                <a:ea typeface="Courier"/>
                <a:cs typeface="Courier"/>
                <a:sym typeface="Courier"/>
              </a:rPr>
              <a:t>clean:</a:t>
            </a:r>
            <a:br>
              <a:rPr>
                <a:latin typeface="Courier"/>
                <a:ea typeface="Courier"/>
                <a:cs typeface="Courier"/>
                <a:sym typeface="Courier"/>
              </a:rPr>
            </a:br>
            <a:r>
              <a:rPr>
                <a:latin typeface="Courier"/>
                <a:ea typeface="Courier"/>
                <a:cs typeface="Courier"/>
                <a:sym typeface="Courier"/>
              </a:rPr>
              <a:t>        rm -f hello</a:t>
            </a:r>
          </a:p>
          <a:p>
            <a:pPr marL="391159" indent="-391159" defTabSz="514095">
              <a:spcBef>
                <a:spcPts val="3600"/>
              </a:spcBef>
              <a:defRPr sz="3168"/>
            </a:pPr>
            <a:r>
              <a:t>Now we can have make clean up for us:</a:t>
            </a:r>
            <a:br/>
            <a:r>
              <a:rPr>
                <a:latin typeface="Courier"/>
                <a:ea typeface="Courier"/>
                <a:cs typeface="Courier"/>
                <a:sym typeface="Courier"/>
              </a:rPr>
              <a:t>$ make clean</a:t>
            </a:r>
            <a:br>
              <a:rPr>
                <a:latin typeface="Courier"/>
                <a:ea typeface="Courier"/>
                <a:cs typeface="Courier"/>
                <a:sym typeface="Courier"/>
              </a:rPr>
            </a:br>
            <a:r>
              <a:rPr>
                <a:latin typeface="Courier"/>
                <a:ea typeface="Courier"/>
                <a:cs typeface="Courier"/>
                <a:sym typeface="Courier"/>
              </a:rPr>
              <a:t>rm -f hello</a:t>
            </a:r>
            <a:r>
              <a:t/>
            </a:r>
            <a:br/>
            <a:endParaRPr/>
          </a:p>
        </p:txBody>
      </p:sp>
      <p:sp>
        <p:nvSpPr>
          <p:cNvPr id="189" name="Shape 189"/>
          <p:cNvSpPr/>
          <p:nvPr/>
        </p:nvSpPr>
        <p:spPr>
          <a:xfrm>
            <a:off x="6752335" y="3803649"/>
            <a:ext cx="5322087"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t>Extra compile flags. Will be treated as if passed as args to gcc</a:t>
            </a:r>
          </a:p>
        </p:txBody>
      </p:sp>
      <p:sp>
        <p:nvSpPr>
          <p:cNvPr id="190" name="Shape 190"/>
          <p:cNvSpPr/>
          <p:nvPr/>
        </p:nvSpPr>
        <p:spPr>
          <a:xfrm flipH="1">
            <a:off x="5122217" y="4666570"/>
            <a:ext cx="1743629" cy="135667"/>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680124562"/>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lstStyle/>
          <a:p>
            <a:r>
              <a:t>A Makefile</a:t>
            </a:r>
          </a:p>
        </p:txBody>
      </p:sp>
      <p:sp>
        <p:nvSpPr>
          <p:cNvPr id="193" name="Shape 193"/>
          <p:cNvSpPr>
            <a:spLocks noGrp="1"/>
          </p:cNvSpPr>
          <p:nvPr>
            <p:ph type="body" idx="1"/>
          </p:nvPr>
        </p:nvSpPr>
        <p:spPr>
          <a:prstGeom prst="rect">
            <a:avLst/>
          </a:prstGeom>
        </p:spPr>
        <p:txBody>
          <a:bodyPr>
            <a:normAutofit lnSpcReduction="10000"/>
          </a:bodyPr>
          <a:lstStyle/>
          <a:p>
            <a:pPr marL="391159" indent="-391159" defTabSz="514095">
              <a:spcBef>
                <a:spcPts val="3600"/>
              </a:spcBef>
              <a:defRPr sz="3168"/>
            </a:pPr>
            <a:r>
              <a:t>For more complex rules, or to build things that make doesn't natively understand how to create, we use a Makefile:</a:t>
            </a:r>
            <a:br/>
            <a:r>
              <a:t/>
            </a:r>
            <a:br/>
            <a:r>
              <a:rPr>
                <a:latin typeface="Courier"/>
                <a:ea typeface="Courier"/>
                <a:cs typeface="Courier"/>
                <a:sym typeface="Courier"/>
              </a:rPr>
              <a:t>CFLAGS=-Wall -g</a:t>
            </a:r>
            <a:br>
              <a:rPr>
                <a:latin typeface="Courier"/>
                <a:ea typeface="Courier"/>
                <a:cs typeface="Courier"/>
                <a:sym typeface="Courier"/>
              </a:rPr>
            </a:br>
            <a:r>
              <a:rPr>
                <a:latin typeface="Courier"/>
                <a:ea typeface="Courier"/>
                <a:cs typeface="Courier"/>
                <a:sym typeface="Courier"/>
              </a:rPr>
              <a:t/>
            </a:r>
            <a:br>
              <a:rPr>
                <a:latin typeface="Courier"/>
                <a:ea typeface="Courier"/>
                <a:cs typeface="Courier"/>
                <a:sym typeface="Courier"/>
              </a:rPr>
            </a:br>
            <a:r>
              <a:rPr>
                <a:latin typeface="Courier"/>
                <a:ea typeface="Courier"/>
                <a:cs typeface="Courier"/>
                <a:sym typeface="Courier"/>
              </a:rPr>
              <a:t>clean:</a:t>
            </a:r>
            <a:br>
              <a:rPr>
                <a:latin typeface="Courier"/>
                <a:ea typeface="Courier"/>
                <a:cs typeface="Courier"/>
                <a:sym typeface="Courier"/>
              </a:rPr>
            </a:br>
            <a:r>
              <a:rPr>
                <a:latin typeface="Courier"/>
                <a:ea typeface="Courier"/>
                <a:cs typeface="Courier"/>
                <a:sym typeface="Courier"/>
              </a:rPr>
              <a:t>        rm -f hello</a:t>
            </a:r>
          </a:p>
          <a:p>
            <a:pPr marL="391159" indent="-391159" defTabSz="514095">
              <a:spcBef>
                <a:spcPts val="3600"/>
              </a:spcBef>
              <a:defRPr sz="3168"/>
            </a:pPr>
            <a:r>
              <a:t>Now we can have make clean up for us:</a:t>
            </a:r>
            <a:br/>
            <a:r>
              <a:rPr>
                <a:latin typeface="Courier"/>
                <a:ea typeface="Courier"/>
                <a:cs typeface="Courier"/>
                <a:sym typeface="Courier"/>
              </a:rPr>
              <a:t>$ make clean</a:t>
            </a:r>
            <a:br>
              <a:rPr>
                <a:latin typeface="Courier"/>
                <a:ea typeface="Courier"/>
                <a:cs typeface="Courier"/>
                <a:sym typeface="Courier"/>
              </a:rPr>
            </a:br>
            <a:r>
              <a:rPr>
                <a:latin typeface="Courier"/>
                <a:ea typeface="Courier"/>
                <a:cs typeface="Courier"/>
                <a:sym typeface="Courier"/>
              </a:rPr>
              <a:t>rm -f hello</a:t>
            </a:r>
            <a:r>
              <a:t/>
            </a:r>
            <a:br/>
            <a:endParaRPr/>
          </a:p>
        </p:txBody>
      </p:sp>
      <p:sp>
        <p:nvSpPr>
          <p:cNvPr id="194" name="Shape 194"/>
          <p:cNvSpPr/>
          <p:nvPr/>
        </p:nvSpPr>
        <p:spPr>
          <a:xfrm>
            <a:off x="6752335" y="4076700"/>
            <a:ext cx="5322087"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t>The name of our new build target</a:t>
            </a:r>
          </a:p>
        </p:txBody>
      </p:sp>
      <p:sp>
        <p:nvSpPr>
          <p:cNvPr id="195" name="Shape 195"/>
          <p:cNvSpPr/>
          <p:nvPr/>
        </p:nvSpPr>
        <p:spPr>
          <a:xfrm flipH="1">
            <a:off x="2852985" y="4666570"/>
            <a:ext cx="4012861" cy="1120696"/>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1099400955"/>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r>
              <a:t>A Makefile</a:t>
            </a:r>
          </a:p>
        </p:txBody>
      </p:sp>
      <p:sp>
        <p:nvSpPr>
          <p:cNvPr id="198" name="Shape 198"/>
          <p:cNvSpPr>
            <a:spLocks noGrp="1"/>
          </p:cNvSpPr>
          <p:nvPr>
            <p:ph type="body" idx="1"/>
          </p:nvPr>
        </p:nvSpPr>
        <p:spPr>
          <a:prstGeom prst="rect">
            <a:avLst/>
          </a:prstGeom>
        </p:spPr>
        <p:txBody>
          <a:bodyPr>
            <a:normAutofit lnSpcReduction="10000"/>
          </a:bodyPr>
          <a:lstStyle/>
          <a:p>
            <a:pPr marL="391159" indent="-391159" defTabSz="514095">
              <a:spcBef>
                <a:spcPts val="3600"/>
              </a:spcBef>
              <a:defRPr sz="3168"/>
            </a:pPr>
            <a:r>
              <a:t>For more complex rules, or to build things that make doesn't natively understand how to create, we use a Makefile:</a:t>
            </a:r>
            <a:br/>
            <a:r>
              <a:t/>
            </a:r>
            <a:br/>
            <a:r>
              <a:rPr>
                <a:latin typeface="Courier"/>
                <a:ea typeface="Courier"/>
                <a:cs typeface="Courier"/>
                <a:sym typeface="Courier"/>
              </a:rPr>
              <a:t>CFLAGS=-Wall -g</a:t>
            </a:r>
            <a:br>
              <a:rPr>
                <a:latin typeface="Courier"/>
                <a:ea typeface="Courier"/>
                <a:cs typeface="Courier"/>
                <a:sym typeface="Courier"/>
              </a:rPr>
            </a:br>
            <a:r>
              <a:rPr>
                <a:latin typeface="Courier"/>
                <a:ea typeface="Courier"/>
                <a:cs typeface="Courier"/>
                <a:sym typeface="Courier"/>
              </a:rPr>
              <a:t/>
            </a:r>
            <a:br>
              <a:rPr>
                <a:latin typeface="Courier"/>
                <a:ea typeface="Courier"/>
                <a:cs typeface="Courier"/>
                <a:sym typeface="Courier"/>
              </a:rPr>
            </a:br>
            <a:r>
              <a:rPr>
                <a:latin typeface="Courier"/>
                <a:ea typeface="Courier"/>
                <a:cs typeface="Courier"/>
                <a:sym typeface="Courier"/>
              </a:rPr>
              <a:t>clean:</a:t>
            </a:r>
            <a:br>
              <a:rPr>
                <a:latin typeface="Courier"/>
                <a:ea typeface="Courier"/>
                <a:cs typeface="Courier"/>
                <a:sym typeface="Courier"/>
              </a:rPr>
            </a:br>
            <a:r>
              <a:rPr>
                <a:latin typeface="Courier"/>
                <a:ea typeface="Courier"/>
                <a:cs typeface="Courier"/>
                <a:sym typeface="Courier"/>
              </a:rPr>
              <a:t>        rm -f hello</a:t>
            </a:r>
          </a:p>
          <a:p>
            <a:pPr marL="391159" indent="-391159" defTabSz="514095">
              <a:spcBef>
                <a:spcPts val="3600"/>
              </a:spcBef>
              <a:defRPr sz="3168"/>
            </a:pPr>
            <a:r>
              <a:t>Now we can have make clean up for us:</a:t>
            </a:r>
            <a:br/>
            <a:r>
              <a:rPr>
                <a:latin typeface="Courier"/>
                <a:ea typeface="Courier"/>
                <a:cs typeface="Courier"/>
                <a:sym typeface="Courier"/>
              </a:rPr>
              <a:t>$ make clean</a:t>
            </a:r>
            <a:br>
              <a:rPr>
                <a:latin typeface="Courier"/>
                <a:ea typeface="Courier"/>
                <a:cs typeface="Courier"/>
                <a:sym typeface="Courier"/>
              </a:rPr>
            </a:br>
            <a:r>
              <a:rPr>
                <a:latin typeface="Courier"/>
                <a:ea typeface="Courier"/>
                <a:cs typeface="Courier"/>
                <a:sym typeface="Courier"/>
              </a:rPr>
              <a:t>rm -f hello</a:t>
            </a:r>
            <a:r>
              <a:t/>
            </a:r>
            <a:br/>
            <a:endParaRPr/>
          </a:p>
        </p:txBody>
      </p:sp>
      <p:sp>
        <p:nvSpPr>
          <p:cNvPr id="199" name="Shape 199"/>
          <p:cNvSpPr/>
          <p:nvPr/>
        </p:nvSpPr>
        <p:spPr>
          <a:xfrm>
            <a:off x="7107935" y="4368800"/>
            <a:ext cx="5322087"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t>The command to run to build the target</a:t>
            </a:r>
          </a:p>
        </p:txBody>
      </p:sp>
      <p:sp>
        <p:nvSpPr>
          <p:cNvPr id="200" name="Shape 200"/>
          <p:cNvSpPr/>
          <p:nvPr/>
        </p:nvSpPr>
        <p:spPr>
          <a:xfrm flipH="1">
            <a:off x="6021437" y="5147285"/>
            <a:ext cx="1566623" cy="926177"/>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2014960142"/>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prstGeom prst="rect">
            <a:avLst/>
          </a:prstGeom>
        </p:spPr>
        <p:txBody>
          <a:bodyPr/>
          <a:lstStyle/>
          <a:p>
            <a:r>
              <a:t>A Makefile</a:t>
            </a:r>
          </a:p>
        </p:txBody>
      </p:sp>
      <p:sp>
        <p:nvSpPr>
          <p:cNvPr id="203" name="Shape 203"/>
          <p:cNvSpPr>
            <a:spLocks noGrp="1"/>
          </p:cNvSpPr>
          <p:nvPr>
            <p:ph type="body" idx="1"/>
          </p:nvPr>
        </p:nvSpPr>
        <p:spPr>
          <a:prstGeom prst="rect">
            <a:avLst/>
          </a:prstGeom>
        </p:spPr>
        <p:txBody>
          <a:bodyPr>
            <a:normAutofit lnSpcReduction="10000"/>
          </a:bodyPr>
          <a:lstStyle/>
          <a:p>
            <a:pPr marL="391159" indent="-391159" defTabSz="514095">
              <a:spcBef>
                <a:spcPts val="3600"/>
              </a:spcBef>
              <a:defRPr sz="3168"/>
            </a:pPr>
            <a:r>
              <a:t>For more complex rules, or to build things that make doesn't natively understand how to create, we use a Makefile:</a:t>
            </a:r>
            <a:br/>
            <a:r>
              <a:t/>
            </a:r>
            <a:br/>
            <a:r>
              <a:rPr>
                <a:latin typeface="Courier"/>
                <a:ea typeface="Courier"/>
                <a:cs typeface="Courier"/>
                <a:sym typeface="Courier"/>
              </a:rPr>
              <a:t>CFLAGS=-Wall -g</a:t>
            </a:r>
            <a:br>
              <a:rPr>
                <a:latin typeface="Courier"/>
                <a:ea typeface="Courier"/>
                <a:cs typeface="Courier"/>
                <a:sym typeface="Courier"/>
              </a:rPr>
            </a:br>
            <a:r>
              <a:rPr>
                <a:latin typeface="Courier"/>
                <a:ea typeface="Courier"/>
                <a:cs typeface="Courier"/>
                <a:sym typeface="Courier"/>
              </a:rPr>
              <a:t/>
            </a:r>
            <a:br>
              <a:rPr>
                <a:latin typeface="Courier"/>
                <a:ea typeface="Courier"/>
                <a:cs typeface="Courier"/>
                <a:sym typeface="Courier"/>
              </a:rPr>
            </a:br>
            <a:r>
              <a:rPr>
                <a:latin typeface="Courier"/>
                <a:ea typeface="Courier"/>
                <a:cs typeface="Courier"/>
                <a:sym typeface="Courier"/>
              </a:rPr>
              <a:t>clean:</a:t>
            </a:r>
            <a:br>
              <a:rPr>
                <a:latin typeface="Courier"/>
                <a:ea typeface="Courier"/>
                <a:cs typeface="Courier"/>
                <a:sym typeface="Courier"/>
              </a:rPr>
            </a:br>
            <a:r>
              <a:rPr>
                <a:latin typeface="Courier"/>
                <a:ea typeface="Courier"/>
                <a:cs typeface="Courier"/>
                <a:sym typeface="Courier"/>
              </a:rPr>
              <a:t>        rm -f hello</a:t>
            </a:r>
          </a:p>
          <a:p>
            <a:pPr marL="391159" indent="-391159" defTabSz="514095">
              <a:spcBef>
                <a:spcPts val="3600"/>
              </a:spcBef>
              <a:defRPr sz="3168"/>
            </a:pPr>
            <a:r>
              <a:t>Now we can have make clean up for us:</a:t>
            </a:r>
            <a:br/>
            <a:r>
              <a:rPr>
                <a:latin typeface="Courier"/>
                <a:ea typeface="Courier"/>
                <a:cs typeface="Courier"/>
                <a:sym typeface="Courier"/>
              </a:rPr>
              <a:t>$ make clean</a:t>
            </a:r>
            <a:br>
              <a:rPr>
                <a:latin typeface="Courier"/>
                <a:ea typeface="Courier"/>
                <a:cs typeface="Courier"/>
                <a:sym typeface="Courier"/>
              </a:rPr>
            </a:br>
            <a:r>
              <a:rPr>
                <a:latin typeface="Courier"/>
                <a:ea typeface="Courier"/>
                <a:cs typeface="Courier"/>
                <a:sym typeface="Courier"/>
              </a:rPr>
              <a:t>rm -f hello</a:t>
            </a:r>
            <a:r>
              <a:t/>
            </a:r>
            <a:br/>
            <a:endParaRPr/>
          </a:p>
        </p:txBody>
      </p:sp>
      <p:sp>
        <p:nvSpPr>
          <p:cNvPr id="204" name="Shape 204"/>
          <p:cNvSpPr/>
          <p:nvPr/>
        </p:nvSpPr>
        <p:spPr>
          <a:xfrm>
            <a:off x="7107935" y="4368800"/>
            <a:ext cx="5322087"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t>The command to run to build the target</a:t>
            </a:r>
          </a:p>
        </p:txBody>
      </p:sp>
      <p:sp>
        <p:nvSpPr>
          <p:cNvPr id="205" name="Shape 205"/>
          <p:cNvSpPr/>
          <p:nvPr/>
        </p:nvSpPr>
        <p:spPr>
          <a:xfrm flipH="1">
            <a:off x="6021437" y="5147285"/>
            <a:ext cx="1566623" cy="926177"/>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
        <p:nvSpPr>
          <p:cNvPr id="206" name="Shape 206"/>
          <p:cNvSpPr/>
          <p:nvPr/>
        </p:nvSpPr>
        <p:spPr>
          <a:xfrm>
            <a:off x="5774435" y="7658100"/>
            <a:ext cx="5762073"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t>NOTE: this must be a tab character, not spaces!</a:t>
            </a:r>
          </a:p>
        </p:txBody>
      </p:sp>
      <p:sp>
        <p:nvSpPr>
          <p:cNvPr id="207" name="Shape 207"/>
          <p:cNvSpPr/>
          <p:nvPr/>
        </p:nvSpPr>
        <p:spPr>
          <a:xfrm flipH="1" flipV="1">
            <a:off x="2347735" y="6629270"/>
            <a:ext cx="3489709" cy="1292271"/>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
        <p:nvSpPr>
          <p:cNvPr id="208" name="Shape 208"/>
          <p:cNvSpPr/>
          <p:nvPr/>
        </p:nvSpPr>
        <p:spPr>
          <a:xfrm>
            <a:off x="1460500" y="6553200"/>
            <a:ext cx="1731164" cy="0"/>
          </a:xfrm>
          <a:prstGeom prst="line">
            <a:avLst/>
          </a:prstGeom>
          <a:ln w="50800">
            <a:solidFill>
              <a:schemeClr val="accent5"/>
            </a:solidFill>
            <a:miter lim="400000"/>
          </a:ln>
        </p:spPr>
        <p:txBody>
          <a:bodyPr lIns="50800" tIns="50800" rIns="50800" bIns="50800" anchor="ctr"/>
          <a:lstStyle/>
          <a:p>
            <a:pPr>
              <a:defRPr sz="2400"/>
            </a:pPr>
            <a:endParaRPr/>
          </a:p>
        </p:txBody>
      </p:sp>
      <p:sp>
        <p:nvSpPr>
          <p:cNvPr id="209" name="Shape 209"/>
          <p:cNvSpPr/>
          <p:nvPr/>
        </p:nvSpPr>
        <p:spPr>
          <a:xfrm flipV="1">
            <a:off x="1447800" y="6324600"/>
            <a:ext cx="1" cy="254001"/>
          </a:xfrm>
          <a:prstGeom prst="line">
            <a:avLst/>
          </a:prstGeom>
          <a:ln w="50800">
            <a:solidFill>
              <a:schemeClr val="accent5"/>
            </a:solidFill>
            <a:miter lim="400000"/>
          </a:ln>
        </p:spPr>
        <p:txBody>
          <a:bodyPr lIns="50800" tIns="50800" rIns="50800" bIns="50800" anchor="ctr"/>
          <a:lstStyle/>
          <a:p>
            <a:pPr>
              <a:defRPr sz="2400"/>
            </a:pPr>
            <a:endParaRPr/>
          </a:p>
        </p:txBody>
      </p:sp>
      <p:sp>
        <p:nvSpPr>
          <p:cNvPr id="210" name="Shape 210"/>
          <p:cNvSpPr/>
          <p:nvPr/>
        </p:nvSpPr>
        <p:spPr>
          <a:xfrm flipV="1">
            <a:off x="3200400" y="6324600"/>
            <a:ext cx="1" cy="254001"/>
          </a:xfrm>
          <a:prstGeom prst="line">
            <a:avLst/>
          </a:prstGeom>
          <a:ln w="50800">
            <a:solidFill>
              <a:schemeClr val="accent5"/>
            </a:solidFill>
            <a:miter lim="400000"/>
          </a:ln>
        </p:spPr>
        <p:txBody>
          <a:bodyPr lIns="50800" tIns="50800" rIns="50800" bIns="50800" anchor="ctr"/>
          <a:lstStyle/>
          <a:p>
            <a:pPr>
              <a:defRPr sz="2400"/>
            </a:pPr>
            <a:endParaRPr/>
          </a:p>
        </p:txBody>
      </p:sp>
    </p:spTree>
    <p:extLst>
      <p:ext uri="{BB962C8B-B14F-4D97-AF65-F5344CB8AC3E}">
        <p14:creationId xmlns:p14="http://schemas.microsoft.com/office/powerpoint/2010/main" val="4143332650"/>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p:cNvSpPr>
          <p:nvPr>
            <p:ph type="title"/>
          </p:nvPr>
        </p:nvSpPr>
        <p:spPr>
          <a:prstGeom prst="rect">
            <a:avLst/>
          </a:prstGeom>
        </p:spPr>
        <p:txBody>
          <a:bodyPr/>
          <a:lstStyle>
            <a:lvl1pPr defTabSz="490727">
              <a:defRPr sz="6719"/>
            </a:lvl1pPr>
          </a:lstStyle>
          <a:p>
            <a:r>
              <a:t>Back to C: Declaring Variables</a:t>
            </a:r>
          </a:p>
        </p:txBody>
      </p:sp>
      <p:sp>
        <p:nvSpPr>
          <p:cNvPr id="213" name="Shape 213"/>
          <p:cNvSpPr/>
          <p:nvPr/>
        </p:nvSpPr>
        <p:spPr>
          <a:xfrm>
            <a:off x="945189" y="3479800"/>
            <a:ext cx="11543494"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900">
                <a:latin typeface="Courier"/>
                <a:ea typeface="Courier"/>
                <a:cs typeface="Courier"/>
                <a:sym typeface="Courier"/>
              </a:defRPr>
            </a:pPr>
            <a:r>
              <a:t>#include &lt;stdio.h&gt;</a:t>
            </a:r>
          </a:p>
          <a:p>
            <a:pPr algn="l">
              <a:defRPr sz="2900">
                <a:latin typeface="Courier"/>
                <a:ea typeface="Courier"/>
                <a:cs typeface="Courier"/>
                <a:sym typeface="Courier"/>
              </a:defRPr>
            </a:pPr>
            <a:endParaRPr/>
          </a:p>
          <a:p>
            <a:pPr algn="l">
              <a:defRPr sz="2900">
                <a:latin typeface="Courier"/>
                <a:ea typeface="Courier"/>
                <a:cs typeface="Courier"/>
                <a:sym typeface="Courier"/>
              </a:defRPr>
            </a:pPr>
            <a:r>
              <a:t>int main() {</a:t>
            </a:r>
          </a:p>
          <a:p>
            <a:pPr algn="l">
              <a:defRPr sz="2900">
                <a:latin typeface="Courier"/>
                <a:ea typeface="Courier"/>
                <a:cs typeface="Courier"/>
                <a:sym typeface="Courier"/>
              </a:defRPr>
            </a:pPr>
            <a:r>
              <a:t>    int height = 70;</a:t>
            </a:r>
          </a:p>
          <a:p>
            <a:pPr algn="l">
              <a:defRPr sz="2900">
                <a:latin typeface="Courier"/>
                <a:ea typeface="Courier"/>
                <a:cs typeface="Courier"/>
                <a:sym typeface="Courier"/>
              </a:defRPr>
            </a:pPr>
            <a:r>
              <a:t>    int age;</a:t>
            </a:r>
          </a:p>
          <a:p>
            <a:pPr algn="l">
              <a:defRPr sz="2900">
                <a:latin typeface="Courier"/>
                <a:ea typeface="Courier"/>
                <a:cs typeface="Courier"/>
                <a:sym typeface="Courier"/>
              </a:defRPr>
            </a:pPr>
            <a:r>
              <a:t>    age = 31;</a:t>
            </a:r>
          </a:p>
          <a:p>
            <a:pPr algn="l">
              <a:defRPr sz="2900">
                <a:latin typeface="Courier"/>
                <a:ea typeface="Courier"/>
                <a:cs typeface="Courier"/>
                <a:sym typeface="Courier"/>
              </a:defRPr>
            </a:pPr>
            <a:r>
              <a:t>    printf("I'm %d years old and %d inches tall\n",</a:t>
            </a:r>
          </a:p>
          <a:p>
            <a:pPr algn="l">
              <a:defRPr sz="2900">
                <a:latin typeface="Courier"/>
                <a:ea typeface="Courier"/>
                <a:cs typeface="Courier"/>
                <a:sym typeface="Courier"/>
              </a:defRPr>
            </a:pPr>
            <a:r>
              <a:t>           age, height);</a:t>
            </a:r>
          </a:p>
          <a:p>
            <a:pPr algn="l">
              <a:defRPr sz="2900">
                <a:latin typeface="Courier"/>
                <a:ea typeface="Courier"/>
                <a:cs typeface="Courier"/>
                <a:sym typeface="Courier"/>
              </a:defRPr>
            </a:pPr>
            <a:r>
              <a:t>    return 0;</a:t>
            </a:r>
          </a:p>
          <a:p>
            <a:pPr algn="l">
              <a:defRPr sz="2900">
                <a:latin typeface="Courier"/>
                <a:ea typeface="Courier"/>
                <a:cs typeface="Courier"/>
                <a:sym typeface="Courier"/>
              </a:defRPr>
            </a:pPr>
            <a:r>
              <a:t>}</a:t>
            </a:r>
          </a:p>
        </p:txBody>
      </p:sp>
    </p:spTree>
    <p:extLst>
      <p:ext uri="{BB962C8B-B14F-4D97-AF65-F5344CB8AC3E}">
        <p14:creationId xmlns:p14="http://schemas.microsoft.com/office/powerpoint/2010/main" val="528754163"/>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a:prstGeom prst="rect">
            <a:avLst/>
          </a:prstGeom>
        </p:spPr>
        <p:txBody>
          <a:bodyPr/>
          <a:lstStyle>
            <a:lvl1pPr defTabSz="490727">
              <a:defRPr sz="6719"/>
            </a:lvl1pPr>
          </a:lstStyle>
          <a:p>
            <a:r>
              <a:t>Back to C: Declaring Variables</a:t>
            </a:r>
          </a:p>
        </p:txBody>
      </p:sp>
      <p:sp>
        <p:nvSpPr>
          <p:cNvPr id="216" name="Shape 216"/>
          <p:cNvSpPr/>
          <p:nvPr/>
        </p:nvSpPr>
        <p:spPr>
          <a:xfrm>
            <a:off x="945189" y="3479800"/>
            <a:ext cx="11543494"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900">
                <a:latin typeface="Courier"/>
                <a:ea typeface="Courier"/>
                <a:cs typeface="Courier"/>
                <a:sym typeface="Courier"/>
              </a:defRPr>
            </a:pPr>
            <a:r>
              <a:t>#include &lt;stdio.h&gt;</a:t>
            </a:r>
          </a:p>
          <a:p>
            <a:pPr algn="l">
              <a:defRPr sz="2900">
                <a:latin typeface="Courier"/>
                <a:ea typeface="Courier"/>
                <a:cs typeface="Courier"/>
                <a:sym typeface="Courier"/>
              </a:defRPr>
            </a:pPr>
            <a:endParaRPr/>
          </a:p>
          <a:p>
            <a:pPr algn="l">
              <a:defRPr sz="2900">
                <a:latin typeface="Courier"/>
                <a:ea typeface="Courier"/>
                <a:cs typeface="Courier"/>
                <a:sym typeface="Courier"/>
              </a:defRPr>
            </a:pPr>
            <a:r>
              <a:t>int main() {</a:t>
            </a:r>
          </a:p>
          <a:p>
            <a:pPr algn="l">
              <a:defRPr sz="2900">
                <a:latin typeface="Courier"/>
                <a:ea typeface="Courier"/>
                <a:cs typeface="Courier"/>
                <a:sym typeface="Courier"/>
              </a:defRPr>
            </a:pPr>
            <a:r>
              <a:t>    int height = 70;</a:t>
            </a:r>
          </a:p>
          <a:p>
            <a:pPr algn="l">
              <a:defRPr sz="2900">
                <a:latin typeface="Courier"/>
                <a:ea typeface="Courier"/>
                <a:cs typeface="Courier"/>
                <a:sym typeface="Courier"/>
              </a:defRPr>
            </a:pPr>
            <a:r>
              <a:t>    int age;</a:t>
            </a:r>
          </a:p>
          <a:p>
            <a:pPr algn="l">
              <a:defRPr sz="2900">
                <a:latin typeface="Courier"/>
                <a:ea typeface="Courier"/>
                <a:cs typeface="Courier"/>
                <a:sym typeface="Courier"/>
              </a:defRPr>
            </a:pPr>
            <a:r>
              <a:t>    age = 31;</a:t>
            </a:r>
          </a:p>
          <a:p>
            <a:pPr algn="l">
              <a:defRPr sz="2900">
                <a:latin typeface="Courier"/>
                <a:ea typeface="Courier"/>
                <a:cs typeface="Courier"/>
                <a:sym typeface="Courier"/>
              </a:defRPr>
            </a:pPr>
            <a:r>
              <a:t>    printf("I'm %d years old and %d inches tall\n",</a:t>
            </a:r>
          </a:p>
          <a:p>
            <a:pPr algn="l">
              <a:defRPr sz="2900">
                <a:latin typeface="Courier"/>
                <a:ea typeface="Courier"/>
                <a:cs typeface="Courier"/>
                <a:sym typeface="Courier"/>
              </a:defRPr>
            </a:pPr>
            <a:r>
              <a:t>           age, height);</a:t>
            </a:r>
          </a:p>
          <a:p>
            <a:pPr algn="l">
              <a:defRPr sz="2900">
                <a:latin typeface="Courier"/>
                <a:ea typeface="Courier"/>
                <a:cs typeface="Courier"/>
                <a:sym typeface="Courier"/>
              </a:defRPr>
            </a:pPr>
            <a:r>
              <a:t>    return 0;</a:t>
            </a:r>
          </a:p>
          <a:p>
            <a:pPr algn="l">
              <a:defRPr sz="2900">
                <a:latin typeface="Courier"/>
                <a:ea typeface="Courier"/>
                <a:cs typeface="Courier"/>
                <a:sym typeface="Courier"/>
              </a:defRPr>
            </a:pPr>
            <a:r>
              <a:t>}</a:t>
            </a:r>
          </a:p>
        </p:txBody>
      </p:sp>
      <p:sp>
        <p:nvSpPr>
          <p:cNvPr id="217" name="Shape 217"/>
          <p:cNvSpPr/>
          <p:nvPr/>
        </p:nvSpPr>
        <p:spPr>
          <a:xfrm>
            <a:off x="4720335" y="3079750"/>
            <a:ext cx="532208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t>Variable type</a:t>
            </a:r>
          </a:p>
        </p:txBody>
      </p:sp>
      <p:sp>
        <p:nvSpPr>
          <p:cNvPr id="218" name="Shape 218"/>
          <p:cNvSpPr/>
          <p:nvPr/>
        </p:nvSpPr>
        <p:spPr>
          <a:xfrm flipH="1">
            <a:off x="2503537" y="3525852"/>
            <a:ext cx="3363920" cy="1455410"/>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
        <p:nvSpPr>
          <p:cNvPr id="219" name="Shape 219"/>
          <p:cNvSpPr/>
          <p:nvPr/>
        </p:nvSpPr>
        <p:spPr>
          <a:xfrm>
            <a:off x="4720335" y="3829050"/>
            <a:ext cx="532208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t>Variable name</a:t>
            </a:r>
          </a:p>
        </p:txBody>
      </p:sp>
      <p:sp>
        <p:nvSpPr>
          <p:cNvPr id="220" name="Shape 220"/>
          <p:cNvSpPr/>
          <p:nvPr/>
        </p:nvSpPr>
        <p:spPr>
          <a:xfrm flipH="1">
            <a:off x="3863330" y="4227448"/>
            <a:ext cx="1905653" cy="638292"/>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
        <p:nvSpPr>
          <p:cNvPr id="221" name="Shape 221"/>
          <p:cNvSpPr/>
          <p:nvPr/>
        </p:nvSpPr>
        <p:spPr>
          <a:xfrm>
            <a:off x="5355335" y="5429250"/>
            <a:ext cx="532208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t>Initial value</a:t>
            </a:r>
          </a:p>
        </p:txBody>
      </p:sp>
      <p:sp>
        <p:nvSpPr>
          <p:cNvPr id="222" name="Shape 222"/>
          <p:cNvSpPr/>
          <p:nvPr/>
        </p:nvSpPr>
        <p:spPr>
          <a:xfrm flipH="1" flipV="1">
            <a:off x="5164534" y="5253635"/>
            <a:ext cx="1528107" cy="457379"/>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189444239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p:cNvSpPr>
          <p:nvPr>
            <p:ph type="title"/>
          </p:nvPr>
        </p:nvSpPr>
        <p:spPr>
          <a:xfrm>
            <a:off x="952500" y="76200"/>
            <a:ext cx="11099800" cy="2159000"/>
          </a:xfrm>
          <a:prstGeom prst="rect">
            <a:avLst/>
          </a:prstGeom>
        </p:spPr>
        <p:txBody>
          <a:bodyPr/>
          <a:lstStyle/>
          <a:p>
            <a:r>
              <a:t>C Built-in Types</a:t>
            </a:r>
          </a:p>
        </p:txBody>
      </p:sp>
      <p:sp>
        <p:nvSpPr>
          <p:cNvPr id="225" name="Shape 225"/>
          <p:cNvSpPr>
            <a:spLocks noGrp="1"/>
          </p:cNvSpPr>
          <p:nvPr>
            <p:ph type="body" sz="quarter" idx="1"/>
          </p:nvPr>
        </p:nvSpPr>
        <p:spPr>
          <a:xfrm>
            <a:off x="952500" y="8137921"/>
            <a:ext cx="11099800" cy="1425179"/>
          </a:xfrm>
          <a:prstGeom prst="rect">
            <a:avLst/>
          </a:prstGeom>
        </p:spPr>
        <p:txBody>
          <a:bodyPr/>
          <a:lstStyle>
            <a:lvl1pPr marL="278553" indent="-278553" defTabSz="549148">
              <a:spcBef>
                <a:spcPts val="3900"/>
              </a:spcBef>
              <a:defRPr sz="2256"/>
            </a:lvl1pPr>
          </a:lstStyle>
          <a:p>
            <a:r>
              <a:t>Note: some of these ranges are different on different platforms and implementations of C. Here I'm giving the ranges for 32-bit x86, which is what we'll be working with this semester. More precise details can be found by consulting the C language specification.</a:t>
            </a:r>
          </a:p>
        </p:txBody>
      </p:sp>
      <p:graphicFrame>
        <p:nvGraphicFramePr>
          <p:cNvPr id="226" name="Table 226"/>
          <p:cNvGraphicFramePr/>
          <p:nvPr/>
        </p:nvGraphicFramePr>
        <p:xfrm>
          <a:off x="451308" y="1807678"/>
          <a:ext cx="12102180" cy="7366000"/>
        </p:xfrm>
        <a:graphic>
          <a:graphicData uri="http://schemas.openxmlformats.org/drawingml/2006/table">
            <a:tbl>
              <a:tblPr firstRow="1" bandRow="1">
                <a:tableStyleId>{4C3C2611-4C71-4FC5-86AE-919BDF0F9419}</a:tableStyleId>
              </a:tblPr>
              <a:tblGrid>
                <a:gridCol w="3828616"/>
                <a:gridCol w="4245020"/>
                <a:gridCol w="4028544"/>
              </a:tblGrid>
              <a:tr h="438445">
                <a:tc>
                  <a:txBody>
                    <a:bodyPr/>
                    <a:lstStyle/>
                    <a:p>
                      <a:pPr defTabSz="914400">
                        <a:defRPr b="0">
                          <a:solidFill>
                            <a:srgbClr val="000000"/>
                          </a:solidFill>
                        </a:defRPr>
                      </a:pPr>
                      <a:r>
                        <a:rPr sz="2600" b="1">
                          <a:solidFill>
                            <a:srgbClr val="FFFFFF"/>
                          </a:solidFill>
                          <a:sym typeface="Helvetica"/>
                        </a:rPr>
                        <a:t>Type</a:t>
                      </a:r>
                    </a:p>
                  </a:txBody>
                  <a:tcPr marL="50800" marR="50800" marT="50800" marB="50800" anchor="ctr" horzOverflow="overflow"/>
                </a:tc>
                <a:tc>
                  <a:txBody>
                    <a:bodyPr/>
                    <a:lstStyle/>
                    <a:p>
                      <a:pPr defTabSz="914400">
                        <a:defRPr b="0">
                          <a:solidFill>
                            <a:srgbClr val="000000"/>
                          </a:solidFill>
                        </a:defRPr>
                      </a:pPr>
                      <a:r>
                        <a:rPr sz="2600" b="1">
                          <a:solidFill>
                            <a:srgbClr val="FFFFFF"/>
                          </a:solidFill>
                          <a:sym typeface="Helvetica"/>
                        </a:rPr>
                        <a:t>Min</a:t>
                      </a:r>
                    </a:p>
                  </a:txBody>
                  <a:tcPr marL="50800" marR="50800" marT="50800" marB="50800" anchor="ctr" horzOverflow="overflow"/>
                </a:tc>
                <a:tc>
                  <a:txBody>
                    <a:bodyPr/>
                    <a:lstStyle/>
                    <a:p>
                      <a:pPr defTabSz="914400">
                        <a:defRPr b="0">
                          <a:solidFill>
                            <a:srgbClr val="000000"/>
                          </a:solidFill>
                        </a:defRPr>
                      </a:pPr>
                      <a:r>
                        <a:rPr sz="2600" b="1">
                          <a:solidFill>
                            <a:srgbClr val="FFFFFF"/>
                          </a:solidFill>
                          <a:sym typeface="Helvetica"/>
                        </a:rPr>
                        <a:t>Max</a:t>
                      </a:r>
                    </a:p>
                  </a:txBody>
                  <a:tcPr marL="50800" marR="50800" marT="50800" marB="50800" anchor="ctr" horzOverflow="overflow"/>
                </a:tc>
              </a:tr>
              <a:tr h="438445">
                <a:tc>
                  <a:txBody>
                    <a:bodyPr/>
                    <a:lstStyle/>
                    <a:p>
                      <a:pPr defTabSz="914400"/>
                      <a:r>
                        <a:rPr sz="2600"/>
                        <a:t>char</a:t>
                      </a:r>
                    </a:p>
                  </a:txBody>
                  <a:tcPr marL="50800" marR="50800" marT="50800" marB="50800" anchor="ctr" horzOverflow="overflow"/>
                </a:tc>
                <a:tc>
                  <a:txBody>
                    <a:bodyPr/>
                    <a:lstStyle/>
                    <a:p>
                      <a:pPr defTabSz="914400"/>
                      <a:r>
                        <a:rPr sz="2600"/>
                        <a:t>-128</a:t>
                      </a:r>
                    </a:p>
                  </a:txBody>
                  <a:tcPr marL="50800" marR="50800" marT="50800" marB="50800" anchor="ctr" horzOverflow="overflow"/>
                </a:tc>
                <a:tc>
                  <a:txBody>
                    <a:bodyPr/>
                    <a:lstStyle/>
                    <a:p>
                      <a:pPr defTabSz="914400"/>
                      <a:r>
                        <a:rPr sz="2600"/>
                        <a:t>127</a:t>
                      </a:r>
                    </a:p>
                  </a:txBody>
                  <a:tcPr marL="50800" marR="50800" marT="50800" marB="50800" anchor="ctr" horzOverflow="overflow"/>
                </a:tc>
              </a:tr>
              <a:tr h="438445">
                <a:tc>
                  <a:txBody>
                    <a:bodyPr/>
                    <a:lstStyle/>
                    <a:p>
                      <a:pPr defTabSz="914400"/>
                      <a:r>
                        <a:rPr sz="2600"/>
                        <a:t>unsigned char</a:t>
                      </a:r>
                    </a:p>
                  </a:txBody>
                  <a:tcPr marL="50800" marR="50800" marT="50800" marB="50800" anchor="ctr" horzOverflow="overflow"/>
                </a:tc>
                <a:tc>
                  <a:txBody>
                    <a:bodyPr/>
                    <a:lstStyle/>
                    <a:p>
                      <a:pPr defTabSz="914400"/>
                      <a:r>
                        <a:rPr sz="2600"/>
                        <a:t>0</a:t>
                      </a:r>
                    </a:p>
                  </a:txBody>
                  <a:tcPr marL="50800" marR="50800" marT="50800" marB="50800" anchor="ctr" horzOverflow="overflow"/>
                </a:tc>
                <a:tc>
                  <a:txBody>
                    <a:bodyPr/>
                    <a:lstStyle/>
                    <a:p>
                      <a:pPr defTabSz="914400"/>
                      <a:r>
                        <a:rPr sz="2600"/>
                        <a:t>255</a:t>
                      </a:r>
                    </a:p>
                  </a:txBody>
                  <a:tcPr marL="50800" marR="50800" marT="50800" marB="50800" anchor="ctr" horzOverflow="overflow"/>
                </a:tc>
              </a:tr>
              <a:tr h="438445">
                <a:tc>
                  <a:txBody>
                    <a:bodyPr/>
                    <a:lstStyle/>
                    <a:p>
                      <a:pPr defTabSz="914400"/>
                      <a:r>
                        <a:rPr sz="2600"/>
                        <a:t>short
</a:t>
                      </a:r>
                    </a:p>
                  </a:txBody>
                  <a:tcPr marL="50800" marR="50800" marT="50800" marB="50800" anchor="ctr" horzOverflow="overflow"/>
                </a:tc>
                <a:tc>
                  <a:txBody>
                    <a:bodyPr/>
                    <a:lstStyle/>
                    <a:p>
                      <a:pPr defTabSz="914400"/>
                      <a:r>
                        <a:rPr sz="2600"/>
                        <a:t>-32768</a:t>
                      </a:r>
                    </a:p>
                  </a:txBody>
                  <a:tcPr marL="50800" marR="50800" marT="50800" marB="50800" anchor="ctr" horzOverflow="overflow"/>
                </a:tc>
                <a:tc>
                  <a:txBody>
                    <a:bodyPr/>
                    <a:lstStyle/>
                    <a:p>
                      <a:pPr defTabSz="914400"/>
                      <a:r>
                        <a:rPr sz="2600"/>
                        <a:t>32767</a:t>
                      </a:r>
                    </a:p>
                  </a:txBody>
                  <a:tcPr marL="50800" marR="50800" marT="50800" marB="50800" anchor="ctr" horzOverflow="overflow"/>
                </a:tc>
              </a:tr>
              <a:tr h="438445">
                <a:tc>
                  <a:txBody>
                    <a:bodyPr/>
                    <a:lstStyle/>
                    <a:p>
                      <a:pPr defTabSz="914400"/>
                      <a:r>
                        <a:rPr sz="2600"/>
                        <a:t>unsigned short</a:t>
                      </a:r>
                    </a:p>
                  </a:txBody>
                  <a:tcPr marL="50800" marR="50800" marT="50800" marB="50800" anchor="ctr" horzOverflow="overflow"/>
                </a:tc>
                <a:tc>
                  <a:txBody>
                    <a:bodyPr/>
                    <a:lstStyle/>
                    <a:p>
                      <a:pPr defTabSz="914400"/>
                      <a:r>
                        <a:rPr sz="2600"/>
                        <a:t>0</a:t>
                      </a:r>
                    </a:p>
                  </a:txBody>
                  <a:tcPr marL="50800" marR="50800" marT="50800" marB="50800" anchor="ctr" horzOverflow="overflow"/>
                </a:tc>
                <a:tc>
                  <a:txBody>
                    <a:bodyPr/>
                    <a:lstStyle/>
                    <a:p>
                      <a:pPr defTabSz="914400"/>
                      <a:r>
                        <a:rPr sz="2600"/>
                        <a:t>65535</a:t>
                      </a:r>
                    </a:p>
                  </a:txBody>
                  <a:tcPr marL="50800" marR="50800" marT="50800" marB="50800" anchor="ctr" horzOverflow="overflow"/>
                </a:tc>
              </a:tr>
              <a:tr h="438445">
                <a:tc>
                  <a:txBody>
                    <a:bodyPr/>
                    <a:lstStyle/>
                    <a:p>
                      <a:pPr defTabSz="914400"/>
                      <a:r>
                        <a:rPr sz="2600"/>
                        <a:t>int</a:t>
                      </a:r>
                    </a:p>
                  </a:txBody>
                  <a:tcPr marL="50800" marR="50800" marT="50800" marB="50800" anchor="ctr" horzOverflow="overflow"/>
                </a:tc>
                <a:tc>
                  <a:txBody>
                    <a:bodyPr/>
                    <a:lstStyle/>
                    <a:p>
                      <a:pPr defTabSz="914400"/>
                      <a:r>
                        <a:rPr sz="2600"/>
                        <a:t>-2147483648</a:t>
                      </a:r>
                    </a:p>
                  </a:txBody>
                  <a:tcPr marL="50800" marR="50800" marT="50800" marB="50800" anchor="ctr" horzOverflow="overflow"/>
                </a:tc>
                <a:tc>
                  <a:txBody>
                    <a:bodyPr/>
                    <a:lstStyle/>
                    <a:p>
                      <a:pPr defTabSz="914400"/>
                      <a:r>
                        <a:rPr sz="2600"/>
                        <a:t>2147483647</a:t>
                      </a:r>
                    </a:p>
                  </a:txBody>
                  <a:tcPr marL="50800" marR="50800" marT="50800" marB="50800" anchor="ctr" horzOverflow="overflow"/>
                </a:tc>
              </a:tr>
              <a:tr h="438445">
                <a:tc>
                  <a:txBody>
                    <a:bodyPr/>
                    <a:lstStyle/>
                    <a:p>
                      <a:pPr defTabSz="914400"/>
                      <a:r>
                        <a:rPr sz="2600"/>
                        <a:t>unsigned int</a:t>
                      </a:r>
                    </a:p>
                  </a:txBody>
                  <a:tcPr marL="50800" marR="50800" marT="50800" marB="50800" anchor="ctr" horzOverflow="overflow"/>
                </a:tc>
                <a:tc>
                  <a:txBody>
                    <a:bodyPr/>
                    <a:lstStyle/>
                    <a:p>
                      <a:pPr defTabSz="914400"/>
                      <a:r>
                        <a:rPr sz="2600"/>
                        <a:t>0</a:t>
                      </a:r>
                    </a:p>
                  </a:txBody>
                  <a:tcPr marL="50800" marR="50800" marT="50800" marB="50800" anchor="ctr" horzOverflow="overflow"/>
                </a:tc>
                <a:tc>
                  <a:txBody>
                    <a:bodyPr/>
                    <a:lstStyle/>
                    <a:p>
                      <a:pPr defTabSz="914400"/>
                      <a:r>
                        <a:rPr sz="2600"/>
                        <a:t>4294967295</a:t>
                      </a:r>
                    </a:p>
                  </a:txBody>
                  <a:tcPr marL="50800" marR="50800" marT="50800" marB="50800" anchor="ctr" horzOverflow="overflow"/>
                </a:tc>
              </a:tr>
              <a:tr h="438445">
                <a:tc>
                  <a:txBody>
                    <a:bodyPr/>
                    <a:lstStyle/>
                    <a:p>
                      <a:pPr defTabSz="914400"/>
                      <a:r>
                        <a:rPr sz="2600"/>
                        <a:t>long</a:t>
                      </a:r>
                    </a:p>
                  </a:txBody>
                  <a:tcPr marL="50800" marR="50800" marT="50800" marB="50800" anchor="ctr" horzOverflow="overflow"/>
                </a:tc>
                <a:tc>
                  <a:txBody>
                    <a:bodyPr/>
                    <a:lstStyle/>
                    <a:p>
                      <a:pPr defTabSz="914400"/>
                      <a:r>
                        <a:rPr sz="2600"/>
                        <a:t>-9223372036854775808</a:t>
                      </a:r>
                    </a:p>
                  </a:txBody>
                  <a:tcPr marL="50800" marR="50800" marT="50800" marB="50800" anchor="ctr" horzOverflow="overflow"/>
                </a:tc>
                <a:tc>
                  <a:txBody>
                    <a:bodyPr/>
                    <a:lstStyle/>
                    <a:p>
                      <a:pPr defTabSz="914400"/>
                      <a:r>
                        <a:rPr sz="2600"/>
                        <a:t>9223372036854775807</a:t>
                      </a:r>
                    </a:p>
                  </a:txBody>
                  <a:tcPr marL="50800" marR="50800" marT="50800" marB="50800" anchor="ctr" horzOverflow="overflow"/>
                </a:tc>
              </a:tr>
              <a:tr h="438445">
                <a:tc>
                  <a:txBody>
                    <a:bodyPr/>
                    <a:lstStyle/>
                    <a:p>
                      <a:pPr defTabSz="914400"/>
                      <a:r>
                        <a:rPr sz="2600"/>
                        <a:t>unsigned long</a:t>
                      </a:r>
                    </a:p>
                  </a:txBody>
                  <a:tcPr marL="50800" marR="50800" marT="50800" marB="50800" anchor="ctr" horzOverflow="overflow"/>
                </a:tc>
                <a:tc>
                  <a:txBody>
                    <a:bodyPr/>
                    <a:lstStyle/>
                    <a:p>
                      <a:pPr defTabSz="914400"/>
                      <a:r>
                        <a:rPr sz="2600"/>
                        <a:t>0</a:t>
                      </a:r>
                    </a:p>
                  </a:txBody>
                  <a:tcPr marL="50800" marR="50800" marT="50800" marB="50800" anchor="ctr" horzOverflow="overflow"/>
                </a:tc>
                <a:tc>
                  <a:txBody>
                    <a:bodyPr/>
                    <a:lstStyle/>
                    <a:p>
                      <a:pPr defTabSz="914400"/>
                      <a:r>
                        <a:rPr sz="2600"/>
                        <a:t>18446744073709551615</a:t>
                      </a:r>
                    </a:p>
                  </a:txBody>
                  <a:tcPr marL="50800" marR="50800" marT="50800" marB="50800" anchor="ctr" horzOverflow="overflow"/>
                </a:tc>
              </a:tr>
              <a:tr h="438445">
                <a:tc>
                  <a:txBody>
                    <a:bodyPr/>
                    <a:lstStyle/>
                    <a:p>
                      <a:pPr defTabSz="914400"/>
                      <a:r>
                        <a:rPr sz="2600"/>
                        <a:t>long long</a:t>
                      </a:r>
                    </a:p>
                  </a:txBody>
                  <a:tcPr marL="50800" marR="50800" marT="50800" marB="50800" anchor="ctr" horzOverflow="overflow"/>
                </a:tc>
                <a:tc>
                  <a:txBody>
                    <a:bodyPr/>
                    <a:lstStyle/>
                    <a:p>
                      <a:pPr defTabSz="914400"/>
                      <a:r>
                        <a:rPr sz="2600"/>
                        <a:t>-9223372036854775808</a:t>
                      </a:r>
                    </a:p>
                  </a:txBody>
                  <a:tcPr marL="50800" marR="50800" marT="50800" marB="50800" anchor="ctr" horzOverflow="overflow"/>
                </a:tc>
                <a:tc>
                  <a:txBody>
                    <a:bodyPr/>
                    <a:lstStyle/>
                    <a:p>
                      <a:pPr defTabSz="914400"/>
                      <a:r>
                        <a:rPr sz="2600"/>
                        <a:t>9223372036854775807</a:t>
                      </a:r>
                    </a:p>
                  </a:txBody>
                  <a:tcPr marL="50800" marR="50800" marT="50800" marB="50800" anchor="ctr" horzOverflow="overflow"/>
                </a:tc>
              </a:tr>
              <a:tr h="438445">
                <a:tc>
                  <a:txBody>
                    <a:bodyPr/>
                    <a:lstStyle/>
                    <a:p>
                      <a:pPr defTabSz="914400"/>
                      <a:r>
                        <a:rPr sz="2600"/>
                        <a:t>unsigned long long</a:t>
                      </a:r>
                    </a:p>
                  </a:txBody>
                  <a:tcPr marL="50800" marR="50800" marT="50800" marB="50800" anchor="ctr" horzOverflow="overflow"/>
                </a:tc>
                <a:tc>
                  <a:txBody>
                    <a:bodyPr/>
                    <a:lstStyle/>
                    <a:p>
                      <a:pPr defTabSz="914400"/>
                      <a:r>
                        <a:rPr sz="2600"/>
                        <a:t>0</a:t>
                      </a:r>
                    </a:p>
                  </a:txBody>
                  <a:tcPr marL="50800" marR="50800" marT="50800" marB="50800" anchor="ctr" horzOverflow="overflow"/>
                </a:tc>
                <a:tc>
                  <a:txBody>
                    <a:bodyPr/>
                    <a:lstStyle/>
                    <a:p>
                      <a:pPr defTabSz="914400"/>
                      <a:r>
                        <a:rPr sz="2600"/>
                        <a:t>18446744073709551615</a:t>
                      </a:r>
                    </a:p>
                  </a:txBody>
                  <a:tcPr marL="50800" marR="50800" marT="50800" marB="50800" anchor="ctr" horzOverflow="overflow"/>
                </a:tc>
              </a:tr>
              <a:tr h="438445">
                <a:tc>
                  <a:txBody>
                    <a:bodyPr/>
                    <a:lstStyle/>
                    <a:p>
                      <a:pPr defTabSz="914400"/>
                      <a:r>
                        <a:rPr sz="2600"/>
                        <a:t>float</a:t>
                      </a:r>
                    </a:p>
                  </a:txBody>
                  <a:tcPr marL="50800" marR="50800" marT="50800" marB="50800" anchor="ctr" horzOverflow="overflow"/>
                </a:tc>
                <a:tc gridSpan="2">
                  <a:txBody>
                    <a:bodyPr/>
                    <a:lstStyle/>
                    <a:p>
                      <a:pPr defTabSz="914400"/>
                      <a:r>
                        <a:rPr sz="2600"/>
                        <a:t>32 bit IEEE floating-point</a:t>
                      </a:r>
                    </a:p>
                  </a:txBody>
                  <a:tcPr marL="50800" marR="50800" marT="50800" marB="50800" anchor="ctr" horzOverflow="overflow"/>
                </a:tc>
                <a:tc hMerge="1">
                  <a:txBody>
                    <a:bodyPr/>
                    <a:lstStyle/>
                    <a:p>
                      <a:endParaRPr lang="en-US"/>
                    </a:p>
                  </a:txBody>
                  <a:tcPr/>
                </a:tc>
              </a:tr>
              <a:tr h="438445">
                <a:tc>
                  <a:txBody>
                    <a:bodyPr/>
                    <a:lstStyle/>
                    <a:p>
                      <a:pPr defTabSz="914400"/>
                      <a:r>
                        <a:rPr sz="2600"/>
                        <a:t>double</a:t>
                      </a:r>
                    </a:p>
                  </a:txBody>
                  <a:tcPr marL="50800" marR="50800" marT="50800" marB="50800" anchor="ctr" horzOverflow="overflow"/>
                </a:tc>
                <a:tc gridSpan="2">
                  <a:txBody>
                    <a:bodyPr/>
                    <a:lstStyle/>
                    <a:p>
                      <a:pPr defTabSz="914400"/>
                      <a:r>
                        <a:rPr sz="2600"/>
                        <a:t>64 bit IEEE floating-point</a:t>
                      </a:r>
                    </a:p>
                  </a:txBody>
                  <a:tcPr marL="50800" marR="50800" marT="50800" marB="50800" anchor="ctr" horzOverflow="overflow"/>
                </a:tc>
                <a:tc hMerge="1">
                  <a:txBody>
                    <a:bodyPr/>
                    <a:lstStyle/>
                    <a:p>
                      <a:endParaRPr lang="en-US"/>
                    </a:p>
                  </a:txBody>
                  <a:tcPr/>
                </a:tc>
              </a:tr>
              <a:tr h="438445">
                <a:tc>
                  <a:txBody>
                    <a:bodyPr/>
                    <a:lstStyle/>
                    <a:p>
                      <a:pPr defTabSz="914400"/>
                      <a:r>
                        <a:rPr sz="2600"/>
                        <a:t>long double</a:t>
                      </a:r>
                    </a:p>
                  </a:txBody>
                  <a:tcPr marL="50800" marR="50800" marT="50800" marB="50800" anchor="ctr" horzOverflow="overflow"/>
                </a:tc>
                <a:tc gridSpan="2">
                  <a:txBody>
                    <a:bodyPr/>
                    <a:lstStyle/>
                    <a:p>
                      <a:pPr defTabSz="914400"/>
                      <a:r>
                        <a:rPr sz="2600"/>
                        <a:t>80 bit IEEE floating-point</a:t>
                      </a:r>
                    </a:p>
                  </a:txBody>
                  <a:tcPr marL="50800" marR="50800" marT="50800" marB="50800" anchor="ctr" horzOverflow="overflow"/>
                </a:tc>
                <a:tc hMerge="1">
                  <a:txBody>
                    <a:bodyPr/>
                    <a:lstStyle/>
                    <a:p>
                      <a:endParaRPr lang="en-US"/>
                    </a:p>
                  </a:txBody>
                  <a:tcPr/>
                </a:tc>
              </a:tr>
            </a:tbl>
          </a:graphicData>
        </a:graphic>
      </p:graphicFrame>
    </p:spTree>
    <p:extLst>
      <p:ext uri="{BB962C8B-B14F-4D97-AF65-F5344CB8AC3E}">
        <p14:creationId xmlns:p14="http://schemas.microsoft.com/office/powerpoint/2010/main" val="3975989489"/>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prstGeom prst="rect">
            <a:avLst/>
          </a:prstGeom>
        </p:spPr>
        <p:txBody>
          <a:bodyPr/>
          <a:lstStyle/>
          <a:p>
            <a:r>
              <a:t>C Operators</a:t>
            </a:r>
          </a:p>
        </p:txBody>
      </p:sp>
      <p:sp>
        <p:nvSpPr>
          <p:cNvPr id="229" name="Shape 229"/>
          <p:cNvSpPr>
            <a:spLocks noGrp="1"/>
          </p:cNvSpPr>
          <p:nvPr>
            <p:ph type="body" idx="1"/>
          </p:nvPr>
        </p:nvSpPr>
        <p:spPr>
          <a:prstGeom prst="rect">
            <a:avLst/>
          </a:prstGeom>
        </p:spPr>
        <p:txBody>
          <a:bodyPr>
            <a:normAutofit lnSpcReduction="10000"/>
          </a:bodyPr>
          <a:lstStyle/>
          <a:p>
            <a:pPr marL="391159" indent="-391159" defTabSz="514095">
              <a:spcBef>
                <a:spcPts val="3600"/>
              </a:spcBef>
              <a:defRPr sz="3168"/>
            </a:pPr>
            <a:r>
              <a:t>Arithmetic:</a:t>
            </a:r>
          </a:p>
          <a:p>
            <a:pPr marL="782319" lvl="1" indent="-391159" defTabSz="514095">
              <a:spcBef>
                <a:spcPts val="3600"/>
              </a:spcBef>
              <a:defRPr sz="3168"/>
            </a:pPr>
            <a:r>
              <a:t>+ (plus), - (minus), / (division), * (multiplication),</a:t>
            </a:r>
            <a:br/>
            <a:r>
              <a:t>% (modulus)</a:t>
            </a:r>
          </a:p>
          <a:p>
            <a:pPr marL="391159" indent="-391159" defTabSz="514095">
              <a:spcBef>
                <a:spcPts val="3600"/>
              </a:spcBef>
              <a:defRPr sz="3168"/>
            </a:pPr>
            <a:r>
              <a:t>Logical</a:t>
            </a:r>
            <a:endParaRPr i="1"/>
          </a:p>
          <a:p>
            <a:pPr marL="782319" lvl="1" indent="-391159" defTabSz="514095">
              <a:spcBef>
                <a:spcPts val="3600"/>
              </a:spcBef>
              <a:defRPr sz="3168"/>
            </a:pPr>
            <a:r>
              <a:t>&amp;&amp; (and), || (or), ! (not)</a:t>
            </a:r>
          </a:p>
          <a:p>
            <a:pPr marL="391159" indent="-391159" defTabSz="514095">
              <a:spcBef>
                <a:spcPts val="3600"/>
              </a:spcBef>
              <a:defRPr sz="3168"/>
            </a:pPr>
            <a:r>
              <a:t>Relational</a:t>
            </a:r>
          </a:p>
          <a:p>
            <a:pPr marL="782319" lvl="1" indent="-391159" defTabSz="514095">
              <a:spcBef>
                <a:spcPts val="3600"/>
              </a:spcBef>
              <a:defRPr sz="3168"/>
            </a:pPr>
            <a:r>
              <a:t>&lt; (less than), &gt; (greater than), &gt;= (greater or equal),</a:t>
            </a:r>
            <a:br/>
            <a:r>
              <a:t>&lt;= (less or equal), == (equal), != (not equal)</a:t>
            </a:r>
          </a:p>
        </p:txBody>
      </p:sp>
    </p:spTree>
    <p:extLst>
      <p:ext uri="{BB962C8B-B14F-4D97-AF65-F5344CB8AC3E}">
        <p14:creationId xmlns:p14="http://schemas.microsoft.com/office/powerpoint/2010/main" val="1776736977"/>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prstGeom prst="rect">
            <a:avLst/>
          </a:prstGeom>
        </p:spPr>
        <p:txBody>
          <a:bodyPr/>
          <a:lstStyle/>
          <a:p>
            <a:r>
              <a:t>C Operators</a:t>
            </a:r>
          </a:p>
        </p:txBody>
      </p:sp>
      <p:sp>
        <p:nvSpPr>
          <p:cNvPr id="232" name="Shape 232"/>
          <p:cNvSpPr>
            <a:spLocks noGrp="1"/>
          </p:cNvSpPr>
          <p:nvPr>
            <p:ph type="body" idx="1"/>
          </p:nvPr>
        </p:nvSpPr>
        <p:spPr>
          <a:prstGeom prst="rect">
            <a:avLst/>
          </a:prstGeom>
        </p:spPr>
        <p:txBody>
          <a:bodyPr>
            <a:normAutofit lnSpcReduction="10000"/>
          </a:bodyPr>
          <a:lstStyle/>
          <a:p>
            <a:pPr marL="391159" indent="-391159" defTabSz="514095">
              <a:spcBef>
                <a:spcPts val="3600"/>
              </a:spcBef>
              <a:defRPr sz="3168"/>
            </a:pPr>
            <a:r>
              <a:t>Binary arithmetic</a:t>
            </a:r>
          </a:p>
          <a:p>
            <a:pPr marL="782319" lvl="1" indent="-391159" defTabSz="514095">
              <a:spcBef>
                <a:spcPts val="3600"/>
              </a:spcBef>
              <a:defRPr sz="3168"/>
            </a:pPr>
            <a:r>
              <a:t>~x: one's complement (i.e., flip all bits)</a:t>
            </a:r>
          </a:p>
          <a:p>
            <a:pPr marL="782319" lvl="1" indent="-391159" defTabSz="514095">
              <a:spcBef>
                <a:spcPts val="3600"/>
              </a:spcBef>
              <a:defRPr sz="3168"/>
            </a:pPr>
            <a:r>
              <a:t>x &lt;&lt; n: shift x left by n bits</a:t>
            </a:r>
          </a:p>
          <a:p>
            <a:pPr marL="782319" lvl="1" indent="-391159" defTabSz="514095">
              <a:spcBef>
                <a:spcPts val="3600"/>
              </a:spcBef>
              <a:defRPr sz="3168"/>
            </a:pPr>
            <a:r>
              <a:t>x &gt;&gt; n: shift y right by n bits</a:t>
            </a:r>
          </a:p>
          <a:p>
            <a:pPr marL="782319" lvl="1" indent="-391159" defTabSz="514095">
              <a:spcBef>
                <a:spcPts val="3600"/>
              </a:spcBef>
              <a:defRPr sz="3168"/>
            </a:pPr>
            <a:r>
              <a:t>x &amp; y: bitwise AND of x and y</a:t>
            </a:r>
          </a:p>
          <a:p>
            <a:pPr marL="782319" lvl="1" indent="-391159" defTabSz="514095">
              <a:spcBef>
                <a:spcPts val="3600"/>
              </a:spcBef>
              <a:defRPr sz="3168"/>
            </a:pPr>
            <a:r>
              <a:t>x | y: bitwise OR of x and y</a:t>
            </a:r>
          </a:p>
          <a:p>
            <a:pPr marL="782319" lvl="1" indent="-391159" defTabSz="514095">
              <a:spcBef>
                <a:spcPts val="3600"/>
              </a:spcBef>
              <a:defRPr sz="3168"/>
            </a:pPr>
            <a:r>
              <a:t>x ^ y: bitwise XOR of x and y</a:t>
            </a:r>
          </a:p>
        </p:txBody>
      </p:sp>
    </p:spTree>
    <p:extLst>
      <p:ext uri="{BB962C8B-B14F-4D97-AF65-F5344CB8AC3E}">
        <p14:creationId xmlns:p14="http://schemas.microsoft.com/office/powerpoint/2010/main" val="3534931067"/>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t>Control Flow</a:t>
            </a:r>
          </a:p>
        </p:txBody>
      </p:sp>
      <p:sp>
        <p:nvSpPr>
          <p:cNvPr id="235" name="Shape 235"/>
          <p:cNvSpPr>
            <a:spLocks noGrp="1"/>
          </p:cNvSpPr>
          <p:nvPr>
            <p:ph type="body" idx="1"/>
          </p:nvPr>
        </p:nvSpPr>
        <p:spPr>
          <a:prstGeom prst="rect">
            <a:avLst/>
          </a:prstGeom>
        </p:spPr>
        <p:txBody>
          <a:bodyPr/>
          <a:lstStyle/>
          <a:p>
            <a:r>
              <a:t>Branching:</a:t>
            </a:r>
          </a:p>
          <a:p>
            <a:pPr lvl="1"/>
            <a:r>
              <a:t>if (</a:t>
            </a:r>
            <a:r>
              <a:rPr i="1"/>
              <a:t>condition</a:t>
            </a:r>
            <a:r>
              <a:t>) {</a:t>
            </a:r>
            <a:br/>
            <a:r>
              <a:t>    </a:t>
            </a:r>
            <a:r>
              <a:rPr i="1"/>
              <a:t>statements</a:t>
            </a:r>
            <a:br>
              <a:rPr i="1"/>
            </a:br>
            <a:r>
              <a:t>}</a:t>
            </a:r>
            <a:br/>
            <a:r>
              <a:t>else if (</a:t>
            </a:r>
            <a:r>
              <a:rPr i="1"/>
              <a:t>condition</a:t>
            </a:r>
            <a:r>
              <a:t>) {</a:t>
            </a:r>
            <a:br/>
            <a:r>
              <a:t>    </a:t>
            </a:r>
            <a:r>
              <a:rPr i="1"/>
              <a:t>statements</a:t>
            </a:r>
            <a:br>
              <a:rPr i="1"/>
            </a:br>
            <a:r>
              <a:t>}</a:t>
            </a:r>
            <a:br/>
            <a:r>
              <a:t>else {</a:t>
            </a:r>
            <a:br/>
            <a:r>
              <a:t>    </a:t>
            </a:r>
            <a:r>
              <a:rPr i="1"/>
              <a:t>statements</a:t>
            </a:r>
            <a:br>
              <a:rPr i="1"/>
            </a:br>
            <a:r>
              <a:t>}</a:t>
            </a:r>
          </a:p>
        </p:txBody>
      </p:sp>
    </p:spTree>
    <p:extLst>
      <p:ext uri="{BB962C8B-B14F-4D97-AF65-F5344CB8AC3E}">
        <p14:creationId xmlns:p14="http://schemas.microsoft.com/office/powerpoint/2010/main" val="12019876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r>
              <a:t>A First Program</a:t>
            </a:r>
          </a:p>
        </p:txBody>
      </p:sp>
      <p:sp>
        <p:nvSpPr>
          <p:cNvPr id="129" name="Shape 129"/>
          <p:cNvSpPr/>
          <p:nvPr/>
        </p:nvSpPr>
        <p:spPr>
          <a:xfrm>
            <a:off x="2507289" y="4063999"/>
            <a:ext cx="8178788"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urier"/>
                <a:ea typeface="Courier"/>
                <a:cs typeface="Courier"/>
                <a:sym typeface="Courier"/>
              </a:defRPr>
            </a:pPr>
            <a:r>
              <a:t>#include &lt;stdio.h&gt;</a:t>
            </a:r>
          </a:p>
          <a:p>
            <a:pPr algn="l">
              <a:defRPr>
                <a:latin typeface="Courier"/>
                <a:ea typeface="Courier"/>
                <a:cs typeface="Courier"/>
                <a:sym typeface="Courier"/>
              </a:defRPr>
            </a:pPr>
            <a:endParaRPr/>
          </a:p>
          <a:p>
            <a:pPr algn="l">
              <a:defRPr>
                <a:latin typeface="Courier"/>
                <a:ea typeface="Courier"/>
                <a:cs typeface="Courier"/>
                <a:sym typeface="Courier"/>
              </a:defRPr>
            </a:pPr>
            <a:r>
              <a:t>int main() {</a:t>
            </a:r>
          </a:p>
          <a:p>
            <a:pPr algn="l">
              <a:defRPr>
                <a:latin typeface="Courier"/>
                <a:ea typeface="Courier"/>
                <a:cs typeface="Courier"/>
                <a:sym typeface="Courier"/>
              </a:defRPr>
            </a:pPr>
            <a:r>
              <a:t>    printf("Hello, world\n");</a:t>
            </a:r>
          </a:p>
          <a:p>
            <a:pPr algn="l">
              <a:defRPr>
                <a:latin typeface="Courier"/>
                <a:ea typeface="Courier"/>
                <a:cs typeface="Courier"/>
                <a:sym typeface="Courier"/>
              </a:defRPr>
            </a:pPr>
            <a:r>
              <a:t>    return 0;</a:t>
            </a:r>
          </a:p>
          <a:p>
            <a:pPr algn="l">
              <a:defRPr>
                <a:latin typeface="Courier"/>
                <a:ea typeface="Courier"/>
                <a:cs typeface="Courier"/>
                <a:sym typeface="Courier"/>
              </a:defRPr>
            </a:pPr>
            <a:r>
              <a:t>}</a:t>
            </a:r>
          </a:p>
        </p:txBody>
      </p:sp>
    </p:spTree>
    <p:extLst>
      <p:ext uri="{BB962C8B-B14F-4D97-AF65-F5344CB8AC3E}">
        <p14:creationId xmlns:p14="http://schemas.microsoft.com/office/powerpoint/2010/main" val="865880582"/>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t>Control Flow</a:t>
            </a:r>
          </a:p>
        </p:txBody>
      </p:sp>
      <p:sp>
        <p:nvSpPr>
          <p:cNvPr id="238" name="Shape 238"/>
          <p:cNvSpPr>
            <a:spLocks noGrp="1"/>
          </p:cNvSpPr>
          <p:nvPr>
            <p:ph type="body" idx="1"/>
          </p:nvPr>
        </p:nvSpPr>
        <p:spPr>
          <a:prstGeom prst="rect">
            <a:avLst/>
          </a:prstGeom>
        </p:spPr>
        <p:txBody>
          <a:bodyPr>
            <a:normAutofit lnSpcReduction="10000"/>
          </a:bodyPr>
          <a:lstStyle/>
          <a:p>
            <a:pPr marL="391159" indent="-391159" defTabSz="514095">
              <a:spcBef>
                <a:spcPts val="3600"/>
              </a:spcBef>
              <a:defRPr sz="3168"/>
            </a:pPr>
            <a:r>
              <a:t>Branching:</a:t>
            </a:r>
          </a:p>
          <a:p>
            <a:pPr marL="782319" lvl="1" indent="-391159" defTabSz="514095">
              <a:spcBef>
                <a:spcPts val="3600"/>
              </a:spcBef>
              <a:defRPr sz="3168"/>
            </a:pPr>
            <a:r>
              <a:t>switch (</a:t>
            </a:r>
            <a:r>
              <a:rPr i="1"/>
              <a:t>expression</a:t>
            </a:r>
            <a:r>
              <a:t>) {</a:t>
            </a:r>
            <a:br/>
            <a:r>
              <a:t>    case 1:</a:t>
            </a:r>
            <a:br/>
            <a:r>
              <a:t>        </a:t>
            </a:r>
            <a:r>
              <a:rPr i="1"/>
              <a:t>statements</a:t>
            </a:r>
            <a:r>
              <a:t/>
            </a:r>
            <a:br/>
            <a:r>
              <a:t>        break;</a:t>
            </a:r>
            <a:br/>
            <a:r>
              <a:t>    case 2:</a:t>
            </a:r>
            <a:br/>
            <a:r>
              <a:t>        </a:t>
            </a:r>
            <a:r>
              <a:rPr i="1"/>
              <a:t>statements</a:t>
            </a:r>
            <a:br>
              <a:rPr i="1"/>
            </a:br>
            <a:r>
              <a:rPr i="1"/>
              <a:t>        </a:t>
            </a:r>
            <a:r>
              <a:t>break;</a:t>
            </a:r>
            <a:br/>
            <a:r>
              <a:t>    default:</a:t>
            </a:r>
            <a:br/>
            <a:r>
              <a:t>        </a:t>
            </a:r>
            <a:r>
              <a:rPr i="1"/>
              <a:t>statements</a:t>
            </a:r>
            <a:br>
              <a:rPr i="1"/>
            </a:br>
            <a:r>
              <a:t>        break;</a:t>
            </a:r>
            <a:br/>
            <a:r>
              <a:t>}</a:t>
            </a:r>
          </a:p>
        </p:txBody>
      </p:sp>
    </p:spTree>
    <p:extLst>
      <p:ext uri="{BB962C8B-B14F-4D97-AF65-F5344CB8AC3E}">
        <p14:creationId xmlns:p14="http://schemas.microsoft.com/office/powerpoint/2010/main" val="2183100156"/>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prstGeom prst="rect">
            <a:avLst/>
          </a:prstGeom>
        </p:spPr>
        <p:txBody>
          <a:bodyPr/>
          <a:lstStyle/>
          <a:p>
            <a:r>
              <a:t>Control Flow</a:t>
            </a:r>
          </a:p>
        </p:txBody>
      </p:sp>
      <p:sp>
        <p:nvSpPr>
          <p:cNvPr id="241" name="Shape 241"/>
          <p:cNvSpPr>
            <a:spLocks noGrp="1"/>
          </p:cNvSpPr>
          <p:nvPr>
            <p:ph type="body" idx="1"/>
          </p:nvPr>
        </p:nvSpPr>
        <p:spPr>
          <a:prstGeom prst="rect">
            <a:avLst/>
          </a:prstGeom>
        </p:spPr>
        <p:txBody>
          <a:bodyPr/>
          <a:lstStyle/>
          <a:p>
            <a:r>
              <a:t>Looping</a:t>
            </a:r>
            <a:br/>
            <a:r>
              <a:t/>
            </a:r>
            <a:br/>
            <a:r>
              <a:t>while (</a:t>
            </a:r>
            <a:r>
              <a:rPr i="1"/>
              <a:t>condition</a:t>
            </a:r>
            <a:r>
              <a:t>) {</a:t>
            </a:r>
            <a:br/>
            <a:r>
              <a:t>    </a:t>
            </a:r>
            <a:r>
              <a:rPr i="1"/>
              <a:t>statements</a:t>
            </a:r>
            <a:br>
              <a:rPr i="1"/>
            </a:br>
            <a:r>
              <a:t>}</a:t>
            </a:r>
            <a:br/>
            <a:r>
              <a:t/>
            </a:r>
            <a:br/>
            <a:r>
              <a:t>do {</a:t>
            </a:r>
            <a:br/>
            <a:r>
              <a:t>    </a:t>
            </a:r>
            <a:r>
              <a:rPr i="1"/>
              <a:t>statements</a:t>
            </a:r>
            <a:br>
              <a:rPr i="1"/>
            </a:br>
            <a:r>
              <a:t>} while (</a:t>
            </a:r>
            <a:r>
              <a:rPr i="1"/>
              <a:t>condition</a:t>
            </a:r>
            <a:r>
              <a:t>);</a:t>
            </a:r>
          </a:p>
        </p:txBody>
      </p:sp>
    </p:spTree>
    <p:extLst>
      <p:ext uri="{BB962C8B-B14F-4D97-AF65-F5344CB8AC3E}">
        <p14:creationId xmlns:p14="http://schemas.microsoft.com/office/powerpoint/2010/main" val="3959445477"/>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prstGeom prst="rect">
            <a:avLst/>
          </a:prstGeom>
        </p:spPr>
        <p:txBody>
          <a:bodyPr/>
          <a:lstStyle/>
          <a:p>
            <a:r>
              <a:t>Control Flow</a:t>
            </a:r>
          </a:p>
        </p:txBody>
      </p:sp>
      <p:sp>
        <p:nvSpPr>
          <p:cNvPr id="244" name="Shape 244"/>
          <p:cNvSpPr>
            <a:spLocks noGrp="1"/>
          </p:cNvSpPr>
          <p:nvPr>
            <p:ph type="body" idx="1"/>
          </p:nvPr>
        </p:nvSpPr>
        <p:spPr>
          <a:prstGeom prst="rect">
            <a:avLst/>
          </a:prstGeom>
        </p:spPr>
        <p:txBody>
          <a:bodyPr/>
          <a:lstStyle/>
          <a:p>
            <a:r>
              <a:t>Looping</a:t>
            </a:r>
            <a:br/>
            <a:r>
              <a:t/>
            </a:r>
            <a:br/>
            <a:r>
              <a:t>for (</a:t>
            </a:r>
            <a:r>
              <a:rPr i="1"/>
              <a:t>init </a:t>
            </a:r>
            <a:r>
              <a:t>; </a:t>
            </a:r>
            <a:r>
              <a:rPr i="1"/>
              <a:t>condition</a:t>
            </a:r>
            <a:r>
              <a:t> ; </a:t>
            </a:r>
            <a:r>
              <a:rPr i="1"/>
              <a:t>update</a:t>
            </a:r>
            <a:r>
              <a:t>) {</a:t>
            </a:r>
            <a:br/>
            <a:r>
              <a:t>    </a:t>
            </a:r>
            <a:r>
              <a:rPr i="1"/>
              <a:t>statements</a:t>
            </a:r>
            <a:r>
              <a:t/>
            </a:r>
            <a:br/>
            <a:r>
              <a:t>}</a:t>
            </a:r>
            <a:br/>
            <a:r>
              <a:t/>
            </a:r>
            <a:br/>
            <a:r>
              <a:t>Example:</a:t>
            </a:r>
            <a:br/>
            <a:r>
              <a:t>int i;</a:t>
            </a:r>
            <a:br/>
            <a:r>
              <a:t>for (i = 0; i &lt; 100; i = i + 1) {</a:t>
            </a:r>
            <a:br/>
            <a:r>
              <a:t>    printf("This is iteration %d\n", i);</a:t>
            </a:r>
            <a:br/>
            <a:r>
              <a:t>}</a:t>
            </a:r>
          </a:p>
        </p:txBody>
      </p:sp>
    </p:spTree>
    <p:extLst>
      <p:ext uri="{BB962C8B-B14F-4D97-AF65-F5344CB8AC3E}">
        <p14:creationId xmlns:p14="http://schemas.microsoft.com/office/powerpoint/2010/main" val="264126548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title"/>
          </p:nvPr>
        </p:nvSpPr>
        <p:spPr>
          <a:prstGeom prst="rect">
            <a:avLst/>
          </a:prstGeom>
        </p:spPr>
        <p:txBody>
          <a:bodyPr/>
          <a:lstStyle/>
          <a:p>
            <a:r>
              <a:t>Putting It Together</a:t>
            </a:r>
          </a:p>
        </p:txBody>
      </p:sp>
      <p:sp>
        <p:nvSpPr>
          <p:cNvPr id="247" name="Shape 247"/>
          <p:cNvSpPr>
            <a:spLocks noGrp="1"/>
          </p:cNvSpPr>
          <p:nvPr>
            <p:ph type="body" idx="1"/>
          </p:nvPr>
        </p:nvSpPr>
        <p:spPr>
          <a:prstGeom prst="rect">
            <a:avLst/>
          </a:prstGeom>
        </p:spPr>
        <p:txBody>
          <a:bodyPr/>
          <a:lstStyle/>
          <a:p>
            <a:r>
              <a:t>"Write a program that prints the numbers from 1 to 100. But for multiples of three print “Fizz” instead of the number and for the multiples of five print “Buzz”. For numbers which are multiples of both three and five print “FizzBuzz”."</a:t>
            </a:r>
          </a:p>
        </p:txBody>
      </p:sp>
    </p:spTree>
    <p:extLst>
      <p:ext uri="{BB962C8B-B14F-4D97-AF65-F5344CB8AC3E}">
        <p14:creationId xmlns:p14="http://schemas.microsoft.com/office/powerpoint/2010/main" val="1069015749"/>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p:cNvSpPr>
          <p:nvPr>
            <p:ph type="title"/>
          </p:nvPr>
        </p:nvSpPr>
        <p:spPr>
          <a:prstGeom prst="rect">
            <a:avLst/>
          </a:prstGeom>
        </p:spPr>
        <p:txBody>
          <a:bodyPr/>
          <a:lstStyle/>
          <a:p>
            <a:r>
              <a:t>Putting It Together</a:t>
            </a:r>
          </a:p>
        </p:txBody>
      </p:sp>
      <p:sp>
        <p:nvSpPr>
          <p:cNvPr id="250" name="Shape 250"/>
          <p:cNvSpPr/>
          <p:nvPr/>
        </p:nvSpPr>
        <p:spPr>
          <a:xfrm>
            <a:off x="2408138" y="2324099"/>
            <a:ext cx="8188524" cy="685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r>
              <a:rPr>
                <a:solidFill>
                  <a:srgbClr val="34BD26"/>
                </a:solidFill>
              </a:rPr>
              <a:t>int</a:t>
            </a:r>
            <a:r>
              <a:t> i;</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r>
              <a:rPr>
                <a:solidFill>
                  <a:srgbClr val="CE7924"/>
                </a:solidFill>
              </a:rPr>
              <a:t>for</a:t>
            </a:r>
            <a:r>
              <a:t> (i = </a:t>
            </a:r>
            <a:r>
              <a:rPr>
                <a:solidFill>
                  <a:srgbClr val="C33720"/>
                </a:solidFill>
              </a:rPr>
              <a:t>1</a:t>
            </a:r>
            <a:r>
              <a:t>; i &lt;= </a:t>
            </a:r>
            <a:r>
              <a:rPr>
                <a:solidFill>
                  <a:srgbClr val="C33720"/>
                </a:solidFill>
              </a:rPr>
              <a:t>100</a:t>
            </a:r>
            <a:r>
              <a:t>; i = i + </a:t>
            </a:r>
            <a:r>
              <a:rPr>
                <a:solidFill>
                  <a:srgbClr val="C33720"/>
                </a:solidFill>
              </a:rPr>
              <a:t>1</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r>
              <a:rPr>
                <a:solidFill>
                  <a:srgbClr val="CE7924"/>
                </a:solidFill>
              </a:rPr>
              <a:t>if</a:t>
            </a:r>
            <a:r>
              <a:t> (i % </a:t>
            </a:r>
            <a:r>
              <a:rPr>
                <a:solidFill>
                  <a:srgbClr val="C33720"/>
                </a:solidFill>
              </a:rPr>
              <a:t>3</a:t>
            </a:r>
            <a:r>
              <a:t> == </a:t>
            </a:r>
            <a:r>
              <a:rPr>
                <a:solidFill>
                  <a:srgbClr val="C33720"/>
                </a:solidFill>
              </a:rPr>
              <a:t>0</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printf(</a:t>
            </a:r>
            <a:r>
              <a:rPr>
                <a:solidFill>
                  <a:srgbClr val="C33720"/>
                </a:solidFill>
              </a:rPr>
              <a:t>"Fizz"</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r>
              <a:rPr>
                <a:solidFill>
                  <a:srgbClr val="CE7924"/>
                </a:solidFill>
              </a:rPr>
              <a:t>if</a:t>
            </a:r>
            <a:r>
              <a:t> (i % </a:t>
            </a:r>
            <a:r>
              <a:rPr>
                <a:solidFill>
                  <a:srgbClr val="C33720"/>
                </a:solidFill>
              </a:rPr>
              <a:t>5</a:t>
            </a:r>
            <a:r>
              <a:t> == </a:t>
            </a:r>
            <a:r>
              <a:rPr>
                <a:solidFill>
                  <a:srgbClr val="C33720"/>
                </a:solidFill>
              </a:rPr>
              <a:t>0</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printf(</a:t>
            </a:r>
            <a:r>
              <a:rPr>
                <a:solidFill>
                  <a:srgbClr val="C33720"/>
                </a:solidFill>
              </a:rPr>
              <a:t>"Buzz"</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r>
              <a:rPr>
                <a:solidFill>
                  <a:srgbClr val="CE7924"/>
                </a:solidFill>
              </a:rPr>
              <a:t>if</a:t>
            </a:r>
            <a:r>
              <a:t> ((i % </a:t>
            </a:r>
            <a:r>
              <a:rPr>
                <a:solidFill>
                  <a:srgbClr val="C33720"/>
                </a:solidFill>
              </a:rPr>
              <a:t>5</a:t>
            </a:r>
            <a:r>
              <a:t>) != </a:t>
            </a:r>
            <a:r>
              <a:rPr>
                <a:solidFill>
                  <a:srgbClr val="C33720"/>
                </a:solidFill>
              </a:rPr>
              <a:t>0</a:t>
            </a:r>
            <a:r>
              <a:t> &amp;&amp; (i % </a:t>
            </a:r>
            <a:r>
              <a:rPr>
                <a:solidFill>
                  <a:srgbClr val="C33720"/>
                </a:solidFill>
              </a:rPr>
              <a:t>3</a:t>
            </a:r>
            <a:r>
              <a:t>) != </a:t>
            </a:r>
            <a:r>
              <a:rPr>
                <a:solidFill>
                  <a:srgbClr val="C33720"/>
                </a:solidFill>
              </a:rPr>
              <a:t>0</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printf(</a:t>
            </a:r>
            <a:r>
              <a:rPr>
                <a:solidFill>
                  <a:srgbClr val="C33720"/>
                </a:solidFill>
              </a:rPr>
              <a:t>"</a:t>
            </a:r>
            <a:r>
              <a:rPr>
                <a:solidFill>
                  <a:srgbClr val="D53BD3"/>
                </a:solidFill>
              </a:rPr>
              <a:t>%d</a:t>
            </a:r>
            <a:r>
              <a:rPr>
                <a:solidFill>
                  <a:srgbClr val="C33720"/>
                </a:solidFill>
              </a:rPr>
              <a:t>"</a:t>
            </a:r>
            <a:r>
              <a:t>, i);</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printf(</a:t>
            </a:r>
            <a:r>
              <a:rPr>
                <a:solidFill>
                  <a:srgbClr val="C33720"/>
                </a:solidFill>
              </a:rPr>
              <a:t>"</a:t>
            </a:r>
            <a:r>
              <a:rPr>
                <a:solidFill>
                  <a:srgbClr val="D53BD3"/>
                </a:solidFill>
              </a:rPr>
              <a:t>\n</a:t>
            </a:r>
            <a:r>
              <a:rPr>
                <a:solidFill>
                  <a:srgbClr val="C33720"/>
                </a:solidFill>
              </a:rPr>
              <a:t>"</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a:t>
            </a:r>
          </a:p>
        </p:txBody>
      </p:sp>
    </p:spTree>
    <p:extLst>
      <p:ext uri="{BB962C8B-B14F-4D97-AF65-F5344CB8AC3E}">
        <p14:creationId xmlns:p14="http://schemas.microsoft.com/office/powerpoint/2010/main" val="550934340"/>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p:cNvSpPr>
          <p:nvPr>
            <p:ph type="title"/>
          </p:nvPr>
        </p:nvSpPr>
        <p:spPr>
          <a:prstGeom prst="rect">
            <a:avLst/>
          </a:prstGeom>
        </p:spPr>
        <p:txBody>
          <a:bodyPr/>
          <a:lstStyle/>
          <a:p>
            <a:r>
              <a:rPr dirty="0"/>
              <a:t>Functions</a:t>
            </a:r>
          </a:p>
        </p:txBody>
      </p:sp>
      <p:sp>
        <p:nvSpPr>
          <p:cNvPr id="253" name="Shape 253"/>
          <p:cNvSpPr>
            <a:spLocks noGrp="1"/>
          </p:cNvSpPr>
          <p:nvPr>
            <p:ph type="body" idx="1"/>
          </p:nvPr>
        </p:nvSpPr>
        <p:spPr>
          <a:prstGeom prst="rect">
            <a:avLst/>
          </a:prstGeom>
        </p:spPr>
        <p:txBody>
          <a:bodyPr/>
          <a:lstStyle/>
          <a:p>
            <a:r>
              <a:rPr dirty="0"/>
              <a:t>All code in C lives in a function</a:t>
            </a:r>
          </a:p>
          <a:p>
            <a:r>
              <a:rPr dirty="0"/>
              <a:t>Declaring a function is simple:</a:t>
            </a:r>
            <a:br>
              <a:rPr dirty="0"/>
            </a:br>
            <a:r>
              <a:rPr dirty="0"/>
              <a:t/>
            </a:r>
            <a:br>
              <a:rPr dirty="0"/>
            </a:br>
            <a:r>
              <a:rPr dirty="0">
                <a:latin typeface="Menlo"/>
                <a:ea typeface="Menlo"/>
                <a:cs typeface="Menlo"/>
                <a:sym typeface="Menlo"/>
              </a:rPr>
              <a:t>int add(double x, double y) {</a:t>
            </a:r>
            <a:br>
              <a:rPr dirty="0">
                <a:latin typeface="Menlo"/>
                <a:ea typeface="Menlo"/>
                <a:cs typeface="Menlo"/>
                <a:sym typeface="Menlo"/>
              </a:rPr>
            </a:br>
            <a:r>
              <a:rPr dirty="0">
                <a:latin typeface="Menlo"/>
                <a:ea typeface="Menlo"/>
                <a:cs typeface="Menlo"/>
                <a:sym typeface="Menlo"/>
              </a:rPr>
              <a:t>    return x + y;</a:t>
            </a:r>
            <a:br>
              <a:rPr dirty="0">
                <a:latin typeface="Menlo"/>
                <a:ea typeface="Menlo"/>
                <a:cs typeface="Menlo"/>
                <a:sym typeface="Menlo"/>
              </a:rPr>
            </a:br>
            <a:r>
              <a:rPr dirty="0">
                <a:latin typeface="Menlo"/>
                <a:ea typeface="Menlo"/>
                <a:cs typeface="Menlo"/>
                <a:sym typeface="Menlo"/>
              </a:rPr>
              <a:t>}</a:t>
            </a:r>
          </a:p>
          <a:p>
            <a:r>
              <a:rPr dirty="0"/>
              <a:t>Calling it is simple too</a:t>
            </a:r>
            <a:br>
              <a:rPr dirty="0"/>
            </a:br>
            <a:r>
              <a:rPr dirty="0">
                <a:latin typeface="Menlo"/>
                <a:ea typeface="Menlo"/>
                <a:cs typeface="Menlo"/>
                <a:sym typeface="Menlo"/>
              </a:rPr>
              <a:t>int result = add(4.9, 12.1);</a:t>
            </a:r>
          </a:p>
        </p:txBody>
      </p:sp>
    </p:spTree>
    <p:extLst>
      <p:ext uri="{BB962C8B-B14F-4D97-AF65-F5344CB8AC3E}">
        <p14:creationId xmlns:p14="http://schemas.microsoft.com/office/powerpoint/2010/main" val="1070128434"/>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dirty="0"/>
              <a:t>Functions</a:t>
            </a:r>
          </a:p>
        </p:txBody>
      </p:sp>
      <p:sp>
        <p:nvSpPr>
          <p:cNvPr id="256" name="Shape 256"/>
          <p:cNvSpPr>
            <a:spLocks noGrp="1"/>
          </p:cNvSpPr>
          <p:nvPr>
            <p:ph type="body" idx="1"/>
          </p:nvPr>
        </p:nvSpPr>
        <p:spPr>
          <a:prstGeom prst="rect">
            <a:avLst/>
          </a:prstGeom>
        </p:spPr>
        <p:txBody>
          <a:bodyPr/>
          <a:lstStyle/>
          <a:p>
            <a:r>
              <a:rPr dirty="0"/>
              <a:t>All code in C lives in a function</a:t>
            </a:r>
          </a:p>
          <a:p>
            <a:r>
              <a:rPr dirty="0"/>
              <a:t>Declaring a function is simple:</a:t>
            </a:r>
            <a:br>
              <a:rPr dirty="0"/>
            </a:br>
            <a:r>
              <a:rPr dirty="0"/>
              <a:t/>
            </a:r>
            <a:br>
              <a:rPr dirty="0"/>
            </a:br>
            <a:r>
              <a:rPr dirty="0">
                <a:latin typeface="Menlo"/>
                <a:ea typeface="Menlo"/>
                <a:cs typeface="Menlo"/>
                <a:sym typeface="Menlo"/>
              </a:rPr>
              <a:t>int add(double x, double y) {</a:t>
            </a:r>
            <a:br>
              <a:rPr dirty="0">
                <a:latin typeface="Menlo"/>
                <a:ea typeface="Menlo"/>
                <a:cs typeface="Menlo"/>
                <a:sym typeface="Menlo"/>
              </a:rPr>
            </a:br>
            <a:r>
              <a:rPr dirty="0">
                <a:latin typeface="Menlo"/>
                <a:ea typeface="Menlo"/>
                <a:cs typeface="Menlo"/>
                <a:sym typeface="Menlo"/>
              </a:rPr>
              <a:t>    return x + y;</a:t>
            </a:r>
            <a:br>
              <a:rPr dirty="0">
                <a:latin typeface="Menlo"/>
                <a:ea typeface="Menlo"/>
                <a:cs typeface="Menlo"/>
                <a:sym typeface="Menlo"/>
              </a:rPr>
            </a:br>
            <a:r>
              <a:rPr dirty="0">
                <a:latin typeface="Menlo"/>
                <a:ea typeface="Menlo"/>
                <a:cs typeface="Menlo"/>
                <a:sym typeface="Menlo"/>
              </a:rPr>
              <a:t>}</a:t>
            </a:r>
          </a:p>
          <a:p>
            <a:r>
              <a:rPr dirty="0"/>
              <a:t>Calling it is simple too</a:t>
            </a:r>
            <a:br>
              <a:rPr dirty="0"/>
            </a:br>
            <a:r>
              <a:rPr dirty="0">
                <a:latin typeface="Menlo"/>
                <a:ea typeface="Menlo"/>
                <a:cs typeface="Menlo"/>
                <a:sym typeface="Menlo"/>
              </a:rPr>
              <a:t>int result = add(4.9, 12.1);</a:t>
            </a:r>
          </a:p>
        </p:txBody>
      </p:sp>
      <p:sp>
        <p:nvSpPr>
          <p:cNvPr id="257" name="Shape 257"/>
          <p:cNvSpPr/>
          <p:nvPr/>
        </p:nvSpPr>
        <p:spPr>
          <a:xfrm>
            <a:off x="3526535" y="1957706"/>
            <a:ext cx="5322087"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rPr dirty="0">
                <a:solidFill>
                  <a:schemeClr val="accent1"/>
                </a:solidFill>
              </a:rPr>
              <a:t>Return type</a:t>
            </a:r>
          </a:p>
        </p:txBody>
      </p:sp>
      <p:sp>
        <p:nvSpPr>
          <p:cNvPr id="258" name="Shape 258"/>
          <p:cNvSpPr/>
          <p:nvPr/>
        </p:nvSpPr>
        <p:spPr>
          <a:xfrm flipH="1">
            <a:off x="1628417" y="2403986"/>
            <a:ext cx="3180818" cy="2012099"/>
          </a:xfrm>
          <a:prstGeom prst="line">
            <a:avLst/>
          </a:prstGeom>
          <a:ln w="50800">
            <a:solidFill>
              <a:schemeClr val="accent1"/>
            </a:solidFill>
            <a:miter lim="400000"/>
            <a:tailEnd type="triangle"/>
          </a:ln>
        </p:spPr>
        <p:txBody>
          <a:bodyPr lIns="50800" tIns="50800" rIns="50800" bIns="50800" anchor="ctr"/>
          <a:lstStyle/>
          <a:p>
            <a:pPr>
              <a:defRPr sz="2400"/>
            </a:pPr>
            <a:endParaRPr/>
          </a:p>
        </p:txBody>
      </p:sp>
      <p:sp>
        <p:nvSpPr>
          <p:cNvPr id="259" name="Shape 259"/>
          <p:cNvSpPr/>
          <p:nvPr/>
        </p:nvSpPr>
        <p:spPr>
          <a:xfrm>
            <a:off x="7287090" y="2578670"/>
            <a:ext cx="5322087"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rPr dirty="0">
                <a:solidFill>
                  <a:schemeClr val="accent1"/>
                </a:solidFill>
              </a:rPr>
              <a:t>Function name</a:t>
            </a:r>
          </a:p>
        </p:txBody>
      </p:sp>
      <p:sp>
        <p:nvSpPr>
          <p:cNvPr id="260" name="Shape 260"/>
          <p:cNvSpPr/>
          <p:nvPr/>
        </p:nvSpPr>
        <p:spPr>
          <a:xfrm flipH="1">
            <a:off x="2669458" y="2954787"/>
            <a:ext cx="5589638" cy="1548925"/>
          </a:xfrm>
          <a:prstGeom prst="line">
            <a:avLst/>
          </a:prstGeom>
          <a:ln w="50800">
            <a:solidFill>
              <a:schemeClr val="accent1"/>
            </a:solidFill>
            <a:miter lim="400000"/>
            <a:tailEnd type="triangle"/>
          </a:ln>
        </p:spPr>
        <p:txBody>
          <a:bodyPr lIns="50800" tIns="50800" rIns="50800" bIns="50800" anchor="ctr"/>
          <a:lstStyle/>
          <a:p>
            <a:pPr>
              <a:defRPr sz="2400"/>
            </a:pPr>
            <a:endParaRPr/>
          </a:p>
        </p:txBody>
      </p:sp>
      <p:sp>
        <p:nvSpPr>
          <p:cNvPr id="261" name="Shape 261"/>
          <p:cNvSpPr/>
          <p:nvPr/>
        </p:nvSpPr>
        <p:spPr>
          <a:xfrm>
            <a:off x="5768983" y="7508367"/>
            <a:ext cx="5322087"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rPr dirty="0">
                <a:solidFill>
                  <a:schemeClr val="accent1"/>
                </a:solidFill>
              </a:rPr>
              <a:t>Parameters</a:t>
            </a:r>
          </a:p>
        </p:txBody>
      </p:sp>
      <p:sp>
        <p:nvSpPr>
          <p:cNvPr id="262" name="Shape 262"/>
          <p:cNvSpPr/>
          <p:nvPr/>
        </p:nvSpPr>
        <p:spPr>
          <a:xfrm flipH="1" flipV="1">
            <a:off x="5088066" y="6496963"/>
            <a:ext cx="2199024" cy="1038504"/>
          </a:xfrm>
          <a:prstGeom prst="line">
            <a:avLst/>
          </a:prstGeom>
          <a:ln w="50800">
            <a:solidFill>
              <a:schemeClr val="accent1"/>
            </a:solidFill>
            <a:miter lim="400000"/>
            <a:tailEnd type="triangle"/>
          </a:ln>
        </p:spPr>
        <p:txBody>
          <a:bodyPr lIns="50800" tIns="50800" rIns="50800" bIns="50800" anchor="ctr"/>
          <a:lstStyle/>
          <a:p>
            <a:pPr>
              <a:defRPr sz="2400"/>
            </a:pPr>
            <a:endParaRPr/>
          </a:p>
        </p:txBody>
      </p:sp>
      <p:sp>
        <p:nvSpPr>
          <p:cNvPr id="263" name="Shape 263"/>
          <p:cNvSpPr/>
          <p:nvPr/>
        </p:nvSpPr>
        <p:spPr>
          <a:xfrm flipH="1" flipV="1">
            <a:off x="7016027" y="6837454"/>
            <a:ext cx="271063" cy="737028"/>
          </a:xfrm>
          <a:prstGeom prst="line">
            <a:avLst/>
          </a:prstGeom>
          <a:ln w="50800">
            <a:solidFill>
              <a:schemeClr val="accent1"/>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473046613"/>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p:cNvSpPr>
          <p:nvPr>
            <p:ph type="title"/>
          </p:nvPr>
        </p:nvSpPr>
        <p:spPr>
          <a:prstGeom prst="rect">
            <a:avLst/>
          </a:prstGeom>
        </p:spPr>
        <p:txBody>
          <a:bodyPr/>
          <a:lstStyle/>
          <a:p>
            <a:r>
              <a:rPr dirty="0"/>
              <a:t>Assignment Operators</a:t>
            </a:r>
          </a:p>
        </p:txBody>
      </p:sp>
      <p:sp>
        <p:nvSpPr>
          <p:cNvPr id="266" name="Shape 266"/>
          <p:cNvSpPr>
            <a:spLocks noGrp="1"/>
          </p:cNvSpPr>
          <p:nvPr>
            <p:ph type="body" idx="1"/>
          </p:nvPr>
        </p:nvSpPr>
        <p:spPr>
          <a:prstGeom prst="rect">
            <a:avLst/>
          </a:prstGeom>
        </p:spPr>
        <p:txBody>
          <a:bodyPr/>
          <a:lstStyle/>
          <a:p>
            <a:r>
              <a:rPr dirty="0"/>
              <a:t>x = y: simple assignment</a:t>
            </a:r>
            <a:br>
              <a:rPr dirty="0"/>
            </a:br>
            <a:r>
              <a:rPr dirty="0"/>
              <a:t>Note: x = y is an expression, and evaluates to the right hand side. So, you can do things like</a:t>
            </a:r>
            <a:br>
              <a:rPr dirty="0"/>
            </a:br>
            <a:r>
              <a:rPr dirty="0"/>
              <a:t>    </a:t>
            </a:r>
            <a:r>
              <a:rPr dirty="0">
                <a:latin typeface="Courier"/>
                <a:ea typeface="Courier"/>
                <a:cs typeface="Courier"/>
                <a:sym typeface="Courier"/>
              </a:rPr>
              <a:t>if ((x = y) &gt; 0) ...</a:t>
            </a:r>
            <a:r>
              <a:rPr dirty="0"/>
              <a:t/>
            </a:r>
            <a:br>
              <a:rPr dirty="0"/>
            </a:br>
            <a:r>
              <a:rPr dirty="0"/>
              <a:t>which will assign x the value of y and branch if y is greater than 0</a:t>
            </a:r>
          </a:p>
          <a:p>
            <a:r>
              <a:rPr dirty="0"/>
              <a:t>x += y: same as x = x + y</a:t>
            </a:r>
          </a:p>
          <a:p>
            <a:pPr lvl="1"/>
            <a:r>
              <a:rPr dirty="0"/>
              <a:t>-=, *=, /=, &lt;&lt;=, &gt;&gt;=, %=, &amp;=, |=</a:t>
            </a:r>
          </a:p>
        </p:txBody>
      </p:sp>
    </p:spTree>
    <p:extLst>
      <p:ext uri="{BB962C8B-B14F-4D97-AF65-F5344CB8AC3E}">
        <p14:creationId xmlns:p14="http://schemas.microsoft.com/office/powerpoint/2010/main" val="50996349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p>
            <a:r>
              <a:rPr dirty="0"/>
              <a:t>More C Operators</a:t>
            </a:r>
          </a:p>
        </p:txBody>
      </p:sp>
      <p:sp>
        <p:nvSpPr>
          <p:cNvPr id="269" name="Shape 269"/>
          <p:cNvSpPr>
            <a:spLocks noGrp="1"/>
          </p:cNvSpPr>
          <p:nvPr>
            <p:ph type="body" idx="1"/>
          </p:nvPr>
        </p:nvSpPr>
        <p:spPr>
          <a:prstGeom prst="rect">
            <a:avLst/>
          </a:prstGeom>
        </p:spPr>
        <p:txBody>
          <a:bodyPr/>
          <a:lstStyle/>
          <a:p>
            <a:r>
              <a:rPr dirty="0"/>
              <a:t>(Pre/Post) Increment/decrement</a:t>
            </a:r>
          </a:p>
          <a:p>
            <a:pPr lvl="1"/>
            <a:r>
              <a:rPr dirty="0"/>
              <a:t>x++: evaluate x, then increment it</a:t>
            </a:r>
          </a:p>
          <a:p>
            <a:pPr lvl="1"/>
            <a:r>
              <a:rPr dirty="0"/>
              <a:t>++x: increment x, then evaluate it</a:t>
            </a:r>
          </a:p>
          <a:p>
            <a:pPr lvl="1"/>
            <a:r>
              <a:rPr dirty="0"/>
              <a:t>x--: evaluate x, then decrement it</a:t>
            </a:r>
          </a:p>
          <a:p>
            <a:pPr lvl="1"/>
            <a:r>
              <a:rPr dirty="0"/>
              <a:t>--x: decrement, then evaluate it</a:t>
            </a:r>
          </a:p>
        </p:txBody>
      </p:sp>
    </p:spTree>
    <p:extLst>
      <p:ext uri="{BB962C8B-B14F-4D97-AF65-F5344CB8AC3E}">
        <p14:creationId xmlns:p14="http://schemas.microsoft.com/office/powerpoint/2010/main" val="34925890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p>
            <a:r>
              <a:rPr dirty="0"/>
              <a:t>Increment example</a:t>
            </a:r>
          </a:p>
        </p:txBody>
      </p:sp>
      <p:sp>
        <p:nvSpPr>
          <p:cNvPr id="272" name="Shape 272"/>
          <p:cNvSpPr/>
          <p:nvPr/>
        </p:nvSpPr>
        <p:spPr>
          <a:xfrm>
            <a:off x="2048774" y="2019299"/>
            <a:ext cx="8907252"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r>
              <a:rPr>
                <a:solidFill>
                  <a:srgbClr val="34BD26"/>
                </a:solidFill>
              </a:rPr>
              <a:t>int</a:t>
            </a:r>
            <a:r>
              <a:t> x = </a:t>
            </a:r>
            <a:r>
              <a:rPr>
                <a:solidFill>
                  <a:srgbClr val="C33720"/>
                </a:solidFill>
              </a:rPr>
              <a:t>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r>
              <a:rPr>
                <a:solidFill>
                  <a:srgbClr val="CE7924"/>
                </a:solidFill>
              </a:rPr>
              <a:t>if</a:t>
            </a:r>
            <a:r>
              <a:t> (x++ &gt; </a:t>
            </a:r>
            <a:r>
              <a:rPr>
                <a:solidFill>
                  <a:srgbClr val="C33720"/>
                </a:solidFill>
              </a:rPr>
              <a:t>0</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C33720"/>
                </a:solidFill>
                <a:latin typeface="Menlo"/>
                <a:ea typeface="Menlo"/>
                <a:cs typeface="Menlo"/>
                <a:sym typeface="Menlo"/>
              </a:defRPr>
            </a:pPr>
            <a:r>
              <a:rPr>
                <a:solidFill>
                  <a:srgbClr val="000000"/>
                </a:solidFill>
              </a:rPr>
              <a:t>        printf(</a:t>
            </a:r>
            <a:r>
              <a:t>"This will not be printed</a:t>
            </a:r>
            <a:r>
              <a:rPr>
                <a:solidFill>
                  <a:srgbClr val="D53BD3"/>
                </a:solidFill>
              </a:rPr>
              <a:t>\n</a:t>
            </a:r>
            <a:r>
              <a:t>"</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r>
              <a:rPr>
                <a:solidFill>
                  <a:srgbClr val="CE7924"/>
                </a:solidFill>
              </a:rPr>
              <a:t>if</a:t>
            </a:r>
            <a:r>
              <a:t> (x &gt; </a:t>
            </a:r>
            <a:r>
              <a:rPr>
                <a:solidFill>
                  <a:srgbClr val="C33720"/>
                </a:solidFill>
              </a:rPr>
              <a:t>0</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C33720"/>
                </a:solidFill>
                <a:latin typeface="Menlo"/>
                <a:ea typeface="Menlo"/>
                <a:cs typeface="Menlo"/>
                <a:sym typeface="Menlo"/>
              </a:defRPr>
            </a:pPr>
            <a:r>
              <a:rPr>
                <a:solidFill>
                  <a:srgbClr val="000000"/>
                </a:solidFill>
              </a:rPr>
              <a:t>        printf(</a:t>
            </a:r>
            <a:r>
              <a:t>"This will be printed</a:t>
            </a:r>
            <a:r>
              <a:rPr>
                <a:solidFill>
                  <a:srgbClr val="D53BD3"/>
                </a:solidFill>
              </a:rPr>
              <a:t>\n</a:t>
            </a:r>
            <a:r>
              <a:t>"</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x = </a:t>
            </a:r>
            <a:r>
              <a:rPr>
                <a:solidFill>
                  <a:srgbClr val="C33720"/>
                </a:solidFill>
              </a:rPr>
              <a:t>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r>
              <a:rPr>
                <a:solidFill>
                  <a:srgbClr val="CE7924"/>
                </a:solidFill>
              </a:rPr>
              <a:t>if</a:t>
            </a:r>
            <a:r>
              <a:t> (++x &gt; </a:t>
            </a:r>
            <a:r>
              <a:rPr>
                <a:solidFill>
                  <a:srgbClr val="C33720"/>
                </a:solidFill>
              </a:rPr>
              <a:t>0</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C33720"/>
                </a:solidFill>
                <a:latin typeface="Menlo"/>
                <a:ea typeface="Menlo"/>
                <a:cs typeface="Menlo"/>
                <a:sym typeface="Menlo"/>
              </a:defRPr>
            </a:pPr>
            <a:r>
              <a:rPr>
                <a:solidFill>
                  <a:srgbClr val="000000"/>
                </a:solidFill>
              </a:rPr>
              <a:t>        printf(</a:t>
            </a:r>
            <a:r>
              <a:t>"This will be printed</a:t>
            </a:r>
            <a:r>
              <a:rPr>
                <a:solidFill>
                  <a:srgbClr val="D53BD3"/>
                </a:solidFill>
              </a:rPr>
              <a:t>\n</a:t>
            </a:r>
            <a:r>
              <a:t>"</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r>
              <a:rPr>
                <a:solidFill>
                  <a:srgbClr val="CE7924"/>
                </a:solidFill>
              </a:rPr>
              <a:t>if</a:t>
            </a:r>
            <a:r>
              <a:t> (x &gt; </a:t>
            </a:r>
            <a:r>
              <a:rPr>
                <a:solidFill>
                  <a:srgbClr val="C33720"/>
                </a:solidFill>
              </a:rPr>
              <a:t>0</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C33720"/>
                </a:solidFill>
                <a:latin typeface="Menlo"/>
                <a:ea typeface="Menlo"/>
                <a:cs typeface="Menlo"/>
                <a:sym typeface="Menlo"/>
              </a:defRPr>
            </a:pPr>
            <a:r>
              <a:rPr>
                <a:solidFill>
                  <a:srgbClr val="000000"/>
                </a:solidFill>
              </a:rPr>
              <a:t>        printf(</a:t>
            </a:r>
            <a:r>
              <a:t>"And so will this</a:t>
            </a:r>
            <a:r>
              <a:rPr>
                <a:solidFill>
                  <a:srgbClr val="D53BD3"/>
                </a:solidFill>
              </a:rPr>
              <a:t>\n</a:t>
            </a:r>
            <a:r>
              <a:t>"</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a:t>
            </a:r>
          </a:p>
        </p:txBody>
      </p:sp>
    </p:spTree>
    <p:extLst>
      <p:ext uri="{BB962C8B-B14F-4D97-AF65-F5344CB8AC3E}">
        <p14:creationId xmlns:p14="http://schemas.microsoft.com/office/powerpoint/2010/main" val="92155866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p>
            <a:r>
              <a:t>A First Program</a:t>
            </a:r>
          </a:p>
        </p:txBody>
      </p:sp>
      <p:sp>
        <p:nvSpPr>
          <p:cNvPr id="132" name="Shape 132"/>
          <p:cNvSpPr/>
          <p:nvPr/>
        </p:nvSpPr>
        <p:spPr>
          <a:xfrm>
            <a:off x="2507289" y="4063999"/>
            <a:ext cx="8351379"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urier"/>
                <a:ea typeface="Courier"/>
                <a:cs typeface="Courier"/>
                <a:sym typeface="Courier"/>
              </a:defRPr>
            </a:pPr>
            <a:r>
              <a:t>#include &lt;stdio.h&gt;</a:t>
            </a:r>
          </a:p>
          <a:p>
            <a:pPr algn="l">
              <a:defRPr>
                <a:latin typeface="Courier"/>
                <a:ea typeface="Courier"/>
                <a:cs typeface="Courier"/>
                <a:sym typeface="Courier"/>
              </a:defRPr>
            </a:pPr>
            <a:endParaRPr/>
          </a:p>
          <a:p>
            <a:pPr algn="l">
              <a:defRPr>
                <a:latin typeface="Courier"/>
                <a:ea typeface="Courier"/>
                <a:cs typeface="Courier"/>
                <a:sym typeface="Courier"/>
              </a:defRPr>
            </a:pPr>
            <a:r>
              <a:t>int main() {</a:t>
            </a:r>
          </a:p>
          <a:p>
            <a:pPr algn="l">
              <a:defRPr>
                <a:latin typeface="Courier"/>
                <a:ea typeface="Courier"/>
                <a:cs typeface="Courier"/>
                <a:sym typeface="Courier"/>
              </a:defRPr>
            </a:pPr>
            <a:r>
              <a:t>    printf("Hello, world\n");</a:t>
            </a:r>
          </a:p>
          <a:p>
            <a:pPr algn="l">
              <a:defRPr>
                <a:latin typeface="Courier"/>
                <a:ea typeface="Courier"/>
                <a:cs typeface="Courier"/>
                <a:sym typeface="Courier"/>
              </a:defRPr>
            </a:pPr>
            <a:r>
              <a:t>    return 0;</a:t>
            </a:r>
          </a:p>
          <a:p>
            <a:pPr algn="l">
              <a:defRPr>
                <a:latin typeface="Courier"/>
                <a:ea typeface="Courier"/>
                <a:cs typeface="Courier"/>
                <a:sym typeface="Courier"/>
              </a:defRPr>
            </a:pPr>
            <a:r>
              <a:t>}</a:t>
            </a:r>
          </a:p>
        </p:txBody>
      </p:sp>
      <p:sp>
        <p:nvSpPr>
          <p:cNvPr id="133" name="Shape 133"/>
          <p:cNvSpPr/>
          <p:nvPr/>
        </p:nvSpPr>
        <p:spPr>
          <a:xfrm>
            <a:off x="3523915" y="2552700"/>
            <a:ext cx="903037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Include file: similar to “import” in Python</a:t>
            </a:r>
          </a:p>
        </p:txBody>
      </p:sp>
      <p:sp>
        <p:nvSpPr>
          <p:cNvPr id="134" name="Shape 134"/>
          <p:cNvSpPr/>
          <p:nvPr/>
        </p:nvSpPr>
        <p:spPr>
          <a:xfrm flipH="1">
            <a:off x="3713162" y="3211398"/>
            <a:ext cx="1380828" cy="852602"/>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1505749602"/>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p:cNvSpPr>
          <p:nvPr>
            <p:ph type="title"/>
          </p:nvPr>
        </p:nvSpPr>
        <p:spPr>
          <a:prstGeom prst="rect">
            <a:avLst/>
          </a:prstGeom>
        </p:spPr>
        <p:txBody>
          <a:bodyPr/>
          <a:lstStyle/>
          <a:p>
            <a:r>
              <a:rPr dirty="0"/>
              <a:t>Arrays</a:t>
            </a:r>
          </a:p>
        </p:txBody>
      </p:sp>
      <p:sp>
        <p:nvSpPr>
          <p:cNvPr id="275" name="Shape 275"/>
          <p:cNvSpPr>
            <a:spLocks noGrp="1"/>
          </p:cNvSpPr>
          <p:nvPr>
            <p:ph type="body" idx="1"/>
          </p:nvPr>
        </p:nvSpPr>
        <p:spPr>
          <a:prstGeom prst="rect">
            <a:avLst/>
          </a:prstGeom>
        </p:spPr>
        <p:txBody>
          <a:bodyPr/>
          <a:lstStyle/>
          <a:p>
            <a:r>
              <a:rPr dirty="0"/>
              <a:t>Arrays in C are </a:t>
            </a:r>
            <a:r>
              <a:rPr i="1" dirty="0"/>
              <a:t>fixed-length </a:t>
            </a:r>
            <a:r>
              <a:rPr dirty="0"/>
              <a:t>(their size must be specified at compile time)</a:t>
            </a:r>
          </a:p>
          <a:p>
            <a:r>
              <a:rPr dirty="0"/>
              <a:t>To declare an array:</a:t>
            </a:r>
            <a:br>
              <a:rPr dirty="0"/>
            </a:br>
            <a:r>
              <a:rPr dirty="0"/>
              <a:t>int x[10];</a:t>
            </a:r>
          </a:p>
          <a:p>
            <a:r>
              <a:rPr dirty="0"/>
              <a:t>Then individual elements are accessible as</a:t>
            </a:r>
            <a:br>
              <a:rPr dirty="0"/>
            </a:br>
            <a:r>
              <a:rPr dirty="0"/>
              <a:t>x[i] where i is an integer</a:t>
            </a:r>
          </a:p>
        </p:txBody>
      </p:sp>
    </p:spTree>
    <p:extLst>
      <p:ext uri="{BB962C8B-B14F-4D97-AF65-F5344CB8AC3E}">
        <p14:creationId xmlns:p14="http://schemas.microsoft.com/office/powerpoint/2010/main" val="984386877"/>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p:cNvSpPr>
          <p:nvPr>
            <p:ph type="title"/>
          </p:nvPr>
        </p:nvSpPr>
        <p:spPr>
          <a:prstGeom prst="rect">
            <a:avLst/>
          </a:prstGeom>
        </p:spPr>
        <p:txBody>
          <a:bodyPr/>
          <a:lstStyle/>
          <a:p>
            <a:r>
              <a:rPr dirty="0"/>
              <a:t>Array Bounds</a:t>
            </a:r>
          </a:p>
        </p:txBody>
      </p:sp>
      <p:sp>
        <p:nvSpPr>
          <p:cNvPr id="278" name="Shape 278"/>
          <p:cNvSpPr>
            <a:spLocks noGrp="1"/>
          </p:cNvSpPr>
          <p:nvPr>
            <p:ph type="body" idx="1"/>
          </p:nvPr>
        </p:nvSpPr>
        <p:spPr>
          <a:prstGeom prst="rect">
            <a:avLst/>
          </a:prstGeom>
        </p:spPr>
        <p:txBody>
          <a:bodyPr/>
          <a:lstStyle/>
          <a:p>
            <a:r>
              <a:rPr dirty="0"/>
              <a:t>Unlike higher-level languages, C does not check array bounds</a:t>
            </a:r>
          </a:p>
          <a:p>
            <a:pPr lvl="1"/>
            <a:r>
              <a:rPr dirty="0"/>
              <a:t>In some simple cases, the compiler can detect when you access an out-of-bounds element, but it's not part of the language</a:t>
            </a:r>
          </a:p>
          <a:p>
            <a:r>
              <a:rPr dirty="0"/>
              <a:t>Programming in C requires you to be very careful when programming; there are basically no safety features</a:t>
            </a:r>
          </a:p>
        </p:txBody>
      </p:sp>
    </p:spTree>
    <p:extLst>
      <p:ext uri="{BB962C8B-B14F-4D97-AF65-F5344CB8AC3E}">
        <p14:creationId xmlns:p14="http://schemas.microsoft.com/office/powerpoint/2010/main" val="376225251"/>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r>
              <a:rPr dirty="0"/>
              <a:t>OOB Example</a:t>
            </a:r>
          </a:p>
        </p:txBody>
      </p:sp>
      <p:sp>
        <p:nvSpPr>
          <p:cNvPr id="281" name="Shape 281"/>
          <p:cNvSpPr/>
          <p:nvPr/>
        </p:nvSpPr>
        <p:spPr>
          <a:xfrm>
            <a:off x="2431076" y="3270249"/>
            <a:ext cx="8142648"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enlo"/>
                <a:ea typeface="Menlo"/>
                <a:cs typeface="Menlo"/>
                <a:sym typeface="Menlo"/>
              </a:defRPr>
            </a:pPr>
            <a:r>
              <a:t>    </a:t>
            </a:r>
            <a:r>
              <a:rPr>
                <a:solidFill>
                  <a:srgbClr val="34BD26"/>
                </a:solidFill>
              </a:rPr>
              <a:t>int</a:t>
            </a:r>
            <a:r>
              <a:t> x[</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enlo"/>
                <a:ea typeface="Menlo"/>
                <a:cs typeface="Menlo"/>
                <a:sym typeface="Menlo"/>
              </a:defRPr>
            </a:pPr>
            <a:r>
              <a:t>    x[</a:t>
            </a:r>
            <a:r>
              <a:rPr>
                <a:solidFill>
                  <a:srgbClr val="C33720"/>
                </a:solidFill>
              </a:rPr>
              <a:t>10</a:t>
            </a:r>
            <a:r>
              <a:t>] = </a:t>
            </a:r>
            <a:r>
              <a:rPr>
                <a:solidFill>
                  <a:srgbClr val="C33720"/>
                </a:solidFill>
              </a:rPr>
              <a:t>9</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enlo"/>
                <a:ea typeface="Menlo"/>
                <a:cs typeface="Menlo"/>
                <a:sym typeface="Menlo"/>
              </a:defRPr>
            </a:pPr>
            <a:r>
              <a:t>    printf(</a:t>
            </a:r>
            <a:r>
              <a:rPr>
                <a:solidFill>
                  <a:srgbClr val="C33720"/>
                </a:solidFill>
              </a:rPr>
              <a:t>"x[10] = </a:t>
            </a:r>
            <a:r>
              <a:rPr>
                <a:solidFill>
                  <a:srgbClr val="D53BD3"/>
                </a:solidFill>
              </a:rPr>
              <a:t>%d\n</a:t>
            </a:r>
            <a:r>
              <a:rPr>
                <a:solidFill>
                  <a:srgbClr val="C33720"/>
                </a:solidFill>
              </a:rPr>
              <a:t>"</a:t>
            </a:r>
            <a:r>
              <a:t>, x[</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enlo"/>
                <a:ea typeface="Menlo"/>
                <a:cs typeface="Menlo"/>
                <a:sym typeface="Menlo"/>
              </a:defRPr>
            </a:pPr>
            <a:r>
              <a:t>}</a:t>
            </a:r>
          </a:p>
        </p:txBody>
      </p:sp>
    </p:spTree>
    <p:extLst>
      <p:ext uri="{BB962C8B-B14F-4D97-AF65-F5344CB8AC3E}">
        <p14:creationId xmlns:p14="http://schemas.microsoft.com/office/powerpoint/2010/main" val="1025936789"/>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prstGeom prst="rect">
            <a:avLst/>
          </a:prstGeom>
        </p:spPr>
        <p:txBody>
          <a:bodyPr/>
          <a:lstStyle/>
          <a:p>
            <a:r>
              <a:rPr dirty="0"/>
              <a:t>Segfaults</a:t>
            </a:r>
          </a:p>
        </p:txBody>
      </p:sp>
      <p:sp>
        <p:nvSpPr>
          <p:cNvPr id="284" name="Shape 284"/>
          <p:cNvSpPr/>
          <p:nvPr/>
        </p:nvSpPr>
        <p:spPr>
          <a:xfrm>
            <a:off x="1226824" y="2654299"/>
            <a:ext cx="10551152"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dirty="0"/>
              <a:t>cosimo:lec2 moyix$ gcc oob.c -o oob</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latin typeface="Menlo"/>
                <a:ea typeface="Menlo"/>
                <a:cs typeface="Menlo"/>
                <a:sym typeface="Menlo"/>
              </a:defRPr>
            </a:pPr>
            <a:r>
              <a:rPr dirty="0"/>
              <a:t>oob.c:6:5: </a:t>
            </a:r>
            <a:r>
              <a:rPr dirty="0">
                <a:solidFill>
                  <a:srgbClr val="D53BD3"/>
                </a:solidFill>
              </a:rPr>
              <a:t>warning: </a:t>
            </a:r>
            <a:r>
              <a:rPr dirty="0"/>
              <a:t>array index 10 is past the end of the array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latin typeface="Menlo"/>
                <a:ea typeface="Menlo"/>
                <a:cs typeface="Menlo"/>
                <a:sym typeface="Menlo"/>
              </a:defRPr>
            </a:pPr>
            <a:r>
              <a:rPr dirty="0"/>
              <a:t>(which contains5 elements) [-Warray-bounds]</a:t>
            </a:r>
            <a:endParaRPr b="0" dirty="0"/>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dirty="0"/>
              <a:t>    x[10] = 9;</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solidFill>
                  <a:srgbClr val="34BD26"/>
                </a:solidFill>
                <a:latin typeface="Menlo"/>
                <a:ea typeface="Menlo"/>
                <a:cs typeface="Menlo"/>
                <a:sym typeface="Menlo"/>
              </a:defRPr>
            </a:pPr>
            <a:r>
              <a:rPr dirty="0"/>
              <a:t>    ^ ~~</a:t>
            </a:r>
            <a:endParaRPr b="0"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b="1" dirty="0"/>
              <a:t>oob.c:4:5: note: </a:t>
            </a:r>
            <a:r>
              <a:rPr dirty="0"/>
              <a:t>array 'x' declared here</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dirty="0"/>
              <a:t>    int x[5];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solidFill>
                  <a:srgbClr val="34BD26"/>
                </a:solidFill>
                <a:latin typeface="Menlo"/>
                <a:ea typeface="Menlo"/>
                <a:cs typeface="Menlo"/>
                <a:sym typeface="Menlo"/>
              </a:defRPr>
            </a:pPr>
            <a:r>
              <a:rPr dirty="0"/>
              <a:t>    ^</a:t>
            </a:r>
            <a:endParaRPr b="0"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latin typeface="Menlo"/>
                <a:ea typeface="Menlo"/>
                <a:cs typeface="Menlo"/>
                <a:sym typeface="Menlo"/>
              </a:defRPr>
            </a:pPr>
            <a:r>
              <a:rPr dirty="0"/>
              <a:t>oob.c:8:28: </a:t>
            </a:r>
            <a:r>
              <a:rPr dirty="0">
                <a:solidFill>
                  <a:srgbClr val="D53BD3"/>
                </a:solidFill>
              </a:rPr>
              <a:t>warning: </a:t>
            </a:r>
            <a:r>
              <a:rPr dirty="0"/>
              <a:t>array index 10 is past the end of the array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latin typeface="Menlo"/>
                <a:ea typeface="Menlo"/>
                <a:cs typeface="Menlo"/>
                <a:sym typeface="Menlo"/>
              </a:defRPr>
            </a:pPr>
            <a:r>
              <a:rPr dirty="0"/>
              <a:t>(which contains 5 elements) [-Warray-bounds]</a:t>
            </a:r>
            <a:endParaRPr b="0" dirty="0"/>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dirty="0"/>
              <a:t>    printf("x[10] = %d\n", x[10]);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solidFill>
                  <a:srgbClr val="34BD26"/>
                </a:solidFill>
                <a:latin typeface="Menlo"/>
                <a:ea typeface="Menlo"/>
                <a:cs typeface="Menlo"/>
                <a:sym typeface="Menlo"/>
              </a:defRPr>
            </a:pPr>
            <a:r>
              <a:rPr dirty="0"/>
              <a:t>                           ^ ~~</a:t>
            </a:r>
            <a:endParaRPr b="0"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b="1" dirty="0"/>
              <a:t>oob.c:4:5: note: </a:t>
            </a:r>
            <a:r>
              <a:rPr dirty="0"/>
              <a:t>array 'x' declared here</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dirty="0"/>
              <a:t>    int x[5];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solidFill>
                  <a:srgbClr val="34BD26"/>
                </a:solidFill>
                <a:latin typeface="Menlo"/>
                <a:ea typeface="Menlo"/>
                <a:cs typeface="Menlo"/>
                <a:sym typeface="Menlo"/>
              </a:defRPr>
            </a:pPr>
            <a:r>
              <a:rPr dirty="0"/>
              <a:t>    ^</a:t>
            </a:r>
            <a:endParaRPr b="0"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dirty="0"/>
              <a:t>2 warnings generated.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dirty="0"/>
              <a:t>cosimo:lec2 moyix$ ./oob</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dirty="0"/>
              <a:t>x[10] = 9</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dirty="0"/>
              <a:t>Segmentation fault: 11</a:t>
            </a:r>
          </a:p>
        </p:txBody>
      </p:sp>
    </p:spTree>
    <p:extLst>
      <p:ext uri="{BB962C8B-B14F-4D97-AF65-F5344CB8AC3E}">
        <p14:creationId xmlns:p14="http://schemas.microsoft.com/office/powerpoint/2010/main" val="773410960"/>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p>
            <a:r>
              <a:rPr dirty="0"/>
              <a:t>What About Strings?</a:t>
            </a:r>
          </a:p>
        </p:txBody>
      </p:sp>
      <p:sp>
        <p:nvSpPr>
          <p:cNvPr id="287" name="Shape 287"/>
          <p:cNvSpPr>
            <a:spLocks noGrp="1"/>
          </p:cNvSpPr>
          <p:nvPr>
            <p:ph type="body" idx="1"/>
          </p:nvPr>
        </p:nvSpPr>
        <p:spPr>
          <a:prstGeom prst="rect">
            <a:avLst/>
          </a:prstGeom>
        </p:spPr>
        <p:txBody>
          <a:bodyPr/>
          <a:lstStyle/>
          <a:p>
            <a:r>
              <a:rPr dirty="0"/>
              <a:t>Strings in C are a special case of arrays</a:t>
            </a:r>
          </a:p>
          <a:p>
            <a:r>
              <a:rPr dirty="0"/>
              <a:t>A C string is an array of characters, where the final element in the array is NULL ('\0')</a:t>
            </a:r>
          </a:p>
          <a:p>
            <a:r>
              <a:rPr dirty="0"/>
              <a:t>So:</a:t>
            </a:r>
            <a:br>
              <a:rPr dirty="0"/>
            </a:br>
            <a:r>
              <a:rPr dirty="0"/>
              <a:t>char hello[] = "hi";</a:t>
            </a:r>
            <a:br>
              <a:rPr dirty="0"/>
            </a:br>
            <a:r>
              <a:rPr dirty="0"/>
              <a:t>is the same as</a:t>
            </a:r>
            <a:br>
              <a:rPr dirty="0"/>
            </a:br>
            <a:r>
              <a:rPr dirty="0"/>
              <a:t>char hello[] = {'h', 'i', '\0'};</a:t>
            </a:r>
          </a:p>
        </p:txBody>
      </p:sp>
    </p:spTree>
    <p:extLst>
      <p:ext uri="{BB962C8B-B14F-4D97-AF65-F5344CB8AC3E}">
        <p14:creationId xmlns:p14="http://schemas.microsoft.com/office/powerpoint/2010/main" val="2146973076"/>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prstGeom prst="rect">
            <a:avLst/>
          </a:prstGeom>
        </p:spPr>
        <p:txBody>
          <a:bodyPr/>
          <a:lstStyle/>
          <a:p>
            <a:r>
              <a:rPr dirty="0"/>
              <a:t>Pointers</a:t>
            </a:r>
          </a:p>
        </p:txBody>
      </p:sp>
      <p:sp>
        <p:nvSpPr>
          <p:cNvPr id="290" name="Shape 290"/>
          <p:cNvSpPr>
            <a:spLocks noGrp="1"/>
          </p:cNvSpPr>
          <p:nvPr>
            <p:ph type="body" idx="1"/>
          </p:nvPr>
        </p:nvSpPr>
        <p:spPr>
          <a:prstGeom prst="rect">
            <a:avLst/>
          </a:prstGeom>
        </p:spPr>
        <p:txBody>
          <a:bodyPr/>
          <a:lstStyle/>
          <a:p>
            <a:r>
              <a:rPr dirty="0"/>
              <a:t>C has a special kind of variable called a </a:t>
            </a:r>
            <a:r>
              <a:rPr i="1" dirty="0"/>
              <a:t>pointer</a:t>
            </a:r>
          </a:p>
          <a:p>
            <a:r>
              <a:rPr dirty="0"/>
              <a:t>Pointers hold the </a:t>
            </a:r>
            <a:r>
              <a:rPr i="1" dirty="0"/>
              <a:t>address</a:t>
            </a:r>
            <a:r>
              <a:rPr dirty="0"/>
              <a:t> of another variable</a:t>
            </a:r>
          </a:p>
          <a:p>
            <a:r>
              <a:rPr dirty="0"/>
              <a:t>To declare:</a:t>
            </a:r>
            <a:br>
              <a:rPr dirty="0"/>
            </a:br>
            <a:r>
              <a:rPr dirty="0"/>
              <a:t>int *foo;</a:t>
            </a:r>
          </a:p>
          <a:p>
            <a:r>
              <a:rPr dirty="0"/>
              <a:t>Two new operators:</a:t>
            </a:r>
            <a:br>
              <a:rPr dirty="0"/>
            </a:br>
            <a:r>
              <a:rPr dirty="0"/>
              <a:t>&amp;x	: get the address of x</a:t>
            </a:r>
            <a:br>
              <a:rPr dirty="0"/>
            </a:br>
            <a:r>
              <a:rPr dirty="0"/>
              <a:t>*p	: access the value of the pointed-to variable</a:t>
            </a:r>
            <a:br>
              <a:rPr dirty="0"/>
            </a:br>
            <a:r>
              <a:rPr dirty="0"/>
              <a:t>		  (called </a:t>
            </a:r>
            <a:r>
              <a:rPr i="1" dirty="0"/>
              <a:t>dereferencing</a:t>
            </a:r>
            <a:r>
              <a:rPr dirty="0"/>
              <a:t>)</a:t>
            </a:r>
          </a:p>
        </p:txBody>
      </p:sp>
    </p:spTree>
    <p:extLst>
      <p:ext uri="{BB962C8B-B14F-4D97-AF65-F5344CB8AC3E}">
        <p14:creationId xmlns:p14="http://schemas.microsoft.com/office/powerpoint/2010/main" val="8767791"/>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prstGeom prst="rect">
            <a:avLst/>
          </a:prstGeom>
        </p:spPr>
        <p:txBody>
          <a:bodyPr/>
          <a:lstStyle/>
          <a:p>
            <a:r>
              <a:rPr dirty="0"/>
              <a:t>Pointers</a:t>
            </a:r>
          </a:p>
        </p:txBody>
      </p:sp>
      <p:sp>
        <p:nvSpPr>
          <p:cNvPr id="293" name="Shape 293"/>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NULL</a:t>
            </a:r>
          </a:p>
        </p:txBody>
      </p:sp>
      <p:sp>
        <p:nvSpPr>
          <p:cNvPr id="294" name="Shape 294"/>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95" name="Shape 295"/>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20</a:t>
            </a:r>
          </a:p>
        </p:txBody>
      </p:sp>
      <p:sp>
        <p:nvSpPr>
          <p:cNvPr id="296" name="Shape 296"/>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10</a:t>
            </a:r>
          </a:p>
        </p:txBody>
      </p:sp>
      <p:sp>
        <p:nvSpPr>
          <p:cNvPr id="297" name="Shape 297"/>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298" name="Shape 298"/>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299" name="Shape 299"/>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300" name="Shape 300"/>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301" name="Shape 301"/>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02" name="Shape 302"/>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03" name="Shape 303"/>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
        <p:nvSpPr>
          <p:cNvPr id="304" name="Shape 304"/>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305" name="Shape 305"/>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306" name="Shape 306"/>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07" name="Shape 307"/>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Tree>
    <p:extLst>
      <p:ext uri="{BB962C8B-B14F-4D97-AF65-F5344CB8AC3E}">
        <p14:creationId xmlns:p14="http://schemas.microsoft.com/office/powerpoint/2010/main" val="1331375341"/>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p:cNvSpPr>
          <p:nvPr>
            <p:ph type="title"/>
          </p:nvPr>
        </p:nvSpPr>
        <p:spPr>
          <a:prstGeom prst="rect">
            <a:avLst/>
          </a:prstGeom>
        </p:spPr>
        <p:txBody>
          <a:bodyPr/>
          <a:lstStyle/>
          <a:p>
            <a:r>
              <a:rPr dirty="0"/>
              <a:t>Pointers</a:t>
            </a:r>
          </a:p>
        </p:txBody>
      </p:sp>
      <p:sp>
        <p:nvSpPr>
          <p:cNvPr id="310" name="Shape 310"/>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NULL</a:t>
            </a:r>
          </a:p>
        </p:txBody>
      </p:sp>
      <p:sp>
        <p:nvSpPr>
          <p:cNvPr id="311" name="Shape 311"/>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12" name="Shape 312"/>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20</a:t>
            </a:r>
          </a:p>
        </p:txBody>
      </p:sp>
      <p:sp>
        <p:nvSpPr>
          <p:cNvPr id="313" name="Shape 313"/>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10</a:t>
            </a:r>
          </a:p>
        </p:txBody>
      </p:sp>
      <p:sp>
        <p:nvSpPr>
          <p:cNvPr id="314" name="Shape 314"/>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315" name="Shape 315"/>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316" name="Shape 316"/>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317" name="Shape 317"/>
          <p:cNvSpPr/>
          <p:nvPr/>
        </p:nvSpPr>
        <p:spPr>
          <a:xfrm>
            <a:off x="7562905" y="3092450"/>
            <a:ext cx="5344196" cy="356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the start, x = 10, y = 20, p = 0x0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0xbff9cb54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x = 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0xbff9cb50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y = 50</a:t>
            </a:r>
          </a:p>
        </p:txBody>
      </p:sp>
      <p:sp>
        <p:nvSpPr>
          <p:cNvPr id="318" name="Shape 318"/>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319" name="Shape 319"/>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20" name="Shape 320"/>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21" name="Shape 321"/>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
        <p:nvSpPr>
          <p:cNvPr id="322" name="Shape 322"/>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323" name="Shape 323"/>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324" name="Shape 324"/>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25" name="Shape 325"/>
          <p:cNvSpPr/>
          <p:nvPr/>
        </p:nvSpPr>
        <p:spPr>
          <a:xfrm>
            <a:off x="641052" y="3144639"/>
            <a:ext cx="6676629" cy="1207741"/>
          </a:xfrm>
          <a:prstGeom prst="rect">
            <a:avLst/>
          </a:prstGeom>
          <a:solidFill>
            <a:schemeClr val="accent3">
              <a:satOff val="18648"/>
              <a:lumOff val="5971"/>
              <a:alpha val="53108"/>
            </a:schemeClr>
          </a:solidFill>
          <a:ln w="12700">
            <a:miter lim="400000"/>
          </a:ln>
        </p:spPr>
        <p:txBody>
          <a:bodyPr lIns="50800" tIns="50800" rIns="50800" bIns="50800" anchor="ctr"/>
          <a:lstStyle/>
          <a:p>
            <a:pPr>
              <a:defRPr sz="2400">
                <a:solidFill>
                  <a:srgbClr val="FFFFFF"/>
                </a:solidFill>
              </a:defRPr>
            </a:pPr>
            <a:endParaRPr/>
          </a:p>
        </p:txBody>
      </p:sp>
      <p:sp>
        <p:nvSpPr>
          <p:cNvPr id="326" name="Shape 326"/>
          <p:cNvSpPr/>
          <p:nvPr/>
        </p:nvSpPr>
        <p:spPr>
          <a:xfrm>
            <a:off x="7543800" y="3683000"/>
            <a:ext cx="4388198" cy="3015457"/>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27" name="Shape 327"/>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Tree>
    <p:extLst>
      <p:ext uri="{BB962C8B-B14F-4D97-AF65-F5344CB8AC3E}">
        <p14:creationId xmlns:p14="http://schemas.microsoft.com/office/powerpoint/2010/main" val="1793238094"/>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a:spLocks noGrp="1"/>
          </p:cNvSpPr>
          <p:nvPr>
            <p:ph type="title"/>
          </p:nvPr>
        </p:nvSpPr>
        <p:spPr>
          <a:prstGeom prst="rect">
            <a:avLst/>
          </a:prstGeom>
        </p:spPr>
        <p:txBody>
          <a:bodyPr/>
          <a:lstStyle/>
          <a:p>
            <a:r>
              <a:rPr dirty="0"/>
              <a:t>Pointers</a:t>
            </a:r>
          </a:p>
        </p:txBody>
      </p:sp>
      <p:sp>
        <p:nvSpPr>
          <p:cNvPr id="330" name="Shape 330"/>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Menlo"/>
                <a:ea typeface="Menlo"/>
                <a:cs typeface="Menlo"/>
                <a:sym typeface="Menlo"/>
              </a:defRPr>
            </a:lvl1pPr>
          </a:lstStyle>
          <a:p>
            <a:r>
              <a:t>0xbff9cb54</a:t>
            </a:r>
          </a:p>
        </p:txBody>
      </p:sp>
      <p:sp>
        <p:nvSpPr>
          <p:cNvPr id="331" name="Shape 331"/>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32" name="Shape 332"/>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20</a:t>
            </a:r>
          </a:p>
        </p:txBody>
      </p:sp>
      <p:sp>
        <p:nvSpPr>
          <p:cNvPr id="333" name="Shape 333"/>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10</a:t>
            </a:r>
          </a:p>
        </p:txBody>
      </p:sp>
      <p:sp>
        <p:nvSpPr>
          <p:cNvPr id="334" name="Shape 334"/>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335" name="Shape 335"/>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336" name="Shape 336"/>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337" name="Shape 337"/>
          <p:cNvSpPr/>
          <p:nvPr/>
        </p:nvSpPr>
        <p:spPr>
          <a:xfrm>
            <a:off x="7562905" y="3092450"/>
            <a:ext cx="5344196" cy="356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the start, x = 10, y = 20, p = 0x0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0xbff9cb54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x = 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0xbff9cb50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y = 50</a:t>
            </a:r>
          </a:p>
        </p:txBody>
      </p:sp>
      <p:sp>
        <p:nvSpPr>
          <p:cNvPr id="338" name="Shape 338"/>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339" name="Shape 339"/>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40" name="Shape 340"/>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41" name="Shape 341"/>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
        <p:nvSpPr>
          <p:cNvPr id="342" name="Shape 342"/>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343" name="Shape 343"/>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344" name="Shape 344"/>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45" name="Shape 345"/>
          <p:cNvSpPr/>
          <p:nvPr/>
        </p:nvSpPr>
        <p:spPr>
          <a:xfrm>
            <a:off x="641052" y="4295352"/>
            <a:ext cx="6676629" cy="260228"/>
          </a:xfrm>
          <a:prstGeom prst="rect">
            <a:avLst/>
          </a:prstGeom>
          <a:solidFill>
            <a:schemeClr val="accent3">
              <a:satOff val="18648"/>
              <a:lumOff val="5971"/>
              <a:alpha val="53108"/>
            </a:schemeClr>
          </a:solidFill>
          <a:ln w="12700">
            <a:miter lim="400000"/>
          </a:ln>
        </p:spPr>
        <p:txBody>
          <a:bodyPr lIns="50800" tIns="50800" rIns="50800" bIns="50800" anchor="ctr"/>
          <a:lstStyle/>
          <a:p>
            <a:pPr>
              <a:defRPr sz="2400">
                <a:solidFill>
                  <a:srgbClr val="FFFFFF"/>
                </a:solidFill>
              </a:defRPr>
            </a:pPr>
            <a:endParaRPr/>
          </a:p>
        </p:txBody>
      </p:sp>
      <p:sp>
        <p:nvSpPr>
          <p:cNvPr id="346" name="Shape 346"/>
          <p:cNvSpPr/>
          <p:nvPr/>
        </p:nvSpPr>
        <p:spPr>
          <a:xfrm>
            <a:off x="7543800" y="3683000"/>
            <a:ext cx="4388198" cy="3015457"/>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49" name="Shape 349"/>
          <p:cNvSpPr/>
          <p:nvPr/>
        </p:nvSpPr>
        <p:spPr>
          <a:xfrm>
            <a:off x="2792355" y="6872175"/>
            <a:ext cx="7757221" cy="44316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6169" y="-5325"/>
                  <a:pt x="13369" y="-5400"/>
                  <a:pt x="21600" y="15975"/>
                </a:cubicBezTo>
              </a:path>
            </a:pathLst>
          </a:custGeom>
          <a:ln w="25400">
            <a:solidFill>
              <a:srgbClr val="000000"/>
            </a:solidFill>
            <a:miter lim="400000"/>
            <a:tailEnd type="triangle"/>
          </a:ln>
        </p:spPr>
        <p:txBody>
          <a:bodyPr/>
          <a:lstStyle/>
          <a:p>
            <a:endParaRPr/>
          </a:p>
        </p:txBody>
      </p:sp>
      <p:sp>
        <p:nvSpPr>
          <p:cNvPr id="348" name="Shape 348"/>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Tree>
    <p:extLst>
      <p:ext uri="{BB962C8B-B14F-4D97-AF65-F5344CB8AC3E}">
        <p14:creationId xmlns:p14="http://schemas.microsoft.com/office/powerpoint/2010/main" val="1167143860"/>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p:cNvSpPr>
          <p:nvPr>
            <p:ph type="title"/>
          </p:nvPr>
        </p:nvSpPr>
        <p:spPr>
          <a:prstGeom prst="rect">
            <a:avLst/>
          </a:prstGeom>
        </p:spPr>
        <p:txBody>
          <a:bodyPr/>
          <a:lstStyle/>
          <a:p>
            <a:r>
              <a:rPr dirty="0"/>
              <a:t>Pointers</a:t>
            </a:r>
          </a:p>
        </p:txBody>
      </p:sp>
      <p:sp>
        <p:nvSpPr>
          <p:cNvPr id="352" name="Shape 352"/>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Menlo"/>
                <a:ea typeface="Menlo"/>
                <a:cs typeface="Menlo"/>
                <a:sym typeface="Menlo"/>
              </a:defRPr>
            </a:lvl1pPr>
          </a:lstStyle>
          <a:p>
            <a:r>
              <a:t>0xbff9cb54</a:t>
            </a:r>
          </a:p>
        </p:txBody>
      </p:sp>
      <p:sp>
        <p:nvSpPr>
          <p:cNvPr id="353" name="Shape 353"/>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54" name="Shape 354"/>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20</a:t>
            </a:r>
          </a:p>
        </p:txBody>
      </p:sp>
      <p:sp>
        <p:nvSpPr>
          <p:cNvPr id="355" name="Shape 355"/>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10</a:t>
            </a:r>
          </a:p>
        </p:txBody>
      </p:sp>
      <p:sp>
        <p:nvSpPr>
          <p:cNvPr id="356" name="Shape 356"/>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357" name="Shape 357"/>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358" name="Shape 358"/>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359" name="Shape 359"/>
          <p:cNvSpPr/>
          <p:nvPr/>
        </p:nvSpPr>
        <p:spPr>
          <a:xfrm>
            <a:off x="7562905" y="3092450"/>
            <a:ext cx="5344196" cy="356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the start, x = 10, y = 20, p = 0x0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0xbff9cb54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x = 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0xbff9cb50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y = 50</a:t>
            </a:r>
          </a:p>
        </p:txBody>
      </p:sp>
      <p:sp>
        <p:nvSpPr>
          <p:cNvPr id="360" name="Shape 360"/>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361" name="Shape 361"/>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62" name="Shape 362"/>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63" name="Shape 363"/>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
        <p:nvSpPr>
          <p:cNvPr id="364" name="Shape 364"/>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365" name="Shape 365"/>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366" name="Shape 366"/>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67" name="Shape 367"/>
          <p:cNvSpPr/>
          <p:nvPr/>
        </p:nvSpPr>
        <p:spPr>
          <a:xfrm>
            <a:off x="641052" y="4523952"/>
            <a:ext cx="6676629" cy="475284"/>
          </a:xfrm>
          <a:prstGeom prst="rect">
            <a:avLst/>
          </a:prstGeom>
          <a:solidFill>
            <a:schemeClr val="accent3">
              <a:satOff val="18648"/>
              <a:lumOff val="5971"/>
              <a:alpha val="53108"/>
            </a:schemeClr>
          </a:solidFill>
          <a:ln w="12700">
            <a:miter lim="400000"/>
          </a:ln>
        </p:spPr>
        <p:txBody>
          <a:bodyPr lIns="50800" tIns="50800" rIns="50800" bIns="50800" anchor="ctr"/>
          <a:lstStyle/>
          <a:p>
            <a:pPr>
              <a:defRPr sz="2400">
                <a:solidFill>
                  <a:srgbClr val="FFFFFF"/>
                </a:solidFill>
              </a:defRPr>
            </a:pPr>
            <a:endParaRPr/>
          </a:p>
        </p:txBody>
      </p:sp>
      <p:sp>
        <p:nvSpPr>
          <p:cNvPr id="368" name="Shape 368"/>
          <p:cNvSpPr/>
          <p:nvPr/>
        </p:nvSpPr>
        <p:spPr>
          <a:xfrm>
            <a:off x="7543800" y="4521993"/>
            <a:ext cx="4388198" cy="2176464"/>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71" name="Shape 371"/>
          <p:cNvSpPr/>
          <p:nvPr/>
        </p:nvSpPr>
        <p:spPr>
          <a:xfrm>
            <a:off x="2792355" y="6872175"/>
            <a:ext cx="7757221" cy="44316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6169" y="-5325"/>
                  <a:pt x="13369" y="-5400"/>
                  <a:pt x="21600" y="15975"/>
                </a:cubicBezTo>
              </a:path>
            </a:pathLst>
          </a:custGeom>
          <a:ln w="25400">
            <a:solidFill>
              <a:srgbClr val="000000"/>
            </a:solidFill>
            <a:miter lim="400000"/>
            <a:tailEnd type="triangle"/>
          </a:ln>
        </p:spPr>
        <p:txBody>
          <a:bodyPr/>
          <a:lstStyle/>
          <a:p>
            <a:endParaRPr/>
          </a:p>
        </p:txBody>
      </p:sp>
      <p:sp>
        <p:nvSpPr>
          <p:cNvPr id="370" name="Shape 370"/>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Tree>
    <p:extLst>
      <p:ext uri="{BB962C8B-B14F-4D97-AF65-F5344CB8AC3E}">
        <p14:creationId xmlns:p14="http://schemas.microsoft.com/office/powerpoint/2010/main" val="107122332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lstStyle/>
          <a:p>
            <a:r>
              <a:t>A First Program</a:t>
            </a:r>
          </a:p>
        </p:txBody>
      </p:sp>
      <p:sp>
        <p:nvSpPr>
          <p:cNvPr id="137" name="Shape 137"/>
          <p:cNvSpPr/>
          <p:nvPr/>
        </p:nvSpPr>
        <p:spPr>
          <a:xfrm>
            <a:off x="2507289" y="4063999"/>
            <a:ext cx="8112659"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urier"/>
                <a:ea typeface="Courier"/>
                <a:cs typeface="Courier"/>
                <a:sym typeface="Courier"/>
              </a:defRPr>
            </a:pPr>
            <a:r>
              <a:t>#include &lt;stdio.h&gt;</a:t>
            </a:r>
          </a:p>
          <a:p>
            <a:pPr algn="l">
              <a:defRPr>
                <a:latin typeface="Courier"/>
                <a:ea typeface="Courier"/>
                <a:cs typeface="Courier"/>
                <a:sym typeface="Courier"/>
              </a:defRPr>
            </a:pPr>
            <a:endParaRPr/>
          </a:p>
          <a:p>
            <a:pPr algn="l">
              <a:defRPr>
                <a:latin typeface="Courier"/>
                <a:ea typeface="Courier"/>
                <a:cs typeface="Courier"/>
                <a:sym typeface="Courier"/>
              </a:defRPr>
            </a:pPr>
            <a:r>
              <a:t>int main() {</a:t>
            </a:r>
          </a:p>
          <a:p>
            <a:pPr algn="l">
              <a:defRPr>
                <a:latin typeface="Courier"/>
                <a:ea typeface="Courier"/>
                <a:cs typeface="Courier"/>
                <a:sym typeface="Courier"/>
              </a:defRPr>
            </a:pPr>
            <a:r>
              <a:t>    printf("Hello, world\n");</a:t>
            </a:r>
          </a:p>
          <a:p>
            <a:pPr algn="l">
              <a:defRPr>
                <a:latin typeface="Courier"/>
                <a:ea typeface="Courier"/>
                <a:cs typeface="Courier"/>
                <a:sym typeface="Courier"/>
              </a:defRPr>
            </a:pPr>
            <a:r>
              <a:t>    return 0;</a:t>
            </a:r>
          </a:p>
          <a:p>
            <a:pPr algn="l">
              <a:defRPr>
                <a:latin typeface="Courier"/>
                <a:ea typeface="Courier"/>
                <a:cs typeface="Courier"/>
                <a:sym typeface="Courier"/>
              </a:defRPr>
            </a:pPr>
            <a:r>
              <a:t>}</a:t>
            </a:r>
          </a:p>
        </p:txBody>
      </p:sp>
      <p:sp>
        <p:nvSpPr>
          <p:cNvPr id="138" name="Shape 138"/>
          <p:cNvSpPr/>
          <p:nvPr/>
        </p:nvSpPr>
        <p:spPr>
          <a:xfrm>
            <a:off x="831602" y="2711450"/>
            <a:ext cx="1134159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Declaration of function “main”, returning type “int” </a:t>
            </a:r>
          </a:p>
        </p:txBody>
      </p:sp>
      <p:sp>
        <p:nvSpPr>
          <p:cNvPr id="139" name="Shape 139"/>
          <p:cNvSpPr/>
          <p:nvPr/>
        </p:nvSpPr>
        <p:spPr>
          <a:xfrm flipH="1">
            <a:off x="3741786" y="3305338"/>
            <a:ext cx="1148714" cy="1953306"/>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1186264566"/>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p:cNvSpPr>
          <p:nvPr>
            <p:ph type="title"/>
          </p:nvPr>
        </p:nvSpPr>
        <p:spPr>
          <a:prstGeom prst="rect">
            <a:avLst/>
          </a:prstGeom>
        </p:spPr>
        <p:txBody>
          <a:bodyPr/>
          <a:lstStyle/>
          <a:p>
            <a:r>
              <a:rPr dirty="0"/>
              <a:t>Pointers</a:t>
            </a:r>
          </a:p>
        </p:txBody>
      </p:sp>
      <p:sp>
        <p:nvSpPr>
          <p:cNvPr id="374" name="Shape 374"/>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Menlo"/>
                <a:ea typeface="Menlo"/>
                <a:cs typeface="Menlo"/>
                <a:sym typeface="Menlo"/>
              </a:defRPr>
            </a:lvl1pPr>
          </a:lstStyle>
          <a:p>
            <a:r>
              <a:t>0xbff9cb54</a:t>
            </a:r>
          </a:p>
        </p:txBody>
      </p:sp>
      <p:sp>
        <p:nvSpPr>
          <p:cNvPr id="375" name="Shape 375"/>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76" name="Shape 376"/>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20</a:t>
            </a:r>
          </a:p>
        </p:txBody>
      </p:sp>
      <p:sp>
        <p:nvSpPr>
          <p:cNvPr id="377" name="Shape 377"/>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5</a:t>
            </a:r>
          </a:p>
        </p:txBody>
      </p:sp>
      <p:sp>
        <p:nvSpPr>
          <p:cNvPr id="378" name="Shape 378"/>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379" name="Shape 379"/>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380" name="Shape 380"/>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381" name="Shape 381"/>
          <p:cNvSpPr/>
          <p:nvPr/>
        </p:nvSpPr>
        <p:spPr>
          <a:xfrm>
            <a:off x="7562905" y="3092450"/>
            <a:ext cx="5344196" cy="356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the start, x = 10, y = 20, p = 0x0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0xbff9cb54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x = 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0xbff9cb50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y = 50</a:t>
            </a:r>
          </a:p>
        </p:txBody>
      </p:sp>
      <p:sp>
        <p:nvSpPr>
          <p:cNvPr id="382" name="Shape 382"/>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383" name="Shape 383"/>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84" name="Shape 384"/>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85" name="Shape 385"/>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
        <p:nvSpPr>
          <p:cNvPr id="386" name="Shape 386"/>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387" name="Shape 387"/>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388" name="Shape 388"/>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389" name="Shape 389"/>
          <p:cNvSpPr/>
          <p:nvPr/>
        </p:nvSpPr>
        <p:spPr>
          <a:xfrm>
            <a:off x="641052" y="4993009"/>
            <a:ext cx="6676629" cy="260227"/>
          </a:xfrm>
          <a:prstGeom prst="rect">
            <a:avLst/>
          </a:prstGeom>
          <a:solidFill>
            <a:schemeClr val="accent3">
              <a:satOff val="18648"/>
              <a:lumOff val="5971"/>
              <a:alpha val="53108"/>
            </a:schemeClr>
          </a:solidFill>
          <a:ln w="12700">
            <a:miter lim="400000"/>
          </a:ln>
        </p:spPr>
        <p:txBody>
          <a:bodyPr lIns="50800" tIns="50800" rIns="50800" bIns="50800" anchor="ctr"/>
          <a:lstStyle/>
          <a:p>
            <a:pPr>
              <a:defRPr sz="2400">
                <a:solidFill>
                  <a:srgbClr val="FFFFFF"/>
                </a:solidFill>
              </a:defRPr>
            </a:pPr>
            <a:endParaRPr/>
          </a:p>
        </p:txBody>
      </p:sp>
      <p:sp>
        <p:nvSpPr>
          <p:cNvPr id="390" name="Shape 390"/>
          <p:cNvSpPr/>
          <p:nvPr/>
        </p:nvSpPr>
        <p:spPr>
          <a:xfrm>
            <a:off x="7543800" y="4521993"/>
            <a:ext cx="4388198" cy="2176464"/>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93" name="Shape 393"/>
          <p:cNvSpPr/>
          <p:nvPr/>
        </p:nvSpPr>
        <p:spPr>
          <a:xfrm>
            <a:off x="2792355" y="6872175"/>
            <a:ext cx="7757221" cy="44316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6169" y="-5325"/>
                  <a:pt x="13369" y="-5400"/>
                  <a:pt x="21600" y="15975"/>
                </a:cubicBezTo>
              </a:path>
            </a:pathLst>
          </a:custGeom>
          <a:ln w="25400">
            <a:solidFill>
              <a:srgbClr val="000000"/>
            </a:solidFill>
            <a:miter lim="400000"/>
            <a:tailEnd type="triangle"/>
          </a:ln>
        </p:spPr>
        <p:txBody>
          <a:bodyPr/>
          <a:lstStyle/>
          <a:p>
            <a:endParaRPr/>
          </a:p>
        </p:txBody>
      </p:sp>
      <p:sp>
        <p:nvSpPr>
          <p:cNvPr id="392" name="Shape 392"/>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Tree>
    <p:extLst>
      <p:ext uri="{BB962C8B-B14F-4D97-AF65-F5344CB8AC3E}">
        <p14:creationId xmlns:p14="http://schemas.microsoft.com/office/powerpoint/2010/main" val="1694960053"/>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p:cNvSpPr>
          <p:nvPr>
            <p:ph type="title"/>
          </p:nvPr>
        </p:nvSpPr>
        <p:spPr>
          <a:prstGeom prst="rect">
            <a:avLst/>
          </a:prstGeom>
        </p:spPr>
        <p:txBody>
          <a:bodyPr/>
          <a:lstStyle/>
          <a:p>
            <a:r>
              <a:rPr dirty="0"/>
              <a:t>Pointers</a:t>
            </a:r>
          </a:p>
        </p:txBody>
      </p:sp>
      <p:sp>
        <p:nvSpPr>
          <p:cNvPr id="396" name="Shape 396"/>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Menlo"/>
                <a:ea typeface="Menlo"/>
                <a:cs typeface="Menlo"/>
                <a:sym typeface="Menlo"/>
              </a:defRPr>
            </a:lvl1pPr>
          </a:lstStyle>
          <a:p>
            <a:r>
              <a:t>0xbff9cb54</a:t>
            </a:r>
          </a:p>
        </p:txBody>
      </p:sp>
      <p:sp>
        <p:nvSpPr>
          <p:cNvPr id="397" name="Shape 397"/>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98" name="Shape 398"/>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20</a:t>
            </a:r>
          </a:p>
        </p:txBody>
      </p:sp>
      <p:sp>
        <p:nvSpPr>
          <p:cNvPr id="399" name="Shape 399"/>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5</a:t>
            </a:r>
          </a:p>
        </p:txBody>
      </p:sp>
      <p:sp>
        <p:nvSpPr>
          <p:cNvPr id="400" name="Shape 400"/>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401" name="Shape 401"/>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402" name="Shape 402"/>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403" name="Shape 403"/>
          <p:cNvSpPr/>
          <p:nvPr/>
        </p:nvSpPr>
        <p:spPr>
          <a:xfrm>
            <a:off x="7562905" y="3092450"/>
            <a:ext cx="5344196" cy="356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the start, x = 10, y = 20, p = 0x0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0xbff9cb54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x = 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0xbff9cb50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y = 50</a:t>
            </a:r>
          </a:p>
        </p:txBody>
      </p:sp>
      <p:sp>
        <p:nvSpPr>
          <p:cNvPr id="404" name="Shape 404"/>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405" name="Shape 405"/>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06" name="Shape 406"/>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07" name="Shape 407"/>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
        <p:nvSpPr>
          <p:cNvPr id="408" name="Shape 408"/>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409" name="Shape 409"/>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410" name="Shape 410"/>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11" name="Shape 411"/>
          <p:cNvSpPr/>
          <p:nvPr/>
        </p:nvSpPr>
        <p:spPr>
          <a:xfrm>
            <a:off x="641052" y="5208909"/>
            <a:ext cx="6676629" cy="260227"/>
          </a:xfrm>
          <a:prstGeom prst="rect">
            <a:avLst/>
          </a:prstGeom>
          <a:solidFill>
            <a:schemeClr val="accent3">
              <a:satOff val="18648"/>
              <a:lumOff val="5971"/>
              <a:alpha val="53108"/>
            </a:schemeClr>
          </a:solidFill>
          <a:ln w="12700">
            <a:miter lim="400000"/>
          </a:ln>
        </p:spPr>
        <p:txBody>
          <a:bodyPr lIns="50800" tIns="50800" rIns="50800" bIns="50800" anchor="ctr"/>
          <a:lstStyle/>
          <a:p>
            <a:pPr>
              <a:defRPr sz="2400">
                <a:solidFill>
                  <a:srgbClr val="FFFFFF"/>
                </a:solidFill>
              </a:defRPr>
            </a:pPr>
            <a:endParaRPr/>
          </a:p>
        </p:txBody>
      </p:sp>
      <p:sp>
        <p:nvSpPr>
          <p:cNvPr id="412" name="Shape 412"/>
          <p:cNvSpPr/>
          <p:nvPr/>
        </p:nvSpPr>
        <p:spPr>
          <a:xfrm>
            <a:off x="7543800" y="5236467"/>
            <a:ext cx="4388198" cy="1461990"/>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413" name="Shape 413"/>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
        <p:nvSpPr>
          <p:cNvPr id="415" name="Shape 415"/>
          <p:cNvSpPr/>
          <p:nvPr/>
        </p:nvSpPr>
        <p:spPr>
          <a:xfrm>
            <a:off x="2792355" y="6872175"/>
            <a:ext cx="7757221" cy="44316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6169" y="-5325"/>
                  <a:pt x="13369" y="-5400"/>
                  <a:pt x="21600" y="15975"/>
                </a:cubicBezTo>
              </a:path>
            </a:pathLst>
          </a:custGeom>
          <a:ln w="25400">
            <a:solidFill>
              <a:srgbClr val="000000"/>
            </a:solidFill>
            <a:miter lim="400000"/>
            <a:tailEnd type="triangle"/>
          </a:ln>
        </p:spPr>
        <p:txBody>
          <a:bodyPr/>
          <a:lstStyle/>
          <a:p>
            <a:endParaRPr/>
          </a:p>
        </p:txBody>
      </p:sp>
    </p:spTree>
    <p:extLst>
      <p:ext uri="{BB962C8B-B14F-4D97-AF65-F5344CB8AC3E}">
        <p14:creationId xmlns:p14="http://schemas.microsoft.com/office/powerpoint/2010/main" val="823033316"/>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a:spLocks noGrp="1"/>
          </p:cNvSpPr>
          <p:nvPr>
            <p:ph type="title"/>
          </p:nvPr>
        </p:nvSpPr>
        <p:spPr>
          <a:prstGeom prst="rect">
            <a:avLst/>
          </a:prstGeom>
        </p:spPr>
        <p:txBody>
          <a:bodyPr/>
          <a:lstStyle/>
          <a:p>
            <a:r>
              <a:rPr dirty="0"/>
              <a:t>Pointers</a:t>
            </a:r>
          </a:p>
        </p:txBody>
      </p:sp>
      <p:sp>
        <p:nvSpPr>
          <p:cNvPr id="418" name="Shape 418"/>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Menlo"/>
                <a:ea typeface="Menlo"/>
                <a:cs typeface="Menlo"/>
                <a:sym typeface="Menlo"/>
              </a:defRPr>
            </a:lvl1pPr>
          </a:lstStyle>
          <a:p>
            <a:r>
              <a:t>0xbff9cb50</a:t>
            </a:r>
          </a:p>
        </p:txBody>
      </p:sp>
      <p:sp>
        <p:nvSpPr>
          <p:cNvPr id="419" name="Shape 419"/>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420" name="Shape 420"/>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20</a:t>
            </a:r>
          </a:p>
        </p:txBody>
      </p:sp>
      <p:sp>
        <p:nvSpPr>
          <p:cNvPr id="421" name="Shape 421"/>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5</a:t>
            </a:r>
          </a:p>
        </p:txBody>
      </p:sp>
      <p:sp>
        <p:nvSpPr>
          <p:cNvPr id="422" name="Shape 422"/>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423" name="Shape 423"/>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424" name="Shape 424"/>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425" name="Shape 425"/>
          <p:cNvSpPr/>
          <p:nvPr/>
        </p:nvSpPr>
        <p:spPr>
          <a:xfrm>
            <a:off x="7562905" y="3092450"/>
            <a:ext cx="5344196" cy="356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the start, x = 10, y = 20, p = 0x0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0xbff9cb54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x = 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0xbff9cb50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y = 50</a:t>
            </a:r>
          </a:p>
        </p:txBody>
      </p:sp>
      <p:sp>
        <p:nvSpPr>
          <p:cNvPr id="426" name="Shape 426"/>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427" name="Shape 427"/>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28" name="Shape 428"/>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29" name="Shape 429"/>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430" name="Shape 430"/>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431" name="Shape 431"/>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32" name="Shape 432"/>
          <p:cNvSpPr/>
          <p:nvPr/>
        </p:nvSpPr>
        <p:spPr>
          <a:xfrm>
            <a:off x="641052" y="5450209"/>
            <a:ext cx="6676629" cy="260227"/>
          </a:xfrm>
          <a:prstGeom prst="rect">
            <a:avLst/>
          </a:prstGeom>
          <a:solidFill>
            <a:schemeClr val="accent3">
              <a:satOff val="18648"/>
              <a:lumOff val="5971"/>
              <a:alpha val="53108"/>
            </a:schemeClr>
          </a:solidFill>
          <a:ln w="12700">
            <a:miter lim="400000"/>
          </a:ln>
        </p:spPr>
        <p:txBody>
          <a:bodyPr lIns="50800" tIns="50800" rIns="50800" bIns="50800" anchor="ctr"/>
          <a:lstStyle/>
          <a:p>
            <a:pPr>
              <a:defRPr sz="2400">
                <a:solidFill>
                  <a:srgbClr val="FFFFFF"/>
                </a:solidFill>
              </a:defRPr>
            </a:pPr>
            <a:endParaRPr/>
          </a:p>
        </p:txBody>
      </p:sp>
      <p:sp>
        <p:nvSpPr>
          <p:cNvPr id="433" name="Shape 433"/>
          <p:cNvSpPr/>
          <p:nvPr/>
        </p:nvSpPr>
        <p:spPr>
          <a:xfrm>
            <a:off x="7543800" y="5236467"/>
            <a:ext cx="4388198" cy="1461990"/>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434" name="Shape 434"/>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
        <p:nvSpPr>
          <p:cNvPr id="437" name="Shape 437"/>
          <p:cNvSpPr/>
          <p:nvPr/>
        </p:nvSpPr>
        <p:spPr>
          <a:xfrm>
            <a:off x="2792355" y="6884653"/>
            <a:ext cx="4438304" cy="451525"/>
          </a:xfrm>
          <a:custGeom>
            <a:avLst/>
            <a:gdLst/>
            <a:ahLst/>
            <a:cxnLst>
              <a:cxn ang="0">
                <a:pos x="wd2" y="hd2"/>
              </a:cxn>
              <a:cxn ang="5400000">
                <a:pos x="wd2" y="hd2"/>
              </a:cxn>
              <a:cxn ang="10800000">
                <a:pos x="wd2" y="hd2"/>
              </a:cxn>
              <a:cxn ang="16200000">
                <a:pos x="wd2" y="hd2"/>
              </a:cxn>
            </a:cxnLst>
            <a:rect l="0" t="0" r="r" b="b"/>
            <a:pathLst>
              <a:path w="21600" h="16202" extrusionOk="0">
                <a:moveTo>
                  <a:pt x="0" y="15454"/>
                </a:moveTo>
                <a:cubicBezTo>
                  <a:pt x="6184" y="-5398"/>
                  <a:pt x="13384" y="-5149"/>
                  <a:pt x="21600" y="16202"/>
                </a:cubicBezTo>
              </a:path>
            </a:pathLst>
          </a:custGeom>
          <a:ln w="25400">
            <a:solidFill>
              <a:srgbClr val="000000"/>
            </a:solidFill>
            <a:miter lim="400000"/>
            <a:tailEnd type="triangle"/>
          </a:ln>
        </p:spPr>
        <p:txBody>
          <a:bodyPr/>
          <a:lstStyle/>
          <a:p>
            <a:endParaRPr/>
          </a:p>
        </p:txBody>
      </p:sp>
      <p:sp>
        <p:nvSpPr>
          <p:cNvPr id="436" name="Shape 436"/>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Tree>
    <p:extLst>
      <p:ext uri="{BB962C8B-B14F-4D97-AF65-F5344CB8AC3E}">
        <p14:creationId xmlns:p14="http://schemas.microsoft.com/office/powerpoint/2010/main" val="778771685"/>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hape 439"/>
          <p:cNvSpPr>
            <a:spLocks noGrp="1"/>
          </p:cNvSpPr>
          <p:nvPr>
            <p:ph type="title"/>
          </p:nvPr>
        </p:nvSpPr>
        <p:spPr>
          <a:prstGeom prst="rect">
            <a:avLst/>
          </a:prstGeom>
        </p:spPr>
        <p:txBody>
          <a:bodyPr/>
          <a:lstStyle/>
          <a:p>
            <a:r>
              <a:rPr dirty="0"/>
              <a:t>Pointers</a:t>
            </a:r>
          </a:p>
        </p:txBody>
      </p:sp>
      <p:sp>
        <p:nvSpPr>
          <p:cNvPr id="440" name="Shape 440"/>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Menlo"/>
                <a:ea typeface="Menlo"/>
                <a:cs typeface="Menlo"/>
                <a:sym typeface="Menlo"/>
              </a:defRPr>
            </a:lvl1pPr>
          </a:lstStyle>
          <a:p>
            <a:r>
              <a:t>0xbff9cb50</a:t>
            </a:r>
          </a:p>
        </p:txBody>
      </p:sp>
      <p:sp>
        <p:nvSpPr>
          <p:cNvPr id="441" name="Shape 441"/>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442" name="Shape 442"/>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20</a:t>
            </a:r>
          </a:p>
        </p:txBody>
      </p:sp>
      <p:sp>
        <p:nvSpPr>
          <p:cNvPr id="443" name="Shape 443"/>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5</a:t>
            </a:r>
          </a:p>
        </p:txBody>
      </p:sp>
      <p:sp>
        <p:nvSpPr>
          <p:cNvPr id="444" name="Shape 444"/>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445" name="Shape 445"/>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446" name="Shape 446"/>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447" name="Shape 447"/>
          <p:cNvSpPr/>
          <p:nvPr/>
        </p:nvSpPr>
        <p:spPr>
          <a:xfrm>
            <a:off x="7562905" y="3092450"/>
            <a:ext cx="5344196" cy="356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the start, x = 10, y = 20, p = 0x0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0xbff9cb54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x = 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0xbff9cb50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y = 50</a:t>
            </a:r>
          </a:p>
        </p:txBody>
      </p:sp>
      <p:sp>
        <p:nvSpPr>
          <p:cNvPr id="448" name="Shape 448"/>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449" name="Shape 449"/>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50" name="Shape 450"/>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51" name="Shape 451"/>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
        <p:nvSpPr>
          <p:cNvPr id="452" name="Shape 452"/>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453" name="Shape 453"/>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454" name="Shape 454"/>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55" name="Shape 455"/>
          <p:cNvSpPr/>
          <p:nvPr/>
        </p:nvSpPr>
        <p:spPr>
          <a:xfrm>
            <a:off x="641052" y="5666109"/>
            <a:ext cx="6676629" cy="486198"/>
          </a:xfrm>
          <a:prstGeom prst="rect">
            <a:avLst/>
          </a:prstGeom>
          <a:solidFill>
            <a:schemeClr val="accent3">
              <a:satOff val="18648"/>
              <a:lumOff val="5971"/>
              <a:alpha val="53108"/>
            </a:schemeClr>
          </a:solidFill>
          <a:ln w="12700">
            <a:miter lim="400000"/>
          </a:ln>
        </p:spPr>
        <p:txBody>
          <a:bodyPr lIns="50800" tIns="50800" rIns="50800" bIns="50800" anchor="ctr"/>
          <a:lstStyle/>
          <a:p>
            <a:pPr>
              <a:defRPr sz="2400">
                <a:solidFill>
                  <a:srgbClr val="FFFFFF"/>
                </a:solidFill>
              </a:defRPr>
            </a:pPr>
            <a:endParaRPr/>
          </a:p>
        </p:txBody>
      </p:sp>
      <p:sp>
        <p:nvSpPr>
          <p:cNvPr id="456" name="Shape 456"/>
          <p:cNvSpPr/>
          <p:nvPr/>
        </p:nvSpPr>
        <p:spPr>
          <a:xfrm>
            <a:off x="7543800" y="6212259"/>
            <a:ext cx="4388198" cy="486198"/>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457" name="Shape 457"/>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
        <p:nvSpPr>
          <p:cNvPr id="459" name="Shape 459"/>
          <p:cNvSpPr/>
          <p:nvPr/>
        </p:nvSpPr>
        <p:spPr>
          <a:xfrm>
            <a:off x="2792355" y="6884653"/>
            <a:ext cx="4438304" cy="451525"/>
          </a:xfrm>
          <a:custGeom>
            <a:avLst/>
            <a:gdLst/>
            <a:ahLst/>
            <a:cxnLst>
              <a:cxn ang="0">
                <a:pos x="wd2" y="hd2"/>
              </a:cxn>
              <a:cxn ang="5400000">
                <a:pos x="wd2" y="hd2"/>
              </a:cxn>
              <a:cxn ang="10800000">
                <a:pos x="wd2" y="hd2"/>
              </a:cxn>
              <a:cxn ang="16200000">
                <a:pos x="wd2" y="hd2"/>
              </a:cxn>
            </a:cxnLst>
            <a:rect l="0" t="0" r="r" b="b"/>
            <a:pathLst>
              <a:path w="21600" h="16202" extrusionOk="0">
                <a:moveTo>
                  <a:pt x="0" y="15454"/>
                </a:moveTo>
                <a:cubicBezTo>
                  <a:pt x="6184" y="-5398"/>
                  <a:pt x="13384" y="-5149"/>
                  <a:pt x="21600" y="16202"/>
                </a:cubicBezTo>
              </a:path>
            </a:pathLst>
          </a:custGeom>
          <a:ln w="25400">
            <a:solidFill>
              <a:srgbClr val="000000"/>
            </a:solidFill>
            <a:miter lim="400000"/>
            <a:tailEnd type="triangle"/>
          </a:ln>
        </p:spPr>
        <p:txBody>
          <a:bodyPr/>
          <a:lstStyle/>
          <a:p>
            <a:endParaRPr/>
          </a:p>
        </p:txBody>
      </p:sp>
    </p:spTree>
    <p:extLst>
      <p:ext uri="{BB962C8B-B14F-4D97-AF65-F5344CB8AC3E}">
        <p14:creationId xmlns:p14="http://schemas.microsoft.com/office/powerpoint/2010/main" val="2050364977"/>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Shape 461"/>
          <p:cNvSpPr>
            <a:spLocks noGrp="1"/>
          </p:cNvSpPr>
          <p:nvPr>
            <p:ph type="title"/>
          </p:nvPr>
        </p:nvSpPr>
        <p:spPr>
          <a:prstGeom prst="rect">
            <a:avLst/>
          </a:prstGeom>
        </p:spPr>
        <p:txBody>
          <a:bodyPr/>
          <a:lstStyle/>
          <a:p>
            <a:r>
              <a:rPr dirty="0"/>
              <a:t>Pointers</a:t>
            </a:r>
          </a:p>
        </p:txBody>
      </p:sp>
      <p:sp>
        <p:nvSpPr>
          <p:cNvPr id="462" name="Shape 462"/>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Menlo"/>
                <a:ea typeface="Menlo"/>
                <a:cs typeface="Menlo"/>
                <a:sym typeface="Menlo"/>
              </a:defRPr>
            </a:lvl1pPr>
          </a:lstStyle>
          <a:p>
            <a:r>
              <a:t>0xbff9cb50</a:t>
            </a:r>
          </a:p>
        </p:txBody>
      </p:sp>
      <p:sp>
        <p:nvSpPr>
          <p:cNvPr id="463" name="Shape 463"/>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464" name="Shape 464"/>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50</a:t>
            </a:r>
          </a:p>
        </p:txBody>
      </p:sp>
      <p:sp>
        <p:nvSpPr>
          <p:cNvPr id="465" name="Shape 465"/>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5</a:t>
            </a:r>
          </a:p>
        </p:txBody>
      </p:sp>
      <p:sp>
        <p:nvSpPr>
          <p:cNvPr id="466" name="Shape 466"/>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467" name="Shape 467"/>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468" name="Shape 468"/>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469" name="Shape 469"/>
          <p:cNvSpPr/>
          <p:nvPr/>
        </p:nvSpPr>
        <p:spPr>
          <a:xfrm>
            <a:off x="7562905" y="3092450"/>
            <a:ext cx="5344196" cy="356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the start, x = 10, y = 20, p = 0x0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0xbff9cb54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x = 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0xbff9cb50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y = 50</a:t>
            </a:r>
          </a:p>
        </p:txBody>
      </p:sp>
      <p:sp>
        <p:nvSpPr>
          <p:cNvPr id="470" name="Shape 470"/>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471" name="Shape 471"/>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72" name="Shape 472"/>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73" name="Shape 473"/>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
        <p:nvSpPr>
          <p:cNvPr id="474" name="Shape 474"/>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475" name="Shape 475"/>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476" name="Shape 476"/>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77" name="Shape 477"/>
          <p:cNvSpPr/>
          <p:nvPr/>
        </p:nvSpPr>
        <p:spPr>
          <a:xfrm>
            <a:off x="641052" y="6120680"/>
            <a:ext cx="6676629" cy="260227"/>
          </a:xfrm>
          <a:prstGeom prst="rect">
            <a:avLst/>
          </a:prstGeom>
          <a:solidFill>
            <a:schemeClr val="accent3">
              <a:satOff val="18648"/>
              <a:lumOff val="5971"/>
              <a:alpha val="53108"/>
            </a:schemeClr>
          </a:solidFill>
          <a:ln w="12700">
            <a:miter lim="400000"/>
          </a:ln>
        </p:spPr>
        <p:txBody>
          <a:bodyPr lIns="50800" tIns="50800" rIns="50800" bIns="50800" anchor="ctr"/>
          <a:lstStyle/>
          <a:p>
            <a:pPr>
              <a:defRPr sz="2400">
                <a:solidFill>
                  <a:srgbClr val="FFFFFF"/>
                </a:solidFill>
              </a:defRPr>
            </a:pPr>
            <a:endParaRPr/>
          </a:p>
        </p:txBody>
      </p:sp>
      <p:sp>
        <p:nvSpPr>
          <p:cNvPr id="478" name="Shape 478"/>
          <p:cNvSpPr/>
          <p:nvPr/>
        </p:nvSpPr>
        <p:spPr>
          <a:xfrm>
            <a:off x="7543800" y="6212259"/>
            <a:ext cx="4388198" cy="486198"/>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479" name="Shape 479"/>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
        <p:nvSpPr>
          <p:cNvPr id="481" name="Shape 481"/>
          <p:cNvSpPr/>
          <p:nvPr/>
        </p:nvSpPr>
        <p:spPr>
          <a:xfrm>
            <a:off x="2792355" y="6884653"/>
            <a:ext cx="4438304" cy="451525"/>
          </a:xfrm>
          <a:custGeom>
            <a:avLst/>
            <a:gdLst/>
            <a:ahLst/>
            <a:cxnLst>
              <a:cxn ang="0">
                <a:pos x="wd2" y="hd2"/>
              </a:cxn>
              <a:cxn ang="5400000">
                <a:pos x="wd2" y="hd2"/>
              </a:cxn>
              <a:cxn ang="10800000">
                <a:pos x="wd2" y="hd2"/>
              </a:cxn>
              <a:cxn ang="16200000">
                <a:pos x="wd2" y="hd2"/>
              </a:cxn>
            </a:cxnLst>
            <a:rect l="0" t="0" r="r" b="b"/>
            <a:pathLst>
              <a:path w="21600" h="16202" extrusionOk="0">
                <a:moveTo>
                  <a:pt x="0" y="15454"/>
                </a:moveTo>
                <a:cubicBezTo>
                  <a:pt x="6184" y="-5398"/>
                  <a:pt x="13384" y="-5149"/>
                  <a:pt x="21600" y="16202"/>
                </a:cubicBezTo>
              </a:path>
            </a:pathLst>
          </a:custGeom>
          <a:ln w="25400">
            <a:solidFill>
              <a:srgbClr val="000000"/>
            </a:solidFill>
            <a:miter lim="400000"/>
            <a:tailEnd type="triangle"/>
          </a:ln>
        </p:spPr>
        <p:txBody>
          <a:bodyPr/>
          <a:lstStyle/>
          <a:p>
            <a:endParaRPr/>
          </a:p>
        </p:txBody>
      </p:sp>
    </p:spTree>
    <p:extLst>
      <p:ext uri="{BB962C8B-B14F-4D97-AF65-F5344CB8AC3E}">
        <p14:creationId xmlns:p14="http://schemas.microsoft.com/office/powerpoint/2010/main" val="1961568677"/>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p:cNvSpPr>
          <p:nvPr>
            <p:ph type="title"/>
          </p:nvPr>
        </p:nvSpPr>
        <p:spPr>
          <a:prstGeom prst="rect">
            <a:avLst/>
          </a:prstGeom>
        </p:spPr>
        <p:txBody>
          <a:bodyPr/>
          <a:lstStyle/>
          <a:p>
            <a:r>
              <a:rPr dirty="0"/>
              <a:t>Pointers</a:t>
            </a:r>
          </a:p>
        </p:txBody>
      </p:sp>
      <p:sp>
        <p:nvSpPr>
          <p:cNvPr id="484" name="Shape 484"/>
          <p:cNvSpPr/>
          <p:nvPr/>
        </p:nvSpPr>
        <p:spPr>
          <a:xfrm>
            <a:off x="17357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Menlo"/>
                <a:ea typeface="Menlo"/>
                <a:cs typeface="Menlo"/>
                <a:sym typeface="Menlo"/>
              </a:defRPr>
            </a:lvl1pPr>
          </a:lstStyle>
          <a:p>
            <a:r>
              <a:t>0xbff9cb50</a:t>
            </a:r>
          </a:p>
        </p:txBody>
      </p:sp>
      <p:sp>
        <p:nvSpPr>
          <p:cNvPr id="485" name="Shape 485"/>
          <p:cNvSpPr/>
          <p:nvPr/>
        </p:nvSpPr>
        <p:spPr>
          <a:xfrm>
            <a:off x="1708410" y="8599537"/>
            <a:ext cx="998607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486" name="Shape 486"/>
          <p:cNvSpPr/>
          <p:nvPr/>
        </p:nvSpPr>
        <p:spPr>
          <a:xfrm>
            <a:off x="6129944"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50</a:t>
            </a:r>
          </a:p>
        </p:txBody>
      </p:sp>
      <p:sp>
        <p:nvSpPr>
          <p:cNvPr id="487" name="Shape 487"/>
          <p:cNvSpPr/>
          <p:nvPr/>
        </p:nvSpPr>
        <p:spPr>
          <a:xfrm>
            <a:off x="9381145" y="7440389"/>
            <a:ext cx="2283868" cy="740222"/>
          </a:xfrm>
          <a:prstGeom prst="rect">
            <a:avLst/>
          </a:prstGeom>
          <a:blipFill>
            <a:blip r:embed="rId2"/>
          </a:blipFill>
          <a:ln w="254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r>
              <a:t>5</a:t>
            </a:r>
          </a:p>
        </p:txBody>
      </p:sp>
      <p:sp>
        <p:nvSpPr>
          <p:cNvPr id="488" name="Shape 488"/>
          <p:cNvSpPr/>
          <p:nvPr/>
        </p:nvSpPr>
        <p:spPr>
          <a:xfrm>
            <a:off x="1310320" y="7486650"/>
            <a:ext cx="3936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t>
            </a:r>
          </a:p>
        </p:txBody>
      </p:sp>
      <p:sp>
        <p:nvSpPr>
          <p:cNvPr id="489" name="Shape 489"/>
          <p:cNvSpPr/>
          <p:nvPr/>
        </p:nvSpPr>
        <p:spPr>
          <a:xfrm>
            <a:off x="5742594"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y</a:t>
            </a:r>
          </a:p>
        </p:txBody>
      </p:sp>
      <p:sp>
        <p:nvSpPr>
          <p:cNvPr id="490" name="Shape 490"/>
          <p:cNvSpPr/>
          <p:nvPr/>
        </p:nvSpPr>
        <p:spPr>
          <a:xfrm>
            <a:off x="8968395" y="7486650"/>
            <a:ext cx="3429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x</a:t>
            </a:r>
          </a:p>
        </p:txBody>
      </p:sp>
      <p:sp>
        <p:nvSpPr>
          <p:cNvPr id="491" name="Shape 491"/>
          <p:cNvSpPr/>
          <p:nvPr/>
        </p:nvSpPr>
        <p:spPr>
          <a:xfrm>
            <a:off x="7562905" y="3092450"/>
            <a:ext cx="5344196" cy="356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the start, x = 10, y = 20, p = 0x0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0xbff9cb54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x = 5</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Pointer at 0xbff9cb4c</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has value 0xbff9cb50 and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points to var with value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After assigning to *p, y = 50</a:t>
            </a:r>
          </a:p>
        </p:txBody>
      </p:sp>
      <p:sp>
        <p:nvSpPr>
          <p:cNvPr id="492" name="Shape 492"/>
          <p:cNvSpPr/>
          <p:nvPr/>
        </p:nvSpPr>
        <p:spPr>
          <a:xfrm>
            <a:off x="9035719" y="2203450"/>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493" name="Shape 493"/>
          <p:cNvSpPr/>
          <p:nvPr/>
        </p:nvSpPr>
        <p:spPr>
          <a:xfrm flipV="1">
            <a:off x="17192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94" name="Shape 494"/>
          <p:cNvSpPr/>
          <p:nvPr/>
        </p:nvSpPr>
        <p:spPr>
          <a:xfrm flipV="1">
            <a:off x="61261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95" name="Shape 495"/>
          <p:cNvSpPr/>
          <p:nvPr/>
        </p:nvSpPr>
        <p:spPr>
          <a:xfrm>
            <a:off x="5371950"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0xbff9cb50</a:t>
            </a:r>
          </a:p>
        </p:txBody>
      </p:sp>
      <p:sp>
        <p:nvSpPr>
          <p:cNvPr id="496" name="Shape 496"/>
          <p:cNvSpPr/>
          <p:nvPr/>
        </p:nvSpPr>
        <p:spPr>
          <a:xfrm>
            <a:off x="968213"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0xbff9cb4c</a:t>
            </a:r>
          </a:p>
        </p:txBody>
      </p:sp>
      <p:sp>
        <p:nvSpPr>
          <p:cNvPr id="497" name="Shape 497"/>
          <p:cNvSpPr/>
          <p:nvPr/>
        </p:nvSpPr>
        <p:spPr>
          <a:xfrm>
            <a:off x="8623151" y="8616950"/>
            <a:ext cx="149058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lvl1pPr>
          </a:lstStyle>
          <a:p>
            <a:r>
              <a:t>0xbff9cb54</a:t>
            </a:r>
          </a:p>
        </p:txBody>
      </p:sp>
      <p:sp>
        <p:nvSpPr>
          <p:cNvPr id="498" name="Shape 498"/>
          <p:cNvSpPr/>
          <p:nvPr/>
        </p:nvSpPr>
        <p:spPr>
          <a:xfrm flipV="1">
            <a:off x="9377399" y="8337673"/>
            <a:ext cx="1" cy="260228"/>
          </a:xfrm>
          <a:prstGeom prst="line">
            <a:avLst/>
          </a:prstGeom>
          <a:ln w="25400">
            <a:solidFill>
              <a:srgbClr val="000000"/>
            </a:solidFill>
            <a:miter lim="400000"/>
          </a:ln>
        </p:spPr>
        <p:txBody>
          <a:bodyPr lIns="50800" tIns="50800" rIns="50800" bIns="50800" anchor="ctr"/>
          <a:lstStyle/>
          <a:p>
            <a:pPr>
              <a:defRPr sz="2400"/>
            </a:pPr>
            <a:endParaRPr/>
          </a:p>
        </p:txBody>
      </p:sp>
      <p:sp>
        <p:nvSpPr>
          <p:cNvPr id="499" name="Shape 499"/>
          <p:cNvSpPr/>
          <p:nvPr/>
        </p:nvSpPr>
        <p:spPr>
          <a:xfrm>
            <a:off x="641052" y="6349280"/>
            <a:ext cx="6676629" cy="260227"/>
          </a:xfrm>
          <a:prstGeom prst="rect">
            <a:avLst/>
          </a:prstGeom>
          <a:solidFill>
            <a:schemeClr val="accent3">
              <a:satOff val="18648"/>
              <a:lumOff val="5971"/>
              <a:alpha val="53108"/>
            </a:schemeClr>
          </a:solidFill>
          <a:ln w="12700">
            <a:miter lim="400000"/>
          </a:ln>
        </p:spPr>
        <p:txBody>
          <a:bodyPr lIns="50800" tIns="50800" rIns="50800" bIns="50800" anchor="ctr"/>
          <a:lstStyle/>
          <a:p>
            <a:pPr>
              <a:defRPr sz="2400">
                <a:solidFill>
                  <a:srgbClr val="FFFFFF"/>
                </a:solidFill>
              </a:defRPr>
            </a:pPr>
            <a:endParaRPr/>
          </a:p>
        </p:txBody>
      </p:sp>
      <p:sp>
        <p:nvSpPr>
          <p:cNvPr id="500" name="Shape 500"/>
          <p:cNvSpPr/>
          <p:nvPr/>
        </p:nvSpPr>
        <p:spPr>
          <a:xfrm>
            <a:off x="144344" y="2422128"/>
            <a:ext cx="7339813"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*p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y = </a:t>
            </a:r>
            <a:r>
              <a:rPr>
                <a:solidFill>
                  <a:srgbClr val="C33720"/>
                </a:solidFill>
              </a:rPr>
              <a:t>20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"At the start, x = </a:t>
            </a:r>
            <a:r>
              <a:rPr>
                <a:solidFill>
                  <a:srgbClr val="D53BD3"/>
                </a:solidFill>
              </a:rPr>
              <a:t>%d</a:t>
            </a:r>
            <a:r>
              <a:t>, y = </a:t>
            </a:r>
            <a:r>
              <a:rPr>
                <a:solidFill>
                  <a:srgbClr val="D53BD3"/>
                </a:solidFill>
              </a:rPr>
              <a:t>%d</a:t>
            </a:r>
            <a:r>
              <a:t>, p = </a:t>
            </a:r>
            <a:r>
              <a:rPr>
                <a:solidFill>
                  <a:srgbClr val="D53BD3"/>
                </a:solidFill>
              </a:rPr>
              <a:t>%p\n</a:t>
            </a:r>
            <a:r>
              <a:t>"</a:t>
            </a:r>
            <a:r>
              <a:rPr>
                <a:solidFill>
                  <a:srgbClr val="000000"/>
                </a:solidFill>
              </a:rPr>
              <a:t>, x, y,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x = </a:t>
            </a:r>
            <a:r>
              <a:rPr>
                <a:solidFill>
                  <a:srgbClr val="D53BD3"/>
                </a:solidFill>
              </a:rPr>
              <a:t>%d\n</a:t>
            </a:r>
            <a:r>
              <a:t>"</a:t>
            </a:r>
            <a:r>
              <a:rPr>
                <a:solidFill>
                  <a:srgbClr val="000000"/>
                </a:solidFill>
              </a:rP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&amp;y;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"Pointer at </a:t>
            </a:r>
            <a:r>
              <a:rPr>
                <a:solidFill>
                  <a:srgbClr val="D53BD3"/>
                </a:solidFill>
              </a:rPr>
              <a:t>%p</a:t>
            </a:r>
            <a:r>
              <a:t> has value </a:t>
            </a:r>
            <a:r>
              <a:rPr>
                <a:solidFill>
                  <a:srgbClr val="D53BD3"/>
                </a:solidFill>
              </a:rPr>
              <a:t>%p</a:t>
            </a:r>
            <a:r>
              <a:t> and points</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t>            to var with value </a:t>
            </a:r>
            <a:r>
              <a:rPr>
                <a:solidFill>
                  <a:srgbClr val="D53BD3"/>
                </a:solidFill>
              </a:rPr>
              <a:t>%d\n</a:t>
            </a:r>
            <a:r>
              <a:t>"</a:t>
            </a:r>
            <a:r>
              <a:rPr>
                <a:solidFill>
                  <a:srgbClr val="000000"/>
                </a:solidFill>
              </a:rPr>
              <a:t>, &amp;p, p, *p);</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 = </a:t>
            </a:r>
            <a:r>
              <a:rPr>
                <a:solidFill>
                  <a:srgbClr val="C33720"/>
                </a:solidFill>
              </a:rPr>
              <a:t>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"After assigning to *p, y = </a:t>
            </a:r>
            <a:r>
              <a:rPr>
                <a:solidFill>
                  <a:srgbClr val="D53BD3"/>
                </a:solidFill>
              </a:rPr>
              <a:t>%d\n</a:t>
            </a:r>
            <a:r>
              <a:t>"</a:t>
            </a:r>
            <a:r>
              <a:rPr>
                <a:solidFill>
                  <a:srgbClr val="000000"/>
                </a:solidFill>
              </a:rP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
        <p:nvSpPr>
          <p:cNvPr id="502" name="Shape 502"/>
          <p:cNvSpPr/>
          <p:nvPr/>
        </p:nvSpPr>
        <p:spPr>
          <a:xfrm>
            <a:off x="2792355" y="6884653"/>
            <a:ext cx="4438304" cy="451525"/>
          </a:xfrm>
          <a:custGeom>
            <a:avLst/>
            <a:gdLst/>
            <a:ahLst/>
            <a:cxnLst>
              <a:cxn ang="0">
                <a:pos x="wd2" y="hd2"/>
              </a:cxn>
              <a:cxn ang="5400000">
                <a:pos x="wd2" y="hd2"/>
              </a:cxn>
              <a:cxn ang="10800000">
                <a:pos x="wd2" y="hd2"/>
              </a:cxn>
              <a:cxn ang="16200000">
                <a:pos x="wd2" y="hd2"/>
              </a:cxn>
            </a:cxnLst>
            <a:rect l="0" t="0" r="r" b="b"/>
            <a:pathLst>
              <a:path w="21600" h="16202" extrusionOk="0">
                <a:moveTo>
                  <a:pt x="0" y="15454"/>
                </a:moveTo>
                <a:cubicBezTo>
                  <a:pt x="6184" y="-5398"/>
                  <a:pt x="13384" y="-5149"/>
                  <a:pt x="21600" y="16202"/>
                </a:cubicBezTo>
              </a:path>
            </a:pathLst>
          </a:custGeom>
          <a:ln w="25400">
            <a:solidFill>
              <a:srgbClr val="000000"/>
            </a:solidFill>
            <a:miter lim="400000"/>
            <a:tailEnd type="triangle"/>
          </a:ln>
        </p:spPr>
        <p:txBody>
          <a:bodyPr/>
          <a:lstStyle/>
          <a:p>
            <a:endParaRPr/>
          </a:p>
        </p:txBody>
      </p:sp>
    </p:spTree>
    <p:extLst>
      <p:ext uri="{BB962C8B-B14F-4D97-AF65-F5344CB8AC3E}">
        <p14:creationId xmlns:p14="http://schemas.microsoft.com/office/powerpoint/2010/main" val="2063289242"/>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Shape 504"/>
          <p:cNvSpPr>
            <a:spLocks noGrp="1"/>
          </p:cNvSpPr>
          <p:nvPr>
            <p:ph type="title"/>
          </p:nvPr>
        </p:nvSpPr>
        <p:spPr>
          <a:prstGeom prst="rect">
            <a:avLst/>
          </a:prstGeom>
        </p:spPr>
        <p:txBody>
          <a:bodyPr/>
          <a:lstStyle/>
          <a:p>
            <a:r>
              <a:rPr dirty="0"/>
              <a:t>Converting</a:t>
            </a:r>
          </a:p>
        </p:txBody>
      </p:sp>
      <p:sp>
        <p:nvSpPr>
          <p:cNvPr id="505" name="Shape 505"/>
          <p:cNvSpPr>
            <a:spLocks noGrp="1"/>
          </p:cNvSpPr>
          <p:nvPr>
            <p:ph type="body" idx="1"/>
          </p:nvPr>
        </p:nvSpPr>
        <p:spPr>
          <a:prstGeom prst="rect">
            <a:avLst/>
          </a:prstGeom>
        </p:spPr>
        <p:txBody>
          <a:bodyPr/>
          <a:lstStyle/>
          <a:p>
            <a:pPr marL="404495" indent="-404495" defTabSz="531622">
              <a:spcBef>
                <a:spcPts val="3800"/>
              </a:spcBef>
              <a:defRPr sz="3276"/>
            </a:pPr>
            <a:r>
              <a:rPr dirty="0"/>
              <a:t>Variables of different types can be converted to one another</a:t>
            </a:r>
          </a:p>
          <a:p>
            <a:pPr marL="404495" indent="-404495" defTabSz="531622">
              <a:spcBef>
                <a:spcPts val="3800"/>
              </a:spcBef>
              <a:defRPr sz="3276"/>
            </a:pPr>
            <a:r>
              <a:rPr dirty="0"/>
              <a:t>For example:</a:t>
            </a:r>
            <a:br>
              <a:rPr dirty="0"/>
            </a:br>
            <a:r>
              <a:rPr dirty="0"/>
              <a:t/>
            </a:r>
            <a:br>
              <a:rPr dirty="0"/>
            </a:br>
            <a:r>
              <a:rPr dirty="0"/>
              <a:t/>
            </a:r>
            <a:br>
              <a:rPr dirty="0"/>
            </a:br>
            <a:r>
              <a:rPr dirty="0"/>
              <a:t>prints</a:t>
            </a:r>
            <a:br>
              <a:rPr dirty="0"/>
            </a:br>
            <a:endParaRPr dirty="0"/>
          </a:p>
          <a:p>
            <a:pPr marL="404495" indent="-404495" defTabSz="531622">
              <a:spcBef>
                <a:spcPts val="3800"/>
              </a:spcBef>
              <a:defRPr sz="3276"/>
            </a:pPr>
            <a:r>
              <a:rPr dirty="0"/>
              <a:t>The details of this are somewhat complicated, but a general rule is that things can be converted automatically as long as you aren't losing precision</a:t>
            </a:r>
          </a:p>
        </p:txBody>
      </p:sp>
      <p:sp>
        <p:nvSpPr>
          <p:cNvPr id="506" name="Shape 506"/>
          <p:cNvSpPr/>
          <p:nvPr/>
        </p:nvSpPr>
        <p:spPr>
          <a:xfrm>
            <a:off x="884826" y="4737099"/>
            <a:ext cx="6506395"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a:t>
            </a:r>
            <a:r>
              <a:rPr>
                <a:solidFill>
                  <a:srgbClr val="34BD26"/>
                </a:solidFill>
              </a:rPr>
              <a:t>int</a:t>
            </a:r>
            <a:r>
              <a:t> x = </a:t>
            </a:r>
            <a:r>
              <a:rPr>
                <a:solidFill>
                  <a:srgbClr val="C33720"/>
                </a:solidFill>
              </a:rPr>
              <a:t>10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a:t>
            </a:r>
            <a:r>
              <a:rPr>
                <a:solidFill>
                  <a:srgbClr val="34BD26"/>
                </a:solidFill>
              </a:rPr>
              <a:t>float</a:t>
            </a:r>
            <a:r>
              <a:t> y =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printf(</a:t>
            </a:r>
            <a:r>
              <a:rPr>
                <a:solidFill>
                  <a:srgbClr val="C33720"/>
                </a:solidFill>
              </a:rPr>
              <a:t>"x = </a:t>
            </a:r>
            <a:r>
              <a:rPr>
                <a:solidFill>
                  <a:srgbClr val="D53BD3"/>
                </a:solidFill>
              </a:rPr>
              <a:t>%d</a:t>
            </a:r>
            <a:r>
              <a:rPr>
                <a:solidFill>
                  <a:srgbClr val="C33720"/>
                </a:solidFill>
              </a:rPr>
              <a:t>, y = </a:t>
            </a:r>
            <a:r>
              <a:rPr>
                <a:solidFill>
                  <a:srgbClr val="D53BD3"/>
                </a:solidFill>
              </a:rPr>
              <a:t>%f\n</a:t>
            </a:r>
            <a:r>
              <a:rPr>
                <a:solidFill>
                  <a:srgbClr val="C33720"/>
                </a:solidFill>
              </a:rPr>
              <a:t>"</a:t>
            </a:r>
            <a:r>
              <a:t>, x, y);</a:t>
            </a:r>
          </a:p>
        </p:txBody>
      </p:sp>
      <p:sp>
        <p:nvSpPr>
          <p:cNvPr id="507" name="Shape 507"/>
          <p:cNvSpPr/>
          <p:nvPr/>
        </p:nvSpPr>
        <p:spPr>
          <a:xfrm>
            <a:off x="1599731" y="6273800"/>
            <a:ext cx="3325640"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lvl1pPr>
          </a:lstStyle>
          <a:p>
            <a:r>
              <a:t>x = 10, y = 10.000000</a:t>
            </a:r>
          </a:p>
        </p:txBody>
      </p:sp>
    </p:spTree>
    <p:extLst>
      <p:ext uri="{BB962C8B-B14F-4D97-AF65-F5344CB8AC3E}">
        <p14:creationId xmlns:p14="http://schemas.microsoft.com/office/powerpoint/2010/main" val="136358538"/>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hape 509"/>
          <p:cNvSpPr>
            <a:spLocks noGrp="1"/>
          </p:cNvSpPr>
          <p:nvPr>
            <p:ph type="title"/>
          </p:nvPr>
        </p:nvSpPr>
        <p:spPr>
          <a:prstGeom prst="rect">
            <a:avLst/>
          </a:prstGeom>
        </p:spPr>
        <p:txBody>
          <a:bodyPr/>
          <a:lstStyle/>
          <a:p>
            <a:r>
              <a:rPr dirty="0"/>
              <a:t>Casting Types</a:t>
            </a:r>
          </a:p>
        </p:txBody>
      </p:sp>
      <p:sp>
        <p:nvSpPr>
          <p:cNvPr id="510" name="Shape 510"/>
          <p:cNvSpPr>
            <a:spLocks noGrp="1"/>
          </p:cNvSpPr>
          <p:nvPr>
            <p:ph type="body" idx="1"/>
          </p:nvPr>
        </p:nvSpPr>
        <p:spPr>
          <a:prstGeom prst="rect">
            <a:avLst/>
          </a:prstGeom>
        </p:spPr>
        <p:txBody>
          <a:bodyPr/>
          <a:lstStyle/>
          <a:p>
            <a:r>
              <a:rPr dirty="0"/>
              <a:t>Some conversions need an </a:t>
            </a:r>
            <a:r>
              <a:rPr i="1" dirty="0"/>
              <a:t>explicit cast – </a:t>
            </a:r>
            <a:r>
              <a:rPr dirty="0"/>
              <a:t>a way of telling C that you really do want that conversion</a:t>
            </a:r>
          </a:p>
          <a:p>
            <a:r>
              <a:rPr dirty="0"/>
              <a:t>For example:</a:t>
            </a:r>
            <a:br>
              <a:rPr dirty="0"/>
            </a:br>
            <a:r>
              <a:rPr dirty="0"/>
              <a:t/>
            </a:r>
            <a:br>
              <a:rPr dirty="0"/>
            </a:br>
            <a:r>
              <a:rPr dirty="0"/>
              <a:t/>
            </a:r>
            <a:br>
              <a:rPr dirty="0"/>
            </a:br>
            <a:r>
              <a:rPr dirty="0"/>
              <a:t>prints</a:t>
            </a:r>
            <a:br>
              <a:rPr dirty="0"/>
            </a:br>
            <a:r>
              <a:rPr dirty="0"/>
              <a:t/>
            </a:r>
            <a:br>
              <a:rPr dirty="0"/>
            </a:br>
            <a:endParaRPr dirty="0"/>
          </a:p>
        </p:txBody>
      </p:sp>
      <p:sp>
        <p:nvSpPr>
          <p:cNvPr id="511" name="Shape 511"/>
          <p:cNvSpPr/>
          <p:nvPr/>
        </p:nvSpPr>
        <p:spPr>
          <a:xfrm>
            <a:off x="1037226" y="5486399"/>
            <a:ext cx="577237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    </a:t>
            </a:r>
            <a:r>
              <a:rPr>
                <a:solidFill>
                  <a:srgbClr val="34BD26"/>
                </a:solidFill>
              </a:rPr>
              <a:t>int</a:t>
            </a:r>
            <a:r>
              <a:t> x = </a:t>
            </a:r>
            <a:r>
              <a:rPr>
                <a:solidFill>
                  <a:srgbClr val="C33720"/>
                </a:solidFill>
              </a:rPr>
              <a:t>90000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    </a:t>
            </a:r>
            <a:r>
              <a:rPr>
                <a:solidFill>
                  <a:srgbClr val="34BD26"/>
                </a:solidFill>
              </a:rPr>
              <a:t>short</a:t>
            </a:r>
            <a:r>
              <a:t> y = (</a:t>
            </a:r>
            <a:r>
              <a:rPr>
                <a:solidFill>
                  <a:srgbClr val="34BD26"/>
                </a:solidFill>
              </a:rPr>
              <a:t>short</a:t>
            </a:r>
            <a:r>
              <a:t>)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    printf(</a:t>
            </a:r>
            <a:r>
              <a:rPr>
                <a:solidFill>
                  <a:srgbClr val="C33720"/>
                </a:solidFill>
              </a:rPr>
              <a:t>"x = </a:t>
            </a:r>
            <a:r>
              <a:rPr>
                <a:solidFill>
                  <a:srgbClr val="D53BD3"/>
                </a:solidFill>
              </a:rPr>
              <a:t>%d</a:t>
            </a:r>
            <a:r>
              <a:rPr>
                <a:solidFill>
                  <a:srgbClr val="C33720"/>
                </a:solidFill>
              </a:rPr>
              <a:t>, y = </a:t>
            </a:r>
            <a:r>
              <a:rPr>
                <a:solidFill>
                  <a:srgbClr val="D53BD3"/>
                </a:solidFill>
              </a:rPr>
              <a:t>%d\n</a:t>
            </a:r>
            <a:r>
              <a:rPr>
                <a:solidFill>
                  <a:srgbClr val="C33720"/>
                </a:solidFill>
              </a:rPr>
              <a:t>"</a:t>
            </a:r>
            <a:r>
              <a:t>, x, y);</a:t>
            </a:r>
          </a:p>
        </p:txBody>
      </p:sp>
      <p:sp>
        <p:nvSpPr>
          <p:cNvPr id="512" name="Shape 512"/>
          <p:cNvSpPr/>
          <p:nvPr/>
        </p:nvSpPr>
        <p:spPr>
          <a:xfrm>
            <a:off x="1663231" y="7213600"/>
            <a:ext cx="317271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lvl1pPr>
          </a:lstStyle>
          <a:p>
            <a:r>
              <a:t>x = 90000, y = 24464</a:t>
            </a:r>
          </a:p>
        </p:txBody>
      </p:sp>
    </p:spTree>
    <p:extLst>
      <p:ext uri="{BB962C8B-B14F-4D97-AF65-F5344CB8AC3E}">
        <p14:creationId xmlns:p14="http://schemas.microsoft.com/office/powerpoint/2010/main" val="412896817"/>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hape 514"/>
          <p:cNvSpPr>
            <a:spLocks noGrp="1"/>
          </p:cNvSpPr>
          <p:nvPr>
            <p:ph type="title"/>
          </p:nvPr>
        </p:nvSpPr>
        <p:spPr>
          <a:prstGeom prst="rect">
            <a:avLst/>
          </a:prstGeom>
        </p:spPr>
        <p:txBody>
          <a:bodyPr/>
          <a:lstStyle/>
          <a:p>
            <a:r>
              <a:rPr dirty="0"/>
              <a:t>Casting</a:t>
            </a:r>
          </a:p>
        </p:txBody>
      </p:sp>
      <p:sp>
        <p:nvSpPr>
          <p:cNvPr id="515" name="Shape 515"/>
          <p:cNvSpPr>
            <a:spLocks noGrp="1"/>
          </p:cNvSpPr>
          <p:nvPr>
            <p:ph type="body" idx="1"/>
          </p:nvPr>
        </p:nvSpPr>
        <p:spPr>
          <a:prstGeom prst="rect">
            <a:avLst/>
          </a:prstGeom>
        </p:spPr>
        <p:txBody>
          <a:bodyPr/>
          <a:lstStyle/>
          <a:p>
            <a:r>
              <a:rPr dirty="0"/>
              <a:t>Pointers of one type can be cast to another type</a:t>
            </a:r>
          </a:p>
          <a:p>
            <a:r>
              <a:rPr dirty="0"/>
              <a:t>As usual, C does </a:t>
            </a:r>
            <a:r>
              <a:rPr i="1" dirty="0"/>
              <a:t>not</a:t>
            </a:r>
            <a:r>
              <a:rPr dirty="0"/>
              <a:t> stop you from shooting yourself in the foot with this</a:t>
            </a:r>
          </a:p>
          <a:p>
            <a:r>
              <a:rPr dirty="0"/>
              <a:t>But it does let you do some handy things too!</a:t>
            </a:r>
          </a:p>
        </p:txBody>
      </p:sp>
    </p:spTree>
    <p:extLst>
      <p:ext uri="{BB962C8B-B14F-4D97-AF65-F5344CB8AC3E}">
        <p14:creationId xmlns:p14="http://schemas.microsoft.com/office/powerpoint/2010/main" val="1037139862"/>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Shape 517"/>
          <p:cNvSpPr>
            <a:spLocks noGrp="1"/>
          </p:cNvSpPr>
          <p:nvPr>
            <p:ph type="title"/>
          </p:nvPr>
        </p:nvSpPr>
        <p:spPr>
          <a:prstGeom prst="rect">
            <a:avLst/>
          </a:prstGeom>
        </p:spPr>
        <p:txBody>
          <a:bodyPr/>
          <a:lstStyle/>
          <a:p>
            <a:r>
              <a:rPr dirty="0"/>
              <a:t>Casting</a:t>
            </a:r>
          </a:p>
        </p:txBody>
      </p:sp>
      <p:sp>
        <p:nvSpPr>
          <p:cNvPr id="518" name="Shape 518"/>
          <p:cNvSpPr/>
          <p:nvPr/>
        </p:nvSpPr>
        <p:spPr>
          <a:xfrm>
            <a:off x="3165096" y="2921000"/>
            <a:ext cx="6674608" cy="391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a:t>
            </a:r>
            <a:r>
              <a:rPr>
                <a:solidFill>
                  <a:srgbClr val="34BD26"/>
                </a:solidFill>
              </a:rPr>
              <a:t>char</a:t>
            </a:r>
            <a:r>
              <a:t> x[] = </a:t>
            </a:r>
            <a:r>
              <a:rPr>
                <a:solidFill>
                  <a:srgbClr val="C33720"/>
                </a:solidFill>
              </a:rPr>
              <a:t>"POLY"</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a:t>
            </a:r>
            <a:r>
              <a:rPr>
                <a:solidFill>
                  <a:srgbClr val="34BD26"/>
                </a:solidFill>
              </a:rPr>
              <a:t>int</a:t>
            </a:r>
            <a: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y = (</a:t>
            </a:r>
            <a:r>
              <a:rPr>
                <a:solidFill>
                  <a:srgbClr val="34BD26"/>
                </a:solidFill>
              </a:rPr>
              <a:t>int</a:t>
            </a:r>
            <a:r>
              <a:t>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printf(</a:t>
            </a:r>
            <a:r>
              <a:rPr>
                <a:solidFill>
                  <a:srgbClr val="C33720"/>
                </a:solidFill>
              </a:rPr>
              <a:t>"</a:t>
            </a:r>
            <a:r>
              <a:rPr>
                <a:solidFill>
                  <a:srgbClr val="D53BD3"/>
                </a:solidFill>
              </a:rPr>
              <a:t>%s</a:t>
            </a:r>
            <a:r>
              <a:rPr>
                <a:solidFill>
                  <a:srgbClr val="C33720"/>
                </a:solidFill>
              </a:rPr>
              <a:t> is </a:t>
            </a:r>
            <a:r>
              <a:rPr>
                <a:solidFill>
                  <a:srgbClr val="D53BD3"/>
                </a:solidFill>
              </a:rPr>
              <a:t>%d\n</a:t>
            </a:r>
            <a:r>
              <a:rPr>
                <a:solidFill>
                  <a:srgbClr val="C33720"/>
                </a:solidFill>
              </a:rPr>
              <a:t>"</a:t>
            </a:r>
            <a:r>
              <a:t>, x,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a:t>
            </a:r>
          </a:p>
        </p:txBody>
      </p:sp>
      <p:sp>
        <p:nvSpPr>
          <p:cNvPr id="519" name="Shape 519"/>
          <p:cNvSpPr/>
          <p:nvPr/>
        </p:nvSpPr>
        <p:spPr>
          <a:xfrm>
            <a:off x="937046" y="8020050"/>
            <a:ext cx="396790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latin typeface="Menlo"/>
                <a:ea typeface="Menlo"/>
                <a:cs typeface="Menlo"/>
                <a:sym typeface="Menlo"/>
              </a:defRPr>
            </a:lvl1pPr>
          </a:lstStyle>
          <a:p>
            <a:r>
              <a:t>POLY is 1498173264</a:t>
            </a:r>
          </a:p>
        </p:txBody>
      </p:sp>
      <p:sp>
        <p:nvSpPr>
          <p:cNvPr id="520" name="Shape 520"/>
          <p:cNvSpPr/>
          <p:nvPr/>
        </p:nvSpPr>
        <p:spPr>
          <a:xfrm>
            <a:off x="2165019" y="7286625"/>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Tree>
    <p:extLst>
      <p:ext uri="{BB962C8B-B14F-4D97-AF65-F5344CB8AC3E}">
        <p14:creationId xmlns:p14="http://schemas.microsoft.com/office/powerpoint/2010/main" val="8489793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t>A First Program</a:t>
            </a:r>
          </a:p>
        </p:txBody>
      </p:sp>
      <p:sp>
        <p:nvSpPr>
          <p:cNvPr id="142" name="Shape 142"/>
          <p:cNvSpPr/>
          <p:nvPr/>
        </p:nvSpPr>
        <p:spPr>
          <a:xfrm>
            <a:off x="2507289" y="4063999"/>
            <a:ext cx="8217930"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urier"/>
                <a:ea typeface="Courier"/>
                <a:cs typeface="Courier"/>
                <a:sym typeface="Courier"/>
              </a:defRPr>
            </a:pPr>
            <a:r>
              <a:t>#include &lt;stdio.h&gt;</a:t>
            </a:r>
          </a:p>
          <a:p>
            <a:pPr algn="l">
              <a:defRPr>
                <a:latin typeface="Courier"/>
                <a:ea typeface="Courier"/>
                <a:cs typeface="Courier"/>
                <a:sym typeface="Courier"/>
              </a:defRPr>
            </a:pPr>
            <a:endParaRPr/>
          </a:p>
          <a:p>
            <a:pPr algn="l">
              <a:defRPr>
                <a:latin typeface="Courier"/>
                <a:ea typeface="Courier"/>
                <a:cs typeface="Courier"/>
                <a:sym typeface="Courier"/>
              </a:defRPr>
            </a:pPr>
            <a:r>
              <a:t>int main() {</a:t>
            </a:r>
          </a:p>
          <a:p>
            <a:pPr algn="l">
              <a:defRPr>
                <a:latin typeface="Courier"/>
                <a:ea typeface="Courier"/>
                <a:cs typeface="Courier"/>
                <a:sym typeface="Courier"/>
              </a:defRPr>
            </a:pPr>
            <a:r>
              <a:t>    printf("Hello, world\n");</a:t>
            </a:r>
          </a:p>
          <a:p>
            <a:pPr algn="l">
              <a:defRPr>
                <a:latin typeface="Courier"/>
                <a:ea typeface="Courier"/>
                <a:cs typeface="Courier"/>
                <a:sym typeface="Courier"/>
              </a:defRPr>
            </a:pPr>
            <a:r>
              <a:t>    return 0;</a:t>
            </a:r>
          </a:p>
          <a:p>
            <a:pPr algn="l">
              <a:defRPr>
                <a:latin typeface="Courier"/>
                <a:ea typeface="Courier"/>
                <a:cs typeface="Courier"/>
                <a:sym typeface="Courier"/>
              </a:defRPr>
            </a:pPr>
            <a:r>
              <a:t>}</a:t>
            </a:r>
          </a:p>
        </p:txBody>
      </p:sp>
      <p:sp>
        <p:nvSpPr>
          <p:cNvPr id="143" name="Shape 143"/>
          <p:cNvSpPr/>
          <p:nvPr/>
        </p:nvSpPr>
        <p:spPr>
          <a:xfrm>
            <a:off x="1085540" y="3155950"/>
            <a:ext cx="1083372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Calling the printf function with a string parameter</a:t>
            </a:r>
          </a:p>
        </p:txBody>
      </p:sp>
      <p:sp>
        <p:nvSpPr>
          <p:cNvPr id="144" name="Shape 144"/>
          <p:cNvSpPr/>
          <p:nvPr/>
        </p:nvSpPr>
        <p:spPr>
          <a:xfrm flipH="1">
            <a:off x="3856980" y="3903664"/>
            <a:ext cx="1161959" cy="1958676"/>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310382014"/>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hape 522"/>
          <p:cNvSpPr>
            <a:spLocks noGrp="1"/>
          </p:cNvSpPr>
          <p:nvPr>
            <p:ph type="title"/>
          </p:nvPr>
        </p:nvSpPr>
        <p:spPr>
          <a:prstGeom prst="rect">
            <a:avLst/>
          </a:prstGeom>
        </p:spPr>
        <p:txBody>
          <a:bodyPr/>
          <a:lstStyle/>
          <a:p>
            <a:r>
              <a:rPr dirty="0"/>
              <a:t>Casting</a:t>
            </a:r>
          </a:p>
        </p:txBody>
      </p:sp>
      <p:sp>
        <p:nvSpPr>
          <p:cNvPr id="523" name="Shape 523"/>
          <p:cNvSpPr/>
          <p:nvPr/>
        </p:nvSpPr>
        <p:spPr>
          <a:xfrm>
            <a:off x="3165096" y="2921000"/>
            <a:ext cx="6674608" cy="391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a:t>
            </a:r>
            <a:r>
              <a:rPr>
                <a:solidFill>
                  <a:srgbClr val="34BD26"/>
                </a:solidFill>
              </a:rPr>
              <a:t>char</a:t>
            </a:r>
            <a:r>
              <a:t> x[] = </a:t>
            </a:r>
            <a:r>
              <a:rPr>
                <a:solidFill>
                  <a:srgbClr val="C33720"/>
                </a:solidFill>
              </a:rPr>
              <a:t>"POLY"</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a:t>
            </a:r>
            <a:r>
              <a:rPr>
                <a:solidFill>
                  <a:srgbClr val="34BD26"/>
                </a:solidFill>
              </a:rPr>
              <a:t>int</a:t>
            </a:r>
            <a: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y = (</a:t>
            </a:r>
            <a:r>
              <a:rPr>
                <a:solidFill>
                  <a:srgbClr val="34BD26"/>
                </a:solidFill>
              </a:rPr>
              <a:t>int</a:t>
            </a:r>
            <a:r>
              <a:t>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printf(</a:t>
            </a:r>
            <a:r>
              <a:rPr>
                <a:solidFill>
                  <a:srgbClr val="C33720"/>
                </a:solidFill>
              </a:rPr>
              <a:t>"</a:t>
            </a:r>
            <a:r>
              <a:rPr>
                <a:solidFill>
                  <a:srgbClr val="D53BD3"/>
                </a:solidFill>
              </a:rPr>
              <a:t>%s</a:t>
            </a:r>
            <a:r>
              <a:rPr>
                <a:solidFill>
                  <a:srgbClr val="C33720"/>
                </a:solidFill>
              </a:rPr>
              <a:t> is </a:t>
            </a:r>
            <a:r>
              <a:rPr>
                <a:solidFill>
                  <a:srgbClr val="D53BD3"/>
                </a:solidFill>
              </a:rPr>
              <a:t>%d\n</a:t>
            </a:r>
            <a:r>
              <a:rPr>
                <a:solidFill>
                  <a:srgbClr val="C33720"/>
                </a:solidFill>
              </a:rPr>
              <a:t>"</a:t>
            </a:r>
            <a:r>
              <a:t>, x,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a:t>
            </a:r>
          </a:p>
        </p:txBody>
      </p:sp>
      <p:sp>
        <p:nvSpPr>
          <p:cNvPr id="524" name="Shape 524"/>
          <p:cNvSpPr/>
          <p:nvPr/>
        </p:nvSpPr>
        <p:spPr>
          <a:xfrm>
            <a:off x="937046" y="8020050"/>
            <a:ext cx="396790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latin typeface="Menlo"/>
                <a:ea typeface="Menlo"/>
                <a:cs typeface="Menlo"/>
                <a:sym typeface="Menlo"/>
              </a:defRPr>
            </a:lvl1pPr>
          </a:lstStyle>
          <a:p>
            <a:r>
              <a:t>POLY is 1498173264</a:t>
            </a:r>
          </a:p>
        </p:txBody>
      </p:sp>
      <p:sp>
        <p:nvSpPr>
          <p:cNvPr id="525" name="Shape 525"/>
          <p:cNvSpPr/>
          <p:nvPr/>
        </p:nvSpPr>
        <p:spPr>
          <a:xfrm>
            <a:off x="2165019" y="7286625"/>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526" name="Shape 526"/>
          <p:cNvSpPr/>
          <p:nvPr/>
        </p:nvSpPr>
        <p:spPr>
          <a:xfrm>
            <a:off x="8413622" y="633730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Why?</a:t>
            </a:r>
          </a:p>
        </p:txBody>
      </p:sp>
    </p:spTree>
    <p:extLst>
      <p:ext uri="{BB962C8B-B14F-4D97-AF65-F5344CB8AC3E}">
        <p14:creationId xmlns:p14="http://schemas.microsoft.com/office/powerpoint/2010/main" val="950451937"/>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a:spLocks noGrp="1"/>
          </p:cNvSpPr>
          <p:nvPr>
            <p:ph type="title"/>
          </p:nvPr>
        </p:nvSpPr>
        <p:spPr>
          <a:prstGeom prst="rect">
            <a:avLst/>
          </a:prstGeom>
        </p:spPr>
        <p:txBody>
          <a:bodyPr/>
          <a:lstStyle/>
          <a:p>
            <a:r>
              <a:rPr dirty="0"/>
              <a:t>Casting</a:t>
            </a:r>
          </a:p>
        </p:txBody>
      </p:sp>
      <p:sp>
        <p:nvSpPr>
          <p:cNvPr id="529" name="Shape 529"/>
          <p:cNvSpPr/>
          <p:nvPr/>
        </p:nvSpPr>
        <p:spPr>
          <a:xfrm>
            <a:off x="3165096" y="2921000"/>
            <a:ext cx="6674608" cy="391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a:t>
            </a:r>
            <a:r>
              <a:rPr>
                <a:solidFill>
                  <a:srgbClr val="34BD26"/>
                </a:solidFill>
              </a:rPr>
              <a:t>char</a:t>
            </a:r>
            <a:r>
              <a:t> x[] = </a:t>
            </a:r>
            <a:r>
              <a:rPr>
                <a:solidFill>
                  <a:srgbClr val="C33720"/>
                </a:solidFill>
              </a:rPr>
              <a:t>"POLY"</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a:t>
            </a:r>
            <a:r>
              <a:rPr>
                <a:solidFill>
                  <a:srgbClr val="34BD26"/>
                </a:solidFill>
              </a:rPr>
              <a:t>int</a:t>
            </a:r>
            <a:r>
              <a:t>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y = (</a:t>
            </a:r>
            <a:r>
              <a:rPr>
                <a:solidFill>
                  <a:srgbClr val="34BD26"/>
                </a:solidFill>
              </a:rPr>
              <a:t>int</a:t>
            </a:r>
            <a:r>
              <a:t> *) &amp;x;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    printf(</a:t>
            </a:r>
            <a:r>
              <a:rPr>
                <a:solidFill>
                  <a:srgbClr val="C33720"/>
                </a:solidFill>
              </a:rPr>
              <a:t>"</a:t>
            </a:r>
            <a:r>
              <a:rPr>
                <a:solidFill>
                  <a:srgbClr val="D53BD3"/>
                </a:solidFill>
              </a:rPr>
              <a:t>%s</a:t>
            </a:r>
            <a:r>
              <a:rPr>
                <a:solidFill>
                  <a:srgbClr val="C33720"/>
                </a:solidFill>
              </a:rPr>
              <a:t> is </a:t>
            </a:r>
            <a:r>
              <a:rPr>
                <a:solidFill>
                  <a:srgbClr val="D53BD3"/>
                </a:solidFill>
              </a:rPr>
              <a:t>%d\n</a:t>
            </a:r>
            <a:r>
              <a:rPr>
                <a:solidFill>
                  <a:srgbClr val="C33720"/>
                </a:solidFill>
              </a:rPr>
              <a:t>"</a:t>
            </a:r>
            <a:r>
              <a:t>, x,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pPr>
            <a:r>
              <a:t>}</a:t>
            </a:r>
          </a:p>
        </p:txBody>
      </p:sp>
      <p:sp>
        <p:nvSpPr>
          <p:cNvPr id="530" name="Shape 530"/>
          <p:cNvSpPr/>
          <p:nvPr/>
        </p:nvSpPr>
        <p:spPr>
          <a:xfrm>
            <a:off x="937046" y="8020050"/>
            <a:ext cx="396790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latin typeface="Menlo"/>
                <a:ea typeface="Menlo"/>
                <a:cs typeface="Menlo"/>
                <a:sym typeface="Menlo"/>
              </a:defRPr>
            </a:lvl1pPr>
          </a:lstStyle>
          <a:p>
            <a:r>
              <a:t>POLY is 1498173264</a:t>
            </a:r>
          </a:p>
        </p:txBody>
      </p:sp>
      <p:sp>
        <p:nvSpPr>
          <p:cNvPr id="531" name="Shape 531"/>
          <p:cNvSpPr/>
          <p:nvPr/>
        </p:nvSpPr>
        <p:spPr>
          <a:xfrm>
            <a:off x="2165019" y="7286625"/>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
        <p:nvSpPr>
          <p:cNvPr id="532" name="Shape 532"/>
          <p:cNvSpPr/>
          <p:nvPr/>
        </p:nvSpPr>
        <p:spPr>
          <a:xfrm>
            <a:off x="8413622" y="633730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Why?</a:t>
            </a:r>
          </a:p>
        </p:txBody>
      </p:sp>
      <p:sp>
        <p:nvSpPr>
          <p:cNvPr id="533" name="Shape 533"/>
          <p:cNvSpPr/>
          <p:nvPr/>
        </p:nvSpPr>
        <p:spPr>
          <a:xfrm>
            <a:off x="6242303" y="7150099"/>
            <a:ext cx="617953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700"/>
            </a:pPr>
            <a:r>
              <a:t>"POLY"	= {'P', 'O', 'L', 'Y', '\0'} </a:t>
            </a:r>
          </a:p>
          <a:p>
            <a:pPr algn="l">
              <a:defRPr sz="2700"/>
            </a:pPr>
            <a:r>
              <a:t>		= 0x50, 0x4f, 0x4c, 0x59, 0x00</a:t>
            </a:r>
          </a:p>
          <a:p>
            <a:pPr algn="l">
              <a:defRPr sz="2700"/>
            </a:pPr>
            <a:r>
              <a:t>		= 0x594c4f50</a:t>
            </a:r>
          </a:p>
          <a:p>
            <a:pPr algn="l">
              <a:defRPr sz="2700"/>
            </a:pPr>
            <a:r>
              <a:t>		= 1498173264</a:t>
            </a:r>
          </a:p>
        </p:txBody>
      </p:sp>
    </p:spTree>
    <p:extLst>
      <p:ext uri="{BB962C8B-B14F-4D97-AF65-F5344CB8AC3E}">
        <p14:creationId xmlns:p14="http://schemas.microsoft.com/office/powerpoint/2010/main" val="1262338773"/>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Shape 535"/>
          <p:cNvSpPr>
            <a:spLocks noGrp="1"/>
          </p:cNvSpPr>
          <p:nvPr>
            <p:ph type="title"/>
          </p:nvPr>
        </p:nvSpPr>
        <p:spPr>
          <a:prstGeom prst="rect">
            <a:avLst/>
          </a:prstGeom>
        </p:spPr>
        <p:txBody>
          <a:bodyPr>
            <a:normAutofit/>
          </a:bodyPr>
          <a:lstStyle>
            <a:lvl1pPr defTabSz="566674">
              <a:defRPr sz="7760"/>
            </a:lvl1pPr>
          </a:lstStyle>
          <a:p>
            <a:r>
              <a:rPr dirty="0"/>
              <a:t>Casting (Other Direction)</a:t>
            </a:r>
          </a:p>
        </p:txBody>
      </p:sp>
      <p:sp>
        <p:nvSpPr>
          <p:cNvPr id="536" name="Shape 536"/>
          <p:cNvSpPr/>
          <p:nvPr/>
        </p:nvSpPr>
        <p:spPr>
          <a:xfrm>
            <a:off x="3142158" y="2660649"/>
            <a:ext cx="6720484" cy="443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solidFill>
                  <a:srgbClr val="C33720"/>
                </a:solidFill>
                <a:latin typeface="Menlo"/>
                <a:ea typeface="Menlo"/>
                <a:cs typeface="Menlo"/>
                <a:sym typeface="Menlo"/>
              </a:defRPr>
            </a:pPr>
            <a:r>
              <a:rPr>
                <a:solidFill>
                  <a:srgbClr val="000000"/>
                </a:solidFill>
              </a:rPr>
              <a:t>    </a:t>
            </a:r>
            <a:r>
              <a:rPr>
                <a:solidFill>
                  <a:srgbClr val="34BD26"/>
                </a:solidFill>
              </a:rPr>
              <a:t>int</a:t>
            </a:r>
            <a:r>
              <a:rPr>
                <a:solidFill>
                  <a:srgbClr val="000000"/>
                </a:solidFill>
              </a:rPr>
              <a:t> y = </a:t>
            </a:r>
            <a:r>
              <a:t>1498173264</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latin typeface="Menlo"/>
                <a:ea typeface="Menlo"/>
                <a:cs typeface="Menlo"/>
                <a:sym typeface="Menlo"/>
              </a:defRPr>
            </a:pPr>
            <a:r>
              <a:t>    </a:t>
            </a:r>
            <a:r>
              <a:rPr>
                <a:solidFill>
                  <a:srgbClr val="34BD26"/>
                </a:solidFill>
              </a:rPr>
              <a:t>char</a:t>
            </a:r>
            <a:r>
              <a:t> x[</a:t>
            </a:r>
            <a:r>
              <a:rPr>
                <a:solidFill>
                  <a:srgbClr val="C33720"/>
                </a:solidFill>
              </a:rPr>
              <a:t>5</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latin typeface="Menlo"/>
                <a:ea typeface="Menlo"/>
                <a:cs typeface="Menlo"/>
                <a:sym typeface="Menlo"/>
              </a:defRPr>
            </a:pPr>
            <a:r>
              <a:t>    *((</a:t>
            </a:r>
            <a:r>
              <a:rPr>
                <a:solidFill>
                  <a:srgbClr val="34BD26"/>
                </a:solidFill>
              </a:rPr>
              <a:t>int</a:t>
            </a:r>
            <a:r>
              <a:t> *)x) = y;</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latin typeface="Menlo"/>
                <a:ea typeface="Menlo"/>
                <a:cs typeface="Menlo"/>
                <a:sym typeface="Menlo"/>
              </a:defRPr>
            </a:pPr>
            <a:r>
              <a:t>    x[</a:t>
            </a:r>
            <a:r>
              <a:rPr>
                <a:solidFill>
                  <a:srgbClr val="C33720"/>
                </a:solidFill>
              </a:rPr>
              <a:t>4</a:t>
            </a:r>
            <a:r>
              <a:t>] = </a:t>
            </a:r>
            <a:r>
              <a:rPr>
                <a:solidFill>
                  <a:srgbClr val="D53BD3"/>
                </a:solidFill>
              </a:rPr>
              <a:t>'\0'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latin typeface="Menlo"/>
                <a:ea typeface="Menlo"/>
                <a:cs typeface="Menlo"/>
                <a:sym typeface="Menlo"/>
              </a:defRPr>
            </a:pPr>
            <a:r>
              <a:t>    printf(</a:t>
            </a:r>
            <a:r>
              <a:rPr>
                <a:solidFill>
                  <a:srgbClr val="C33720"/>
                </a:solidFill>
              </a:rPr>
              <a:t>"</a:t>
            </a:r>
            <a:r>
              <a:rPr>
                <a:solidFill>
                  <a:srgbClr val="D53BD3"/>
                </a:solidFill>
              </a:rPr>
              <a:t>%d</a:t>
            </a:r>
            <a:r>
              <a:rPr>
                <a:solidFill>
                  <a:srgbClr val="C33720"/>
                </a:solidFill>
              </a:rPr>
              <a:t> is </a:t>
            </a:r>
            <a:r>
              <a:rPr>
                <a:solidFill>
                  <a:srgbClr val="D53BD3"/>
                </a:solidFill>
              </a:rPr>
              <a:t>%s\n</a:t>
            </a:r>
            <a:r>
              <a:rPr>
                <a:solidFill>
                  <a:srgbClr val="C33720"/>
                </a:solidFill>
              </a:rPr>
              <a:t>"</a:t>
            </a:r>
            <a:r>
              <a:t>, y, x);</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latin typeface="Menlo"/>
                <a:ea typeface="Menlo"/>
                <a:cs typeface="Menlo"/>
                <a:sym typeface="Menlo"/>
              </a:defRPr>
            </a:pPr>
            <a:r>
              <a:t>}</a:t>
            </a:r>
          </a:p>
        </p:txBody>
      </p:sp>
      <p:sp>
        <p:nvSpPr>
          <p:cNvPr id="537" name="Shape 537"/>
          <p:cNvSpPr/>
          <p:nvPr/>
        </p:nvSpPr>
        <p:spPr>
          <a:xfrm>
            <a:off x="4656075" y="8166100"/>
            <a:ext cx="36926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Menlo"/>
                <a:ea typeface="Menlo"/>
                <a:cs typeface="Menlo"/>
                <a:sym typeface="Menlo"/>
              </a:defRPr>
            </a:lvl1pPr>
          </a:lstStyle>
          <a:p>
            <a:r>
              <a:t>1498173264 is POLY</a:t>
            </a:r>
          </a:p>
        </p:txBody>
      </p:sp>
      <p:sp>
        <p:nvSpPr>
          <p:cNvPr id="538" name="Shape 538"/>
          <p:cNvSpPr/>
          <p:nvPr/>
        </p:nvSpPr>
        <p:spPr>
          <a:xfrm>
            <a:off x="5746419" y="7324725"/>
            <a:ext cx="15119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Tree>
    <p:extLst>
      <p:ext uri="{BB962C8B-B14F-4D97-AF65-F5344CB8AC3E}">
        <p14:creationId xmlns:p14="http://schemas.microsoft.com/office/powerpoint/2010/main" val="1136809098"/>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p:cNvSpPr>
          <p:nvPr>
            <p:ph type="title"/>
          </p:nvPr>
        </p:nvSpPr>
        <p:spPr>
          <a:prstGeom prst="rect">
            <a:avLst/>
          </a:prstGeom>
        </p:spPr>
        <p:txBody>
          <a:bodyPr/>
          <a:lstStyle/>
          <a:p>
            <a:r>
              <a:rPr dirty="0"/>
              <a:t>Structures</a:t>
            </a:r>
          </a:p>
        </p:txBody>
      </p:sp>
      <p:sp>
        <p:nvSpPr>
          <p:cNvPr id="541" name="Shape 541"/>
          <p:cNvSpPr>
            <a:spLocks noGrp="1"/>
          </p:cNvSpPr>
          <p:nvPr>
            <p:ph type="body" idx="1"/>
          </p:nvPr>
        </p:nvSpPr>
        <p:spPr>
          <a:prstGeom prst="rect">
            <a:avLst/>
          </a:prstGeom>
        </p:spPr>
        <p:txBody>
          <a:bodyPr/>
          <a:lstStyle/>
          <a:p>
            <a:r>
              <a:rPr dirty="0"/>
              <a:t>Sometimes we want more complicated data types than just int, char, etc.</a:t>
            </a:r>
          </a:p>
          <a:p>
            <a:r>
              <a:rPr dirty="0"/>
              <a:t>For this we can define a </a:t>
            </a:r>
            <a:r>
              <a:rPr i="1" dirty="0"/>
              <a:t>struct</a:t>
            </a:r>
            <a:r>
              <a:rPr dirty="0"/>
              <a:t> – an aggregate type that contains several fields</a:t>
            </a:r>
            <a:br>
              <a:rPr dirty="0"/>
            </a:br>
            <a:endParaRPr dirty="0"/>
          </a:p>
        </p:txBody>
      </p:sp>
    </p:spTree>
    <p:extLst>
      <p:ext uri="{BB962C8B-B14F-4D97-AF65-F5344CB8AC3E}">
        <p14:creationId xmlns:p14="http://schemas.microsoft.com/office/powerpoint/2010/main" val="188502727"/>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hape 543"/>
          <p:cNvSpPr>
            <a:spLocks noGrp="1"/>
          </p:cNvSpPr>
          <p:nvPr>
            <p:ph type="title"/>
          </p:nvPr>
        </p:nvSpPr>
        <p:spPr>
          <a:prstGeom prst="rect">
            <a:avLst/>
          </a:prstGeom>
        </p:spPr>
        <p:txBody>
          <a:bodyPr/>
          <a:lstStyle/>
          <a:p>
            <a:r>
              <a:rPr dirty="0"/>
              <a:t>Struct Example</a:t>
            </a:r>
          </a:p>
        </p:txBody>
      </p:sp>
      <p:sp>
        <p:nvSpPr>
          <p:cNvPr id="544" name="Shape 544"/>
          <p:cNvSpPr/>
          <p:nvPr/>
        </p:nvSpPr>
        <p:spPr>
          <a:xfrm>
            <a:off x="2832493" y="2616199"/>
            <a:ext cx="7339814" cy="627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D53BD3"/>
                </a:solidFill>
                <a:latin typeface="Menlo"/>
                <a:ea typeface="Menlo"/>
                <a:cs typeface="Menlo"/>
                <a:sym typeface="Menlo"/>
              </a:defRPr>
            </a:pPr>
            <a:r>
              <a:t>#include </a:t>
            </a:r>
            <a:r>
              <a:rPr>
                <a:solidFill>
                  <a:srgbClr val="C33720"/>
                </a:solidFill>
              </a:rPr>
              <a:t>&lt;stdio.h&gt;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struct</a:t>
            </a:r>
            <a:r>
              <a:t> Person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age;</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height_cm;</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weight_kg;</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int</a:t>
            </a:r>
            <a:r>
              <a:t> i;</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34BD26"/>
                </a:solidFill>
              </a:rPr>
              <a:t>struct</a:t>
            </a:r>
            <a:r>
              <a:t> Person p[</a:t>
            </a:r>
            <a:r>
              <a:rPr>
                <a:solidFill>
                  <a:srgbClr val="C33720"/>
                </a:solidFill>
              </a:rPr>
              <a:t>2</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a:t>
            </a:r>
            <a:r>
              <a:rPr>
                <a:solidFill>
                  <a:srgbClr val="C33720"/>
                </a:solidFill>
              </a:rPr>
              <a:t>0</a:t>
            </a:r>
            <a:r>
              <a:t>].age = </a:t>
            </a:r>
            <a:r>
              <a:rPr>
                <a:solidFill>
                  <a:srgbClr val="C33720"/>
                </a:solidFill>
              </a:rPr>
              <a:t>60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a:t>
            </a:r>
            <a:r>
              <a:rPr>
                <a:solidFill>
                  <a:srgbClr val="C33720"/>
                </a:solidFill>
              </a:rPr>
              <a:t>0</a:t>
            </a:r>
            <a:r>
              <a:t>].height_cm = </a:t>
            </a:r>
            <a:r>
              <a:rPr>
                <a:solidFill>
                  <a:srgbClr val="C33720"/>
                </a:solidFill>
              </a:rPr>
              <a:t>150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a:t>
            </a:r>
            <a:r>
              <a:rPr>
                <a:solidFill>
                  <a:srgbClr val="C33720"/>
                </a:solidFill>
              </a:rPr>
              <a:t>0</a:t>
            </a:r>
            <a:r>
              <a:t>].weight_kg = </a:t>
            </a:r>
            <a:r>
              <a:rPr>
                <a:solidFill>
                  <a:srgbClr val="C33720"/>
                </a:solidFill>
              </a:rPr>
              <a:t>90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a:t>
            </a:r>
            <a:r>
              <a:rPr>
                <a:solidFill>
                  <a:srgbClr val="C33720"/>
                </a:solidFill>
              </a:rPr>
              <a:t>1</a:t>
            </a:r>
            <a:r>
              <a:t>].age = </a:t>
            </a:r>
            <a:r>
              <a:rPr>
                <a:solidFill>
                  <a:srgbClr val="C33720"/>
                </a:solidFill>
              </a:rPr>
              <a:t>21</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a:t>
            </a:r>
            <a:r>
              <a:rPr>
                <a:solidFill>
                  <a:srgbClr val="C33720"/>
                </a:solidFill>
              </a:rPr>
              <a:t>1</a:t>
            </a:r>
            <a:r>
              <a:t>].height_cm = </a:t>
            </a:r>
            <a:r>
              <a:rPr>
                <a:solidFill>
                  <a:srgbClr val="C33720"/>
                </a:solidFill>
              </a:rPr>
              <a:t>180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p[</a:t>
            </a:r>
            <a:r>
              <a:rPr>
                <a:solidFill>
                  <a:srgbClr val="C33720"/>
                </a:solidFill>
              </a:rPr>
              <a:t>1</a:t>
            </a:r>
            <a:r>
              <a:t>].weight_kg = </a:t>
            </a:r>
            <a:r>
              <a:rPr>
                <a:solidFill>
                  <a:srgbClr val="C33720"/>
                </a:solidFill>
              </a:rPr>
              <a:t>80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r>
              <a:rPr>
                <a:solidFill>
                  <a:srgbClr val="CE7924"/>
                </a:solidFill>
              </a:rPr>
              <a:t>for</a:t>
            </a:r>
            <a:r>
              <a:t> (i = </a:t>
            </a:r>
            <a:r>
              <a:rPr>
                <a:solidFill>
                  <a:srgbClr val="C33720"/>
                </a:solidFill>
              </a:rPr>
              <a:t>0</a:t>
            </a:r>
            <a:r>
              <a:t>; i &lt; </a:t>
            </a:r>
            <a:r>
              <a:rPr>
                <a:solidFill>
                  <a:srgbClr val="C33720"/>
                </a:solidFill>
              </a:rPr>
              <a:t>2</a:t>
            </a:r>
            <a:r>
              <a:t>; i++)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33720"/>
                </a:solidFill>
                <a:latin typeface="Menlo"/>
                <a:ea typeface="Menlo"/>
                <a:cs typeface="Menlo"/>
                <a:sym typeface="Menlo"/>
              </a:defRPr>
            </a:pPr>
            <a:r>
              <a:rPr>
                <a:solidFill>
                  <a:srgbClr val="000000"/>
                </a:solidFill>
              </a:rPr>
              <a:t>        printf(</a:t>
            </a:r>
            <a:r>
              <a:t>"Person </a:t>
            </a:r>
            <a:r>
              <a:rPr>
                <a:solidFill>
                  <a:srgbClr val="D53BD3"/>
                </a:solidFill>
              </a:rPr>
              <a:t>%d</a:t>
            </a:r>
            <a:r>
              <a:t> is </a:t>
            </a:r>
            <a:r>
              <a:rPr>
                <a:solidFill>
                  <a:srgbClr val="D53BD3"/>
                </a:solidFill>
              </a:rPr>
              <a:t>%d</a:t>
            </a:r>
            <a:r>
              <a:t> years old and weighs </a:t>
            </a:r>
            <a:r>
              <a:rPr>
                <a:solidFill>
                  <a:srgbClr val="D53BD3"/>
                </a:solidFill>
              </a:rPr>
              <a:t>%d</a:t>
            </a:r>
            <a:r>
              <a:t> kg</a:t>
            </a:r>
            <a:r>
              <a:rPr>
                <a:solidFill>
                  <a:srgbClr val="D53BD3"/>
                </a:solidFill>
              </a:rPr>
              <a:t>\n</a:t>
            </a:r>
            <a:r>
              <a:t>"</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i, p[i].age, p[i].weight_kg);</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E7924"/>
                </a:solidFill>
                <a:latin typeface="Menlo"/>
                <a:ea typeface="Menlo"/>
                <a:cs typeface="Menlo"/>
                <a:sym typeface="Menlo"/>
              </a:defRPr>
            </a:pPr>
            <a:r>
              <a:rPr>
                <a:solidFill>
                  <a:srgbClr val="000000"/>
                </a:solidFill>
              </a:rPr>
              <a:t>    </a:t>
            </a:r>
            <a:r>
              <a:t>return</a:t>
            </a:r>
            <a:r>
              <a:rPr>
                <a:solidFill>
                  <a:srgbClr val="000000"/>
                </a:solidFill>
              </a:rPr>
              <a:t> </a:t>
            </a:r>
            <a:r>
              <a:rPr>
                <a:solidFill>
                  <a:srgbClr val="C33720"/>
                </a:solidFill>
              </a:rPr>
              <a:t>0</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latin typeface="Menlo"/>
                <a:ea typeface="Menlo"/>
                <a:cs typeface="Menlo"/>
                <a:sym typeface="Menlo"/>
              </a:defRPr>
            </a:pPr>
            <a:r>
              <a:t>}</a:t>
            </a:r>
          </a:p>
        </p:txBody>
      </p:sp>
    </p:spTree>
    <p:extLst>
      <p:ext uri="{BB962C8B-B14F-4D97-AF65-F5344CB8AC3E}">
        <p14:creationId xmlns:p14="http://schemas.microsoft.com/office/powerpoint/2010/main" val="626953364"/>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Shape 546"/>
          <p:cNvSpPr>
            <a:spLocks noGrp="1"/>
          </p:cNvSpPr>
          <p:nvPr>
            <p:ph type="title"/>
          </p:nvPr>
        </p:nvSpPr>
        <p:spPr>
          <a:prstGeom prst="rect">
            <a:avLst/>
          </a:prstGeom>
        </p:spPr>
        <p:txBody>
          <a:bodyPr/>
          <a:lstStyle/>
          <a:p>
            <a:r>
              <a:rPr dirty="0"/>
              <a:t>One Last Operator</a:t>
            </a:r>
          </a:p>
        </p:txBody>
      </p:sp>
      <p:sp>
        <p:nvSpPr>
          <p:cNvPr id="547" name="Shape 547"/>
          <p:cNvSpPr>
            <a:spLocks noGrp="1"/>
          </p:cNvSpPr>
          <p:nvPr>
            <p:ph type="body" idx="1"/>
          </p:nvPr>
        </p:nvSpPr>
        <p:spPr>
          <a:prstGeom prst="rect">
            <a:avLst/>
          </a:prstGeom>
        </p:spPr>
        <p:txBody>
          <a:bodyPr/>
          <a:lstStyle/>
          <a:p>
            <a:r>
              <a:rPr dirty="0"/>
              <a:t>If you have a pointer to a structure, you can dereference the pointer and access its member in one step:</a:t>
            </a:r>
            <a:br>
              <a:rPr dirty="0"/>
            </a:br>
            <a:r>
              <a:rPr dirty="0"/>
              <a:t/>
            </a:r>
            <a:br>
              <a:rPr dirty="0"/>
            </a:br>
            <a:r>
              <a:rPr dirty="0"/>
              <a:t>struct Person *p = &amp;q;</a:t>
            </a:r>
            <a:br>
              <a:rPr dirty="0"/>
            </a:br>
            <a:r>
              <a:rPr dirty="0"/>
              <a:t>p-&gt;age = 64;</a:t>
            </a:r>
          </a:p>
        </p:txBody>
      </p:sp>
    </p:spTree>
    <p:extLst>
      <p:ext uri="{BB962C8B-B14F-4D97-AF65-F5344CB8AC3E}">
        <p14:creationId xmlns:p14="http://schemas.microsoft.com/office/powerpoint/2010/main" val="1650416566"/>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9" name="Shape 549"/>
          <p:cNvSpPr>
            <a:spLocks noGrp="1"/>
          </p:cNvSpPr>
          <p:nvPr>
            <p:ph type="title"/>
          </p:nvPr>
        </p:nvSpPr>
        <p:spPr>
          <a:prstGeom prst="rect">
            <a:avLst/>
          </a:prstGeom>
        </p:spPr>
        <p:txBody>
          <a:bodyPr/>
          <a:lstStyle/>
          <a:p>
            <a:r>
              <a:rPr dirty="0"/>
              <a:t>Example from </a:t>
            </a:r>
            <a:r>
              <a:rPr dirty="0">
                <a:latin typeface="Menlo"/>
                <a:ea typeface="Menlo"/>
                <a:cs typeface="Menlo"/>
                <a:sym typeface="Menlo"/>
              </a:rPr>
              <a:t>sh.c</a:t>
            </a:r>
          </a:p>
        </p:txBody>
      </p:sp>
      <p:sp>
        <p:nvSpPr>
          <p:cNvPr id="550" name="Shape 550"/>
          <p:cNvSpPr>
            <a:spLocks noGrp="1"/>
          </p:cNvSpPr>
          <p:nvPr>
            <p:ph type="body" sz="quarter" idx="1"/>
          </p:nvPr>
        </p:nvSpPr>
        <p:spPr>
          <a:xfrm>
            <a:off x="952500" y="8102600"/>
            <a:ext cx="11099800" cy="1850133"/>
          </a:xfrm>
          <a:prstGeom prst="rect">
            <a:avLst/>
          </a:prstGeom>
        </p:spPr>
        <p:txBody>
          <a:bodyPr/>
          <a:lstStyle/>
          <a:p>
            <a:pPr marL="345722" indent="-345722">
              <a:defRPr sz="2800"/>
            </a:pPr>
            <a:endParaRPr lang="en-US" dirty="0" smtClean="0"/>
          </a:p>
          <a:p>
            <a:pPr marL="345722" indent="-345722">
              <a:defRPr sz="2800"/>
            </a:pPr>
            <a:r>
              <a:rPr dirty="0" smtClean="0"/>
              <a:t>The </a:t>
            </a:r>
            <a:r>
              <a:rPr dirty="0"/>
              <a:t>homework assignment file, sh.c, creates several structs and casts between them in order to mimic </a:t>
            </a:r>
            <a:r>
              <a:rPr i="1" dirty="0"/>
              <a:t>inheritance</a:t>
            </a:r>
          </a:p>
        </p:txBody>
      </p:sp>
      <p:sp>
        <p:nvSpPr>
          <p:cNvPr id="551" name="Shape 551"/>
          <p:cNvSpPr/>
          <p:nvPr/>
        </p:nvSpPr>
        <p:spPr>
          <a:xfrm>
            <a:off x="1635887" y="2247900"/>
            <a:ext cx="9733026" cy="645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t>// All commands have at least a type. Have looked at the type, the code</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t>// typically casts the *cmd to some specific cmd type.</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solidFill>
                  <a:srgbClr val="34BD26"/>
                </a:solidFill>
              </a:rPr>
              <a:t>struct</a:t>
            </a:r>
            <a:r>
              <a:rPr dirty="0"/>
              <a:t> cmd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solidFill>
                  <a:srgbClr val="000000"/>
                </a:solidFill>
              </a:rPr>
              <a:t>  </a:t>
            </a:r>
            <a:r>
              <a:rPr dirty="0">
                <a:solidFill>
                  <a:srgbClr val="34BD26"/>
                </a:solidFill>
              </a:rPr>
              <a:t>int</a:t>
            </a:r>
            <a:r>
              <a:rPr dirty="0">
                <a:solidFill>
                  <a:srgbClr val="000000"/>
                </a:solidFill>
              </a:rPr>
              <a:t> type;          </a:t>
            </a:r>
            <a:r>
              <a:rPr dirty="0"/>
              <a:t>//  ' ' (exec), | (pipe), '&lt;' or '&gt;' for redirection</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endParaRPr dirty="0"/>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solidFill>
                  <a:srgbClr val="34BD26"/>
                </a:solidFill>
              </a:rPr>
              <a:t>struct</a:t>
            </a:r>
            <a:r>
              <a:rPr dirty="0"/>
              <a:t> execcmd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t>  </a:t>
            </a:r>
            <a:r>
              <a:rPr dirty="0">
                <a:solidFill>
                  <a:srgbClr val="34BD26"/>
                </a:solidFill>
              </a:rPr>
              <a:t>int</a:t>
            </a:r>
            <a:r>
              <a:rPr dirty="0"/>
              <a:t> type;              </a:t>
            </a:r>
            <a:r>
              <a:rPr dirty="0">
                <a:solidFill>
                  <a:srgbClr val="5330E1"/>
                </a:solidFill>
              </a:rPr>
              <a:t>// '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solidFill>
                  <a:srgbClr val="000000"/>
                </a:solidFill>
              </a:rPr>
              <a:t>  </a:t>
            </a:r>
            <a:r>
              <a:rPr dirty="0">
                <a:solidFill>
                  <a:srgbClr val="34BD26"/>
                </a:solidFill>
              </a:rPr>
              <a:t>char</a:t>
            </a:r>
            <a:r>
              <a:rPr dirty="0">
                <a:solidFill>
                  <a:srgbClr val="000000"/>
                </a:solidFill>
              </a:rPr>
              <a:t> *argv[MAXARGS];   </a:t>
            </a:r>
            <a:r>
              <a:rPr dirty="0"/>
              <a:t>// arguments to the command to be exec-ed</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endParaRPr dirty="0"/>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solidFill>
                  <a:srgbClr val="34BD26"/>
                </a:solidFill>
              </a:rPr>
              <a:t>struct</a:t>
            </a:r>
            <a:r>
              <a:rPr dirty="0"/>
              <a:t> redircmd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t>  </a:t>
            </a:r>
            <a:r>
              <a:rPr dirty="0">
                <a:solidFill>
                  <a:srgbClr val="34BD26"/>
                </a:solidFill>
              </a:rPr>
              <a:t>int</a:t>
            </a:r>
            <a:r>
              <a:rPr dirty="0"/>
              <a:t> type;          </a:t>
            </a:r>
            <a:r>
              <a:rPr dirty="0">
                <a:solidFill>
                  <a:srgbClr val="5330E1"/>
                </a:solidFill>
              </a:rPr>
              <a:t>// &lt; or &gt;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solidFill>
                  <a:srgbClr val="000000"/>
                </a:solidFill>
              </a:rPr>
              <a:t>  </a:t>
            </a:r>
            <a:r>
              <a:rPr dirty="0">
                <a:solidFill>
                  <a:srgbClr val="34BD26"/>
                </a:solidFill>
              </a:rPr>
              <a:t>struct</a:t>
            </a:r>
            <a:r>
              <a:rPr dirty="0">
                <a:solidFill>
                  <a:srgbClr val="000000"/>
                </a:solidFill>
              </a:rPr>
              <a:t> cmd *cmd;   </a:t>
            </a:r>
            <a:r>
              <a:rPr dirty="0"/>
              <a:t>// the command to be run (e.g., an execcmd)</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solidFill>
                  <a:srgbClr val="000000"/>
                </a:solidFill>
              </a:rPr>
              <a:t>  </a:t>
            </a:r>
            <a:r>
              <a:rPr dirty="0">
                <a:solidFill>
                  <a:srgbClr val="34BD26"/>
                </a:solidFill>
              </a:rPr>
              <a:t>char</a:t>
            </a:r>
            <a:r>
              <a:rPr dirty="0">
                <a:solidFill>
                  <a:srgbClr val="000000"/>
                </a:solidFill>
              </a:rPr>
              <a:t> *file;        </a:t>
            </a:r>
            <a:r>
              <a:rPr dirty="0"/>
              <a:t>// the input/output file</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solidFill>
                  <a:srgbClr val="000000"/>
                </a:solidFill>
              </a:rPr>
              <a:t>  </a:t>
            </a:r>
            <a:r>
              <a:rPr dirty="0">
                <a:solidFill>
                  <a:srgbClr val="34BD26"/>
                </a:solidFill>
              </a:rPr>
              <a:t>int</a:t>
            </a:r>
            <a:r>
              <a:rPr dirty="0">
                <a:solidFill>
                  <a:srgbClr val="000000"/>
                </a:solidFill>
              </a:rPr>
              <a:t> mode;          </a:t>
            </a:r>
            <a:r>
              <a:rPr dirty="0"/>
              <a:t>// the mode to open the file with</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solidFill>
                  <a:srgbClr val="000000"/>
                </a:solidFill>
              </a:rPr>
              <a:t>  </a:t>
            </a:r>
            <a:r>
              <a:rPr dirty="0">
                <a:solidFill>
                  <a:srgbClr val="34BD26"/>
                </a:solidFill>
              </a:rPr>
              <a:t>int</a:t>
            </a:r>
            <a:r>
              <a:rPr dirty="0">
                <a:solidFill>
                  <a:srgbClr val="000000"/>
                </a:solidFill>
              </a:rPr>
              <a:t> fd;            </a:t>
            </a:r>
            <a:r>
              <a:rPr dirty="0"/>
              <a:t>// the file descriptor number to use for the file</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endParaRPr dirty="0"/>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solidFill>
                  <a:srgbClr val="34BD26"/>
                </a:solidFill>
              </a:rPr>
              <a:t>struct</a:t>
            </a:r>
            <a:r>
              <a:rPr dirty="0"/>
              <a:t> pipecmd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t>  </a:t>
            </a:r>
            <a:r>
              <a:rPr dirty="0">
                <a:solidFill>
                  <a:srgbClr val="34BD26"/>
                </a:solidFill>
              </a:rPr>
              <a:t>int</a:t>
            </a:r>
            <a:r>
              <a:rPr dirty="0"/>
              <a:t> type;          </a:t>
            </a:r>
            <a:r>
              <a:rPr dirty="0">
                <a:solidFill>
                  <a:srgbClr val="5330E1"/>
                </a:solidFill>
              </a:rP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solidFill>
                  <a:srgbClr val="000000"/>
                </a:solidFill>
              </a:rPr>
              <a:t>  </a:t>
            </a:r>
            <a:r>
              <a:rPr dirty="0">
                <a:solidFill>
                  <a:srgbClr val="34BD26"/>
                </a:solidFill>
              </a:rPr>
              <a:t>struct</a:t>
            </a:r>
            <a:r>
              <a:rPr dirty="0">
                <a:solidFill>
                  <a:srgbClr val="000000"/>
                </a:solidFill>
              </a:rPr>
              <a:t> cmd *left;  </a:t>
            </a:r>
            <a:r>
              <a:rPr dirty="0"/>
              <a:t>// left side of pipe</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solidFill>
                  <a:srgbClr val="5330E1"/>
                </a:solidFill>
                <a:latin typeface="Menlo"/>
                <a:ea typeface="Menlo"/>
                <a:cs typeface="Menlo"/>
                <a:sym typeface="Menlo"/>
              </a:defRPr>
            </a:pPr>
            <a:r>
              <a:rPr dirty="0">
                <a:solidFill>
                  <a:srgbClr val="000000"/>
                </a:solidFill>
              </a:rPr>
              <a:t>  </a:t>
            </a:r>
            <a:r>
              <a:rPr dirty="0">
                <a:solidFill>
                  <a:srgbClr val="34BD26"/>
                </a:solidFill>
              </a:rPr>
              <a:t>struct</a:t>
            </a:r>
            <a:r>
              <a:rPr dirty="0">
                <a:solidFill>
                  <a:srgbClr val="000000"/>
                </a:solidFill>
              </a:rPr>
              <a:t> cmd *right; </a:t>
            </a:r>
            <a:r>
              <a:rPr dirty="0"/>
              <a:t>// right side of pipe</a:t>
            </a:r>
            <a:endParaRPr dirty="0">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rPr dirty="0"/>
              <a:t>};</a:t>
            </a:r>
          </a:p>
        </p:txBody>
      </p:sp>
    </p:spTree>
    <p:extLst>
      <p:ext uri="{BB962C8B-B14F-4D97-AF65-F5344CB8AC3E}">
        <p14:creationId xmlns:p14="http://schemas.microsoft.com/office/powerpoint/2010/main" val="1652440110"/>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3" name="Shape 553"/>
          <p:cNvSpPr>
            <a:spLocks noGrp="1"/>
          </p:cNvSpPr>
          <p:nvPr>
            <p:ph type="title"/>
          </p:nvPr>
        </p:nvSpPr>
        <p:spPr>
          <a:prstGeom prst="rect">
            <a:avLst/>
          </a:prstGeom>
        </p:spPr>
        <p:txBody>
          <a:bodyPr/>
          <a:lstStyle/>
          <a:p>
            <a:r>
              <a:rPr dirty="0"/>
              <a:t>Example from </a:t>
            </a:r>
            <a:r>
              <a:rPr dirty="0">
                <a:latin typeface="Menlo"/>
                <a:ea typeface="Menlo"/>
                <a:cs typeface="Menlo"/>
                <a:sym typeface="Menlo"/>
              </a:rPr>
              <a:t>sh.c</a:t>
            </a:r>
          </a:p>
        </p:txBody>
      </p:sp>
      <p:sp>
        <p:nvSpPr>
          <p:cNvPr id="554" name="Shape 554"/>
          <p:cNvSpPr>
            <a:spLocks noGrp="1"/>
          </p:cNvSpPr>
          <p:nvPr>
            <p:ph type="body" sz="quarter" idx="1"/>
          </p:nvPr>
        </p:nvSpPr>
        <p:spPr>
          <a:xfrm>
            <a:off x="952500" y="8102600"/>
            <a:ext cx="11099800" cy="1850133"/>
          </a:xfrm>
          <a:prstGeom prst="rect">
            <a:avLst/>
          </a:prstGeom>
        </p:spPr>
        <p:txBody>
          <a:bodyPr/>
          <a:lstStyle/>
          <a:p>
            <a:pPr marL="345722" indent="-345722">
              <a:defRPr sz="2800"/>
            </a:pPr>
            <a:r>
              <a:rPr dirty="0"/>
              <a:t>The switch statement uses the </a:t>
            </a:r>
            <a:r>
              <a:rPr i="1" dirty="0"/>
              <a:t>type</a:t>
            </a:r>
            <a:r>
              <a:rPr dirty="0"/>
              <a:t> field of a struct cmd, which they all share, to decide the correct type to cast to</a:t>
            </a:r>
          </a:p>
        </p:txBody>
      </p:sp>
      <p:sp>
        <p:nvSpPr>
          <p:cNvPr id="555" name="Shape 555"/>
          <p:cNvSpPr/>
          <p:nvPr/>
        </p:nvSpPr>
        <p:spPr>
          <a:xfrm>
            <a:off x="3142158" y="2082800"/>
            <a:ext cx="6720484" cy="650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34BD26"/>
                </a:solidFill>
                <a:latin typeface="Menlo"/>
                <a:ea typeface="Menlo"/>
                <a:cs typeface="Menlo"/>
                <a:sym typeface="Menlo"/>
              </a:defRPr>
            </a:pPr>
            <a:r>
              <a:t>void</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runcmd(</a:t>
            </a:r>
            <a:r>
              <a:rPr>
                <a:solidFill>
                  <a:srgbClr val="34BD26"/>
                </a:solidFill>
              </a:rPr>
              <a:t>struct</a:t>
            </a:r>
            <a:r>
              <a:t> cmd *cmd)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  </a:t>
            </a:r>
            <a:r>
              <a:rPr>
                <a:solidFill>
                  <a:srgbClr val="34BD26"/>
                </a:solidFill>
              </a:rPr>
              <a:t>struct</a:t>
            </a:r>
            <a:r>
              <a:t> execcmd *ecmd;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  </a:t>
            </a:r>
            <a:r>
              <a:rPr>
                <a:solidFill>
                  <a:srgbClr val="34BD26"/>
                </a:solidFill>
              </a:rPr>
              <a:t>struct</a:t>
            </a:r>
            <a:r>
              <a:t> pipecmd *pcmd;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  </a:t>
            </a:r>
            <a:r>
              <a:rPr>
                <a:solidFill>
                  <a:srgbClr val="34BD26"/>
                </a:solidFill>
              </a:rPr>
              <a:t>struct</a:t>
            </a:r>
            <a:r>
              <a:t> redircmd *rcmd;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  </a:t>
            </a:r>
            <a:r>
              <a:rPr>
                <a:solidFill>
                  <a:srgbClr val="CE7924"/>
                </a:solidFill>
              </a:rPr>
              <a:t>switch</a:t>
            </a:r>
            <a:r>
              <a:t>(cmd-&gt;type){</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CE7924"/>
                </a:solidFill>
                <a:latin typeface="Menlo"/>
                <a:ea typeface="Menlo"/>
                <a:cs typeface="Menlo"/>
                <a:sym typeface="Menlo"/>
              </a:defRPr>
            </a:pPr>
            <a:r>
              <a:rPr>
                <a:solidFill>
                  <a:srgbClr val="000000"/>
                </a:solidFill>
              </a:rPr>
              <a:t>  </a:t>
            </a:r>
            <a:r>
              <a:t>case</a:t>
            </a:r>
            <a:r>
              <a:rPr>
                <a:solidFill>
                  <a:srgbClr val="000000"/>
                </a:solidFill>
              </a:rPr>
              <a:t> </a:t>
            </a:r>
            <a:r>
              <a:rPr>
                <a:solidFill>
                  <a:srgbClr val="C33720"/>
                </a:solidFill>
              </a:rPr>
              <a:t>' '</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    ecmd = (</a:t>
            </a:r>
            <a:r>
              <a:rPr>
                <a:solidFill>
                  <a:srgbClr val="34BD26"/>
                </a:solidFill>
              </a:rPr>
              <a:t>struct</a:t>
            </a:r>
            <a:r>
              <a:t> execcmd*)cmd;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    </a:t>
            </a:r>
            <a:r>
              <a:rPr>
                <a:solidFill>
                  <a:srgbClr val="CE7924"/>
                </a:solidFill>
              </a:rPr>
              <a:t>if</a:t>
            </a:r>
            <a:r>
              <a:t>(ecmd-&gt;argv[</a:t>
            </a:r>
            <a:r>
              <a:rPr>
                <a:solidFill>
                  <a:srgbClr val="C33720"/>
                </a:solidFill>
              </a:rPr>
              <a:t>0</a:t>
            </a:r>
            <a:r>
              <a:t>] == </a:t>
            </a:r>
            <a:r>
              <a:rPr>
                <a:solidFill>
                  <a:srgbClr val="C33720"/>
                </a:solidFill>
              </a:rPr>
              <a:t>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      exit(</a:t>
            </a:r>
            <a:r>
              <a:rPr>
                <a:solidFill>
                  <a:srgbClr val="C33720"/>
                </a:solidFill>
              </a:rPr>
              <a:t>0</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C33720"/>
                </a:solidFill>
                <a:latin typeface="Menlo"/>
                <a:ea typeface="Menlo"/>
                <a:cs typeface="Menlo"/>
                <a:sym typeface="Menlo"/>
              </a:defRPr>
            </a:pPr>
            <a:r>
              <a:rPr>
                <a:solidFill>
                  <a:srgbClr val="000000"/>
                </a:solidFill>
              </a:rPr>
              <a:t>    fprintf(</a:t>
            </a:r>
            <a:r>
              <a:t>stderr</a:t>
            </a:r>
            <a:r>
              <a:rPr>
                <a:solidFill>
                  <a:srgbClr val="000000"/>
                </a:solidFill>
              </a:rPr>
              <a:t>, </a:t>
            </a:r>
            <a:r>
              <a:t>"exec not implemented</a:t>
            </a:r>
            <a:r>
              <a:rPr>
                <a:solidFill>
                  <a:srgbClr val="D53BD3"/>
                </a:solidFill>
              </a:rPr>
              <a:t>\n</a:t>
            </a:r>
            <a:r>
              <a:t>"</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5330E1"/>
                </a:solidFill>
                <a:latin typeface="Menlo"/>
                <a:ea typeface="Menlo"/>
                <a:cs typeface="Menlo"/>
                <a:sym typeface="Menlo"/>
              </a:defRPr>
            </a:pPr>
            <a:r>
              <a:rPr>
                <a:solidFill>
                  <a:srgbClr val="000000"/>
                </a:solidFill>
              </a:rPr>
              <a:t>    </a:t>
            </a:r>
            <a:r>
              <a:t>// Your code here ...</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CE7924"/>
                </a:solidFill>
                <a:latin typeface="Menlo"/>
                <a:ea typeface="Menlo"/>
                <a:cs typeface="Menlo"/>
                <a:sym typeface="Menlo"/>
              </a:defRPr>
            </a:pPr>
            <a:r>
              <a:rPr>
                <a:solidFill>
                  <a:srgbClr val="000000"/>
                </a:solidFill>
              </a:rPr>
              <a:t>    </a:t>
            </a:r>
            <a:r>
              <a:t>break</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CE7924"/>
                </a:solidFill>
                <a:latin typeface="Menlo"/>
                <a:ea typeface="Menlo"/>
                <a:cs typeface="Menlo"/>
                <a:sym typeface="Menlo"/>
              </a:defRPr>
            </a:pPr>
            <a:r>
              <a:rPr>
                <a:solidFill>
                  <a:srgbClr val="000000"/>
                </a:solidFill>
              </a:rPr>
              <a:t>  </a:t>
            </a:r>
            <a:r>
              <a:t>case</a:t>
            </a:r>
            <a:r>
              <a:rPr>
                <a:solidFill>
                  <a:srgbClr val="000000"/>
                </a:solidFill>
              </a:rPr>
              <a:t> </a:t>
            </a:r>
            <a:r>
              <a:rPr>
                <a:solidFill>
                  <a:srgbClr val="C33720"/>
                </a:solidFill>
              </a:rPr>
              <a:t>'&gt;'</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CE7924"/>
                </a:solidFill>
                <a:latin typeface="Menlo"/>
                <a:ea typeface="Menlo"/>
                <a:cs typeface="Menlo"/>
                <a:sym typeface="Menlo"/>
              </a:defRPr>
            </a:pPr>
            <a:r>
              <a:rPr>
                <a:solidFill>
                  <a:srgbClr val="000000"/>
                </a:solidFill>
              </a:rPr>
              <a:t>  </a:t>
            </a:r>
            <a:r>
              <a:t>case</a:t>
            </a:r>
            <a:r>
              <a:rPr>
                <a:solidFill>
                  <a:srgbClr val="000000"/>
                </a:solidFill>
              </a:rPr>
              <a:t> </a:t>
            </a:r>
            <a:r>
              <a:rPr>
                <a:solidFill>
                  <a:srgbClr val="C33720"/>
                </a:solidFill>
              </a:rPr>
              <a:t>'&lt;'</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    rcmd = (</a:t>
            </a:r>
            <a:r>
              <a:rPr>
                <a:solidFill>
                  <a:srgbClr val="34BD26"/>
                </a:solidFill>
              </a:rPr>
              <a:t>struct</a:t>
            </a:r>
            <a:r>
              <a:t> redircmd*)cmd;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C33720"/>
                </a:solidFill>
                <a:latin typeface="Menlo"/>
                <a:ea typeface="Menlo"/>
                <a:cs typeface="Menlo"/>
                <a:sym typeface="Menlo"/>
              </a:defRPr>
            </a:pPr>
            <a:r>
              <a:rPr>
                <a:solidFill>
                  <a:srgbClr val="000000"/>
                </a:solidFill>
              </a:rPr>
              <a:t>    fprintf(</a:t>
            </a:r>
            <a:r>
              <a:t>stderr</a:t>
            </a:r>
            <a:r>
              <a:rPr>
                <a:solidFill>
                  <a:srgbClr val="000000"/>
                </a:solidFill>
              </a:rPr>
              <a:t>, </a:t>
            </a:r>
            <a:r>
              <a:t>"redir not implemented</a:t>
            </a:r>
            <a:r>
              <a:rPr>
                <a:solidFill>
                  <a:srgbClr val="D53BD3"/>
                </a:solidFill>
              </a:rPr>
              <a:t>\n</a:t>
            </a:r>
            <a:r>
              <a:t>"</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5330E1"/>
                </a:solidFill>
                <a:latin typeface="Menlo"/>
                <a:ea typeface="Menlo"/>
                <a:cs typeface="Menlo"/>
                <a:sym typeface="Menlo"/>
              </a:defRPr>
            </a:pPr>
            <a:r>
              <a:rPr>
                <a:solidFill>
                  <a:srgbClr val="000000"/>
                </a:solidFill>
              </a:rPr>
              <a:t>    </a:t>
            </a:r>
            <a:r>
              <a:t>// Your code here ...</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Menlo"/>
                <a:ea typeface="Menlo"/>
                <a:cs typeface="Menlo"/>
                <a:sym typeface="Menlo"/>
              </a:defRPr>
            </a:pPr>
            <a:r>
              <a:t>    runcmd(rcmd-&gt;cmd);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CE7924"/>
                </a:solidFill>
                <a:latin typeface="Menlo"/>
                <a:ea typeface="Menlo"/>
                <a:cs typeface="Menlo"/>
                <a:sym typeface="Menlo"/>
              </a:defRPr>
            </a:pPr>
            <a:r>
              <a:rPr>
                <a:solidFill>
                  <a:srgbClr val="000000"/>
                </a:solidFill>
              </a:rPr>
              <a:t>    </a:t>
            </a:r>
            <a:r>
              <a:t>break</a:t>
            </a:r>
            <a:r>
              <a:rPr>
                <a:solidFill>
                  <a:srgbClr val="000000"/>
                </a:solidFill>
              </a:rP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CE7924"/>
                </a:solidFill>
                <a:latin typeface="Menlo"/>
                <a:ea typeface="Menlo"/>
                <a:cs typeface="Menlo"/>
                <a:sym typeface="Menlo"/>
              </a:defRPr>
            </a:pPr>
            <a:r>
              <a:rPr>
                <a:solidFill>
                  <a:srgbClr val="000000"/>
                </a:solidFill>
              </a:rPr>
              <a:t>...</a:t>
            </a:r>
          </a:p>
        </p:txBody>
      </p:sp>
    </p:spTree>
    <p:extLst>
      <p:ext uri="{BB962C8B-B14F-4D97-AF65-F5344CB8AC3E}">
        <p14:creationId xmlns:p14="http://schemas.microsoft.com/office/powerpoint/2010/main" val="1302405766"/>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557"/>
          <p:cNvSpPr>
            <a:spLocks noGrp="1"/>
          </p:cNvSpPr>
          <p:nvPr>
            <p:ph type="title"/>
          </p:nvPr>
        </p:nvSpPr>
        <p:spPr>
          <a:prstGeom prst="rect">
            <a:avLst/>
          </a:prstGeom>
        </p:spPr>
        <p:txBody>
          <a:bodyPr/>
          <a:lstStyle/>
          <a:p>
            <a:r>
              <a:rPr dirty="0"/>
              <a:t>Other Pointer Tricks</a:t>
            </a:r>
          </a:p>
        </p:txBody>
      </p:sp>
      <p:sp>
        <p:nvSpPr>
          <p:cNvPr id="558" name="Shape 558"/>
          <p:cNvSpPr>
            <a:spLocks noGrp="1"/>
          </p:cNvSpPr>
          <p:nvPr>
            <p:ph type="body" idx="1"/>
          </p:nvPr>
        </p:nvSpPr>
        <p:spPr>
          <a:prstGeom prst="rect">
            <a:avLst/>
          </a:prstGeom>
        </p:spPr>
        <p:txBody>
          <a:bodyPr/>
          <a:lstStyle/>
          <a:p>
            <a:r>
              <a:rPr dirty="0"/>
              <a:t>You can make pointers point to anything you like, really</a:t>
            </a:r>
            <a:br>
              <a:rPr dirty="0"/>
            </a:br>
            <a:r>
              <a:rPr dirty="0"/>
              <a:t/>
            </a:r>
            <a:br>
              <a:rPr dirty="0"/>
            </a:br>
            <a:r>
              <a:rPr dirty="0"/>
              <a:t>int *p = (int *) 0x12345678;</a:t>
            </a:r>
            <a:br>
              <a:rPr dirty="0"/>
            </a:br>
            <a:r>
              <a:rPr dirty="0"/>
              <a:t>*p = 10;</a:t>
            </a:r>
          </a:p>
          <a:p>
            <a:r>
              <a:rPr dirty="0"/>
              <a:t>Though you are responsible for making sure it's something sensible</a:t>
            </a:r>
          </a:p>
          <a:p>
            <a:r>
              <a:rPr dirty="0"/>
              <a:t>Sometimes this is actually useful, particularly when writing code that talks directly to hardware</a:t>
            </a:r>
          </a:p>
        </p:txBody>
      </p:sp>
      <p:sp>
        <p:nvSpPr>
          <p:cNvPr id="559" name="Shape 559"/>
          <p:cNvSpPr/>
          <p:nvPr/>
        </p:nvSpPr>
        <p:spPr>
          <a:xfrm>
            <a:off x="7159145" y="3683210"/>
            <a:ext cx="5322087" cy="12105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a:solidFill>
                  <a:schemeClr val="accent5"/>
                </a:solidFill>
                <a:latin typeface="Helvetica"/>
                <a:ea typeface="Helvetica"/>
                <a:cs typeface="Helvetica"/>
                <a:sym typeface="Helvetica"/>
              </a:defRPr>
            </a:pPr>
            <a:r>
              <a:rPr dirty="0">
                <a:solidFill>
                  <a:schemeClr val="accent1"/>
                </a:solidFill>
              </a:rPr>
              <a:t>Writes 10 at address</a:t>
            </a:r>
          </a:p>
          <a:p>
            <a:pPr>
              <a:defRPr b="1">
                <a:solidFill>
                  <a:schemeClr val="accent5"/>
                </a:solidFill>
                <a:latin typeface="Helvetica"/>
                <a:ea typeface="Helvetica"/>
                <a:cs typeface="Helvetica"/>
                <a:sym typeface="Helvetica"/>
              </a:defRPr>
            </a:pPr>
            <a:r>
              <a:rPr dirty="0">
                <a:solidFill>
                  <a:schemeClr val="accent1"/>
                </a:solidFill>
              </a:rPr>
              <a:t>0x12345678</a:t>
            </a:r>
          </a:p>
        </p:txBody>
      </p:sp>
      <p:cxnSp>
        <p:nvCxnSpPr>
          <p:cNvPr id="5" name="Straight Arrow Connector 4"/>
          <p:cNvCxnSpPr/>
          <p:nvPr/>
        </p:nvCxnSpPr>
        <p:spPr>
          <a:xfrm flipH="1" flipV="1">
            <a:off x="3111910" y="4468761"/>
            <a:ext cx="4896464" cy="73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95291"/>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a:spLocks noGrp="1"/>
          </p:cNvSpPr>
          <p:nvPr>
            <p:ph type="title"/>
          </p:nvPr>
        </p:nvSpPr>
        <p:spPr>
          <a:prstGeom prst="rect">
            <a:avLst/>
          </a:prstGeom>
        </p:spPr>
        <p:txBody>
          <a:bodyPr/>
          <a:lstStyle/>
          <a:p>
            <a:r>
              <a:rPr dirty="0"/>
              <a:t>Arrays and Pointers</a:t>
            </a:r>
          </a:p>
        </p:txBody>
      </p:sp>
      <p:sp>
        <p:nvSpPr>
          <p:cNvPr id="562" name="Shape 562"/>
          <p:cNvSpPr>
            <a:spLocks noGrp="1"/>
          </p:cNvSpPr>
          <p:nvPr>
            <p:ph type="body" idx="1"/>
          </p:nvPr>
        </p:nvSpPr>
        <p:spPr>
          <a:prstGeom prst="rect">
            <a:avLst/>
          </a:prstGeom>
        </p:spPr>
        <p:txBody>
          <a:bodyPr/>
          <a:lstStyle/>
          <a:p>
            <a:r>
              <a:rPr dirty="0"/>
              <a:t>Arrays and pointers have a special relationship in C</a:t>
            </a:r>
          </a:p>
          <a:p>
            <a:r>
              <a:rPr dirty="0"/>
              <a:t>An array can be treated as a pointer in most contexts, and vice versa</a:t>
            </a:r>
          </a:p>
          <a:p>
            <a:r>
              <a:rPr dirty="0"/>
              <a:t>If you hand an array of type T to something that expects a pointer to type T, it's treated as if it were a pointer to the first element of the array</a:t>
            </a:r>
          </a:p>
        </p:txBody>
      </p:sp>
    </p:spTree>
    <p:extLst>
      <p:ext uri="{BB962C8B-B14F-4D97-AF65-F5344CB8AC3E}">
        <p14:creationId xmlns:p14="http://schemas.microsoft.com/office/powerpoint/2010/main" val="155595100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A First Program</a:t>
            </a:r>
          </a:p>
        </p:txBody>
      </p:sp>
      <p:sp>
        <p:nvSpPr>
          <p:cNvPr id="147" name="Shape 147"/>
          <p:cNvSpPr/>
          <p:nvPr/>
        </p:nvSpPr>
        <p:spPr>
          <a:xfrm>
            <a:off x="2507289" y="4063999"/>
            <a:ext cx="8217930"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urier"/>
                <a:ea typeface="Courier"/>
                <a:cs typeface="Courier"/>
                <a:sym typeface="Courier"/>
              </a:defRPr>
            </a:pPr>
            <a:r>
              <a:t>#include &lt;stdio.h&gt;</a:t>
            </a:r>
          </a:p>
          <a:p>
            <a:pPr algn="l">
              <a:defRPr>
                <a:latin typeface="Courier"/>
                <a:ea typeface="Courier"/>
                <a:cs typeface="Courier"/>
                <a:sym typeface="Courier"/>
              </a:defRPr>
            </a:pPr>
            <a:endParaRPr/>
          </a:p>
          <a:p>
            <a:pPr algn="l">
              <a:defRPr>
                <a:latin typeface="Courier"/>
                <a:ea typeface="Courier"/>
                <a:cs typeface="Courier"/>
                <a:sym typeface="Courier"/>
              </a:defRPr>
            </a:pPr>
            <a:r>
              <a:t>int main() {</a:t>
            </a:r>
          </a:p>
          <a:p>
            <a:pPr algn="l">
              <a:defRPr>
                <a:latin typeface="Courier"/>
                <a:ea typeface="Courier"/>
                <a:cs typeface="Courier"/>
                <a:sym typeface="Courier"/>
              </a:defRPr>
            </a:pPr>
            <a:r>
              <a:t>    printf("Hello, world\n");</a:t>
            </a:r>
          </a:p>
          <a:p>
            <a:pPr algn="l">
              <a:defRPr>
                <a:latin typeface="Courier"/>
                <a:ea typeface="Courier"/>
                <a:cs typeface="Courier"/>
                <a:sym typeface="Courier"/>
              </a:defRPr>
            </a:pPr>
            <a:r>
              <a:t>    return 0;</a:t>
            </a:r>
          </a:p>
          <a:p>
            <a:pPr algn="l">
              <a:defRPr>
                <a:latin typeface="Courier"/>
                <a:ea typeface="Courier"/>
                <a:cs typeface="Courier"/>
                <a:sym typeface="Courier"/>
              </a:defRPr>
            </a:pPr>
            <a:r>
              <a:t>}</a:t>
            </a:r>
          </a:p>
        </p:txBody>
      </p:sp>
      <p:sp>
        <p:nvSpPr>
          <p:cNvPr id="148" name="Shape 148"/>
          <p:cNvSpPr/>
          <p:nvPr/>
        </p:nvSpPr>
        <p:spPr>
          <a:xfrm>
            <a:off x="1745158" y="3060700"/>
            <a:ext cx="946368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Each statement must end with a semicolon</a:t>
            </a:r>
          </a:p>
        </p:txBody>
      </p:sp>
      <p:sp>
        <p:nvSpPr>
          <p:cNvPr id="149" name="Shape 149"/>
          <p:cNvSpPr/>
          <p:nvPr/>
        </p:nvSpPr>
        <p:spPr>
          <a:xfrm>
            <a:off x="8996568" y="3705238"/>
            <a:ext cx="1338058" cy="2145312"/>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352730735"/>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hape 564"/>
          <p:cNvSpPr>
            <a:spLocks noGrp="1"/>
          </p:cNvSpPr>
          <p:nvPr>
            <p:ph type="title"/>
          </p:nvPr>
        </p:nvSpPr>
        <p:spPr>
          <a:prstGeom prst="rect">
            <a:avLst/>
          </a:prstGeom>
        </p:spPr>
        <p:txBody>
          <a:bodyPr/>
          <a:lstStyle/>
          <a:p>
            <a:r>
              <a:rPr dirty="0"/>
              <a:t>Pointer Arithmetic</a:t>
            </a:r>
          </a:p>
        </p:txBody>
      </p:sp>
      <p:sp>
        <p:nvSpPr>
          <p:cNvPr id="565" name="Shape 565"/>
          <p:cNvSpPr>
            <a:spLocks noGrp="1"/>
          </p:cNvSpPr>
          <p:nvPr>
            <p:ph type="body" idx="1"/>
          </p:nvPr>
        </p:nvSpPr>
        <p:spPr>
          <a:prstGeom prst="rect">
            <a:avLst/>
          </a:prstGeom>
        </p:spPr>
        <p:txBody>
          <a:bodyPr/>
          <a:lstStyle/>
          <a:p>
            <a:r>
              <a:rPr dirty="0"/>
              <a:t>You can do </a:t>
            </a:r>
            <a:r>
              <a:rPr i="1" dirty="0"/>
              <a:t>arithmetic </a:t>
            </a:r>
            <a:r>
              <a:rPr dirty="0"/>
              <a:t>on pointers</a:t>
            </a:r>
          </a:p>
          <a:p>
            <a:r>
              <a:rPr dirty="0"/>
              <a:t>Given a pointer P of type T, P + N will point to the memory at address P + (N * sizeof(T))</a:t>
            </a:r>
          </a:p>
          <a:p>
            <a:r>
              <a:rPr dirty="0"/>
              <a:t>For example:</a:t>
            </a:r>
            <a:br>
              <a:rPr dirty="0"/>
            </a:br>
            <a:r>
              <a:rPr dirty="0"/>
              <a:t/>
            </a:r>
            <a:br>
              <a:rPr dirty="0"/>
            </a:br>
            <a:r>
              <a:rPr dirty="0"/>
              <a:t>int x[4] = {1, 2, 3, 4};</a:t>
            </a:r>
            <a:br>
              <a:rPr dirty="0"/>
            </a:br>
            <a:r>
              <a:rPr dirty="0"/>
              <a:t>int *p = x;</a:t>
            </a:r>
            <a:br>
              <a:rPr dirty="0"/>
            </a:br>
            <a:r>
              <a:rPr dirty="0"/>
              <a:t>p = p + 2;</a:t>
            </a:r>
            <a:br>
              <a:rPr dirty="0"/>
            </a:br>
            <a:r>
              <a:rPr dirty="0"/>
              <a:t>printf("*p = %d\n", *p);    =&gt; Prints "*p = 3"</a:t>
            </a:r>
          </a:p>
        </p:txBody>
      </p:sp>
    </p:spTree>
    <p:extLst>
      <p:ext uri="{BB962C8B-B14F-4D97-AF65-F5344CB8AC3E}">
        <p14:creationId xmlns:p14="http://schemas.microsoft.com/office/powerpoint/2010/main" val="960137902"/>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Shape 567"/>
          <p:cNvSpPr>
            <a:spLocks noGrp="1"/>
          </p:cNvSpPr>
          <p:nvPr>
            <p:ph type="title"/>
          </p:nvPr>
        </p:nvSpPr>
        <p:spPr>
          <a:xfrm>
            <a:off x="952500" y="254000"/>
            <a:ext cx="11099800" cy="2159000"/>
          </a:xfrm>
          <a:prstGeom prst="rect">
            <a:avLst/>
          </a:prstGeom>
        </p:spPr>
        <p:txBody>
          <a:bodyPr/>
          <a:lstStyle>
            <a:lvl1pPr defTabSz="490727">
              <a:defRPr sz="6719"/>
            </a:lvl1pPr>
          </a:lstStyle>
          <a:p>
            <a:r>
              <a:rPr dirty="0"/>
              <a:t>Pointer Arithmetic vs Array Indexing</a:t>
            </a:r>
          </a:p>
        </p:txBody>
      </p:sp>
      <p:sp>
        <p:nvSpPr>
          <p:cNvPr id="568" name="Shape 568"/>
          <p:cNvSpPr>
            <a:spLocks noGrp="1"/>
          </p:cNvSpPr>
          <p:nvPr>
            <p:ph type="body" idx="1"/>
          </p:nvPr>
        </p:nvSpPr>
        <p:spPr>
          <a:prstGeom prst="rect">
            <a:avLst/>
          </a:prstGeom>
        </p:spPr>
        <p:txBody>
          <a:bodyPr/>
          <a:lstStyle/>
          <a:p>
            <a:r>
              <a:rPr dirty="0"/>
              <a:t>You may have noticed that x[2] and *(p + 2) refer to the same element</a:t>
            </a:r>
          </a:p>
          <a:p>
            <a:r>
              <a:rPr dirty="0"/>
              <a:t>This is not an accident!</a:t>
            </a:r>
          </a:p>
          <a:p>
            <a:r>
              <a:rPr dirty="0"/>
              <a:t>In fact, we can use array index notation with pointers as well:</a:t>
            </a:r>
            <a:br>
              <a:rPr dirty="0"/>
            </a:br>
            <a:r>
              <a:rPr dirty="0"/>
              <a:t/>
            </a:r>
            <a:br>
              <a:rPr dirty="0"/>
            </a:br>
            <a:r>
              <a:rPr dirty="0"/>
              <a:t>int x[4] = {1, 2, 3, 4};</a:t>
            </a:r>
            <a:br>
              <a:rPr dirty="0"/>
            </a:br>
            <a:r>
              <a:rPr dirty="0"/>
              <a:t>int *p = x;</a:t>
            </a:r>
            <a:br>
              <a:rPr dirty="0"/>
            </a:br>
            <a:r>
              <a:rPr dirty="0"/>
              <a:t>printf("p[2] = %d\n", p[2]);    =&gt; Prints "p[2] = 3"</a:t>
            </a:r>
          </a:p>
        </p:txBody>
      </p:sp>
    </p:spTree>
    <p:extLst>
      <p:ext uri="{BB962C8B-B14F-4D97-AF65-F5344CB8AC3E}">
        <p14:creationId xmlns:p14="http://schemas.microsoft.com/office/powerpoint/2010/main" val="845595356"/>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a:spLocks noGrp="1"/>
          </p:cNvSpPr>
          <p:nvPr>
            <p:ph type="title"/>
          </p:nvPr>
        </p:nvSpPr>
        <p:spPr>
          <a:prstGeom prst="rect">
            <a:avLst/>
          </a:prstGeom>
        </p:spPr>
        <p:txBody>
          <a:bodyPr/>
          <a:lstStyle/>
          <a:p>
            <a:r>
              <a:rPr dirty="0"/>
              <a:t>Pure Evil</a:t>
            </a:r>
          </a:p>
        </p:txBody>
      </p:sp>
      <p:sp>
        <p:nvSpPr>
          <p:cNvPr id="571" name="Shape 571"/>
          <p:cNvSpPr>
            <a:spLocks noGrp="1"/>
          </p:cNvSpPr>
          <p:nvPr>
            <p:ph type="body" idx="1"/>
          </p:nvPr>
        </p:nvSpPr>
        <p:spPr>
          <a:prstGeom prst="rect">
            <a:avLst/>
          </a:prstGeom>
        </p:spPr>
        <p:txBody>
          <a:bodyPr/>
          <a:lstStyle/>
          <a:p>
            <a:r>
              <a:rPr dirty="0"/>
              <a:t>In general, *(p + 2) means the same thing as p[2]</a:t>
            </a:r>
          </a:p>
          <a:p>
            <a:r>
              <a:rPr dirty="0"/>
              <a:t>This has an unexpected consequence...</a:t>
            </a:r>
          </a:p>
          <a:p>
            <a:r>
              <a:rPr dirty="0"/>
              <a:t>In C, addition is commutative!</a:t>
            </a:r>
          </a:p>
          <a:p>
            <a:r>
              <a:rPr dirty="0"/>
              <a:t>So, p[2] is the same as *(p + 2) is the same as</a:t>
            </a:r>
            <a:br>
              <a:rPr dirty="0"/>
            </a:br>
            <a:r>
              <a:rPr dirty="0"/>
              <a:t>*(2 + p) is the same as 2[p]</a:t>
            </a:r>
          </a:p>
          <a:p>
            <a:r>
              <a:rPr dirty="0"/>
              <a:t>...but that can't possibly work, right?</a:t>
            </a:r>
          </a:p>
        </p:txBody>
      </p:sp>
    </p:spTree>
    <p:extLst>
      <p:ext uri="{BB962C8B-B14F-4D97-AF65-F5344CB8AC3E}">
        <p14:creationId xmlns:p14="http://schemas.microsoft.com/office/powerpoint/2010/main" val="2021856093"/>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 name="Screenshot 2015-09-08 20.17.30.png"/>
          <p:cNvPicPr>
            <a:picLocks noChangeAspect="1"/>
          </p:cNvPicPr>
          <p:nvPr/>
        </p:nvPicPr>
        <p:blipFill>
          <a:blip r:embed="rId2">
            <a:extLst/>
          </a:blip>
          <a:stretch>
            <a:fillRect/>
          </a:stretch>
        </p:blipFill>
        <p:spPr>
          <a:xfrm>
            <a:off x="0" y="525330"/>
            <a:ext cx="13004800" cy="9591939"/>
          </a:xfrm>
          <a:prstGeom prst="rect">
            <a:avLst/>
          </a:prstGeom>
          <a:ln w="12700">
            <a:miter lim="400000"/>
          </a:ln>
        </p:spPr>
      </p:pic>
    </p:spTree>
    <p:extLst>
      <p:ext uri="{BB962C8B-B14F-4D97-AF65-F5344CB8AC3E}">
        <p14:creationId xmlns:p14="http://schemas.microsoft.com/office/powerpoint/2010/main" val="1701608570"/>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5" name="Screenshot 2015-09-08 20.17.30.png"/>
          <p:cNvPicPr>
            <a:picLocks noChangeAspect="1"/>
          </p:cNvPicPr>
          <p:nvPr/>
        </p:nvPicPr>
        <p:blipFill>
          <a:blip r:embed="rId2">
            <a:extLst/>
          </a:blip>
          <a:stretch>
            <a:fillRect/>
          </a:stretch>
        </p:blipFill>
        <p:spPr>
          <a:xfrm>
            <a:off x="0" y="525330"/>
            <a:ext cx="13004800" cy="9591939"/>
          </a:xfrm>
          <a:prstGeom prst="rect">
            <a:avLst/>
          </a:prstGeom>
          <a:ln w="12700">
            <a:miter lim="400000"/>
          </a:ln>
        </p:spPr>
      </p:pic>
      <p:sp>
        <p:nvSpPr>
          <p:cNvPr id="576" name="Shape 576"/>
          <p:cNvSpPr/>
          <p:nvPr/>
        </p:nvSpPr>
        <p:spPr>
          <a:xfrm>
            <a:off x="523750" y="4724399"/>
            <a:ext cx="1195729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b="1">
                <a:solidFill>
                  <a:schemeClr val="accent5"/>
                </a:solidFill>
                <a:latin typeface="Helvetica"/>
                <a:ea typeface="Helvetica"/>
                <a:cs typeface="Helvetica"/>
                <a:sym typeface="Helvetica"/>
              </a:defRPr>
            </a:lvl1pPr>
          </a:lstStyle>
          <a:p>
            <a:r>
              <a:rPr dirty="0">
                <a:solidFill>
                  <a:schemeClr val="accent1"/>
                </a:solidFill>
              </a:rPr>
              <a:t>DO NOT EVER DO THIS IN REAL CODE</a:t>
            </a:r>
          </a:p>
        </p:txBody>
      </p:sp>
    </p:spTree>
    <p:extLst>
      <p:ext uri="{BB962C8B-B14F-4D97-AF65-F5344CB8AC3E}">
        <p14:creationId xmlns:p14="http://schemas.microsoft.com/office/powerpoint/2010/main" val="895508891"/>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Shape 578"/>
          <p:cNvSpPr>
            <a:spLocks noGrp="1"/>
          </p:cNvSpPr>
          <p:nvPr>
            <p:ph type="title"/>
          </p:nvPr>
        </p:nvSpPr>
        <p:spPr>
          <a:prstGeom prst="rect">
            <a:avLst/>
          </a:prstGeom>
        </p:spPr>
        <p:txBody>
          <a:bodyPr/>
          <a:lstStyle/>
          <a:p>
            <a:r>
              <a:rPr dirty="0"/>
              <a:t>Memory Allocation</a:t>
            </a:r>
          </a:p>
        </p:txBody>
      </p:sp>
      <p:sp>
        <p:nvSpPr>
          <p:cNvPr id="579" name="Shape 579"/>
          <p:cNvSpPr>
            <a:spLocks noGrp="1"/>
          </p:cNvSpPr>
          <p:nvPr>
            <p:ph type="body" idx="1"/>
          </p:nvPr>
        </p:nvSpPr>
        <p:spPr>
          <a:prstGeom prst="rect">
            <a:avLst/>
          </a:prstGeom>
        </p:spPr>
        <p:txBody>
          <a:bodyPr/>
          <a:lstStyle/>
          <a:p>
            <a:r>
              <a:rPr dirty="0"/>
              <a:t>Recall that I said C only supports </a:t>
            </a:r>
            <a:r>
              <a:rPr i="1" dirty="0"/>
              <a:t>fixed-length </a:t>
            </a:r>
            <a:r>
              <a:rPr dirty="0"/>
              <a:t>arrays</a:t>
            </a:r>
          </a:p>
          <a:p>
            <a:r>
              <a:rPr dirty="0"/>
              <a:t>So how do you deal with variable amounts of data?</a:t>
            </a:r>
          </a:p>
          <a:p>
            <a:r>
              <a:rPr dirty="0"/>
              <a:t>To allocate: p = malloc(</a:t>
            </a:r>
            <a:r>
              <a:rPr i="1" dirty="0"/>
              <a:t>size in bytes</a:t>
            </a:r>
            <a:r>
              <a:rPr dirty="0"/>
              <a:t>) – returns a pointer to a memory region that you can then assign to a variable of whatever type you like</a:t>
            </a:r>
          </a:p>
          <a:p>
            <a:r>
              <a:rPr dirty="0"/>
              <a:t>To free: free(p)</a:t>
            </a:r>
          </a:p>
        </p:txBody>
      </p:sp>
    </p:spTree>
    <p:extLst>
      <p:ext uri="{BB962C8B-B14F-4D97-AF65-F5344CB8AC3E}">
        <p14:creationId xmlns:p14="http://schemas.microsoft.com/office/powerpoint/2010/main" val="1252532861"/>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Shape 581"/>
          <p:cNvSpPr>
            <a:spLocks noGrp="1"/>
          </p:cNvSpPr>
          <p:nvPr>
            <p:ph type="title"/>
          </p:nvPr>
        </p:nvSpPr>
        <p:spPr>
          <a:prstGeom prst="rect">
            <a:avLst/>
          </a:prstGeom>
        </p:spPr>
        <p:txBody>
          <a:bodyPr/>
          <a:lstStyle/>
          <a:p>
            <a:r>
              <a:rPr dirty="0"/>
              <a:t>Memory Allocation</a:t>
            </a:r>
          </a:p>
        </p:txBody>
      </p:sp>
      <p:sp>
        <p:nvSpPr>
          <p:cNvPr id="582" name="Shape 582"/>
          <p:cNvSpPr>
            <a:spLocks noGrp="1"/>
          </p:cNvSpPr>
          <p:nvPr>
            <p:ph type="body" idx="1"/>
          </p:nvPr>
        </p:nvSpPr>
        <p:spPr>
          <a:prstGeom prst="rect">
            <a:avLst/>
          </a:prstGeom>
        </p:spPr>
        <p:txBody>
          <a:bodyPr/>
          <a:lstStyle/>
          <a:p>
            <a:r>
              <a:rPr dirty="0"/>
              <a:t>Once again, C is not going to hold your hand:</a:t>
            </a:r>
          </a:p>
          <a:p>
            <a:pPr lvl="1"/>
            <a:r>
              <a:rPr dirty="0"/>
              <a:t>You have to know how much space you need</a:t>
            </a:r>
          </a:p>
          <a:p>
            <a:pPr lvl="1"/>
            <a:r>
              <a:rPr dirty="0"/>
              <a:t>You are responsible for freeing memory you allocate</a:t>
            </a:r>
          </a:p>
          <a:p>
            <a:pPr lvl="1"/>
            <a:r>
              <a:rPr dirty="0"/>
              <a:t>You are responsible for making sure you don't try to put too much data into too small a buffer</a:t>
            </a:r>
          </a:p>
        </p:txBody>
      </p:sp>
    </p:spTree>
    <p:extLst>
      <p:ext uri="{BB962C8B-B14F-4D97-AF65-F5344CB8AC3E}">
        <p14:creationId xmlns:p14="http://schemas.microsoft.com/office/powerpoint/2010/main" val="1685086933"/>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hape 584"/>
          <p:cNvSpPr>
            <a:spLocks noGrp="1"/>
          </p:cNvSpPr>
          <p:nvPr>
            <p:ph type="title"/>
          </p:nvPr>
        </p:nvSpPr>
        <p:spPr>
          <a:prstGeom prst="rect">
            <a:avLst/>
          </a:prstGeom>
        </p:spPr>
        <p:txBody>
          <a:bodyPr/>
          <a:lstStyle/>
          <a:p>
            <a:r>
              <a:rPr dirty="0"/>
              <a:t>Example: Linked List</a:t>
            </a:r>
          </a:p>
        </p:txBody>
      </p:sp>
      <p:sp>
        <p:nvSpPr>
          <p:cNvPr id="585" name="Shape 585"/>
          <p:cNvSpPr/>
          <p:nvPr/>
        </p:nvSpPr>
        <p:spPr>
          <a:xfrm>
            <a:off x="4510800" y="4908549"/>
            <a:ext cx="3983200"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rPr>
                <a:solidFill>
                  <a:srgbClr val="34BD26"/>
                </a:solidFill>
              </a:rPr>
              <a:t>struct</a:t>
            </a:r>
            <a:r>
              <a:t> list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a:t>
            </a:r>
            <a:r>
              <a:rPr>
                <a:solidFill>
                  <a:srgbClr val="34BD26"/>
                </a:solidFill>
              </a:rPr>
              <a:t>int</a:t>
            </a:r>
            <a:r>
              <a:t> data;</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a:t>
            </a:r>
            <a:r>
              <a:rPr>
                <a:solidFill>
                  <a:srgbClr val="34BD26"/>
                </a:solidFill>
              </a:rPr>
              <a:t>struct</a:t>
            </a:r>
            <a:r>
              <a:t> list *next;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a:t>
            </a:r>
          </a:p>
        </p:txBody>
      </p:sp>
    </p:spTree>
    <p:extLst>
      <p:ext uri="{BB962C8B-B14F-4D97-AF65-F5344CB8AC3E}">
        <p14:creationId xmlns:p14="http://schemas.microsoft.com/office/powerpoint/2010/main" val="241746295"/>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Shape 587"/>
          <p:cNvSpPr>
            <a:spLocks noGrp="1"/>
          </p:cNvSpPr>
          <p:nvPr>
            <p:ph type="title"/>
          </p:nvPr>
        </p:nvSpPr>
        <p:spPr>
          <a:prstGeom prst="rect">
            <a:avLst/>
          </a:prstGeom>
        </p:spPr>
        <p:txBody>
          <a:bodyPr/>
          <a:lstStyle/>
          <a:p>
            <a:r>
              <a:rPr dirty="0"/>
              <a:t>Insertion</a:t>
            </a:r>
          </a:p>
        </p:txBody>
      </p:sp>
      <p:sp>
        <p:nvSpPr>
          <p:cNvPr id="588" name="Shape 588"/>
          <p:cNvSpPr/>
          <p:nvPr/>
        </p:nvSpPr>
        <p:spPr>
          <a:xfrm>
            <a:off x="1215355" y="4127500"/>
            <a:ext cx="10574090"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a:solidFill>
                  <a:srgbClr val="34BD26"/>
                </a:solidFill>
              </a:rPr>
              <a:t>struct</a:t>
            </a:r>
            <a:r>
              <a:t> list * list_insert(</a:t>
            </a:r>
            <a:r>
              <a:rPr>
                <a:solidFill>
                  <a:srgbClr val="34BD26"/>
                </a:solidFill>
              </a:rPr>
              <a:t>struct</a:t>
            </a:r>
            <a:r>
              <a:t> list *head, </a:t>
            </a:r>
            <a:r>
              <a:rPr>
                <a:solidFill>
                  <a:srgbClr val="34BD26"/>
                </a:solidFill>
              </a:rPr>
              <a:t>int</a:t>
            </a:r>
            <a:r>
              <a:t> data)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r>
              <a:rPr>
                <a:solidFill>
                  <a:srgbClr val="34BD26"/>
                </a:solidFill>
              </a:rPr>
              <a:t>struct</a:t>
            </a:r>
            <a:r>
              <a:t> list *new = malloc(</a:t>
            </a:r>
            <a:r>
              <a:rPr>
                <a:solidFill>
                  <a:srgbClr val="CE7924"/>
                </a:solidFill>
              </a:rPr>
              <a:t>sizeof</a:t>
            </a:r>
            <a:r>
              <a:t>(</a:t>
            </a:r>
            <a:r>
              <a:rPr>
                <a:solidFill>
                  <a:srgbClr val="34BD26"/>
                </a:solidFill>
              </a:rPr>
              <a:t>struct</a:t>
            </a:r>
            <a:r>
              <a:t> list));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new-&gt;data = data;</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new-&gt;next = head;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E7924"/>
                </a:solidFill>
                <a:latin typeface="Menlo"/>
                <a:ea typeface="Menlo"/>
                <a:cs typeface="Menlo"/>
                <a:sym typeface="Menlo"/>
              </a:defRPr>
            </a:pPr>
            <a:r>
              <a:rPr>
                <a:solidFill>
                  <a:srgbClr val="000000"/>
                </a:solidFill>
              </a:rPr>
              <a:t>    </a:t>
            </a:r>
            <a:r>
              <a:t>return</a:t>
            </a:r>
            <a:r>
              <a:rPr>
                <a:solidFill>
                  <a:srgbClr val="000000"/>
                </a:solidFill>
              </a:rPr>
              <a:t> new;</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a:t>
            </a:r>
          </a:p>
        </p:txBody>
      </p:sp>
    </p:spTree>
    <p:extLst>
      <p:ext uri="{BB962C8B-B14F-4D97-AF65-F5344CB8AC3E}">
        <p14:creationId xmlns:p14="http://schemas.microsoft.com/office/powerpoint/2010/main" val="2138403588"/>
      </p:ext>
    </p:ext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Shape 590"/>
          <p:cNvSpPr>
            <a:spLocks noGrp="1"/>
          </p:cNvSpPr>
          <p:nvPr>
            <p:ph type="title"/>
          </p:nvPr>
        </p:nvSpPr>
        <p:spPr>
          <a:prstGeom prst="rect">
            <a:avLst/>
          </a:prstGeom>
        </p:spPr>
        <p:txBody>
          <a:bodyPr/>
          <a:lstStyle/>
          <a:p>
            <a:r>
              <a:rPr dirty="0"/>
              <a:t>Insertion</a:t>
            </a:r>
          </a:p>
        </p:txBody>
      </p:sp>
      <p:sp>
        <p:nvSpPr>
          <p:cNvPr id="591" name="Shape 591"/>
          <p:cNvSpPr/>
          <p:nvPr/>
        </p:nvSpPr>
        <p:spPr>
          <a:xfrm>
            <a:off x="1215355" y="4127500"/>
            <a:ext cx="10574090"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a:solidFill>
                  <a:srgbClr val="34BD26"/>
                </a:solidFill>
              </a:rPr>
              <a:t>struct</a:t>
            </a:r>
            <a:r>
              <a:t> list * list_insert(</a:t>
            </a:r>
            <a:r>
              <a:rPr>
                <a:solidFill>
                  <a:srgbClr val="34BD26"/>
                </a:solidFill>
              </a:rPr>
              <a:t>struct</a:t>
            </a:r>
            <a:r>
              <a:t> list *head, </a:t>
            </a:r>
            <a:r>
              <a:rPr>
                <a:solidFill>
                  <a:srgbClr val="34BD26"/>
                </a:solidFill>
              </a:rPr>
              <a:t>int</a:t>
            </a:r>
            <a:r>
              <a:t> data)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r>
              <a:rPr>
                <a:solidFill>
                  <a:srgbClr val="34BD26"/>
                </a:solidFill>
              </a:rPr>
              <a:t>struct</a:t>
            </a:r>
            <a:r>
              <a:t> list *new = malloc(</a:t>
            </a:r>
            <a:r>
              <a:rPr>
                <a:solidFill>
                  <a:srgbClr val="CE7924"/>
                </a:solidFill>
              </a:rPr>
              <a:t>sizeof</a:t>
            </a:r>
            <a:r>
              <a:t>(</a:t>
            </a:r>
            <a:r>
              <a:rPr>
                <a:solidFill>
                  <a:srgbClr val="34BD26"/>
                </a:solidFill>
              </a:rPr>
              <a:t>struct</a:t>
            </a:r>
            <a:r>
              <a:t> list));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new-&gt;data = data;</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new-&gt;next = head;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E7924"/>
                </a:solidFill>
                <a:latin typeface="Menlo"/>
                <a:ea typeface="Menlo"/>
                <a:cs typeface="Menlo"/>
                <a:sym typeface="Menlo"/>
              </a:defRPr>
            </a:pPr>
            <a:r>
              <a:rPr>
                <a:solidFill>
                  <a:srgbClr val="000000"/>
                </a:solidFill>
              </a:rPr>
              <a:t>    </a:t>
            </a:r>
            <a:r>
              <a:t>return</a:t>
            </a:r>
            <a:r>
              <a:rPr>
                <a:solidFill>
                  <a:srgbClr val="000000"/>
                </a:solidFill>
              </a:rPr>
              <a:t> new;</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a:t>
            </a:r>
          </a:p>
        </p:txBody>
      </p:sp>
      <p:sp>
        <p:nvSpPr>
          <p:cNvPr id="592" name="Shape 592"/>
          <p:cNvSpPr/>
          <p:nvPr/>
        </p:nvSpPr>
        <p:spPr>
          <a:xfrm>
            <a:off x="2370835" y="7431406"/>
            <a:ext cx="5322087"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rPr dirty="0">
                <a:solidFill>
                  <a:schemeClr val="accent1"/>
                </a:solidFill>
              </a:rPr>
              <a:t>Memory allocation</a:t>
            </a:r>
          </a:p>
        </p:txBody>
      </p:sp>
      <p:sp>
        <p:nvSpPr>
          <p:cNvPr id="593" name="Shape 593"/>
          <p:cNvSpPr/>
          <p:nvPr/>
        </p:nvSpPr>
        <p:spPr>
          <a:xfrm flipV="1">
            <a:off x="5031878" y="5046021"/>
            <a:ext cx="945036" cy="2581946"/>
          </a:xfrm>
          <a:prstGeom prst="line">
            <a:avLst/>
          </a:prstGeom>
          <a:ln w="50800">
            <a:solidFill>
              <a:schemeClr val="accent1"/>
            </a:solidFill>
            <a:miter lim="400000"/>
            <a:tailEnd type="triangle"/>
          </a:ln>
        </p:spPr>
        <p:txBody>
          <a:bodyPr lIns="50800" tIns="50800" rIns="50800" bIns="50800" anchor="ctr"/>
          <a:lstStyle/>
          <a:p>
            <a:pPr>
              <a:defRPr sz="2400"/>
            </a:pPr>
            <a:endParaRPr/>
          </a:p>
        </p:txBody>
      </p:sp>
      <p:sp>
        <p:nvSpPr>
          <p:cNvPr id="594" name="Shape 594"/>
          <p:cNvSpPr/>
          <p:nvPr/>
        </p:nvSpPr>
        <p:spPr>
          <a:xfrm>
            <a:off x="7412735" y="7713207"/>
            <a:ext cx="5322087" cy="12105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rPr dirty="0">
                <a:solidFill>
                  <a:schemeClr val="accent1"/>
                </a:solidFill>
              </a:rPr>
              <a:t>sizeof operator gets the size of a type</a:t>
            </a:r>
          </a:p>
        </p:txBody>
      </p:sp>
      <p:sp>
        <p:nvSpPr>
          <p:cNvPr id="595" name="Shape 595"/>
          <p:cNvSpPr/>
          <p:nvPr/>
        </p:nvSpPr>
        <p:spPr>
          <a:xfrm flipH="1" flipV="1">
            <a:off x="8037871" y="5161934"/>
            <a:ext cx="2091148" cy="2638301"/>
          </a:xfrm>
          <a:prstGeom prst="line">
            <a:avLst/>
          </a:prstGeom>
          <a:ln w="50800">
            <a:solidFill>
              <a:schemeClr val="accent1"/>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201027097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p>
            <a:r>
              <a:t>A First Program</a:t>
            </a:r>
          </a:p>
        </p:txBody>
      </p:sp>
      <p:sp>
        <p:nvSpPr>
          <p:cNvPr id="152" name="Shape 152"/>
          <p:cNvSpPr/>
          <p:nvPr/>
        </p:nvSpPr>
        <p:spPr>
          <a:xfrm>
            <a:off x="2507289" y="4063999"/>
            <a:ext cx="8258709"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urier"/>
                <a:ea typeface="Courier"/>
                <a:cs typeface="Courier"/>
                <a:sym typeface="Courier"/>
              </a:defRPr>
            </a:pPr>
            <a:r>
              <a:t>#include &lt;stdio.h&gt;</a:t>
            </a:r>
          </a:p>
          <a:p>
            <a:pPr algn="l">
              <a:defRPr>
                <a:latin typeface="Courier"/>
                <a:ea typeface="Courier"/>
                <a:cs typeface="Courier"/>
                <a:sym typeface="Courier"/>
              </a:defRPr>
            </a:pPr>
            <a:endParaRPr/>
          </a:p>
          <a:p>
            <a:pPr algn="l">
              <a:defRPr>
                <a:latin typeface="Courier"/>
                <a:ea typeface="Courier"/>
                <a:cs typeface="Courier"/>
                <a:sym typeface="Courier"/>
              </a:defRPr>
            </a:pPr>
            <a:r>
              <a:t>int main() {</a:t>
            </a:r>
          </a:p>
          <a:p>
            <a:pPr algn="l">
              <a:defRPr>
                <a:latin typeface="Courier"/>
                <a:ea typeface="Courier"/>
                <a:cs typeface="Courier"/>
                <a:sym typeface="Courier"/>
              </a:defRPr>
            </a:pPr>
            <a:r>
              <a:t>    printf("Hello, world\n");</a:t>
            </a:r>
          </a:p>
          <a:p>
            <a:pPr algn="l">
              <a:defRPr>
                <a:latin typeface="Courier"/>
                <a:ea typeface="Courier"/>
                <a:cs typeface="Courier"/>
                <a:sym typeface="Courier"/>
              </a:defRPr>
            </a:pPr>
            <a:r>
              <a:t>    return 0;</a:t>
            </a:r>
          </a:p>
          <a:p>
            <a:pPr algn="l">
              <a:defRPr>
                <a:latin typeface="Courier"/>
                <a:ea typeface="Courier"/>
                <a:cs typeface="Courier"/>
                <a:sym typeface="Courier"/>
              </a:defRPr>
            </a:pPr>
            <a:r>
              <a:t>}</a:t>
            </a:r>
          </a:p>
        </p:txBody>
      </p:sp>
      <p:sp>
        <p:nvSpPr>
          <p:cNvPr id="153" name="Shape 153"/>
          <p:cNvSpPr/>
          <p:nvPr/>
        </p:nvSpPr>
        <p:spPr>
          <a:xfrm>
            <a:off x="3841229" y="7943850"/>
            <a:ext cx="407774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Return the value 0</a:t>
            </a:r>
          </a:p>
        </p:txBody>
      </p:sp>
      <p:sp>
        <p:nvSpPr>
          <p:cNvPr id="154" name="Shape 154"/>
          <p:cNvSpPr/>
          <p:nvPr/>
        </p:nvSpPr>
        <p:spPr>
          <a:xfrm flipH="1" flipV="1">
            <a:off x="3856979" y="6852939"/>
            <a:ext cx="1531897" cy="1110410"/>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1290597425"/>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a:spLocks noGrp="1"/>
          </p:cNvSpPr>
          <p:nvPr>
            <p:ph type="title"/>
          </p:nvPr>
        </p:nvSpPr>
        <p:spPr>
          <a:prstGeom prst="rect">
            <a:avLst/>
          </a:prstGeom>
        </p:spPr>
        <p:txBody>
          <a:bodyPr/>
          <a:lstStyle/>
          <a:p>
            <a:r>
              <a:rPr dirty="0"/>
              <a:t>Example: Linked List</a:t>
            </a:r>
          </a:p>
        </p:txBody>
      </p:sp>
      <p:sp>
        <p:nvSpPr>
          <p:cNvPr id="598" name="Shape 598"/>
          <p:cNvSpPr/>
          <p:nvPr/>
        </p:nvSpPr>
        <p:spPr>
          <a:xfrm>
            <a:off x="3178140" y="2044699"/>
            <a:ext cx="7982082" cy="741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int</a:t>
            </a:r>
            <a:r>
              <a:t> i;</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struct</a:t>
            </a:r>
            <a:r>
              <a:t> list *head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struct</a:t>
            </a:r>
            <a:r>
              <a:t> list *cursor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5330E1"/>
                </a:solidFill>
                <a:latin typeface="Menlo"/>
                <a:ea typeface="Menlo"/>
                <a:cs typeface="Menlo"/>
                <a:sym typeface="Menlo"/>
              </a:defRPr>
            </a:pPr>
            <a:r>
              <a:rPr>
                <a:solidFill>
                  <a:srgbClr val="000000"/>
                </a:solidFill>
              </a:rPr>
              <a:t>    </a:t>
            </a:r>
            <a:r>
              <a:t>// Add some stuff to our list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CE7924"/>
                </a:solidFill>
              </a:rPr>
              <a:t>for</a:t>
            </a:r>
            <a:r>
              <a:t> (i = </a:t>
            </a:r>
            <a:r>
              <a:rPr>
                <a:solidFill>
                  <a:srgbClr val="C33720"/>
                </a:solidFill>
              </a:rPr>
              <a:t>0</a:t>
            </a:r>
            <a:r>
              <a:t>; i &lt; </a:t>
            </a:r>
            <a:r>
              <a:rPr>
                <a:solidFill>
                  <a:srgbClr val="C33720"/>
                </a:solidFill>
              </a:rPr>
              <a:t>20</a:t>
            </a:r>
            <a:r>
              <a:t>; i++)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head = list_insert(head, i * </a:t>
            </a:r>
            <a:r>
              <a:rPr>
                <a:solidFill>
                  <a:srgbClr val="C33720"/>
                </a:solidFill>
              </a:rPr>
              <a:t>2</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5330E1"/>
                </a:solidFill>
                <a:latin typeface="Menlo"/>
                <a:ea typeface="Menlo"/>
                <a:cs typeface="Menlo"/>
                <a:sym typeface="Menlo"/>
              </a:defRPr>
            </a:pPr>
            <a:r>
              <a:rPr>
                <a:solidFill>
                  <a:srgbClr val="000000"/>
                </a:solidFill>
              </a:rPr>
              <a:t>    </a:t>
            </a:r>
            <a:r>
              <a:t>// Now print it out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head;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CE7924"/>
                </a:solidFill>
              </a:rPr>
              <a:t>while</a:t>
            </a:r>
            <a:r>
              <a:t> (cursor != </a:t>
            </a:r>
            <a:r>
              <a:rPr>
                <a:solidFill>
                  <a:srgbClr val="C33720"/>
                </a:solidFill>
              </a:rPr>
              <a:t>NULL</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printf(</a:t>
            </a:r>
            <a:r>
              <a:rPr>
                <a:solidFill>
                  <a:srgbClr val="C33720"/>
                </a:solidFill>
              </a:rPr>
              <a:t>"List entry at </a:t>
            </a:r>
            <a:r>
              <a:rPr>
                <a:solidFill>
                  <a:srgbClr val="D53BD3"/>
                </a:solidFill>
              </a:rPr>
              <a:t>%p</a:t>
            </a:r>
            <a:r>
              <a:rPr>
                <a:solidFill>
                  <a:srgbClr val="C33720"/>
                </a:solidFill>
              </a:rPr>
              <a:t> has data </a:t>
            </a:r>
            <a:r>
              <a:rPr>
                <a:solidFill>
                  <a:srgbClr val="D53BD3"/>
                </a:solidFill>
              </a:rPr>
              <a:t>%d\n</a:t>
            </a:r>
            <a:r>
              <a:rPr>
                <a:solidFill>
                  <a:srgbClr val="C33720"/>
                </a:solidFill>
              </a:rPr>
              <a:t>"</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cursor-&gt;data);</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cursor-&gt;next;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5330E1"/>
                </a:solidFill>
                <a:latin typeface="Menlo"/>
                <a:ea typeface="Menlo"/>
                <a:cs typeface="Menlo"/>
                <a:sym typeface="Menlo"/>
              </a:defRPr>
            </a:pPr>
            <a:r>
              <a:rPr>
                <a:solidFill>
                  <a:srgbClr val="000000"/>
                </a:solidFill>
              </a:rPr>
              <a:t>    </a:t>
            </a:r>
            <a:r>
              <a:t>// And free everything</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head;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CE7924"/>
                </a:solidFill>
              </a:rPr>
              <a:t>while</a:t>
            </a:r>
            <a:r>
              <a:t> (cursor != </a:t>
            </a:r>
            <a:r>
              <a:rPr>
                <a:solidFill>
                  <a:srgbClr val="C33720"/>
                </a:solidFill>
              </a:rPr>
              <a:t>NULL</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struct</a:t>
            </a:r>
            <a:r>
              <a:t> list *to_delete = cursor;</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cursor-&gt;next;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free(to_delete);</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a:t>
            </a:r>
          </a:p>
        </p:txBody>
      </p:sp>
    </p:spTree>
    <p:extLst>
      <p:ext uri="{BB962C8B-B14F-4D97-AF65-F5344CB8AC3E}">
        <p14:creationId xmlns:p14="http://schemas.microsoft.com/office/powerpoint/2010/main" val="263991346"/>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hape 600"/>
          <p:cNvSpPr>
            <a:spLocks noGrp="1"/>
          </p:cNvSpPr>
          <p:nvPr>
            <p:ph type="title"/>
          </p:nvPr>
        </p:nvSpPr>
        <p:spPr>
          <a:prstGeom prst="rect">
            <a:avLst/>
          </a:prstGeom>
        </p:spPr>
        <p:txBody>
          <a:bodyPr/>
          <a:lstStyle/>
          <a:p>
            <a:r>
              <a:rPr dirty="0"/>
              <a:t>Example: Linked List</a:t>
            </a:r>
          </a:p>
        </p:txBody>
      </p:sp>
      <p:sp>
        <p:nvSpPr>
          <p:cNvPr id="601" name="Shape 601"/>
          <p:cNvSpPr/>
          <p:nvPr/>
        </p:nvSpPr>
        <p:spPr>
          <a:xfrm>
            <a:off x="3178140" y="2044699"/>
            <a:ext cx="7982082" cy="741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int</a:t>
            </a:r>
            <a:r>
              <a:t> i;</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struct</a:t>
            </a:r>
            <a:r>
              <a:t> list *head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struct</a:t>
            </a:r>
            <a:r>
              <a:t> list *cursor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5330E1"/>
                </a:solidFill>
                <a:latin typeface="Menlo"/>
                <a:ea typeface="Menlo"/>
                <a:cs typeface="Menlo"/>
                <a:sym typeface="Menlo"/>
              </a:defRPr>
            </a:pPr>
            <a:r>
              <a:rPr>
                <a:solidFill>
                  <a:srgbClr val="000000"/>
                </a:solidFill>
              </a:rPr>
              <a:t>    </a:t>
            </a:r>
            <a:r>
              <a:t>// Add some stuff to our list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CE7924"/>
                </a:solidFill>
              </a:rPr>
              <a:t>for</a:t>
            </a:r>
            <a:r>
              <a:t> (i = </a:t>
            </a:r>
            <a:r>
              <a:rPr>
                <a:solidFill>
                  <a:srgbClr val="C33720"/>
                </a:solidFill>
              </a:rPr>
              <a:t>0</a:t>
            </a:r>
            <a:r>
              <a:t>; i &lt; </a:t>
            </a:r>
            <a:r>
              <a:rPr>
                <a:solidFill>
                  <a:srgbClr val="C33720"/>
                </a:solidFill>
              </a:rPr>
              <a:t>20</a:t>
            </a:r>
            <a:r>
              <a:t>; i++)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head = list_insert(head, i * </a:t>
            </a:r>
            <a:r>
              <a:rPr>
                <a:solidFill>
                  <a:srgbClr val="C33720"/>
                </a:solidFill>
              </a:rPr>
              <a:t>2</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5330E1"/>
                </a:solidFill>
                <a:latin typeface="Menlo"/>
                <a:ea typeface="Menlo"/>
                <a:cs typeface="Menlo"/>
                <a:sym typeface="Menlo"/>
              </a:defRPr>
            </a:pPr>
            <a:r>
              <a:rPr>
                <a:solidFill>
                  <a:srgbClr val="000000"/>
                </a:solidFill>
              </a:rPr>
              <a:t>    </a:t>
            </a:r>
            <a:r>
              <a:t>// Now print it out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head;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CE7924"/>
                </a:solidFill>
              </a:rPr>
              <a:t>while</a:t>
            </a:r>
            <a:r>
              <a:t> (cursor != </a:t>
            </a:r>
            <a:r>
              <a:rPr>
                <a:solidFill>
                  <a:srgbClr val="C33720"/>
                </a:solidFill>
              </a:rPr>
              <a:t>NULL</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printf(</a:t>
            </a:r>
            <a:r>
              <a:rPr>
                <a:solidFill>
                  <a:srgbClr val="C33720"/>
                </a:solidFill>
              </a:rPr>
              <a:t>"List entry at </a:t>
            </a:r>
            <a:r>
              <a:rPr>
                <a:solidFill>
                  <a:srgbClr val="D53BD3"/>
                </a:solidFill>
              </a:rPr>
              <a:t>%p</a:t>
            </a:r>
            <a:r>
              <a:rPr>
                <a:solidFill>
                  <a:srgbClr val="C33720"/>
                </a:solidFill>
              </a:rPr>
              <a:t> has data </a:t>
            </a:r>
            <a:r>
              <a:rPr>
                <a:solidFill>
                  <a:srgbClr val="D53BD3"/>
                </a:solidFill>
              </a:rPr>
              <a:t>%d\n</a:t>
            </a:r>
            <a:r>
              <a:rPr>
                <a:solidFill>
                  <a:srgbClr val="C33720"/>
                </a:solidFill>
              </a:rPr>
              <a:t>"</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cursor-&gt;data);</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cursor-&gt;next;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5330E1"/>
                </a:solidFill>
                <a:latin typeface="Menlo"/>
                <a:ea typeface="Menlo"/>
                <a:cs typeface="Menlo"/>
                <a:sym typeface="Menlo"/>
              </a:defRPr>
            </a:pPr>
            <a:r>
              <a:rPr>
                <a:solidFill>
                  <a:srgbClr val="000000"/>
                </a:solidFill>
              </a:rPr>
              <a:t>    </a:t>
            </a:r>
            <a:r>
              <a:t>// And free everything</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head;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CE7924"/>
                </a:solidFill>
              </a:rPr>
              <a:t>while</a:t>
            </a:r>
            <a:r>
              <a:t> (cursor != </a:t>
            </a:r>
            <a:r>
              <a:rPr>
                <a:solidFill>
                  <a:srgbClr val="C33720"/>
                </a:solidFill>
              </a:rPr>
              <a:t>NULL</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struct</a:t>
            </a:r>
            <a:r>
              <a:t> list *to_delete = cursor;</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cursor-&gt;next;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free(to_delete);</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a:t>
            </a:r>
          </a:p>
        </p:txBody>
      </p:sp>
      <p:sp>
        <p:nvSpPr>
          <p:cNvPr id="602" name="Shape 602"/>
          <p:cNvSpPr/>
          <p:nvPr/>
        </p:nvSpPr>
        <p:spPr>
          <a:xfrm>
            <a:off x="-626365" y="5615306"/>
            <a:ext cx="5322087"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5"/>
                </a:solidFill>
                <a:latin typeface="Helvetica"/>
                <a:ea typeface="Helvetica"/>
                <a:cs typeface="Helvetica"/>
                <a:sym typeface="Helvetica"/>
              </a:defRPr>
            </a:lvl1pPr>
          </a:lstStyle>
          <a:p>
            <a:r>
              <a:rPr dirty="0">
                <a:solidFill>
                  <a:schemeClr val="accent1"/>
                </a:solidFill>
              </a:rPr>
              <a:t>Freeing memory</a:t>
            </a:r>
          </a:p>
        </p:txBody>
      </p:sp>
      <p:sp>
        <p:nvSpPr>
          <p:cNvPr id="603" name="Shape 603"/>
          <p:cNvSpPr/>
          <p:nvPr/>
        </p:nvSpPr>
        <p:spPr>
          <a:xfrm>
            <a:off x="1368200" y="6217994"/>
            <a:ext cx="3109493" cy="2137980"/>
          </a:xfrm>
          <a:prstGeom prst="line">
            <a:avLst/>
          </a:prstGeom>
          <a:ln w="50800">
            <a:solidFill>
              <a:schemeClr val="accent1"/>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201337520"/>
      </p:ext>
    </p:extLst>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p:cNvSpPr>
          <p:nvPr>
            <p:ph type="title"/>
          </p:nvPr>
        </p:nvSpPr>
        <p:spPr>
          <a:prstGeom prst="rect">
            <a:avLst/>
          </a:prstGeom>
        </p:spPr>
        <p:txBody>
          <a:bodyPr/>
          <a:lstStyle/>
          <a:p>
            <a:r>
              <a:rPr dirty="0"/>
              <a:t>Output</a:t>
            </a:r>
          </a:p>
        </p:txBody>
      </p:sp>
      <p:sp>
        <p:nvSpPr>
          <p:cNvPr id="606" name="Shape 606"/>
          <p:cNvSpPr/>
          <p:nvPr/>
        </p:nvSpPr>
        <p:spPr>
          <a:xfrm>
            <a:off x="3616213" y="2806699"/>
            <a:ext cx="5772374"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0x7b6517d0 has data 38</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0x7b6517c0 has data 36</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0x7b6517b0 has data 34</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0x7b6517a0 has data 32</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0x7b651790 has data 30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0x7b651780 has data 28</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0x7b651770 has data 26</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0x7b651760 has data 24</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0x7b651750 has data 22</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0x7b651740 has data 20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0x7b651730 has data 18</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0x7b651720 has data 16</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0x7b651710 has data 14</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0x7b651700 has data 12</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0x7b6516f0 has data 10</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0x7b6516e0 has data 8</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0x7b6516d0 has data 6</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0x7b6516c0 has data 4</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0x7b6516b0 has data 2</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r>
              <a:t>List entry at 0x7b6516a0 has data 0</a:t>
            </a:r>
          </a:p>
        </p:txBody>
      </p:sp>
    </p:spTree>
    <p:extLst>
      <p:ext uri="{BB962C8B-B14F-4D97-AF65-F5344CB8AC3E}">
        <p14:creationId xmlns:p14="http://schemas.microsoft.com/office/powerpoint/2010/main" val="1592954615"/>
      </p:ext>
    </p:extLst>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p:cNvSpPr>
          <p:nvPr>
            <p:ph type="title"/>
          </p:nvPr>
        </p:nvSpPr>
        <p:spPr>
          <a:prstGeom prst="rect">
            <a:avLst/>
          </a:prstGeom>
        </p:spPr>
        <p:txBody>
          <a:bodyPr/>
          <a:lstStyle/>
          <a:p>
            <a:r>
              <a:rPr dirty="0"/>
              <a:t>Example: Linked List</a:t>
            </a:r>
          </a:p>
        </p:txBody>
      </p:sp>
      <p:sp>
        <p:nvSpPr>
          <p:cNvPr id="609" name="Shape 609"/>
          <p:cNvSpPr/>
          <p:nvPr/>
        </p:nvSpPr>
        <p:spPr>
          <a:xfrm>
            <a:off x="3178140" y="2044699"/>
            <a:ext cx="7982082" cy="741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rPr>
                <a:solidFill>
                  <a:srgbClr val="34BD26"/>
                </a:solidFill>
              </a:rPr>
              <a:t>int</a:t>
            </a:r>
            <a:r>
              <a:t> main()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int</a:t>
            </a:r>
            <a:r>
              <a:t> i;</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struct</a:t>
            </a:r>
            <a:r>
              <a:t> list *head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struct</a:t>
            </a:r>
            <a:r>
              <a:t> list *cursor = </a:t>
            </a:r>
            <a:r>
              <a:rPr>
                <a:solidFill>
                  <a:srgbClr val="C33720"/>
                </a:solidFill>
              </a:rPr>
              <a:t>NULL</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5330E1"/>
                </a:solidFill>
                <a:latin typeface="Menlo"/>
                <a:ea typeface="Menlo"/>
                <a:cs typeface="Menlo"/>
                <a:sym typeface="Menlo"/>
              </a:defRPr>
            </a:pPr>
            <a:r>
              <a:rPr>
                <a:solidFill>
                  <a:srgbClr val="000000"/>
                </a:solidFill>
              </a:rPr>
              <a:t>    </a:t>
            </a:r>
            <a:r>
              <a:t>// Add some stuff to our list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CE7924"/>
                </a:solidFill>
              </a:rPr>
              <a:t>for</a:t>
            </a:r>
            <a:r>
              <a:t> (i = </a:t>
            </a:r>
            <a:r>
              <a:rPr>
                <a:solidFill>
                  <a:srgbClr val="C33720"/>
                </a:solidFill>
              </a:rPr>
              <a:t>0</a:t>
            </a:r>
            <a:r>
              <a:t>; i &lt; </a:t>
            </a:r>
            <a:r>
              <a:rPr>
                <a:solidFill>
                  <a:srgbClr val="C33720"/>
                </a:solidFill>
              </a:rPr>
              <a:t>20</a:t>
            </a:r>
            <a:r>
              <a:t>; i++)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head = list_insert(head, i * </a:t>
            </a:r>
            <a:r>
              <a:rPr>
                <a:solidFill>
                  <a:srgbClr val="C33720"/>
                </a:solidFill>
              </a:rPr>
              <a:t>2</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5330E1"/>
                </a:solidFill>
                <a:latin typeface="Menlo"/>
                <a:ea typeface="Menlo"/>
                <a:cs typeface="Menlo"/>
                <a:sym typeface="Menlo"/>
              </a:defRPr>
            </a:pPr>
            <a:r>
              <a:rPr>
                <a:solidFill>
                  <a:srgbClr val="000000"/>
                </a:solidFill>
              </a:rPr>
              <a:t>    </a:t>
            </a:r>
            <a:r>
              <a:t>// Now print it out</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head;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CE7924"/>
                </a:solidFill>
              </a:rPr>
              <a:t>while</a:t>
            </a:r>
            <a:r>
              <a:t> (cursor != </a:t>
            </a:r>
            <a:r>
              <a:rPr>
                <a:solidFill>
                  <a:srgbClr val="C33720"/>
                </a:solidFill>
              </a:rPr>
              <a:t>NULL</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printf(</a:t>
            </a:r>
            <a:r>
              <a:rPr>
                <a:solidFill>
                  <a:srgbClr val="C33720"/>
                </a:solidFill>
              </a:rPr>
              <a:t>"List entry at </a:t>
            </a:r>
            <a:r>
              <a:rPr>
                <a:solidFill>
                  <a:srgbClr val="D53BD3"/>
                </a:solidFill>
              </a:rPr>
              <a:t>%p</a:t>
            </a:r>
            <a:r>
              <a:rPr>
                <a:solidFill>
                  <a:srgbClr val="C33720"/>
                </a:solidFill>
              </a:rPr>
              <a:t> has data </a:t>
            </a:r>
            <a:r>
              <a:rPr>
                <a:solidFill>
                  <a:srgbClr val="D53BD3"/>
                </a:solidFill>
              </a:rPr>
              <a:t>%d\n</a:t>
            </a:r>
            <a:r>
              <a:rPr>
                <a:solidFill>
                  <a:srgbClr val="C33720"/>
                </a:solidFill>
              </a:rPr>
              <a:t>"</a:t>
            </a:r>
            <a:r>
              <a: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cursor-&gt;data);</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cursor-&gt;next;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5330E1"/>
                </a:solidFill>
                <a:latin typeface="Menlo"/>
                <a:ea typeface="Menlo"/>
                <a:cs typeface="Menlo"/>
                <a:sym typeface="Menlo"/>
              </a:defRPr>
            </a:pPr>
            <a:r>
              <a:rPr>
                <a:solidFill>
                  <a:srgbClr val="000000"/>
                </a:solidFill>
              </a:rPr>
              <a:t>    </a:t>
            </a:r>
            <a:r>
              <a:t>// And free everything</a:t>
            </a:r>
            <a:endParaRPr>
              <a:solidFill>
                <a:srgbClr val="000000"/>
              </a:solidFill>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head;</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CE7924"/>
                </a:solidFill>
              </a:rPr>
              <a:t>while</a:t>
            </a:r>
            <a:r>
              <a:t> (cursor != </a:t>
            </a:r>
            <a:r>
              <a:rPr>
                <a:solidFill>
                  <a:srgbClr val="C33720"/>
                </a:solidFill>
              </a:rPr>
              <a:t>NULL</a:t>
            </a: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r>
              <a:rPr>
                <a:solidFill>
                  <a:srgbClr val="34BD26"/>
                </a:solidFill>
              </a:rPr>
              <a:t>struct</a:t>
            </a:r>
            <a:r>
              <a:t> list *to_delete = cursor;</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cursor = cursor-&gt;next;</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free(to_delete);</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a:t>
            </a:r>
          </a:p>
        </p:txBody>
      </p:sp>
      <p:sp>
        <p:nvSpPr>
          <p:cNvPr id="610" name="Shape 610"/>
          <p:cNvSpPr/>
          <p:nvPr/>
        </p:nvSpPr>
        <p:spPr>
          <a:xfrm>
            <a:off x="351535" y="3810000"/>
            <a:ext cx="3253575"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b="1">
                <a:solidFill>
                  <a:schemeClr val="accent5"/>
                </a:solidFill>
                <a:latin typeface="Helvetica"/>
                <a:ea typeface="Helvetica"/>
                <a:cs typeface="Helvetica"/>
                <a:sym typeface="Helvetica"/>
              </a:defRPr>
            </a:lvl1pPr>
          </a:lstStyle>
          <a:p>
            <a:r>
              <a:rPr dirty="0">
                <a:solidFill>
                  <a:schemeClr val="accent1"/>
                </a:solidFill>
              </a:rPr>
              <a:t>Why did we have to use the extra to_delete variable?</a:t>
            </a:r>
          </a:p>
        </p:txBody>
      </p:sp>
      <p:sp>
        <p:nvSpPr>
          <p:cNvPr id="611" name="Shape 611"/>
          <p:cNvSpPr/>
          <p:nvPr/>
        </p:nvSpPr>
        <p:spPr>
          <a:xfrm>
            <a:off x="1905718" y="5984284"/>
            <a:ext cx="2571975" cy="2371690"/>
          </a:xfrm>
          <a:prstGeom prst="line">
            <a:avLst/>
          </a:prstGeom>
          <a:ln w="50800">
            <a:solidFill>
              <a:schemeClr val="accent5"/>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109587156"/>
      </p:ext>
    </p:extLst>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Shape 613"/>
          <p:cNvSpPr>
            <a:spLocks noGrp="1"/>
          </p:cNvSpPr>
          <p:nvPr>
            <p:ph type="title"/>
          </p:nvPr>
        </p:nvSpPr>
        <p:spPr>
          <a:prstGeom prst="rect">
            <a:avLst/>
          </a:prstGeom>
        </p:spPr>
        <p:txBody>
          <a:bodyPr/>
          <a:lstStyle/>
          <a:p>
            <a:r>
              <a:rPr dirty="0"/>
              <a:t>Things Not Covered</a:t>
            </a:r>
          </a:p>
        </p:txBody>
      </p:sp>
      <p:sp>
        <p:nvSpPr>
          <p:cNvPr id="614" name="Shape 614"/>
          <p:cNvSpPr>
            <a:spLocks noGrp="1"/>
          </p:cNvSpPr>
          <p:nvPr>
            <p:ph type="body" idx="1"/>
          </p:nvPr>
        </p:nvSpPr>
        <p:spPr>
          <a:prstGeom prst="rect">
            <a:avLst/>
          </a:prstGeom>
        </p:spPr>
        <p:txBody>
          <a:bodyPr>
            <a:normAutofit lnSpcReduction="10000"/>
          </a:bodyPr>
          <a:lstStyle/>
          <a:p>
            <a:pPr marL="422275" indent="-422275" defTabSz="554990">
              <a:spcBef>
                <a:spcPts val="3900"/>
              </a:spcBef>
              <a:defRPr sz="3420"/>
            </a:pPr>
            <a:r>
              <a:rPr dirty="0"/>
              <a:t>Function pointers</a:t>
            </a:r>
          </a:p>
          <a:p>
            <a:pPr marL="422275" indent="-422275" defTabSz="554990">
              <a:spcBef>
                <a:spcPts val="3900"/>
              </a:spcBef>
              <a:defRPr sz="3420"/>
            </a:pPr>
            <a:r>
              <a:rPr dirty="0"/>
              <a:t>Code in multiple files</a:t>
            </a:r>
          </a:p>
          <a:p>
            <a:pPr marL="422275" indent="-422275" defTabSz="554990">
              <a:spcBef>
                <a:spcPts val="3900"/>
              </a:spcBef>
              <a:defRPr sz="3420"/>
            </a:pPr>
            <a:r>
              <a:rPr dirty="0"/>
              <a:t>Linking to external libraries</a:t>
            </a:r>
          </a:p>
          <a:p>
            <a:pPr marL="422275" indent="-422275" defTabSz="554990">
              <a:spcBef>
                <a:spcPts val="3900"/>
              </a:spcBef>
              <a:defRPr sz="3420"/>
            </a:pPr>
            <a:r>
              <a:rPr dirty="0"/>
              <a:t>Preprocessor macros</a:t>
            </a:r>
          </a:p>
          <a:p>
            <a:pPr marL="422275" indent="-422275" defTabSz="554990">
              <a:spcBef>
                <a:spcPts val="3900"/>
              </a:spcBef>
              <a:defRPr sz="3420"/>
            </a:pPr>
            <a:r>
              <a:rPr dirty="0"/>
              <a:t>Some modifiers: static, const, volatile, extern</a:t>
            </a:r>
          </a:p>
          <a:p>
            <a:pPr marL="422275" indent="-422275" defTabSz="554990">
              <a:spcBef>
                <a:spcPts val="3900"/>
              </a:spcBef>
              <a:defRPr sz="3420"/>
            </a:pPr>
            <a:r>
              <a:rPr dirty="0"/>
              <a:t>Ternary operator, variable-argument functions (e.g., printf)</a:t>
            </a:r>
          </a:p>
        </p:txBody>
      </p:sp>
    </p:spTree>
    <p:extLst>
      <p:ext uri="{BB962C8B-B14F-4D97-AF65-F5344CB8AC3E}">
        <p14:creationId xmlns:p14="http://schemas.microsoft.com/office/powerpoint/2010/main" val="1437845413"/>
      </p:ext>
    </p:extLst>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p:cNvSpPr>
          <p:nvPr>
            <p:ph type="title"/>
          </p:nvPr>
        </p:nvSpPr>
        <p:spPr>
          <a:prstGeom prst="rect">
            <a:avLst/>
          </a:prstGeom>
        </p:spPr>
        <p:txBody>
          <a:bodyPr/>
          <a:lstStyle/>
          <a:p>
            <a:r>
              <a:t>For Next Time</a:t>
            </a:r>
          </a:p>
        </p:txBody>
      </p:sp>
      <p:sp>
        <p:nvSpPr>
          <p:cNvPr id="234" name="Shape 234"/>
          <p:cNvSpPr>
            <a:spLocks noGrp="1"/>
          </p:cNvSpPr>
          <p:nvPr>
            <p:ph type="body" idx="1"/>
          </p:nvPr>
        </p:nvSpPr>
        <p:spPr>
          <a:prstGeom prst="rect">
            <a:avLst/>
          </a:prstGeom>
        </p:spPr>
        <p:txBody>
          <a:bodyPr/>
          <a:lstStyle/>
          <a:p>
            <a:r>
              <a:rPr dirty="0"/>
              <a:t>Some fun reading to set the mood: </a:t>
            </a:r>
            <a:r>
              <a:rPr i="1" dirty="0"/>
              <a:t>The Night Watch</a:t>
            </a:r>
            <a:r>
              <a:rPr dirty="0"/>
              <a:t>, by James Mickens (available on NYU Classes)</a:t>
            </a:r>
          </a:p>
          <a:p>
            <a:r>
              <a:rPr dirty="0"/>
              <a:t>Get started reading Modern Operating Systems and the xv6 book (specific chapters listed on the syllabus)</a:t>
            </a:r>
          </a:p>
          <a:p>
            <a:r>
              <a:rPr dirty="0"/>
              <a:t>MOS 1.5.6 and xv6 chapter 0 will be particularly helpful for the first </a:t>
            </a:r>
            <a:r>
              <a:rPr dirty="0" smtClean="0"/>
              <a:t>assignment</a:t>
            </a:r>
            <a:endParaRPr lang="en-US" dirty="0" smtClean="0"/>
          </a:p>
          <a:p>
            <a:r>
              <a:rPr lang="en-US" dirty="0" smtClean="0"/>
              <a:t>Install the tools, either locally or using </a:t>
            </a:r>
            <a:r>
              <a:rPr lang="en-US" smtClean="0"/>
              <a:t>the class VM. </a:t>
            </a:r>
            <a:endParaRPr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Compiling and Running</a:t>
            </a:r>
          </a:p>
        </p:txBody>
      </p:sp>
      <p:sp>
        <p:nvSpPr>
          <p:cNvPr id="157" name="Shape 157"/>
          <p:cNvSpPr/>
          <p:nvPr/>
        </p:nvSpPr>
        <p:spPr>
          <a:xfrm>
            <a:off x="3290056" y="4229100"/>
            <a:ext cx="6424688"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latin typeface="Courier"/>
                <a:ea typeface="Courier"/>
                <a:cs typeface="Courier"/>
                <a:sym typeface="Courier"/>
              </a:defRPr>
            </a:pPr>
            <a:r>
              <a:t>$ gcc hello.c -o hello</a:t>
            </a:r>
          </a:p>
          <a:p>
            <a:pPr algn="l">
              <a:defRPr>
                <a:latin typeface="Courier"/>
                <a:ea typeface="Courier"/>
                <a:cs typeface="Courier"/>
                <a:sym typeface="Courier"/>
              </a:defRPr>
            </a:pPr>
            <a:r>
              <a:t>$ ./hello</a:t>
            </a:r>
          </a:p>
          <a:p>
            <a:pPr algn="l">
              <a:defRPr>
                <a:latin typeface="Courier"/>
                <a:ea typeface="Courier"/>
                <a:cs typeface="Courier"/>
                <a:sym typeface="Courier"/>
              </a:defRPr>
            </a:pPr>
            <a:r>
              <a:t>Hello, world</a:t>
            </a:r>
          </a:p>
          <a:p>
            <a:pPr algn="l">
              <a:defRPr>
                <a:latin typeface="Courier"/>
                <a:ea typeface="Courier"/>
                <a:cs typeface="Courier"/>
                <a:sym typeface="Courier"/>
              </a:defRPr>
            </a:pPr>
            <a:r>
              <a:t>$</a:t>
            </a:r>
          </a:p>
        </p:txBody>
      </p:sp>
    </p:spTree>
    <p:extLst>
      <p:ext uri="{BB962C8B-B14F-4D97-AF65-F5344CB8AC3E}">
        <p14:creationId xmlns:p14="http://schemas.microsoft.com/office/powerpoint/2010/main" val="1486087275"/>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pn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13496</TotalTime>
  <Words>6042</Words>
  <Application>Microsoft Macintosh PowerPoint</Application>
  <PresentationFormat>Custom</PresentationFormat>
  <Paragraphs>1078</Paragraphs>
  <Slides>85</Slides>
  <Notes>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85</vt:i4>
      </vt:variant>
    </vt:vector>
  </HeadingPairs>
  <TitlesOfParts>
    <vt:vector size="97" baseType="lpstr">
      <vt:lpstr>Calibri</vt:lpstr>
      <vt:lpstr>Cambria</vt:lpstr>
      <vt:lpstr>Courier</vt:lpstr>
      <vt:lpstr>Helvetica</vt:lpstr>
      <vt:lpstr>Helvetica Light</vt:lpstr>
      <vt:lpstr>Helvetica Neue</vt:lpstr>
      <vt:lpstr>Menlo</vt:lpstr>
      <vt:lpstr>Rockwell</vt:lpstr>
      <vt:lpstr>Rockwell Condensed</vt:lpstr>
      <vt:lpstr>Rockwell Extra Bold</vt:lpstr>
      <vt:lpstr>Wingdings</vt:lpstr>
      <vt:lpstr>Wood Type</vt:lpstr>
      <vt:lpstr>Operating Systems  C Refresher</vt:lpstr>
      <vt:lpstr>Learn C in 120 minutes</vt:lpstr>
      <vt:lpstr>A First Program</vt:lpstr>
      <vt:lpstr>A First Program</vt:lpstr>
      <vt:lpstr>A First Program</vt:lpstr>
      <vt:lpstr>A First Program</vt:lpstr>
      <vt:lpstr>A First Program</vt:lpstr>
      <vt:lpstr>A First Program</vt:lpstr>
      <vt:lpstr>Compiling and Running</vt:lpstr>
      <vt:lpstr>Side Note: Your Environment</vt:lpstr>
      <vt:lpstr>PowerPoint Presentation</vt:lpstr>
      <vt:lpstr>OS X Terminal</vt:lpstr>
      <vt:lpstr>Installing a Compiler</vt:lpstr>
      <vt:lpstr>Linux Terminal</vt:lpstr>
      <vt:lpstr>The Compilation Process</vt:lpstr>
      <vt:lpstr>Viewing Preprocessor Output</vt:lpstr>
      <vt:lpstr>PowerPoint Presentation</vt:lpstr>
      <vt:lpstr>Aside: Makefiles</vt:lpstr>
      <vt:lpstr>make</vt:lpstr>
      <vt:lpstr>A Makefile</vt:lpstr>
      <vt:lpstr>A Makefile</vt:lpstr>
      <vt:lpstr>A Makefile</vt:lpstr>
      <vt:lpstr>A Makefile</vt:lpstr>
      <vt:lpstr>Back to C: Declaring Variables</vt:lpstr>
      <vt:lpstr>Back to C: Declaring Variables</vt:lpstr>
      <vt:lpstr>C Built-in Types</vt:lpstr>
      <vt:lpstr>C Operators</vt:lpstr>
      <vt:lpstr>C Operators</vt:lpstr>
      <vt:lpstr>Control Flow</vt:lpstr>
      <vt:lpstr>Control Flow</vt:lpstr>
      <vt:lpstr>Control Flow</vt:lpstr>
      <vt:lpstr>Control Flow</vt:lpstr>
      <vt:lpstr>Putting It Together</vt:lpstr>
      <vt:lpstr>Putting It Together</vt:lpstr>
      <vt:lpstr>Functions</vt:lpstr>
      <vt:lpstr>Functions</vt:lpstr>
      <vt:lpstr>Assignment Operators</vt:lpstr>
      <vt:lpstr>More C Operators</vt:lpstr>
      <vt:lpstr>Increment example</vt:lpstr>
      <vt:lpstr>Arrays</vt:lpstr>
      <vt:lpstr>Array Bounds</vt:lpstr>
      <vt:lpstr>OOB Example</vt:lpstr>
      <vt:lpstr>Segfaults</vt:lpstr>
      <vt:lpstr>What About Strings?</vt:lpstr>
      <vt:lpstr>Pointers</vt:lpstr>
      <vt:lpstr>Pointers</vt:lpstr>
      <vt:lpstr>Pointers</vt:lpstr>
      <vt:lpstr>Pointers</vt:lpstr>
      <vt:lpstr>Pointers</vt:lpstr>
      <vt:lpstr>Pointers</vt:lpstr>
      <vt:lpstr>Pointers</vt:lpstr>
      <vt:lpstr>Pointers</vt:lpstr>
      <vt:lpstr>Pointers</vt:lpstr>
      <vt:lpstr>Pointers</vt:lpstr>
      <vt:lpstr>Pointers</vt:lpstr>
      <vt:lpstr>Converting</vt:lpstr>
      <vt:lpstr>Casting Types</vt:lpstr>
      <vt:lpstr>Casting</vt:lpstr>
      <vt:lpstr>Casting</vt:lpstr>
      <vt:lpstr>Casting</vt:lpstr>
      <vt:lpstr>Casting</vt:lpstr>
      <vt:lpstr>Casting (Other Direction)</vt:lpstr>
      <vt:lpstr>Structures</vt:lpstr>
      <vt:lpstr>Struct Example</vt:lpstr>
      <vt:lpstr>One Last Operator</vt:lpstr>
      <vt:lpstr>Example from sh.c</vt:lpstr>
      <vt:lpstr>Example from sh.c</vt:lpstr>
      <vt:lpstr>Other Pointer Tricks</vt:lpstr>
      <vt:lpstr>Arrays and Pointers</vt:lpstr>
      <vt:lpstr>Pointer Arithmetic</vt:lpstr>
      <vt:lpstr>Pointer Arithmetic vs Array Indexing</vt:lpstr>
      <vt:lpstr>Pure Evil</vt:lpstr>
      <vt:lpstr>PowerPoint Presentation</vt:lpstr>
      <vt:lpstr>PowerPoint Presentation</vt:lpstr>
      <vt:lpstr>Memory Allocation</vt:lpstr>
      <vt:lpstr>Memory Allocation</vt:lpstr>
      <vt:lpstr>Example: Linked List</vt:lpstr>
      <vt:lpstr>Insertion</vt:lpstr>
      <vt:lpstr>Insertion</vt:lpstr>
      <vt:lpstr>Example: Linked List</vt:lpstr>
      <vt:lpstr>Example: Linked List</vt:lpstr>
      <vt:lpstr>Output</vt:lpstr>
      <vt:lpstr>Example: Linked List</vt:lpstr>
      <vt:lpstr>Things Not Covered</vt:lpstr>
      <vt:lpstr>For Next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3224 Operating Systems</dc:title>
  <cp:lastModifiedBy>Kamen Yotov</cp:lastModifiedBy>
  <cp:revision>59</cp:revision>
  <dcterms:modified xsi:type="dcterms:W3CDTF">2017-09-06T21:45:44Z</dcterms:modified>
</cp:coreProperties>
</file>