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364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65733" autoAdjust="0"/>
  </p:normalViewPr>
  <p:slideViewPr>
    <p:cSldViewPr snapToGrid="0" snapToObjects="1">
      <p:cViewPr varScale="1">
        <p:scale>
          <a:sx n="54" d="100"/>
          <a:sy n="54" d="100"/>
        </p:scale>
        <p:origin x="2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444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user</a:t>
            </a:r>
            <a:r>
              <a:rPr lang="en-US" baseline="0" dirty="0" smtClean="0"/>
              <a:t> programs talk to the kernel</a:t>
            </a:r>
          </a:p>
          <a:p>
            <a:r>
              <a:rPr lang="en-US" baseline="0" dirty="0" smtClean="0"/>
              <a:t>Some of the things you do can only be done interacting with hardware</a:t>
            </a:r>
          </a:p>
          <a:p>
            <a:r>
              <a:rPr lang="en-US" baseline="0" dirty="0" smtClean="0"/>
              <a:t>Access to hardware is a privileged operation</a:t>
            </a:r>
          </a:p>
          <a:p>
            <a:r>
              <a:rPr lang="en-US" baseline="0" dirty="0" smtClean="0"/>
              <a:t>Is not something that most programs can do directly</a:t>
            </a:r>
          </a:p>
          <a:p>
            <a:r>
              <a:rPr lang="en-US" baseline="0" dirty="0" smtClean="0"/>
              <a:t>Otherwise you would get into coordination problems if 2 things wanted to write to hardware at the same time</a:t>
            </a:r>
          </a:p>
          <a:p>
            <a:r>
              <a:rPr lang="en-US" baseline="0" dirty="0" smtClean="0"/>
              <a:t>So instead we say that the kernel is the only thing allowed to access hardware</a:t>
            </a:r>
          </a:p>
          <a:p>
            <a:r>
              <a:rPr lang="en-US" baseline="0" dirty="0" smtClean="0"/>
              <a:t>But now that means that we need to have some interface for programs to do that. </a:t>
            </a:r>
          </a:p>
          <a:p>
            <a:r>
              <a:rPr lang="en-US" baseline="0" dirty="0" smtClean="0"/>
              <a:t>We do that with system calls.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 a controlled way to switch into kernel mode. </a:t>
            </a:r>
          </a:p>
          <a:p>
            <a:r>
              <a:rPr lang="en-US" baseline="0" dirty="0" smtClean="0"/>
              <a:t>From the users perspective it looks like a function call</a:t>
            </a:r>
          </a:p>
          <a:p>
            <a:r>
              <a:rPr lang="en-US" baseline="0" dirty="0" smtClean="0"/>
              <a:t>But what it’s doing is jumping into kernel mode and then carrying out some functions there. </a:t>
            </a:r>
          </a:p>
          <a:p>
            <a:endParaRPr lang="en-US" dirty="0" smtClean="0"/>
          </a:p>
          <a:p>
            <a:r>
              <a:rPr lang="en-US" dirty="0" smtClean="0"/>
              <a:t>We are going to see in explicit detail how this works.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sometimes gets complicated as you can see here. </a:t>
            </a:r>
          </a:p>
          <a:p>
            <a:r>
              <a:rPr lang="en-US" dirty="0" smtClean="0"/>
              <a:t>This is the set of</a:t>
            </a:r>
            <a:r>
              <a:rPr lang="en-US" baseline="0" dirty="0" smtClean="0"/>
              <a:t> APIs that MS exposes. </a:t>
            </a:r>
          </a:p>
          <a:p>
            <a:r>
              <a:rPr lang="en-US" baseline="0" dirty="0" smtClean="0"/>
              <a:t>Here you have the kernel but you have like a whole bunch of APIs like Win32, </a:t>
            </a:r>
            <a:r>
              <a:rPr lang="en-US" baseline="0" dirty="0" err="1" smtClean="0"/>
              <a:t>WinRT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3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have an X86 assembly</a:t>
            </a:r>
            <a:r>
              <a:rPr lang="en-US" baseline="0" dirty="0" smtClean="0"/>
              <a:t> instruction.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mechanisms that keep kernel space and user space separate are done in hardware. </a:t>
            </a:r>
          </a:p>
          <a:p>
            <a:r>
              <a:rPr lang="en-US" baseline="0" dirty="0" smtClean="0"/>
              <a:t>At the end of the day it’s all just running on the CPU, to get this level of protection.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Save the process state because we want to make it look like a function call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go into the kernel and come back we have to guarantee that nothing will change.</a:t>
            </a:r>
          </a:p>
          <a:p>
            <a:r>
              <a:rPr lang="en-US" baseline="0" dirty="0" smtClean="0"/>
              <a:t>So we have to save the entire CPU and restore. </a:t>
            </a:r>
          </a:p>
          <a:p>
            <a:r>
              <a:rPr lang="en-US" baseline="0" dirty="0" smtClean="0"/>
              <a:t>We also need to do this securely.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7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skimmed</a:t>
            </a:r>
            <a:r>
              <a:rPr lang="en-US" baseline="0" dirty="0" smtClean="0"/>
              <a:t> over this and we won’t dwell too much over it, </a:t>
            </a:r>
          </a:p>
          <a:p>
            <a:r>
              <a:rPr lang="en-US" baseline="0" dirty="0" smtClean="0"/>
              <a:t>But x86 has segments to tell it how to treat certain parts of memory.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of the things they include is the privilege level of the segment.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programs run on </a:t>
            </a:r>
            <a:r>
              <a:rPr lang="en-US" baseline="0" dirty="0" err="1" smtClean="0"/>
              <a:t>priviliege</a:t>
            </a:r>
            <a:r>
              <a:rPr lang="en-US" baseline="0" dirty="0" smtClean="0"/>
              <a:t> level 3, which is also called ring 3. </a:t>
            </a:r>
          </a:p>
          <a:p>
            <a:r>
              <a:rPr lang="en-US" baseline="0" dirty="0" smtClean="0"/>
              <a:t>The idea here that you are supposed to think that you have concentric centers or rings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Ring 0 is where the kernel runs, </a:t>
            </a:r>
          </a:p>
          <a:p>
            <a:r>
              <a:rPr lang="en-US" dirty="0" smtClean="0"/>
              <a:t>Ring 1 and 2 exists but </a:t>
            </a:r>
            <a:r>
              <a:rPr lang="en-US" dirty="0" err="1" smtClean="0"/>
              <a:t>noone</a:t>
            </a:r>
            <a:r>
              <a:rPr lang="en-US" baseline="0" dirty="0" smtClean="0"/>
              <a:t> uses them.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privilege level you are at determines what instructions you can run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9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means you only need to write</a:t>
            </a:r>
            <a:r>
              <a:rPr lang="en-US" baseline="0" dirty="0" smtClean="0"/>
              <a:t> one exception handler.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an interrupt or exception happens you look at this descriptors and each one describes what to do for each descriptor.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46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they actually contain?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address of some code to execute in the kernel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want to use a different stack. So it might contain a new code segment.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System calls are implemented using software interrupts.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9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Transferring</a:t>
            </a:r>
            <a:r>
              <a:rPr lang="en-US" baseline="0" dirty="0" smtClean="0"/>
              <a:t> from user mode to kernel mode in a secure way requires a lot of work. 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we fetch the descriptor from the Interrupt descriptor table.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that the current privilege level is less than or equal to the one in the descriptor table.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need to transfer to kernel mode</a:t>
            </a:r>
            <a:r>
              <a:rPr lang="en-US" dirty="0" smtClean="0"/>
              <a:t> in a way</a:t>
            </a:r>
            <a:r>
              <a:rPr lang="en-US" baseline="0" dirty="0" smtClean="0"/>
              <a:t> that makes it look like just a function call, so we need to save a lot of state. </a:t>
            </a:r>
          </a:p>
          <a:p>
            <a:r>
              <a:rPr lang="en-US" baseline="0" dirty="0" smtClean="0"/>
              <a:t>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switch stack so we need to save the stack</a:t>
            </a:r>
          </a:p>
          <a:p>
            <a:r>
              <a:rPr lang="en-US" baseline="0" dirty="0" smtClean="0"/>
              <a:t>And then we load a new stack from the descriptor table.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99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that’s not all:</a:t>
            </a:r>
          </a:p>
          <a:p>
            <a:endParaRPr lang="en-US" dirty="0" smtClean="0"/>
          </a:p>
          <a:p>
            <a:r>
              <a:rPr lang="en-US" dirty="0" smtClean="0"/>
              <a:t>So now we have to save the user’s context. </a:t>
            </a:r>
          </a:p>
          <a:p>
            <a:endParaRPr lang="en-US" dirty="0" smtClean="0"/>
          </a:p>
          <a:p>
            <a:r>
              <a:rPr lang="en-US" dirty="0" smtClean="0"/>
              <a:t>Remember that the user program</a:t>
            </a:r>
            <a:r>
              <a:rPr lang="en-US" baseline="0" dirty="0" smtClean="0"/>
              <a:t> expects that everything will be back the same way it was before it went into a kernel call.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need to push a bunch of stuff into the stack:</a:t>
            </a:r>
          </a:p>
          <a:p>
            <a:r>
              <a:rPr lang="en-US" baseline="0" dirty="0" smtClean="0"/>
              <a:t>Condition flags</a:t>
            </a:r>
          </a:p>
          <a:p>
            <a:r>
              <a:rPr lang="en-US" baseline="0" dirty="0" smtClean="0"/>
              <a:t>Current code segment</a:t>
            </a:r>
          </a:p>
          <a:p>
            <a:r>
              <a:rPr lang="en-US" baseline="0" dirty="0" smtClean="0"/>
              <a:t>Current program counter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clear some flags so that they are in a known state. </a:t>
            </a:r>
          </a:p>
          <a:p>
            <a:r>
              <a:rPr lang="en-US" baseline="0" dirty="0" err="1" smtClean="0"/>
              <a:t>Eflags</a:t>
            </a:r>
            <a:r>
              <a:rPr lang="en-US" baseline="0" dirty="0" smtClean="0"/>
              <a:t> also contains some bits to know how the processor operates.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Flags for copy string. </a:t>
            </a:r>
          </a:p>
          <a:p>
            <a:endParaRPr lang="en-US" dirty="0" smtClean="0"/>
          </a:p>
          <a:p>
            <a:r>
              <a:rPr lang="en-US" dirty="0" smtClean="0"/>
              <a:t>Then finally we change the segment that represent running</a:t>
            </a:r>
            <a:r>
              <a:rPr lang="en-US" baseline="0" dirty="0" smtClean="0"/>
              <a:t> code the CS segment and we change the program counter to the value specified in that descriptor.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88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CPL ensures that the only thing that can call from user program are</a:t>
            </a:r>
            <a:r>
              <a:rPr lang="en-US" baseline="0" dirty="0" smtClean="0"/>
              <a:t> the ones we are authorized to.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could call any of them, we could cause say interrupt 5 for the disk. </a:t>
            </a:r>
          </a:p>
          <a:p>
            <a:r>
              <a:rPr lang="en-US" baseline="0" dirty="0" smtClean="0"/>
              <a:t>We need to ensure that programs only can use certain interrupt numbers.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figure out where we are: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kernel is now running. </a:t>
            </a:r>
          </a:p>
          <a:p>
            <a:r>
              <a:rPr lang="en-US" baseline="0" dirty="0" smtClean="0"/>
              <a:t>It’s setup all the hardware and it’s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transition to user mode and run this tiny snippet of code. </a:t>
            </a:r>
          </a:p>
          <a:p>
            <a:r>
              <a:rPr lang="en-US" baseline="0" dirty="0" smtClean="0"/>
              <a:t>This will be the first user process. </a:t>
            </a:r>
          </a:p>
          <a:p>
            <a:endParaRPr lang="en-US" dirty="0" smtClean="0"/>
          </a:p>
          <a:p>
            <a:r>
              <a:rPr lang="en-US" dirty="0" smtClean="0"/>
              <a:t>This program</a:t>
            </a:r>
            <a:r>
              <a:rPr lang="en-US" baseline="0" dirty="0" smtClean="0"/>
              <a:t> will setup the arguments to the system call by pushing the arguments onto the stack. </a:t>
            </a:r>
          </a:p>
          <a:p>
            <a:r>
              <a:rPr lang="en-US" baseline="0" dirty="0" smtClean="0"/>
              <a:t>Then it indicates which system call it wants.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convention:</a:t>
            </a:r>
          </a:p>
          <a:p>
            <a:r>
              <a:rPr lang="en-US" baseline="0" dirty="0" smtClean="0"/>
              <a:t>Is to put the system call number in EAX</a:t>
            </a:r>
          </a:p>
          <a:p>
            <a:r>
              <a:rPr lang="en-US" baseline="0" dirty="0" smtClean="0"/>
              <a:t>And then you execute your software interrupt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call the exec system call which creates a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this point it transitions into the kernel. </a:t>
            </a:r>
          </a:p>
          <a:p>
            <a:r>
              <a:rPr lang="en-US" baseline="0" dirty="0" smtClean="0"/>
              <a:t>Loads the code for the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program.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exec does is replaces the current program with the one you specify. </a:t>
            </a:r>
          </a:p>
          <a:p>
            <a:r>
              <a:rPr lang="en-US" baseline="0" dirty="0" smtClean="0"/>
              <a:t>We replace the first user process with the one that is in </a:t>
            </a:r>
            <a:r>
              <a:rPr lang="en-US" baseline="0" dirty="0" err="1" smtClean="0"/>
              <a:t>init.c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4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interrupt saved</a:t>
            </a:r>
            <a:r>
              <a:rPr lang="en-US" baseline="0" dirty="0" smtClean="0"/>
              <a:t> some things for us, but it didn’t save everything. </a:t>
            </a:r>
          </a:p>
          <a:p>
            <a:r>
              <a:rPr lang="en-US" baseline="0" dirty="0" smtClean="0"/>
              <a:t>So 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push a few more things we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save about the user program.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save all these other registers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ebx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ecx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edi</a:t>
            </a:r>
            <a:r>
              <a:rPr lang="en-US" baseline="0" dirty="0" smtClean="0"/>
              <a:t> and so on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6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imagine how the programs exist above and kernel below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point: </a:t>
            </a:r>
          </a:p>
          <a:p>
            <a:r>
              <a:rPr lang="en-US" baseline="0" dirty="0" smtClean="0"/>
              <a:t>1 kernel</a:t>
            </a:r>
          </a:p>
          <a:p>
            <a:r>
              <a:rPr lang="en-US" baseline="0" dirty="0" smtClean="0"/>
              <a:t>Multiple programs</a:t>
            </a:r>
          </a:p>
          <a:p>
            <a:r>
              <a:rPr lang="en-US" baseline="0" dirty="0" smtClean="0"/>
              <a:t>Red line: privilege. </a:t>
            </a:r>
          </a:p>
          <a:p>
            <a:r>
              <a:rPr lang="en-US" baseline="0" dirty="0" smtClean="0"/>
              <a:t>Kernel has access to hardware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Question:</a:t>
            </a:r>
          </a:p>
          <a:p>
            <a:r>
              <a:rPr lang="en-US" baseline="0" dirty="0" smtClean="0"/>
              <a:t>Does the kernel need to be written in assembly? NO</a:t>
            </a:r>
          </a:p>
          <a:p>
            <a:r>
              <a:rPr lang="en-US" baseline="0" dirty="0" smtClean="0"/>
              <a:t>Only the part that directly manipulates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66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we can define a data structure</a:t>
            </a:r>
            <a:r>
              <a:rPr lang="en-US" baseline="0" dirty="0" smtClean="0"/>
              <a:t> called a trap frame which as long as we have pushed the registers in the right order. </a:t>
            </a:r>
          </a:p>
          <a:p>
            <a:r>
              <a:rPr lang="en-US" baseline="0" dirty="0" smtClean="0"/>
              <a:t>We can interpret the stack as an instance of that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is like taking a 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 to this data structure.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the things pushed by interrupt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stuff we pushed</a:t>
            </a:r>
          </a:p>
          <a:p>
            <a:r>
              <a:rPr lang="en-US" baseline="0" dirty="0" smtClean="0"/>
              <a:t>That gave us what call we need.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</a:t>
            </a:r>
            <a:r>
              <a:rPr lang="en-US" dirty="0" err="1" smtClean="0"/>
              <a:t>gonna</a:t>
            </a:r>
            <a:r>
              <a:rPr lang="en-US" dirty="0" smtClean="0"/>
              <a:t> go into the C code that handles the trap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26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how over here, we “know” how the stack is. So we can cast</a:t>
            </a:r>
            <a:r>
              <a:rPr lang="en-US" baseline="0" dirty="0" smtClean="0"/>
              <a:t> it to a </a:t>
            </a:r>
            <a:r>
              <a:rPr lang="en-US" baseline="0" dirty="0" err="1" smtClean="0"/>
              <a:t>trapframe</a:t>
            </a:r>
            <a:r>
              <a:rPr lang="en-US" baseline="0" dirty="0" smtClean="0"/>
              <a:t> type.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function </a:t>
            </a:r>
            <a:r>
              <a:rPr lang="en-US" dirty="0" smtClean="0"/>
              <a:t>It’s </a:t>
            </a:r>
            <a:r>
              <a:rPr lang="en-US" dirty="0" err="1" smtClean="0"/>
              <a:t>gonna</a:t>
            </a:r>
            <a:r>
              <a:rPr lang="en-US" dirty="0" smtClean="0"/>
              <a:t> check if the interrupt number corresponds</a:t>
            </a:r>
            <a:r>
              <a:rPr lang="en-US" baseline="0" dirty="0" smtClean="0"/>
              <a:t> to the one we designated for system calls, </a:t>
            </a:r>
          </a:p>
          <a:p>
            <a:r>
              <a:rPr lang="en-US" baseline="0" dirty="0" smtClean="0"/>
              <a:t>In our case it’s 64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</a:t>
            </a:r>
            <a:r>
              <a:rPr lang="en-US" baseline="0" dirty="0" err="1" smtClean="0"/>
              <a:t>ti’s</a:t>
            </a:r>
            <a:r>
              <a:rPr lang="en-US" baseline="0" dirty="0" smtClean="0"/>
              <a:t> just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call the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function after setting the trap frame to the trap frame that was passed in.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18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we are finally</a:t>
            </a:r>
            <a:r>
              <a:rPr lang="en-US" baseline="0" dirty="0" smtClean="0"/>
              <a:t> at the point where we can decide which system call we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execute, </a:t>
            </a:r>
          </a:p>
          <a:p>
            <a:r>
              <a:rPr lang="en-US" baseline="0" dirty="0" smtClean="0"/>
              <a:t>How we can get the arguments and what we should do.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Syscall</a:t>
            </a:r>
            <a:r>
              <a:rPr lang="en-US" baseline="0" dirty="0" smtClean="0"/>
              <a:t> looks as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 in the trap frame</a:t>
            </a:r>
          </a:p>
          <a:p>
            <a:r>
              <a:rPr lang="en-US" baseline="0" dirty="0" smtClean="0"/>
              <a:t>We have switched to kernel mode.</a:t>
            </a:r>
          </a:p>
          <a:p>
            <a:r>
              <a:rPr lang="en-US" baseline="0" dirty="0" smtClean="0"/>
              <a:t>The CPU context is completely different. </a:t>
            </a:r>
          </a:p>
          <a:p>
            <a:r>
              <a:rPr lang="en-US" baseline="0" dirty="0" smtClean="0"/>
              <a:t>None of the registers from user space exist anymore except on the data structure where we saved them. </a:t>
            </a:r>
          </a:p>
          <a:p>
            <a:r>
              <a:rPr lang="en-US" baseline="0" dirty="0" smtClean="0"/>
              <a:t>So if we want to know what the value of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 was before, we need to look at the one we saved on the data structure.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use what’s in EAX to index into an array and execute whatever is there.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only thing is that we have extra privileges. We are the kernel, we can do everything we like read any memory we like</a:t>
            </a:r>
          </a:p>
          <a:p>
            <a:r>
              <a:rPr lang="en-US" baseline="0" dirty="0" smtClean="0"/>
              <a:t>Talk to the hardware directly. We have full control over the machine.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94540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 see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function:</a:t>
            </a:r>
          </a:p>
          <a:p>
            <a:r>
              <a:rPr lang="en-US" baseline="0" dirty="0" smtClean="0"/>
              <a:t>As you can see besides just checking that it’s in a valid range (greater than zero and less than what we have, </a:t>
            </a:r>
          </a:p>
          <a:p>
            <a:r>
              <a:rPr lang="en-US" baseline="0" dirty="0" smtClean="0"/>
              <a:t>If it’s valid we just call the appropriate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using a function pointer. </a:t>
            </a:r>
          </a:p>
          <a:p>
            <a:r>
              <a:rPr lang="en-US" baseline="0" dirty="0" smtClean="0"/>
              <a:t>Then we get back the result and store it in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an example below we have the </a:t>
            </a:r>
            <a:r>
              <a:rPr lang="en-US" baseline="0" dirty="0" err="1" smtClean="0"/>
              <a:t>sys_kill</a:t>
            </a:r>
            <a:r>
              <a:rPr lang="en-US" baseline="0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79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</a:t>
            </a:r>
            <a:r>
              <a:rPr lang="en-US" baseline="0" dirty="0" smtClean="0"/>
              <a:t> is how we do this In practice. </a:t>
            </a:r>
          </a:p>
          <a:p>
            <a:r>
              <a:rPr lang="en-US" baseline="0" dirty="0" smtClean="0"/>
              <a:t>There is the </a:t>
            </a:r>
            <a:r>
              <a:rPr lang="en-US" baseline="0" dirty="0" err="1" smtClean="0"/>
              <a:t>argint</a:t>
            </a:r>
            <a:r>
              <a:rPr lang="en-US" baseline="0" dirty="0" smtClean="0"/>
              <a:t> argument function.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fetches the nth argument from the data structure where we stored it. </a:t>
            </a:r>
          </a:p>
          <a:p>
            <a:r>
              <a:rPr lang="en-US" baseline="0" dirty="0" smtClean="0"/>
              <a:t>It’s adding 4 because when the user executed the call it put the return address on the stack</a:t>
            </a:r>
          </a:p>
          <a:p>
            <a:r>
              <a:rPr lang="en-US" baseline="0" dirty="0" err="1" smtClean="0"/>
              <a:t>Rememeber</a:t>
            </a:r>
            <a:r>
              <a:rPr lang="en-US" baseline="0" dirty="0" smtClean="0"/>
              <a:t> the prologue ? </a:t>
            </a:r>
          </a:p>
          <a:p>
            <a:r>
              <a:rPr lang="en-US" baseline="0" dirty="0" smtClean="0"/>
              <a:t>And then we are indexing into the nth argument. </a:t>
            </a:r>
          </a:p>
          <a:p>
            <a:r>
              <a:rPr lang="en-US" baseline="0" dirty="0" smtClean="0"/>
              <a:t>Each argument is 32 bits so each one is 4 bytes.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Now if we look at </a:t>
            </a:r>
            <a:r>
              <a:rPr lang="en-US" baseline="0" dirty="0" err="1" smtClean="0"/>
              <a:t>fetchint</a:t>
            </a:r>
            <a:r>
              <a:rPr lang="en-US" baseline="0" dirty="0" smtClean="0"/>
              <a:t> we see how we have to be very careful when writing operating systems. </a:t>
            </a:r>
          </a:p>
          <a:p>
            <a:r>
              <a:rPr lang="en-US" baseline="0" dirty="0" smtClean="0"/>
              <a:t>Because we want to make sure that the address that we are being passed is in our address space.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13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remember a few slides back we stored the return value in EAX (slide 27). </a:t>
            </a:r>
          </a:p>
          <a:p>
            <a:r>
              <a:rPr lang="en-US" baseline="0" dirty="0" smtClean="0"/>
              <a:t>So when we get back from the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we will get the value in EAX.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go back to </a:t>
            </a:r>
            <a:r>
              <a:rPr lang="en-US" baseline="0" dirty="0" err="1" smtClean="0"/>
              <a:t>userspace</a:t>
            </a:r>
            <a:r>
              <a:rPr lang="en-US" baseline="0" dirty="0" smtClean="0"/>
              <a:t> with a little snippet of assembly code.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Here’s what we do, similar to </a:t>
            </a:r>
          </a:p>
          <a:p>
            <a:r>
              <a:rPr lang="en-US" baseline="0" dirty="0" err="1" smtClean="0"/>
              <a:t>Pushal</a:t>
            </a:r>
            <a:r>
              <a:rPr lang="en-US" baseline="0" dirty="0" smtClean="0"/>
              <a:t> we have </a:t>
            </a:r>
            <a:r>
              <a:rPr lang="en-US" baseline="0" dirty="0" err="1" smtClean="0"/>
              <a:t>popal</a:t>
            </a:r>
            <a:r>
              <a:rPr lang="en-US" baseline="0" dirty="0" smtClean="0"/>
              <a:t> which pops our registers. </a:t>
            </a:r>
          </a:p>
          <a:p>
            <a:r>
              <a:rPr lang="en-US" baseline="0" dirty="0" smtClean="0"/>
              <a:t>Then we pop by hand the segment registers we had pushed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were a couple of things that were put in the stack by hardware, so we get past them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then finally the corresponding thing to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instruction is an </a:t>
            </a:r>
            <a:r>
              <a:rPr lang="en-US" baseline="0" dirty="0" err="1" smtClean="0"/>
              <a:t>iret</a:t>
            </a:r>
            <a:endParaRPr lang="en-US" baseline="0" dirty="0" smtClean="0"/>
          </a:p>
          <a:p>
            <a:r>
              <a:rPr lang="en-US" baseline="0" dirty="0" smtClean="0"/>
              <a:t>Or return from interrupt, this sets the CPU back to </a:t>
            </a:r>
            <a:r>
              <a:rPr lang="en-US" baseline="0" dirty="0" err="1" smtClean="0"/>
              <a:t>unpriviliged</a:t>
            </a:r>
            <a:r>
              <a:rPr lang="en-US" baseline="0" dirty="0" smtClean="0"/>
              <a:t> mode and the place</a:t>
            </a:r>
          </a:p>
          <a:p>
            <a:r>
              <a:rPr lang="en-US" baseline="0" dirty="0" smtClean="0"/>
              <a:t>Where you made the interrupt call</a:t>
            </a:r>
          </a:p>
        </p:txBody>
      </p:sp>
    </p:spTree>
    <p:extLst>
      <p:ext uri="{BB962C8B-B14F-4D97-AF65-F5344CB8AC3E}">
        <p14:creationId xmlns:p14="http://schemas.microsoft.com/office/powerpoint/2010/main" val="1845596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add </a:t>
            </a:r>
            <a:r>
              <a:rPr lang="en-US" dirty="0" err="1" smtClean="0"/>
              <a:t>priviliged</a:t>
            </a:r>
            <a:r>
              <a:rPr lang="en-US" baseline="0" dirty="0" smtClean="0"/>
              <a:t> operations </a:t>
            </a:r>
          </a:p>
          <a:p>
            <a:r>
              <a:rPr lang="en-US" baseline="0" dirty="0" smtClean="0"/>
              <a:t>In HW 3 we will implement a process scheduler. </a:t>
            </a:r>
          </a:p>
          <a:p>
            <a:r>
              <a:rPr lang="en-US" baseline="0" dirty="0" smtClean="0"/>
              <a:t>This will be a </a:t>
            </a:r>
            <a:r>
              <a:rPr lang="en-US" baseline="0" dirty="0" err="1" smtClean="0"/>
              <a:t>priviliged</a:t>
            </a:r>
            <a:r>
              <a:rPr lang="en-US" baseline="0" dirty="0" smtClean="0"/>
              <a:t> operation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3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array that has all the system calls.  </a:t>
            </a:r>
          </a:p>
          <a:p>
            <a:endParaRPr lang="en-US" dirty="0" smtClean="0"/>
          </a:p>
          <a:p>
            <a:r>
              <a:rPr lang="en-US" dirty="0" smtClean="0"/>
              <a:t>This syntax is just a way to define an array, so you can put the array index</a:t>
            </a:r>
            <a:r>
              <a:rPr lang="en-US" baseline="0" dirty="0" smtClean="0"/>
              <a:t> and then the value</a:t>
            </a:r>
          </a:p>
          <a:p>
            <a:r>
              <a:rPr lang="en-US" baseline="0" dirty="0" smtClean="0"/>
              <a:t>SYS_EXIT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a number, </a:t>
            </a:r>
          </a:p>
          <a:p>
            <a:r>
              <a:rPr lang="en-US" baseline="0" dirty="0" err="1" smtClean="0"/>
              <a:t>Sys_exit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the address of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86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these numbers</a:t>
            </a:r>
            <a:r>
              <a:rPr lang="en-US" baseline="0" dirty="0" smtClean="0"/>
              <a:t> defined?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are defined in a file so we can just pick an unused number.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seen this list before</a:t>
            </a:r>
          </a:p>
          <a:p>
            <a:r>
              <a:rPr lang="en-US" dirty="0" smtClean="0"/>
              <a:t>The ones on the top deal with processes</a:t>
            </a:r>
            <a:r>
              <a:rPr lang="en-US" baseline="0" dirty="0" smtClean="0"/>
              <a:t> we’ll look at them later. </a:t>
            </a:r>
          </a:p>
          <a:p>
            <a:r>
              <a:rPr lang="en-US" baseline="0" dirty="0" smtClean="0"/>
              <a:t>But you have various functions that deal with I/O that you dealt with in HW 1.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We’ve got things that deal with pipes that you have used, but not done any implementation 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you got some that might look slightly weird like </a:t>
            </a:r>
            <a:r>
              <a:rPr lang="en-US" baseline="0" dirty="0" err="1" smtClean="0"/>
              <a:t>mknod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2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piece:</a:t>
            </a:r>
          </a:p>
          <a:p>
            <a:endParaRPr lang="en-US" dirty="0" smtClean="0"/>
          </a:p>
          <a:p>
            <a:r>
              <a:rPr lang="en-US" dirty="0" smtClean="0"/>
              <a:t>When we do a system call, if you think about it, the code that needs to put the correct interrupt into</a:t>
            </a:r>
            <a:r>
              <a:rPr lang="en-US" baseline="0" dirty="0" smtClean="0"/>
              <a:t> EAX and then </a:t>
            </a:r>
          </a:p>
          <a:p>
            <a:r>
              <a:rPr lang="en-US" baseline="0" dirty="0" smtClean="0"/>
              <a:t>Make the ret call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defining a preprocessor macro.</a:t>
            </a:r>
          </a:p>
          <a:p>
            <a:r>
              <a:rPr lang="en-US" baseline="0" dirty="0" smtClean="0"/>
              <a:t>A slight fancy cut/</a:t>
            </a:r>
            <a:r>
              <a:rPr lang="en-US" baseline="0" dirty="0" err="1" smtClean="0"/>
              <a:t>paster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macro is basically creating a label</a:t>
            </a:r>
          </a:p>
          <a:p>
            <a:r>
              <a:rPr lang="en-US" baseline="0" dirty="0" smtClean="0"/>
              <a:t>Then moving the interrupt number into EAX</a:t>
            </a:r>
          </a:p>
          <a:p>
            <a:r>
              <a:rPr lang="en-US" baseline="0" dirty="0" smtClean="0"/>
              <a:t>Then executes the interrupt.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OS side we need to have some code that back that interrupt, the new system call we are adding.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51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this is </a:t>
            </a:r>
            <a:r>
              <a:rPr lang="en-US" dirty="0" err="1" smtClean="0"/>
              <a:t>gonna</a:t>
            </a:r>
            <a:r>
              <a:rPr lang="en-US" dirty="0" smtClean="0"/>
              <a:t> look a lot</a:t>
            </a:r>
            <a:r>
              <a:rPr lang="en-US" baseline="0" dirty="0" smtClean="0"/>
              <a:t> like the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that we are not fed a bad value. </a:t>
            </a:r>
          </a:p>
          <a:p>
            <a:r>
              <a:rPr lang="en-US" baseline="0" dirty="0" err="1" smtClean="0"/>
              <a:t>Cprintf</a:t>
            </a:r>
            <a:r>
              <a:rPr lang="en-US" baseline="0" dirty="0" smtClean="0"/>
              <a:t> Looks </a:t>
            </a:r>
            <a:r>
              <a:rPr lang="en-US" baseline="0" dirty="0" err="1" smtClean="0"/>
              <a:t>diffreent</a:t>
            </a:r>
            <a:r>
              <a:rPr lang="en-US" baseline="0" dirty="0" smtClean="0"/>
              <a:t> because you don’t need to have access to the file descriptors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1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call this?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create a new program that calls hello and then exits.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33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into the early 2000s. </a:t>
            </a:r>
          </a:p>
          <a:p>
            <a:r>
              <a:rPr lang="en-US" dirty="0" smtClean="0"/>
              <a:t>To make</a:t>
            </a:r>
            <a:r>
              <a:rPr lang="en-US" baseline="0" dirty="0" smtClean="0"/>
              <a:t> a system call you where doing more than it was needed. </a:t>
            </a:r>
          </a:p>
          <a:p>
            <a:r>
              <a:rPr lang="en-US" baseline="0" dirty="0" smtClean="0"/>
              <a:t>Intel happy to oblige</a:t>
            </a:r>
          </a:p>
          <a:p>
            <a:r>
              <a:rPr lang="en-US" baseline="0" dirty="0" smtClean="0"/>
              <a:t>They introduces </a:t>
            </a:r>
            <a:r>
              <a:rPr lang="en-US" baseline="0" dirty="0" err="1" smtClean="0"/>
              <a:t>sysenter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sysexit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older </a:t>
            </a:r>
            <a:r>
              <a:rPr lang="en-US" baseline="0" dirty="0" err="1" smtClean="0"/>
              <a:t>sytem</a:t>
            </a:r>
            <a:r>
              <a:rPr lang="en-US" baseline="0" dirty="0" smtClean="0"/>
              <a:t> still works and is supported it’s just a little bit slower.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67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every 10ms</a:t>
            </a:r>
            <a:r>
              <a:rPr lang="en-US" baseline="0" dirty="0" smtClean="0"/>
              <a:t> so that it look like things are running </a:t>
            </a:r>
            <a:r>
              <a:rPr lang="en-US" baseline="0" dirty="0" err="1" smtClean="0"/>
              <a:t>simyltaneously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00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process has a bunch of threads</a:t>
            </a:r>
          </a:p>
          <a:p>
            <a:r>
              <a:rPr lang="en-US" dirty="0" smtClean="0"/>
              <a:t>You can see them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68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Saved</a:t>
            </a:r>
            <a:r>
              <a:rPr lang="en-US" baseline="0" dirty="0" smtClean="0"/>
              <a:t> state is a copy of the registers</a:t>
            </a:r>
          </a:p>
          <a:p>
            <a:r>
              <a:rPr lang="en-US" baseline="0" dirty="0" smtClean="0"/>
              <a:t>We switch really quickly in succession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switch we need to save the CPU state.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thing you can do is give more share of the CPU by giving it more priority.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69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makes it look like you have multiple process running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7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were going to plot this where the X axis is time</a:t>
            </a:r>
          </a:p>
          <a:p>
            <a:endParaRPr lang="en-US" dirty="0" smtClean="0"/>
          </a:p>
          <a:p>
            <a:r>
              <a:rPr lang="en-US" dirty="0" smtClean="0"/>
              <a:t>At no point we have more than one</a:t>
            </a:r>
            <a:r>
              <a:rPr lang="en-US" baseline="0" dirty="0" smtClean="0"/>
              <a:t> thing running at a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30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only the program but also it’s resources. </a:t>
            </a:r>
          </a:p>
          <a:p>
            <a:r>
              <a:rPr lang="en-US" dirty="0" smtClean="0"/>
              <a:t>The code for a program can exist in two different programs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err="1" smtClean="0"/>
              <a:t>arleady</a:t>
            </a:r>
            <a:r>
              <a:rPr lang="en-US" dirty="0" smtClean="0"/>
              <a:t> discussed that in Unix </a:t>
            </a:r>
            <a:r>
              <a:rPr lang="en-US" dirty="0" err="1" smtClean="0"/>
              <a:t>everythnig</a:t>
            </a:r>
            <a:r>
              <a:rPr lang="en-US" dirty="0" smtClean="0"/>
              <a:t> is a file. </a:t>
            </a:r>
          </a:p>
          <a:p>
            <a:r>
              <a:rPr lang="en-US" dirty="0" smtClean="0"/>
              <a:t>This gets to the idea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that everything is a file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man </a:t>
            </a:r>
            <a:r>
              <a:rPr lang="en-US" baseline="0" dirty="0" err="1" smtClean="0"/>
              <a:t>mknod</a:t>
            </a:r>
            <a:r>
              <a:rPr lang="en-US" baseline="0" dirty="0" smtClean="0"/>
              <a:t>. 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call </a:t>
            </a:r>
            <a:r>
              <a:rPr lang="en-US" baseline="0" dirty="0" err="1" smtClean="0"/>
              <a:t>allowes</a:t>
            </a:r>
            <a:r>
              <a:rPr lang="en-US" baseline="0" dirty="0" smtClean="0"/>
              <a:t> you make files on disk that represent hardware devices. </a:t>
            </a:r>
          </a:p>
          <a:p>
            <a:r>
              <a:rPr lang="en-US" baseline="0" dirty="0" smtClean="0"/>
              <a:t>The way you know which device it is, is by passing this major and minor numbers to the kernel</a:t>
            </a:r>
          </a:p>
          <a:p>
            <a:r>
              <a:rPr lang="en-US" baseline="0" dirty="0" smtClean="0"/>
              <a:t>It tells it which device driver to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 it might be a specific kind of of serial port.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call is specific to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like operating systems</a:t>
            </a:r>
          </a:p>
          <a:p>
            <a:r>
              <a:rPr lang="en-US" baseline="0" dirty="0" smtClean="0"/>
              <a:t>Windows doesn’t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21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9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looked</a:t>
            </a:r>
            <a:r>
              <a:rPr lang="en-US" baseline="0" dirty="0" smtClean="0"/>
              <a:t> at the kill system call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it sends a message saying turn yourself off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Depending on the state it might answer that message or not. It might be hung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that point you can bring out the big guns:</a:t>
            </a:r>
          </a:p>
          <a:p>
            <a:r>
              <a:rPr lang="en-US" baseline="0" dirty="0" smtClean="0"/>
              <a:t>Use -9 for kill – just force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Buff[1024]</a:t>
            </a:r>
          </a:p>
          <a:p>
            <a:r>
              <a:rPr lang="en-US" baseline="0" dirty="0" smtClean="0"/>
              <a:t>While(read(buff, 64)</a:t>
            </a:r>
          </a:p>
          <a:p>
            <a:r>
              <a:rPr lang="en-US" baseline="0" dirty="0" smtClean="0"/>
              <a:t>{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cmputation</a:t>
            </a:r>
            <a:endParaRPr lang="en-US" baseline="0" dirty="0" smtClean="0"/>
          </a:p>
          <a:p>
            <a:r>
              <a:rPr lang="en-US" baseline="0" dirty="0" smtClean="0"/>
              <a:t>}</a:t>
            </a:r>
          </a:p>
          <a:p>
            <a:r>
              <a:rPr lang="en-US" baseline="0" dirty="0" smtClean="0"/>
              <a:t>Write.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kill in the middle of the computation. </a:t>
            </a:r>
          </a:p>
          <a:p>
            <a:r>
              <a:rPr lang="en-US" baseline="0" dirty="0" smtClean="0"/>
              <a:t>The OS doesn’t know. There are strong theoretical results that this will never work. </a:t>
            </a:r>
          </a:p>
          <a:p>
            <a:r>
              <a:rPr lang="en-US" baseline="0" dirty="0" smtClean="0"/>
              <a:t>If you can bring down a process cleanly. If not bring out </a:t>
            </a:r>
            <a:r>
              <a:rPr lang="en-US" baseline="0" dirty="0" err="1" smtClean="0"/>
              <a:t>sigkill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Java example:</a:t>
            </a:r>
          </a:p>
          <a:p>
            <a:r>
              <a:rPr lang="en-US" baseline="0" dirty="0" smtClean="0"/>
              <a:t>- Java was buffering. </a:t>
            </a:r>
          </a:p>
        </p:txBody>
      </p:sp>
    </p:spTree>
    <p:extLst>
      <p:ext uri="{BB962C8B-B14F-4D97-AF65-F5344CB8AC3E}">
        <p14:creationId xmlns:p14="http://schemas.microsoft.com/office/powerpoint/2010/main" val="5850418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take</a:t>
            </a:r>
            <a:r>
              <a:rPr lang="en-US" baseline="0" dirty="0" smtClean="0"/>
              <a:t> the human metaphor too far.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75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used to be called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and now it’s </a:t>
            </a:r>
            <a:r>
              <a:rPr lang="en-US" baseline="0" dirty="0" err="1" smtClean="0"/>
              <a:t>systemd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435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171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fundamental unit of</a:t>
            </a:r>
            <a:r>
              <a:rPr lang="en-US" baseline="0" dirty="0" smtClean="0"/>
              <a:t> the family</a:t>
            </a:r>
          </a:p>
          <a:p>
            <a:r>
              <a:rPr lang="en-US" baseline="0" dirty="0" smtClean="0"/>
              <a:t>Have exited but the OS is keeping track of it on some way.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Fork system call creates an exact copy of the current process. </a:t>
            </a:r>
          </a:p>
          <a:p>
            <a:r>
              <a:rPr lang="en-US" dirty="0" smtClean="0"/>
              <a:t>The child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exit </a:t>
            </a:r>
            <a:r>
              <a:rPr lang="en-US" baseline="0" dirty="0" err="1" smtClean="0"/>
              <a:t>immeidately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parent is waiting forever and never exits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at the status we see that we have the child has the </a:t>
            </a:r>
            <a:r>
              <a:rPr lang="en-US" b="1" baseline="0" dirty="0" smtClean="0"/>
              <a:t>Z+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That</a:t>
            </a:r>
            <a:r>
              <a:rPr lang="uk-UA" b="0" baseline="0" dirty="0" smtClean="0"/>
              <a:t>’</a:t>
            </a:r>
            <a:r>
              <a:rPr lang="en-US" b="0" baseline="0" dirty="0" smtClean="0"/>
              <a:t>s’  the world on </a:t>
            </a:r>
            <a:r>
              <a:rPr lang="en-US" b="0" baseline="0" dirty="0" err="1" smtClean="0"/>
              <a:t>unix</a:t>
            </a:r>
            <a:r>
              <a:rPr lang="en-US" b="0" baseline="0" dirty="0" smtClean="0"/>
              <a:t>.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046785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r>
              <a:rPr lang="en-US" baseline="0" dirty="0" smtClean="0"/>
              <a:t> doesn’t keep track of parent/child relationship.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just get a handle. </a:t>
            </a:r>
          </a:p>
          <a:p>
            <a:r>
              <a:rPr lang="en-US" baseline="0" dirty="0" smtClean="0"/>
              <a:t>They could put it up for adoption with the handle. Someone else can control.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ask the OS for a handle that your didn’t create. </a:t>
            </a:r>
          </a:p>
          <a:p>
            <a:r>
              <a:rPr lang="en-US" baseline="0" dirty="0" smtClean="0"/>
              <a:t>You can get a handle to say the Browser over there.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71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Running- executing instructions</a:t>
            </a:r>
            <a:r>
              <a:rPr lang="en-US" baseline="0" dirty="0" smtClean="0"/>
              <a:t> on the CPU</a:t>
            </a:r>
          </a:p>
          <a:p>
            <a:r>
              <a:rPr lang="en-US" baseline="0" dirty="0" smtClean="0"/>
              <a:t>Ready: you could run, but nothing is stopping you. </a:t>
            </a:r>
          </a:p>
          <a:p>
            <a:r>
              <a:rPr lang="en-US" baseline="0" dirty="0" smtClean="0"/>
              <a:t>Blocked: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could use any kinds of devices but this is one that exist in OS X.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your read from it, it produces an infinite stream of null bytes.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not seem very </a:t>
            </a:r>
            <a:r>
              <a:rPr lang="en-US" baseline="0" dirty="0" err="1" smtClean="0"/>
              <a:t>usefule</a:t>
            </a:r>
            <a:r>
              <a:rPr lang="en-US" baseline="0" dirty="0" smtClean="0"/>
              <a:t> but imagine if you want to wipe a </a:t>
            </a:r>
            <a:r>
              <a:rPr lang="en-US" baseline="0" dirty="0" err="1" smtClean="0"/>
              <a:t>harddrive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You might be able to copy all the bytes from 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/zero on to the hard drive and completely wipe out that drive.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way this is implemented is on the kernel looks at a table that has been created called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/zero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</a:t>
            </a:r>
            <a:r>
              <a:rPr lang="en-US" baseline="0" dirty="0" err="1" smtClean="0"/>
              <a:t>usefule</a:t>
            </a:r>
            <a:r>
              <a:rPr lang="en-US" baseline="0" dirty="0" smtClean="0"/>
              <a:t> device is the </a:t>
            </a:r>
            <a:r>
              <a:rPr lang="en-US" baseline="0" dirty="0" err="1" smtClean="0"/>
              <a:t>nulldevice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For example a program might create output you don’t want to see.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again going to be another of these devices with its major and minor number.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91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running to blocked -&gt; read. </a:t>
            </a:r>
          </a:p>
          <a:p>
            <a:r>
              <a:rPr lang="en-US" dirty="0" smtClean="0"/>
              <a:t>Data might arrive -&gt; ready.</a:t>
            </a:r>
            <a:r>
              <a:rPr lang="en-US" baseline="0" dirty="0" smtClean="0"/>
              <a:t> Can’t go into the running state. </a:t>
            </a:r>
          </a:p>
          <a:p>
            <a:r>
              <a:rPr lang="en-US" baseline="0" dirty="0" smtClean="0"/>
              <a:t>The scheduler decides your time is up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10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there you go back into the kernel to the </a:t>
            </a:r>
            <a:r>
              <a:rPr lang="en-US" baseline="0" dirty="0" err="1" smtClean="0"/>
              <a:t>schduler</a:t>
            </a:r>
            <a:r>
              <a:rPr lang="en-US" baseline="0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Also,</a:t>
            </a:r>
            <a:r>
              <a:rPr lang="en-US" baseline="0" dirty="0" smtClean="0"/>
              <a:t> how much time it takes to switch, will influence how long the processes </a:t>
            </a:r>
            <a:r>
              <a:rPr lang="en-US" baseline="0" dirty="0" err="1" smtClean="0"/>
              <a:t>thave</a:t>
            </a:r>
            <a:r>
              <a:rPr lang="en-US" baseline="0" dirty="0" smtClean="0"/>
              <a:t> to run</a:t>
            </a:r>
          </a:p>
          <a:p>
            <a:r>
              <a:rPr lang="en-US" baseline="0" dirty="0" smtClean="0"/>
              <a:t>Because if it takes 5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to switch it might not give you much time for work.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27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yield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450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model</a:t>
            </a:r>
            <a:r>
              <a:rPr lang="en-US" baseline="0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505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start drawing nice little graphs like this.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 more we are I/O waiting the less we use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694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Turns out that</a:t>
            </a:r>
            <a:r>
              <a:rPr lang="en-US" baseline="0" dirty="0" smtClean="0"/>
              <a:t> this is no longer true</a:t>
            </a:r>
          </a:p>
          <a:p>
            <a:r>
              <a:rPr lang="en-US" baseline="0" dirty="0" smtClean="0"/>
              <a:t>Because mobile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err="1" smtClean="0"/>
              <a:t>desing</a:t>
            </a:r>
            <a:r>
              <a:rPr lang="en-US" dirty="0" smtClean="0"/>
              <a:t> it so that mos</a:t>
            </a:r>
            <a:r>
              <a:rPr lang="en-US" baseline="0" dirty="0" smtClean="0"/>
              <a:t>t programs are asleep all the time. </a:t>
            </a:r>
          </a:p>
          <a:p>
            <a:r>
              <a:rPr lang="en-US" baseline="0" dirty="0" smtClean="0"/>
              <a:t>The newer </a:t>
            </a:r>
            <a:r>
              <a:rPr lang="en-US" baseline="0" dirty="0" err="1" smtClean="0"/>
              <a:t>mackbooks</a:t>
            </a:r>
            <a:r>
              <a:rPr lang="en-US" baseline="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838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actual</a:t>
            </a:r>
            <a:r>
              <a:rPr lang="en-US" baseline="0" dirty="0" smtClean="0"/>
              <a:t> computer is the size of a smartphone. We have been able to make faster and better processors but </a:t>
            </a:r>
            <a:r>
              <a:rPr lang="en-US" baseline="0" dirty="0" err="1" smtClean="0"/>
              <a:t>Batterie</a:t>
            </a:r>
            <a:r>
              <a:rPr lang="en-US" baseline="0" dirty="0" smtClean="0"/>
              <a:t> still don’t hold that much energy.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91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might not only be a</a:t>
            </a:r>
            <a:r>
              <a:rPr lang="en-US" baseline="0" dirty="0" smtClean="0"/>
              <a:t> table. Could be a linked list, tree,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Process name, numeric id, the table of open file descriptors. </a:t>
            </a:r>
          </a:p>
          <a:p>
            <a:r>
              <a:rPr lang="en-US" baseline="0" dirty="0" err="1" smtClean="0"/>
              <a:t>Task_struct</a:t>
            </a:r>
            <a:endParaRPr lang="en-US" baseline="0" dirty="0" smtClean="0"/>
          </a:p>
          <a:p>
            <a:r>
              <a:rPr lang="en-US" baseline="0" dirty="0" smtClean="0"/>
              <a:t>EPROCESS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77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things that usually end up in a 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044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imposes a hard maximum NPROC = 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60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entry in the table is a lot more complicated. </a:t>
            </a:r>
          </a:p>
          <a:p>
            <a:endParaRPr lang="en-US" dirty="0" smtClean="0"/>
          </a:p>
          <a:p>
            <a:r>
              <a:rPr lang="en-US" dirty="0" err="1" smtClean="0"/>
              <a:t>Varios</a:t>
            </a:r>
            <a:r>
              <a:rPr lang="en-US" dirty="0" smtClean="0"/>
              <a:t> states, adds: zombie, embryo, unused.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Sz</a:t>
            </a:r>
            <a:r>
              <a:rPr lang="en-US" baseline="0" dirty="0" smtClean="0"/>
              <a:t> – size of memory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process gets its own </a:t>
            </a:r>
            <a:r>
              <a:rPr lang="en-US" baseline="0" dirty="0" err="1" smtClean="0"/>
              <a:t>kernely</a:t>
            </a:r>
            <a:r>
              <a:rPr lang="en-US" baseline="0" dirty="0" smtClean="0"/>
              <a:t> stack</a:t>
            </a:r>
          </a:p>
          <a:p>
            <a:r>
              <a:rPr lang="en-US" baseline="0" dirty="0" smtClean="0"/>
              <a:t>Process id </a:t>
            </a:r>
          </a:p>
          <a:p>
            <a:r>
              <a:rPr lang="en-US" baseline="0" dirty="0" smtClean="0"/>
              <a:t>State</a:t>
            </a:r>
          </a:p>
          <a:p>
            <a:r>
              <a:rPr lang="en-US" baseline="0" dirty="0" smtClean="0"/>
              <a:t>Pointer to parent</a:t>
            </a:r>
          </a:p>
          <a:p>
            <a:r>
              <a:rPr lang="en-US" baseline="0" dirty="0" smtClean="0"/>
              <a:t>Context: encapsulates the CPU context, registers when you switch back/forth</a:t>
            </a:r>
          </a:p>
          <a:p>
            <a:r>
              <a:rPr lang="en-US" baseline="0" dirty="0" smtClean="0"/>
              <a:t>Killed</a:t>
            </a:r>
          </a:p>
          <a:p>
            <a:r>
              <a:rPr lang="en-US" baseline="0" dirty="0" smtClean="0"/>
              <a:t>Table of open files, </a:t>
            </a:r>
          </a:p>
          <a:p>
            <a:r>
              <a:rPr lang="en-US" baseline="0" dirty="0" smtClean="0"/>
              <a:t>Current working directory.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chan</a:t>
            </a:r>
            <a:r>
              <a:rPr lang="en-US" baseline="0" dirty="0" smtClean="0"/>
              <a:t> is related for a process to go to sleep and wait for some other thing happening.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5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helps</a:t>
            </a:r>
            <a:r>
              <a:rPr lang="en-US" baseline="0" dirty="0" smtClean="0"/>
              <a:t> link files </a:t>
            </a:r>
          </a:p>
          <a:p>
            <a:r>
              <a:rPr lang="en-US" baseline="0" dirty="0" smtClean="0"/>
              <a:t>It basically just creates names for another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two files in your hard drive that refer to the same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</a:t>
            </a:r>
            <a:r>
              <a:rPr lang="en-US" baseline="0" dirty="0" err="1" smtClean="0"/>
              <a:t>usefule</a:t>
            </a:r>
            <a:r>
              <a:rPr lang="en-US" baseline="0" dirty="0" smtClean="0"/>
              <a:t> for some reasons, like not moving the file around if a program expects it. </a:t>
            </a:r>
          </a:p>
          <a:p>
            <a:r>
              <a:rPr lang="en-US" baseline="0" dirty="0" smtClean="0"/>
              <a:t>Header libs.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07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code = text segment. </a:t>
            </a:r>
          </a:p>
          <a:p>
            <a:r>
              <a:rPr lang="en-US" baseline="0" dirty="0" smtClean="0"/>
              <a:t>Heap = dynamically allocated memory.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Heap grows up</a:t>
            </a:r>
          </a:p>
          <a:p>
            <a:r>
              <a:rPr lang="en-US" baseline="0" dirty="0" smtClean="0"/>
              <a:t>Typically there’s some check to make sure you haven’t grown out of memory less we kill that program.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07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global view: </a:t>
            </a:r>
          </a:p>
          <a:p>
            <a:endParaRPr lang="en-US" dirty="0" smtClean="0"/>
          </a:p>
          <a:p>
            <a:r>
              <a:rPr lang="en-US" dirty="0" smtClean="0"/>
              <a:t>Upper half</a:t>
            </a:r>
            <a:r>
              <a:rPr lang="en-US" baseline="0" dirty="0" smtClean="0"/>
              <a:t> for the kernel. </a:t>
            </a:r>
          </a:p>
          <a:p>
            <a:endParaRPr lang="en-US" dirty="0" smtClean="0"/>
          </a:p>
          <a:p>
            <a:r>
              <a:rPr lang="en-US" dirty="0" smtClean="0"/>
              <a:t>Kernel also has code and data. </a:t>
            </a:r>
          </a:p>
          <a:p>
            <a:r>
              <a:rPr lang="en-US" dirty="0" smtClean="0"/>
              <a:t>Can give some memory</a:t>
            </a:r>
            <a:r>
              <a:rPr lang="en-US" baseline="0" dirty="0" smtClean="0"/>
              <a:t> to the processes, by providing a mapping to that physical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96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linux</a:t>
            </a:r>
            <a:r>
              <a:rPr lang="en-US" dirty="0" smtClean="0"/>
              <a:t> kernel they have gone through like a dozen different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shcedulers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Typically scheduling algorithms have ways to </a:t>
            </a:r>
            <a:r>
              <a:rPr lang="en-US" baseline="0" dirty="0" err="1" smtClean="0"/>
              <a:t>shceule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55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your</a:t>
            </a:r>
            <a:r>
              <a:rPr lang="en-US" baseline="0" dirty="0" smtClean="0"/>
              <a:t> matrix factorization program won’t be </a:t>
            </a:r>
            <a:r>
              <a:rPr lang="en-US" baseline="0" dirty="0" err="1" smtClean="0"/>
              <a:t>shceduled</a:t>
            </a:r>
            <a:r>
              <a:rPr lang="en-US" baseline="0" dirty="0" smtClean="0"/>
              <a:t> the same way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93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</a:t>
            </a:r>
            <a:r>
              <a:rPr lang="en-US" baseline="0" dirty="0" smtClean="0"/>
              <a:t> different kinds of processes. </a:t>
            </a:r>
          </a:p>
          <a:p>
            <a:r>
              <a:rPr lang="en-US" baseline="0" dirty="0" smtClean="0"/>
              <a:t>You might do lots of computations and then do I/O, lots of computations little, I/) and so on. </a:t>
            </a:r>
          </a:p>
          <a:p>
            <a:r>
              <a:rPr lang="en-US" baseline="0" dirty="0" smtClean="0"/>
              <a:t>Whereas another one might be way to different</a:t>
            </a:r>
          </a:p>
          <a:p>
            <a:endParaRPr lang="en-US" baseline="0" dirty="0" smtClean="0"/>
          </a:p>
          <a:p>
            <a:r>
              <a:rPr lang="en-US" dirty="0" smtClean="0"/>
              <a:t>I/O</a:t>
            </a:r>
            <a:r>
              <a:rPr lang="en-US" baseline="0" dirty="0" smtClean="0"/>
              <a:t> bound processes use very little of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409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</a:t>
            </a:r>
            <a:r>
              <a:rPr lang="en-US" baseline="0" dirty="0" smtClean="0"/>
              <a:t> a scheduler we decide when the processes get scheduled.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your timer which is just a </a:t>
            </a:r>
            <a:r>
              <a:rPr lang="en-US" dirty="0" smtClean="0"/>
              <a:t>Quartz crystal which</a:t>
            </a:r>
            <a:r>
              <a:rPr lang="en-US" baseline="0" dirty="0" smtClean="0"/>
              <a:t> gives you an interrupt. </a:t>
            </a:r>
          </a:p>
          <a:p>
            <a:r>
              <a:rPr lang="en-US" baseline="0" dirty="0" smtClean="0"/>
              <a:t>You can say whenever I get this hardware interrupt, I switch processes. </a:t>
            </a:r>
          </a:p>
          <a:p>
            <a:r>
              <a:rPr lang="en-US" baseline="0" dirty="0" smtClean="0"/>
              <a:t>Also when a process exits</a:t>
            </a:r>
          </a:p>
          <a:p>
            <a:r>
              <a:rPr lang="en-US" baseline="0" dirty="0" smtClean="0"/>
              <a:t>Also When a process requests some I/O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Whenever that counter finishes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 packet.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49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whether</a:t>
            </a:r>
            <a:r>
              <a:rPr lang="en-US" baseline="0" dirty="0" smtClean="0"/>
              <a:t> they let programs run for as long as they want or whether they </a:t>
            </a:r>
            <a:r>
              <a:rPr lang="en-US" baseline="0" dirty="0" err="1" smtClean="0"/>
              <a:t>preemp</a:t>
            </a:r>
            <a:r>
              <a:rPr lang="en-US" baseline="0" dirty="0" smtClean="0"/>
              <a:t> them. </a:t>
            </a:r>
          </a:p>
          <a:p>
            <a:r>
              <a:rPr lang="en-US" baseline="0" dirty="0" smtClean="0"/>
              <a:t>If you have a non </a:t>
            </a:r>
            <a:r>
              <a:rPr lang="en-US" baseline="0" dirty="0" err="1" smtClean="0"/>
              <a:t>preemtive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shceduler</a:t>
            </a:r>
            <a:r>
              <a:rPr lang="en-US" baseline="0" dirty="0" smtClean="0"/>
              <a:t> you let them run until they block or yield.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Non preemptive schedulers can be nice, because the program can decide how long it needs the CPU, </a:t>
            </a:r>
          </a:p>
          <a:p>
            <a:r>
              <a:rPr lang="en-US" baseline="0" dirty="0" smtClean="0"/>
              <a:t>But there are problems because badly behaved processes can hog the CPU, or ones with bugs, etc. </a:t>
            </a:r>
          </a:p>
          <a:p>
            <a:r>
              <a:rPr lang="en-US" baseline="0" dirty="0" smtClean="0"/>
              <a:t>These days most OSs are preemptive, I think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357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simplest</a:t>
            </a:r>
            <a:r>
              <a:rPr lang="en-US" baseline="0" dirty="0" smtClean="0"/>
              <a:t> ones is called</a:t>
            </a:r>
          </a:p>
          <a:p>
            <a:r>
              <a:rPr lang="en-US" baseline="0" dirty="0" smtClean="0"/>
              <a:t>Round Robin</a:t>
            </a:r>
          </a:p>
          <a:p>
            <a:r>
              <a:rPr lang="en-US" baseline="0" dirty="0" smtClean="0"/>
              <a:t>It’s basically a list of processes everyone gets a quantum, say 10ms to run and when it’s done, gets put to the end of the queue</a:t>
            </a:r>
          </a:p>
          <a:p>
            <a:r>
              <a:rPr lang="en-US" baseline="0" dirty="0" smtClean="0"/>
              <a:t>The next process gets run for another 10ms until it’s quantum is used up and so on. </a:t>
            </a:r>
          </a:p>
          <a:p>
            <a:r>
              <a:rPr lang="en-US" baseline="0" dirty="0" smtClean="0"/>
              <a:t>This is very simple and fair.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499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it</a:t>
            </a:r>
            <a:r>
              <a:rPr lang="en-US" baseline="0" dirty="0" smtClean="0"/>
              <a:t> won’t surprise you that our simple OS uses round robin of processes that we saw before.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708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swtch</a:t>
            </a:r>
            <a:r>
              <a:rPr lang="en-US" baseline="0" dirty="0" smtClean="0"/>
              <a:t> to switch the context between the kernel in the scheduler and the process </a:t>
            </a:r>
            <a:r>
              <a:rPr lang="en-US" baseline="0" dirty="0" err="1" smtClean="0"/>
              <a:t>itselft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It basically saves where it was on the loop.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let’s look in more detail on the magic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0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can be used with things that are called file system</a:t>
            </a:r>
            <a:r>
              <a:rPr lang="en-US" baseline="0" dirty="0" smtClean="0"/>
              <a:t> debuggers</a:t>
            </a:r>
          </a:p>
          <a:p>
            <a:r>
              <a:rPr lang="en-US" baseline="0" dirty="0" smtClean="0"/>
              <a:t>Which can help you bring back deleted files using the </a:t>
            </a:r>
            <a:r>
              <a:rPr lang="en-US" baseline="0" dirty="0" err="1" smtClean="0"/>
              <a:t>inode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87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see that the task state segment is in a sec.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321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some point intel added this feature to help OS authors</a:t>
            </a:r>
            <a:r>
              <a:rPr lang="en-US" baseline="0" dirty="0" smtClean="0"/>
              <a:t> to write the context switching code</a:t>
            </a:r>
          </a:p>
          <a:p>
            <a:r>
              <a:rPr lang="en-US" baseline="0" dirty="0" smtClean="0"/>
              <a:t>Turns out it was slower than writing it in Software.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285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structure that you have to define for this task</a:t>
            </a:r>
            <a:r>
              <a:rPr lang="en-US" baseline="0" dirty="0" smtClean="0"/>
              <a:t> switch stuff.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685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switch that Task Sate Segment.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42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how this looks pictorially. </a:t>
            </a:r>
          </a:p>
          <a:p>
            <a:r>
              <a:rPr lang="en-US" baseline="0" dirty="0" smtClean="0"/>
              <a:t>We are in the user space</a:t>
            </a:r>
          </a:p>
          <a:p>
            <a:r>
              <a:rPr lang="en-US" baseline="0" dirty="0" smtClean="0"/>
              <a:t>Our quantum expires</a:t>
            </a:r>
          </a:p>
          <a:p>
            <a:r>
              <a:rPr lang="en-US" baseline="0" dirty="0" smtClean="0"/>
              <a:t>We save our state, </a:t>
            </a:r>
          </a:p>
          <a:p>
            <a:r>
              <a:rPr lang="en-US" baseline="0" dirty="0" smtClean="0"/>
              <a:t>Switch to kernel space</a:t>
            </a:r>
          </a:p>
          <a:p>
            <a:r>
              <a:rPr lang="en-US" baseline="0" dirty="0" smtClean="0"/>
              <a:t>Go through the scheduling table</a:t>
            </a:r>
          </a:p>
          <a:p>
            <a:r>
              <a:rPr lang="en-US" baseline="0" dirty="0" smtClean="0"/>
              <a:t>The scheduler finds another process</a:t>
            </a:r>
          </a:p>
          <a:p>
            <a:r>
              <a:rPr lang="en-US" baseline="0" dirty="0" smtClean="0"/>
              <a:t>Switch to another process.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680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 it’s very simple</a:t>
            </a:r>
          </a:p>
          <a:p>
            <a:r>
              <a:rPr lang="en-US" dirty="0" smtClean="0"/>
              <a:t>Just saves a few registers</a:t>
            </a:r>
          </a:p>
          <a:p>
            <a:r>
              <a:rPr lang="en-US" dirty="0" smtClean="0"/>
              <a:t>What about the others ones? </a:t>
            </a:r>
          </a:p>
          <a:p>
            <a:r>
              <a:rPr lang="en-US" dirty="0" smtClean="0"/>
              <a:t>Where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22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calling function will automatically</a:t>
            </a:r>
            <a:r>
              <a:rPr lang="en-US" baseline="0" dirty="0" smtClean="0"/>
              <a:t> save them. </a:t>
            </a:r>
          </a:p>
          <a:p>
            <a:r>
              <a:rPr lang="en-US" baseline="0" dirty="0" smtClean="0"/>
              <a:t>When you make a call it saves the PC because needed.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of this combination of how call instructions work and how </a:t>
            </a:r>
            <a:r>
              <a:rPr lang="en-US" baseline="0" dirty="0" err="1" smtClean="0"/>
              <a:t>calliing</a:t>
            </a:r>
            <a:r>
              <a:rPr lang="en-US" baseline="0" dirty="0" smtClean="0"/>
              <a:t> conventions works, you end up just having to save 5 registers.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51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little bit just</a:t>
            </a:r>
            <a:r>
              <a:rPr lang="en-US" baseline="0" dirty="0" smtClean="0"/>
              <a:t> saves the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do the ret you should come back to the program you are </a:t>
            </a:r>
            <a:r>
              <a:rPr lang="en-US" baseline="0" dirty="0" err="1" smtClean="0"/>
              <a:t>swtiching</a:t>
            </a:r>
            <a:r>
              <a:rPr lang="en-US" baseline="0" dirty="0" smtClean="0"/>
              <a:t> to.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837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lines up</a:t>
            </a:r>
            <a:r>
              <a:rPr lang="en-US" baseline="0" dirty="0" smtClean="0"/>
              <a:t> very nicely with this context data 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1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r>
              <a:rPr lang="en-US" baseline="0" dirty="0" smtClean="0"/>
              <a:t> Counter =&gt; EIP is implicitly being saved when you do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7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XV6 is a tiny operating system</a:t>
            </a:r>
          </a:p>
          <a:p>
            <a:r>
              <a:rPr lang="en-US" dirty="0" smtClean="0"/>
              <a:t>They fit in a slide!</a:t>
            </a:r>
          </a:p>
          <a:p>
            <a:endParaRPr lang="en-US" dirty="0" smtClean="0"/>
          </a:p>
          <a:p>
            <a:r>
              <a:rPr lang="en-US" dirty="0" smtClean="0"/>
              <a:t>Real</a:t>
            </a:r>
            <a:r>
              <a:rPr lang="en-US" baseline="0" dirty="0" smtClean="0"/>
              <a:t> OS support way more functionality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Threads</a:t>
            </a:r>
          </a:p>
          <a:p>
            <a:r>
              <a:rPr lang="en-US" baseline="0" dirty="0" smtClean="0"/>
              <a:t>Networking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it’s public programs depend on it. </a:t>
            </a:r>
          </a:p>
          <a:p>
            <a:r>
              <a:rPr lang="en-US" baseline="0" dirty="0" smtClean="0"/>
              <a:t>So you can’t remove system calls.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have something like seek(</a:t>
            </a:r>
            <a:r>
              <a:rPr lang="en-US" baseline="0" dirty="0" err="1" smtClean="0"/>
              <a:t>fd</a:t>
            </a:r>
            <a:r>
              <a:rPr lang="en-US" baseline="0" dirty="0" smtClean="0"/>
              <a:t>, move) then seek2 which adds more option</a:t>
            </a:r>
          </a:p>
          <a:p>
            <a:r>
              <a:rPr lang="en-US" baseline="0" dirty="0" smtClean="0"/>
              <a:t>You can’t remove seek because you would break programs.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670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at some point we want to switch</a:t>
            </a:r>
            <a:r>
              <a:rPr lang="en-US" baseline="0" dirty="0" smtClean="0"/>
              <a:t> back. </a:t>
            </a:r>
          </a:p>
          <a:p>
            <a:r>
              <a:rPr lang="en-US" baseline="0" dirty="0" smtClean="0"/>
              <a:t>Your process could call yield.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3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it just checks some things, then </a:t>
            </a:r>
          </a:p>
          <a:p>
            <a:r>
              <a:rPr lang="en-US" dirty="0" smtClean="0"/>
              <a:t>Switches</a:t>
            </a:r>
            <a:r>
              <a:rPr lang="en-US" baseline="0" dirty="0" smtClean="0"/>
              <a:t> the context back into the scheduler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14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Swtch</a:t>
            </a:r>
            <a:r>
              <a:rPr lang="en-US" dirty="0" smtClean="0"/>
              <a:t> takes u</a:t>
            </a:r>
            <a:r>
              <a:rPr lang="en-US" baseline="0" dirty="0" smtClean="0"/>
              <a:t>s into the CPU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664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place</a:t>
            </a:r>
            <a:r>
              <a:rPr lang="en-US" baseline="0" dirty="0" smtClean="0"/>
              <a:t> we called switch which is right here. </a:t>
            </a:r>
          </a:p>
          <a:p>
            <a:r>
              <a:rPr lang="en-US" baseline="0" dirty="0" smtClean="0"/>
              <a:t>At this point we </a:t>
            </a:r>
            <a:r>
              <a:rPr lang="en-US" baseline="0" dirty="0" err="1" smtClean="0"/>
              <a:t>erload</a:t>
            </a:r>
            <a:r>
              <a:rPr lang="en-US" baseline="0" dirty="0" smtClean="0"/>
              <a:t> the kernel address space.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mechanism is very cool because it could let you implement threading.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1K of them are for doing things graphically</a:t>
            </a:r>
          </a:p>
          <a:p>
            <a:r>
              <a:rPr lang="en-US" dirty="0" smtClean="0"/>
              <a:t>Creating menus, buttons, etc. </a:t>
            </a:r>
          </a:p>
          <a:p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put all the graphical stuff in the kernel</a:t>
            </a:r>
          </a:p>
          <a:p>
            <a:r>
              <a:rPr lang="en-US" baseline="0" dirty="0" smtClean="0"/>
              <a:t>So programs that want to draw on screen need to call on the kernel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Unix systems are taking advantage that everything is a file</a:t>
            </a:r>
          </a:p>
          <a:p>
            <a:r>
              <a:rPr lang="en-US" baseline="0" dirty="0" smtClean="0"/>
              <a:t>A lot of systems calls that windows has are just operations on files for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interesting thing about windows is that system calls are not documented. </a:t>
            </a:r>
          </a:p>
          <a:p>
            <a:r>
              <a:rPr lang="en-US" baseline="0" dirty="0" smtClean="0"/>
              <a:t>Then how do they do it?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Everything goes through the Win32 API. </a:t>
            </a:r>
          </a:p>
          <a:p>
            <a:r>
              <a:rPr lang="en-US" baseline="0" dirty="0" smtClean="0"/>
              <a:t>They provide you with a bunch of standard APIs that use the system calls. </a:t>
            </a:r>
          </a:p>
          <a:p>
            <a:r>
              <a:rPr lang="en-US" baseline="0" dirty="0" smtClean="0"/>
              <a:t>So windows can change the system calls as long as this set of APIs stays stable.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18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6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869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07876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9433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25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80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6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13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530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1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872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79729">
              <a:defRPr sz="5200"/>
            </a:pPr>
            <a:r>
              <a:rPr lang="tr-TR" sz="5400" dirty="0" err="1"/>
              <a:t>Lecture</a:t>
            </a:r>
            <a:r>
              <a:rPr lang="tr-TR" sz="5400" dirty="0"/>
              <a:t> </a:t>
            </a:r>
            <a:r>
              <a:rPr lang="tr-TR" sz="5400" dirty="0" smtClean="0"/>
              <a:t>4: </a:t>
            </a:r>
            <a:r>
              <a:rPr lang="tr-TR" sz="5400" dirty="0"/>
              <a:t/>
            </a:r>
            <a:br>
              <a:rPr lang="tr-TR" sz="5400" dirty="0"/>
            </a:br>
            <a:r>
              <a:rPr lang="tr-TR" sz="5400" dirty="0"/>
              <a:t/>
            </a:r>
            <a:br>
              <a:rPr lang="tr-TR" sz="5400" dirty="0"/>
            </a:br>
            <a:r>
              <a:rPr lang="tr-TR" sz="5400" dirty="0" err="1" smtClean="0">
                <a:solidFill>
                  <a:srgbClr val="FF0000"/>
                </a:solidFill>
              </a:rPr>
              <a:t>system</a:t>
            </a:r>
            <a:r>
              <a:rPr lang="tr-TR" sz="5400" dirty="0" smtClean="0">
                <a:solidFill>
                  <a:srgbClr val="FF0000"/>
                </a:solidFill>
              </a:rPr>
              <a:t> </a:t>
            </a:r>
            <a:r>
              <a:rPr lang="tr-TR" sz="5400" dirty="0" err="1" smtClean="0">
                <a:solidFill>
                  <a:srgbClr val="FF0000"/>
                </a:solidFill>
              </a:rPr>
              <a:t>Calls</a:t>
            </a:r>
            <a:r>
              <a:rPr lang="tr-TR" sz="5400" dirty="0" smtClean="0">
                <a:solidFill>
                  <a:srgbClr val="FF0000"/>
                </a:solidFill>
              </a:rPr>
              <a:t/>
            </a:r>
            <a:br>
              <a:rPr lang="tr-TR" sz="5400" dirty="0" smtClean="0">
                <a:solidFill>
                  <a:srgbClr val="FF0000"/>
                </a:solidFill>
              </a:rPr>
            </a:br>
            <a:r>
              <a:rPr lang="tr-TR" sz="5400" dirty="0" err="1" smtClean="0">
                <a:solidFill>
                  <a:srgbClr val="FF0000"/>
                </a:solidFill>
              </a:rPr>
              <a:t>Processes</a:t>
            </a:r>
            <a:r>
              <a:rPr lang="tr-TR" sz="5400" dirty="0" smtClean="0">
                <a:solidFill>
                  <a:srgbClr val="FF0000"/>
                </a:solidFill>
              </a:rPr>
              <a:t> 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1270000" y="8016240"/>
            <a:ext cx="10464800" cy="15849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r"/>
            <a:r>
              <a:rPr lang="tr-TR" sz="2800" dirty="0" err="1" smtClean="0"/>
              <a:t>Slides</a:t>
            </a:r>
            <a:r>
              <a:rPr lang="tr-TR" sz="2800" dirty="0" smtClean="0"/>
              <a:t> </a:t>
            </a:r>
            <a:r>
              <a:rPr lang="tr-TR" sz="2800" dirty="0" err="1" smtClean="0"/>
              <a:t>developed</a:t>
            </a:r>
            <a:r>
              <a:rPr lang="tr-TR" sz="2800" dirty="0" smtClean="0"/>
              <a:t> </a:t>
            </a:r>
            <a:r>
              <a:rPr lang="tr-TR" sz="2800" dirty="0" err="1" smtClean="0"/>
              <a:t>by</a:t>
            </a:r>
            <a:r>
              <a:rPr lang="tr-TR" sz="2800" dirty="0" smtClean="0"/>
              <a:t> Prof. </a:t>
            </a:r>
            <a:r>
              <a:rPr lang="tr-TR" sz="2800" dirty="0" err="1" smtClean="0"/>
              <a:t>Sandoval</a:t>
            </a:r>
            <a:endParaRPr lang="tr-TR" sz="2800" dirty="0" smtClean="0"/>
          </a:p>
          <a:p>
            <a:pPr algn="r"/>
            <a:r>
              <a:rPr lang="tr-TR" sz="2800" dirty="0" err="1" smtClean="0"/>
              <a:t>Some</a:t>
            </a:r>
            <a:r>
              <a:rPr lang="tr-TR" sz="2800" dirty="0" smtClean="0"/>
              <a:t> </a:t>
            </a:r>
            <a:r>
              <a:rPr lang="tr-TR" sz="2800" dirty="0" err="1"/>
              <a:t>slides</a:t>
            </a:r>
            <a:r>
              <a:rPr lang="tr-TR" sz="2800" dirty="0"/>
              <a:t> </a:t>
            </a:r>
            <a:r>
              <a:rPr lang="tr-TR" sz="2800" dirty="0" err="1"/>
              <a:t>derived</a:t>
            </a:r>
            <a:r>
              <a:rPr lang="tr-TR" sz="2800" dirty="0"/>
              <a:t> </a:t>
            </a:r>
            <a:r>
              <a:rPr lang="tr-TR" sz="2800" dirty="0" err="1" smtClean="0"/>
              <a:t>from</a:t>
            </a:r>
            <a:r>
              <a:rPr lang="tr-TR" sz="2800" dirty="0" smtClean="0"/>
              <a:t>: </a:t>
            </a:r>
            <a:r>
              <a:rPr lang="en-US" sz="2800" dirty="0" smtClean="0"/>
              <a:t>Prof. </a:t>
            </a:r>
            <a:r>
              <a:rPr lang="en-US" sz="2800" dirty="0"/>
              <a:t>Dolan-</a:t>
            </a:r>
            <a:r>
              <a:rPr lang="en-US" sz="2800" dirty="0" err="1"/>
              <a:t>Gavitt</a:t>
            </a:r>
            <a:endParaRPr lang="tr-TR" sz="2800" dirty="0"/>
          </a:p>
          <a:p>
            <a:pPr algn="r"/>
            <a:r>
              <a:rPr lang="tr-TR" sz="2800" dirty="0" err="1" smtClean="0"/>
              <a:t>Thanks</a:t>
            </a:r>
            <a:r>
              <a:rPr lang="tr-TR" sz="2800" dirty="0" smtClean="0"/>
              <a:t>!!!</a:t>
            </a:r>
            <a:endParaRPr lang="tr-TR" sz="2800" dirty="0"/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575752" y="5924965"/>
            <a:ext cx="3300904" cy="166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120" dirty="0"/>
              <a:t>Prof </a:t>
            </a:r>
            <a:r>
              <a:rPr lang="en-US" sz="5120" dirty="0" err="1" smtClean="0"/>
              <a:t>Yotov</a:t>
            </a:r>
            <a:endParaRPr lang="en-US" sz="5120" dirty="0"/>
          </a:p>
          <a:p>
            <a:r>
              <a:rPr lang="en-US" sz="5120" smtClean="0"/>
              <a:t>CS6233</a:t>
            </a:r>
            <a:endParaRPr lang="en-US" sz="512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Real-World System Calls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Windows has even more – </a:t>
            </a:r>
            <a:r>
              <a:rPr b="1" dirty="0"/>
              <a:t>1,468 as of Windows 8</a:t>
            </a:r>
          </a:p>
          <a:p>
            <a:r>
              <a:rPr dirty="0"/>
              <a:t>The majority of these (1,036) are GUI-related</a:t>
            </a:r>
          </a:p>
          <a:p>
            <a:r>
              <a:rPr dirty="0"/>
              <a:t>The system call interface is </a:t>
            </a:r>
            <a:r>
              <a:rPr i="1" dirty="0"/>
              <a:t>private</a:t>
            </a:r>
          </a:p>
          <a:p>
            <a:r>
              <a:rPr dirty="0"/>
              <a:t>All calls go through a (much larger) set of user-space libraries that are stable (the Win32 API)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600" y="1670050"/>
            <a:ext cx="11531600" cy="641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Call Mechanism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To implement a system call, we need to do several things: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Have an instruction that initiates the call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Specify </a:t>
            </a:r>
            <a:r>
              <a:rPr i="1"/>
              <a:t>which </a:t>
            </a:r>
            <a:r>
              <a:t>call we want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Have the kernel retrieve the system call arguments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Save the process's current state and restore it when we return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Do all this securely, without breaking isolation between user and kernel space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Reminder: Segment Descriptors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4984750"/>
            <a:ext cx="10160000" cy="153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3205733" y="3232150"/>
            <a:ext cx="74569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DPL – </a:t>
            </a:r>
            <a:r>
              <a:rPr i="1"/>
              <a:t>privilege level</a:t>
            </a:r>
            <a:r>
              <a:t> of the segment</a:t>
            </a:r>
          </a:p>
        </p:txBody>
      </p:sp>
      <p:sp>
        <p:nvSpPr>
          <p:cNvPr id="164" name="Shape 164"/>
          <p:cNvSpPr/>
          <p:nvPr/>
        </p:nvSpPr>
        <p:spPr>
          <a:xfrm>
            <a:off x="6739980" y="3844380"/>
            <a:ext cx="376229" cy="13633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The Interrupt Descriptor Table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System calls, interrupts and exceptions are handled using the same mechanism</a:t>
            </a:r>
          </a:p>
          <a:p>
            <a:r>
              <a:rPr dirty="0"/>
              <a:t>Each one is handled by the processor by consulting the </a:t>
            </a:r>
            <a:r>
              <a:rPr i="1" dirty="0"/>
              <a:t>interrupt descriptor table</a:t>
            </a:r>
          </a:p>
          <a:p>
            <a:r>
              <a:rPr dirty="0"/>
              <a:t>The interrupt descriptor table contains 8-byte </a:t>
            </a:r>
            <a:r>
              <a:rPr dirty="0" smtClean="0"/>
              <a:t>entries </a:t>
            </a:r>
            <a:r>
              <a:rPr dirty="0"/>
              <a:t>that describe what to do for each interrupt number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Interrupt Descriptor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1127598" y="4781499"/>
            <a:ext cx="11099800" cy="1171830"/>
          </a:xfrm>
          <a:prstGeom prst="rect">
            <a:avLst/>
          </a:prstGeom>
        </p:spPr>
        <p:txBody>
          <a:bodyPr/>
          <a:lstStyle/>
          <a:p>
            <a:r>
              <a:t>SETGATE(idt[T_SYSCALL], 1, SEG_KCODE&lt;&lt;3, syscall_handler, DPL_USER);</a:t>
            </a:r>
          </a:p>
        </p:txBody>
      </p:sp>
      <p:pic>
        <p:nvPicPr>
          <p:cNvPr id="171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9850" y="2044700"/>
            <a:ext cx="52451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4230446" y="6184899"/>
            <a:ext cx="5356404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(gate).off_15_0 = syscall_handler &amp; 0xffff;</a:t>
            </a:r>
          </a:p>
          <a:p>
            <a:pPr algn="l">
              <a:defRPr sz="2200"/>
            </a:pPr>
            <a:r>
              <a:t>(gate).cs = SEG_KCODE &lt;&lt; 3;</a:t>
            </a:r>
          </a:p>
          <a:p>
            <a:pPr algn="l">
              <a:defRPr sz="2200"/>
            </a:pPr>
            <a:r>
              <a:t>(gate).args = 0;</a:t>
            </a:r>
          </a:p>
          <a:p>
            <a:pPr algn="l">
              <a:defRPr sz="2200"/>
            </a:pPr>
            <a:r>
              <a:t>(gate).rsv1 = 0;</a:t>
            </a:r>
          </a:p>
          <a:p>
            <a:pPr algn="l">
              <a:defRPr sz="2200"/>
            </a:pPr>
            <a:r>
              <a:t>(gate).type = STS_TG32;</a:t>
            </a:r>
          </a:p>
          <a:p>
            <a:pPr algn="l">
              <a:defRPr sz="2200"/>
            </a:pPr>
            <a:r>
              <a:t>(gate).s = 0;</a:t>
            </a:r>
          </a:p>
          <a:p>
            <a:pPr algn="l">
              <a:defRPr sz="2200"/>
            </a:pPr>
            <a:r>
              <a:t>(gate).dpl = DPL_USER;</a:t>
            </a:r>
          </a:p>
          <a:p>
            <a:pPr algn="l">
              <a:defRPr sz="2200"/>
            </a:pPr>
            <a:r>
              <a:t>(gate).p = 1; </a:t>
            </a:r>
          </a:p>
          <a:p>
            <a:pPr algn="l">
              <a:defRPr sz="2200"/>
            </a:pPr>
            <a:r>
              <a:t>gate).off_31_16 = syscall_handler &gt;&gt; 16;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int Instruction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"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int n</a:t>
            </a:r>
            <a:r>
              <a:rPr dirty="0"/>
              <a:t>" does </a:t>
            </a:r>
            <a:r>
              <a:rPr b="1" dirty="0"/>
              <a:t>a lot of work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rPr dirty="0"/>
              <a:t>Fetch the nth descriptor from the IDT, where n is the argument of int. 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rPr dirty="0"/>
              <a:t>Check that CPL in %cs is &lt;= DPL, where DPL is the privilege level in the descriptor. 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rPr dirty="0"/>
              <a:t>Save %esp and %ss in a CPU-internal registers, but only if the target segment selector’s PL &lt; CPL. 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rPr dirty="0"/>
              <a:t>Load %ss and %esp from a task segment descriptor.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int Instruction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%ss. 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%esp.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%eflags.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%cs.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Push %eip.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Clear some bits of %eflags.</a:t>
            </a:r>
          </a:p>
          <a:p>
            <a:pPr marL="1173480" lvl="2" indent="-391159" defTabSz="514095">
              <a:spcBef>
                <a:spcPts val="3600"/>
              </a:spcBef>
              <a:defRPr sz="3168"/>
            </a:pPr>
            <a:r>
              <a:t>Set %cs and %eip to the values in the descriptor.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So Complicated?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Mostly to ensure </a:t>
            </a:r>
            <a:r>
              <a:rPr i="1"/>
              <a:t>protection</a:t>
            </a:r>
          </a:p>
          <a:p>
            <a:pPr lvl="1"/>
            <a:r>
              <a:t>CPL check prohibits anything but a user process from making any other interrupts</a:t>
            </a:r>
          </a:p>
          <a:p>
            <a:pPr lvl="1"/>
            <a:r>
              <a:t>Kernel reads some information off the stack; arbitrary user stacks might be incorrect (point to nonexistent memory) or malicious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initcode.S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778000"/>
          </a:xfrm>
          <a:prstGeom prst="rect">
            <a:avLst/>
          </a:prstGeom>
        </p:spPr>
        <p:txBody>
          <a:bodyPr/>
          <a:lstStyle/>
          <a:p>
            <a:r>
              <a:t>Last time we saw the system's first system call</a:t>
            </a:r>
          </a:p>
        </p:txBody>
      </p:sp>
      <p:sp>
        <p:nvSpPr>
          <p:cNvPr id="184" name="Shape 184"/>
          <p:cNvSpPr/>
          <p:nvPr/>
        </p:nvSpPr>
        <p:spPr>
          <a:xfrm>
            <a:off x="2469306" y="4381499"/>
            <a:ext cx="8066188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exec(init, argv)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start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start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$</a:t>
            </a:r>
            <a:r>
              <a:t>argv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$</a:t>
            </a:r>
            <a:r>
              <a:t>init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$</a:t>
            </a:r>
            <a:r>
              <a:rPr>
                <a:solidFill>
                  <a:srgbClr val="C33720"/>
                </a:solidFill>
              </a:rPr>
              <a:t>0 </a:t>
            </a:r>
            <a:r>
              <a:rPr>
                <a:solidFill>
                  <a:srgbClr val="000000"/>
                </a:solidFill>
              </a:rPr>
              <a:t> // </a:t>
            </a:r>
            <a:r>
              <a:t>where</a:t>
            </a:r>
            <a:r>
              <a:rPr>
                <a:solidFill>
                  <a:srgbClr val="000000"/>
                </a:solidFill>
              </a:rPr>
              <a:t> </a:t>
            </a:r>
            <a:r>
              <a:t>caller</a:t>
            </a:r>
            <a:r>
              <a:rPr>
                <a:solidFill>
                  <a:srgbClr val="000000"/>
                </a:solidFill>
              </a:rPr>
              <a:t> </a:t>
            </a:r>
            <a:r>
              <a:t>pc</a:t>
            </a:r>
            <a:r>
              <a:rPr>
                <a:solidFill>
                  <a:srgbClr val="000000"/>
                </a:solidFill>
              </a:rPr>
              <a:t> </a:t>
            </a:r>
            <a:r>
              <a:t>would</a:t>
            </a:r>
            <a:r>
              <a:rPr>
                <a:solidFill>
                  <a:srgbClr val="000000"/>
                </a:solidFill>
              </a:rPr>
              <a:t> </a:t>
            </a:r>
            <a:r>
              <a:t>be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$</a:t>
            </a:r>
            <a:r>
              <a:t>SYS_exec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$</a:t>
            </a:r>
            <a:r>
              <a:t>T_SYSCALL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[...]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char init[] = "/init\0";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init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.string</a:t>
            </a:r>
            <a:r>
              <a:rPr>
                <a:solidFill>
                  <a:srgbClr val="000000"/>
                </a:solidFill>
              </a:rPr>
              <a:t> "/</a:t>
            </a:r>
            <a:r>
              <a:rPr>
                <a:solidFill>
                  <a:srgbClr val="34BBC7"/>
                </a:solidFill>
              </a:rPr>
              <a:t>init</a:t>
            </a:r>
            <a:r>
              <a:rPr>
                <a:solidFill>
                  <a:srgbClr val="000000"/>
                </a:solidFill>
              </a:rPr>
              <a:t>\0"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Call Interface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Once we are running a process in user mode that process must call into the kernel to </a:t>
            </a:r>
          </a:p>
          <a:p>
            <a:r>
              <a:t>We do this using a </a:t>
            </a:r>
            <a:r>
              <a:rPr i="1"/>
              <a:t>system call</a:t>
            </a:r>
          </a:p>
          <a:p>
            <a:r>
              <a:t>A system call is like a normal function call, but goes from low-privilege to high-privilege (user-&gt;kernel)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Trap Frames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Once we are in the kernel, we save more registers (alltraps, trapasm.S)</a:t>
            </a:r>
          </a:p>
          <a:p>
            <a:endParaRPr dirty="0"/>
          </a:p>
          <a:p>
            <a:endParaRPr dirty="0"/>
          </a:p>
          <a:p>
            <a:endParaRPr lang="en-US" dirty="0" smtClean="0"/>
          </a:p>
          <a:p>
            <a:endParaRPr lang="en-US" dirty="0"/>
          </a:p>
          <a:p>
            <a:endParaRPr dirty="0"/>
          </a:p>
          <a:p>
            <a:endParaRPr lang="en-US" dirty="0" smtClean="0"/>
          </a:p>
          <a:p>
            <a:r>
              <a:rPr dirty="0" smtClean="0"/>
              <a:t>Together </a:t>
            </a:r>
            <a:r>
              <a:rPr dirty="0"/>
              <a:t>with the registers the CPU saved for us, this makes up a </a:t>
            </a:r>
            <a:r>
              <a:rPr i="1" dirty="0"/>
              <a:t>trap frame</a:t>
            </a:r>
          </a:p>
        </p:txBody>
      </p:sp>
      <p:sp>
        <p:nvSpPr>
          <p:cNvPr id="189" name="Shape 189"/>
          <p:cNvSpPr/>
          <p:nvPr/>
        </p:nvSpPr>
        <p:spPr>
          <a:xfrm>
            <a:off x="3330911" y="3543273"/>
            <a:ext cx="4319626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alltraps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# Build trap frame.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pushl</a:t>
            </a:r>
            <a:r>
              <a:rPr dirty="0">
                <a:solidFill>
                  <a:srgbClr val="000000"/>
                </a:solidFill>
              </a:rPr>
              <a:t> %</a:t>
            </a:r>
            <a:r>
              <a:rPr dirty="0"/>
              <a:t>ds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pushl</a:t>
            </a:r>
            <a:r>
              <a:rPr dirty="0">
                <a:solidFill>
                  <a:srgbClr val="000000"/>
                </a:solidFill>
              </a:rPr>
              <a:t> %</a:t>
            </a:r>
            <a:r>
              <a:rPr dirty="0"/>
              <a:t>es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pushl</a:t>
            </a:r>
            <a:r>
              <a:rPr dirty="0">
                <a:solidFill>
                  <a:srgbClr val="000000"/>
                </a:solidFill>
              </a:rPr>
              <a:t> %</a:t>
            </a:r>
            <a:r>
              <a:rPr dirty="0"/>
              <a:t>fs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pushl</a:t>
            </a:r>
            <a:r>
              <a:rPr dirty="0">
                <a:solidFill>
                  <a:srgbClr val="000000"/>
                </a:solidFill>
              </a:rPr>
              <a:t> %</a:t>
            </a:r>
            <a:r>
              <a:rPr dirty="0"/>
              <a:t>gs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pushal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778435" y="4013199"/>
            <a:ext cx="422636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Pushes all general-purpose registers onto the stack</a:t>
            </a:r>
          </a:p>
        </p:txBody>
      </p:sp>
      <p:sp>
        <p:nvSpPr>
          <p:cNvPr id="191" name="Shape 191"/>
          <p:cNvSpPr/>
          <p:nvPr/>
        </p:nvSpPr>
        <p:spPr>
          <a:xfrm flipH="1">
            <a:off x="6502400" y="5067273"/>
            <a:ext cx="2207122" cy="1362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Trap Frame</a:t>
            </a:r>
          </a:p>
        </p:txBody>
      </p:sp>
      <p:sp>
        <p:nvSpPr>
          <p:cNvPr id="194" name="Shape 194"/>
          <p:cNvSpPr/>
          <p:nvPr/>
        </p:nvSpPr>
        <p:spPr>
          <a:xfrm>
            <a:off x="2522828" y="2349499"/>
            <a:ext cx="7959143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Layout of the trap frame built on the stack by the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hardware and by trapasm.S, and passed to trap().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trapframe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// registers as pushed by pusha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edi;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esi;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ebp;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uint oesp;      </a:t>
            </a:r>
            <a:r>
              <a:rPr dirty="0"/>
              <a:t>// useless &amp; ignored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ebx;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edx;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ecx;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eax;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// rest of trap frame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gs;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padding1;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fs;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padding2;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es;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padding3;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ds;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ushort padding4;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uint trapno;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Trap Frame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By capturing all of this information in the trap frame structure, we can restore the CPU state exactly when we return from the system call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Trap Handler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831532"/>
          </a:xfrm>
          <a:prstGeom prst="rect">
            <a:avLst/>
          </a:prstGeom>
        </p:spPr>
        <p:txBody>
          <a:bodyPr/>
          <a:lstStyle/>
          <a:p>
            <a:r>
              <a:t>After we've set up our trap frame, we call the trap() function:</a:t>
            </a:r>
          </a:p>
        </p:txBody>
      </p:sp>
      <p:sp>
        <p:nvSpPr>
          <p:cNvPr id="201" name="Shape 201"/>
          <p:cNvSpPr/>
          <p:nvPr/>
        </p:nvSpPr>
        <p:spPr>
          <a:xfrm>
            <a:off x="2281978" y="5182149"/>
            <a:ext cx="8440844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Call trap(tf), where tf=%esp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call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addl</a:t>
            </a:r>
            <a:r>
              <a:rPr>
                <a:solidFill>
                  <a:srgbClr val="000000"/>
                </a:solidFill>
              </a:rPr>
              <a:t> $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esp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Trap </a:t>
            </a:r>
            <a:r>
              <a:rPr dirty="0" smtClean="0"/>
              <a:t>Handler</a:t>
            </a:r>
            <a:r>
              <a:rPr lang="en-US" dirty="0" smtClean="0"/>
              <a:t> – trap.c</a:t>
            </a:r>
            <a:endParaRPr dirty="0"/>
          </a:p>
        </p:txBody>
      </p:sp>
      <p:sp>
        <p:nvSpPr>
          <p:cNvPr id="204" name="Shape 204"/>
          <p:cNvSpPr/>
          <p:nvPr/>
        </p:nvSpPr>
        <p:spPr>
          <a:xfrm>
            <a:off x="3600921" y="2324099"/>
            <a:ext cx="5802958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trap(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trapframe *tf)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(tf-&gt;trapno == T_SYSCALL){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(proc-&gt;killed)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exit();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proc-&gt;tf = tf;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syscall();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(proc-&gt;killed)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exit();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switch</a:t>
            </a:r>
            <a:r>
              <a:t>(tf-&gt;trapno){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case</a:t>
            </a:r>
            <a:r>
              <a:t> T_IRQ0 + IRQ_TIMER: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(cpu-&gt;id == </a:t>
            </a:r>
            <a:r>
              <a:rPr>
                <a:solidFill>
                  <a:srgbClr val="C33720"/>
                </a:solidFill>
              </a:rPr>
              <a:t>0</a:t>
            </a:r>
            <a:r>
              <a:t>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acquire(&amp;tickslock);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ticks++;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[...]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Inside the System Call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After setting up the trap frame, we call the syscall() function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syscall() examines %eax in the trap frame to find out what system call to execute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Inside the system call, things look exactly the same as a normal function call</a:t>
            </a:r>
          </a:p>
          <a:p>
            <a:pPr marL="880110" lvl="1" indent="-440055" defTabSz="578358">
              <a:spcBef>
                <a:spcPts val="4100"/>
              </a:spcBef>
              <a:defRPr sz="3564"/>
            </a:pPr>
            <a:r>
              <a:t>But we have extra privileges since we are in kernel mode; e.g. we can talk to hardware directly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kill(pid)</a:t>
            </a:r>
          </a:p>
        </p:txBody>
      </p:sp>
      <p:sp>
        <p:nvSpPr>
          <p:cNvPr id="210" name="Shape 210"/>
          <p:cNvSpPr/>
          <p:nvPr/>
        </p:nvSpPr>
        <p:spPr>
          <a:xfrm>
            <a:off x="2812361" y="2349499"/>
            <a:ext cx="8540243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r>
              <a:rPr>
                <a:solidFill>
                  <a:srgbClr val="000000"/>
                </a:solidFill>
              </a:rPr>
              <a:t> 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syscall(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num;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num = proc-&gt;tf-&gt;eax;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(num &gt; </a:t>
            </a:r>
            <a:r>
              <a:rPr>
                <a:solidFill>
                  <a:srgbClr val="C33720"/>
                </a:solidFill>
              </a:rPr>
              <a:t>0</a:t>
            </a:r>
            <a:r>
              <a:t> &amp;&amp; num &lt; NELEM(syscalls) &amp;&amp; syscalls[num])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  proc-&gt;tf-&gt;eax = syscalls[num]();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} </a:t>
            </a:r>
            <a:r>
              <a:rPr>
                <a:solidFill>
                  <a:srgbClr val="CE7924"/>
                </a:solidFill>
              </a:rPr>
              <a:t>else</a:t>
            </a:r>
            <a:r>
              <a:t>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cprintf(</a:t>
            </a:r>
            <a:r>
              <a:t>"</a:t>
            </a:r>
            <a:r>
              <a:rPr>
                <a:solidFill>
                  <a:srgbClr val="D53BD3"/>
                </a:solidFill>
              </a:rPr>
              <a:t>%d</a:t>
            </a:r>
            <a:r>
              <a:t> </a:t>
            </a:r>
            <a:r>
              <a:rPr>
                <a:solidFill>
                  <a:srgbClr val="D53BD3"/>
                </a:solidFill>
              </a:rPr>
              <a:t>%s</a:t>
            </a:r>
            <a:r>
              <a:t>: unknown sys call </a:t>
            </a:r>
            <a:r>
              <a:rPr>
                <a:solidFill>
                  <a:srgbClr val="D53BD3"/>
                </a:solidFill>
              </a:rPr>
              <a:t>%d\n</a:t>
            </a:r>
            <a:r>
              <a:t>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          proc-&gt;pid, proc-&gt;name, num);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  proc-&gt;tf-&gt;eax = -</a:t>
            </a:r>
            <a:r>
              <a:rPr>
                <a:solidFill>
                  <a:srgbClr val="C33720"/>
                </a:solidFill>
              </a:rPr>
              <a:t>1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sys_kill(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pid;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(argint(</a:t>
            </a:r>
            <a:r>
              <a:rPr>
                <a:solidFill>
                  <a:srgbClr val="C33720"/>
                </a:solidFill>
              </a:rPr>
              <a:t>0</a:t>
            </a:r>
            <a:r>
              <a:t>, &amp;pid) &lt; </a:t>
            </a:r>
            <a:r>
              <a:rPr>
                <a:solidFill>
                  <a:srgbClr val="C33720"/>
                </a:solidFill>
              </a:rPr>
              <a:t>0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-</a:t>
            </a:r>
            <a:r>
              <a:rPr>
                <a:solidFill>
                  <a:srgbClr val="C3372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return</a:t>
            </a:r>
            <a:r>
              <a:t> kill(pid);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Retrieving Arguments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changed stacks after leaving user mode</a:t>
            </a:r>
          </a:p>
          <a:p>
            <a:r>
              <a:t>But arguments are still stored on the user stack!</a:t>
            </a:r>
          </a:p>
          <a:p>
            <a:r>
              <a:t>Solution: use the %esp value saved in the trap frame</a:t>
            </a:r>
          </a:p>
          <a:p>
            <a:r>
              <a:t>Arguments are at %esp+4+(4*arg_no)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Retrieving Arguments</a:t>
            </a:r>
          </a:p>
        </p:txBody>
      </p:sp>
      <p:sp>
        <p:nvSpPr>
          <p:cNvPr id="216" name="Shape 216"/>
          <p:cNvSpPr/>
          <p:nvPr/>
        </p:nvSpPr>
        <p:spPr>
          <a:xfrm>
            <a:off x="2224633" y="3060700"/>
            <a:ext cx="8555534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Fetch the nth 32-bit system call argument.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int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argint(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n,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*ip)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CE7924"/>
                </a:solidFill>
              </a:rPr>
              <a:t>return</a:t>
            </a:r>
            <a:r>
              <a:rPr dirty="0"/>
              <a:t> fetchint(proc-&gt;tf-&gt;esp + </a:t>
            </a:r>
            <a:r>
              <a:rPr dirty="0">
                <a:solidFill>
                  <a:srgbClr val="C33720"/>
                </a:solidFill>
              </a:rPr>
              <a:t>4</a:t>
            </a:r>
            <a:r>
              <a:rPr dirty="0"/>
              <a:t> + </a:t>
            </a:r>
            <a:r>
              <a:rPr dirty="0">
                <a:solidFill>
                  <a:srgbClr val="C33720"/>
                </a:solidFill>
              </a:rPr>
              <a:t>4</a:t>
            </a:r>
            <a:r>
              <a:rPr dirty="0"/>
              <a:t>*n, ip);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int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fetchint(uint addr,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*ip)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CE7924"/>
                </a:solidFill>
              </a:rPr>
              <a:t>if</a:t>
            </a:r>
            <a:r>
              <a:rPr dirty="0"/>
              <a:t>(addr &gt;= proc-&gt;sz || addr+</a:t>
            </a:r>
            <a:r>
              <a:rPr dirty="0">
                <a:solidFill>
                  <a:srgbClr val="C33720"/>
                </a:solidFill>
              </a:rPr>
              <a:t>4</a:t>
            </a:r>
            <a:r>
              <a:rPr dirty="0"/>
              <a:t> &gt; proc-&gt;sz)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-</a:t>
            </a:r>
            <a:r>
              <a:rPr dirty="0">
                <a:solidFill>
                  <a:srgbClr val="C3372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*ip = *(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*)(addr);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Protection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Note the check in fetchint to make sure the pointer is not outside proc-&gt;sz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In user mode, we can rely on the paging hardware to disallow access to anything outside of process's memory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But in kernel-mode we must do explicit checks, because the kernel has access to all memory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Similar checks for getting a pointer (argptr) and getting a string (argstr)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a System Call</a:t>
            </a:r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55" y="3886169"/>
            <a:ext cx="12170690" cy="3767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Returning to Userspace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798416"/>
          </a:xfrm>
          <a:prstGeom prst="rect">
            <a:avLst/>
          </a:prstGeom>
        </p:spPr>
        <p:txBody>
          <a:bodyPr/>
          <a:lstStyle/>
          <a:p>
            <a:r>
              <a:t>syscall() put the return value in proc-&gt;tf-&gt;eax</a:t>
            </a:r>
          </a:p>
          <a:p>
            <a:r>
              <a:t>So when we get back to userspace, we will have our return value in %eax</a:t>
            </a:r>
          </a:p>
        </p:txBody>
      </p:sp>
      <p:sp>
        <p:nvSpPr>
          <p:cNvPr id="223" name="Shape 223"/>
          <p:cNvSpPr/>
          <p:nvPr/>
        </p:nvSpPr>
        <p:spPr>
          <a:xfrm>
            <a:off x="3645520" y="5587999"/>
            <a:ext cx="7454504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trapret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trapret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popal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gs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fs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ds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addl</a:t>
            </a:r>
            <a:r>
              <a:rPr>
                <a:solidFill>
                  <a:srgbClr val="000000"/>
                </a:solidFill>
              </a:rPr>
              <a:t> $</a:t>
            </a:r>
            <a:r>
              <a:rPr>
                <a:solidFill>
                  <a:srgbClr val="C33720"/>
                </a:solidFill>
              </a:rPr>
              <a:t>0x8</a:t>
            </a:r>
            <a:r>
              <a:rPr>
                <a:solidFill>
                  <a:srgbClr val="000000"/>
                </a:solidFill>
              </a:rPr>
              <a:t>, %</a:t>
            </a:r>
            <a:r>
              <a:rPr>
                <a:solidFill>
                  <a:srgbClr val="34BBC7"/>
                </a:solidFill>
              </a:rPr>
              <a:t>esp</a:t>
            </a:r>
            <a:r>
              <a:rPr>
                <a:solidFill>
                  <a:srgbClr val="000000"/>
                </a:solidFill>
              </a:rPr>
              <a:t>  </a:t>
            </a:r>
            <a:r>
              <a:t># trapno and errcode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iret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a System Call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From this, it should be easy now to add a system call</a:t>
            </a:r>
          </a:p>
          <a:p>
            <a:r>
              <a:t>We don't have to alter the mechanism, just extend the list and implement our function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952500" y="2247900"/>
            <a:ext cx="11099800" cy="3733800"/>
          </a:xfrm>
          <a:prstGeom prst="rect">
            <a:avLst/>
          </a:prstGeom>
        </p:spPr>
        <p:txBody>
          <a:bodyPr/>
          <a:lstStyle/>
          <a:p>
            <a:r>
              <a:t>We will add a system call that just prints hello world an a user-provided number</a:t>
            </a:r>
          </a:p>
          <a:p>
            <a:r>
              <a:t>First we need to add our call to the list in syscall.c</a:t>
            </a:r>
            <a:br/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46347" y="5194300"/>
            <a:ext cx="477074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extern</a:t>
            </a:r>
            <a:r>
              <a:rPr dirty="0"/>
              <a:t>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sys_write(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extern</a:t>
            </a:r>
            <a:r>
              <a:rPr dirty="0"/>
              <a:t>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sys_uptime(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extern</a:t>
            </a:r>
            <a:r>
              <a:rPr dirty="0"/>
              <a:t> 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sys_hello(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</p:txBody>
      </p:sp>
      <p:sp>
        <p:nvSpPr>
          <p:cNvPr id="231" name="Shape 231"/>
          <p:cNvSpPr/>
          <p:nvPr/>
        </p:nvSpPr>
        <p:spPr>
          <a:xfrm>
            <a:off x="3635328" y="6432549"/>
            <a:ext cx="5734144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static</a:t>
            </a:r>
            <a:r>
              <a:t>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(*syscalls[])(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 =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[SYS_fork]    sys_fork,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[SYS_exit]    sys_exit,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[SYS_wait]    sys_wait,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[SYS_link]    sys_link,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[SYS_mkdir]   sys_mkdir,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[SYS_close]   sys_close,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[SYS_hello]   sys_hello,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Next, assign it a number in </a:t>
            </a:r>
            <a:r>
              <a:rPr lang="en-US" dirty="0" err="1"/>
              <a:t>syscall.h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dirty="0" smtClean="0"/>
              <a:t>And </a:t>
            </a:r>
            <a:r>
              <a:rPr dirty="0"/>
              <a:t>give it a prototype in user.h:</a:t>
            </a:r>
            <a:br>
              <a:rPr dirty="0"/>
            </a:br>
            <a:endParaRPr dirty="0"/>
          </a:p>
        </p:txBody>
      </p:sp>
      <p:sp>
        <p:nvSpPr>
          <p:cNvPr id="235" name="Shape 235"/>
          <p:cNvSpPr/>
          <p:nvPr/>
        </p:nvSpPr>
        <p:spPr>
          <a:xfrm>
            <a:off x="8034934" y="4443918"/>
            <a:ext cx="364677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#define SYS_mkdir  </a:t>
            </a:r>
            <a:r>
              <a:rPr dirty="0">
                <a:solidFill>
                  <a:srgbClr val="C3372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#define SYS_close  </a:t>
            </a:r>
            <a:r>
              <a:rPr dirty="0">
                <a:solidFill>
                  <a:srgbClr val="C33720"/>
                </a:solidFill>
              </a:rPr>
              <a:t>21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#define SYS_hello  </a:t>
            </a:r>
            <a:r>
              <a:rPr dirty="0">
                <a:solidFill>
                  <a:srgbClr val="C33720"/>
                </a:solidFill>
              </a:rPr>
              <a:t>22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047794" y="6487536"/>
            <a:ext cx="300450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dup(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getpid(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char</a:t>
            </a:r>
            <a:r>
              <a:rPr dirty="0"/>
              <a:t>* sbrk(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sleep(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uptime(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 hello(</a:t>
            </a:r>
            <a:r>
              <a:rPr dirty="0">
                <a:solidFill>
                  <a:srgbClr val="34BD26"/>
                </a:solidFill>
              </a:rPr>
              <a:t>int</a:t>
            </a:r>
            <a:r>
              <a:rPr dirty="0"/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usys.S</a:t>
            </a:r>
          </a:p>
        </p:txBody>
      </p:sp>
      <p:sp>
        <p:nvSpPr>
          <p:cNvPr id="239" name="Shape 239"/>
          <p:cNvSpPr/>
          <p:nvPr/>
        </p:nvSpPr>
        <p:spPr>
          <a:xfrm>
            <a:off x="1037998" y="3073400"/>
            <a:ext cx="1092880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</a:lvl1pPr>
          </a:lstStyle>
          <a:p>
            <a:r>
              <a:t>Add it to usys.S, which generates the user-space assembly code for it</a:t>
            </a:r>
          </a:p>
        </p:txBody>
      </p:sp>
      <p:sp>
        <p:nvSpPr>
          <p:cNvPr id="240" name="Shape 240"/>
          <p:cNvSpPr/>
          <p:nvPr/>
        </p:nvSpPr>
        <p:spPr>
          <a:xfrm>
            <a:off x="4105942" y="4737099"/>
            <a:ext cx="598646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#define SYSCALL(name) \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name</a:t>
            </a:r>
            <a:r>
              <a:rPr>
                <a:solidFill>
                  <a:srgbClr val="5330E1"/>
                </a:solidFill>
              </a:rPr>
              <a:t>; \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name</a:t>
            </a:r>
            <a:r>
              <a:rPr>
                <a:solidFill>
                  <a:srgbClr val="000000"/>
                </a:solidFill>
              </a:rPr>
              <a:t>: \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movl</a:t>
            </a:r>
            <a:r>
              <a:rPr>
                <a:solidFill>
                  <a:srgbClr val="000000"/>
                </a:solidFill>
              </a:rPr>
              <a:t> $</a:t>
            </a:r>
            <a:r>
              <a:rPr>
                <a:solidFill>
                  <a:srgbClr val="34BBC7"/>
                </a:solidFill>
              </a:rPr>
              <a:t>SYS_</a:t>
            </a:r>
            <a:r>
              <a:rPr>
                <a:solidFill>
                  <a:srgbClr val="000000"/>
                </a:solidFill>
              </a:rPr>
              <a:t> </a:t>
            </a:r>
            <a:r>
              <a:t>## name, %eax; \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$</a:t>
            </a:r>
            <a:r>
              <a:t>T_SYSCALL</a:t>
            </a:r>
            <a:r>
              <a:rPr>
                <a:solidFill>
                  <a:srgbClr val="5330E1"/>
                </a:solidFill>
              </a:rPr>
              <a:t>; \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4BBC7"/>
                </a:solidFill>
              </a:rPr>
              <a:t>ret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SYSCALL</a:t>
            </a:r>
            <a:r>
              <a:rPr>
                <a:solidFill>
                  <a:srgbClr val="000000"/>
                </a:solidFill>
              </a:rPr>
              <a:t>(</a:t>
            </a:r>
            <a:r>
              <a:t>fork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SYSCALL</a:t>
            </a:r>
            <a:r>
              <a:rPr>
                <a:solidFill>
                  <a:srgbClr val="000000"/>
                </a:solidFill>
              </a:rPr>
              <a:t>(</a:t>
            </a:r>
            <a:r>
              <a:t>exit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...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SYSCALL</a:t>
            </a:r>
            <a:r>
              <a:rPr>
                <a:solidFill>
                  <a:srgbClr val="000000"/>
                </a:solidFill>
              </a:rPr>
              <a:t>(</a:t>
            </a:r>
            <a:r>
              <a:t>uptime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SYSCALL</a:t>
            </a:r>
            <a:r>
              <a:rPr>
                <a:solidFill>
                  <a:srgbClr val="000000"/>
                </a:solidFill>
              </a:rPr>
              <a:t>(</a:t>
            </a:r>
            <a:r>
              <a:t>hello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3360738"/>
          </a:xfrm>
          <a:prstGeom prst="rect">
            <a:avLst/>
          </a:prstGeom>
        </p:spPr>
        <p:txBody>
          <a:bodyPr/>
          <a:lstStyle/>
          <a:p>
            <a:r>
              <a:t>Finally we add the implementation somewhere (e.g. sysproc.c)</a:t>
            </a:r>
          </a:p>
        </p:txBody>
      </p:sp>
      <p:sp>
        <p:nvSpPr>
          <p:cNvPr id="244" name="Shape 244"/>
          <p:cNvSpPr/>
          <p:nvPr/>
        </p:nvSpPr>
        <p:spPr>
          <a:xfrm>
            <a:off x="3555045" y="5410199"/>
            <a:ext cx="5894710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sys_hello(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(argint(</a:t>
            </a:r>
            <a:r>
              <a:rPr>
                <a:solidFill>
                  <a:srgbClr val="C33720"/>
                </a:solidFill>
              </a:rPr>
              <a:t>0</a:t>
            </a:r>
            <a:r>
              <a:t>, &amp;n) &lt; </a:t>
            </a:r>
            <a:r>
              <a:rPr>
                <a:solidFill>
                  <a:srgbClr val="C33720"/>
                </a:solidFill>
              </a:rPr>
              <a:t>0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E7924"/>
                </a:solidFill>
              </a:rPr>
              <a:t>return</a:t>
            </a:r>
            <a:r>
              <a:t> -</a:t>
            </a:r>
            <a:r>
              <a:rPr>
                <a:solidFill>
                  <a:srgbClr val="C33720"/>
                </a:solidFill>
              </a:rPr>
              <a:t>1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cprintf(</a:t>
            </a:r>
            <a:r>
              <a:t>"Hello world </a:t>
            </a:r>
            <a:r>
              <a:rPr>
                <a:solidFill>
                  <a:srgbClr val="D53BD3"/>
                </a:solidFill>
              </a:rPr>
              <a:t>%d\n</a:t>
            </a:r>
            <a:r>
              <a:t>"</a:t>
            </a:r>
            <a:r>
              <a:rPr>
                <a:solidFill>
                  <a:srgbClr val="000000"/>
                </a:solidFill>
              </a:rPr>
              <a:t>, n);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Testing Our New Call</a:t>
            </a:r>
          </a:p>
        </p:txBody>
      </p:sp>
      <p:sp>
        <p:nvSpPr>
          <p:cNvPr id="247" name="Shape 247"/>
          <p:cNvSpPr/>
          <p:nvPr/>
        </p:nvSpPr>
        <p:spPr>
          <a:xfrm>
            <a:off x="4556676" y="3987800"/>
            <a:ext cx="3891448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C33720"/>
                </a:solidFill>
              </a:rPr>
              <a:t>"types.h"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C33720"/>
                </a:solidFill>
              </a:rPr>
              <a:t>"stat.h"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</a:t>
            </a:r>
            <a:r>
              <a:rPr>
                <a:solidFill>
                  <a:srgbClr val="C33720"/>
                </a:solidFill>
              </a:rPr>
              <a:t>"user.h"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int</a:t>
            </a:r>
            <a:r>
              <a:t> main(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  hello(</a:t>
            </a:r>
            <a:r>
              <a:rPr>
                <a:solidFill>
                  <a:srgbClr val="C33720"/>
                </a:solidFill>
              </a:rPr>
              <a:t>5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  exit();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Real-World: A Newer Mechanism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Older versions of Linux and Windows did use interrupts for system calls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Nowadays most systems don't use them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Interrupts are very heavyweight, slow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Instead we have sysenter and sysexit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These do much less work – mostly just switches to kernel mode, sets CS, ESP, and EIP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Up to the kernel to decide how much it wants to save from user mode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Processes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</a:t>
            </a:r>
            <a:r>
              <a:rPr i="1"/>
              <a:t>process</a:t>
            </a:r>
            <a:r>
              <a:t> is the basic unit of execution and an abstraction for a running program</a:t>
            </a:r>
          </a:p>
          <a:p>
            <a:r>
              <a:t>Splitting up the execution of a system into processes allows:</a:t>
            </a:r>
          </a:p>
          <a:p>
            <a:pPr lvl="1"/>
            <a:r>
              <a:t>Isolation between programs</a:t>
            </a:r>
          </a:p>
          <a:p>
            <a:pPr lvl="1"/>
            <a:r>
              <a:t>The ability to simulate running multiple programs at once with only one CPU</a:t>
            </a:r>
          </a:p>
        </p:txBody>
      </p:sp>
    </p:spTree>
    <p:extLst>
      <p:ext uri="{BB962C8B-B14F-4D97-AF65-F5344CB8AC3E}">
        <p14:creationId xmlns:p14="http://schemas.microsoft.com/office/powerpoint/2010/main" val="1025028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5605" y="1257597"/>
            <a:ext cx="8673590" cy="7238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Lots of Processes</a:t>
            </a:r>
          </a:p>
        </p:txBody>
      </p:sp>
      <p:pic>
        <p:nvPicPr>
          <p:cNvPr id="140" name="Screenshot 2015-09-29 23.02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4361" y="1855787"/>
            <a:ext cx="11076078" cy="86471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9251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Processes in Parallel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 is confusing to reason about many events happening at once</a:t>
            </a:r>
          </a:p>
          <a:p>
            <a:r>
              <a:t>The process model lets us consider each process as a single, </a:t>
            </a:r>
            <a:r>
              <a:rPr i="1"/>
              <a:t>sequential</a:t>
            </a:r>
            <a:r>
              <a:t> execution</a:t>
            </a:r>
          </a:p>
          <a:p>
            <a:r>
              <a:t>(For now, we'll consider just one CPU)</a:t>
            </a:r>
          </a:p>
        </p:txBody>
      </p:sp>
    </p:spTree>
    <p:extLst>
      <p:ext uri="{BB962C8B-B14F-4D97-AF65-F5344CB8AC3E}">
        <p14:creationId xmlns:p14="http://schemas.microsoft.com/office/powerpoint/2010/main" val="448706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9937">
              <a:defRPr sz="7119"/>
            </a:lvl1pPr>
          </a:lstStyle>
          <a:p>
            <a:r>
              <a:t>One CPU, Many Processes</a:t>
            </a:r>
          </a:p>
        </p:txBody>
      </p:sp>
      <p:sp>
        <p:nvSpPr>
          <p:cNvPr id="146" name="Shape 146"/>
          <p:cNvSpPr/>
          <p:nvPr/>
        </p:nvSpPr>
        <p:spPr>
          <a:xfrm>
            <a:off x="6717078" y="2700489"/>
            <a:ext cx="3364499" cy="14181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A</a:t>
            </a:r>
          </a:p>
        </p:txBody>
      </p:sp>
      <p:sp>
        <p:nvSpPr>
          <p:cNvPr id="147" name="Shape 147"/>
          <p:cNvSpPr/>
          <p:nvPr/>
        </p:nvSpPr>
        <p:spPr>
          <a:xfrm>
            <a:off x="6721814" y="3681455"/>
            <a:ext cx="1714012" cy="43717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Saved CPU State</a:t>
            </a:r>
          </a:p>
        </p:txBody>
      </p:sp>
      <p:sp>
        <p:nvSpPr>
          <p:cNvPr id="148" name="Shape 148"/>
          <p:cNvSpPr/>
          <p:nvPr/>
        </p:nvSpPr>
        <p:spPr>
          <a:xfrm>
            <a:off x="6717078" y="4262849"/>
            <a:ext cx="3364499" cy="14181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B</a:t>
            </a:r>
          </a:p>
        </p:txBody>
      </p:sp>
      <p:sp>
        <p:nvSpPr>
          <p:cNvPr id="149" name="Shape 149"/>
          <p:cNvSpPr/>
          <p:nvPr/>
        </p:nvSpPr>
        <p:spPr>
          <a:xfrm>
            <a:off x="6721814" y="5243815"/>
            <a:ext cx="1714012" cy="43717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Saved CPU State</a:t>
            </a:r>
          </a:p>
        </p:txBody>
      </p:sp>
      <p:sp>
        <p:nvSpPr>
          <p:cNvPr id="150" name="Shape 150"/>
          <p:cNvSpPr/>
          <p:nvPr/>
        </p:nvSpPr>
        <p:spPr>
          <a:xfrm>
            <a:off x="6717078" y="5825210"/>
            <a:ext cx="3364499" cy="14181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A</a:t>
            </a:r>
          </a:p>
        </p:txBody>
      </p:sp>
      <p:sp>
        <p:nvSpPr>
          <p:cNvPr id="151" name="Shape 151"/>
          <p:cNvSpPr/>
          <p:nvPr/>
        </p:nvSpPr>
        <p:spPr>
          <a:xfrm>
            <a:off x="6721814" y="6806176"/>
            <a:ext cx="1714012" cy="43717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Saved CPU State</a:t>
            </a:r>
          </a:p>
        </p:txBody>
      </p:sp>
      <p:sp>
        <p:nvSpPr>
          <p:cNvPr id="160" name="Shape 160"/>
          <p:cNvSpPr/>
          <p:nvPr/>
        </p:nvSpPr>
        <p:spPr>
          <a:xfrm>
            <a:off x="6377404" y="3835914"/>
            <a:ext cx="563666" cy="851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21600" extrusionOk="0">
                <a:moveTo>
                  <a:pt x="14742" y="21600"/>
                </a:moveTo>
                <a:cubicBezTo>
                  <a:pt x="-5391" y="13309"/>
                  <a:pt x="-4902" y="6109"/>
                  <a:pt x="16209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377404" y="5449400"/>
            <a:ext cx="563666" cy="851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21600" extrusionOk="0">
                <a:moveTo>
                  <a:pt x="14742" y="21600"/>
                </a:moveTo>
                <a:cubicBezTo>
                  <a:pt x="-5391" y="13309"/>
                  <a:pt x="-4902" y="6109"/>
                  <a:pt x="16209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717078" y="7387570"/>
            <a:ext cx="3364499" cy="14181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C</a:t>
            </a:r>
          </a:p>
        </p:txBody>
      </p:sp>
      <p:sp>
        <p:nvSpPr>
          <p:cNvPr id="155" name="Shape 155"/>
          <p:cNvSpPr/>
          <p:nvPr/>
        </p:nvSpPr>
        <p:spPr>
          <a:xfrm>
            <a:off x="6721814" y="8368536"/>
            <a:ext cx="1714012" cy="43717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Saved CPU State</a:t>
            </a:r>
          </a:p>
        </p:txBody>
      </p:sp>
      <p:sp>
        <p:nvSpPr>
          <p:cNvPr id="162" name="Shape 162"/>
          <p:cNvSpPr/>
          <p:nvPr/>
        </p:nvSpPr>
        <p:spPr>
          <a:xfrm>
            <a:off x="6377404" y="7061910"/>
            <a:ext cx="563666" cy="851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21600" extrusionOk="0">
                <a:moveTo>
                  <a:pt x="14742" y="21600"/>
                </a:moveTo>
                <a:cubicBezTo>
                  <a:pt x="-5391" y="13309"/>
                  <a:pt x="-4902" y="6109"/>
                  <a:pt x="16209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59" name="Group 159"/>
          <p:cNvGrpSpPr/>
          <p:nvPr/>
        </p:nvGrpSpPr>
        <p:grpSpPr>
          <a:xfrm>
            <a:off x="2923223" y="3167100"/>
            <a:ext cx="3931260" cy="1465884"/>
            <a:chOff x="0" y="0"/>
            <a:chExt cx="3931259" cy="1465882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901718" cy="1465883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t>CPU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833402" y="729065"/>
              <a:ext cx="209785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311143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0.160183" pathEditMode="relative">
                                      <p:cBhvr>
                                        <p:cTn id="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160183 L -0.000000 0.320366" pathEditMode="relative">
                                      <p:cBhvr>
                                        <p:cTn id="1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320366 L -0.000000 0.480549" pathEditMode="relative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Abstraction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2473940" y="5000270"/>
            <a:ext cx="2322514" cy="295645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A</a:t>
            </a:r>
          </a:p>
        </p:txBody>
      </p:sp>
      <p:sp>
        <p:nvSpPr>
          <p:cNvPr id="166" name="Shape 166"/>
          <p:cNvSpPr/>
          <p:nvPr/>
        </p:nvSpPr>
        <p:spPr>
          <a:xfrm>
            <a:off x="5204990" y="5000270"/>
            <a:ext cx="2322513" cy="235141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B</a:t>
            </a:r>
          </a:p>
        </p:txBody>
      </p:sp>
      <p:sp>
        <p:nvSpPr>
          <p:cNvPr id="167" name="Shape 167"/>
          <p:cNvSpPr/>
          <p:nvPr/>
        </p:nvSpPr>
        <p:spPr>
          <a:xfrm>
            <a:off x="7936039" y="5000270"/>
            <a:ext cx="2322514" cy="41745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Process C</a:t>
            </a:r>
          </a:p>
        </p:txBody>
      </p:sp>
      <p:sp>
        <p:nvSpPr>
          <p:cNvPr id="168" name="Shape 168"/>
          <p:cNvSpPr/>
          <p:nvPr/>
        </p:nvSpPr>
        <p:spPr>
          <a:xfrm flipH="1">
            <a:off x="2740105" y="5187243"/>
            <a:ext cx="1" cy="258250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9" name="Shape 169"/>
          <p:cNvSpPr/>
          <p:nvPr/>
        </p:nvSpPr>
        <p:spPr>
          <a:xfrm flipH="1">
            <a:off x="5445205" y="5187244"/>
            <a:ext cx="1" cy="197747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175705" y="5187244"/>
            <a:ext cx="1" cy="380062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718509" y="3193864"/>
            <a:ext cx="55677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Multiple Program Counters</a:t>
            </a:r>
          </a:p>
        </p:txBody>
      </p:sp>
      <p:sp>
        <p:nvSpPr>
          <p:cNvPr id="172" name="Shape 172"/>
          <p:cNvSpPr/>
          <p:nvPr/>
        </p:nvSpPr>
        <p:spPr>
          <a:xfrm flipH="1">
            <a:off x="3669325" y="3945650"/>
            <a:ext cx="2317582" cy="953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113906" y="4072650"/>
            <a:ext cx="1" cy="8352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6239498" y="3946135"/>
            <a:ext cx="2446704" cy="945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74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r>
              <a:t>Plotting Process Execution</a:t>
            </a:r>
          </a:p>
        </p:txBody>
      </p:sp>
      <p:sp>
        <p:nvSpPr>
          <p:cNvPr id="177" name="Shape 177"/>
          <p:cNvSpPr/>
          <p:nvPr/>
        </p:nvSpPr>
        <p:spPr>
          <a:xfrm flipV="1">
            <a:off x="2541820" y="3118308"/>
            <a:ext cx="1" cy="447327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973757" y="6564483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179" name="Shape 179"/>
          <p:cNvSpPr/>
          <p:nvPr/>
        </p:nvSpPr>
        <p:spPr>
          <a:xfrm>
            <a:off x="1973757" y="5121611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</a:t>
            </a:r>
          </a:p>
        </p:txBody>
      </p:sp>
      <p:sp>
        <p:nvSpPr>
          <p:cNvPr id="180" name="Shape 180"/>
          <p:cNvSpPr/>
          <p:nvPr/>
        </p:nvSpPr>
        <p:spPr>
          <a:xfrm>
            <a:off x="1961184" y="367873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</a:t>
            </a:r>
          </a:p>
        </p:txBody>
      </p:sp>
      <p:sp>
        <p:nvSpPr>
          <p:cNvPr id="181" name="Shape 181"/>
          <p:cNvSpPr/>
          <p:nvPr/>
        </p:nvSpPr>
        <p:spPr>
          <a:xfrm>
            <a:off x="2529430" y="7591617"/>
            <a:ext cx="889962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112393" y="6888333"/>
            <a:ext cx="12700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374940" y="5445461"/>
            <a:ext cx="189144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344242" y="6888333"/>
            <a:ext cx="12700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7626996" y="4002588"/>
            <a:ext cx="12700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78880" y="5445461"/>
            <a:ext cx="189144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655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Processes Are Not Programs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</a:t>
            </a:r>
            <a:r>
              <a:rPr i="1"/>
              <a:t>program</a:t>
            </a:r>
            <a:r>
              <a:t> is a collection of executable code and data</a:t>
            </a:r>
          </a:p>
          <a:p>
            <a:r>
              <a:t>A </a:t>
            </a:r>
            <a:r>
              <a:rPr i="1"/>
              <a:t>process </a:t>
            </a:r>
            <a:r>
              <a:t>is the OS abstraction for a running program, its resources, input/output, etc.</a:t>
            </a:r>
          </a:p>
          <a:p>
            <a:r>
              <a:t>So: multiple copies of a program can be running in different processes</a:t>
            </a:r>
          </a:p>
        </p:txBody>
      </p:sp>
    </p:spTree>
    <p:extLst>
      <p:ext uri="{BB962C8B-B14F-4D97-AF65-F5344CB8AC3E}">
        <p14:creationId xmlns:p14="http://schemas.microsoft.com/office/powerpoint/2010/main" val="1331045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Creation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Processes can be created in many circumstances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At boot time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User request (e.g., typing a command)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A running program creates a new process on its own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All of these are actually carried out by execution of a system call (with the exception of the </a:t>
            </a:r>
            <a:r>
              <a:rPr i="1"/>
              <a:t>first</a:t>
            </a:r>
            <a:r>
              <a:t> process, which is created directly by the kernel)</a:t>
            </a:r>
          </a:p>
        </p:txBody>
      </p:sp>
    </p:spTree>
    <p:extLst>
      <p:ext uri="{BB962C8B-B14F-4D97-AF65-F5344CB8AC3E}">
        <p14:creationId xmlns:p14="http://schemas.microsoft.com/office/powerpoint/2010/main" val="233011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Killing Processes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Processes can exit on their own using a system call</a:t>
            </a:r>
          </a:p>
          <a:p>
            <a:r>
              <a:t>One process can request that the OS terminate (</a:t>
            </a:r>
            <a:r>
              <a:rPr i="1"/>
              <a:t>kill</a:t>
            </a:r>
            <a:r>
              <a:t>) another process</a:t>
            </a:r>
          </a:p>
          <a:p>
            <a:pPr lvl="1"/>
            <a:r>
              <a:t>Depending on the privilege of the requestor, this may or may not be granted</a:t>
            </a:r>
          </a:p>
        </p:txBody>
      </p:sp>
    </p:spTree>
    <p:extLst>
      <p:ext uri="{BB962C8B-B14F-4D97-AF65-F5344CB8AC3E}">
        <p14:creationId xmlns:p14="http://schemas.microsoft.com/office/powerpoint/2010/main" val="1354415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Killing Processes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In most operating systems, process termination notifies the process to be terminated first so it can cleanly free resources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More forceful methods exist: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kill -9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taskkill /f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In all cases, the operating system will free the resources that it has granted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231432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r>
              <a:t>Process Hierarchy (UNIX)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In UNIX, each process (aside from init) has a </a:t>
            </a:r>
            <a:r>
              <a:rPr i="1"/>
              <a:t>parent process</a:t>
            </a:r>
            <a:r>
              <a:t> that created it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This relationship creates a tree structure, rooted at the init process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Processes are often managed as a group consisting of a single process and all its descendants</a:t>
            </a:r>
          </a:p>
          <a:p>
            <a:pPr marL="826769" lvl="1" indent="-413384" defTabSz="543305">
              <a:spcBef>
                <a:spcPts val="3900"/>
              </a:spcBef>
              <a:defRPr sz="3348"/>
            </a:pPr>
            <a:r>
              <a:t>E.g., signals (such as SIGTERM, to request termination) are delivered to parent and all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16175478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37463">
              <a:defRPr sz="7360"/>
            </a:lvl1pPr>
          </a:lstStyle>
          <a:p>
            <a:r>
              <a:t>mknod(name,major,minor)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already discussed the "everything's a file" concept</a:t>
            </a:r>
          </a:p>
          <a:p>
            <a:r>
              <a:t>So, we know that some files can refer to things other than bytes on a filesystem</a:t>
            </a:r>
          </a:p>
          <a:p>
            <a:r>
              <a:t>mknod allows you to create such pseudo-files</a:t>
            </a:r>
          </a:p>
          <a:p>
            <a:r>
              <a:t>The </a:t>
            </a:r>
            <a:r>
              <a:rPr i="1"/>
              <a:t>major</a:t>
            </a:r>
            <a:r>
              <a:t> and </a:t>
            </a:r>
            <a:r>
              <a:rPr i="1"/>
              <a:t>minor</a:t>
            </a:r>
            <a:r>
              <a:t> numbers tell the kernel how to interpret reads/writes to the file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Tree</a:t>
            </a:r>
          </a:p>
        </p:txBody>
      </p:sp>
      <p:sp>
        <p:nvSpPr>
          <p:cNvPr id="204" name="Shape 204"/>
          <p:cNvSpPr/>
          <p:nvPr/>
        </p:nvSpPr>
        <p:spPr>
          <a:xfrm>
            <a:off x="1857622" y="2857500"/>
            <a:ext cx="9289555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systemd─┬─ModemManager─┬─{gdbus}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│              └─{gmain}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├─acpid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├─agetty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├─cron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├─dbus-daemon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├─dhclient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├─fail2ban-server───2*[{fail2ban-server}]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├─master─┬─pickup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│        └─qmgr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├─mosh-server───bash───tmux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├─9*[mosh-server───bash]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├─ntpd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├─polkitd─┬─{gdbus}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│         └─{gmain}</a:t>
            </a:r>
          </a:p>
        </p:txBody>
      </p:sp>
    </p:spTree>
    <p:extLst>
      <p:ext uri="{BB962C8B-B14F-4D97-AF65-F5344CB8AC3E}">
        <p14:creationId xmlns:p14="http://schemas.microsoft.com/office/powerpoint/2010/main" val="1260594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Hierarchy and Termination (UNIX)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the parent process exits before its children, those children are said to be </a:t>
            </a:r>
            <a:r>
              <a:rPr i="1"/>
              <a:t>orphaned</a:t>
            </a:r>
          </a:p>
          <a:p>
            <a:r>
              <a:t>Orphaned child processes are </a:t>
            </a:r>
            <a:r>
              <a:rPr i="1"/>
              <a:t>adopted</a:t>
            </a:r>
            <a:r>
              <a:t> by init</a:t>
            </a:r>
          </a:p>
        </p:txBody>
      </p:sp>
    </p:spTree>
    <p:extLst>
      <p:ext uri="{BB962C8B-B14F-4D97-AF65-F5344CB8AC3E}">
        <p14:creationId xmlns:p14="http://schemas.microsoft.com/office/powerpoint/2010/main" val="754943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Zombies (UNIX)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i="1"/>
              <a:t>Zombies</a:t>
            </a:r>
            <a:r>
              <a:t> are processes that have exited but still have an entry in the process table</a:t>
            </a:r>
          </a:p>
          <a:p>
            <a:r>
              <a:t>If a child process exits and the parent has not called wait() to get its exit status, the child becomes a zombie</a:t>
            </a:r>
            <a:endParaRPr i="1"/>
          </a:p>
          <a:p>
            <a:r>
              <a:t>This is because the exit status is stored by the kernel-side data structure, and the kernel can't free it until it knows no one needs the exit status</a:t>
            </a:r>
          </a:p>
        </p:txBody>
      </p:sp>
    </p:spTree>
    <p:extLst>
      <p:ext uri="{BB962C8B-B14F-4D97-AF65-F5344CB8AC3E}">
        <p14:creationId xmlns:p14="http://schemas.microsoft.com/office/powerpoint/2010/main" val="802801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2744564" y="1211956"/>
            <a:ext cx="7515672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53BD3"/>
                </a:solidFill>
              </a:rPr>
              <a:t>#include </a:t>
            </a:r>
            <a:r>
              <a:t>&lt;stdlib.h&gt;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53BD3"/>
                </a:solidFill>
              </a:rPr>
              <a:t>#include </a:t>
            </a:r>
            <a:r>
              <a:t>&lt;unistd.h&gt;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53BD3"/>
                </a:solidFill>
              </a:rPr>
              <a:t>#include </a:t>
            </a:r>
            <a:r>
              <a:t>&lt;stdbool.h&gt;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int</a:t>
            </a:r>
            <a:r>
              <a:t> main()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(fork() == </a:t>
            </a:r>
            <a:r>
              <a:rPr>
                <a:solidFill>
                  <a:srgbClr val="C33720"/>
                </a:solidFill>
              </a:rPr>
              <a:t>0</a:t>
            </a:r>
            <a:r>
              <a:t>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 Exit immediately in the child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    exit(</a:t>
            </a:r>
            <a:r>
              <a:rPr>
                <a:solidFill>
                  <a:srgbClr val="C33720"/>
                </a:solidFill>
              </a:rPr>
              <a:t>1</a:t>
            </a:r>
            <a:r>
              <a:t>);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Sleep forever without calling wait()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in the parent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while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33720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13" name="Shape 213"/>
          <p:cNvSpPr/>
          <p:nvPr/>
        </p:nvSpPr>
        <p:spPr>
          <a:xfrm>
            <a:off x="53156" y="6316349"/>
            <a:ext cx="1289848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USER    PID  %CPU %MEM      VSZ    RSS   TT  STAT STARTED      TIME COMMAND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moyix  7622 100.0  0.0  2432748    548 s004  R+    8:05AM   0:15.23 ./zombo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moyix  7623   0.0  0.0        0      0 s004  </a:t>
            </a:r>
            <a:r>
              <a:rPr b="1">
                <a:solidFill>
                  <a:srgbClr val="FF2600"/>
                </a:solidFill>
              </a:rPr>
              <a:t>Z+</a:t>
            </a:r>
            <a:r>
              <a:t>    8:05AM   0:00.00 (zombo)</a:t>
            </a:r>
          </a:p>
        </p:txBody>
      </p:sp>
    </p:spTree>
    <p:extLst>
      <p:ext uri="{BB962C8B-B14F-4D97-AF65-F5344CB8AC3E}">
        <p14:creationId xmlns:p14="http://schemas.microsoft.com/office/powerpoint/2010/main" val="253080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Process </a:t>
            </a:r>
            <a:r>
              <a:rPr strike="sngStrike"/>
              <a:t>Hierarchy</a:t>
            </a:r>
            <a:r>
              <a:t> Anarchy (Windows)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Windows does keep track of parent/child relationships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These don't actually affect anything though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Instead, when a process is created its parent gets a </a:t>
            </a:r>
            <a:r>
              <a:rPr i="1"/>
              <a:t>handle</a:t>
            </a:r>
            <a:r>
              <a:t> – a token that it can use to control the child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Handles can be passed to other processes, and a process with sufficient privilege can obtain a handle to another process with OpenProcess</a:t>
            </a:r>
          </a:p>
        </p:txBody>
      </p:sp>
    </p:spTree>
    <p:extLst>
      <p:ext uri="{BB962C8B-B14F-4D97-AF65-F5344CB8AC3E}">
        <p14:creationId xmlns:p14="http://schemas.microsoft.com/office/powerpoint/2010/main" val="364912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States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/>
              <a:t>Processes can generally be in one of three states:</a:t>
            </a:r>
          </a:p>
          <a:p>
            <a:pPr lvl="1">
              <a:defRPr i="1"/>
            </a:pPr>
            <a:r>
              <a:rPr sz="4000" dirty="0"/>
              <a:t>Running</a:t>
            </a:r>
            <a:r>
              <a:rPr sz="4000" i="0" dirty="0"/>
              <a:t> – actively using the CPU right now</a:t>
            </a:r>
          </a:p>
          <a:p>
            <a:pPr lvl="1">
              <a:defRPr i="1"/>
            </a:pPr>
            <a:r>
              <a:rPr sz="4000" dirty="0"/>
              <a:t>Ready </a:t>
            </a:r>
            <a:r>
              <a:rPr sz="4000" i="0" dirty="0"/>
              <a:t>– not currently running</a:t>
            </a:r>
          </a:p>
          <a:p>
            <a:pPr lvl="1">
              <a:defRPr i="1"/>
            </a:pPr>
            <a:r>
              <a:rPr sz="4000" dirty="0"/>
              <a:t>Blocked</a:t>
            </a:r>
            <a:r>
              <a:rPr sz="4000" i="0" dirty="0"/>
              <a:t> – waiting for I/O</a:t>
            </a:r>
          </a:p>
          <a:p>
            <a:pPr lvl="2">
              <a:defRPr i="1"/>
            </a:pPr>
            <a:r>
              <a:rPr sz="3600" i="0" dirty="0"/>
              <a:t>Even if the OS scheduler wants to run this process, it can't – nothing for it to do</a:t>
            </a:r>
          </a:p>
        </p:txBody>
      </p:sp>
    </p:spTree>
    <p:extLst>
      <p:ext uri="{BB962C8B-B14F-4D97-AF65-F5344CB8AC3E}">
        <p14:creationId xmlns:p14="http://schemas.microsoft.com/office/powerpoint/2010/main" val="656892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Transitions</a:t>
            </a:r>
          </a:p>
        </p:txBody>
      </p:sp>
      <p:pic>
        <p:nvPicPr>
          <p:cNvPr id="22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33" y="3437044"/>
            <a:ext cx="12867934" cy="36350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57168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Waiting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causes processes to block?</a:t>
            </a:r>
          </a:p>
          <a:p>
            <a:pPr lvl="1"/>
            <a:r>
              <a:t>Waiting for input</a:t>
            </a:r>
          </a:p>
          <a:p>
            <a:pPr lvl="1"/>
            <a:r>
              <a:t>Explicit sleep</a:t>
            </a:r>
          </a:p>
          <a:p>
            <a:r>
              <a:t>The kinds of input can be things like network I/O, disk, waiting for the user to click on something, etc.</a:t>
            </a:r>
          </a:p>
        </p:txBody>
      </p:sp>
    </p:spTree>
    <p:extLst>
      <p:ext uri="{BB962C8B-B14F-4D97-AF65-F5344CB8AC3E}">
        <p14:creationId xmlns:p14="http://schemas.microsoft.com/office/powerpoint/2010/main" val="1653102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Modeling CPU Usage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all processes are blocked, then the CPU can't run anything and will sit idle</a:t>
            </a:r>
          </a:p>
          <a:p>
            <a:r>
              <a:t>This is traditionally considered a bad thing (particularly if you're paying for your CPU time)</a:t>
            </a:r>
          </a:p>
          <a:p>
            <a:r>
              <a:t>We can make a simple model of CPU utilization by estimating the fraction of time each process spends waiting for I/O</a:t>
            </a:r>
          </a:p>
        </p:txBody>
      </p:sp>
    </p:spTree>
    <p:extLst>
      <p:ext uri="{BB962C8B-B14F-4D97-AF65-F5344CB8AC3E}">
        <p14:creationId xmlns:p14="http://schemas.microsoft.com/office/powerpoint/2010/main" val="1968288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Utilization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Utilization is the fraction of the time the CPU is actually running</a:t>
            </a:r>
          </a:p>
          <a:p>
            <a:r>
              <a:t>So, it's equal to the probability that no process is blocked at any given time</a:t>
            </a:r>
          </a:p>
          <a:p>
            <a:r>
              <a:t>Suppose there are </a:t>
            </a:r>
            <a:r>
              <a:rPr i="1"/>
              <a:t>n </a:t>
            </a:r>
            <a:r>
              <a:t>processes, and each process spends </a:t>
            </a:r>
            <a:r>
              <a:rPr i="1"/>
              <a:t>p</a:t>
            </a:r>
            <a:r>
              <a:t> percent of the time waiting for I/O</a:t>
            </a:r>
          </a:p>
          <a:p>
            <a:r>
              <a:t>Then CPU utilization is</a:t>
            </a:r>
            <a:br/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954064" y="8427443"/>
            <a:ext cx="10966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1-p</a:t>
            </a:r>
            <a:r>
              <a:rPr baseline="31999"/>
              <a:t>n</a:t>
            </a:r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855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device</a:t>
            </a:r>
          </a:p>
        </p:txBody>
      </p:sp>
      <p:sp>
        <p:nvSpPr>
          <p:cNvPr id="137" name="Shape 137"/>
          <p:cNvSpPr/>
          <p:nvPr/>
        </p:nvSpPr>
        <p:spPr>
          <a:xfrm>
            <a:off x="1482966" y="5384800"/>
            <a:ext cx="1003886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crw-rw-rw-  1 root  wheel    3,   3 Sep  7 12:12 /dev/zero</a:t>
            </a:r>
          </a:p>
        </p:txBody>
      </p:sp>
      <p:sp>
        <p:nvSpPr>
          <p:cNvPr id="138" name="Shape 138"/>
          <p:cNvSpPr/>
          <p:nvPr/>
        </p:nvSpPr>
        <p:spPr>
          <a:xfrm>
            <a:off x="5543549" y="4375150"/>
            <a:ext cx="1257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Major</a:t>
            </a:r>
          </a:p>
        </p:txBody>
      </p:sp>
      <p:sp>
        <p:nvSpPr>
          <p:cNvPr id="139" name="Shape 139"/>
          <p:cNvSpPr/>
          <p:nvPr/>
        </p:nvSpPr>
        <p:spPr>
          <a:xfrm>
            <a:off x="7410449" y="4375150"/>
            <a:ext cx="1257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Minor</a:t>
            </a:r>
          </a:p>
        </p:txBody>
      </p:sp>
      <p:sp>
        <p:nvSpPr>
          <p:cNvPr id="140" name="Shape 140"/>
          <p:cNvSpPr/>
          <p:nvPr/>
        </p:nvSpPr>
        <p:spPr>
          <a:xfrm>
            <a:off x="6211937" y="4968346"/>
            <a:ext cx="193825" cy="440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7422636" y="4969419"/>
            <a:ext cx="442384" cy="4423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792885" y="7063106"/>
            <a:ext cx="50270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mknod("/dev/zero", 3, 3)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769" y="409327"/>
            <a:ext cx="11913262" cy="89349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97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Utilization and Power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But – maximizing CPU usage may not be desirable!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Nowadays almost everyone uses laptops &amp; mobile devices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These systems are </a:t>
            </a:r>
            <a:r>
              <a:rPr i="1"/>
              <a:t>energy-constrained, </a:t>
            </a:r>
            <a:r>
              <a:t>not </a:t>
            </a:r>
            <a:r>
              <a:rPr i="1"/>
              <a:t>CPU-constrained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t>Moore's law applies to CPUs, not batteries</a:t>
            </a:r>
            <a:endParaRPr i="1"/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So actually we may want to use the CPU as little as possible (while still letting users get work done)</a:t>
            </a:r>
          </a:p>
        </p:txBody>
      </p:sp>
    </p:spTree>
    <p:extLst>
      <p:ext uri="{BB962C8B-B14F-4D97-AF65-F5344CB8AC3E}">
        <p14:creationId xmlns:p14="http://schemas.microsoft.com/office/powerpoint/2010/main" val="755572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623171"/>
            <a:ext cx="13004801" cy="85072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36816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Process Anatomy: Kernel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kernel tracks what processes are active in a </a:t>
            </a:r>
            <a:r>
              <a:rPr i="1" dirty="0"/>
              <a:t>process table</a:t>
            </a:r>
          </a:p>
          <a:p>
            <a:pPr lvl="1"/>
            <a:r>
              <a:rPr dirty="0"/>
              <a:t>Note: in most OSes, this is not a literal array, but rather something like a doubly-linked list</a:t>
            </a:r>
            <a:endParaRPr i="1" dirty="0"/>
          </a:p>
          <a:p>
            <a:r>
              <a:rPr dirty="0"/>
              <a:t>Each process gets a structure bit of metadata called the </a:t>
            </a:r>
            <a:r>
              <a:rPr b="1" i="1" dirty="0"/>
              <a:t>process control </a:t>
            </a:r>
            <a:r>
              <a:rPr b="1" i="1" dirty="0" smtClean="0"/>
              <a:t>block</a:t>
            </a:r>
            <a:r>
              <a:rPr lang="en-US" b="1" i="1" dirty="0" smtClean="0"/>
              <a:t> </a:t>
            </a:r>
            <a:r>
              <a:rPr lang="en-US" i="1" dirty="0" smtClean="0"/>
              <a:t>(PCB)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3802408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Control Block</a:t>
            </a:r>
          </a:p>
        </p:txBody>
      </p:sp>
      <p:pic>
        <p:nvPicPr>
          <p:cNvPr id="24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7297" y="2692108"/>
            <a:ext cx="10550206" cy="61219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77381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Process Table</a:t>
            </a:r>
          </a:p>
        </p:txBody>
      </p:sp>
      <p:sp>
        <p:nvSpPr>
          <p:cNvPr id="248" name="Shape 248"/>
          <p:cNvSpPr/>
          <p:nvPr/>
        </p:nvSpPr>
        <p:spPr>
          <a:xfrm>
            <a:off x="3864709" y="4781550"/>
            <a:ext cx="527538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spinlock lock;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proc proc[NPROC];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} ptable;</a:t>
            </a:r>
          </a:p>
        </p:txBody>
      </p:sp>
    </p:spTree>
    <p:extLst>
      <p:ext uri="{BB962C8B-B14F-4D97-AF65-F5344CB8AC3E}">
        <p14:creationId xmlns:p14="http://schemas.microsoft.com/office/powerpoint/2010/main" val="2048356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Process Control Block in xv6</a:t>
            </a:r>
          </a:p>
        </p:txBody>
      </p:sp>
      <p:sp>
        <p:nvSpPr>
          <p:cNvPr id="251" name="Shape 251"/>
          <p:cNvSpPr/>
          <p:nvPr/>
        </p:nvSpPr>
        <p:spPr>
          <a:xfrm>
            <a:off x="1070080" y="3047999"/>
            <a:ext cx="10864640" cy="541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enum</a:t>
            </a:r>
            <a:r>
              <a:t> procstate { UNUSED, EMBRYO, SLEEPING, RUNNABLE, RUNNING, ZOMBIE };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Per-process state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struct</a:t>
            </a:r>
            <a:r>
              <a:t> proc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uint sz;                     </a:t>
            </a:r>
            <a:r>
              <a:t>// Size of process memory (bytes)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pde_t* pgdir;                </a:t>
            </a:r>
            <a:r>
              <a:rPr>
                <a:solidFill>
                  <a:srgbClr val="5330E1"/>
                </a:solidFill>
              </a:rPr>
              <a:t>// Page table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D26"/>
                </a:solidFill>
              </a:rPr>
              <a:t>char</a:t>
            </a:r>
            <a:r>
              <a:rPr>
                <a:solidFill>
                  <a:srgbClr val="000000"/>
                </a:solidFill>
              </a:rPr>
              <a:t> *kstack;                </a:t>
            </a:r>
            <a:r>
              <a:t>// Bottom of kernel stack for this process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enum</a:t>
            </a:r>
            <a:r>
              <a:t> procstate state;        </a:t>
            </a:r>
            <a:r>
              <a:rPr>
                <a:solidFill>
                  <a:srgbClr val="5330E1"/>
                </a:solidFill>
              </a:rPr>
              <a:t>// Process state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pid;                     </a:t>
            </a:r>
            <a:r>
              <a:rPr>
                <a:solidFill>
                  <a:srgbClr val="5330E1"/>
                </a:solidFill>
              </a:rPr>
              <a:t>// Process ID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proc *parent;         </a:t>
            </a:r>
            <a:r>
              <a:rPr>
                <a:solidFill>
                  <a:srgbClr val="5330E1"/>
                </a:solidFill>
              </a:rPr>
              <a:t>// Parent process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rPr>
                <a:solidFill>
                  <a:srgbClr val="000000"/>
                </a:solidFill>
              </a:rPr>
              <a:t> trapframe *tf;        </a:t>
            </a:r>
            <a:r>
              <a:t>// Trap frame for current syscall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rPr>
                <a:solidFill>
                  <a:srgbClr val="000000"/>
                </a:solidFill>
              </a:rPr>
              <a:t> context *context;     </a:t>
            </a:r>
            <a:r>
              <a:t>// swtch() here to run process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D26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*chan;                  </a:t>
            </a:r>
            <a:r>
              <a:t>// If non-zero, sleeping on chan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killed;                  </a:t>
            </a:r>
            <a:r>
              <a:t>// If non-zero, have been killed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file *ofile[NOFILE];  </a:t>
            </a:r>
            <a:r>
              <a:rPr>
                <a:solidFill>
                  <a:srgbClr val="5330E1"/>
                </a:solidFill>
              </a:rPr>
              <a:t>// Open files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inode *cwd;           </a:t>
            </a:r>
            <a:r>
              <a:rPr>
                <a:solidFill>
                  <a:srgbClr val="5330E1"/>
                </a:solidFill>
              </a:rPr>
              <a:t>// Current directory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D26"/>
                </a:solidFill>
              </a:rPr>
              <a:t>char</a:t>
            </a:r>
            <a:r>
              <a:rPr>
                <a:solidFill>
                  <a:srgbClr val="000000"/>
                </a:solidFill>
              </a:rPr>
              <a:t> name[</a:t>
            </a:r>
            <a:r>
              <a:rPr>
                <a:solidFill>
                  <a:srgbClr val="C33720"/>
                </a:solidFill>
              </a:rPr>
              <a:t>16</a:t>
            </a:r>
            <a:r>
              <a:rPr>
                <a:solidFill>
                  <a:srgbClr val="000000"/>
                </a:solidFill>
              </a:rPr>
              <a:t>];               </a:t>
            </a:r>
            <a:r>
              <a:t>// Process name (debugging)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76675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Process Anatomy: User Space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9168172" cy="6286500"/>
          </a:xfrm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Text segment: actual program code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Data segment: program data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.data - initialized, read/write variables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.bss - uninitialized, read/write variables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.rodata - initialized, read-only variables (constants)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Stack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Heap - dynamic allocations</a:t>
            </a:r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3198" y="2008048"/>
            <a:ext cx="2519094" cy="74901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310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xv6 Address Space Layout</a:t>
            </a:r>
          </a:p>
        </p:txBody>
      </p:sp>
      <p:pic>
        <p:nvPicPr>
          <p:cNvPr id="25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4269" y="2033700"/>
            <a:ext cx="9716262" cy="7438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2195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To coordinate the running of multiple processes, the OS includes a </a:t>
            </a:r>
            <a:r>
              <a:rPr i="1"/>
              <a:t>scheduling algorithm</a:t>
            </a:r>
            <a:r>
              <a:t> that decides what process will be run when, and for how long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There are tons of different scheduling algorithms with different goals: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Maximize CPU utilization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Maximize I/O throughput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Make the system feel responsive to the user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Meet real-time deadlines</a:t>
            </a:r>
          </a:p>
        </p:txBody>
      </p:sp>
    </p:spTree>
    <p:extLst>
      <p:ext uri="{BB962C8B-B14F-4D97-AF65-F5344CB8AC3E}">
        <p14:creationId xmlns:p14="http://schemas.microsoft.com/office/powerpoint/2010/main" val="17587369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link(file1,file2)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Creates another name for file1</a:t>
            </a:r>
          </a:p>
          <a:p>
            <a:r>
              <a:t>Similar to how two </a:t>
            </a:r>
            <a:r>
              <a:rPr i="1"/>
              <a:t>file descriptors</a:t>
            </a:r>
            <a:r>
              <a:t> can refer to a single </a:t>
            </a:r>
            <a:r>
              <a:rPr i="1"/>
              <a:t>file</a:t>
            </a:r>
          </a:p>
          <a:p>
            <a:r>
              <a:t>Multiple names for a single file are </a:t>
            </a:r>
            <a:r>
              <a:rPr i="1"/>
              <a:t>persistent</a:t>
            </a:r>
            <a:r>
              <a:t> and implemented at the </a:t>
            </a:r>
            <a:r>
              <a:rPr i="1"/>
              <a:t>filesystem</a:t>
            </a:r>
            <a:r>
              <a:t> level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Other Scheduling Considerations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May want different process </a:t>
            </a:r>
            <a:r>
              <a:rPr i="1"/>
              <a:t>priorities</a:t>
            </a:r>
          </a:p>
          <a:p>
            <a:r>
              <a:t>May want to handle I/O bound vs CPU-bound processes differently</a:t>
            </a:r>
          </a:p>
          <a:p>
            <a:r>
              <a:t>May want to ensure </a:t>
            </a:r>
            <a:r>
              <a:rPr i="1"/>
              <a:t>fairness</a:t>
            </a:r>
            <a:r>
              <a:t> – make sure each process gets time to run</a:t>
            </a:r>
          </a:p>
        </p:txBody>
      </p:sp>
    </p:spTree>
    <p:extLst>
      <p:ext uri="{BB962C8B-B14F-4D97-AF65-F5344CB8AC3E}">
        <p14:creationId xmlns:p14="http://schemas.microsoft.com/office/powerpoint/2010/main" val="1890169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264" y="1881094"/>
            <a:ext cx="12412272" cy="59914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60438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Schedule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At timed intervals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We can use the hardware </a:t>
            </a:r>
            <a:r>
              <a:rPr i="1"/>
              <a:t>timer interrupt</a:t>
            </a:r>
            <a:r>
              <a:t> for this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When a process exits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No process is running now so we must choose one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When a process blocks on I/O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When an interrupt happens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May signal that I/O is done, and we want to unblock the relevant process</a:t>
            </a:r>
          </a:p>
        </p:txBody>
      </p:sp>
    </p:spTree>
    <p:extLst>
      <p:ext uri="{BB962C8B-B14F-4D97-AF65-F5344CB8AC3E}">
        <p14:creationId xmlns:p14="http://schemas.microsoft.com/office/powerpoint/2010/main" val="9643175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Preemption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Schedulers can be further classified by whether or not processes can choose when they stop running</a:t>
            </a:r>
          </a:p>
          <a:p>
            <a:r>
              <a:t>Non-Preemptive schedulers let processes run until they block on I/O or yield voluntarily</a:t>
            </a:r>
          </a:p>
          <a:p>
            <a:r>
              <a:t>Preemptive schedulers take advantage of a 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10763968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Round Robin Scheduling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simple, </a:t>
            </a:r>
            <a:r>
              <a:rPr i="1"/>
              <a:t>preemptive</a:t>
            </a:r>
            <a:r>
              <a:t> scheduling algorithm</a:t>
            </a:r>
          </a:p>
          <a:p>
            <a:r>
              <a:t>Run first process until its quantum is used up</a:t>
            </a:r>
          </a:p>
          <a:p>
            <a:r>
              <a:t>Move that process to the end and run the next process until its quantum is used up</a:t>
            </a:r>
          </a:p>
          <a:p>
            <a:r>
              <a:t>Simple, fair</a:t>
            </a:r>
          </a:p>
        </p:txBody>
      </p:sp>
    </p:spTree>
    <p:extLst>
      <p:ext uri="{BB962C8B-B14F-4D97-AF65-F5344CB8AC3E}">
        <p14:creationId xmlns:p14="http://schemas.microsoft.com/office/powerpoint/2010/main" val="218433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Scheduler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uses </a:t>
            </a:r>
            <a:r>
              <a:rPr i="1"/>
              <a:t>round robin</a:t>
            </a:r>
          </a:p>
          <a:p>
            <a:r>
              <a:t>Whenever scheduling happens, loop over the array until we find a runnable process and switch to it</a:t>
            </a:r>
          </a:p>
          <a:p>
            <a:r>
              <a:t>When the timer runs or the process yields, we return to the scheduler loop</a:t>
            </a:r>
          </a:p>
          <a:p>
            <a:r>
              <a:t>Importantly, we return to the loop at the exact place we left off – this is what makes it </a:t>
            </a:r>
            <a:r>
              <a:rPr i="1"/>
              <a:t>fair</a:t>
            </a:r>
            <a:r>
              <a:t> and ensures we don't starve processes later in the list</a:t>
            </a:r>
          </a:p>
        </p:txBody>
      </p:sp>
    </p:spTree>
    <p:extLst>
      <p:ext uri="{BB962C8B-B14F-4D97-AF65-F5344CB8AC3E}">
        <p14:creationId xmlns:p14="http://schemas.microsoft.com/office/powerpoint/2010/main" val="15477742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1972313" y="425449"/>
            <a:ext cx="9060174" cy="890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void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scheduler(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proc *p;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CE7924"/>
                </a:solidFill>
              </a:rPr>
              <a:t>for</a:t>
            </a:r>
            <a:r>
              <a:rPr dirty="0"/>
              <a:t>(;;){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// Enable interrupts on this processor.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sti();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// Loop over process table looking for process to run.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acquire(&amp;ptable.lock);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>
                <a:solidFill>
                  <a:srgbClr val="CE7924"/>
                </a:solidFill>
              </a:rPr>
              <a:t>for</a:t>
            </a:r>
            <a:r>
              <a:rPr dirty="0"/>
              <a:t>(p = ptable.proc; p &lt; &amp;ptable.proc[NPROC]; p++){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CE7924"/>
                </a:solidFill>
              </a:rPr>
              <a:t>if</a:t>
            </a:r>
            <a:r>
              <a:rPr dirty="0"/>
              <a:t>(p-&gt;state != RUNNABLE)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dirty="0">
                <a:solidFill>
                  <a:srgbClr val="CE7924"/>
                </a:solidFill>
              </a:rPr>
              <a:t>continue</a:t>
            </a:r>
            <a:r>
              <a:rPr dirty="0"/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Switch to chosen process.  It is the process's job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to release ptable.lock and then reacquire it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before jumping back to us.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switchuvm(p);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p-&gt;state = RUNNING;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swtch(&amp;cpu-&gt;scheduler, proc-&gt;context);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switchkvm();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Process is done running for now.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It should have changed its p-&gt;state before coming back.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release(&amp;ptable.lock);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32487" y="97154"/>
            <a:ext cx="143629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Proc.c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307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Context Switching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actual scheduler context switch (to start executing the process) happens here:</a:t>
            </a:r>
            <a:br/>
            <a:r>
              <a:t/>
            </a:r>
            <a:br/>
            <a:r>
              <a:t/>
            </a:r>
            <a:br/>
            <a:endParaRPr/>
          </a:p>
          <a:p>
            <a:endParaRPr/>
          </a:p>
          <a:p>
            <a:r>
              <a:t>Let's examine these in more detail</a:t>
            </a:r>
          </a:p>
        </p:txBody>
      </p:sp>
      <p:sp>
        <p:nvSpPr>
          <p:cNvPr id="284" name="Shape 284"/>
          <p:cNvSpPr/>
          <p:nvPr/>
        </p:nvSpPr>
        <p:spPr>
          <a:xfrm>
            <a:off x="3031101" y="6338800"/>
            <a:ext cx="8372029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Switch to chosen process.  It is the process's job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to release ptable.lock and then reacquire it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before jumping back to us.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switchuvm(p);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p-&gt;state = RUNNING;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swtch(&amp;cpu-&gt;scheduler, proc-&gt;context);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switchkvm();</a:t>
            </a:r>
          </a:p>
        </p:txBody>
      </p:sp>
    </p:spTree>
    <p:extLst>
      <p:ext uri="{BB962C8B-B14F-4D97-AF65-F5344CB8AC3E}">
        <p14:creationId xmlns:p14="http://schemas.microsoft.com/office/powerpoint/2010/main" val="1685384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switch</a:t>
            </a:r>
            <a:r>
              <a:rPr lang="en-US" dirty="0"/>
              <a:t>u</a:t>
            </a:r>
            <a:r>
              <a:rPr dirty="0" smtClean="0"/>
              <a:t>vm</a:t>
            </a:r>
            <a:endParaRPr dirty="0"/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function does two things:</a:t>
            </a:r>
          </a:p>
          <a:p>
            <a:pPr lvl="1"/>
            <a:r>
              <a:rPr dirty="0"/>
              <a:t>Switches the </a:t>
            </a:r>
            <a:r>
              <a:rPr i="1" dirty="0"/>
              <a:t>task state segment</a:t>
            </a:r>
            <a:r>
              <a:rPr dirty="0"/>
              <a:t> to the user-mode one</a:t>
            </a:r>
          </a:p>
          <a:p>
            <a:pPr lvl="1"/>
            <a:r>
              <a:rPr dirty="0"/>
              <a:t>Changes the current </a:t>
            </a:r>
            <a:r>
              <a:rPr i="1" dirty="0"/>
              <a:t>virtual address space </a:t>
            </a:r>
            <a:r>
              <a:rPr dirty="0"/>
              <a:t>to the process's</a:t>
            </a:r>
          </a:p>
        </p:txBody>
      </p:sp>
    </p:spTree>
    <p:extLst>
      <p:ext uri="{BB962C8B-B14F-4D97-AF65-F5344CB8AC3E}">
        <p14:creationId xmlns:p14="http://schemas.microsoft.com/office/powerpoint/2010/main" val="9476010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t>Task State Segment (TSS)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711200" lvl="1" indent="-355600" defTabSz="467359">
              <a:spcBef>
                <a:spcPts val="3300"/>
              </a:spcBef>
              <a:defRPr sz="2880"/>
            </a:pPr>
            <a:r>
              <a:t>The TSS is a special structure defined by x86 intended to help with </a:t>
            </a:r>
            <a:r>
              <a:rPr i="1"/>
              <a:t>context switching</a:t>
            </a:r>
          </a:p>
          <a:p>
            <a:pPr marL="711200" lvl="1" indent="-355600" defTabSz="467359">
              <a:spcBef>
                <a:spcPts val="3300"/>
              </a:spcBef>
              <a:defRPr sz="2880"/>
            </a:pPr>
            <a:r>
              <a:t>However, hardware context switching is slow, so most OSes make minimal use of the TSS (</a:t>
            </a:r>
            <a:r>
              <a:rPr i="1"/>
              <a:t>software context switching</a:t>
            </a:r>
            <a:r>
              <a:t>)</a:t>
            </a:r>
          </a:p>
          <a:p>
            <a:pPr marL="711200" lvl="1" indent="-355600" defTabSz="467359">
              <a:spcBef>
                <a:spcPts val="3300"/>
              </a:spcBef>
              <a:defRPr sz="2880"/>
            </a:pPr>
            <a:r>
              <a:t>Some parts are still necessary though:</a:t>
            </a:r>
          </a:p>
          <a:p>
            <a:pPr marL="1066800" lvl="2" indent="-355600" defTabSz="467359">
              <a:spcBef>
                <a:spcPts val="3300"/>
              </a:spcBef>
              <a:defRPr sz="2880"/>
            </a:pPr>
            <a:r>
              <a:t>Location of kernel stack for </a:t>
            </a:r>
            <a:r>
              <a:rPr i="1"/>
              <a:t>this process</a:t>
            </a:r>
          </a:p>
          <a:p>
            <a:pPr marL="1066800" lvl="2" indent="-355600" defTabSz="467359">
              <a:spcBef>
                <a:spcPts val="3300"/>
              </a:spcBef>
              <a:defRPr sz="2880"/>
            </a:pPr>
            <a:r>
              <a:t>Segment descriptor for kernel stack</a:t>
            </a:r>
          </a:p>
          <a:p>
            <a:pPr marL="711200" lvl="1" indent="-355600" defTabSz="467359">
              <a:spcBef>
                <a:spcPts val="3300"/>
              </a:spcBef>
              <a:defRPr sz="2880"/>
            </a:pPr>
            <a:r>
              <a:t>It is possible to have multiple TSS (e.g. one for each process), but in practice a single one is used for all processes</a:t>
            </a:r>
          </a:p>
        </p:txBody>
      </p:sp>
    </p:spTree>
    <p:extLst>
      <p:ext uri="{BB962C8B-B14F-4D97-AF65-F5344CB8AC3E}">
        <p14:creationId xmlns:p14="http://schemas.microsoft.com/office/powerpoint/2010/main" val="16451712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inodes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On the filesystem, each file is identified by a 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unique number </a:t>
            </a:r>
            <a:r>
              <a:rPr dirty="0"/>
              <a:t>(an </a:t>
            </a:r>
            <a:r>
              <a:rPr i="1" dirty="0"/>
              <a:t>inode number</a:t>
            </a:r>
            <a:r>
              <a:rPr dirty="0"/>
              <a:t>)</a:t>
            </a:r>
          </a:p>
          <a:p>
            <a:r>
              <a:rPr dirty="0"/>
              <a:t>The link system call just creates another name in the filesystem with the same inode</a:t>
            </a:r>
          </a:p>
          <a:p>
            <a:r>
              <a:rPr dirty="0"/>
              <a:t>You can see these numbers with </a:t>
            </a:r>
            <a:r>
              <a:rPr lang="en-US" dirty="0" smtClean="0"/>
              <a:t>"</a:t>
            </a:r>
            <a:r>
              <a:rPr b="1" dirty="0" smtClean="0"/>
              <a:t>ls </a:t>
            </a:r>
            <a:r>
              <a:rPr lang="en-US" b="1" dirty="0" smtClean="0"/>
              <a:t>–I</a:t>
            </a:r>
            <a:r>
              <a:rPr lang="en-US" dirty="0" smtClean="0"/>
              <a:t>”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3647" y="137154"/>
            <a:ext cx="8417506" cy="94792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35993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switchuvm</a:t>
            </a:r>
          </a:p>
        </p:txBody>
      </p:sp>
      <p:sp>
        <p:nvSpPr>
          <p:cNvPr id="295" name="Shape 295"/>
          <p:cNvSpPr/>
          <p:nvPr/>
        </p:nvSpPr>
        <p:spPr>
          <a:xfrm>
            <a:off x="1559427" y="3263899"/>
            <a:ext cx="10971685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Switch TSS and h/w page table to correspond to process p.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switchuvm(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proc *p)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pushcli();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cpu-&gt;gdt[SEG_TSS] = SEG16(STS_T32A, &amp;cpu-&gt;ts, </a:t>
            </a:r>
            <a:r>
              <a:rPr>
                <a:solidFill>
                  <a:srgbClr val="CE7924"/>
                </a:solidFill>
              </a:rPr>
              <a:t>sizeof</a:t>
            </a:r>
            <a:r>
              <a:t>(cpu-&gt;ts)-</a:t>
            </a:r>
            <a:r>
              <a:rPr>
                <a:solidFill>
                  <a:srgbClr val="C33720"/>
                </a:solidFill>
              </a:rPr>
              <a:t>1</a:t>
            </a:r>
            <a:r>
              <a:t>, </a:t>
            </a:r>
            <a:r>
              <a:rPr>
                <a:solidFill>
                  <a:srgbClr val="C33720"/>
                </a:solidFill>
              </a:rPr>
              <a:t>0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cpu-&gt;gdt[SEG_TSS].s = </a:t>
            </a:r>
            <a:r>
              <a:rPr>
                <a:solidFill>
                  <a:srgbClr val="C33720"/>
                </a:solidFill>
              </a:rPr>
              <a:t>0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cpu-&gt;ts.ss0 = SEG_KDATA &lt;&lt; </a:t>
            </a:r>
            <a:r>
              <a:rPr>
                <a:solidFill>
                  <a:srgbClr val="C33720"/>
                </a:solidFill>
              </a:rPr>
              <a:t>3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cpu-&gt;ts.esp0 = (uint)proc-&gt;kstack + KSTACKSIZE;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ltr(SEG_TSS &lt;&lt; </a:t>
            </a:r>
            <a:r>
              <a:rPr>
                <a:solidFill>
                  <a:srgbClr val="C33720"/>
                </a:solidFill>
              </a:rPr>
              <a:t>3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(p-&gt;pgdir == </a:t>
            </a:r>
            <a:r>
              <a:rPr>
                <a:solidFill>
                  <a:srgbClr val="C33720"/>
                </a:solidFill>
              </a:rPr>
              <a:t>0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"switchuvm: no pgdir"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lcr3(v2p(p-&gt;pgdir));  </a:t>
            </a:r>
            <a:r>
              <a:t>// switch to new address space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popcli();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9205320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972313" y="425449"/>
            <a:ext cx="9060174" cy="890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scheduler(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struct</a:t>
            </a:r>
            <a:r>
              <a:t> proc *p;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for</a:t>
            </a:r>
            <a:r>
              <a:t>(;;){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Enable interrupts on this processor.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sti();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 Loop over process table looking for process to run.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acquire(&amp;ptable.lock);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E7924"/>
                </a:solidFill>
              </a:rPr>
              <a:t>for</a:t>
            </a:r>
            <a:r>
              <a:t>(p = ptable.proc; p &lt; &amp;ptable.proc[NPROC]; p++){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(p-&gt;state != RUNNABLE)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E7924"/>
                </a:solidFill>
              </a:rPr>
              <a:t>continue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Switch to chosen process.  It is the process's job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to release ptable.lock and then reacquire it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before jumping back to us.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proc = 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switchuvm(p);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p-&gt;state = RUNNING;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swtch(&amp;cpu-&gt;scheduler, proc-&gt;context);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switchkvm();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Process is done running for now.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// It should have changed its p-&gt;state before coming back.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proc = </a:t>
            </a:r>
            <a:r>
              <a:rPr>
                <a:solidFill>
                  <a:srgbClr val="C33720"/>
                </a:solidFill>
              </a:rPr>
              <a:t>0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release(&amp;ptable.lock);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98" name="Shape 298"/>
          <p:cNvSpPr/>
          <p:nvPr/>
        </p:nvSpPr>
        <p:spPr>
          <a:xfrm>
            <a:off x="2836019" y="6045993"/>
            <a:ext cx="5231607" cy="338684"/>
          </a:xfrm>
          <a:prstGeom prst="rect">
            <a:avLst/>
          </a:prstGeom>
          <a:solidFill>
            <a:schemeClr val="accent3">
              <a:satOff val="18648"/>
              <a:lumOff val="5971"/>
              <a:alpha val="497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966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swtch</a:t>
            </a:r>
          </a:p>
        </p:txBody>
      </p:sp>
      <p:pic>
        <p:nvPicPr>
          <p:cNvPr id="30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2902" y="3159254"/>
            <a:ext cx="9498996" cy="51876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73598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swtch</a:t>
            </a:r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Does the actual work of switching between the kernel scheduler context and the kernel process context</a:t>
            </a:r>
          </a:p>
          <a:p>
            <a:r>
              <a:t>Only needs to save a few registers:</a:t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950448" y="6134099"/>
            <a:ext cx="3103904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struct</a:t>
            </a:r>
            <a:r>
              <a:t> context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edi;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esi;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eip;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1955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About the Others?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Don't need to save segment registers because those are the same for all kernel contexts</a:t>
            </a:r>
          </a:p>
          <a:p>
            <a:r>
              <a:t>Don't need to save eax, ecx, edx – in the gcc calling convention, these are not assumed to persist across function calls</a:t>
            </a:r>
          </a:p>
          <a:p>
            <a:r>
              <a:t>So any code that calls swtch() will automatically preserve them</a:t>
            </a:r>
          </a:p>
        </p:txBody>
      </p:sp>
    </p:spTree>
    <p:extLst>
      <p:ext uri="{BB962C8B-B14F-4D97-AF65-F5344CB8AC3E}">
        <p14:creationId xmlns:p14="http://schemas.microsoft.com/office/powerpoint/2010/main" val="902183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1934083" y="406400"/>
            <a:ext cx="9136634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Context switch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30E1"/>
                </a:solidFill>
              </a:rPr>
              <a:t>#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void swtch(struct context **old, struct context *new);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Save current register context in old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and then load register context from new.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swtch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swtch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8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edx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Save old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Switch stacks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, (%</a:t>
            </a:r>
            <a:r>
              <a:t>eax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edx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Load new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ret</a:t>
            </a: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28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934083" y="406400"/>
            <a:ext cx="9136634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Context switch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30E1"/>
                </a:solidFill>
              </a:rPr>
              <a:t>#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void swtch(struct context **old, struct context *new);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Save current register context in old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and then load register context from new.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swtch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swtch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8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edx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Save old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Switch stacks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, (%</a:t>
            </a:r>
            <a:r>
              <a:t>eax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edx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Load new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7769848" y="6984999"/>
            <a:ext cx="3103904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struct</a:t>
            </a:r>
            <a:r>
              <a:t> context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edi;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esi;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eip;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  <p:sp>
        <p:nvSpPr>
          <p:cNvPr id="314" name="Shape 314"/>
          <p:cNvSpPr/>
          <p:nvPr/>
        </p:nvSpPr>
        <p:spPr>
          <a:xfrm flipH="1">
            <a:off x="3688953" y="7503864"/>
            <a:ext cx="4373414" cy="1282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 flipH="1">
            <a:off x="3688953" y="7880647"/>
            <a:ext cx="4360591" cy="563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6" name="Shape 316"/>
          <p:cNvSpPr/>
          <p:nvPr/>
        </p:nvSpPr>
        <p:spPr>
          <a:xfrm flipH="1" flipV="1">
            <a:off x="3701652" y="8229054"/>
            <a:ext cx="4334274" cy="29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7" name="Shape 317"/>
          <p:cNvSpPr/>
          <p:nvPr/>
        </p:nvSpPr>
        <p:spPr>
          <a:xfrm flipH="1" flipV="1">
            <a:off x="3711673" y="8537921"/>
            <a:ext cx="4315075" cy="162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flipH="1" flipV="1">
            <a:off x="2773461" y="8836372"/>
            <a:ext cx="5280423" cy="63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4829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1934083" y="406400"/>
            <a:ext cx="9136634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Context switch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30E1"/>
                </a:solidFill>
              </a:rPr>
              <a:t>#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void swtch(struct context **old, struct context *new);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Save current register context in old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and then load register context from new.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.globl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swtch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swtch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eax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8</a:t>
            </a:r>
            <a:r>
              <a:rPr>
                <a:solidFill>
                  <a:srgbClr val="000000"/>
                </a:solidFill>
              </a:rPr>
              <a:t>(%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), %</a:t>
            </a:r>
            <a:r>
              <a:t>edx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Save old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pushl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Switch stacks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esp</a:t>
            </a:r>
            <a:r>
              <a:rPr>
                <a:solidFill>
                  <a:srgbClr val="000000"/>
                </a:solidFill>
              </a:rPr>
              <a:t>, (%</a:t>
            </a:r>
            <a:r>
              <a:t>eax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movl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edx</a:t>
            </a:r>
            <a:r>
              <a:rPr>
                <a:solidFill>
                  <a:srgbClr val="000000"/>
                </a:solidFill>
              </a:rPr>
              <a:t>, %</a:t>
            </a:r>
            <a:r>
              <a:t>esp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# Load new callee-save registers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edi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esi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ebx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popl</a:t>
            </a:r>
            <a:r>
              <a:rPr>
                <a:solidFill>
                  <a:srgbClr val="000000"/>
                </a:solidFill>
              </a:rPr>
              <a:t> %</a:t>
            </a:r>
            <a:r>
              <a:t>ebp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7769848" y="6984999"/>
            <a:ext cx="3103904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struct</a:t>
            </a:r>
            <a:r>
              <a:t> context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edi;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esi;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ebx;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ebp;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uint eip;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  <p:sp>
        <p:nvSpPr>
          <p:cNvPr id="322" name="Shape 322"/>
          <p:cNvSpPr/>
          <p:nvPr/>
        </p:nvSpPr>
        <p:spPr>
          <a:xfrm flipH="1">
            <a:off x="3688953" y="7503864"/>
            <a:ext cx="4373414" cy="1282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flipH="1">
            <a:off x="3688953" y="7880647"/>
            <a:ext cx="4360591" cy="563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flipH="1" flipV="1">
            <a:off x="3701652" y="8229054"/>
            <a:ext cx="4334274" cy="294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 flipV="1">
            <a:off x="3711673" y="8537921"/>
            <a:ext cx="4315075" cy="162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flipH="1" flipV="1">
            <a:off x="2773461" y="8836372"/>
            <a:ext cx="5280423" cy="63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7305262" y="3460749"/>
            <a:ext cx="5280438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Note: EIP is </a:t>
            </a:r>
            <a:r>
              <a:rPr i="1"/>
              <a:t>implicitly</a:t>
            </a:r>
            <a:r>
              <a:t> saved by executing the call – call pushes the EIP of the next instruction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120406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swtch-ing Back</a:t>
            </a:r>
          </a:p>
        </p:txBody>
      </p:sp>
      <p:sp>
        <p:nvSpPr>
          <p:cNvPr id="330" name="Shape 330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3861842"/>
          </a:xfrm>
          <a:prstGeom prst="rect">
            <a:avLst/>
          </a:prstGeom>
        </p:spPr>
        <p:txBody>
          <a:bodyPr/>
          <a:lstStyle/>
          <a:p>
            <a:r>
              <a:t>When a process gives up the CPU, yield() is called</a:t>
            </a:r>
          </a:p>
          <a:p>
            <a:r>
              <a:t>yield() makes the process runnable and then calls sched()</a:t>
            </a:r>
          </a:p>
          <a:p>
            <a:pPr lvl="1"/>
            <a:r>
              <a:t>Note: </a:t>
            </a:r>
            <a:r>
              <a:rPr i="1"/>
              <a:t>not</a:t>
            </a:r>
            <a:r>
              <a:t> the same as scheduler()</a:t>
            </a:r>
          </a:p>
        </p:txBody>
      </p:sp>
      <p:sp>
        <p:nvSpPr>
          <p:cNvPr id="331" name="Shape 331"/>
          <p:cNvSpPr/>
          <p:nvPr/>
        </p:nvSpPr>
        <p:spPr>
          <a:xfrm>
            <a:off x="3004529" y="6349999"/>
            <a:ext cx="6995742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Give up the CPU for one scheduling round.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yield(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acquire(&amp;ptable.lock);  </a:t>
            </a:r>
            <a:r>
              <a:rPr>
                <a:solidFill>
                  <a:srgbClr val="5330E1"/>
                </a:solidFill>
              </a:rPr>
              <a:t>//DOC: yieldlock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proc-&gt;state = RUNNABLE;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sched();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release(&amp;ptable.lock);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457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Real-World System Calls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Linux is a UNIX-like operating system, so the concepts are similar</a:t>
            </a:r>
          </a:p>
          <a:p>
            <a:r>
              <a:rPr dirty="0"/>
              <a:t>But it has many more calls – </a:t>
            </a:r>
            <a:r>
              <a:rPr b="1" dirty="0"/>
              <a:t>389 as of kernel version 3.19</a:t>
            </a:r>
          </a:p>
          <a:p>
            <a:r>
              <a:rPr dirty="0"/>
              <a:t>Interface is </a:t>
            </a:r>
            <a:r>
              <a:rPr i="1" dirty="0"/>
              <a:t>public</a:t>
            </a:r>
            <a:r>
              <a:rPr dirty="0"/>
              <a:t> – user programs can use it directly</a:t>
            </a:r>
          </a:p>
          <a:p>
            <a:r>
              <a:rPr dirty="0"/>
              <a:t>Many more than xv6!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sched()</a:t>
            </a:r>
          </a:p>
        </p:txBody>
      </p:sp>
      <p:sp>
        <p:nvSpPr>
          <p:cNvPr id="334" name="Shape 334"/>
          <p:cNvSpPr/>
          <p:nvPr/>
        </p:nvSpPr>
        <p:spPr>
          <a:xfrm>
            <a:off x="2408138" y="2527300"/>
            <a:ext cx="8188524" cy="645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Enter scheduler.  Must hold only ptable.lock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and have changed proc-&gt;state.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sched(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(!holding(&amp;ptable.lock))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ptable.lock"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(cpu-&gt;ncli != </a:t>
            </a:r>
            <a:r>
              <a:rPr>
                <a:solidFill>
                  <a:srgbClr val="C33720"/>
                </a:solidFill>
              </a:rPr>
              <a:t>1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locks"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(proc-&gt;state == RUNNING)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running"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(readeflags()&amp;FL_IF)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interruptible"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intena = cpu-&gt;intena;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swtch(&amp;proc-&gt;context, cpu-&gt;scheduler);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cpu-&gt;intena = 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90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sched()</a:t>
            </a:r>
          </a:p>
        </p:txBody>
      </p:sp>
      <p:sp>
        <p:nvSpPr>
          <p:cNvPr id="337" name="Shape 337"/>
          <p:cNvSpPr/>
          <p:nvPr/>
        </p:nvSpPr>
        <p:spPr>
          <a:xfrm>
            <a:off x="2408138" y="2527300"/>
            <a:ext cx="8188524" cy="645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Enter scheduler.  Must hold only ptable.lock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and have changed proc-&gt;state.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void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sched(</a:t>
            </a:r>
            <a:r>
              <a:rPr>
                <a:solidFill>
                  <a:srgbClr val="34BD26"/>
                </a:solidFill>
              </a:rPr>
              <a:t>void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D26"/>
                </a:solidFill>
              </a:rPr>
              <a:t>int</a:t>
            </a:r>
            <a:r>
              <a:t> 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(!holding(&amp;ptable.lock))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ptable.lock"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(cpu-&gt;ncli != </a:t>
            </a:r>
            <a:r>
              <a:rPr>
                <a:solidFill>
                  <a:srgbClr val="C33720"/>
                </a:solidFill>
              </a:rPr>
              <a:t>1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locks"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(proc-&gt;state == RUNNING)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running"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(readeflags()&amp;FL_IF)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panic(</a:t>
            </a:r>
            <a:r>
              <a:t>"sched interruptible"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intena = cpu-&gt;intena;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swtch(&amp;proc-&gt;context, cpu-&gt;scheduler);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cpu-&gt;intena = intena;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38" name="Shape 338"/>
          <p:cNvSpPr/>
          <p:nvPr/>
        </p:nvSpPr>
        <p:spPr>
          <a:xfrm>
            <a:off x="8134201" y="4298950"/>
            <a:ext cx="46103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Where does this go?</a:t>
            </a:r>
          </a:p>
        </p:txBody>
      </p:sp>
      <p:sp>
        <p:nvSpPr>
          <p:cNvPr id="339" name="Shape 339"/>
          <p:cNvSpPr/>
          <p:nvPr/>
        </p:nvSpPr>
        <p:spPr>
          <a:xfrm flipH="1">
            <a:off x="8121451" y="5015888"/>
            <a:ext cx="2153197" cy="254150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3054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972313" y="425449"/>
            <a:ext cx="9060174" cy="890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void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scheduler(</a:t>
            </a:r>
            <a:r>
              <a:rPr dirty="0">
                <a:solidFill>
                  <a:srgbClr val="34BD26"/>
                </a:solidFill>
              </a:rPr>
              <a:t>void</a:t>
            </a:r>
            <a:r>
              <a:rPr dirty="0"/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34BD26"/>
                </a:solidFill>
              </a:rPr>
              <a:t>struct</a:t>
            </a:r>
            <a:r>
              <a:rPr dirty="0"/>
              <a:t> proc *p;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CE7924"/>
                </a:solidFill>
              </a:rPr>
              <a:t>for</a:t>
            </a:r>
            <a:r>
              <a:rPr dirty="0"/>
              <a:t>(;;){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// Enable interrupts on this processor.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sti();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// Loop over process table looking for process to run.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acquire(&amp;ptable.lock);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>
                <a:solidFill>
                  <a:srgbClr val="CE7924"/>
                </a:solidFill>
              </a:rPr>
              <a:t>for</a:t>
            </a:r>
            <a:r>
              <a:rPr dirty="0"/>
              <a:t>(p = ptable.proc; p &lt; &amp;ptable.proc[NPROC]; p++){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CE7924"/>
                </a:solidFill>
              </a:rPr>
              <a:t>if</a:t>
            </a:r>
            <a:r>
              <a:rPr dirty="0"/>
              <a:t>(p-&gt;state != RUNNABLE)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dirty="0">
                <a:solidFill>
                  <a:srgbClr val="CE7924"/>
                </a:solidFill>
              </a:rPr>
              <a:t>continue</a:t>
            </a:r>
            <a:r>
              <a:rPr dirty="0"/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Switch to chosen process.  It is the process's job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to release ptable.lock and then reacquire it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before jumping back to us.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switchuvm(p);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p-&gt;state = RUNNING;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swtch(&amp;cpu-&gt;scheduler, proc-&gt;context);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switchkvm();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Process is done running for now.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It should have changed its p-&gt;state before coming back.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proc = </a:t>
            </a:r>
            <a:r>
              <a:rPr dirty="0">
                <a:solidFill>
                  <a:srgbClr val="C33720"/>
                </a:solidFill>
              </a:rPr>
              <a:t>0</a:t>
            </a:r>
            <a:r>
              <a:rPr dirty="0"/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release(&amp;ptable.lock);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</p:txBody>
      </p:sp>
      <p:sp>
        <p:nvSpPr>
          <p:cNvPr id="342" name="Shape 342"/>
          <p:cNvSpPr/>
          <p:nvPr/>
        </p:nvSpPr>
        <p:spPr>
          <a:xfrm>
            <a:off x="2836019" y="6312693"/>
            <a:ext cx="1707010" cy="338684"/>
          </a:xfrm>
          <a:prstGeom prst="rect">
            <a:avLst/>
          </a:prstGeom>
          <a:solidFill>
            <a:schemeClr val="accent3">
              <a:satOff val="18648"/>
              <a:lumOff val="5971"/>
              <a:alpha val="4976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755327" y="4273550"/>
            <a:ext cx="11309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Here</a:t>
            </a:r>
          </a:p>
        </p:txBody>
      </p:sp>
      <p:sp>
        <p:nvSpPr>
          <p:cNvPr id="344" name="Shape 344"/>
          <p:cNvSpPr/>
          <p:nvPr/>
        </p:nvSpPr>
        <p:spPr>
          <a:xfrm>
            <a:off x="1617563" y="4892956"/>
            <a:ext cx="1106117" cy="149286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51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8808</TotalTime>
  <Words>8583</Words>
  <Application>Microsoft Office PowerPoint</Application>
  <PresentationFormat>Custom</PresentationFormat>
  <Paragraphs>1278</Paragraphs>
  <Slides>92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Calibri</vt:lpstr>
      <vt:lpstr>Cambria</vt:lpstr>
      <vt:lpstr>Helvetica</vt:lpstr>
      <vt:lpstr>Helvetica Light</vt:lpstr>
      <vt:lpstr>Helvetica Neue</vt:lpstr>
      <vt:lpstr>Menlo</vt:lpstr>
      <vt:lpstr>Rockwell</vt:lpstr>
      <vt:lpstr>Rockwell Condensed</vt:lpstr>
      <vt:lpstr>Rockwell Extra Bold</vt:lpstr>
      <vt:lpstr>Wingdings</vt:lpstr>
      <vt:lpstr>Wood Type</vt:lpstr>
      <vt:lpstr>Lecture 4:   system Calls Processes </vt:lpstr>
      <vt:lpstr>System Call Interface</vt:lpstr>
      <vt:lpstr>Making a System Call</vt:lpstr>
      <vt:lpstr>PowerPoint Presentation</vt:lpstr>
      <vt:lpstr>mknod(name,major,minor)</vt:lpstr>
      <vt:lpstr>Example device</vt:lpstr>
      <vt:lpstr>link(file1,file2)</vt:lpstr>
      <vt:lpstr>inodes</vt:lpstr>
      <vt:lpstr>Real-World System Calls</vt:lpstr>
      <vt:lpstr>Real-World System Calls</vt:lpstr>
      <vt:lpstr>PowerPoint Presentation</vt:lpstr>
      <vt:lpstr>System Call Mechanism</vt:lpstr>
      <vt:lpstr>Reminder: Segment Descriptors</vt:lpstr>
      <vt:lpstr>The Interrupt Descriptor Table</vt:lpstr>
      <vt:lpstr>Interrupt Descriptor</vt:lpstr>
      <vt:lpstr>The int Instruction</vt:lpstr>
      <vt:lpstr>The int Instruction</vt:lpstr>
      <vt:lpstr>Why So Complicated?</vt:lpstr>
      <vt:lpstr>initcode.S</vt:lpstr>
      <vt:lpstr>Trap Frames</vt:lpstr>
      <vt:lpstr>Trap Frame</vt:lpstr>
      <vt:lpstr>Trap Frame</vt:lpstr>
      <vt:lpstr>Trap Handler</vt:lpstr>
      <vt:lpstr>Trap Handler – trap.c</vt:lpstr>
      <vt:lpstr>Inside the System Call</vt:lpstr>
      <vt:lpstr>kill(pid)</vt:lpstr>
      <vt:lpstr>Retrieving Arguments</vt:lpstr>
      <vt:lpstr>Retrieving Arguments</vt:lpstr>
      <vt:lpstr>Protection</vt:lpstr>
      <vt:lpstr>Returning to Userspace</vt:lpstr>
      <vt:lpstr>Adding a System Call</vt:lpstr>
      <vt:lpstr>Hello World</vt:lpstr>
      <vt:lpstr>Hello World</vt:lpstr>
      <vt:lpstr>usys.S</vt:lpstr>
      <vt:lpstr>Implementation</vt:lpstr>
      <vt:lpstr>Testing Our New Call</vt:lpstr>
      <vt:lpstr>Real-World: A Newer Mechanism</vt:lpstr>
      <vt:lpstr>processes</vt:lpstr>
      <vt:lpstr>Processes</vt:lpstr>
      <vt:lpstr>Lots of Processes</vt:lpstr>
      <vt:lpstr>Processes in Parallel</vt:lpstr>
      <vt:lpstr>One CPU, Many Processes</vt:lpstr>
      <vt:lpstr>Abstraction</vt:lpstr>
      <vt:lpstr>Plotting Process Execution</vt:lpstr>
      <vt:lpstr>Processes Are Not Programs</vt:lpstr>
      <vt:lpstr>Process Creation</vt:lpstr>
      <vt:lpstr>Killing Processes</vt:lpstr>
      <vt:lpstr>Killing Processes</vt:lpstr>
      <vt:lpstr>Process Hierarchy (UNIX)</vt:lpstr>
      <vt:lpstr>Process Tree</vt:lpstr>
      <vt:lpstr>Hierarchy and Termination (UNIX)</vt:lpstr>
      <vt:lpstr>Zombies (UNIX)</vt:lpstr>
      <vt:lpstr>PowerPoint Presentation</vt:lpstr>
      <vt:lpstr>Process Hierarchy Anarchy (Windows)</vt:lpstr>
      <vt:lpstr>Process States</vt:lpstr>
      <vt:lpstr>Transitions</vt:lpstr>
      <vt:lpstr>I/O Waiting</vt:lpstr>
      <vt:lpstr>Modeling CPU Usage</vt:lpstr>
      <vt:lpstr>CPU Utilization</vt:lpstr>
      <vt:lpstr>PowerPoint Presentation</vt:lpstr>
      <vt:lpstr>Utilization and Power</vt:lpstr>
      <vt:lpstr>PowerPoint Presentation</vt:lpstr>
      <vt:lpstr>Process Anatomy: Kernel</vt:lpstr>
      <vt:lpstr>Process Control Block</vt:lpstr>
      <vt:lpstr>xv6 Process Table</vt:lpstr>
      <vt:lpstr>Process Control Block in xv6</vt:lpstr>
      <vt:lpstr>Process Anatomy: User Space</vt:lpstr>
      <vt:lpstr>xv6 Address Space Layout</vt:lpstr>
      <vt:lpstr>Scheduling</vt:lpstr>
      <vt:lpstr>Other Scheduling Considerations</vt:lpstr>
      <vt:lpstr>PowerPoint Presentation</vt:lpstr>
      <vt:lpstr>When to Schedule</vt:lpstr>
      <vt:lpstr>Preemption</vt:lpstr>
      <vt:lpstr>Round Robin Scheduling</vt:lpstr>
      <vt:lpstr>xv6 Scheduler</vt:lpstr>
      <vt:lpstr>PowerPoint Presentation</vt:lpstr>
      <vt:lpstr>Context Switching</vt:lpstr>
      <vt:lpstr>switchuvm</vt:lpstr>
      <vt:lpstr>Task State Segment (TSS)</vt:lpstr>
      <vt:lpstr>PowerPoint Presentation</vt:lpstr>
      <vt:lpstr>switchuvm</vt:lpstr>
      <vt:lpstr>PowerPoint Presentation</vt:lpstr>
      <vt:lpstr>swtch</vt:lpstr>
      <vt:lpstr>swtch</vt:lpstr>
      <vt:lpstr>What About the Others?</vt:lpstr>
      <vt:lpstr>PowerPoint Presentation</vt:lpstr>
      <vt:lpstr>PowerPoint Presentation</vt:lpstr>
      <vt:lpstr>PowerPoint Presentation</vt:lpstr>
      <vt:lpstr>swtch-ing Back</vt:lpstr>
      <vt:lpstr>sched()</vt:lpstr>
      <vt:lpstr>sched()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3224 Operating Systems  Lecture 6</dc:title>
  <cp:lastModifiedBy>Kamen Yotov</cp:lastModifiedBy>
  <cp:revision>67</cp:revision>
  <dcterms:modified xsi:type="dcterms:W3CDTF">2018-02-13T21:48:08Z</dcterms:modified>
</cp:coreProperties>
</file>