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5"/>
  </p:notesMasterIdLst>
  <p:sldIdLst>
    <p:sldId id="376" r:id="rId2"/>
    <p:sldId id="258" r:id="rId3"/>
    <p:sldId id="260" r:id="rId4"/>
    <p:sldId id="262" r:id="rId5"/>
    <p:sldId id="263" r:id="rId6"/>
    <p:sldId id="383" r:id="rId7"/>
    <p:sldId id="264" r:id="rId8"/>
    <p:sldId id="265" r:id="rId9"/>
    <p:sldId id="384" r:id="rId10"/>
    <p:sldId id="38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86" r:id="rId25"/>
    <p:sldId id="279" r:id="rId26"/>
    <p:sldId id="280" r:id="rId27"/>
    <p:sldId id="281" r:id="rId28"/>
    <p:sldId id="387" r:id="rId29"/>
    <p:sldId id="282" r:id="rId30"/>
    <p:sldId id="283" r:id="rId31"/>
    <p:sldId id="284" r:id="rId32"/>
    <p:sldId id="388" r:id="rId33"/>
    <p:sldId id="389" r:id="rId34"/>
    <p:sldId id="390" r:id="rId35"/>
    <p:sldId id="391" r:id="rId36"/>
    <p:sldId id="392" r:id="rId37"/>
    <p:sldId id="290" r:id="rId38"/>
    <p:sldId id="291" r:id="rId39"/>
    <p:sldId id="292" r:id="rId40"/>
    <p:sldId id="393" r:id="rId41"/>
    <p:sldId id="293" r:id="rId42"/>
    <p:sldId id="294" r:id="rId43"/>
    <p:sldId id="3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9" autoAdjust="0"/>
    <p:restoredTop sz="87524" autoAdjust="0"/>
  </p:normalViewPr>
  <p:slideViewPr>
    <p:cSldViewPr snapToGrid="0" snapToObjects="1">
      <p:cViewPr varScale="1">
        <p:scale>
          <a:sx n="102" d="100"/>
          <a:sy n="102" d="100"/>
        </p:scale>
        <p:origin x="8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9" d="100"/>
          <a:sy n="69" d="100"/>
        </p:scale>
        <p:origin x="1323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28136-3486-BD41-A394-81211FC1D7E6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28916-F26F-F840-B0C7-F7890E9E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6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can</a:t>
            </a:r>
            <a:r>
              <a:rPr lang="en-US" baseline="0" dirty="0" smtClean="0"/>
              <a:t> be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17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work in the batch account job where the delta is not that big</a:t>
            </a:r>
          </a:p>
          <a:p>
            <a:r>
              <a:rPr lang="en-US" baseline="0" dirty="0" smtClean="0"/>
              <a:t>So most jobs are going to be predictable</a:t>
            </a:r>
          </a:p>
          <a:p>
            <a:r>
              <a:rPr lang="en-US" baseline="0" dirty="0" smtClean="0"/>
              <a:t>We will sort the jobs by how long they take to complete and then run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73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intuitino</a:t>
            </a:r>
            <a:r>
              <a:rPr lang="en-US" dirty="0" smtClean="0"/>
              <a:t> behind it.</a:t>
            </a:r>
          </a:p>
          <a:p>
            <a:r>
              <a:rPr lang="en-US" dirty="0" smtClean="0"/>
              <a:t>They are all available at time 0</a:t>
            </a:r>
          </a:p>
          <a:p>
            <a:endParaRPr lang="en-US" dirty="0" smtClean="0"/>
          </a:p>
          <a:p>
            <a:r>
              <a:rPr lang="en-US" dirty="0" smtClean="0"/>
              <a:t>Expand</a:t>
            </a:r>
            <a:r>
              <a:rPr lang="en-US" baseline="0" dirty="0" smtClean="0"/>
              <a:t> this out using induction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can’t see the future</a:t>
            </a:r>
          </a:p>
          <a:p>
            <a:r>
              <a:rPr lang="en-US" dirty="0" smtClean="0"/>
              <a:t>So</a:t>
            </a:r>
            <a:r>
              <a:rPr lang="en-US" baseline="0" dirty="0" smtClean="0"/>
              <a:t> this is just a counterexample to why the optimality proof doesn’t apply if they are not at time 0</a:t>
            </a:r>
          </a:p>
          <a:p>
            <a:r>
              <a:rPr lang="en-US" baseline="0" dirty="0" smtClean="0"/>
              <a:t>Subtract 3 because they were just submitted at time 3. </a:t>
            </a:r>
          </a:p>
          <a:p>
            <a:endParaRPr lang="en-US" dirty="0" smtClean="0"/>
          </a:p>
          <a:p>
            <a:r>
              <a:rPr lang="en-US" dirty="0" smtClean="0"/>
              <a:t>These are not super applicable to our current computer. </a:t>
            </a:r>
          </a:p>
          <a:p>
            <a:r>
              <a:rPr lang="en-US" dirty="0" smtClean="0"/>
              <a:t>Most people don’t do this. </a:t>
            </a:r>
          </a:p>
          <a:p>
            <a:r>
              <a:rPr lang="en-US" dirty="0" smtClean="0"/>
              <a:t>This</a:t>
            </a:r>
            <a:r>
              <a:rPr lang="en-US" baseline="0" dirty="0" smtClean="0"/>
              <a:t> applies to things like simulation jobs. Maybe a super </a:t>
            </a:r>
            <a:r>
              <a:rPr lang="en-US" baseline="0" dirty="0" err="1" smtClean="0"/>
              <a:t>cmputing</a:t>
            </a:r>
            <a:r>
              <a:rPr lang="en-US" baseline="0" dirty="0" smtClean="0"/>
              <a:t> cluster.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84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idea is that you ca</a:t>
            </a:r>
            <a:r>
              <a:rPr lang="en-US" baseline="0" dirty="0" smtClean="0"/>
              <a:t>n like we discussed, let them run after their quantum, but every quantum you make a decision.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2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Interactive equivalent to FCFS </a:t>
            </a:r>
          </a:p>
          <a:p>
            <a:r>
              <a:rPr lang="en-US" dirty="0" smtClean="0"/>
              <a:t>We saw</a:t>
            </a:r>
            <a:r>
              <a:rPr lang="en-US" baseline="0" dirty="0" smtClean="0"/>
              <a:t> this with xv6</a:t>
            </a:r>
          </a:p>
          <a:p>
            <a:r>
              <a:rPr lang="en-US" baseline="0" dirty="0" smtClean="0"/>
              <a:t>So you have a list and run the first process until it’s quantum </a:t>
            </a:r>
            <a:r>
              <a:rPr lang="en-US" baseline="0" dirty="0" err="1" smtClean="0"/>
              <a:t>isused</a:t>
            </a:r>
            <a:r>
              <a:rPr lang="en-US" baseline="0" dirty="0" smtClean="0"/>
              <a:t> up, move that process to the end</a:t>
            </a:r>
            <a:r>
              <a:rPr lang="is-I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45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you might remember, You</a:t>
            </a:r>
            <a:r>
              <a:rPr lang="en-US" baseline="0" dirty="0" smtClean="0"/>
              <a:t> have a fixed cost when you switch between processes. </a:t>
            </a:r>
          </a:p>
          <a:p>
            <a:r>
              <a:rPr lang="en-US" baseline="0" dirty="0" smtClean="0"/>
              <a:t>So that’s why it’s interesting to figure out the optimal size.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99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 </a:t>
            </a:r>
            <a:r>
              <a:rPr lang="en-US" dirty="0" err="1" smtClean="0"/>
              <a:t>Os</a:t>
            </a:r>
            <a:r>
              <a:rPr lang="en-US" dirty="0" smtClean="0"/>
              <a:t> 10</a:t>
            </a:r>
            <a:r>
              <a:rPr lang="en-US" baseline="0" dirty="0" smtClean="0"/>
              <a:t> – 15 </a:t>
            </a:r>
            <a:r>
              <a:rPr lang="en-US" baseline="0" dirty="0" err="1" smtClean="0"/>
              <a:t>ms</a:t>
            </a:r>
            <a:r>
              <a:rPr lang="en-US" baseline="0" dirty="0" smtClean="0"/>
              <a:t> are common</a:t>
            </a:r>
          </a:p>
          <a:p>
            <a:r>
              <a:rPr lang="en-US" baseline="0" dirty="0" smtClean="0"/>
              <a:t>Reasonable between context switching.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1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Nuclear</a:t>
            </a:r>
            <a:r>
              <a:rPr lang="en-US" baseline="0" dirty="0" smtClean="0"/>
              <a:t> reactor example</a:t>
            </a:r>
          </a:p>
          <a:p>
            <a:r>
              <a:rPr lang="en-US" baseline="0" dirty="0" smtClean="0"/>
              <a:t>Amazon might want paid paying more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74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all the ones in the highest priority</a:t>
            </a:r>
          </a:p>
          <a:p>
            <a:r>
              <a:rPr lang="en-US" dirty="0" smtClean="0"/>
              <a:t>When</a:t>
            </a:r>
            <a:r>
              <a:rPr lang="en-US" baseline="0" dirty="0" smtClean="0"/>
              <a:t> all the high priority jobs are sleeping or doing I/O</a:t>
            </a:r>
          </a:p>
          <a:p>
            <a:r>
              <a:rPr lang="en-US" baseline="0" dirty="0" smtClean="0"/>
              <a:t>There is some problem with this?</a:t>
            </a:r>
          </a:p>
          <a:p>
            <a:r>
              <a:rPr lang="en-US" baseline="0" dirty="0" smtClean="0"/>
              <a:t>Lower priority ? Starvation..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13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Inverse</a:t>
            </a:r>
            <a:r>
              <a:rPr lang="en-US" baseline="0" dirty="0" smtClean="0"/>
              <a:t> of the amount of quantum used last time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1/10 you get the higher priority</a:t>
            </a:r>
          </a:p>
          <a:p>
            <a:r>
              <a:rPr lang="en-US" baseline="0" dirty="0" smtClean="0"/>
              <a:t>You get more chances to run because there is an expectation that you won’t use your quantum so you can do more I/0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1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Lect8 and </a:t>
            </a:r>
            <a:r>
              <a:rPr lang="en-US" dirty="0" err="1" smtClean="0"/>
              <a:t>Lect</a:t>
            </a:r>
            <a:r>
              <a:rPr lang="en-US" dirty="0" smtClean="0"/>
              <a:t> 9 from Brandon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864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simple learning algorithm</a:t>
            </a:r>
          </a:p>
          <a:p>
            <a:r>
              <a:rPr lang="en-US" dirty="0" smtClean="0"/>
              <a:t>Take</a:t>
            </a:r>
            <a:r>
              <a:rPr lang="en-US" baseline="0" dirty="0" smtClean="0"/>
              <a:t> some initial estimate: T(zero) I’m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assume 5 </a:t>
            </a:r>
            <a:r>
              <a:rPr lang="en-US" baseline="0" dirty="0" err="1" smtClean="0"/>
              <a:t>ms.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You are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want to update over time but don’t keep  your estimates forever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85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38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½ is easy and</a:t>
            </a:r>
            <a:r>
              <a:rPr lang="en-US" baseline="0" dirty="0" smtClean="0"/>
              <a:t> fast to implement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95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take advantage</a:t>
            </a:r>
            <a:r>
              <a:rPr lang="en-US" baseline="0" dirty="0" smtClean="0"/>
              <a:t> of randomness</a:t>
            </a:r>
            <a:r>
              <a:rPr lang="is-IS" baseline="0" dirty="0" smtClean="0"/>
              <a:t>… </a:t>
            </a:r>
          </a:p>
          <a:p>
            <a:r>
              <a:rPr lang="is-IS" baseline="0" dirty="0" smtClean="0"/>
              <a:t>You give each process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not a true </a:t>
            </a:r>
            <a:r>
              <a:rPr lang="en-US" dirty="0" err="1" smtClean="0"/>
              <a:t>guarnatee</a:t>
            </a:r>
            <a:r>
              <a:rPr lang="en-US" dirty="0" smtClean="0"/>
              <a:t>,</a:t>
            </a:r>
            <a:r>
              <a:rPr lang="en-US" baseline="0" dirty="0" smtClean="0"/>
              <a:t> you might get unlucky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26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034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doesn’t take too much to implement. </a:t>
            </a:r>
          </a:p>
          <a:p>
            <a:r>
              <a:rPr lang="en-US" dirty="0" smtClean="0"/>
              <a:t>5 lines of code or so. </a:t>
            </a:r>
          </a:p>
          <a:p>
            <a:endParaRPr lang="en-US" dirty="0" smtClean="0"/>
          </a:p>
          <a:p>
            <a:r>
              <a:rPr lang="en-US" dirty="0" smtClean="0"/>
              <a:t>Homework 3 is </a:t>
            </a:r>
            <a:r>
              <a:rPr lang="en-US" dirty="0" err="1" smtClean="0"/>
              <a:t>gonna</a:t>
            </a:r>
            <a:r>
              <a:rPr lang="en-US" dirty="0" smtClean="0"/>
              <a:t> have you do this.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70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the length of the job gets longer it get more</a:t>
            </a:r>
            <a:r>
              <a:rPr lang="en-US" baseline="0" dirty="0" smtClean="0"/>
              <a:t> and more fair. </a:t>
            </a:r>
          </a:p>
          <a:p>
            <a:r>
              <a:rPr lang="en-US" baseline="0" dirty="0" smtClean="0"/>
              <a:t>Over time it converges on being fair.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are making a simplifying assumption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have n </a:t>
            </a:r>
            <a:r>
              <a:rPr lang="en-US" baseline="0" dirty="0" err="1" smtClean="0"/>
              <a:t>procesess</a:t>
            </a:r>
            <a:r>
              <a:rPr lang="en-US" baseline="0" dirty="0" smtClean="0"/>
              <a:t> each one gets 1/n the </a:t>
            </a:r>
            <a:r>
              <a:rPr lang="en-US" baseline="0" dirty="0" err="1" smtClean="0"/>
              <a:t>cpu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You start them all the same time they all finish at the same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043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Industrial settings </a:t>
            </a:r>
          </a:p>
          <a:p>
            <a:r>
              <a:rPr lang="en-US" dirty="0" smtClean="0"/>
              <a:t>Chemical</a:t>
            </a:r>
            <a:r>
              <a:rPr lang="en-US" baseline="0" dirty="0" smtClean="0"/>
              <a:t> plant</a:t>
            </a:r>
          </a:p>
          <a:p>
            <a:r>
              <a:rPr lang="en-US" baseline="0" dirty="0" smtClean="0"/>
              <a:t>Manufacturing system</a:t>
            </a:r>
          </a:p>
          <a:p>
            <a:endParaRPr lang="en-US" dirty="0" smtClean="0"/>
          </a:p>
          <a:p>
            <a:r>
              <a:rPr lang="en-US" dirty="0" smtClean="0"/>
              <a:t>Also</a:t>
            </a:r>
            <a:r>
              <a:rPr lang="en-US" baseline="0" dirty="0" smtClean="0"/>
              <a:t> audio and video players.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Hard vs Soft? How bad is it. </a:t>
            </a:r>
          </a:p>
          <a:p>
            <a:r>
              <a:rPr lang="en-US" baseline="0" dirty="0" smtClean="0"/>
              <a:t>Hard Landing gear on the plane. </a:t>
            </a:r>
          </a:p>
          <a:p>
            <a:r>
              <a:rPr lang="en-US" baseline="0" dirty="0" smtClean="0"/>
              <a:t>Soft real time, watching movie, if you have one skip, people will forgive you and no one is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die.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468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whether you can do it in principle, not</a:t>
            </a:r>
            <a:r>
              <a:rPr lang="en-US" baseline="0" dirty="0" smtClean="0"/>
              <a:t> in practice.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33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types of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schedling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algos</a:t>
            </a:r>
            <a:r>
              <a:rPr lang="en-US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Batch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Interactive. 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Fairness: should be fail</a:t>
            </a:r>
          </a:p>
          <a:p>
            <a:pPr marL="0" indent="0">
              <a:buNone/>
            </a:pPr>
            <a:r>
              <a:rPr lang="en-US" baseline="0" dirty="0" smtClean="0"/>
              <a:t>Policy: </a:t>
            </a:r>
            <a:r>
              <a:rPr lang="en-US" baseline="0" dirty="0" err="1" smtClean="0"/>
              <a:t>polciy</a:t>
            </a:r>
            <a:r>
              <a:rPr lang="en-US" baseline="0" dirty="0" smtClean="0"/>
              <a:t> such that it should have to wait more than x minutes</a:t>
            </a:r>
          </a:p>
          <a:p>
            <a:pPr marL="0" indent="0">
              <a:buNone/>
            </a:pPr>
            <a:r>
              <a:rPr lang="en-US" baseline="0" dirty="0" smtClean="0"/>
              <a:t>Balance: some things are active and some are not. 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Batch you maximize how many jobs you can get done in an hour</a:t>
            </a:r>
          </a:p>
          <a:p>
            <a:pPr marL="0" indent="0">
              <a:buNone/>
            </a:pPr>
            <a:r>
              <a:rPr lang="en-US" baseline="0" dirty="0" smtClean="0"/>
              <a:t>If you get the maximum people happy to so that maybe most </a:t>
            </a:r>
            <a:r>
              <a:rPr lang="en-US" baseline="0" dirty="0" err="1" smtClean="0"/>
              <a:t>pople</a:t>
            </a:r>
            <a:r>
              <a:rPr lang="en-US" baseline="0" dirty="0" smtClean="0"/>
              <a:t> get a quick turnaround time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Interactive systems:</a:t>
            </a:r>
          </a:p>
          <a:p>
            <a:pPr marL="0" indent="0">
              <a:buNone/>
            </a:pPr>
            <a:r>
              <a:rPr lang="en-US" baseline="0" dirty="0" smtClean="0"/>
              <a:t>Proportionality: things that users think should be simple shouldn’t take too much time. </a:t>
            </a:r>
          </a:p>
          <a:p>
            <a:pPr marL="0" indent="0">
              <a:buNone/>
            </a:pPr>
            <a:r>
              <a:rPr lang="en-US" baseline="0" dirty="0" smtClean="0"/>
              <a:t>Complicated things </a:t>
            </a:r>
            <a:r>
              <a:rPr lang="en-US" baseline="0" dirty="0" err="1" smtClean="0"/>
              <a:t>migth</a:t>
            </a:r>
            <a:r>
              <a:rPr lang="en-US" baseline="0" dirty="0" smtClean="0"/>
              <a:t> be able to take a little longer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903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292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</a:t>
            </a:r>
            <a:r>
              <a:rPr lang="en-US" baseline="0" dirty="0" smtClean="0"/>
              <a:t> like processes have their own CPU state and PC.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977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why?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I/O tasks related to the same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Separate threads rendering, fetching data, 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opposed to download and then render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actually run truly simultaneously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4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Switching between threads is really quick. 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 swap a handful of registers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new address space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Switching threads is done in user space. </a:t>
            </a:r>
          </a:p>
          <a:p>
            <a:r>
              <a:rPr lang="en-US" dirty="0" smtClean="0"/>
              <a:t>The part that is slow is switching address space. </a:t>
            </a:r>
          </a:p>
          <a:p>
            <a:r>
              <a:rPr lang="en-US" dirty="0" smtClean="0"/>
              <a:t>Switching CPU states is faster. 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527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one has its</a:t>
            </a:r>
            <a:r>
              <a:rPr lang="en-US" baseline="0" dirty="0" smtClean="0"/>
              <a:t> own CPU context</a:t>
            </a:r>
          </a:p>
          <a:p>
            <a:r>
              <a:rPr lang="en-US" baseline="0" dirty="0" smtClean="0"/>
              <a:t>Which includes it’s stack area</a:t>
            </a:r>
          </a:p>
          <a:p>
            <a:r>
              <a:rPr lang="en-US" baseline="0" dirty="0" smtClean="0"/>
              <a:t>They share the memory 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782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110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assumes that threads relinquish the CPU </a:t>
            </a:r>
            <a:r>
              <a:rPr lang="en-US" dirty="0" err="1" smtClean="0"/>
              <a:t>volutnaril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373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doesn’t</a:t>
            </a:r>
            <a:r>
              <a:rPr lang="en-US" baseline="0" dirty="0" smtClean="0"/>
              <a:t> fly very well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Hard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err="1" smtClean="0"/>
              <a:t>Javascript</a:t>
            </a:r>
            <a:r>
              <a:rPr lang="en-US" baseline="0" dirty="0" smtClean="0"/>
              <a:t> people have written this but it happens.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861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Lots</a:t>
            </a:r>
            <a:r>
              <a:rPr lang="en-US" baseline="0" dirty="0" smtClean="0"/>
              <a:t> of overhead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011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cover</a:t>
            </a:r>
            <a:r>
              <a:rPr lang="en-US" baseline="0" dirty="0" smtClean="0"/>
              <a:t> concurrency later in the semester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52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</a:t>
            </a:r>
            <a:r>
              <a:rPr lang="en-US" dirty="0" err="1" smtClean="0"/>
              <a:t>optimze</a:t>
            </a:r>
            <a:r>
              <a:rPr lang="en-US" baseline="0" dirty="0" smtClean="0"/>
              <a:t> for one but the other’s suffer. </a:t>
            </a:r>
          </a:p>
          <a:p>
            <a:r>
              <a:rPr lang="en-US" baseline="0" dirty="0" smtClean="0"/>
              <a:t>So it’s all a tradeoff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949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transformed</a:t>
            </a:r>
            <a:r>
              <a:rPr lang="en-US" baseline="0" dirty="0" smtClean="0"/>
              <a:t> into the thread local storage version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993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difficult</a:t>
            </a:r>
            <a:r>
              <a:rPr lang="en-US" baseline="0" dirty="0" smtClean="0"/>
              <a:t> to convert to multi threaded version.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010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626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memory</a:t>
            </a:r>
            <a:r>
              <a:rPr lang="en-US" baseline="0" dirty="0" smtClean="0"/>
              <a:t>: </a:t>
            </a:r>
          </a:p>
          <a:p>
            <a:r>
              <a:rPr lang="en-US" baseline="0" dirty="0" smtClean="0"/>
              <a:t>Nanoseconds 15 – 100ns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3 tiers of memory: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External repositories: optical disks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Physical memory RAM pretty sizable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cache: super fast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Part of the concern of the OS is to balance what is sitting where.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088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Everyone has this</a:t>
            </a:r>
            <a:r>
              <a:rPr lang="en-US" baseline="0" dirty="0" smtClean="0"/>
              <a:t> in the BIOS. </a:t>
            </a:r>
          </a:p>
          <a:p>
            <a:r>
              <a:rPr lang="en-US" baseline="0" dirty="0" smtClean="0"/>
              <a:t>This should be familiar to all of you. </a:t>
            </a:r>
          </a:p>
          <a:p>
            <a:endParaRPr lang="en-US" dirty="0" smtClean="0"/>
          </a:p>
          <a:p>
            <a:r>
              <a:rPr lang="en-US" dirty="0" smtClean="0"/>
              <a:t>User program lives in a bounded</a:t>
            </a:r>
            <a:r>
              <a:rPr lang="en-US" baseline="0" dirty="0" smtClean="0"/>
              <a:t> universe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696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put your grubby hands on my 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456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in the PCB of the processes that are not running. </a:t>
            </a:r>
          </a:p>
          <a:p>
            <a:r>
              <a:rPr lang="en-US" dirty="0" smtClean="0"/>
              <a:t>When we</a:t>
            </a:r>
            <a:r>
              <a:rPr lang="en-US" baseline="0" dirty="0" smtClean="0"/>
              <a:t> put it back into running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35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Exactly how we do this, is different</a:t>
            </a:r>
            <a:r>
              <a:rPr lang="en-US" baseline="0" dirty="0" smtClean="0"/>
              <a:t> on each architecture. </a:t>
            </a:r>
          </a:p>
          <a:p>
            <a:r>
              <a:rPr lang="en-US" baseline="0" dirty="0" smtClean="0"/>
              <a:t>Add the base on </a:t>
            </a:r>
            <a:r>
              <a:rPr lang="en-US" baseline="0" dirty="0" err="1" smtClean="0"/>
              <a:t>addresss</a:t>
            </a:r>
            <a:endParaRPr lang="en-US" baseline="0" dirty="0" smtClean="0"/>
          </a:p>
          <a:p>
            <a:r>
              <a:rPr lang="en-US" baseline="0" dirty="0" smtClean="0"/>
              <a:t>When you do a context switch is change the context of the base pointer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013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266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Sometimes</a:t>
            </a:r>
            <a:r>
              <a:rPr lang="en-US" baseline="0" dirty="0" smtClean="0"/>
              <a:t> the processes don’t have anything to do. </a:t>
            </a:r>
          </a:p>
          <a:p>
            <a:r>
              <a:rPr lang="en-US" baseline="0" dirty="0" smtClean="0"/>
              <a:t>They are waiting for ??? I/O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51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Extreme</a:t>
            </a:r>
            <a:r>
              <a:rPr lang="en-US" baseline="0" dirty="0" smtClean="0"/>
              <a:t> example.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494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blue here is free space. </a:t>
            </a:r>
          </a:p>
          <a:p>
            <a:r>
              <a:rPr lang="en-US" baseline="0" dirty="0" smtClean="0"/>
              <a:t>The red is memory space occupied by the Operating </a:t>
            </a:r>
            <a:r>
              <a:rPr lang="en-US" baseline="0" dirty="0" err="1" smtClean="0"/>
              <a:t>sytems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661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the OS, has </a:t>
            </a:r>
            <a:r>
              <a:rPr lang="en-US" baseline="0" dirty="0" err="1" smtClean="0"/>
              <a:t>loeade</a:t>
            </a:r>
            <a:r>
              <a:rPr lang="en-US" baseline="0" dirty="0" smtClean="0"/>
              <a:t> process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194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r>
              <a:rPr lang="en-US" baseline="0" dirty="0" smtClean="0"/>
              <a:t> for some reason we have process 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837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would we</a:t>
            </a:r>
            <a:r>
              <a:rPr lang="en-US" baseline="0" dirty="0" smtClean="0"/>
              <a:t> swap it out? </a:t>
            </a:r>
          </a:p>
          <a:p>
            <a:r>
              <a:rPr lang="en-US" baseline="0" dirty="0" smtClean="0"/>
              <a:t>Because it blocked in I/O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maximize the user of the CPU you want to have as many process in memo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External fragmentation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196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Checks</a:t>
            </a:r>
          </a:p>
          <a:p>
            <a:r>
              <a:rPr lang="en-US" dirty="0" smtClean="0"/>
              <a:t>PGSIZE</a:t>
            </a:r>
            <a:r>
              <a:rPr lang="en-US" baseline="0" dirty="0" smtClean="0"/>
              <a:t> Boundary</a:t>
            </a:r>
          </a:p>
          <a:p>
            <a:endParaRPr lang="en-US" dirty="0" smtClean="0"/>
          </a:p>
          <a:p>
            <a:r>
              <a:rPr lang="en-US" dirty="0" smtClean="0"/>
              <a:t>PHYSTOP -&gt; physical</a:t>
            </a:r>
            <a:r>
              <a:rPr lang="en-US" baseline="0" dirty="0" smtClean="0"/>
              <a:t> stop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Memset</a:t>
            </a:r>
            <a:r>
              <a:rPr lang="en-US" baseline="0" dirty="0" smtClean="0"/>
              <a:t> (‘BADF00D’)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What’s happening here? In the last 3 lines. </a:t>
            </a:r>
          </a:p>
          <a:p>
            <a:r>
              <a:rPr lang="en-US" baseline="0" dirty="0" smtClean="0"/>
              <a:t>No overhead.</a:t>
            </a:r>
          </a:p>
          <a:p>
            <a:r>
              <a:rPr lang="en-US" baseline="0" dirty="0" smtClean="0"/>
              <a:t>Cast the pointer to the page then </a:t>
            </a:r>
          </a:p>
          <a:p>
            <a:r>
              <a:rPr lang="en-US" baseline="0" dirty="0" smtClean="0"/>
              <a:t>Insert head, no overhead.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### Question</a:t>
            </a:r>
          </a:p>
          <a:p>
            <a:r>
              <a:rPr lang="en-US" baseline="0" dirty="0" smtClean="0"/>
              <a:t>global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833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it point to the second pointer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86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1960s style mainframe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48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problem</a:t>
            </a:r>
            <a:r>
              <a:rPr lang="en-US" baseline="0" dirty="0" smtClean="0"/>
              <a:t> is that I/O may suffer. </a:t>
            </a:r>
          </a:p>
          <a:p>
            <a:r>
              <a:rPr lang="en-US" baseline="0" dirty="0" smtClean="0"/>
              <a:t>It might starve I/O bound process</a:t>
            </a:r>
          </a:p>
          <a:p>
            <a:r>
              <a:rPr lang="en-US" baseline="0" dirty="0" smtClean="0"/>
              <a:t>It’s unfair to processes that use lot of I/0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49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can be</a:t>
            </a:r>
            <a:r>
              <a:rPr lang="en-US" baseline="0" dirty="0" smtClean="0"/>
              <a:t> slightly confusing. </a:t>
            </a:r>
          </a:p>
          <a:p>
            <a:r>
              <a:rPr lang="en-US" baseline="0" dirty="0" smtClean="0"/>
              <a:t>Every job arrives at time 0 and completes at time 32</a:t>
            </a:r>
          </a:p>
          <a:p>
            <a:endParaRPr lang="en-US" baseline="0" dirty="0" smtClean="0"/>
          </a:p>
          <a:p>
            <a:r>
              <a:rPr lang="en-US" baseline="0" dirty="0" smtClean="0"/>
              <a:t>Write it on the board.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47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can be</a:t>
            </a:r>
            <a:r>
              <a:rPr lang="en-US" baseline="0" dirty="0" smtClean="0"/>
              <a:t> slightly confusing. </a:t>
            </a:r>
          </a:p>
          <a:p>
            <a:r>
              <a:rPr lang="en-US" baseline="0" dirty="0" smtClean="0"/>
              <a:t>Every job arrives at time 0 and completes at time 32</a:t>
            </a:r>
          </a:p>
          <a:p>
            <a:endParaRPr lang="en-US" baseline="0" dirty="0" smtClean="0"/>
          </a:p>
          <a:p>
            <a:r>
              <a:rPr lang="en-US" baseline="0" dirty="0" smtClean="0"/>
              <a:t>Write it on the board.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5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3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7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35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764130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8051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C85177E-8098-194E-B264-C067152F6DDD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7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7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8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2/13/2018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1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C85177E-8098-194E-B264-C067152F6DDD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2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uartes.org/gustavo/blog/post/memory-translation-and-segmentation/" TargetMode="Externa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266987">
              <a:defRPr sz="5200"/>
            </a:pPr>
            <a:r>
              <a:rPr lang="tr-TR" sz="3797" dirty="0"/>
              <a:t>Lecture </a:t>
            </a:r>
            <a:r>
              <a:rPr lang="tr-TR" sz="3797" dirty="0" smtClean="0"/>
              <a:t>5: </a:t>
            </a:r>
            <a:r>
              <a:rPr lang="tr-TR" sz="3797" dirty="0"/>
              <a:t/>
            </a:r>
            <a:br>
              <a:rPr lang="tr-TR" sz="3797" dirty="0"/>
            </a:br>
            <a:r>
              <a:rPr lang="tr-TR" sz="3797" dirty="0"/>
              <a:t/>
            </a:r>
            <a:br>
              <a:rPr lang="tr-TR" sz="3797" dirty="0"/>
            </a:br>
            <a:r>
              <a:rPr lang="tr-TR" sz="3797" dirty="0" smtClean="0">
                <a:solidFill>
                  <a:srgbClr val="FF0000"/>
                </a:solidFill>
              </a:rPr>
              <a:t>schedul</a:t>
            </a:r>
            <a:r>
              <a:rPr lang="en-US" sz="3797" smtClean="0">
                <a:solidFill>
                  <a:srgbClr val="FF0000"/>
                </a:solidFill>
              </a:rPr>
              <a:t>I</a:t>
            </a:r>
            <a:r>
              <a:rPr lang="tr-TR" sz="3797" smtClean="0">
                <a:solidFill>
                  <a:srgbClr val="FF0000"/>
                </a:solidFill>
              </a:rPr>
              <a:t>ng </a:t>
            </a:r>
            <a:r>
              <a:rPr lang="tr-TR" sz="3797" dirty="0" smtClean="0">
                <a:solidFill>
                  <a:srgbClr val="FF0000"/>
                </a:solidFill>
              </a:rPr>
              <a:t>and </a:t>
            </a:r>
            <a:br>
              <a:rPr lang="tr-TR" sz="3797" dirty="0" smtClean="0">
                <a:solidFill>
                  <a:srgbClr val="FF0000"/>
                </a:solidFill>
              </a:rPr>
            </a:br>
            <a:r>
              <a:rPr lang="tr-TR" sz="3797" dirty="0" smtClean="0">
                <a:solidFill>
                  <a:srgbClr val="FF0000"/>
                </a:solidFill>
              </a:rPr>
              <a:t>memory management</a:t>
            </a:r>
            <a:endParaRPr dirty="0"/>
          </a:p>
        </p:txBody>
      </p:sp>
      <p:sp>
        <p:nvSpPr>
          <p:cNvPr id="120" name="Shape 120"/>
          <p:cNvSpPr>
            <a:spLocks noGrp="1"/>
          </p:cNvSpPr>
          <p:nvPr>
            <p:ph type="subTitle" idx="1"/>
          </p:nvPr>
        </p:nvSpPr>
        <p:spPr>
          <a:xfrm>
            <a:off x="2416969" y="5956102"/>
            <a:ext cx="7358063" cy="794742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algn="r"/>
            <a:r>
              <a:rPr lang="tr-TR" sz="1969" dirty="0" err="1" smtClean="0"/>
              <a:t>Slides</a:t>
            </a:r>
            <a:r>
              <a:rPr lang="tr-TR" sz="1969" dirty="0" smtClean="0"/>
              <a:t> </a:t>
            </a:r>
            <a:r>
              <a:rPr lang="tr-TR" sz="1969" dirty="0" err="1" smtClean="0"/>
              <a:t>by</a:t>
            </a:r>
            <a:r>
              <a:rPr lang="tr-TR" sz="1969" dirty="0" smtClean="0"/>
              <a:t> Prof. </a:t>
            </a:r>
            <a:r>
              <a:rPr lang="tr-TR" sz="1969" dirty="0" err="1" smtClean="0"/>
              <a:t>Sandoval</a:t>
            </a:r>
            <a:endParaRPr lang="tr-TR" sz="1969" dirty="0" smtClean="0"/>
          </a:p>
          <a:p>
            <a:pPr algn="r"/>
            <a:r>
              <a:rPr lang="tr-TR" sz="1969" dirty="0" err="1" smtClean="0"/>
              <a:t>Some</a:t>
            </a:r>
            <a:r>
              <a:rPr lang="tr-TR" sz="1969" dirty="0" smtClean="0"/>
              <a:t> </a:t>
            </a:r>
            <a:r>
              <a:rPr lang="tr-TR" sz="1969" dirty="0" err="1"/>
              <a:t>slides</a:t>
            </a:r>
            <a:r>
              <a:rPr lang="tr-TR" sz="1969" dirty="0"/>
              <a:t> </a:t>
            </a:r>
            <a:r>
              <a:rPr lang="tr-TR" sz="1969" dirty="0" err="1"/>
              <a:t>derived</a:t>
            </a:r>
            <a:r>
              <a:rPr lang="tr-TR" sz="1969" dirty="0"/>
              <a:t> </a:t>
            </a:r>
            <a:r>
              <a:rPr lang="tr-TR" sz="1969" dirty="0" err="1"/>
              <a:t>from</a:t>
            </a:r>
            <a:r>
              <a:rPr lang="tr-TR" sz="1969" dirty="0"/>
              <a:t> : </a:t>
            </a:r>
            <a:r>
              <a:rPr lang="en-US" sz="1969" dirty="0"/>
              <a:t>Prof Dolan-</a:t>
            </a:r>
            <a:r>
              <a:rPr lang="en-US" sz="1969" dirty="0" err="1"/>
              <a:t>Gavitt</a:t>
            </a:r>
            <a:endParaRPr lang="tr-TR" sz="1969" dirty="0"/>
          </a:p>
          <a:p>
            <a:pPr algn="r"/>
            <a:r>
              <a:rPr lang="tr-TR" sz="1969" dirty="0" err="1"/>
              <a:t>Thanks</a:t>
            </a:r>
            <a:r>
              <a:rPr lang="tr-TR" sz="1969" dirty="0"/>
              <a:t> !!</a:t>
            </a:r>
          </a:p>
          <a:p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2272403" y="4165991"/>
            <a:ext cx="2234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Prof </a:t>
            </a:r>
            <a:r>
              <a:rPr lang="en-US" sz="3600" dirty="0" err="1" smtClean="0"/>
              <a:t>Yotov</a:t>
            </a:r>
            <a:endParaRPr lang="en-US" sz="3600" dirty="0"/>
          </a:p>
          <a:p>
            <a:r>
              <a:rPr lang="en-US" sz="3600" dirty="0" smtClean="0"/>
              <a:t>CS6233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9633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90727">
              <a:defRPr sz="6719"/>
            </a:lvl1pPr>
          </a:lstStyle>
          <a:p>
            <a:r>
              <a:rPr sz="5400" dirty="0"/>
              <a:t>Analyzing First Come First Served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dirty="0"/>
              <a:t>Turnaround time depends on order we pick jobs</a:t>
            </a:r>
            <a:br>
              <a:rPr dirty="0"/>
            </a:br>
            <a:r>
              <a:rPr dirty="0"/>
              <a:t>Assuming jobs arrive at time 0</a:t>
            </a:r>
            <a:r>
              <a:rPr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endParaRPr lang="en-US" dirty="0" smtClean="0"/>
          </a:p>
          <a:p>
            <a:pPr marL="0" indent="0">
              <a:buNone/>
            </a:pPr>
            <a:r>
              <a:rPr dirty="0" smtClean="0"/>
              <a:t>Turnaround </a:t>
            </a:r>
            <a:r>
              <a:rPr dirty="0"/>
              <a:t>time: (32 + 37 + 42) / 3 = 37 minutes</a:t>
            </a:r>
            <a:br>
              <a:rPr dirty="0"/>
            </a:br>
            <a:r>
              <a:rPr dirty="0"/>
              <a:t/>
            </a:r>
            <a:br>
              <a:rPr dirty="0"/>
            </a:br>
            <a:endParaRPr dirty="0"/>
          </a:p>
        </p:txBody>
      </p:sp>
      <p:grpSp>
        <p:nvGrpSpPr>
          <p:cNvPr id="146" name="Group 146"/>
          <p:cNvGrpSpPr/>
          <p:nvPr/>
        </p:nvGrpSpPr>
        <p:grpSpPr>
          <a:xfrm>
            <a:off x="2323958" y="3439405"/>
            <a:ext cx="5468319" cy="834421"/>
            <a:chOff x="0" y="0"/>
            <a:chExt cx="6841232" cy="670718"/>
          </a:xfrm>
        </p:grpSpPr>
        <p:sp>
          <p:nvSpPr>
            <p:cNvPr id="143" name="Shape 143"/>
            <p:cNvSpPr/>
            <p:nvPr/>
          </p:nvSpPr>
          <p:spPr>
            <a:xfrm>
              <a:off x="0" y="0"/>
              <a:ext cx="2663677" cy="670719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 dirty="0"/>
                <a:t>A (32 minutes)</a:t>
              </a:r>
            </a:p>
          </p:txBody>
        </p:sp>
        <p:sp>
          <p:nvSpPr>
            <p:cNvPr id="144" name="Shape 144"/>
            <p:cNvSpPr/>
            <p:nvPr/>
          </p:nvSpPr>
          <p:spPr>
            <a:xfrm>
              <a:off x="2755900" y="0"/>
              <a:ext cx="1914972" cy="670719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B (5 minutes)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x="4763095" y="0"/>
              <a:ext cx="2078138" cy="670719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 dirty="0"/>
                <a:t>C (5 minutes)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61423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Swapping</a:t>
            </a:r>
          </a:p>
        </p:txBody>
      </p:sp>
      <p:sp>
        <p:nvSpPr>
          <p:cNvPr id="216" name="Shape 216"/>
          <p:cNvSpPr/>
          <p:nvPr/>
        </p:nvSpPr>
        <p:spPr>
          <a:xfrm>
            <a:off x="4703579" y="1659265"/>
            <a:ext cx="2784842" cy="490512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17" name="Shape 217"/>
          <p:cNvSpPr/>
          <p:nvPr/>
        </p:nvSpPr>
        <p:spPr>
          <a:xfrm>
            <a:off x="4703579" y="5670351"/>
            <a:ext cx="2784842" cy="892969"/>
          </a:xfrm>
          <a:prstGeom prst="rect">
            <a:avLst/>
          </a:prstGeom>
          <a:blipFill>
            <a:blip r:embed="rId3"/>
          </a:blip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/>
              <a:t>Operating System</a:t>
            </a:r>
          </a:p>
        </p:txBody>
      </p:sp>
      <p:sp>
        <p:nvSpPr>
          <p:cNvPr id="218" name="Shape 218"/>
          <p:cNvSpPr/>
          <p:nvPr/>
        </p:nvSpPr>
        <p:spPr>
          <a:xfrm>
            <a:off x="4703579" y="2174362"/>
            <a:ext cx="2784842" cy="1232262"/>
          </a:xfrm>
          <a:prstGeom prst="rect">
            <a:avLst/>
          </a:prstGeom>
          <a:blipFill>
            <a:blip r:embed="rId3"/>
          </a:blip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/>
              <a:t>Program C</a:t>
            </a:r>
          </a:p>
        </p:txBody>
      </p:sp>
    </p:spTree>
    <p:extLst>
      <p:ext uri="{BB962C8B-B14F-4D97-AF65-F5344CB8AC3E}">
        <p14:creationId xmlns:p14="http://schemas.microsoft.com/office/powerpoint/2010/main" val="668265358"/>
      </p:ext>
    </p:extLst>
  </p:cSld>
  <p:clrMapOvr>
    <a:masterClrMapping/>
  </p:clrMapOvr>
  <p:transition spd="slow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Swapping</a:t>
            </a:r>
          </a:p>
        </p:txBody>
      </p:sp>
      <p:sp>
        <p:nvSpPr>
          <p:cNvPr id="221" name="Shape 221"/>
          <p:cNvSpPr/>
          <p:nvPr/>
        </p:nvSpPr>
        <p:spPr>
          <a:xfrm>
            <a:off x="4703579" y="1659265"/>
            <a:ext cx="2784842" cy="490512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22" name="Shape 222"/>
          <p:cNvSpPr/>
          <p:nvPr/>
        </p:nvSpPr>
        <p:spPr>
          <a:xfrm>
            <a:off x="4703579" y="5670351"/>
            <a:ext cx="2784842" cy="892969"/>
          </a:xfrm>
          <a:prstGeom prst="rect">
            <a:avLst/>
          </a:prstGeom>
          <a:blipFill>
            <a:blip r:embed="rId3"/>
          </a:blip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/>
              <a:t>Operating System</a:t>
            </a:r>
          </a:p>
        </p:txBody>
      </p:sp>
      <p:sp>
        <p:nvSpPr>
          <p:cNvPr id="223" name="Shape 223"/>
          <p:cNvSpPr/>
          <p:nvPr/>
        </p:nvSpPr>
        <p:spPr>
          <a:xfrm>
            <a:off x="4703579" y="2174362"/>
            <a:ext cx="2784842" cy="1232262"/>
          </a:xfrm>
          <a:prstGeom prst="rect">
            <a:avLst/>
          </a:prstGeom>
          <a:blipFill>
            <a:blip r:embed="rId3"/>
          </a:blip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/>
              <a:t>Program C</a:t>
            </a:r>
          </a:p>
        </p:txBody>
      </p:sp>
      <p:sp>
        <p:nvSpPr>
          <p:cNvPr id="224" name="Shape 224"/>
          <p:cNvSpPr/>
          <p:nvPr/>
        </p:nvSpPr>
        <p:spPr>
          <a:xfrm>
            <a:off x="4703579" y="3411141"/>
            <a:ext cx="2784842" cy="1482328"/>
          </a:xfrm>
          <a:prstGeom prst="rect">
            <a:avLst/>
          </a:prstGeom>
          <a:blipFill>
            <a:blip r:embed="rId3"/>
          </a:blip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/>
              <a:t>Program A</a:t>
            </a:r>
          </a:p>
        </p:txBody>
      </p:sp>
    </p:spTree>
    <p:extLst>
      <p:ext uri="{BB962C8B-B14F-4D97-AF65-F5344CB8AC3E}">
        <p14:creationId xmlns:p14="http://schemas.microsoft.com/office/powerpoint/2010/main" val="196398096"/>
      </p:ext>
    </p:extLst>
  </p:cSld>
  <p:clrMapOvr>
    <a:masterClrMapping/>
  </p:clrMapOvr>
  <p:transition spd="slow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Swapping</a:t>
            </a:r>
          </a:p>
        </p:txBody>
      </p:sp>
      <p:sp>
        <p:nvSpPr>
          <p:cNvPr id="227" name="Shape 227"/>
          <p:cNvSpPr/>
          <p:nvPr/>
        </p:nvSpPr>
        <p:spPr>
          <a:xfrm>
            <a:off x="4703579" y="1659265"/>
            <a:ext cx="2784842" cy="490512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28" name="Shape 228"/>
          <p:cNvSpPr/>
          <p:nvPr/>
        </p:nvSpPr>
        <p:spPr>
          <a:xfrm>
            <a:off x="4703579" y="5670351"/>
            <a:ext cx="2784842" cy="892969"/>
          </a:xfrm>
          <a:prstGeom prst="rect">
            <a:avLst/>
          </a:prstGeom>
          <a:blipFill>
            <a:blip r:embed="rId4"/>
          </a:blip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/>
              <a:t>Operating System</a:t>
            </a:r>
          </a:p>
        </p:txBody>
      </p:sp>
      <p:sp>
        <p:nvSpPr>
          <p:cNvPr id="229" name="Shape 229"/>
          <p:cNvSpPr/>
          <p:nvPr/>
        </p:nvSpPr>
        <p:spPr>
          <a:xfrm>
            <a:off x="4703579" y="2174362"/>
            <a:ext cx="2784842" cy="1232262"/>
          </a:xfrm>
          <a:prstGeom prst="rect">
            <a:avLst/>
          </a:prstGeom>
          <a:blipFill>
            <a:blip r:embed="rId4"/>
          </a:blip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/>
              <a:t>Program C</a:t>
            </a:r>
          </a:p>
        </p:txBody>
      </p:sp>
      <p:sp>
        <p:nvSpPr>
          <p:cNvPr id="230" name="Shape 230"/>
          <p:cNvSpPr/>
          <p:nvPr/>
        </p:nvSpPr>
        <p:spPr>
          <a:xfrm>
            <a:off x="4703579" y="3411141"/>
            <a:ext cx="2784842" cy="1482328"/>
          </a:xfrm>
          <a:prstGeom prst="rect">
            <a:avLst/>
          </a:prstGeom>
          <a:blipFill>
            <a:blip r:embed="rId4"/>
          </a:blip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/>
              <a:t>Program A</a:t>
            </a:r>
          </a:p>
        </p:txBody>
      </p:sp>
      <p:sp>
        <p:nvSpPr>
          <p:cNvPr id="231" name="Shape 231"/>
          <p:cNvSpPr/>
          <p:nvPr/>
        </p:nvSpPr>
        <p:spPr>
          <a:xfrm>
            <a:off x="4703579" y="5298392"/>
            <a:ext cx="2784842" cy="367443"/>
          </a:xfrm>
          <a:prstGeom prst="rect">
            <a:avLst/>
          </a:prstGeom>
          <a:blipFill>
            <a:blip r:embed="rId4"/>
          </a:blip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/>
              <a:t>Program D</a:t>
            </a:r>
          </a:p>
        </p:txBody>
      </p:sp>
    </p:spTree>
    <p:extLst>
      <p:ext uri="{BB962C8B-B14F-4D97-AF65-F5344CB8AC3E}">
        <p14:creationId xmlns:p14="http://schemas.microsoft.com/office/powerpoint/2010/main" val="180434033"/>
      </p:ext>
    </p:extLst>
  </p:cSld>
  <p:clrMapOvr>
    <a:masterClrMapping/>
  </p:clrMapOvr>
  <p:transition spd="slow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Memory Compaction</a:t>
            </a:r>
          </a:p>
        </p:txBody>
      </p:sp>
      <p:sp>
        <p:nvSpPr>
          <p:cNvPr id="234" name="Shape 2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278149" indent="-278149" defTabSz="365568">
              <a:spcBef>
                <a:spcPts val="2601"/>
              </a:spcBef>
              <a:defRPr sz="3204"/>
            </a:pPr>
            <a:r>
              <a:t>As a consequence of swapping things in and out of memory, we might </a:t>
            </a:r>
            <a:r>
              <a:rPr i="1"/>
              <a:t>fragment </a:t>
            </a:r>
            <a:r>
              <a:t>memory</a:t>
            </a:r>
          </a:p>
          <a:p>
            <a:pPr marL="278149" indent="-278149" defTabSz="365568">
              <a:spcBef>
                <a:spcPts val="2601"/>
              </a:spcBef>
              <a:defRPr sz="3204"/>
            </a:pPr>
            <a:r>
              <a:t>This could prevent us from loading a program even though we technically have enough memory for it</a:t>
            </a:r>
          </a:p>
          <a:p>
            <a:pPr marL="278149" indent="-278149" defTabSz="365568">
              <a:spcBef>
                <a:spcPts val="2601"/>
              </a:spcBef>
              <a:defRPr sz="3204"/>
            </a:pPr>
            <a:r>
              <a:t>If necessary, we can shuffle things around so that we have one contiguous free space instead of multiple small "holes"</a:t>
            </a:r>
          </a:p>
          <a:p>
            <a:pPr marL="278149" indent="-278149" defTabSz="365568">
              <a:spcBef>
                <a:spcPts val="2601"/>
              </a:spcBef>
              <a:defRPr sz="3204"/>
            </a:pPr>
            <a:r>
              <a:t>But: it may be slow! E.g. if it takes us 100 ns to read and then write 8 bytes of memory, ~107 seconds to move 8GB</a:t>
            </a:r>
          </a:p>
        </p:txBody>
      </p:sp>
    </p:spTree>
    <p:extLst>
      <p:ext uri="{BB962C8B-B14F-4D97-AF65-F5344CB8AC3E}">
        <p14:creationId xmlns:p14="http://schemas.microsoft.com/office/powerpoint/2010/main" val="307883067"/>
      </p:ext>
    </p:extLst>
  </p:cSld>
  <p:clrMapOvr>
    <a:masterClrMapping/>
  </p:clrMapOvr>
  <p:transition spd="slow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Compaction</a:t>
            </a:r>
          </a:p>
        </p:txBody>
      </p:sp>
      <p:sp>
        <p:nvSpPr>
          <p:cNvPr id="237" name="Shape 237"/>
          <p:cNvSpPr/>
          <p:nvPr/>
        </p:nvSpPr>
        <p:spPr>
          <a:xfrm>
            <a:off x="4703579" y="1659265"/>
            <a:ext cx="2784842" cy="490512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38" name="Shape 238"/>
          <p:cNvSpPr/>
          <p:nvPr/>
        </p:nvSpPr>
        <p:spPr>
          <a:xfrm>
            <a:off x="4703579" y="5670351"/>
            <a:ext cx="2784842" cy="892969"/>
          </a:xfrm>
          <a:prstGeom prst="rect">
            <a:avLst/>
          </a:prstGeom>
          <a:blipFill>
            <a:blip r:embed="rId3"/>
          </a:blip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/>
              <a:t>Operating System</a:t>
            </a:r>
          </a:p>
        </p:txBody>
      </p:sp>
      <p:grpSp>
        <p:nvGrpSpPr>
          <p:cNvPr id="241" name="Group 241"/>
          <p:cNvGrpSpPr/>
          <p:nvPr/>
        </p:nvGrpSpPr>
        <p:grpSpPr>
          <a:xfrm>
            <a:off x="4703579" y="2174362"/>
            <a:ext cx="2784842" cy="2719107"/>
            <a:chOff x="0" y="0"/>
            <a:chExt cx="3960663" cy="3867174"/>
          </a:xfrm>
        </p:grpSpPr>
        <p:sp>
          <p:nvSpPr>
            <p:cNvPr id="239" name="Shape 239"/>
            <p:cNvSpPr/>
            <p:nvPr/>
          </p:nvSpPr>
          <p:spPr>
            <a:xfrm>
              <a:off x="0" y="0"/>
              <a:ext cx="3960664" cy="1752551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687"/>
                <a:t>Program C</a:t>
              </a:r>
            </a:p>
          </p:txBody>
        </p:sp>
        <p:sp>
          <p:nvSpPr>
            <p:cNvPr id="240" name="Shape 240"/>
            <p:cNvSpPr/>
            <p:nvPr/>
          </p:nvSpPr>
          <p:spPr>
            <a:xfrm>
              <a:off x="0" y="1758974"/>
              <a:ext cx="3960664" cy="2108201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687"/>
                <a:t>Program A</a:t>
              </a:r>
            </a:p>
          </p:txBody>
        </p:sp>
      </p:grpSp>
      <p:sp>
        <p:nvSpPr>
          <p:cNvPr id="242" name="Shape 242"/>
          <p:cNvSpPr/>
          <p:nvPr/>
        </p:nvSpPr>
        <p:spPr>
          <a:xfrm>
            <a:off x="4703579" y="5298392"/>
            <a:ext cx="2784842" cy="367443"/>
          </a:xfrm>
          <a:prstGeom prst="rect">
            <a:avLst/>
          </a:prstGeom>
          <a:blipFill>
            <a:blip r:embed="rId3"/>
          </a:blip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/>
              <a:t>Program D</a:t>
            </a:r>
          </a:p>
        </p:txBody>
      </p:sp>
    </p:spTree>
    <p:extLst>
      <p:ext uri="{BB962C8B-B14F-4D97-AF65-F5344CB8AC3E}">
        <p14:creationId xmlns:p14="http://schemas.microsoft.com/office/powerpoint/2010/main" val="1302601446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0175 0.058726" pathEditMode="relative">
                                      <p:cBhvr>
                                        <p:cTn id="6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r>
              <a:t>Growing Process Memory</a:t>
            </a:r>
          </a:p>
        </p:txBody>
      </p:sp>
      <p:sp>
        <p:nvSpPr>
          <p:cNvPr id="245" name="Shape 2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In general a process will not start off with all the memory it will ever need</a:t>
            </a:r>
          </a:p>
          <a:p>
            <a:pPr lvl="1"/>
            <a:r>
              <a:t>Function calls will cause it to use more of the stack</a:t>
            </a:r>
          </a:p>
          <a:p>
            <a:pPr lvl="1"/>
            <a:r>
              <a:t>Dynamically allocated data structures will need space</a:t>
            </a:r>
          </a:p>
          <a:p>
            <a:r>
              <a:t>So in this case we will need to grow the memory space allocated to the process</a:t>
            </a:r>
          </a:p>
        </p:txBody>
      </p:sp>
    </p:spTree>
    <p:extLst>
      <p:ext uri="{BB962C8B-B14F-4D97-AF65-F5344CB8AC3E}">
        <p14:creationId xmlns:p14="http://schemas.microsoft.com/office/powerpoint/2010/main" val="1374205404"/>
      </p:ext>
    </p:extLst>
  </p:cSld>
  <p:clrMapOvr>
    <a:masterClrMapping/>
  </p:clrMapOvr>
  <p:transition spd="slow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r>
              <a:t>Growing Process Memory</a:t>
            </a:r>
          </a:p>
        </p:txBody>
      </p:sp>
      <p:sp>
        <p:nvSpPr>
          <p:cNvPr id="248" name="Shape 2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 we allocate processes right next to each other, then we would have to move or swap them the first time the process grows</a:t>
            </a:r>
          </a:p>
          <a:p>
            <a:r>
              <a:t>Instead, it makes more sense to start each process with room to grow</a:t>
            </a:r>
          </a:p>
        </p:txBody>
      </p:sp>
    </p:spTree>
    <p:extLst>
      <p:ext uri="{BB962C8B-B14F-4D97-AF65-F5344CB8AC3E}">
        <p14:creationId xmlns:p14="http://schemas.microsoft.com/office/powerpoint/2010/main" val="83601543"/>
      </p:ext>
    </p:extLst>
  </p:cSld>
  <p:clrMapOvr>
    <a:masterClrMapping/>
  </p:clrMapOvr>
  <p:transition spd="slow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/>
        </p:nvSpPr>
        <p:spPr>
          <a:xfrm>
            <a:off x="4703579" y="1659265"/>
            <a:ext cx="2784842" cy="490512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51" name="Shape 2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r>
              <a:t>Growing Process Memory</a:t>
            </a:r>
          </a:p>
        </p:txBody>
      </p:sp>
      <p:sp>
        <p:nvSpPr>
          <p:cNvPr id="252" name="Shape 252"/>
          <p:cNvSpPr/>
          <p:nvPr/>
        </p:nvSpPr>
        <p:spPr>
          <a:xfrm>
            <a:off x="4703579" y="5670351"/>
            <a:ext cx="2784842" cy="892969"/>
          </a:xfrm>
          <a:prstGeom prst="rect">
            <a:avLst/>
          </a:prstGeom>
          <a:blipFill>
            <a:blip r:embed="rId3"/>
          </a:blip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/>
              <a:t>Operating System</a:t>
            </a:r>
          </a:p>
        </p:txBody>
      </p:sp>
      <p:sp>
        <p:nvSpPr>
          <p:cNvPr id="253" name="Shape 253"/>
          <p:cNvSpPr/>
          <p:nvPr/>
        </p:nvSpPr>
        <p:spPr>
          <a:xfrm>
            <a:off x="4703579" y="2174362"/>
            <a:ext cx="2784842" cy="1232262"/>
          </a:xfrm>
          <a:prstGeom prst="rect">
            <a:avLst/>
          </a:prstGeom>
          <a:blipFill>
            <a:blip r:embed="rId3"/>
          </a:blip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/>
              <a:t>Program C</a:t>
            </a:r>
          </a:p>
        </p:txBody>
      </p:sp>
      <p:sp>
        <p:nvSpPr>
          <p:cNvPr id="254" name="Shape 254"/>
          <p:cNvSpPr/>
          <p:nvPr/>
        </p:nvSpPr>
        <p:spPr>
          <a:xfrm>
            <a:off x="4703579" y="3405350"/>
            <a:ext cx="2784842" cy="2265002"/>
          </a:xfrm>
          <a:prstGeom prst="rect">
            <a:avLst/>
          </a:prstGeom>
          <a:blipFill>
            <a:blip r:embed="rId3"/>
          </a:blip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b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/>
              <a:t>Program A</a:t>
            </a:r>
          </a:p>
        </p:txBody>
      </p:sp>
      <p:sp>
        <p:nvSpPr>
          <p:cNvPr id="255" name="Shape 255"/>
          <p:cNvSpPr/>
          <p:nvPr/>
        </p:nvSpPr>
        <p:spPr>
          <a:xfrm>
            <a:off x="4703579" y="3432139"/>
            <a:ext cx="2784842" cy="1232263"/>
          </a:xfrm>
          <a:prstGeom prst="rect">
            <a:avLst/>
          </a:prstGeom>
          <a:blipFill>
            <a:blip r:embed="rId3"/>
          </a:blipFill>
          <a:ln w="508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/>
              <a:t>Growth Area</a:t>
            </a:r>
          </a:p>
        </p:txBody>
      </p:sp>
      <p:sp>
        <p:nvSpPr>
          <p:cNvPr id="256" name="Shape 256"/>
          <p:cNvSpPr/>
          <p:nvPr/>
        </p:nvSpPr>
        <p:spPr>
          <a:xfrm>
            <a:off x="7502210" y="3246898"/>
            <a:ext cx="719749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898"/>
              <a:t>Stack</a:t>
            </a:r>
          </a:p>
        </p:txBody>
      </p:sp>
      <p:sp>
        <p:nvSpPr>
          <p:cNvPr id="257" name="Shape 257"/>
          <p:cNvSpPr/>
          <p:nvPr/>
        </p:nvSpPr>
        <p:spPr>
          <a:xfrm>
            <a:off x="7529110" y="4470265"/>
            <a:ext cx="666850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898"/>
              <a:t>Heap</a:t>
            </a:r>
          </a:p>
        </p:txBody>
      </p:sp>
      <p:sp>
        <p:nvSpPr>
          <p:cNvPr id="258" name="Shape 258"/>
          <p:cNvSpPr/>
          <p:nvPr/>
        </p:nvSpPr>
        <p:spPr>
          <a:xfrm>
            <a:off x="7851311" y="3574701"/>
            <a:ext cx="1" cy="357188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59" name="Shape 259"/>
          <p:cNvSpPr/>
          <p:nvPr/>
        </p:nvSpPr>
        <p:spPr>
          <a:xfrm>
            <a:off x="7851311" y="4199779"/>
            <a:ext cx="1" cy="357188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636828063"/>
      </p:ext>
    </p:extLst>
  </p:cSld>
  <p:clrMapOvr>
    <a:masterClrMapping/>
  </p:clrMapOvr>
  <p:transition spd="slow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r>
              <a:t>Keeping Track of Memory</a:t>
            </a:r>
          </a:p>
        </p:txBody>
      </p:sp>
      <p:sp>
        <p:nvSpPr>
          <p:cNvPr id="262" name="Shape 2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 decide where to put programs, we need to know what memory is used/free</a:t>
            </a:r>
          </a:p>
          <a:p>
            <a:r>
              <a:t>This is a job for the OS – maintain a data structure that it can use to know what's available</a:t>
            </a:r>
          </a:p>
          <a:p>
            <a:r>
              <a:t>Two main structures used for this are </a:t>
            </a:r>
            <a:r>
              <a:rPr i="1"/>
              <a:t>bitmaps</a:t>
            </a:r>
            <a:r>
              <a:t> and  </a:t>
            </a:r>
            <a:r>
              <a:rPr i="1"/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110758193"/>
      </p:ext>
    </p:extLst>
  </p:cSld>
  <p:clrMapOvr>
    <a:masterClrMapping/>
  </p:clrMapOvr>
  <p:transition spd="slow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Memory Bitmap</a:t>
            </a:r>
          </a:p>
        </p:txBody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09403" indent="-309403" defTabSz="406644">
              <a:spcBef>
                <a:spcPts val="2883"/>
              </a:spcBef>
              <a:defRPr sz="3564"/>
            </a:pPr>
            <a:r>
              <a:t>Basic idea – allocate memory in chunks of size N (the </a:t>
            </a:r>
            <a:r>
              <a:rPr i="1"/>
              <a:t>allocation unit</a:t>
            </a:r>
            <a:r>
              <a:t>)</a:t>
            </a:r>
          </a:p>
          <a:p>
            <a:pPr marL="309403" indent="-309403" defTabSz="406644">
              <a:spcBef>
                <a:spcPts val="2883"/>
              </a:spcBef>
              <a:defRPr sz="3564"/>
            </a:pPr>
            <a:r>
              <a:t>Store a sequence of bits where bit </a:t>
            </a:r>
            <a:r>
              <a:rPr i="1"/>
              <a:t>i </a:t>
            </a:r>
            <a:r>
              <a:t>says whether the </a:t>
            </a:r>
            <a:r>
              <a:rPr i="1"/>
              <a:t>ith </a:t>
            </a:r>
            <a:r>
              <a:t>chunk is free</a:t>
            </a:r>
          </a:p>
          <a:p>
            <a:pPr marL="309403" indent="-309403" defTabSz="406644">
              <a:spcBef>
                <a:spcPts val="2883"/>
              </a:spcBef>
              <a:defRPr sz="3564"/>
            </a:pPr>
            <a:r>
              <a:t>The allocation unit size is yet another balancing act:</a:t>
            </a:r>
          </a:p>
          <a:p>
            <a:pPr marL="618805" lvl="1" indent="-309403" defTabSz="406644">
              <a:spcBef>
                <a:spcPts val="2883"/>
              </a:spcBef>
              <a:defRPr sz="3564"/>
            </a:pPr>
            <a:r>
              <a:t>Large unit sizes mean fewer bits are needed to describe memory, but may waste memory if process is not exact multiple of N</a:t>
            </a:r>
          </a:p>
        </p:txBody>
      </p:sp>
    </p:spTree>
    <p:extLst>
      <p:ext uri="{BB962C8B-B14F-4D97-AF65-F5344CB8AC3E}">
        <p14:creationId xmlns:p14="http://schemas.microsoft.com/office/powerpoint/2010/main" val="1792111449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90727">
              <a:defRPr sz="6719"/>
            </a:lvl1pPr>
          </a:lstStyle>
          <a:p>
            <a:r>
              <a:rPr sz="5400" dirty="0"/>
              <a:t>Analyzing First Come First Served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dirty="0"/>
              <a:t>Turnaround time depends on order we pick jobs</a:t>
            </a:r>
            <a:br>
              <a:rPr dirty="0"/>
            </a:br>
            <a:r>
              <a:rPr dirty="0"/>
              <a:t>Assuming jobs arrive at time 0</a:t>
            </a:r>
            <a:r>
              <a:rPr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 smtClean="0"/>
              <a:t>Turnaround </a:t>
            </a:r>
            <a:r>
              <a:rPr dirty="0"/>
              <a:t>time: (5 + 10 + 42) / 3 = 19 minutes</a:t>
            </a:r>
          </a:p>
        </p:txBody>
      </p:sp>
      <p:grpSp>
        <p:nvGrpSpPr>
          <p:cNvPr id="150" name="Group 150"/>
          <p:cNvGrpSpPr/>
          <p:nvPr/>
        </p:nvGrpSpPr>
        <p:grpSpPr>
          <a:xfrm>
            <a:off x="2363716" y="4166681"/>
            <a:ext cx="5468319" cy="1001667"/>
            <a:chOff x="0" y="0"/>
            <a:chExt cx="6841233" cy="670719"/>
          </a:xfrm>
        </p:grpSpPr>
        <p:sp>
          <p:nvSpPr>
            <p:cNvPr id="147" name="Shape 147"/>
            <p:cNvSpPr/>
            <p:nvPr/>
          </p:nvSpPr>
          <p:spPr>
            <a:xfrm>
              <a:off x="4177555" y="0"/>
              <a:ext cx="2663678" cy="670719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A (32 minutes)</a:t>
              </a:r>
            </a:p>
          </p:txBody>
        </p:sp>
        <p:sp>
          <p:nvSpPr>
            <p:cNvPr id="148" name="Shape 148"/>
            <p:cNvSpPr/>
            <p:nvPr/>
          </p:nvSpPr>
          <p:spPr>
            <a:xfrm>
              <a:off x="0" y="0"/>
              <a:ext cx="1914972" cy="670719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 dirty="0"/>
                <a:t>B (5 minutes)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007195" y="0"/>
              <a:ext cx="2078138" cy="670719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C (5 minutes)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42031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Bitmaps</a:t>
            </a:r>
          </a:p>
        </p:txBody>
      </p:sp>
      <p:sp>
        <p:nvSpPr>
          <p:cNvPr id="268" name="Shape 268"/>
          <p:cNvSpPr/>
          <p:nvPr/>
        </p:nvSpPr>
        <p:spPr>
          <a:xfrm>
            <a:off x="1840411" y="2000250"/>
            <a:ext cx="1367429" cy="41191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69" name="Shape 269"/>
          <p:cNvSpPr/>
          <p:nvPr/>
        </p:nvSpPr>
        <p:spPr>
          <a:xfrm>
            <a:off x="3269161" y="2000250"/>
            <a:ext cx="1367429" cy="41191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70" name="Shape 270"/>
          <p:cNvSpPr/>
          <p:nvPr/>
        </p:nvSpPr>
        <p:spPr>
          <a:xfrm>
            <a:off x="4697911" y="2000250"/>
            <a:ext cx="1367429" cy="41191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71" name="Shape 271"/>
          <p:cNvSpPr/>
          <p:nvPr/>
        </p:nvSpPr>
        <p:spPr>
          <a:xfrm>
            <a:off x="6126661" y="2000250"/>
            <a:ext cx="1367429" cy="41191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72" name="Shape 272"/>
          <p:cNvSpPr/>
          <p:nvPr/>
        </p:nvSpPr>
        <p:spPr>
          <a:xfrm>
            <a:off x="7555411" y="2000250"/>
            <a:ext cx="1367429" cy="41191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73" name="Shape 273"/>
          <p:cNvSpPr/>
          <p:nvPr/>
        </p:nvSpPr>
        <p:spPr>
          <a:xfrm>
            <a:off x="8984161" y="2000250"/>
            <a:ext cx="1367429" cy="41191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74" name="Shape 274"/>
          <p:cNvSpPr/>
          <p:nvPr/>
        </p:nvSpPr>
        <p:spPr>
          <a:xfrm>
            <a:off x="3506391" y="4893469"/>
            <a:ext cx="382023" cy="411917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687"/>
              <a:t>0</a:t>
            </a:r>
          </a:p>
        </p:txBody>
      </p:sp>
      <p:sp>
        <p:nvSpPr>
          <p:cNvPr id="275" name="Shape 275"/>
          <p:cNvSpPr/>
          <p:nvPr/>
        </p:nvSpPr>
        <p:spPr>
          <a:xfrm>
            <a:off x="3943945" y="4893469"/>
            <a:ext cx="382023" cy="411917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687"/>
              <a:t>1</a:t>
            </a:r>
          </a:p>
        </p:txBody>
      </p:sp>
      <p:sp>
        <p:nvSpPr>
          <p:cNvPr id="276" name="Shape 276"/>
          <p:cNvSpPr/>
          <p:nvPr/>
        </p:nvSpPr>
        <p:spPr>
          <a:xfrm>
            <a:off x="4381500" y="4893469"/>
            <a:ext cx="382023" cy="411917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687"/>
              <a:t>0</a:t>
            </a:r>
          </a:p>
        </p:txBody>
      </p:sp>
      <p:sp>
        <p:nvSpPr>
          <p:cNvPr id="277" name="Shape 277"/>
          <p:cNvSpPr/>
          <p:nvPr/>
        </p:nvSpPr>
        <p:spPr>
          <a:xfrm>
            <a:off x="4819055" y="4893469"/>
            <a:ext cx="382023" cy="411917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687"/>
              <a:t>1</a:t>
            </a:r>
          </a:p>
        </p:txBody>
      </p:sp>
      <p:sp>
        <p:nvSpPr>
          <p:cNvPr id="278" name="Shape 278"/>
          <p:cNvSpPr/>
          <p:nvPr/>
        </p:nvSpPr>
        <p:spPr>
          <a:xfrm>
            <a:off x="5256610" y="4893469"/>
            <a:ext cx="382023" cy="411917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687"/>
              <a:t>1</a:t>
            </a:r>
          </a:p>
        </p:txBody>
      </p:sp>
      <p:sp>
        <p:nvSpPr>
          <p:cNvPr id="279" name="Shape 279"/>
          <p:cNvSpPr/>
          <p:nvPr/>
        </p:nvSpPr>
        <p:spPr>
          <a:xfrm>
            <a:off x="5694164" y="4893469"/>
            <a:ext cx="382023" cy="411917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687"/>
              <a:t>0</a:t>
            </a:r>
          </a:p>
        </p:txBody>
      </p:sp>
      <p:sp>
        <p:nvSpPr>
          <p:cNvPr id="280" name="Shape 280"/>
          <p:cNvSpPr/>
          <p:nvPr/>
        </p:nvSpPr>
        <p:spPr>
          <a:xfrm>
            <a:off x="1733776" y="2518652"/>
            <a:ext cx="160301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0</a:t>
            </a:r>
          </a:p>
        </p:txBody>
      </p:sp>
      <p:sp>
        <p:nvSpPr>
          <p:cNvPr id="281" name="Shape 281"/>
          <p:cNvSpPr/>
          <p:nvPr/>
        </p:nvSpPr>
        <p:spPr>
          <a:xfrm>
            <a:off x="3126914" y="2518652"/>
            <a:ext cx="189155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N</a:t>
            </a:r>
          </a:p>
        </p:txBody>
      </p:sp>
      <p:sp>
        <p:nvSpPr>
          <p:cNvPr id="282" name="Shape 282"/>
          <p:cNvSpPr/>
          <p:nvPr/>
        </p:nvSpPr>
        <p:spPr>
          <a:xfrm>
            <a:off x="4412718" y="2518652"/>
            <a:ext cx="277320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2N</a:t>
            </a:r>
          </a:p>
        </p:txBody>
      </p:sp>
      <p:sp>
        <p:nvSpPr>
          <p:cNvPr id="283" name="Shape 283"/>
          <p:cNvSpPr/>
          <p:nvPr/>
        </p:nvSpPr>
        <p:spPr>
          <a:xfrm>
            <a:off x="5850398" y="2518652"/>
            <a:ext cx="277320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3N</a:t>
            </a:r>
          </a:p>
        </p:txBody>
      </p:sp>
      <p:sp>
        <p:nvSpPr>
          <p:cNvPr id="284" name="Shape 284"/>
          <p:cNvSpPr/>
          <p:nvPr/>
        </p:nvSpPr>
        <p:spPr>
          <a:xfrm>
            <a:off x="7288078" y="2518652"/>
            <a:ext cx="277320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4N</a:t>
            </a:r>
          </a:p>
        </p:txBody>
      </p:sp>
      <p:sp>
        <p:nvSpPr>
          <p:cNvPr id="285" name="Shape 285"/>
          <p:cNvSpPr/>
          <p:nvPr/>
        </p:nvSpPr>
        <p:spPr>
          <a:xfrm>
            <a:off x="8725757" y="2518652"/>
            <a:ext cx="277320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6N</a:t>
            </a:r>
          </a:p>
        </p:txBody>
      </p:sp>
      <p:sp>
        <p:nvSpPr>
          <p:cNvPr id="286" name="Shape 286"/>
          <p:cNvSpPr/>
          <p:nvPr/>
        </p:nvSpPr>
        <p:spPr>
          <a:xfrm flipH="1" flipV="1">
            <a:off x="2659153" y="2518447"/>
            <a:ext cx="1083582" cy="22651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87" name="Shape 287"/>
          <p:cNvSpPr/>
          <p:nvPr/>
        </p:nvSpPr>
        <p:spPr>
          <a:xfrm flipH="1" flipV="1">
            <a:off x="3918614" y="2521066"/>
            <a:ext cx="270605" cy="226250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88" name="Shape 288"/>
          <p:cNvSpPr/>
          <p:nvPr/>
        </p:nvSpPr>
        <p:spPr>
          <a:xfrm flipV="1">
            <a:off x="4573194" y="2519152"/>
            <a:ext cx="869639" cy="22644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89" name="Shape 289"/>
          <p:cNvSpPr/>
          <p:nvPr/>
        </p:nvSpPr>
        <p:spPr>
          <a:xfrm flipV="1">
            <a:off x="4994846" y="2514704"/>
            <a:ext cx="1771901" cy="227078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90" name="Shape 290"/>
          <p:cNvSpPr/>
          <p:nvPr/>
        </p:nvSpPr>
        <p:spPr>
          <a:xfrm flipV="1">
            <a:off x="5485979" y="2513372"/>
            <a:ext cx="2654605" cy="22721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91" name="Shape 291"/>
          <p:cNvSpPr/>
          <p:nvPr/>
        </p:nvSpPr>
        <p:spPr>
          <a:xfrm flipV="1">
            <a:off x="5950323" y="2511165"/>
            <a:ext cx="3789617" cy="22756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92" name="Shape 292"/>
          <p:cNvSpPr/>
          <p:nvPr/>
        </p:nvSpPr>
        <p:spPr>
          <a:xfrm>
            <a:off x="2180529" y="5790852"/>
            <a:ext cx="6056979" cy="687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2000" dirty="0"/>
              <a:t>Suppose N = 8 bytes</a:t>
            </a:r>
            <a:br>
              <a:rPr sz="2000" dirty="0"/>
            </a:br>
            <a:r>
              <a:rPr sz="2000" dirty="0"/>
              <a:t>Then tracking </a:t>
            </a:r>
            <a:r>
              <a:rPr lang="en-US" sz="2000" dirty="0" smtClean="0"/>
              <a:t>48</a:t>
            </a:r>
            <a:r>
              <a:rPr sz="2000" dirty="0" smtClean="0"/>
              <a:t> </a:t>
            </a:r>
            <a:r>
              <a:rPr sz="2000" dirty="0"/>
              <a:t>bytes of memory takes only </a:t>
            </a:r>
            <a:r>
              <a:rPr lang="en-US" sz="2000" dirty="0"/>
              <a:t>6</a:t>
            </a:r>
            <a:r>
              <a:rPr sz="2000" dirty="0" smtClean="0"/>
              <a:t> </a:t>
            </a:r>
            <a:r>
              <a:rPr sz="2000" dirty="0"/>
              <a:t>bits</a:t>
            </a:r>
          </a:p>
        </p:txBody>
      </p:sp>
    </p:spTree>
    <p:extLst>
      <p:ext uri="{BB962C8B-B14F-4D97-AF65-F5344CB8AC3E}">
        <p14:creationId xmlns:p14="http://schemas.microsoft.com/office/powerpoint/2010/main" val="1558974168"/>
      </p:ext>
    </p:extLst>
  </p:cSld>
  <p:clrMapOvr>
    <a:masterClrMapping/>
  </p:clrMapOvr>
  <p:transition spd="slow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r>
              <a:t>Allocating/Freeing Memory</a:t>
            </a:r>
          </a:p>
        </p:txBody>
      </p:sp>
      <p:sp>
        <p:nvSpPr>
          <p:cNvPr id="295" name="Shape 29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t>To mark space as free, just set the right bits to 0</a:t>
            </a:r>
          </a:p>
          <a:p>
            <a:r>
              <a:t>To find space for a new process </a:t>
            </a:r>
            <a:r>
              <a:rPr i="1"/>
              <a:t>K</a:t>
            </a:r>
            <a:r>
              <a:t> units long, we need to search for a consecutive string of </a:t>
            </a:r>
            <a:r>
              <a:rPr i="1"/>
              <a:t>K</a:t>
            </a:r>
            <a:r>
              <a:t> zeroes</a:t>
            </a:r>
          </a:p>
          <a:p>
            <a:r>
              <a:t>This could be very slow, since most CPUs deal in units of multiple bytes, not bits, and the string of 0s could straddle a byte/word boundary</a:t>
            </a:r>
          </a:p>
        </p:txBody>
      </p:sp>
    </p:spTree>
    <p:extLst>
      <p:ext uri="{BB962C8B-B14F-4D97-AF65-F5344CB8AC3E}">
        <p14:creationId xmlns:p14="http://schemas.microsoft.com/office/powerpoint/2010/main" val="230864529"/>
      </p:ext>
    </p:extLst>
  </p:cSld>
  <p:clrMapOvr>
    <a:masterClrMapping/>
  </p:clrMapOvr>
  <p:transition spd="slow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List-Based Memory Tracking</a:t>
            </a:r>
          </a:p>
        </p:txBody>
      </p:sp>
      <p:sp>
        <p:nvSpPr>
          <p:cNvPr id="298" name="Shape 298"/>
          <p:cNvSpPr>
            <a:spLocks noGrp="1"/>
          </p:cNvSpPr>
          <p:nvPr>
            <p:ph type="body" sz="quarter" idx="1"/>
          </p:nvPr>
        </p:nvSpPr>
        <p:spPr>
          <a:xfrm>
            <a:off x="2193727" y="1830586"/>
            <a:ext cx="7804547" cy="106828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Keep a linked list describing free and allocated regions</a:t>
            </a:r>
          </a:p>
        </p:txBody>
      </p:sp>
      <p:sp>
        <p:nvSpPr>
          <p:cNvPr id="299" name="Shape 299"/>
          <p:cNvSpPr/>
          <p:nvPr/>
        </p:nvSpPr>
        <p:spPr>
          <a:xfrm>
            <a:off x="2452687" y="3598664"/>
            <a:ext cx="2293919" cy="561141"/>
          </a:xfrm>
          <a:prstGeom prst="rect">
            <a:avLst/>
          </a:prstGeom>
          <a:blipFill>
            <a:blip r:embed="rId2"/>
          </a:blip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/>
              <a:t>  P     0x18     22</a:t>
            </a:r>
          </a:p>
        </p:txBody>
      </p:sp>
      <p:sp>
        <p:nvSpPr>
          <p:cNvPr id="300" name="Shape 300"/>
          <p:cNvSpPr/>
          <p:nvPr/>
        </p:nvSpPr>
        <p:spPr>
          <a:xfrm flipV="1">
            <a:off x="2908102" y="3598664"/>
            <a:ext cx="0" cy="56114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01" name="Shape 301"/>
          <p:cNvSpPr/>
          <p:nvPr/>
        </p:nvSpPr>
        <p:spPr>
          <a:xfrm flipV="1">
            <a:off x="3658195" y="3598664"/>
            <a:ext cx="0" cy="56114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02" name="Shape 302"/>
          <p:cNvSpPr/>
          <p:nvPr/>
        </p:nvSpPr>
        <p:spPr>
          <a:xfrm flipV="1">
            <a:off x="4247555" y="3598664"/>
            <a:ext cx="0" cy="56114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03" name="Shape 303"/>
          <p:cNvSpPr/>
          <p:nvPr/>
        </p:nvSpPr>
        <p:spPr>
          <a:xfrm flipV="1">
            <a:off x="2546100" y="4191983"/>
            <a:ext cx="94739" cy="6913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04" name="Shape 304"/>
          <p:cNvSpPr/>
          <p:nvPr/>
        </p:nvSpPr>
        <p:spPr>
          <a:xfrm>
            <a:off x="2029224" y="4860432"/>
            <a:ext cx="969561" cy="5698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2300"/>
            </a:pPr>
            <a:r>
              <a:rPr sz="1617"/>
              <a:t>"Process"</a:t>
            </a:r>
          </a:p>
          <a:p>
            <a:pPr>
              <a:defRPr sz="2300"/>
            </a:pPr>
            <a:r>
              <a:rPr sz="1617"/>
              <a:t>vs "Hole"</a:t>
            </a:r>
          </a:p>
        </p:txBody>
      </p:sp>
      <p:sp>
        <p:nvSpPr>
          <p:cNvPr id="305" name="Shape 305"/>
          <p:cNvSpPr/>
          <p:nvPr/>
        </p:nvSpPr>
        <p:spPr>
          <a:xfrm>
            <a:off x="3173343" y="4860432"/>
            <a:ext cx="860300" cy="5698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2300"/>
            </a:pPr>
            <a:r>
              <a:rPr sz="1617"/>
              <a:t>Start</a:t>
            </a:r>
          </a:p>
          <a:p>
            <a:pPr>
              <a:defRPr sz="2300"/>
            </a:pPr>
            <a:r>
              <a:rPr sz="1617"/>
              <a:t>Address</a:t>
            </a:r>
          </a:p>
        </p:txBody>
      </p:sp>
      <p:sp>
        <p:nvSpPr>
          <p:cNvPr id="306" name="Shape 306"/>
          <p:cNvSpPr/>
          <p:nvPr/>
        </p:nvSpPr>
        <p:spPr>
          <a:xfrm>
            <a:off x="4246709" y="4984856"/>
            <a:ext cx="727764" cy="320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300"/>
            </a:lvl1pPr>
          </a:lstStyle>
          <a:p>
            <a:r>
              <a:rPr sz="1617"/>
              <a:t>Length</a:t>
            </a:r>
          </a:p>
        </p:txBody>
      </p:sp>
      <p:sp>
        <p:nvSpPr>
          <p:cNvPr id="307" name="Shape 307"/>
          <p:cNvSpPr/>
          <p:nvPr/>
        </p:nvSpPr>
        <p:spPr>
          <a:xfrm flipH="1" flipV="1">
            <a:off x="3344520" y="4190750"/>
            <a:ext cx="196768" cy="69256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08" name="Shape 308"/>
          <p:cNvSpPr/>
          <p:nvPr/>
        </p:nvSpPr>
        <p:spPr>
          <a:xfrm flipH="1" flipV="1">
            <a:off x="4005317" y="4190752"/>
            <a:ext cx="475573" cy="7576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09" name="Shape 309"/>
          <p:cNvSpPr/>
          <p:nvPr/>
        </p:nvSpPr>
        <p:spPr>
          <a:xfrm>
            <a:off x="5265539" y="3598664"/>
            <a:ext cx="2293919" cy="561141"/>
          </a:xfrm>
          <a:prstGeom prst="rect">
            <a:avLst/>
          </a:prstGeom>
          <a:blipFill>
            <a:blip r:embed="rId3"/>
          </a:blip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/>
              <a:t>  H     0x50     10</a:t>
            </a:r>
          </a:p>
        </p:txBody>
      </p:sp>
      <p:sp>
        <p:nvSpPr>
          <p:cNvPr id="310" name="Shape 310"/>
          <p:cNvSpPr/>
          <p:nvPr/>
        </p:nvSpPr>
        <p:spPr>
          <a:xfrm flipV="1">
            <a:off x="5720953" y="3598664"/>
            <a:ext cx="0" cy="56114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11" name="Shape 311"/>
          <p:cNvSpPr/>
          <p:nvPr/>
        </p:nvSpPr>
        <p:spPr>
          <a:xfrm flipV="1">
            <a:off x="6471047" y="3598664"/>
            <a:ext cx="0" cy="56114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12" name="Shape 312"/>
          <p:cNvSpPr/>
          <p:nvPr/>
        </p:nvSpPr>
        <p:spPr>
          <a:xfrm flipV="1">
            <a:off x="7060406" y="3598664"/>
            <a:ext cx="0" cy="56114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13" name="Shape 313"/>
          <p:cNvSpPr/>
          <p:nvPr/>
        </p:nvSpPr>
        <p:spPr>
          <a:xfrm>
            <a:off x="8078390" y="3598664"/>
            <a:ext cx="2293919" cy="561141"/>
          </a:xfrm>
          <a:prstGeom prst="rect">
            <a:avLst/>
          </a:prstGeom>
          <a:blipFill>
            <a:blip r:embed="rId2"/>
          </a:blip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/>
              <a:t>  P     0x90     60</a:t>
            </a:r>
          </a:p>
        </p:txBody>
      </p:sp>
      <p:sp>
        <p:nvSpPr>
          <p:cNvPr id="314" name="Shape 314"/>
          <p:cNvSpPr/>
          <p:nvPr/>
        </p:nvSpPr>
        <p:spPr>
          <a:xfrm flipV="1">
            <a:off x="8533805" y="3598664"/>
            <a:ext cx="0" cy="56114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15" name="Shape 315"/>
          <p:cNvSpPr/>
          <p:nvPr/>
        </p:nvSpPr>
        <p:spPr>
          <a:xfrm flipV="1">
            <a:off x="9283898" y="3598664"/>
            <a:ext cx="0" cy="56114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16" name="Shape 316"/>
          <p:cNvSpPr/>
          <p:nvPr/>
        </p:nvSpPr>
        <p:spPr>
          <a:xfrm flipV="1">
            <a:off x="9873258" y="3598664"/>
            <a:ext cx="0" cy="56114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17" name="Shape 317"/>
          <p:cNvSpPr/>
          <p:nvPr/>
        </p:nvSpPr>
        <p:spPr>
          <a:xfrm>
            <a:off x="4531944" y="3879234"/>
            <a:ext cx="643264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18" name="Shape 318"/>
          <p:cNvSpPr/>
          <p:nvPr/>
        </p:nvSpPr>
        <p:spPr>
          <a:xfrm>
            <a:off x="7335866" y="3879234"/>
            <a:ext cx="643264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1784672421"/>
      </p:ext>
    </p:extLst>
  </p:cSld>
  <p:clrMapOvr>
    <a:masterClrMapping/>
  </p:clrMapOvr>
  <p:transition spd="slow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Freeing Memory</a:t>
            </a:r>
          </a:p>
        </p:txBody>
      </p:sp>
      <p:pic>
        <p:nvPicPr>
          <p:cNvPr id="32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6653" y="2220355"/>
            <a:ext cx="8558695" cy="364958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85282098"/>
      </p:ext>
    </p:extLst>
  </p:cSld>
  <p:clrMapOvr>
    <a:masterClrMapping/>
  </p:clrMapOvr>
  <p:transition spd="slow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Finding Free Memory</a:t>
            </a:r>
          </a:p>
        </p:txBody>
      </p:sp>
      <p:sp>
        <p:nvSpPr>
          <p:cNvPr id="324" name="Shape 3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240646" indent="-240646" defTabSz="316278">
              <a:spcBef>
                <a:spcPts val="2250"/>
              </a:spcBef>
              <a:defRPr sz="2772"/>
            </a:pPr>
            <a:r>
              <a:t>Many strategies to find the right place to allocate a process that needs space:</a:t>
            </a:r>
          </a:p>
          <a:p>
            <a:pPr marL="481292" lvl="1" indent="-240646" defTabSz="316278">
              <a:spcBef>
                <a:spcPts val="2250"/>
              </a:spcBef>
              <a:defRPr sz="2772"/>
            </a:pPr>
            <a:r>
              <a:t>First fit – just traverse the list and pick the first free range large enough</a:t>
            </a:r>
          </a:p>
          <a:p>
            <a:pPr marL="481292" lvl="1" indent="-240646" defTabSz="316278">
              <a:spcBef>
                <a:spcPts val="2250"/>
              </a:spcBef>
              <a:defRPr sz="2772"/>
            </a:pPr>
            <a:r>
              <a:t>Best fit – traverse the list and pick the </a:t>
            </a:r>
            <a:r>
              <a:rPr i="1"/>
              <a:t>smallest</a:t>
            </a:r>
            <a:r>
              <a:t> big-enough free range</a:t>
            </a:r>
          </a:p>
          <a:p>
            <a:pPr marL="721939" lvl="2" indent="-240646" defTabSz="316278">
              <a:spcBef>
                <a:spcPts val="2250"/>
              </a:spcBef>
              <a:defRPr sz="2772"/>
            </a:pPr>
            <a:r>
              <a:t>Slower and actually wastes more memory than first fit</a:t>
            </a:r>
          </a:p>
          <a:p>
            <a:pPr marL="481292" lvl="1" indent="-240646" defTabSz="316278">
              <a:spcBef>
                <a:spcPts val="2250"/>
              </a:spcBef>
              <a:defRPr sz="2772"/>
            </a:pPr>
            <a:r>
              <a:t>Quick fit – keep separate lists for commonly needed sizes</a:t>
            </a:r>
          </a:p>
          <a:p>
            <a:pPr marL="721939" lvl="2" indent="-240646" defTabSz="316278">
              <a:spcBef>
                <a:spcPts val="2250"/>
              </a:spcBef>
              <a:defRPr sz="2772"/>
            </a:pPr>
            <a:r>
              <a:t>Fast to allocate, but much slower to deallocate – hard to merge adjacent free ranges</a:t>
            </a:r>
          </a:p>
        </p:txBody>
      </p:sp>
    </p:spTree>
    <p:extLst>
      <p:ext uri="{BB962C8B-B14F-4D97-AF65-F5344CB8AC3E}">
        <p14:creationId xmlns:p14="http://schemas.microsoft.com/office/powerpoint/2010/main" val="1757607115"/>
      </p:ext>
    </p:extLst>
  </p:cSld>
  <p:clrMapOvr>
    <a:masterClrMapping/>
  </p:clrMapOvr>
  <p:transition spd="slow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Optimizations</a:t>
            </a:r>
          </a:p>
        </p:txBody>
      </p:sp>
      <p:sp>
        <p:nvSpPr>
          <p:cNvPr id="327" name="Shape 3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dirty="0"/>
              <a:t>Keep a separate </a:t>
            </a:r>
            <a:r>
              <a:rPr i="1" dirty="0" err="1"/>
              <a:t>freelist</a:t>
            </a:r>
            <a:r>
              <a:rPr dirty="0"/>
              <a:t> of just the unallocated regions</a:t>
            </a:r>
          </a:p>
          <a:p>
            <a:pPr lvl="1"/>
            <a:r>
              <a:rPr dirty="0"/>
              <a:t>One nice trick is that we can actually store the list entries in the unallocated spaces themselves!</a:t>
            </a:r>
          </a:p>
          <a:p>
            <a:r>
              <a:rPr dirty="0"/>
              <a:t>Keep the lists sorted by address, so it's easier to merge free regions later</a:t>
            </a:r>
          </a:p>
          <a:p>
            <a:r>
              <a:rPr dirty="0"/>
              <a:t>Keep the lists sorted by size, so we don't have to search the entire list for the smallest</a:t>
            </a:r>
          </a:p>
        </p:txBody>
      </p:sp>
    </p:spTree>
    <p:extLst>
      <p:ext uri="{BB962C8B-B14F-4D97-AF65-F5344CB8AC3E}">
        <p14:creationId xmlns:p14="http://schemas.microsoft.com/office/powerpoint/2010/main" val="1465217320"/>
      </p:ext>
    </p:extLst>
  </p:cSld>
  <p:clrMapOvr>
    <a:masterClrMapping/>
  </p:clrMapOvr>
  <p:transition spd="slow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/>
          </p:cNvSpPr>
          <p:nvPr>
            <p:ph type="title"/>
          </p:nvPr>
        </p:nvSpPr>
        <p:spPr>
          <a:xfrm>
            <a:off x="843425" y="0"/>
            <a:ext cx="10058400" cy="1609344"/>
          </a:xfrm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r>
              <a:rPr dirty="0"/>
              <a:t>Memory Management in xv6</a:t>
            </a:r>
          </a:p>
        </p:txBody>
      </p:sp>
      <p:sp>
        <p:nvSpPr>
          <p:cNvPr id="330" name="Shape 330"/>
          <p:cNvSpPr>
            <a:spLocks noGrp="1"/>
          </p:cNvSpPr>
          <p:nvPr>
            <p:ph type="body" idx="1"/>
          </p:nvPr>
        </p:nvSpPr>
        <p:spPr>
          <a:xfrm>
            <a:off x="2193727" y="1218903"/>
            <a:ext cx="7804547" cy="442019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dirty="0"/>
              <a:t>As in many things, the xv6 memory manager is designed to be </a:t>
            </a:r>
            <a:r>
              <a:rPr i="1" dirty="0"/>
              <a:t>simple</a:t>
            </a:r>
            <a:r>
              <a:rPr dirty="0"/>
              <a:t> rather than </a:t>
            </a:r>
            <a:r>
              <a:rPr i="1" dirty="0"/>
              <a:t>efficient</a:t>
            </a:r>
          </a:p>
          <a:p>
            <a:r>
              <a:rPr dirty="0"/>
              <a:t>The basic structure is a simple singly-linked free list where each entry is the same size (4096 bytes, the default </a:t>
            </a:r>
            <a:r>
              <a:rPr i="1" dirty="0"/>
              <a:t>page size</a:t>
            </a:r>
            <a:r>
              <a:rPr dirty="0"/>
              <a:t>)</a:t>
            </a:r>
          </a:p>
          <a:p>
            <a:r>
              <a:rPr dirty="0"/>
              <a:t>Note: for now we are just talking about how xv6 manages </a:t>
            </a:r>
            <a:r>
              <a:rPr i="1" dirty="0"/>
              <a:t>physical </a:t>
            </a:r>
            <a:r>
              <a:rPr dirty="0"/>
              <a:t>memory – the list of what's free and what's not</a:t>
            </a:r>
          </a:p>
        </p:txBody>
      </p:sp>
      <p:sp>
        <p:nvSpPr>
          <p:cNvPr id="331" name="Shape 331"/>
          <p:cNvSpPr/>
          <p:nvPr/>
        </p:nvSpPr>
        <p:spPr>
          <a:xfrm>
            <a:off x="4648732" y="5813227"/>
            <a:ext cx="2447786" cy="818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1617" dirty="0" err="1">
                <a:solidFill>
                  <a:srgbClr val="34BD26"/>
                </a:solidFill>
              </a:rPr>
              <a:t>struct</a:t>
            </a:r>
            <a:r>
              <a:rPr sz="1617" dirty="0"/>
              <a:t> run 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1617" dirty="0"/>
              <a:t>  </a:t>
            </a:r>
            <a:r>
              <a:rPr sz="1617" dirty="0" err="1">
                <a:solidFill>
                  <a:srgbClr val="34BD26"/>
                </a:solidFill>
              </a:rPr>
              <a:t>struct</a:t>
            </a:r>
            <a:r>
              <a:rPr sz="1617" dirty="0"/>
              <a:t> run *next;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1617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12517091"/>
      </p:ext>
    </p:extLst>
  </p:cSld>
  <p:clrMapOvr>
    <a:masterClrMapping/>
  </p:clrMapOvr>
  <p:transition spd="slow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Initialization</a:t>
            </a:r>
          </a:p>
        </p:txBody>
      </p:sp>
      <p:sp>
        <p:nvSpPr>
          <p:cNvPr id="334" name="Shape 334"/>
          <p:cNvSpPr>
            <a:spLocks noGrp="1"/>
          </p:cNvSpPr>
          <p:nvPr>
            <p:ph type="body" sz="quarter" idx="1"/>
          </p:nvPr>
        </p:nvSpPr>
        <p:spPr>
          <a:xfrm>
            <a:off x="2193727" y="1830586"/>
            <a:ext cx="7804547" cy="151804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When xv6 starts, it goes through and adds all available memory to the free list</a:t>
            </a:r>
          </a:p>
        </p:txBody>
      </p:sp>
      <p:sp>
        <p:nvSpPr>
          <p:cNvPr id="335" name="Shape 335"/>
          <p:cNvSpPr/>
          <p:nvPr/>
        </p:nvSpPr>
        <p:spPr>
          <a:xfrm>
            <a:off x="3007553" y="3469049"/>
            <a:ext cx="6052940" cy="211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7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898"/>
              <a:t>int</a:t>
            </a:r>
            <a:endParaRPr sz="1898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700">
                <a:latin typeface="Menlo"/>
                <a:ea typeface="Menlo"/>
                <a:cs typeface="Menlo"/>
                <a:sym typeface="Menlo"/>
              </a:defRPr>
            </a:pPr>
            <a:r>
              <a:rPr sz="1898"/>
              <a:t>main(</a:t>
            </a:r>
            <a:r>
              <a:rPr sz="1898">
                <a:solidFill>
                  <a:srgbClr val="34BD26"/>
                </a:solidFill>
              </a:rPr>
              <a:t>void</a:t>
            </a:r>
            <a:r>
              <a:rPr sz="1898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700">
                <a:latin typeface="Menlo"/>
                <a:ea typeface="Menlo"/>
                <a:cs typeface="Menlo"/>
                <a:sym typeface="Menlo"/>
              </a:defRPr>
            </a:pPr>
            <a:r>
              <a:rPr sz="1898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700">
                <a:latin typeface="Menlo"/>
                <a:ea typeface="Menlo"/>
                <a:cs typeface="Menlo"/>
                <a:sym typeface="Menlo"/>
              </a:defRPr>
            </a:pPr>
            <a:r>
              <a:rPr sz="1898"/>
              <a:t>...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898">
                <a:solidFill>
                  <a:srgbClr val="000000"/>
                </a:solidFill>
              </a:rPr>
              <a:t>  kinit2(P2V(</a:t>
            </a:r>
            <a:r>
              <a:rPr sz="1898">
                <a:solidFill>
                  <a:srgbClr val="C33720"/>
                </a:solidFill>
              </a:rPr>
              <a:t>4</a:t>
            </a:r>
            <a:r>
              <a:rPr sz="1898">
                <a:solidFill>
                  <a:srgbClr val="000000"/>
                </a:solidFill>
              </a:rPr>
              <a:t>*</a:t>
            </a:r>
            <a:r>
              <a:rPr sz="1898">
                <a:solidFill>
                  <a:srgbClr val="C33720"/>
                </a:solidFill>
              </a:rPr>
              <a:t>1024</a:t>
            </a:r>
            <a:r>
              <a:rPr sz="1898">
                <a:solidFill>
                  <a:srgbClr val="000000"/>
                </a:solidFill>
              </a:rPr>
              <a:t>*</a:t>
            </a:r>
            <a:r>
              <a:rPr sz="1898">
                <a:solidFill>
                  <a:srgbClr val="C33720"/>
                </a:solidFill>
              </a:rPr>
              <a:t>1024</a:t>
            </a:r>
            <a:r>
              <a:rPr sz="1898">
                <a:solidFill>
                  <a:srgbClr val="000000"/>
                </a:solidFill>
              </a:rPr>
              <a:t>), P2V(PHYSTOP));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898">
                <a:solidFill>
                  <a:srgbClr val="000000"/>
                </a:solidFill>
              </a:rPr>
              <a:t>...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898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5932765"/>
      </p:ext>
    </p:extLst>
  </p:cSld>
  <p:clrMapOvr>
    <a:masterClrMapping/>
  </p:clrMapOvr>
  <p:transition spd="slow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/>
          </p:cNvSpPr>
          <p:nvPr>
            <p:ph type="title"/>
          </p:nvPr>
        </p:nvSpPr>
        <p:spPr>
          <a:xfrm>
            <a:off x="66671" y="58504"/>
            <a:ext cx="10058400" cy="1609344"/>
          </a:xfrm>
          <a:prstGeom prst="rect">
            <a:avLst/>
          </a:prstGeom>
        </p:spPr>
        <p:txBody>
          <a:bodyPr/>
          <a:lstStyle/>
          <a:p>
            <a:r>
              <a:rPr dirty="0"/>
              <a:t>Freeing Each Page</a:t>
            </a:r>
          </a:p>
        </p:txBody>
      </p:sp>
      <p:sp>
        <p:nvSpPr>
          <p:cNvPr id="338" name="Shape 338"/>
          <p:cNvSpPr/>
          <p:nvPr/>
        </p:nvSpPr>
        <p:spPr>
          <a:xfrm>
            <a:off x="2830142" y="1928991"/>
            <a:ext cx="6476133" cy="3859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5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758" dirty="0"/>
              <a:t>void</a:t>
            </a:r>
            <a:endParaRPr sz="1758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 sz="1758" dirty="0"/>
              <a:t>kinit2(</a:t>
            </a:r>
            <a:r>
              <a:rPr sz="1758" dirty="0">
                <a:solidFill>
                  <a:srgbClr val="34BD26"/>
                </a:solidFill>
              </a:rPr>
              <a:t>void</a:t>
            </a:r>
            <a:r>
              <a:rPr sz="1758" dirty="0"/>
              <a:t> *</a:t>
            </a:r>
            <a:r>
              <a:rPr sz="1758" dirty="0" err="1"/>
              <a:t>vstart</a:t>
            </a:r>
            <a:r>
              <a:rPr sz="1758" dirty="0"/>
              <a:t>, </a:t>
            </a:r>
            <a:r>
              <a:rPr sz="1758" dirty="0">
                <a:solidFill>
                  <a:srgbClr val="34BD26"/>
                </a:solidFill>
              </a:rPr>
              <a:t>void</a:t>
            </a:r>
            <a:r>
              <a:rPr sz="1758" dirty="0"/>
              <a:t> *vend)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 sz="1758" dirty="0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 sz="1758" dirty="0"/>
              <a:t>  </a:t>
            </a:r>
            <a:r>
              <a:rPr sz="1758" dirty="0" err="1"/>
              <a:t>freerange</a:t>
            </a:r>
            <a:r>
              <a:rPr sz="1758" dirty="0"/>
              <a:t>(</a:t>
            </a:r>
            <a:r>
              <a:rPr sz="1758" dirty="0" err="1"/>
              <a:t>vstart</a:t>
            </a:r>
            <a:r>
              <a:rPr sz="1758" dirty="0"/>
              <a:t>, vend);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 sz="1758" dirty="0"/>
              <a:t>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endParaRPr sz="1758" dirty="0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5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758" dirty="0"/>
              <a:t>void</a:t>
            </a:r>
            <a:endParaRPr sz="1758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 sz="1758" dirty="0" err="1"/>
              <a:t>freerange</a:t>
            </a:r>
            <a:r>
              <a:rPr sz="1758" dirty="0"/>
              <a:t>(</a:t>
            </a:r>
            <a:r>
              <a:rPr sz="1758" dirty="0">
                <a:solidFill>
                  <a:srgbClr val="34BD26"/>
                </a:solidFill>
              </a:rPr>
              <a:t>void</a:t>
            </a:r>
            <a:r>
              <a:rPr sz="1758" dirty="0"/>
              <a:t> *</a:t>
            </a:r>
            <a:r>
              <a:rPr sz="1758" dirty="0" err="1"/>
              <a:t>vstart</a:t>
            </a:r>
            <a:r>
              <a:rPr sz="1758" dirty="0"/>
              <a:t>, </a:t>
            </a:r>
            <a:r>
              <a:rPr sz="1758" dirty="0">
                <a:solidFill>
                  <a:srgbClr val="34BD26"/>
                </a:solidFill>
              </a:rPr>
              <a:t>void</a:t>
            </a:r>
            <a:r>
              <a:rPr sz="1758" dirty="0"/>
              <a:t> *vend)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 sz="1758" dirty="0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 sz="1758" dirty="0"/>
              <a:t>  </a:t>
            </a:r>
            <a:r>
              <a:rPr sz="1758" dirty="0">
                <a:solidFill>
                  <a:srgbClr val="34BD26"/>
                </a:solidFill>
              </a:rPr>
              <a:t>char</a:t>
            </a:r>
            <a:r>
              <a:rPr sz="1758" dirty="0"/>
              <a:t> *p;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 sz="1758" dirty="0"/>
              <a:t>  p = (</a:t>
            </a:r>
            <a:r>
              <a:rPr sz="1758" dirty="0">
                <a:solidFill>
                  <a:srgbClr val="34BD26"/>
                </a:solidFill>
              </a:rPr>
              <a:t>char</a:t>
            </a:r>
            <a:r>
              <a:rPr sz="1758" dirty="0"/>
              <a:t>*)PGROUNDUP((</a:t>
            </a:r>
            <a:r>
              <a:rPr sz="1758" dirty="0" err="1"/>
              <a:t>uint</a:t>
            </a:r>
            <a:r>
              <a:rPr sz="1758" dirty="0"/>
              <a:t>)</a:t>
            </a:r>
            <a:r>
              <a:rPr sz="1758" dirty="0" err="1"/>
              <a:t>vstart</a:t>
            </a:r>
            <a:r>
              <a:rPr sz="1758" dirty="0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 sz="1758" dirty="0"/>
              <a:t>  </a:t>
            </a:r>
            <a:r>
              <a:rPr sz="1758" dirty="0">
                <a:solidFill>
                  <a:srgbClr val="CE7924"/>
                </a:solidFill>
              </a:rPr>
              <a:t>for</a:t>
            </a:r>
            <a:r>
              <a:rPr sz="1758" dirty="0"/>
              <a:t>(; p + PGSIZE &lt;= (</a:t>
            </a:r>
            <a:r>
              <a:rPr sz="1758" dirty="0">
                <a:solidFill>
                  <a:srgbClr val="34BD26"/>
                </a:solidFill>
              </a:rPr>
              <a:t>char</a:t>
            </a:r>
            <a:r>
              <a:rPr sz="1758" dirty="0"/>
              <a:t>*)vend; p += PGSIZE)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 sz="1758" dirty="0"/>
              <a:t>    </a:t>
            </a:r>
            <a:r>
              <a:rPr sz="1758" dirty="0" err="1"/>
              <a:t>kfree</a:t>
            </a:r>
            <a:r>
              <a:rPr sz="1758" dirty="0"/>
              <a:t>(p);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 sz="1758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9241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kfree</a:t>
            </a:r>
          </a:p>
        </p:txBody>
      </p:sp>
      <p:sp>
        <p:nvSpPr>
          <p:cNvPr id="341" name="Shape 341"/>
          <p:cNvSpPr/>
          <p:nvPr/>
        </p:nvSpPr>
        <p:spPr>
          <a:xfrm>
            <a:off x="3316214" y="2142705"/>
            <a:ext cx="6823984" cy="3804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void</a:t>
            </a:r>
            <a:endParaRPr sz="161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kfree(</a:t>
            </a:r>
            <a:r>
              <a:rPr sz="1617">
                <a:solidFill>
                  <a:srgbClr val="34BD26"/>
                </a:solidFill>
              </a:rPr>
              <a:t>char</a:t>
            </a:r>
            <a:r>
              <a:rPr sz="1617"/>
              <a:t> *v)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  </a:t>
            </a:r>
            <a:r>
              <a:rPr sz="1617">
                <a:solidFill>
                  <a:srgbClr val="34BD26"/>
                </a:solidFill>
              </a:rPr>
              <a:t>struct</a:t>
            </a:r>
            <a:r>
              <a:rPr sz="1617"/>
              <a:t> run *r;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endParaRPr sz="1617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  </a:t>
            </a:r>
            <a:r>
              <a:rPr sz="1617">
                <a:solidFill>
                  <a:srgbClr val="CE7924"/>
                </a:solidFill>
              </a:rPr>
              <a:t>if</a:t>
            </a:r>
            <a:r>
              <a:rPr sz="1617"/>
              <a:t>((uint)v % PGSIZE || v &lt; end || v2p(v) &gt;= PHYSTOP)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    panic(</a:t>
            </a:r>
            <a:r>
              <a:rPr sz="1617">
                <a:solidFill>
                  <a:srgbClr val="C33720"/>
                </a:solidFill>
              </a:rPr>
              <a:t>"kfree"</a:t>
            </a:r>
            <a:r>
              <a:rPr sz="1617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endParaRPr sz="1617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17">
                <a:solidFill>
                  <a:srgbClr val="000000"/>
                </a:solidFill>
              </a:rPr>
              <a:t>  </a:t>
            </a:r>
            <a:r>
              <a:rPr sz="1617"/>
              <a:t>// Fill with junk to catch dangling refs.</a:t>
            </a:r>
            <a:endParaRPr sz="161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  memset(v, </a:t>
            </a:r>
            <a:r>
              <a:rPr sz="1617">
                <a:solidFill>
                  <a:srgbClr val="C33720"/>
                </a:solidFill>
              </a:rPr>
              <a:t>1</a:t>
            </a:r>
            <a:r>
              <a:rPr sz="1617"/>
              <a:t>, PGSIZE);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endParaRPr sz="1617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  r = (</a:t>
            </a:r>
            <a:r>
              <a:rPr sz="1617">
                <a:solidFill>
                  <a:srgbClr val="34BD26"/>
                </a:solidFill>
              </a:rPr>
              <a:t>struct</a:t>
            </a:r>
            <a:r>
              <a:rPr sz="1617"/>
              <a:t> run*)v;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  r-&gt;next = kmem.freelist;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  kmem.freelist = r;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9358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Shortest Job First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Batch, non-preemptive</a:t>
            </a:r>
          </a:p>
          <a:p>
            <a:r>
              <a:t>Assumes we can predict how long each job will take to execute</a:t>
            </a:r>
          </a:p>
          <a:p>
            <a:r>
              <a:t>Always picks the job with the shortest time to execute to run</a:t>
            </a:r>
          </a:p>
        </p:txBody>
      </p:sp>
    </p:spTree>
    <p:extLst>
      <p:ext uri="{BB962C8B-B14F-4D97-AF65-F5344CB8AC3E}">
        <p14:creationId xmlns:p14="http://schemas.microsoft.com/office/powerpoint/2010/main" val="4506073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kalloc</a:t>
            </a:r>
          </a:p>
        </p:txBody>
      </p:sp>
      <p:sp>
        <p:nvSpPr>
          <p:cNvPr id="344" name="Shape 344"/>
          <p:cNvSpPr/>
          <p:nvPr/>
        </p:nvSpPr>
        <p:spPr>
          <a:xfrm>
            <a:off x="3951063" y="2548744"/>
            <a:ext cx="4156587" cy="2992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7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898"/>
              <a:t>char</a:t>
            </a:r>
            <a:r>
              <a:rPr sz="1898">
                <a:solidFill>
                  <a:srgbClr val="000000"/>
                </a:solidFill>
              </a:rPr>
              <a:t>*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700">
                <a:latin typeface="Menlo"/>
                <a:ea typeface="Menlo"/>
                <a:cs typeface="Menlo"/>
                <a:sym typeface="Menlo"/>
              </a:defRPr>
            </a:pPr>
            <a:r>
              <a:rPr sz="1898"/>
              <a:t>kalloc(</a:t>
            </a:r>
            <a:r>
              <a:rPr sz="1898">
                <a:solidFill>
                  <a:srgbClr val="34BD26"/>
                </a:solidFill>
              </a:rPr>
              <a:t>void</a:t>
            </a:r>
            <a:r>
              <a:rPr sz="1898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700">
                <a:latin typeface="Menlo"/>
                <a:ea typeface="Menlo"/>
                <a:cs typeface="Menlo"/>
                <a:sym typeface="Menlo"/>
              </a:defRPr>
            </a:pPr>
            <a:r>
              <a:rPr sz="1898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700">
                <a:latin typeface="Menlo"/>
                <a:ea typeface="Menlo"/>
                <a:cs typeface="Menlo"/>
                <a:sym typeface="Menlo"/>
              </a:defRPr>
            </a:pPr>
            <a:r>
              <a:rPr sz="1898"/>
              <a:t>  </a:t>
            </a:r>
            <a:r>
              <a:rPr sz="1898">
                <a:solidFill>
                  <a:srgbClr val="34BD26"/>
                </a:solidFill>
              </a:rPr>
              <a:t>struct</a:t>
            </a:r>
            <a:r>
              <a:rPr sz="1898"/>
              <a:t> run *r;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700">
                <a:latin typeface="Menlo"/>
                <a:ea typeface="Menlo"/>
                <a:cs typeface="Menlo"/>
                <a:sym typeface="Menlo"/>
              </a:defRPr>
            </a:pPr>
            <a:endParaRPr sz="1898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700">
                <a:latin typeface="Menlo"/>
                <a:ea typeface="Menlo"/>
                <a:cs typeface="Menlo"/>
                <a:sym typeface="Menlo"/>
              </a:defRPr>
            </a:pPr>
            <a:r>
              <a:rPr sz="1898"/>
              <a:t>  r = kmem.freelist;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700">
                <a:latin typeface="Menlo"/>
                <a:ea typeface="Menlo"/>
                <a:cs typeface="Menlo"/>
                <a:sym typeface="Menlo"/>
              </a:defRPr>
            </a:pPr>
            <a:r>
              <a:rPr sz="1898"/>
              <a:t>  </a:t>
            </a:r>
            <a:r>
              <a:rPr sz="1898">
                <a:solidFill>
                  <a:srgbClr val="CE7924"/>
                </a:solidFill>
              </a:rPr>
              <a:t>if</a:t>
            </a:r>
            <a:r>
              <a:rPr sz="1898"/>
              <a:t>(r)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700">
                <a:latin typeface="Menlo"/>
                <a:ea typeface="Menlo"/>
                <a:cs typeface="Menlo"/>
                <a:sym typeface="Menlo"/>
              </a:defRPr>
            </a:pPr>
            <a:r>
              <a:rPr sz="1898"/>
              <a:t>    kmem.freelist = r-&gt;next;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7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898">
                <a:solidFill>
                  <a:srgbClr val="000000"/>
                </a:solidFill>
              </a:rPr>
              <a:t>  </a:t>
            </a:r>
            <a:r>
              <a:rPr sz="1898"/>
              <a:t>return</a:t>
            </a:r>
            <a:r>
              <a:rPr sz="1898">
                <a:solidFill>
                  <a:srgbClr val="000000"/>
                </a:solidFill>
              </a:rPr>
              <a:t> (</a:t>
            </a:r>
            <a:r>
              <a:rPr sz="1898">
                <a:solidFill>
                  <a:srgbClr val="34BD26"/>
                </a:solidFill>
              </a:rPr>
              <a:t>char</a:t>
            </a:r>
            <a:r>
              <a:rPr sz="1898">
                <a:solidFill>
                  <a:srgbClr val="000000"/>
                </a:solidFill>
              </a:rPr>
              <a:t>*)r;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700">
                <a:latin typeface="Menlo"/>
                <a:ea typeface="Menlo"/>
                <a:cs typeface="Menlo"/>
                <a:sym typeface="Menlo"/>
              </a:defRPr>
            </a:pPr>
            <a:r>
              <a:rPr sz="1898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54789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xv6 Allocation </a:t>
            </a:r>
          </a:p>
        </p:txBody>
      </p:sp>
      <p:sp>
        <p:nvSpPr>
          <p:cNvPr id="347" name="Shape 347"/>
          <p:cNvSpPr/>
          <p:nvPr/>
        </p:nvSpPr>
        <p:spPr>
          <a:xfrm>
            <a:off x="2096895" y="3330774"/>
            <a:ext cx="1167488" cy="5921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687"/>
              <a:t>0x1000</a:t>
            </a:r>
          </a:p>
        </p:txBody>
      </p:sp>
      <p:sp>
        <p:nvSpPr>
          <p:cNvPr id="348" name="Shape 348"/>
          <p:cNvSpPr/>
          <p:nvPr/>
        </p:nvSpPr>
        <p:spPr>
          <a:xfrm>
            <a:off x="1748895" y="2063238"/>
            <a:ext cx="1101328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kmem.freelist</a:t>
            </a:r>
          </a:p>
        </p:txBody>
      </p:sp>
      <p:sp>
        <p:nvSpPr>
          <p:cNvPr id="349" name="Shape 349"/>
          <p:cNvSpPr/>
          <p:nvPr/>
        </p:nvSpPr>
        <p:spPr>
          <a:xfrm flipH="1">
            <a:off x="2680639" y="2428850"/>
            <a:ext cx="1" cy="8974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50" name="Shape 350"/>
          <p:cNvSpPr/>
          <p:nvPr/>
        </p:nvSpPr>
        <p:spPr>
          <a:xfrm>
            <a:off x="3293438" y="3626848"/>
            <a:ext cx="47857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grpSp>
        <p:nvGrpSpPr>
          <p:cNvPr id="358" name="Group 358"/>
          <p:cNvGrpSpPr/>
          <p:nvPr/>
        </p:nvGrpSpPr>
        <p:grpSpPr>
          <a:xfrm>
            <a:off x="3801071" y="3330774"/>
            <a:ext cx="6280012" cy="592150"/>
            <a:chOff x="0" y="0"/>
            <a:chExt cx="8931572" cy="842168"/>
          </a:xfrm>
        </p:grpSpPr>
        <p:sp>
          <p:nvSpPr>
            <p:cNvPr id="351" name="Shape 351"/>
            <p:cNvSpPr/>
            <p:nvPr/>
          </p:nvSpPr>
          <p:spPr>
            <a:xfrm>
              <a:off x="0" y="0"/>
              <a:ext cx="1660426" cy="842169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0x2000</a:t>
              </a:r>
            </a:p>
          </p:txBody>
        </p:sp>
        <p:sp>
          <p:nvSpPr>
            <p:cNvPr id="352" name="Shape 352"/>
            <p:cNvSpPr/>
            <p:nvPr/>
          </p:nvSpPr>
          <p:spPr>
            <a:xfrm>
              <a:off x="2423715" y="0"/>
              <a:ext cx="1660427" cy="842169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0x3000</a:t>
              </a:r>
            </a:p>
          </p:txBody>
        </p:sp>
        <p:sp>
          <p:nvSpPr>
            <p:cNvPr id="353" name="Shape 353"/>
            <p:cNvSpPr/>
            <p:nvPr/>
          </p:nvSpPr>
          <p:spPr>
            <a:xfrm>
              <a:off x="4847431" y="0"/>
              <a:ext cx="1660427" cy="842169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0x4000</a:t>
              </a:r>
            </a:p>
          </p:txBody>
        </p:sp>
        <p:sp>
          <p:nvSpPr>
            <p:cNvPr id="354" name="Shape 354"/>
            <p:cNvSpPr/>
            <p:nvPr/>
          </p:nvSpPr>
          <p:spPr>
            <a:xfrm>
              <a:off x="7271146" y="0"/>
              <a:ext cx="1660427" cy="842169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0x5000</a:t>
              </a:r>
            </a:p>
          </p:txBody>
        </p:sp>
        <p:sp>
          <p:nvSpPr>
            <p:cNvPr id="355" name="Shape 355"/>
            <p:cNvSpPr/>
            <p:nvPr/>
          </p:nvSpPr>
          <p:spPr>
            <a:xfrm>
              <a:off x="1691034" y="421084"/>
              <a:ext cx="68064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356" name="Shape 356"/>
            <p:cNvSpPr/>
            <p:nvPr/>
          </p:nvSpPr>
          <p:spPr>
            <a:xfrm>
              <a:off x="4104034" y="421084"/>
              <a:ext cx="68064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357" name="Shape 357"/>
            <p:cNvSpPr/>
            <p:nvPr/>
          </p:nvSpPr>
          <p:spPr>
            <a:xfrm>
              <a:off x="6542434" y="421084"/>
              <a:ext cx="68064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sp>
        <p:nvSpPr>
          <p:cNvPr id="359" name="Shape 359"/>
          <p:cNvSpPr/>
          <p:nvPr/>
        </p:nvSpPr>
        <p:spPr>
          <a:xfrm>
            <a:off x="2698777" y="2409877"/>
            <a:ext cx="1162117" cy="89034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388748616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76506 0.260417" pathEditMode="relative">
                                      <p:cBhvr>
                                        <p:cTn id="6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76361 0.260417" pathEditMode="relative">
                                      <p:cBhvr>
                                        <p:cTn id="9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" grpId="0" animBg="1" advAuto="0"/>
      <p:bldP spid="350" grpId="0" animBg="1" advAuto="0"/>
      <p:bldP spid="359" grpId="0" animBg="1" advAuto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xv6 Freeing </a:t>
            </a:r>
          </a:p>
        </p:txBody>
      </p:sp>
      <p:sp>
        <p:nvSpPr>
          <p:cNvPr id="362" name="Shape 362"/>
          <p:cNvSpPr/>
          <p:nvPr/>
        </p:nvSpPr>
        <p:spPr>
          <a:xfrm>
            <a:off x="3347051" y="3330774"/>
            <a:ext cx="1167488" cy="5921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687"/>
              <a:t>0x1000</a:t>
            </a:r>
          </a:p>
        </p:txBody>
      </p:sp>
      <p:sp>
        <p:nvSpPr>
          <p:cNvPr id="363" name="Shape 363"/>
          <p:cNvSpPr/>
          <p:nvPr/>
        </p:nvSpPr>
        <p:spPr>
          <a:xfrm>
            <a:off x="1748895" y="2063238"/>
            <a:ext cx="1101328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kmem.freelist</a:t>
            </a:r>
          </a:p>
        </p:txBody>
      </p:sp>
      <p:sp>
        <p:nvSpPr>
          <p:cNvPr id="364" name="Shape 364"/>
          <p:cNvSpPr/>
          <p:nvPr/>
        </p:nvSpPr>
        <p:spPr>
          <a:xfrm>
            <a:off x="4543594" y="3626848"/>
            <a:ext cx="47857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65" name="Shape 365"/>
          <p:cNvSpPr/>
          <p:nvPr/>
        </p:nvSpPr>
        <p:spPr>
          <a:xfrm>
            <a:off x="5051227" y="3330774"/>
            <a:ext cx="1167487" cy="5921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687"/>
              <a:t>0x2000</a:t>
            </a:r>
          </a:p>
        </p:txBody>
      </p:sp>
      <p:sp>
        <p:nvSpPr>
          <p:cNvPr id="366" name="Shape 366"/>
          <p:cNvSpPr/>
          <p:nvPr/>
        </p:nvSpPr>
        <p:spPr>
          <a:xfrm>
            <a:off x="6755401" y="3330774"/>
            <a:ext cx="1167488" cy="5921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687"/>
              <a:t>0x3000</a:t>
            </a:r>
          </a:p>
        </p:txBody>
      </p:sp>
      <p:sp>
        <p:nvSpPr>
          <p:cNvPr id="367" name="Shape 367"/>
          <p:cNvSpPr/>
          <p:nvPr/>
        </p:nvSpPr>
        <p:spPr>
          <a:xfrm>
            <a:off x="8459577" y="3330774"/>
            <a:ext cx="1167488" cy="5921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687"/>
              <a:t>0x4000</a:t>
            </a:r>
          </a:p>
        </p:txBody>
      </p:sp>
      <p:sp>
        <p:nvSpPr>
          <p:cNvPr id="368" name="Shape 368"/>
          <p:cNvSpPr/>
          <p:nvPr/>
        </p:nvSpPr>
        <p:spPr>
          <a:xfrm>
            <a:off x="2372320" y="4920258"/>
            <a:ext cx="1167487" cy="5921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687"/>
              <a:t>0x5000</a:t>
            </a:r>
          </a:p>
        </p:txBody>
      </p:sp>
      <p:sp>
        <p:nvSpPr>
          <p:cNvPr id="369" name="Shape 369"/>
          <p:cNvSpPr/>
          <p:nvPr/>
        </p:nvSpPr>
        <p:spPr>
          <a:xfrm>
            <a:off x="6240235" y="3626848"/>
            <a:ext cx="47857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70" name="Shape 370"/>
          <p:cNvSpPr/>
          <p:nvPr/>
        </p:nvSpPr>
        <p:spPr>
          <a:xfrm>
            <a:off x="7936876" y="3626848"/>
            <a:ext cx="47857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71" name="Shape 371"/>
          <p:cNvSpPr/>
          <p:nvPr/>
        </p:nvSpPr>
        <p:spPr>
          <a:xfrm>
            <a:off x="2698777" y="2409877"/>
            <a:ext cx="1162117" cy="89034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72" name="Shape 372"/>
          <p:cNvSpPr/>
          <p:nvPr/>
        </p:nvSpPr>
        <p:spPr>
          <a:xfrm flipV="1">
            <a:off x="3027512" y="3955040"/>
            <a:ext cx="737108" cy="92754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73" name="Shape 373"/>
          <p:cNvSpPr/>
          <p:nvPr/>
        </p:nvSpPr>
        <p:spPr>
          <a:xfrm flipH="1">
            <a:off x="2658071" y="2411015"/>
            <a:ext cx="1" cy="247712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1052734938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" grpId="0" animBg="1" advAuto="0"/>
      <p:bldP spid="372" grpId="0" animBg="1" advAuto="0"/>
      <p:bldP spid="373" grpId="0" animBg="1" advAuto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But Wait...</a:t>
            </a:r>
          </a:p>
        </p:txBody>
      </p:sp>
      <p:sp>
        <p:nvSpPr>
          <p:cNvPr id="376" name="Shape 3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53148" indent="-253148" defTabSz="332708">
              <a:spcBef>
                <a:spcPts val="2391"/>
              </a:spcBef>
              <a:defRPr sz="2916"/>
            </a:pPr>
            <a:r>
              <a:t>In our example of freeing memory, we ended up with a free list that did not contain pages in order</a:t>
            </a:r>
          </a:p>
          <a:p>
            <a:pPr marL="253148" indent="-253148" defTabSz="332708">
              <a:spcBef>
                <a:spcPts val="2391"/>
              </a:spcBef>
              <a:defRPr sz="2916"/>
            </a:pPr>
            <a:r>
              <a:t>If kalloc() is called twice, it will hand out 0x5000 and then 0x1000</a:t>
            </a:r>
          </a:p>
          <a:p>
            <a:pPr marL="253148" indent="-253148" defTabSz="332708">
              <a:spcBef>
                <a:spcPts val="2391"/>
              </a:spcBef>
              <a:defRPr sz="2916"/>
            </a:pPr>
            <a:r>
              <a:t>But user programs will probably want </a:t>
            </a:r>
            <a:r>
              <a:rPr i="1"/>
              <a:t>contiguous </a:t>
            </a:r>
            <a:r>
              <a:t>memory chunks larger than 4096 bytes</a:t>
            </a:r>
          </a:p>
          <a:p>
            <a:pPr marL="253148" indent="-253148" defTabSz="332708">
              <a:spcBef>
                <a:spcPts val="2391"/>
              </a:spcBef>
              <a:defRPr sz="2916"/>
            </a:pPr>
            <a:r>
              <a:t>The answer is that user programs never see the addresses used by the memory manager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V</a:t>
            </a:r>
            <a:r>
              <a:rPr i="1"/>
              <a:t>irtual memory</a:t>
            </a:r>
            <a:r>
              <a:t> is used to map contiguous </a:t>
            </a:r>
            <a:r>
              <a:rPr i="1"/>
              <a:t>virtual addresses </a:t>
            </a:r>
            <a:r>
              <a:t>to a discontiguous set of physical pages</a:t>
            </a:r>
          </a:p>
        </p:txBody>
      </p:sp>
    </p:spTree>
    <p:extLst>
      <p:ext uri="{BB962C8B-B14F-4D97-AF65-F5344CB8AC3E}">
        <p14:creationId xmlns:p14="http://schemas.microsoft.com/office/powerpoint/2010/main" val="1983353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r>
              <a:t>Analyzing Shortest Job First</a:t>
            </a:r>
          </a:p>
        </p:txBody>
      </p:sp>
      <p:sp>
        <p:nvSpPr>
          <p:cNvPr id="156" name="Shape 1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290650" indent="-290650" defTabSz="381998">
              <a:spcBef>
                <a:spcPts val="2742"/>
              </a:spcBef>
              <a:defRPr sz="3348"/>
            </a:pPr>
            <a:r>
              <a:t>Using SJF provably minimizes turnaround time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t>To see why, consider scheduling 3 jobs with runtimes a, b, and c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t>Turnaround time</a:t>
            </a:r>
            <a:br/>
            <a:r>
              <a:t>= (a + (a + b) + (a + b + c)) / 3</a:t>
            </a:r>
            <a:br/>
            <a:r>
              <a:t>= (3a + 2b + c) / 3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t>So to minimize turnaround time, we want a to be as small as possible (since it has the largest effect on the average)</a:t>
            </a:r>
          </a:p>
        </p:txBody>
      </p:sp>
    </p:spTree>
    <p:extLst>
      <p:ext uri="{BB962C8B-B14F-4D97-AF65-F5344CB8AC3E}">
        <p14:creationId xmlns:p14="http://schemas.microsoft.com/office/powerpoint/2010/main" val="13300896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Counterexample</a:t>
            </a:r>
          </a:p>
        </p:txBody>
      </p:sp>
      <p:sp>
        <p:nvSpPr>
          <p:cNvPr id="159" name="Shape 1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246897" indent="-246897" defTabSz="324493">
              <a:spcBef>
                <a:spcPts val="2320"/>
              </a:spcBef>
              <a:defRPr sz="2844"/>
            </a:pPr>
            <a:r>
              <a:t>The optimality proof only applies when all jobs are available at time 0</a:t>
            </a:r>
          </a:p>
          <a:p>
            <a:pPr marL="246897" indent="-246897" defTabSz="324493">
              <a:spcBef>
                <a:spcPts val="2320"/>
              </a:spcBef>
              <a:defRPr sz="2844"/>
            </a:pPr>
            <a:r>
              <a:t>Suppose we have instead:</a:t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>Then turnaround time is</a:t>
            </a:r>
            <a:br/>
            <a:r>
              <a:t>(2 + 6 + (7 - 3) + (8 - 3) + (9 - 3)) / 5 = 4.6</a:t>
            </a:r>
          </a:p>
          <a:p>
            <a:pPr marL="246897" indent="-246897" defTabSz="324493">
              <a:spcBef>
                <a:spcPts val="2320"/>
              </a:spcBef>
              <a:defRPr sz="2844"/>
            </a:pPr>
            <a:r>
              <a:t>But if we run them in the order B, C, D, E, A, time is:</a:t>
            </a:r>
            <a:br/>
            <a:r>
              <a:t>(4 + (5 - 3) + (6 - 3) + (7 - 3) + 9) / 5 = 4.4</a:t>
            </a:r>
          </a:p>
        </p:txBody>
      </p:sp>
      <p:sp>
        <p:nvSpPr>
          <p:cNvPr id="160" name="Shape 160"/>
          <p:cNvSpPr/>
          <p:nvPr/>
        </p:nvSpPr>
        <p:spPr>
          <a:xfrm>
            <a:off x="2650571" y="4060218"/>
            <a:ext cx="1346465" cy="47159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687"/>
              <a:t>A (2 minutes)</a:t>
            </a:r>
          </a:p>
        </p:txBody>
      </p:sp>
      <p:sp>
        <p:nvSpPr>
          <p:cNvPr id="161" name="Shape 161"/>
          <p:cNvSpPr/>
          <p:nvPr/>
        </p:nvSpPr>
        <p:spPr>
          <a:xfrm>
            <a:off x="5512745" y="4060218"/>
            <a:ext cx="1346465" cy="471599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687"/>
              <a:t>C (1 minute)</a:t>
            </a:r>
          </a:p>
        </p:txBody>
      </p:sp>
      <p:sp>
        <p:nvSpPr>
          <p:cNvPr id="162" name="Shape 162"/>
          <p:cNvSpPr/>
          <p:nvPr/>
        </p:nvSpPr>
        <p:spPr>
          <a:xfrm>
            <a:off x="6937239" y="4060218"/>
            <a:ext cx="1461191" cy="471599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687"/>
              <a:t>D (1 minute)</a:t>
            </a:r>
          </a:p>
        </p:txBody>
      </p:sp>
      <p:sp>
        <p:nvSpPr>
          <p:cNvPr id="163" name="Shape 163"/>
          <p:cNvSpPr/>
          <p:nvPr/>
        </p:nvSpPr>
        <p:spPr>
          <a:xfrm>
            <a:off x="4088250" y="4060218"/>
            <a:ext cx="1346465" cy="47159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687"/>
              <a:t>B (4 minutes)</a:t>
            </a:r>
          </a:p>
        </p:txBody>
      </p:sp>
      <p:sp>
        <p:nvSpPr>
          <p:cNvPr id="164" name="Shape 164"/>
          <p:cNvSpPr/>
          <p:nvPr/>
        </p:nvSpPr>
        <p:spPr>
          <a:xfrm>
            <a:off x="6790867" y="3363335"/>
            <a:ext cx="949555" cy="46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rPr sz="1266"/>
              <a:t>Available at</a:t>
            </a:r>
            <a:br>
              <a:rPr sz="1266"/>
            </a:br>
            <a:r>
              <a:rPr sz="1266"/>
              <a:t>minute 3</a:t>
            </a:r>
          </a:p>
        </p:txBody>
      </p:sp>
      <p:sp>
        <p:nvSpPr>
          <p:cNvPr id="165" name="Shape 165"/>
          <p:cNvSpPr/>
          <p:nvPr/>
        </p:nvSpPr>
        <p:spPr>
          <a:xfrm>
            <a:off x="3318440" y="3363335"/>
            <a:ext cx="949555" cy="46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>
                <a:solidFill>
                  <a:schemeClr val="accent1"/>
                </a:solidFill>
              </a:defRPr>
            </a:pPr>
            <a:r>
              <a:rPr sz="1266"/>
              <a:t>Available at</a:t>
            </a:r>
            <a:br>
              <a:rPr sz="1266"/>
            </a:br>
            <a:r>
              <a:rPr sz="1266"/>
              <a:t>minute 0</a:t>
            </a:r>
          </a:p>
        </p:txBody>
      </p:sp>
      <p:sp>
        <p:nvSpPr>
          <p:cNvPr id="166" name="Shape 166"/>
          <p:cNvSpPr/>
          <p:nvPr/>
        </p:nvSpPr>
        <p:spPr>
          <a:xfrm>
            <a:off x="8476460" y="4060218"/>
            <a:ext cx="1461190" cy="471599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687"/>
              <a:t>E (1 minute)</a:t>
            </a:r>
          </a:p>
        </p:txBody>
      </p:sp>
    </p:spTree>
    <p:extLst>
      <p:ext uri="{BB962C8B-B14F-4D97-AF65-F5344CB8AC3E}">
        <p14:creationId xmlns:p14="http://schemas.microsoft.com/office/powerpoint/2010/main" val="16586591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Interactive Scheduling</a:t>
            </a:r>
          </a:p>
        </p:txBody>
      </p:sp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an interactive system, scheduling algorithms are generally </a:t>
            </a:r>
            <a:r>
              <a:rPr i="1"/>
              <a:t>preemptive</a:t>
            </a:r>
          </a:p>
          <a:p>
            <a:r>
              <a:t>Time is divided up into slices called </a:t>
            </a:r>
            <a:r>
              <a:rPr i="1"/>
              <a:t>quanta</a:t>
            </a:r>
          </a:p>
          <a:p>
            <a:r>
              <a:t>Each process runs for 1 </a:t>
            </a:r>
            <a:r>
              <a:rPr i="1"/>
              <a:t>quantum </a:t>
            </a:r>
            <a:r>
              <a:t>and then the scheduler runs again</a:t>
            </a:r>
          </a:p>
        </p:txBody>
      </p:sp>
    </p:spTree>
    <p:extLst>
      <p:ext uri="{BB962C8B-B14F-4D97-AF65-F5344CB8AC3E}">
        <p14:creationId xmlns:p14="http://schemas.microsoft.com/office/powerpoint/2010/main" val="5998014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r>
              <a:t>Round Robin Scheduling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Again, simple algorithm</a:t>
            </a:r>
          </a:p>
          <a:p>
            <a:r>
              <a:t>Run first process until its quantum is used up</a:t>
            </a:r>
          </a:p>
          <a:p>
            <a:r>
              <a:t>Move that process to the end and run the next process until its quantum is used up</a:t>
            </a:r>
          </a:p>
          <a:p>
            <a:r>
              <a:t>Simple, fair</a:t>
            </a:r>
          </a:p>
        </p:txBody>
      </p:sp>
    </p:spTree>
    <p:extLst>
      <p:ext uri="{BB962C8B-B14F-4D97-AF65-F5344CB8AC3E}">
        <p14:creationId xmlns:p14="http://schemas.microsoft.com/office/powerpoint/2010/main" val="5743949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</a:lstStyle>
          <a:p>
            <a:r>
              <a:t>Design Considerations with Round Robin</a:t>
            </a:r>
          </a:p>
        </p:txBody>
      </p:sp>
      <p:sp>
        <p:nvSpPr>
          <p:cNvPr id="175" name="Shape 1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length of the quantum is typically determined by a hardware timer </a:t>
            </a:r>
            <a:r>
              <a:rPr dirty="0" smtClean="0"/>
              <a:t>interval</a:t>
            </a:r>
            <a:endParaRPr lang="en-US" dirty="0" smtClean="0"/>
          </a:p>
          <a:p>
            <a:endParaRPr dirty="0"/>
          </a:p>
          <a:p>
            <a:r>
              <a:rPr dirty="0"/>
              <a:t>This is generally configurable</a:t>
            </a:r>
          </a:p>
          <a:p>
            <a:endParaRPr lang="en-US" dirty="0" smtClean="0"/>
          </a:p>
          <a:p>
            <a:r>
              <a:rPr dirty="0" smtClean="0"/>
              <a:t>So</a:t>
            </a:r>
            <a:r>
              <a:rPr dirty="0"/>
              <a:t>: how long should we make a quantum?</a:t>
            </a:r>
          </a:p>
        </p:txBody>
      </p:sp>
    </p:spTree>
    <p:extLst>
      <p:ext uri="{BB962C8B-B14F-4D97-AF65-F5344CB8AC3E}">
        <p14:creationId xmlns:p14="http://schemas.microsoft.com/office/powerpoint/2010/main" val="9176372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</a:lstStyle>
          <a:p>
            <a:r>
              <a:t>Design Considerations with Round Robin</a:t>
            </a:r>
          </a:p>
        </p:txBody>
      </p:sp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275024" indent="-275024" defTabSz="361460">
              <a:spcBef>
                <a:spcPts val="2531"/>
              </a:spcBef>
              <a:defRPr sz="3168"/>
            </a:pPr>
            <a:r>
              <a:t>Context switching itself takes some amount of time (swap out CPU registers, change address space)</a:t>
            </a:r>
          </a:p>
          <a:p>
            <a:pPr marL="275024" indent="-275024" defTabSz="361460">
              <a:spcBef>
                <a:spcPts val="2531"/>
              </a:spcBef>
              <a:defRPr sz="3168"/>
            </a:pPr>
            <a:r>
              <a:t>If context switching takes 1ms, and the quantum is 4ms, then we spend 20% of the time just switching between processes</a:t>
            </a:r>
          </a:p>
          <a:p>
            <a:pPr marL="275024" indent="-275024" defTabSz="361460">
              <a:spcBef>
                <a:spcPts val="2531"/>
              </a:spcBef>
              <a:defRPr sz="3168"/>
            </a:pPr>
            <a:r>
              <a:t>But if we set the quantum too large (say, 100ms), then it could take up to 5 seconds before a process gets to run on a system with 50 active processes</a:t>
            </a:r>
          </a:p>
          <a:p>
            <a:pPr marL="275024" indent="-275024" defTabSz="361460">
              <a:spcBef>
                <a:spcPts val="2531"/>
              </a:spcBef>
              <a:defRPr sz="3168"/>
            </a:pPr>
            <a:r>
              <a:t>Tuning this is a balancing act. Values around 10-50ms are common (xv6 uses a 10ms quantum)</a:t>
            </a:r>
          </a:p>
        </p:txBody>
      </p:sp>
    </p:spTree>
    <p:extLst>
      <p:ext uri="{BB962C8B-B14F-4D97-AF65-F5344CB8AC3E}">
        <p14:creationId xmlns:p14="http://schemas.microsoft.com/office/powerpoint/2010/main" val="16496790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Priorities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75024" indent="-275024" defTabSz="361460">
              <a:spcBef>
                <a:spcPts val="2531"/>
              </a:spcBef>
              <a:defRPr sz="3168"/>
            </a:pPr>
            <a:r>
              <a:t>Round robin scheduling assumes that every process has the same priority</a:t>
            </a:r>
          </a:p>
          <a:p>
            <a:pPr marL="275024" indent="-275024" defTabSz="361460">
              <a:spcBef>
                <a:spcPts val="2531"/>
              </a:spcBef>
              <a:defRPr sz="3168"/>
            </a:pPr>
            <a:r>
              <a:t>In reality, we may always want some processes to get scheduled before others</a:t>
            </a:r>
          </a:p>
          <a:p>
            <a:pPr marL="275024" indent="-275024" defTabSz="361460">
              <a:spcBef>
                <a:spcPts val="2531"/>
              </a:spcBef>
              <a:defRPr sz="3168"/>
            </a:pPr>
            <a:r>
              <a:t>Possible policies:</a:t>
            </a:r>
          </a:p>
          <a:p>
            <a:pPr marL="550048" lvl="1" indent="-275024" defTabSz="361460">
              <a:spcBef>
                <a:spcPts val="2531"/>
              </a:spcBef>
              <a:defRPr sz="3168"/>
            </a:pPr>
            <a:r>
              <a:t>Safety-critical code should run first</a:t>
            </a:r>
          </a:p>
          <a:p>
            <a:pPr marL="550048" lvl="1" indent="-275024" defTabSz="361460">
              <a:spcBef>
                <a:spcPts val="2531"/>
              </a:spcBef>
              <a:defRPr sz="3168"/>
            </a:pPr>
            <a:r>
              <a:t>Users who pay more should get higher priority</a:t>
            </a:r>
          </a:p>
          <a:p>
            <a:pPr marL="550048" lvl="1" indent="-275024" defTabSz="361460">
              <a:spcBef>
                <a:spcPts val="2531"/>
              </a:spcBef>
              <a:defRPr sz="3168"/>
            </a:pPr>
            <a:r>
              <a:t>Interactive processes should get priority over daemons</a:t>
            </a:r>
          </a:p>
        </p:txBody>
      </p:sp>
    </p:spTree>
    <p:extLst>
      <p:ext uri="{BB962C8B-B14F-4D97-AF65-F5344CB8AC3E}">
        <p14:creationId xmlns:p14="http://schemas.microsoft.com/office/powerpoint/2010/main" val="21418433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9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Priority Scheduling</a:t>
            </a:r>
          </a:p>
        </p:txBody>
      </p:sp>
      <p:pic>
        <p:nvPicPr>
          <p:cNvPr id="184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9504" y="2444433"/>
            <a:ext cx="7792993" cy="320143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403260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Dynamic Priority</a:t>
            </a:r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75024" indent="-275024" defTabSz="361460">
              <a:spcBef>
                <a:spcPts val="2531"/>
              </a:spcBef>
              <a:defRPr sz="3168"/>
            </a:pPr>
            <a:r>
              <a:t>We can also adjust the priority of processes </a:t>
            </a:r>
            <a:r>
              <a:rPr i="1"/>
              <a:t>dynamically</a:t>
            </a:r>
          </a:p>
          <a:p>
            <a:pPr marL="275024" indent="-275024" defTabSz="361460">
              <a:spcBef>
                <a:spcPts val="2531"/>
              </a:spcBef>
              <a:defRPr sz="3168"/>
            </a:pPr>
            <a:r>
              <a:t>One nice way to use this is to dynamically give I/O bound processes more chances to run</a:t>
            </a:r>
          </a:p>
          <a:p>
            <a:pPr marL="275024" indent="-275024" defTabSz="361460">
              <a:spcBef>
                <a:spcPts val="2531"/>
              </a:spcBef>
              <a:defRPr sz="3168"/>
            </a:pPr>
            <a:r>
              <a:t>We can set the priority as a function of the fraction of the last quantum the process actually used:</a:t>
            </a:r>
            <a:br/>
            <a:r>
              <a:t/>
            </a:r>
            <a:br/>
            <a:r>
              <a:t>priority = 1 / f       f = fraction of quantum used</a:t>
            </a:r>
          </a:p>
          <a:p>
            <a:pPr marL="275024" indent="-275024" defTabSz="361460">
              <a:spcBef>
                <a:spcPts val="2531"/>
              </a:spcBef>
              <a:defRPr sz="3168"/>
            </a:pPr>
            <a:r>
              <a:t>This would give </a:t>
            </a:r>
            <a:r>
              <a:rPr i="1"/>
              <a:t>higher</a:t>
            </a:r>
            <a:r>
              <a:t> priority to processes that used a smaller fraction of their quantum – i.e., processes that waited for I/O</a:t>
            </a:r>
          </a:p>
        </p:txBody>
      </p:sp>
    </p:spTree>
    <p:extLst>
      <p:ext uri="{BB962C8B-B14F-4D97-AF65-F5344CB8AC3E}">
        <p14:creationId xmlns:p14="http://schemas.microsoft.com/office/powerpoint/2010/main" val="1529546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Shortest Process Next</a:t>
            </a:r>
          </a:p>
        </p:txBody>
      </p:sp>
      <p:sp>
        <p:nvSpPr>
          <p:cNvPr id="190" name="Shape 1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i="1" dirty="0"/>
              <a:t>Latency</a:t>
            </a:r>
            <a:r>
              <a:rPr dirty="0"/>
              <a:t> in an interactive system is analogous to </a:t>
            </a:r>
            <a:r>
              <a:rPr b="1" i="1" dirty="0"/>
              <a:t>turnaround time</a:t>
            </a:r>
            <a:r>
              <a:rPr dirty="0"/>
              <a:t> in a batch system</a:t>
            </a:r>
          </a:p>
          <a:p>
            <a:r>
              <a:rPr dirty="0"/>
              <a:t>Unfortunately in an interactive system we don't necessarily know how long a command will take</a:t>
            </a:r>
          </a:p>
          <a:p>
            <a:r>
              <a:rPr dirty="0"/>
              <a:t>But we can make </a:t>
            </a:r>
            <a:r>
              <a:rPr i="1" dirty="0"/>
              <a:t>estimates, </a:t>
            </a:r>
            <a:r>
              <a:rPr dirty="0"/>
              <a:t>and then update our estimates over time with real data</a:t>
            </a:r>
          </a:p>
        </p:txBody>
      </p:sp>
    </p:spTree>
    <p:extLst>
      <p:ext uri="{BB962C8B-B14F-4D97-AF65-F5344CB8AC3E}">
        <p14:creationId xmlns:p14="http://schemas.microsoft.com/office/powerpoint/2010/main" val="1701880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xfrm>
            <a:off x="1069848" y="253647"/>
            <a:ext cx="10058400" cy="1609344"/>
          </a:xfrm>
          <a:prstGeom prst="rect">
            <a:avLst/>
          </a:prstGeom>
        </p:spPr>
        <p:txBody>
          <a:bodyPr/>
          <a:lstStyle/>
          <a:p>
            <a:r>
              <a:t>Process Aging</a:t>
            </a:r>
          </a:p>
        </p:txBody>
      </p:sp>
      <p:sp>
        <p:nvSpPr>
          <p:cNvPr id="193" name="Shape 193"/>
          <p:cNvSpPr>
            <a:spLocks noGrp="1"/>
          </p:cNvSpPr>
          <p:nvPr>
            <p:ph type="body" idx="1"/>
          </p:nvPr>
        </p:nvSpPr>
        <p:spPr>
          <a:xfrm>
            <a:off x="1069848" y="1862991"/>
            <a:ext cx="10058400" cy="405079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40646" indent="-240646" defTabSz="316278">
              <a:spcBef>
                <a:spcPts val="2250"/>
              </a:spcBef>
              <a:defRPr sz="2772"/>
            </a:pPr>
            <a:r>
              <a:rPr sz="3200" dirty="0"/>
              <a:t>Set some initial estimate T</a:t>
            </a:r>
            <a:r>
              <a:rPr sz="3200" baseline="-5999" dirty="0"/>
              <a:t>0</a:t>
            </a:r>
          </a:p>
          <a:p>
            <a:pPr marL="240646" indent="-240646" defTabSz="316278">
              <a:spcBef>
                <a:spcPts val="2250"/>
              </a:spcBef>
              <a:defRPr sz="2772"/>
            </a:pPr>
            <a:r>
              <a:rPr sz="3200" dirty="0"/>
              <a:t>Run the process and measure to get T</a:t>
            </a:r>
            <a:r>
              <a:rPr sz="3200" baseline="-5999" dirty="0"/>
              <a:t>1</a:t>
            </a:r>
          </a:p>
          <a:p>
            <a:pPr marL="240646" indent="-240646" defTabSz="316278">
              <a:spcBef>
                <a:spcPts val="2250"/>
              </a:spcBef>
              <a:defRPr sz="2772"/>
            </a:pPr>
            <a:r>
              <a:rPr sz="3200" dirty="0"/>
              <a:t>Fix </a:t>
            </a:r>
            <a:r>
              <a:rPr sz="3200" i="1" dirty="0"/>
              <a:t>a</a:t>
            </a:r>
            <a:r>
              <a:rPr sz="3200" dirty="0"/>
              <a:t>, the aging parameter; 0 ≤ a ≤ 1</a:t>
            </a:r>
          </a:p>
          <a:p>
            <a:pPr marL="240646" indent="-240646" defTabSz="316278">
              <a:spcBef>
                <a:spcPts val="2250"/>
              </a:spcBef>
              <a:defRPr sz="2772"/>
            </a:pPr>
            <a:r>
              <a:rPr sz="3200" dirty="0"/>
              <a:t>After running a process, update the estimate as:</a:t>
            </a:r>
            <a:br>
              <a:rPr sz="3200" dirty="0"/>
            </a:br>
            <a:r>
              <a:rPr sz="3200" dirty="0"/>
              <a:t>T</a:t>
            </a:r>
            <a:r>
              <a:rPr sz="3200" baseline="-5999" dirty="0"/>
              <a:t>i</a:t>
            </a:r>
            <a:r>
              <a:rPr sz="3200" dirty="0"/>
              <a:t> = aT</a:t>
            </a:r>
            <a:r>
              <a:rPr sz="3200" baseline="-5999" dirty="0"/>
              <a:t>i-1</a:t>
            </a:r>
            <a:r>
              <a:rPr sz="3200" dirty="0"/>
              <a:t> + (</a:t>
            </a:r>
            <a:r>
              <a:rPr sz="3200" dirty="0" smtClean="0"/>
              <a:t>1-a)T</a:t>
            </a:r>
            <a:r>
              <a:rPr sz="3200" baseline="-5999" dirty="0" smtClean="0"/>
              <a:t>i-2</a:t>
            </a:r>
            <a:endParaRPr sz="3200" baseline="-5999" dirty="0"/>
          </a:p>
        </p:txBody>
      </p:sp>
    </p:spTree>
    <p:extLst>
      <p:ext uri="{BB962C8B-B14F-4D97-AF65-F5344CB8AC3E}">
        <p14:creationId xmlns:p14="http://schemas.microsoft.com/office/powerpoint/2010/main" val="20490490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xfrm>
            <a:off x="1069848" y="253647"/>
            <a:ext cx="10058400" cy="1609344"/>
          </a:xfrm>
          <a:prstGeom prst="rect">
            <a:avLst/>
          </a:prstGeom>
        </p:spPr>
        <p:txBody>
          <a:bodyPr/>
          <a:lstStyle/>
          <a:p>
            <a:r>
              <a:rPr dirty="0"/>
              <a:t>Process Aging</a:t>
            </a:r>
          </a:p>
        </p:txBody>
      </p:sp>
      <p:sp>
        <p:nvSpPr>
          <p:cNvPr id="193" name="Shape 193"/>
          <p:cNvSpPr>
            <a:spLocks noGrp="1"/>
          </p:cNvSpPr>
          <p:nvPr>
            <p:ph type="body" idx="1"/>
          </p:nvPr>
        </p:nvSpPr>
        <p:spPr>
          <a:xfrm>
            <a:off x="1069848" y="1525060"/>
            <a:ext cx="10058400" cy="48558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40646" indent="-240646" defTabSz="316278">
              <a:spcBef>
                <a:spcPts val="2250"/>
              </a:spcBef>
              <a:defRPr sz="2772"/>
            </a:pPr>
            <a:r>
              <a:rPr sz="3200" dirty="0" smtClean="0"/>
              <a:t>So </a:t>
            </a:r>
            <a:r>
              <a:rPr sz="3200" dirty="0"/>
              <a:t>with a = 1/2, the estimates become</a:t>
            </a:r>
            <a:r>
              <a:rPr sz="3200" dirty="0" smtClean="0"/>
              <a:t>:</a:t>
            </a:r>
            <a:endParaRPr lang="en-US" sz="3200" dirty="0" smtClean="0"/>
          </a:p>
          <a:p>
            <a:pPr marL="514966" lvl="1" indent="-240646" defTabSz="316278">
              <a:spcBef>
                <a:spcPts val="2250"/>
              </a:spcBef>
              <a:defRPr sz="2772"/>
            </a:pPr>
            <a:r>
              <a:rPr sz="3200" dirty="0" smtClean="0"/>
              <a:t>T</a:t>
            </a:r>
            <a:r>
              <a:rPr sz="3200" baseline="-5999" dirty="0" smtClean="0"/>
              <a:t>0</a:t>
            </a:r>
            <a:r>
              <a:rPr sz="3200" dirty="0"/>
              <a:t>, </a:t>
            </a:r>
            <a:endParaRPr lang="en-US" sz="3200" dirty="0"/>
          </a:p>
          <a:p>
            <a:pPr marL="514966" lvl="1" indent="-240646" defTabSz="316278">
              <a:spcBef>
                <a:spcPts val="2250"/>
              </a:spcBef>
              <a:defRPr sz="2772"/>
            </a:pPr>
            <a:r>
              <a:rPr sz="3200" dirty="0" smtClean="0"/>
              <a:t>T</a:t>
            </a:r>
            <a:r>
              <a:rPr sz="3200" baseline="-5999" dirty="0" smtClean="0"/>
              <a:t>0</a:t>
            </a:r>
            <a:r>
              <a:rPr sz="3200" dirty="0" smtClean="0"/>
              <a:t>/2 </a:t>
            </a:r>
            <a:r>
              <a:rPr sz="3200" dirty="0"/>
              <a:t>+ T</a:t>
            </a:r>
            <a:r>
              <a:rPr sz="3200" baseline="-5999" dirty="0"/>
              <a:t>1</a:t>
            </a:r>
            <a:r>
              <a:rPr sz="3200" dirty="0"/>
              <a:t>/2, </a:t>
            </a:r>
            <a:endParaRPr lang="en-US" sz="3200" dirty="0" smtClean="0"/>
          </a:p>
          <a:p>
            <a:pPr marL="514966" lvl="1" indent="-240646" defTabSz="316278">
              <a:spcBef>
                <a:spcPts val="2250"/>
              </a:spcBef>
              <a:defRPr sz="2772"/>
            </a:pPr>
            <a:r>
              <a:rPr sz="3200" dirty="0" smtClean="0"/>
              <a:t>T</a:t>
            </a:r>
            <a:r>
              <a:rPr sz="3200" baseline="-5999" dirty="0" smtClean="0"/>
              <a:t>0</a:t>
            </a:r>
            <a:r>
              <a:rPr sz="3200" dirty="0" smtClean="0"/>
              <a:t>/4 </a:t>
            </a:r>
            <a:r>
              <a:rPr sz="3200" dirty="0"/>
              <a:t>+ T</a:t>
            </a:r>
            <a:r>
              <a:rPr sz="3200" baseline="-5999" dirty="0"/>
              <a:t>1</a:t>
            </a:r>
            <a:r>
              <a:rPr sz="3200" dirty="0"/>
              <a:t>/4 + T</a:t>
            </a:r>
            <a:r>
              <a:rPr sz="3200" baseline="-5999" dirty="0"/>
              <a:t>2</a:t>
            </a:r>
            <a:r>
              <a:rPr sz="3200" dirty="0"/>
              <a:t>/2</a:t>
            </a:r>
            <a:r>
              <a:rPr sz="3200" dirty="0" smtClean="0"/>
              <a:t>,</a:t>
            </a:r>
            <a:endParaRPr lang="en-US" sz="3200" dirty="0" smtClean="0"/>
          </a:p>
          <a:p>
            <a:pPr marL="514966" lvl="1" indent="-240646" defTabSz="316278">
              <a:spcBef>
                <a:spcPts val="2250"/>
              </a:spcBef>
              <a:defRPr sz="2772"/>
            </a:pPr>
            <a:r>
              <a:rPr sz="3200" dirty="0" smtClean="0"/>
              <a:t>T</a:t>
            </a:r>
            <a:r>
              <a:rPr sz="3200" baseline="-5999" dirty="0" smtClean="0"/>
              <a:t>0</a:t>
            </a:r>
            <a:r>
              <a:rPr sz="3200" dirty="0" smtClean="0"/>
              <a:t>/8 </a:t>
            </a:r>
            <a:r>
              <a:rPr sz="3200" dirty="0"/>
              <a:t>+ T</a:t>
            </a:r>
            <a:r>
              <a:rPr sz="3200" baseline="-5999" dirty="0"/>
              <a:t>1</a:t>
            </a:r>
            <a:r>
              <a:rPr sz="3200" dirty="0"/>
              <a:t>/8 + T</a:t>
            </a:r>
            <a:r>
              <a:rPr sz="3200" baseline="-5999" dirty="0"/>
              <a:t>2</a:t>
            </a:r>
            <a:r>
              <a:rPr sz="3200" dirty="0"/>
              <a:t>/4 + T</a:t>
            </a:r>
            <a:r>
              <a:rPr sz="3200" baseline="-5999" dirty="0"/>
              <a:t>3</a:t>
            </a:r>
            <a:r>
              <a:rPr sz="3200" dirty="0"/>
              <a:t>/2</a:t>
            </a:r>
          </a:p>
          <a:p>
            <a:pPr marL="240646" indent="-240646" defTabSz="316278">
              <a:spcBef>
                <a:spcPts val="2250"/>
              </a:spcBef>
              <a:defRPr sz="2772"/>
            </a:pPr>
            <a:r>
              <a:rPr sz="3200" dirty="0"/>
              <a:t>Over time, our initial estimate is weighted less and less and more recent events have greater weight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83966" y="196545"/>
            <a:ext cx="606287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 smtClean="0"/>
              <a:t>Remember</a:t>
            </a:r>
            <a:r>
              <a:rPr lang="pt-BR" sz="3200" dirty="0" smtClean="0"/>
              <a:t>: </a:t>
            </a:r>
          </a:p>
          <a:p>
            <a:r>
              <a:rPr lang="pt-BR" sz="3200" dirty="0"/>
              <a:t>	</a:t>
            </a:r>
            <a:r>
              <a:rPr lang="pt-BR" sz="3200" dirty="0" smtClean="0"/>
              <a:t>	T</a:t>
            </a:r>
            <a:r>
              <a:rPr lang="pt-BR" sz="3200" baseline="-5999" dirty="0" smtClean="0"/>
              <a:t>i</a:t>
            </a:r>
            <a:r>
              <a:rPr lang="pt-BR" sz="3200" dirty="0" smtClean="0"/>
              <a:t> </a:t>
            </a:r>
            <a:r>
              <a:rPr lang="pt-BR" sz="3200" dirty="0"/>
              <a:t>= aT</a:t>
            </a:r>
            <a:r>
              <a:rPr lang="pt-BR" sz="3200" baseline="-5999" dirty="0"/>
              <a:t>i-1</a:t>
            </a:r>
            <a:r>
              <a:rPr lang="pt-BR" sz="3200" dirty="0"/>
              <a:t> + (1-a)T</a:t>
            </a:r>
            <a:r>
              <a:rPr lang="pt-BR" sz="3200" baseline="-5999" dirty="0"/>
              <a:t>i-2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3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Guaranteed Scheduling</a:t>
            </a:r>
          </a:p>
        </p:txBody>
      </p:sp>
      <p:sp>
        <p:nvSpPr>
          <p:cNvPr id="196" name="Shape 19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t>Guarantee to each of n processes that they will get 1/n about 1/n of the CPU</a:t>
            </a:r>
          </a:p>
          <a:p>
            <a:r>
              <a:t>As processes run, keep track of how much CPU time they have actually used</a:t>
            </a:r>
          </a:p>
          <a:p>
            <a:r>
              <a:t>Now we can schedule processes based on how "unfair" we have been to them up to this point</a:t>
            </a:r>
          </a:p>
          <a:p>
            <a:r>
              <a:t>Easy to say, hard to implement!</a:t>
            </a:r>
          </a:p>
        </p:txBody>
      </p:sp>
    </p:spTree>
    <p:extLst>
      <p:ext uri="{BB962C8B-B14F-4D97-AF65-F5344CB8AC3E}">
        <p14:creationId xmlns:p14="http://schemas.microsoft.com/office/powerpoint/2010/main" val="13199730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Lottery Scheduling</a:t>
            </a:r>
          </a:p>
        </p:txBody>
      </p:sp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dirty="0"/>
              <a:t>We can get a probabilistic version of guaranteed scheduling that is much easier to implement</a:t>
            </a:r>
          </a:p>
          <a:p>
            <a:r>
              <a:rPr dirty="0"/>
              <a:t>Give each process a fixed number of </a:t>
            </a:r>
            <a:r>
              <a:rPr b="1" i="1" dirty="0"/>
              <a:t>lottery tickets</a:t>
            </a:r>
          </a:p>
          <a:p>
            <a:r>
              <a:rPr dirty="0"/>
              <a:t>When it comes time to schedule, pick a random number between 1 and the number of tickets</a:t>
            </a:r>
          </a:p>
          <a:p>
            <a:r>
              <a:rPr dirty="0"/>
              <a:t>Schedule the process that won the lottery</a:t>
            </a:r>
          </a:p>
        </p:txBody>
      </p:sp>
    </p:spTree>
    <p:extLst>
      <p:ext uri="{BB962C8B-B14F-4D97-AF65-F5344CB8AC3E}">
        <p14:creationId xmlns:p14="http://schemas.microsoft.com/office/powerpoint/2010/main" val="12802215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Lottery Scheduling</a:t>
            </a:r>
          </a:p>
        </p:txBody>
      </p:sp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We can give each process a proportion of the CPU by just giving it that proportion of the tickets</a:t>
            </a:r>
          </a:p>
          <a:p>
            <a:r>
              <a:rPr dirty="0"/>
              <a:t>We can also guarantee that every process </a:t>
            </a:r>
            <a:r>
              <a:rPr i="1" dirty="0"/>
              <a:t>eventually</a:t>
            </a:r>
            <a:r>
              <a:rPr dirty="0"/>
              <a:t> gets to run as long as it gets at least one ticket</a:t>
            </a:r>
          </a:p>
          <a:p>
            <a:r>
              <a:rPr dirty="0"/>
              <a:t>It's not a true guarantee, however – only a probabilistic one</a:t>
            </a:r>
          </a:p>
        </p:txBody>
      </p:sp>
    </p:spTree>
    <p:extLst>
      <p:ext uri="{BB962C8B-B14F-4D97-AF65-F5344CB8AC3E}">
        <p14:creationId xmlns:p14="http://schemas.microsoft.com/office/powerpoint/2010/main" val="10445113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Lottery Scheduling</a:t>
            </a:r>
          </a:p>
        </p:txBody>
      </p:sp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“All processes are equal, but some are more equal” – George Orwell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34607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</a:lstStyle>
          <a:p>
            <a:r>
              <a:t>Implementing Lottery Scheduling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xfrm>
            <a:off x="1069848" y="1937287"/>
            <a:ext cx="10058400" cy="451000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53148" indent="-253148" defTabSz="332708">
              <a:spcBef>
                <a:spcPts val="2391"/>
              </a:spcBef>
              <a:defRPr sz="2916"/>
            </a:pPr>
            <a:r>
              <a:rPr dirty="0" smtClean="0"/>
              <a:t>Take </a:t>
            </a:r>
            <a:r>
              <a:rPr dirty="0"/>
              <a:t>our existing process control block </a:t>
            </a:r>
            <a:r>
              <a:rPr lang="en-US" dirty="0" smtClean="0"/>
              <a:t>(PCB) </a:t>
            </a:r>
            <a:r>
              <a:rPr dirty="0" smtClean="0"/>
              <a:t>data </a:t>
            </a:r>
            <a:r>
              <a:rPr dirty="0"/>
              <a:t>structure and augment </a:t>
            </a:r>
            <a:r>
              <a:rPr dirty="0" smtClean="0"/>
              <a:t>it</a:t>
            </a:r>
            <a:r>
              <a:rPr lang="en-US" dirty="0" smtClean="0"/>
              <a:t> </a:t>
            </a:r>
            <a:r>
              <a:rPr dirty="0" smtClean="0"/>
              <a:t>with </a:t>
            </a:r>
            <a:r>
              <a:rPr dirty="0"/>
              <a:t>a </a:t>
            </a:r>
            <a:r>
              <a:rPr b="1" dirty="0"/>
              <a:t>num_tickets</a:t>
            </a:r>
            <a:r>
              <a:rPr dirty="0"/>
              <a:t> field</a:t>
            </a:r>
          </a:p>
          <a:p>
            <a:pPr marL="253148" indent="-253148" defTabSz="332708">
              <a:spcBef>
                <a:spcPts val="2391"/>
              </a:spcBef>
              <a:defRPr sz="2916"/>
            </a:pPr>
            <a:r>
              <a:rPr dirty="0"/>
              <a:t>At scheduling time: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rPr dirty="0"/>
              <a:t>Generate a random ticket number </a:t>
            </a:r>
            <a:r>
              <a:rPr i="1" dirty="0"/>
              <a:t>winner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rPr dirty="0"/>
              <a:t>Loop over processes, keeping a </a:t>
            </a:r>
            <a:r>
              <a:rPr i="1" dirty="0"/>
              <a:t>counter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rPr dirty="0"/>
              <a:t>If </a:t>
            </a:r>
            <a:r>
              <a:rPr i="1" dirty="0"/>
              <a:t>counter</a:t>
            </a:r>
            <a:r>
              <a:rPr dirty="0"/>
              <a:t> ≥ </a:t>
            </a:r>
            <a:r>
              <a:rPr i="1" dirty="0"/>
              <a:t>winner</a:t>
            </a:r>
            <a:r>
              <a:rPr dirty="0"/>
              <a:t> then pick that process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rPr dirty="0"/>
              <a:t>Otherwise, add the process's tickets to </a:t>
            </a:r>
            <a:r>
              <a:rPr i="1" dirty="0"/>
              <a:t>counter</a:t>
            </a:r>
            <a:r>
              <a:rPr dirty="0"/>
              <a:t> and continue</a:t>
            </a:r>
          </a:p>
        </p:txBody>
      </p:sp>
    </p:spTree>
    <p:extLst>
      <p:ext uri="{BB962C8B-B14F-4D97-AF65-F5344CB8AC3E}">
        <p14:creationId xmlns:p14="http://schemas.microsoft.com/office/powerpoint/2010/main" val="15714666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Scheduler Goals</a:t>
            </a:r>
          </a:p>
        </p:txBody>
      </p:sp>
      <p:pic>
        <p:nvPicPr>
          <p:cNvPr id="123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36122" y="1930735"/>
            <a:ext cx="6519756" cy="42288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081559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Lottery Scheduling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89315" y="3303566"/>
            <a:ext cx="8307092" cy="1283932"/>
            <a:chOff x="3187765" y="3303566"/>
            <a:chExt cx="5816471" cy="450636"/>
          </a:xfrm>
        </p:grpSpPr>
        <p:sp>
          <p:nvSpPr>
            <p:cNvPr id="208" name="Shape 208"/>
            <p:cNvSpPr/>
            <p:nvPr/>
          </p:nvSpPr>
          <p:spPr>
            <a:xfrm>
              <a:off x="3187765" y="3303566"/>
              <a:ext cx="1670584" cy="450636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4400" dirty="0"/>
                <a:t>60</a:t>
              </a:r>
            </a:p>
          </p:txBody>
        </p:sp>
        <p:sp>
          <p:nvSpPr>
            <p:cNvPr id="209" name="Shape 209"/>
            <p:cNvSpPr/>
            <p:nvPr/>
          </p:nvSpPr>
          <p:spPr>
            <a:xfrm>
              <a:off x="4946913" y="3303566"/>
              <a:ext cx="749536" cy="450636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4400" dirty="0"/>
                <a:t>15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5785013" y="3303566"/>
              <a:ext cx="2683512" cy="450636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4400" dirty="0"/>
                <a:t>75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8557089" y="3303566"/>
              <a:ext cx="447147" cy="450636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44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68688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Lottery Scheduling</a:t>
            </a:r>
          </a:p>
        </p:txBody>
      </p:sp>
      <p:sp>
        <p:nvSpPr>
          <p:cNvPr id="218" name="Shape 218"/>
          <p:cNvSpPr/>
          <p:nvPr/>
        </p:nvSpPr>
        <p:spPr>
          <a:xfrm>
            <a:off x="1611884" y="2093976"/>
            <a:ext cx="2881944" cy="749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4400" dirty="0">
                <a:solidFill>
                  <a:srgbClr val="00B050"/>
                </a:solidFill>
              </a:rPr>
              <a:t>Winner: 83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69848" y="3750174"/>
            <a:ext cx="8307092" cy="1283932"/>
            <a:chOff x="3187765" y="3303566"/>
            <a:chExt cx="5816471" cy="450636"/>
          </a:xfrm>
        </p:grpSpPr>
        <p:sp>
          <p:nvSpPr>
            <p:cNvPr id="9" name="Shape 208"/>
            <p:cNvSpPr/>
            <p:nvPr/>
          </p:nvSpPr>
          <p:spPr>
            <a:xfrm>
              <a:off x="3187765" y="3303566"/>
              <a:ext cx="1670584" cy="450636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60</a:t>
              </a:r>
            </a:p>
          </p:txBody>
        </p:sp>
        <p:sp>
          <p:nvSpPr>
            <p:cNvPr id="10" name="Shape 209"/>
            <p:cNvSpPr/>
            <p:nvPr/>
          </p:nvSpPr>
          <p:spPr>
            <a:xfrm>
              <a:off x="4946913" y="3303566"/>
              <a:ext cx="749536" cy="450636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15</a:t>
              </a:r>
            </a:p>
          </p:txBody>
        </p:sp>
        <p:sp>
          <p:nvSpPr>
            <p:cNvPr id="11" name="Shape 210"/>
            <p:cNvSpPr/>
            <p:nvPr/>
          </p:nvSpPr>
          <p:spPr>
            <a:xfrm>
              <a:off x="5785013" y="3303566"/>
              <a:ext cx="2683512" cy="450636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75</a:t>
              </a:r>
            </a:p>
          </p:txBody>
        </p:sp>
        <p:sp>
          <p:nvSpPr>
            <p:cNvPr id="12" name="Shape 211"/>
            <p:cNvSpPr/>
            <p:nvPr/>
          </p:nvSpPr>
          <p:spPr>
            <a:xfrm>
              <a:off x="8557089" y="3303566"/>
              <a:ext cx="447147" cy="450636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40156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Lottery Scheduling</a:t>
            </a:r>
          </a:p>
        </p:txBody>
      </p:sp>
      <p:sp>
        <p:nvSpPr>
          <p:cNvPr id="218" name="Shape 218"/>
          <p:cNvSpPr/>
          <p:nvPr/>
        </p:nvSpPr>
        <p:spPr>
          <a:xfrm>
            <a:off x="1611884" y="2093976"/>
            <a:ext cx="2881944" cy="749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4400" dirty="0">
                <a:solidFill>
                  <a:srgbClr val="00B050"/>
                </a:solidFill>
              </a:rPr>
              <a:t>Winner: 83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69848" y="3168632"/>
            <a:ext cx="8307092" cy="1283932"/>
            <a:chOff x="3187765" y="3303566"/>
            <a:chExt cx="5816471" cy="450636"/>
          </a:xfrm>
        </p:grpSpPr>
        <p:sp>
          <p:nvSpPr>
            <p:cNvPr id="9" name="Shape 208"/>
            <p:cNvSpPr/>
            <p:nvPr/>
          </p:nvSpPr>
          <p:spPr>
            <a:xfrm>
              <a:off x="3187765" y="3303566"/>
              <a:ext cx="1670584" cy="450636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60</a:t>
              </a:r>
            </a:p>
          </p:txBody>
        </p:sp>
        <p:sp>
          <p:nvSpPr>
            <p:cNvPr id="10" name="Shape 209"/>
            <p:cNvSpPr/>
            <p:nvPr/>
          </p:nvSpPr>
          <p:spPr>
            <a:xfrm>
              <a:off x="4946913" y="3303566"/>
              <a:ext cx="749536" cy="450636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15</a:t>
              </a:r>
            </a:p>
          </p:txBody>
        </p:sp>
        <p:sp>
          <p:nvSpPr>
            <p:cNvPr id="11" name="Shape 210"/>
            <p:cNvSpPr/>
            <p:nvPr/>
          </p:nvSpPr>
          <p:spPr>
            <a:xfrm>
              <a:off x="5785013" y="3303566"/>
              <a:ext cx="2683512" cy="450636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75</a:t>
              </a:r>
            </a:p>
          </p:txBody>
        </p:sp>
        <p:sp>
          <p:nvSpPr>
            <p:cNvPr id="12" name="Shape 211"/>
            <p:cNvSpPr/>
            <p:nvPr/>
          </p:nvSpPr>
          <p:spPr>
            <a:xfrm>
              <a:off x="8557089" y="3303566"/>
              <a:ext cx="447147" cy="450636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5</a:t>
              </a:r>
            </a:p>
          </p:txBody>
        </p:sp>
      </p:grpSp>
      <p:sp>
        <p:nvSpPr>
          <p:cNvPr id="13" name="Shape 226"/>
          <p:cNvSpPr/>
          <p:nvPr/>
        </p:nvSpPr>
        <p:spPr>
          <a:xfrm>
            <a:off x="0" y="6149223"/>
            <a:ext cx="2761718" cy="749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4400" dirty="0"/>
              <a:t>Counter: 0</a:t>
            </a:r>
          </a:p>
        </p:txBody>
      </p:sp>
      <p:sp>
        <p:nvSpPr>
          <p:cNvPr id="14" name="Shape 227"/>
          <p:cNvSpPr/>
          <p:nvPr/>
        </p:nvSpPr>
        <p:spPr>
          <a:xfrm flipV="1">
            <a:off x="1069847" y="4539879"/>
            <a:ext cx="1" cy="16073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13565126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Lottery Scheduling</a:t>
            </a:r>
          </a:p>
        </p:txBody>
      </p:sp>
      <p:sp>
        <p:nvSpPr>
          <p:cNvPr id="218" name="Shape 218"/>
          <p:cNvSpPr/>
          <p:nvPr/>
        </p:nvSpPr>
        <p:spPr>
          <a:xfrm>
            <a:off x="1611884" y="2093976"/>
            <a:ext cx="2881944" cy="749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4400" dirty="0">
                <a:solidFill>
                  <a:srgbClr val="00B050"/>
                </a:solidFill>
              </a:rPr>
              <a:t>Winner: 83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69848" y="3168632"/>
            <a:ext cx="8307092" cy="1283932"/>
            <a:chOff x="3187765" y="3303566"/>
            <a:chExt cx="5816471" cy="450636"/>
          </a:xfrm>
        </p:grpSpPr>
        <p:sp>
          <p:nvSpPr>
            <p:cNvPr id="9" name="Shape 208"/>
            <p:cNvSpPr/>
            <p:nvPr/>
          </p:nvSpPr>
          <p:spPr>
            <a:xfrm>
              <a:off x="3187765" y="3303566"/>
              <a:ext cx="1670584" cy="450636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60</a:t>
              </a:r>
            </a:p>
          </p:txBody>
        </p:sp>
        <p:sp>
          <p:nvSpPr>
            <p:cNvPr id="10" name="Shape 209"/>
            <p:cNvSpPr/>
            <p:nvPr/>
          </p:nvSpPr>
          <p:spPr>
            <a:xfrm>
              <a:off x="4946913" y="3303566"/>
              <a:ext cx="749536" cy="450636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15</a:t>
              </a:r>
            </a:p>
          </p:txBody>
        </p:sp>
        <p:sp>
          <p:nvSpPr>
            <p:cNvPr id="11" name="Shape 210"/>
            <p:cNvSpPr/>
            <p:nvPr/>
          </p:nvSpPr>
          <p:spPr>
            <a:xfrm>
              <a:off x="5785013" y="3303566"/>
              <a:ext cx="2683512" cy="450636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75</a:t>
              </a:r>
            </a:p>
          </p:txBody>
        </p:sp>
        <p:sp>
          <p:nvSpPr>
            <p:cNvPr id="12" name="Shape 211"/>
            <p:cNvSpPr/>
            <p:nvPr/>
          </p:nvSpPr>
          <p:spPr>
            <a:xfrm>
              <a:off x="8557089" y="3303566"/>
              <a:ext cx="447147" cy="450636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5</a:t>
              </a:r>
            </a:p>
          </p:txBody>
        </p:sp>
      </p:grpSp>
      <p:sp>
        <p:nvSpPr>
          <p:cNvPr id="13" name="Shape 226"/>
          <p:cNvSpPr/>
          <p:nvPr/>
        </p:nvSpPr>
        <p:spPr>
          <a:xfrm>
            <a:off x="1069848" y="6149223"/>
            <a:ext cx="3067892" cy="749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4400" dirty="0"/>
              <a:t>Counter: </a:t>
            </a:r>
            <a:r>
              <a:rPr lang="en-US" sz="4400" dirty="0"/>
              <a:t>6</a:t>
            </a:r>
            <a:r>
              <a:rPr sz="4400" dirty="0" smtClean="0"/>
              <a:t>0</a:t>
            </a:r>
            <a:endParaRPr sz="4400" dirty="0"/>
          </a:p>
        </p:txBody>
      </p:sp>
      <p:sp>
        <p:nvSpPr>
          <p:cNvPr id="14" name="Shape 227"/>
          <p:cNvSpPr/>
          <p:nvPr/>
        </p:nvSpPr>
        <p:spPr>
          <a:xfrm flipV="1">
            <a:off x="2526345" y="4497207"/>
            <a:ext cx="1" cy="16073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14109670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Lottery Scheduling</a:t>
            </a:r>
          </a:p>
        </p:txBody>
      </p:sp>
      <p:sp>
        <p:nvSpPr>
          <p:cNvPr id="218" name="Shape 218"/>
          <p:cNvSpPr/>
          <p:nvPr/>
        </p:nvSpPr>
        <p:spPr>
          <a:xfrm>
            <a:off x="1611884" y="2093976"/>
            <a:ext cx="2881944" cy="749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4400" dirty="0">
                <a:solidFill>
                  <a:srgbClr val="00B050"/>
                </a:solidFill>
              </a:rPr>
              <a:t>Winner: 83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69848" y="3168632"/>
            <a:ext cx="8307092" cy="1283932"/>
            <a:chOff x="3187765" y="3303566"/>
            <a:chExt cx="5816471" cy="450636"/>
          </a:xfrm>
        </p:grpSpPr>
        <p:sp>
          <p:nvSpPr>
            <p:cNvPr id="9" name="Shape 208"/>
            <p:cNvSpPr/>
            <p:nvPr/>
          </p:nvSpPr>
          <p:spPr>
            <a:xfrm>
              <a:off x="3187765" y="3303566"/>
              <a:ext cx="1670584" cy="450636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60</a:t>
              </a:r>
            </a:p>
          </p:txBody>
        </p:sp>
        <p:sp>
          <p:nvSpPr>
            <p:cNvPr id="10" name="Shape 209"/>
            <p:cNvSpPr/>
            <p:nvPr/>
          </p:nvSpPr>
          <p:spPr>
            <a:xfrm>
              <a:off x="4946913" y="3303566"/>
              <a:ext cx="749536" cy="450636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15</a:t>
              </a:r>
            </a:p>
          </p:txBody>
        </p:sp>
        <p:sp>
          <p:nvSpPr>
            <p:cNvPr id="11" name="Shape 210"/>
            <p:cNvSpPr/>
            <p:nvPr/>
          </p:nvSpPr>
          <p:spPr>
            <a:xfrm>
              <a:off x="5785013" y="3303566"/>
              <a:ext cx="2683512" cy="450636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75</a:t>
              </a:r>
            </a:p>
          </p:txBody>
        </p:sp>
        <p:sp>
          <p:nvSpPr>
            <p:cNvPr id="12" name="Shape 211"/>
            <p:cNvSpPr/>
            <p:nvPr/>
          </p:nvSpPr>
          <p:spPr>
            <a:xfrm>
              <a:off x="8557089" y="3303566"/>
              <a:ext cx="447147" cy="450636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5</a:t>
              </a:r>
            </a:p>
          </p:txBody>
        </p:sp>
      </p:grpSp>
      <p:sp>
        <p:nvSpPr>
          <p:cNvPr id="13" name="Shape 226"/>
          <p:cNvSpPr/>
          <p:nvPr/>
        </p:nvSpPr>
        <p:spPr>
          <a:xfrm>
            <a:off x="3118463" y="6087329"/>
            <a:ext cx="3067892" cy="749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4400" dirty="0"/>
              <a:t>Counter: </a:t>
            </a:r>
            <a:r>
              <a:rPr lang="en-US" sz="4400" dirty="0" smtClean="0"/>
              <a:t>75</a:t>
            </a:r>
            <a:endParaRPr sz="4400" dirty="0"/>
          </a:p>
        </p:txBody>
      </p:sp>
      <p:sp>
        <p:nvSpPr>
          <p:cNvPr id="14" name="Shape 227"/>
          <p:cNvSpPr/>
          <p:nvPr/>
        </p:nvSpPr>
        <p:spPr>
          <a:xfrm flipV="1">
            <a:off x="4117510" y="4534398"/>
            <a:ext cx="1" cy="16073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16394070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Lottery Scheduling</a:t>
            </a:r>
          </a:p>
        </p:txBody>
      </p:sp>
      <p:sp>
        <p:nvSpPr>
          <p:cNvPr id="218" name="Shape 218"/>
          <p:cNvSpPr/>
          <p:nvPr/>
        </p:nvSpPr>
        <p:spPr>
          <a:xfrm>
            <a:off x="1611884" y="2093976"/>
            <a:ext cx="2881944" cy="749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4400" dirty="0">
                <a:solidFill>
                  <a:srgbClr val="00B050"/>
                </a:solidFill>
              </a:rPr>
              <a:t>Winner: 83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69848" y="3168632"/>
            <a:ext cx="8307092" cy="1283932"/>
            <a:chOff x="3187765" y="3303566"/>
            <a:chExt cx="5816471" cy="450636"/>
          </a:xfrm>
        </p:grpSpPr>
        <p:sp>
          <p:nvSpPr>
            <p:cNvPr id="9" name="Shape 208"/>
            <p:cNvSpPr/>
            <p:nvPr/>
          </p:nvSpPr>
          <p:spPr>
            <a:xfrm>
              <a:off x="3187765" y="3303566"/>
              <a:ext cx="1670584" cy="450636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60</a:t>
              </a:r>
            </a:p>
          </p:txBody>
        </p:sp>
        <p:sp>
          <p:nvSpPr>
            <p:cNvPr id="10" name="Shape 209"/>
            <p:cNvSpPr/>
            <p:nvPr/>
          </p:nvSpPr>
          <p:spPr>
            <a:xfrm>
              <a:off x="4946913" y="3303566"/>
              <a:ext cx="749536" cy="450636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15</a:t>
              </a:r>
            </a:p>
          </p:txBody>
        </p:sp>
        <p:sp>
          <p:nvSpPr>
            <p:cNvPr id="11" name="Shape 210"/>
            <p:cNvSpPr/>
            <p:nvPr/>
          </p:nvSpPr>
          <p:spPr>
            <a:xfrm>
              <a:off x="5785013" y="3303566"/>
              <a:ext cx="2683512" cy="450636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75</a:t>
              </a:r>
            </a:p>
          </p:txBody>
        </p:sp>
        <p:sp>
          <p:nvSpPr>
            <p:cNvPr id="12" name="Shape 211"/>
            <p:cNvSpPr/>
            <p:nvPr/>
          </p:nvSpPr>
          <p:spPr>
            <a:xfrm>
              <a:off x="8557089" y="3303566"/>
              <a:ext cx="447147" cy="450636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5</a:t>
              </a:r>
            </a:p>
          </p:txBody>
        </p:sp>
      </p:grpSp>
      <p:sp>
        <p:nvSpPr>
          <p:cNvPr id="13" name="Shape 226"/>
          <p:cNvSpPr/>
          <p:nvPr/>
        </p:nvSpPr>
        <p:spPr>
          <a:xfrm>
            <a:off x="5364259" y="6157575"/>
            <a:ext cx="3374065" cy="749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4400" dirty="0"/>
              <a:t>Counter: </a:t>
            </a:r>
            <a:r>
              <a:rPr lang="en-US" sz="4400" dirty="0" smtClean="0"/>
              <a:t>150</a:t>
            </a:r>
            <a:endParaRPr sz="4400" dirty="0"/>
          </a:p>
        </p:txBody>
      </p:sp>
      <p:sp>
        <p:nvSpPr>
          <p:cNvPr id="14" name="Shape 227"/>
          <p:cNvSpPr/>
          <p:nvPr/>
        </p:nvSpPr>
        <p:spPr>
          <a:xfrm flipV="1">
            <a:off x="6832793" y="4501383"/>
            <a:ext cx="1" cy="16073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1906692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Lottery Scheduling</a:t>
            </a:r>
          </a:p>
        </p:txBody>
      </p:sp>
      <p:sp>
        <p:nvSpPr>
          <p:cNvPr id="218" name="Shape 218"/>
          <p:cNvSpPr/>
          <p:nvPr/>
        </p:nvSpPr>
        <p:spPr>
          <a:xfrm>
            <a:off x="1611884" y="2093976"/>
            <a:ext cx="2881944" cy="749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4400" dirty="0">
                <a:solidFill>
                  <a:srgbClr val="00B050"/>
                </a:solidFill>
              </a:rPr>
              <a:t>Winner: 83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69848" y="3168632"/>
            <a:ext cx="8307092" cy="1283932"/>
            <a:chOff x="3187765" y="3303566"/>
            <a:chExt cx="5816471" cy="450636"/>
          </a:xfrm>
        </p:grpSpPr>
        <p:sp>
          <p:nvSpPr>
            <p:cNvPr id="9" name="Shape 208"/>
            <p:cNvSpPr/>
            <p:nvPr/>
          </p:nvSpPr>
          <p:spPr>
            <a:xfrm>
              <a:off x="3187765" y="3303566"/>
              <a:ext cx="1670584" cy="450636"/>
            </a:xfrm>
            <a:prstGeom prst="rect">
              <a:avLst/>
            </a:prstGeom>
            <a:blipFill>
              <a:blip r:embed="rId3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60</a:t>
              </a:r>
            </a:p>
          </p:txBody>
        </p:sp>
        <p:sp>
          <p:nvSpPr>
            <p:cNvPr id="10" name="Shape 209"/>
            <p:cNvSpPr/>
            <p:nvPr/>
          </p:nvSpPr>
          <p:spPr>
            <a:xfrm>
              <a:off x="4946913" y="3303566"/>
              <a:ext cx="749536" cy="450636"/>
            </a:xfrm>
            <a:prstGeom prst="rect">
              <a:avLst/>
            </a:prstGeom>
            <a:blipFill>
              <a:blip r:embed="rId3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15</a:t>
              </a:r>
            </a:p>
          </p:txBody>
        </p:sp>
        <p:sp>
          <p:nvSpPr>
            <p:cNvPr id="11" name="Shape 210"/>
            <p:cNvSpPr/>
            <p:nvPr/>
          </p:nvSpPr>
          <p:spPr>
            <a:xfrm>
              <a:off x="5785013" y="3303566"/>
              <a:ext cx="2683512" cy="450636"/>
            </a:xfrm>
            <a:prstGeom prst="rect">
              <a:avLst/>
            </a:prstGeom>
            <a:solidFill>
              <a:srgbClr val="00B050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75</a:t>
              </a:r>
            </a:p>
          </p:txBody>
        </p:sp>
        <p:sp>
          <p:nvSpPr>
            <p:cNvPr id="12" name="Shape 211"/>
            <p:cNvSpPr/>
            <p:nvPr/>
          </p:nvSpPr>
          <p:spPr>
            <a:xfrm>
              <a:off x="8557089" y="3303566"/>
              <a:ext cx="447147" cy="450636"/>
            </a:xfrm>
            <a:prstGeom prst="rect">
              <a:avLst/>
            </a:prstGeom>
            <a:blipFill>
              <a:blip r:embed="rId3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5</a:t>
              </a:r>
            </a:p>
          </p:txBody>
        </p:sp>
      </p:grpSp>
      <p:sp>
        <p:nvSpPr>
          <p:cNvPr id="13" name="Shape 226"/>
          <p:cNvSpPr/>
          <p:nvPr/>
        </p:nvSpPr>
        <p:spPr>
          <a:xfrm>
            <a:off x="7051291" y="6108756"/>
            <a:ext cx="3374065" cy="749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4400" dirty="0"/>
              <a:t>Counter: </a:t>
            </a:r>
            <a:r>
              <a:rPr lang="en-US" sz="4400" dirty="0" smtClean="0"/>
              <a:t>150</a:t>
            </a:r>
            <a:endParaRPr sz="4400" dirty="0"/>
          </a:p>
        </p:txBody>
      </p:sp>
      <p:sp>
        <p:nvSpPr>
          <p:cNvPr id="14" name="Shape 227"/>
          <p:cNvSpPr/>
          <p:nvPr/>
        </p:nvSpPr>
        <p:spPr>
          <a:xfrm flipV="1">
            <a:off x="8599600" y="4452564"/>
            <a:ext cx="1" cy="16073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12870632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Analyzing Lottery Scheduling</a:t>
            </a:r>
          </a:p>
        </p:txBody>
      </p:sp>
      <p:pic>
        <p:nvPicPr>
          <p:cNvPr id="266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44827" y="1833072"/>
            <a:ext cx="5302346" cy="442415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916395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Real-Time Scheduling</a:t>
            </a:r>
          </a:p>
        </p:txBody>
      </p:sp>
      <p:sp>
        <p:nvSpPr>
          <p:cNvPr id="269" name="Shape 2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t>Real-time operating systems receive events and must respond to them within a fixed amount of time</a:t>
            </a:r>
          </a:p>
          <a:p>
            <a:pPr lvl="1"/>
            <a:r>
              <a:t>Multimedia systems – if you don't process audio/video fast enough, you get pauses &amp; skips</a:t>
            </a:r>
          </a:p>
          <a:p>
            <a:pPr lvl="1"/>
            <a:r>
              <a:t>Control systems – autopilot, industrial manufacturing control</a:t>
            </a:r>
          </a:p>
          <a:p>
            <a:r>
              <a:t>Hard real time vs soft real time – how bad is it to miss a deadline?</a:t>
            </a:r>
          </a:p>
        </p:txBody>
      </p:sp>
    </p:spTree>
    <p:extLst>
      <p:ext uri="{BB962C8B-B14F-4D97-AF65-F5344CB8AC3E}">
        <p14:creationId xmlns:p14="http://schemas.microsoft.com/office/powerpoint/2010/main" val="10409627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Is it Schedulable?</a:t>
            </a:r>
          </a:p>
        </p:txBody>
      </p:sp>
      <p:sp>
        <p:nvSpPr>
          <p:cNvPr id="272" name="Shape 2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dirty="0"/>
              <a:t>Events in real-time systems can be </a:t>
            </a:r>
            <a:r>
              <a:rPr b="1" i="1" dirty="0"/>
              <a:t>periodic</a:t>
            </a:r>
            <a:r>
              <a:rPr i="1" dirty="0"/>
              <a:t> </a:t>
            </a:r>
            <a:r>
              <a:rPr dirty="0"/>
              <a:t>or </a:t>
            </a:r>
            <a:r>
              <a:rPr b="1" i="1" dirty="0"/>
              <a:t>aperiodic</a:t>
            </a:r>
          </a:p>
          <a:p>
            <a:r>
              <a:rPr dirty="0"/>
              <a:t>If we have </a:t>
            </a:r>
            <a:r>
              <a:rPr i="1" dirty="0"/>
              <a:t>m</a:t>
            </a:r>
            <a:r>
              <a:rPr dirty="0"/>
              <a:t> periodic events and event </a:t>
            </a:r>
            <a:r>
              <a:rPr i="1" dirty="0"/>
              <a:t>i </a:t>
            </a:r>
            <a:r>
              <a:rPr dirty="0"/>
              <a:t>occurs with period P</a:t>
            </a:r>
            <a:r>
              <a:rPr baseline="-5999" dirty="0"/>
              <a:t>i</a:t>
            </a:r>
            <a:r>
              <a:rPr dirty="0"/>
              <a:t> and takes C</a:t>
            </a:r>
            <a:r>
              <a:rPr baseline="-5999" dirty="0"/>
              <a:t>i</a:t>
            </a:r>
            <a:r>
              <a:rPr dirty="0"/>
              <a:t> time to process, we need</a:t>
            </a:r>
          </a:p>
          <a:p>
            <a:endParaRPr dirty="0"/>
          </a:p>
          <a:p>
            <a:endParaRPr lang="en-US" dirty="0" smtClean="0"/>
          </a:p>
          <a:p>
            <a:r>
              <a:rPr dirty="0" smtClean="0"/>
              <a:t>If </a:t>
            </a:r>
            <a:r>
              <a:rPr dirty="0"/>
              <a:t>this is satisfied we say the real-time system is </a:t>
            </a:r>
            <a:r>
              <a:rPr i="1" dirty="0"/>
              <a:t>schedulable</a:t>
            </a:r>
          </a:p>
        </p:txBody>
      </p:sp>
      <p:pic>
        <p:nvPicPr>
          <p:cNvPr id="273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12432" y="3943977"/>
            <a:ext cx="2173231" cy="135755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590163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Metrics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sz="3600" b="1" dirty="0">
                <a:latin typeface="Helvetica"/>
                <a:ea typeface="Helvetica"/>
                <a:cs typeface="Helvetica"/>
                <a:sym typeface="Helvetica"/>
              </a:rPr>
              <a:t>Throughput</a:t>
            </a:r>
            <a:r>
              <a:rPr sz="3600" dirty="0"/>
              <a:t> – jobs completed / time interval</a:t>
            </a:r>
          </a:p>
          <a:p>
            <a:endParaRPr lang="en-US" sz="3600" b="1" dirty="0" smtClean="0">
              <a:latin typeface="Helvetica"/>
              <a:ea typeface="Helvetica"/>
              <a:cs typeface="Helvetica"/>
              <a:sym typeface="Helvetica"/>
            </a:endParaRPr>
          </a:p>
          <a:p>
            <a:r>
              <a:rPr sz="3600" b="1" dirty="0" smtClean="0">
                <a:latin typeface="Helvetica"/>
                <a:ea typeface="Helvetica"/>
                <a:cs typeface="Helvetica"/>
                <a:sym typeface="Helvetica"/>
              </a:rPr>
              <a:t>Turnaround</a:t>
            </a:r>
            <a:r>
              <a:rPr sz="3600" dirty="0" smtClean="0"/>
              <a:t> </a:t>
            </a:r>
            <a:r>
              <a:rPr sz="3600" dirty="0"/>
              <a:t>– average time between when a job is submitted and when it completes</a:t>
            </a:r>
          </a:p>
          <a:p>
            <a:endParaRPr lang="en-US" sz="3600" b="1" dirty="0" smtClean="0">
              <a:latin typeface="Helvetica"/>
              <a:ea typeface="Helvetica"/>
              <a:cs typeface="Helvetica"/>
              <a:sym typeface="Helvetica"/>
            </a:endParaRPr>
          </a:p>
          <a:p>
            <a:r>
              <a:rPr sz="3600" b="1" dirty="0" smtClean="0">
                <a:latin typeface="Helvetica"/>
                <a:ea typeface="Helvetica"/>
                <a:cs typeface="Helvetica"/>
                <a:sym typeface="Helvetica"/>
              </a:rPr>
              <a:t>Response </a:t>
            </a:r>
            <a:r>
              <a:rPr sz="3600" b="1" dirty="0">
                <a:latin typeface="Helvetica"/>
                <a:ea typeface="Helvetica"/>
                <a:cs typeface="Helvetica"/>
                <a:sym typeface="Helvetica"/>
              </a:rPr>
              <a:t>time</a:t>
            </a:r>
            <a:r>
              <a:rPr sz="3600" dirty="0"/>
              <a:t> – time between when a user issues a command and gets the result</a:t>
            </a:r>
          </a:p>
        </p:txBody>
      </p:sp>
    </p:spTree>
    <p:extLst>
      <p:ext uri="{BB962C8B-B14F-4D97-AF65-F5344CB8AC3E}">
        <p14:creationId xmlns:p14="http://schemas.microsoft.com/office/powerpoint/2010/main" val="17481660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0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In many operating systems, we can have multiple </a:t>
            </a:r>
            <a:r>
              <a:rPr i="1" dirty="0"/>
              <a:t>threads</a:t>
            </a:r>
            <a:r>
              <a:rPr dirty="0"/>
              <a:t> of execution inside a single process</a:t>
            </a:r>
          </a:p>
          <a:p>
            <a:r>
              <a:rPr dirty="0"/>
              <a:t>As with processes, each thread has its own program counter &amp; CPU state</a:t>
            </a:r>
          </a:p>
          <a:p>
            <a:r>
              <a:rPr dirty="0"/>
              <a:t>Unlike processes, multiple threads within a process </a:t>
            </a:r>
            <a:r>
              <a:rPr b="1" dirty="0"/>
              <a:t>share their address space and memory</a:t>
            </a:r>
          </a:p>
        </p:txBody>
      </p:sp>
      <p:sp>
        <p:nvSpPr>
          <p:cNvPr id="4" name="Shape 271"/>
          <p:cNvSpPr txBox="1">
            <a:spLocks/>
          </p:cNvSpPr>
          <p:nvPr/>
        </p:nvSpPr>
        <p:spPr>
          <a:xfrm>
            <a:off x="1069848" y="280571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041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Threading Benefits</a:t>
            </a:r>
          </a:p>
        </p:txBody>
      </p:sp>
      <p:sp>
        <p:nvSpPr>
          <p:cNvPr id="279" name="Shape 2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53148" indent="-253148" defTabSz="332708">
              <a:spcBef>
                <a:spcPts val="2391"/>
              </a:spcBef>
              <a:defRPr sz="2916"/>
            </a:pPr>
            <a:r>
              <a:rPr dirty="0"/>
              <a:t>Same benefits as for processes – can have multiple things going on at once – but still share data easily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rPr dirty="0"/>
              <a:t>In particular, multiple threads are useful when there are multiple I/O tasks to be done</a:t>
            </a:r>
          </a:p>
          <a:p>
            <a:pPr marL="253148" indent="-253148" defTabSz="332708">
              <a:spcBef>
                <a:spcPts val="2391"/>
              </a:spcBef>
              <a:defRPr sz="2916"/>
            </a:pPr>
            <a:r>
              <a:rPr dirty="0"/>
              <a:t>Can allow a single application to take advantage of multiple </a:t>
            </a:r>
            <a:r>
              <a:rPr dirty="0" smtClean="0"/>
              <a:t>processors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0049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Threading Benefits</a:t>
            </a:r>
          </a:p>
        </p:txBody>
      </p:sp>
      <p:sp>
        <p:nvSpPr>
          <p:cNvPr id="279" name="Shape 2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53148" indent="-253148" defTabSz="332708">
              <a:spcBef>
                <a:spcPts val="2391"/>
              </a:spcBef>
              <a:defRPr sz="2916"/>
            </a:pPr>
            <a:r>
              <a:rPr dirty="0" smtClean="0"/>
              <a:t>Threads </a:t>
            </a:r>
            <a:r>
              <a:rPr dirty="0"/>
              <a:t>are more lightweight – faster to switch between threads than between processes</a:t>
            </a:r>
          </a:p>
          <a:p>
            <a:pPr marL="253148" indent="-253148" defTabSz="332708">
              <a:spcBef>
                <a:spcPts val="2391"/>
              </a:spcBef>
              <a:defRPr sz="2916"/>
            </a:pPr>
            <a:r>
              <a:rPr dirty="0"/>
              <a:t>Example: in a web browser, can have threads for responding to user input, loading data from network, rendering HTML</a:t>
            </a:r>
          </a:p>
        </p:txBody>
      </p:sp>
    </p:spTree>
    <p:extLst>
      <p:ext uri="{BB962C8B-B14F-4D97-AF65-F5344CB8AC3E}">
        <p14:creationId xmlns:p14="http://schemas.microsoft.com/office/powerpoint/2010/main" val="3708969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8274" y="1637265"/>
            <a:ext cx="8215453" cy="35834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308656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18352" y="1240725"/>
            <a:ext cx="7755296" cy="43765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535579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r>
              <a:rPr dirty="0"/>
              <a:t>Threading – Cooperation</a:t>
            </a:r>
          </a:p>
        </p:txBody>
      </p:sp>
      <p:sp>
        <p:nvSpPr>
          <p:cNvPr id="286" name="Shape 2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96902" indent="-296902" defTabSz="390213">
              <a:spcBef>
                <a:spcPts val="2742"/>
              </a:spcBef>
              <a:defRPr sz="3420"/>
            </a:pPr>
            <a:r>
              <a:rPr dirty="0"/>
              <a:t>Unlike processes, </a:t>
            </a:r>
            <a:r>
              <a:rPr b="1" dirty="0"/>
              <a:t>no </a:t>
            </a:r>
            <a:r>
              <a:rPr b="1" i="1" dirty="0"/>
              <a:t>protection</a:t>
            </a:r>
            <a:r>
              <a:rPr b="1" dirty="0"/>
              <a:t> </a:t>
            </a:r>
            <a:r>
              <a:rPr dirty="0"/>
              <a:t>between threads</a:t>
            </a:r>
          </a:p>
          <a:p>
            <a:pPr marL="296902" indent="-296902" defTabSz="390213">
              <a:spcBef>
                <a:spcPts val="2742"/>
              </a:spcBef>
              <a:defRPr sz="3420"/>
            </a:pPr>
            <a:r>
              <a:rPr dirty="0"/>
              <a:t>Thus, threads are assumed to always be mutually cooperating</a:t>
            </a:r>
          </a:p>
          <a:p>
            <a:pPr marL="296902" indent="-296902" defTabSz="390213">
              <a:spcBef>
                <a:spcPts val="2742"/>
              </a:spcBef>
              <a:defRPr sz="3420"/>
            </a:pPr>
            <a:r>
              <a:rPr dirty="0"/>
              <a:t>Threads share:</a:t>
            </a:r>
          </a:p>
          <a:p>
            <a:pPr marL="593803" lvl="1" indent="-296902" defTabSz="390213">
              <a:spcBef>
                <a:spcPts val="2742"/>
              </a:spcBef>
              <a:defRPr sz="3420"/>
            </a:pPr>
            <a:r>
              <a:rPr dirty="0"/>
              <a:t>Address space</a:t>
            </a:r>
          </a:p>
          <a:p>
            <a:pPr marL="593803" lvl="1" indent="-296902" defTabSz="390213">
              <a:spcBef>
                <a:spcPts val="2742"/>
              </a:spcBef>
              <a:defRPr sz="3420"/>
            </a:pPr>
            <a:r>
              <a:rPr dirty="0"/>
              <a:t>Global variables</a:t>
            </a:r>
          </a:p>
          <a:p>
            <a:pPr marL="593803" lvl="1" indent="-296902" defTabSz="390213">
              <a:spcBef>
                <a:spcPts val="2742"/>
              </a:spcBef>
              <a:defRPr sz="3420"/>
            </a:pPr>
            <a:r>
              <a:rPr dirty="0"/>
              <a:t>Open Files</a:t>
            </a:r>
          </a:p>
        </p:txBody>
      </p:sp>
    </p:spTree>
    <p:extLst>
      <p:ext uri="{BB962C8B-B14F-4D97-AF65-F5344CB8AC3E}">
        <p14:creationId xmlns:p14="http://schemas.microsoft.com/office/powerpoint/2010/main" val="21178007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Threading Model</a:t>
            </a:r>
          </a:p>
        </p:txBody>
      </p:sp>
      <p:sp>
        <p:nvSpPr>
          <p:cNvPr id="289" name="Shape 2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Typically start with a single thread</a:t>
            </a:r>
          </a:p>
          <a:p>
            <a:r>
              <a:t>API calls then allow:</a:t>
            </a:r>
          </a:p>
          <a:p>
            <a:pPr lvl="1"/>
            <a:r>
              <a:t>Thread creation</a:t>
            </a:r>
          </a:p>
          <a:p>
            <a:pPr lvl="1"/>
            <a:r>
              <a:t>Thread exit (without exiting the process)</a:t>
            </a:r>
          </a:p>
          <a:p>
            <a:pPr lvl="1"/>
            <a:r>
              <a:t>Waiting for another thread to finish (</a:t>
            </a:r>
            <a:r>
              <a:rPr i="1"/>
              <a:t>join</a:t>
            </a:r>
            <a:r>
              <a:t>)</a:t>
            </a:r>
          </a:p>
          <a:p>
            <a:pPr lvl="1"/>
            <a:r>
              <a:t>Giving up the CPU voluntarily (</a:t>
            </a:r>
            <a:r>
              <a:rPr i="1"/>
              <a:t>yield</a:t>
            </a:r>
            <a: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38449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</a:lstStyle>
          <a:p>
            <a:r>
              <a:t>Threading Implementation: User Space</a:t>
            </a:r>
          </a:p>
        </p:txBody>
      </p:sp>
      <p:sp>
        <p:nvSpPr>
          <p:cNvPr id="292" name="Shape 2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can implement threading without any changes to the underlying operating system</a:t>
            </a:r>
          </a:p>
          <a:p>
            <a:r>
              <a:t>Each process can maintain a table of threads, keeping track of its CPU context &amp; stack</a:t>
            </a:r>
          </a:p>
          <a:p>
            <a:r>
              <a:t>The process can implement a </a:t>
            </a:r>
            <a:r>
              <a:rPr i="1"/>
              <a:t>thread scheduler</a:t>
            </a:r>
            <a:r>
              <a:t> that chooses the next thread to run when one exits or yields</a:t>
            </a:r>
          </a:p>
        </p:txBody>
      </p:sp>
    </p:spTree>
    <p:extLst>
      <p:ext uri="{BB962C8B-B14F-4D97-AF65-F5344CB8AC3E}">
        <p14:creationId xmlns:p14="http://schemas.microsoft.com/office/powerpoint/2010/main" val="2540450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</a:lstStyle>
          <a:p>
            <a:r>
              <a:t>User Space Threading Downsides</a:t>
            </a:r>
          </a:p>
        </p:txBody>
      </p:sp>
      <p:sp>
        <p:nvSpPr>
          <p:cNvPr id="295" name="Shape 29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62523" indent="-262523" defTabSz="345030">
              <a:spcBef>
                <a:spcPts val="2461"/>
              </a:spcBef>
              <a:defRPr sz="3024"/>
            </a:pPr>
            <a:r>
              <a:t>Suppose we have a thread that wants to make a </a:t>
            </a:r>
            <a:r>
              <a:rPr i="1"/>
              <a:t>blocking</a:t>
            </a:r>
            <a:r>
              <a:t> system call (e.g., </a:t>
            </a:r>
            <a:r>
              <a:rPr i="1"/>
              <a:t>recv</a:t>
            </a:r>
            <a:r>
              <a:t> to wait for a network packet)</a:t>
            </a:r>
          </a:p>
          <a:p>
            <a:pPr marL="262523" indent="-262523" defTabSz="345030">
              <a:spcBef>
                <a:spcPts val="2461"/>
              </a:spcBef>
              <a:defRPr sz="3024"/>
            </a:pPr>
            <a:r>
              <a:t>With user-space threading, we can't just make the call, or else all threads will stop (defeating the point of multithreading)</a:t>
            </a:r>
          </a:p>
          <a:p>
            <a:pPr marL="262523" indent="-262523" defTabSz="345030">
              <a:spcBef>
                <a:spcPts val="2461"/>
              </a:spcBef>
              <a:defRPr sz="3024"/>
            </a:pPr>
            <a:r>
              <a:t>If the OS supports non-blocking versions of system calls, it's possible to work around this</a:t>
            </a:r>
          </a:p>
          <a:p>
            <a:pPr marL="525046" lvl="1" indent="-262523" defTabSz="345030">
              <a:spcBef>
                <a:spcPts val="2461"/>
              </a:spcBef>
              <a:defRPr sz="3024"/>
            </a:pPr>
            <a:r>
              <a:t>Force the programmer to always use non-blocking versions</a:t>
            </a:r>
          </a:p>
          <a:p>
            <a:pPr marL="525046" lvl="1" indent="-262523" defTabSz="345030">
              <a:spcBef>
                <a:spcPts val="2461"/>
              </a:spcBef>
              <a:defRPr sz="3024"/>
            </a:pPr>
            <a:r>
              <a:t>Write a wrapper library that converts blocking calls to their non-blocking versions and then yields to another thread</a:t>
            </a:r>
          </a:p>
        </p:txBody>
      </p:sp>
    </p:spTree>
    <p:extLst>
      <p:ext uri="{BB962C8B-B14F-4D97-AF65-F5344CB8AC3E}">
        <p14:creationId xmlns:p14="http://schemas.microsoft.com/office/powerpoint/2010/main" val="5377827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Tradeoffs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600" dirty="0"/>
              <a:t>Improving on one metric can hurt another</a:t>
            </a:r>
          </a:p>
          <a:p>
            <a:r>
              <a:rPr sz="3600" dirty="0"/>
              <a:t>For example:</a:t>
            </a:r>
          </a:p>
          <a:p>
            <a:pPr lvl="1"/>
            <a:r>
              <a:rPr sz="3200" dirty="0"/>
              <a:t>We want to improve </a:t>
            </a:r>
            <a:r>
              <a:rPr sz="3200" b="1" i="1" dirty="0"/>
              <a:t>throughput</a:t>
            </a:r>
            <a:r>
              <a:rPr sz="3200" dirty="0"/>
              <a:t>, so we decide to only schedule short jobs</a:t>
            </a:r>
          </a:p>
          <a:p>
            <a:pPr lvl="1"/>
            <a:r>
              <a:rPr sz="3200" dirty="0"/>
              <a:t>But now longer jobs never get run, so their </a:t>
            </a:r>
            <a:r>
              <a:rPr sz="3200" b="1" i="1" dirty="0"/>
              <a:t>turnaround time</a:t>
            </a:r>
            <a:r>
              <a:rPr sz="3200" b="1" dirty="0"/>
              <a:t> </a:t>
            </a:r>
            <a:r>
              <a:rPr sz="3200" dirty="0"/>
              <a:t>is effectively </a:t>
            </a:r>
            <a:r>
              <a:rPr sz="3200" b="1" dirty="0"/>
              <a:t>infinite</a:t>
            </a:r>
          </a:p>
        </p:txBody>
      </p:sp>
    </p:spTree>
    <p:extLst>
      <p:ext uri="{BB962C8B-B14F-4D97-AF65-F5344CB8AC3E}">
        <p14:creationId xmlns:p14="http://schemas.microsoft.com/office/powerpoint/2010/main" val="17026243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Kernel Threads</a:t>
            </a:r>
          </a:p>
        </p:txBody>
      </p:sp>
      <p:sp>
        <p:nvSpPr>
          <p:cNvPr id="298" name="Shape 298"/>
          <p:cNvSpPr>
            <a:spLocks noGrp="1"/>
          </p:cNvSpPr>
          <p:nvPr>
            <p:ph type="body" sz="quarter" idx="1"/>
          </p:nvPr>
        </p:nvSpPr>
        <p:spPr>
          <a:xfrm>
            <a:off x="2193727" y="1830586"/>
            <a:ext cx="7804547" cy="1378800"/>
          </a:xfrm>
          <a:prstGeom prst="rect">
            <a:avLst/>
          </a:prstGeom>
        </p:spPr>
        <p:txBody>
          <a:bodyPr/>
          <a:lstStyle/>
          <a:p>
            <a:r>
              <a:t>Much more common to implement threading in the kernel</a:t>
            </a:r>
          </a:p>
        </p:txBody>
      </p:sp>
      <p:pic>
        <p:nvPicPr>
          <p:cNvPr id="299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95778" y="2979342"/>
            <a:ext cx="3000444" cy="343269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037111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Kernel Threads</a:t>
            </a:r>
          </a:p>
        </p:txBody>
      </p:sp>
      <p:sp>
        <p:nvSpPr>
          <p:cNvPr id="302" name="Shape 3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t>Now threading is handled by the OS scheduler</a:t>
            </a:r>
          </a:p>
          <a:p>
            <a:r>
              <a:t>No different from switching between processes, but we don't need to change address space</a:t>
            </a:r>
          </a:p>
          <a:p>
            <a:r>
              <a:t>Downside: switching between user and kernel mode still has some overhead, so it is inherently slower than user-space threading</a:t>
            </a:r>
          </a:p>
          <a:p>
            <a:pPr lvl="1"/>
            <a:r>
              <a:t>Faster system call mechanisms like sysenter/sysexit are designed to mitigate this problem</a:t>
            </a:r>
          </a:p>
        </p:txBody>
      </p:sp>
    </p:spTree>
    <p:extLst>
      <p:ext uri="{BB962C8B-B14F-4D97-AF65-F5344CB8AC3E}">
        <p14:creationId xmlns:p14="http://schemas.microsoft.com/office/powerpoint/2010/main" val="3146935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Threading: Pitfalls</a:t>
            </a:r>
          </a:p>
        </p:txBody>
      </p:sp>
      <p:sp>
        <p:nvSpPr>
          <p:cNvPr id="305" name="Shape 30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293776" indent="-293776" defTabSz="386106">
              <a:spcBef>
                <a:spcPts val="2742"/>
              </a:spcBef>
              <a:defRPr sz="3384"/>
            </a:pPr>
            <a:r>
              <a:t>Global variables are shared between all threads</a:t>
            </a:r>
          </a:p>
          <a:p>
            <a:pPr marL="293776" indent="-293776" defTabSz="386106">
              <a:spcBef>
                <a:spcPts val="2742"/>
              </a:spcBef>
              <a:defRPr sz="3384"/>
            </a:pPr>
            <a:r>
              <a:t>One thread's use of a global may interfere with another</a:t>
            </a:r>
          </a:p>
          <a:p>
            <a:pPr marL="293776" indent="-293776" defTabSz="386106">
              <a:spcBef>
                <a:spcPts val="2742"/>
              </a:spcBef>
              <a:defRPr sz="3384"/>
            </a:pPr>
            <a:r>
              <a:t>Example:</a:t>
            </a:r>
          </a:p>
          <a:p>
            <a:pPr marL="587553" lvl="1" indent="-293776" defTabSz="386106">
              <a:spcBef>
                <a:spcPts val="2742"/>
              </a:spcBef>
              <a:defRPr sz="3384"/>
            </a:pPr>
            <a:r>
              <a:t>The UNIX C library provides a global variable, </a:t>
            </a:r>
            <a:r>
              <a:rPr i="1"/>
              <a:t>errno</a:t>
            </a:r>
            <a:r>
              <a:t>, which holds the error code of the last API call</a:t>
            </a:r>
          </a:p>
          <a:p>
            <a:pPr marL="587553" lvl="1" indent="-293776" defTabSz="386106">
              <a:spcBef>
                <a:spcPts val="2742"/>
              </a:spcBef>
              <a:defRPr sz="3384"/>
            </a:pPr>
            <a:r>
              <a:t>If two threads try to use the C library and check the status of </a:t>
            </a:r>
            <a:r>
              <a:rPr i="1"/>
              <a:t>errno</a:t>
            </a:r>
            <a:r>
              <a:t>, one may get incorrect results</a:t>
            </a:r>
          </a:p>
        </p:txBody>
      </p:sp>
    </p:spTree>
    <p:extLst>
      <p:ext uri="{BB962C8B-B14F-4D97-AF65-F5344CB8AC3E}">
        <p14:creationId xmlns:p14="http://schemas.microsoft.com/office/powerpoint/2010/main" val="19489492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i="1"/>
            </a:pPr>
            <a:r>
              <a:t>errno</a:t>
            </a:r>
            <a:r>
              <a:rPr i="0"/>
              <a:t> Conflict</a:t>
            </a:r>
          </a:p>
        </p:txBody>
      </p:sp>
      <p:pic>
        <p:nvPicPr>
          <p:cNvPr id="308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8907" y="2011566"/>
            <a:ext cx="5914187" cy="3459355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Shape 309"/>
          <p:cNvSpPr/>
          <p:nvPr/>
        </p:nvSpPr>
        <p:spPr>
          <a:xfrm>
            <a:off x="2622796" y="5791617"/>
            <a:ext cx="6946408" cy="46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r>
              <a:rPr sz="1266"/>
              <a:t>Note: on modern UNIX systems (e.g. Linux) </a:t>
            </a:r>
            <a:r>
              <a:rPr sz="1266" i="1"/>
              <a:t>errno</a:t>
            </a:r>
            <a:r>
              <a:rPr sz="1266"/>
              <a:t> is actually replaced by a call to a function __errno_location() that </a:t>
            </a:r>
            <a:r>
              <a:rPr sz="1266" i="1"/>
              <a:t>is</a:t>
            </a:r>
            <a:r>
              <a:rPr sz="1266"/>
              <a:t> thread-safe</a:t>
            </a:r>
          </a:p>
        </p:txBody>
      </p:sp>
    </p:spTree>
    <p:extLst>
      <p:ext uri="{BB962C8B-B14F-4D97-AF65-F5344CB8AC3E}">
        <p14:creationId xmlns:p14="http://schemas.microsoft.com/office/powerpoint/2010/main" val="4211367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Thread-Local Storage</a:t>
            </a:r>
          </a:p>
        </p:txBody>
      </p:sp>
      <p:sp>
        <p:nvSpPr>
          <p:cNvPr id="312" name="Shape 3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93776" indent="-293776" defTabSz="386106">
              <a:spcBef>
                <a:spcPts val="2742"/>
              </a:spcBef>
              <a:defRPr sz="3384"/>
            </a:pPr>
            <a:r>
              <a:t>Instead of global variables, we can have an API that lets us have separate "globals" for each thread</a:t>
            </a:r>
          </a:p>
          <a:p>
            <a:pPr marL="293776" indent="-293776" defTabSz="386106">
              <a:spcBef>
                <a:spcPts val="2742"/>
              </a:spcBef>
              <a:defRPr sz="3384"/>
            </a:pPr>
            <a:r>
              <a:t>Example – Windows API:</a:t>
            </a:r>
          </a:p>
          <a:p>
            <a:pPr marL="587553" lvl="1" indent="-293776" defTabSz="386106">
              <a:spcBef>
                <a:spcPts val="2742"/>
              </a:spcBef>
              <a:defRPr sz="3384"/>
            </a:pPr>
            <a:r>
              <a:t>TlsAlloc() – sets up a thread-local storage area</a:t>
            </a:r>
          </a:p>
          <a:p>
            <a:pPr marL="587553" lvl="1" indent="-293776" defTabSz="386106">
              <a:spcBef>
                <a:spcPts val="2742"/>
              </a:spcBef>
              <a:defRPr sz="3384"/>
            </a:pPr>
            <a:r>
              <a:t>TlsSetValue(TlsIndex, Value) – puts Value into the thread's local storage slot</a:t>
            </a:r>
          </a:p>
          <a:p>
            <a:pPr marL="587553" lvl="1" indent="-293776" defTabSz="386106">
              <a:spcBef>
                <a:spcPts val="2742"/>
              </a:spcBef>
              <a:defRPr sz="3384"/>
            </a:pPr>
            <a:r>
              <a:t>TlsGetValue(TlsIndex, *Value) – retrieves Value from the thread's local storage</a:t>
            </a:r>
          </a:p>
        </p:txBody>
      </p:sp>
    </p:spTree>
    <p:extLst>
      <p:ext uri="{BB962C8B-B14F-4D97-AF65-F5344CB8AC3E}">
        <p14:creationId xmlns:p14="http://schemas.microsoft.com/office/powerpoint/2010/main" val="20860512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Thread-Local Storage</a:t>
            </a:r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TLS can also be implemented as a compiler extension</a:t>
            </a:r>
          </a:p>
          <a:p>
            <a:r>
              <a:t>In GCC, we can declare a variable as</a:t>
            </a:r>
            <a:br/>
            <a:r>
              <a:rPr>
                <a:latin typeface="Menlo"/>
                <a:ea typeface="Menlo"/>
                <a:cs typeface="Menlo"/>
                <a:sym typeface="Menlo"/>
              </a:rPr>
              <a:t>__thread int i;</a:t>
            </a:r>
          </a:p>
          <a:p>
            <a:r>
              <a:t>At runtime, when we reference </a:t>
            </a:r>
            <a:r>
              <a:rPr i="1"/>
              <a:t>i</a:t>
            </a:r>
            <a:r>
              <a:t>, it will automatically retrieve the version for the current thread</a:t>
            </a:r>
          </a:p>
        </p:txBody>
      </p:sp>
    </p:spTree>
    <p:extLst>
      <p:ext uri="{BB962C8B-B14F-4D97-AF65-F5344CB8AC3E}">
        <p14:creationId xmlns:p14="http://schemas.microsoft.com/office/powerpoint/2010/main" val="4461445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Threading Takeaways</a:t>
            </a:r>
          </a:p>
        </p:txBody>
      </p:sp>
      <p:sp>
        <p:nvSpPr>
          <p:cNvPr id="318" name="Shape 3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Having multiple threads can be extremely beneficial for responsiveness, taking advantage of multiple processors, etc.</a:t>
            </a:r>
          </a:p>
          <a:p>
            <a:r>
              <a:t>Converting single-threaded applications or libraries to use multiple threads is not trivial</a:t>
            </a:r>
          </a:p>
          <a:p>
            <a:r>
              <a:t>We will cover these issues in more detail when we talk about </a:t>
            </a:r>
            <a:r>
              <a:rPr i="1"/>
              <a:t>concurrency</a:t>
            </a:r>
          </a:p>
        </p:txBody>
      </p:sp>
    </p:spTree>
    <p:extLst>
      <p:ext uri="{BB962C8B-B14F-4D97-AF65-F5344CB8AC3E}">
        <p14:creationId xmlns:p14="http://schemas.microsoft.com/office/powerpoint/2010/main" val="14862754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xv6: State Transitions</a:t>
            </a:r>
          </a:p>
        </p:txBody>
      </p:sp>
      <p:pic>
        <p:nvPicPr>
          <p:cNvPr id="32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2117" y="2767207"/>
            <a:ext cx="9047766" cy="2555883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Shape 322"/>
          <p:cNvSpPr/>
          <p:nvPr/>
        </p:nvSpPr>
        <p:spPr>
          <a:xfrm>
            <a:off x="3229570" y="1884181"/>
            <a:ext cx="1587985" cy="678623"/>
          </a:xfrm>
          <a:prstGeom prst="ellipse">
            <a:avLst/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/>
              <a:t>ZOMBIE</a:t>
            </a:r>
          </a:p>
        </p:txBody>
      </p:sp>
      <p:sp>
        <p:nvSpPr>
          <p:cNvPr id="323" name="Shape 323"/>
          <p:cNvSpPr/>
          <p:nvPr/>
        </p:nvSpPr>
        <p:spPr>
          <a:xfrm flipV="1">
            <a:off x="4023562" y="2564425"/>
            <a:ext cx="1" cy="557129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24" name="Shape 324"/>
          <p:cNvSpPr/>
          <p:nvPr/>
        </p:nvSpPr>
        <p:spPr>
          <a:xfrm>
            <a:off x="6596961" y="4571940"/>
            <a:ext cx="2013373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969"/>
              <a:t>5. Process Exits</a:t>
            </a:r>
          </a:p>
        </p:txBody>
      </p:sp>
      <p:sp>
        <p:nvSpPr>
          <p:cNvPr id="325" name="Shape 325"/>
          <p:cNvSpPr/>
          <p:nvPr/>
        </p:nvSpPr>
        <p:spPr>
          <a:xfrm>
            <a:off x="4066425" y="2557179"/>
            <a:ext cx="208391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r>
              <a:rPr sz="1969"/>
              <a:t>5</a:t>
            </a:r>
          </a:p>
        </p:txBody>
      </p:sp>
      <p:sp>
        <p:nvSpPr>
          <p:cNvPr id="326" name="Shape 326"/>
          <p:cNvSpPr/>
          <p:nvPr/>
        </p:nvSpPr>
        <p:spPr>
          <a:xfrm>
            <a:off x="2158008" y="4455914"/>
            <a:ext cx="1161243" cy="3750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/>
              <a:t>SLEEPING</a:t>
            </a:r>
          </a:p>
        </p:txBody>
      </p:sp>
      <p:sp>
        <p:nvSpPr>
          <p:cNvPr id="327" name="Shape 327"/>
          <p:cNvSpPr/>
          <p:nvPr/>
        </p:nvSpPr>
        <p:spPr>
          <a:xfrm>
            <a:off x="3442941" y="3286125"/>
            <a:ext cx="1161244" cy="3750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/>
              <a:t>RUNNING</a:t>
            </a:r>
          </a:p>
        </p:txBody>
      </p:sp>
      <p:sp>
        <p:nvSpPr>
          <p:cNvPr id="328" name="Shape 328"/>
          <p:cNvSpPr/>
          <p:nvPr/>
        </p:nvSpPr>
        <p:spPr>
          <a:xfrm>
            <a:off x="4657378" y="4490761"/>
            <a:ext cx="1297317" cy="29555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/>
              <a:t>RUNNABLE</a:t>
            </a:r>
          </a:p>
        </p:txBody>
      </p:sp>
    </p:spTree>
    <p:extLst>
      <p:ext uri="{BB962C8B-B14F-4D97-AF65-F5344CB8AC3E}">
        <p14:creationId xmlns:p14="http://schemas.microsoft.com/office/powerpoint/2010/main" val="3020591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r>
              <a:t>1. Process Blocks for Input</a:t>
            </a:r>
          </a:p>
        </p:txBody>
      </p:sp>
      <p:sp>
        <p:nvSpPr>
          <p:cNvPr id="331" name="Shape 3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dirty="0" smtClean="0"/>
              <a:t>Example</a:t>
            </a:r>
            <a:r>
              <a:rPr dirty="0"/>
              <a:t>: waiting for the user to type something</a:t>
            </a:r>
          </a:p>
          <a:p>
            <a:r>
              <a:rPr dirty="0"/>
              <a:t>In </a:t>
            </a:r>
            <a:r>
              <a:rPr dirty="0" err="1"/>
              <a:t>console.c</a:t>
            </a:r>
            <a:r>
              <a:rPr dirty="0"/>
              <a:t>, </a:t>
            </a:r>
            <a:r>
              <a:rPr dirty="0" err="1"/>
              <a:t>consoleread</a:t>
            </a:r>
            <a:r>
              <a:rPr dirty="0"/>
              <a:t> calls </a:t>
            </a:r>
            <a:r>
              <a:rPr b="1" dirty="0"/>
              <a:t>sleep</a:t>
            </a:r>
            <a:r>
              <a:rPr dirty="0"/>
              <a:t>() to put any process waiting for keyboard input to sleep until a key is pressed</a:t>
            </a:r>
          </a:p>
        </p:txBody>
      </p:sp>
      <p:sp>
        <p:nvSpPr>
          <p:cNvPr id="332" name="Shape 332"/>
          <p:cNvSpPr/>
          <p:nvPr/>
        </p:nvSpPr>
        <p:spPr>
          <a:xfrm>
            <a:off x="3886896" y="2080617"/>
            <a:ext cx="1926825" cy="60139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37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601"/>
              <a:t>RUNNING</a:t>
            </a:r>
          </a:p>
        </p:txBody>
      </p:sp>
      <p:sp>
        <p:nvSpPr>
          <p:cNvPr id="333" name="Shape 333"/>
          <p:cNvSpPr/>
          <p:nvPr/>
        </p:nvSpPr>
        <p:spPr>
          <a:xfrm>
            <a:off x="6378279" y="2080617"/>
            <a:ext cx="1926825" cy="60139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37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601"/>
              <a:t>SLEEPING</a:t>
            </a:r>
          </a:p>
        </p:txBody>
      </p:sp>
      <p:sp>
        <p:nvSpPr>
          <p:cNvPr id="334" name="Shape 334"/>
          <p:cNvSpPr/>
          <p:nvPr/>
        </p:nvSpPr>
        <p:spPr>
          <a:xfrm>
            <a:off x="5699623" y="2381314"/>
            <a:ext cx="736533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575152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1574276" y="68948"/>
            <a:ext cx="7774433" cy="6720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 dirty="0" err="1" smtClean="0"/>
              <a:t>int</a:t>
            </a:r>
            <a:endParaRPr sz="2400" dirty="0" smtClean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2400" dirty="0" err="1" smtClean="0"/>
              <a:t>consoleread</a:t>
            </a:r>
            <a:r>
              <a:rPr sz="2400" dirty="0" smtClean="0"/>
              <a:t>(</a:t>
            </a:r>
            <a:r>
              <a:rPr sz="2400" dirty="0" err="1" smtClean="0">
                <a:solidFill>
                  <a:srgbClr val="34BD26"/>
                </a:solidFill>
              </a:rPr>
              <a:t>struct</a:t>
            </a:r>
            <a:r>
              <a:rPr sz="2400" dirty="0" smtClean="0"/>
              <a:t> </a:t>
            </a:r>
            <a:r>
              <a:rPr sz="2400" dirty="0" err="1" smtClean="0"/>
              <a:t>inode</a:t>
            </a:r>
            <a:r>
              <a:rPr sz="2400" dirty="0" smtClean="0"/>
              <a:t> *</a:t>
            </a:r>
            <a:r>
              <a:rPr sz="2400" dirty="0" err="1" smtClean="0"/>
              <a:t>ip</a:t>
            </a:r>
            <a:r>
              <a:rPr sz="2400" dirty="0" smtClean="0"/>
              <a:t>, </a:t>
            </a:r>
            <a:r>
              <a:rPr sz="2400" dirty="0" smtClean="0">
                <a:solidFill>
                  <a:srgbClr val="34BD26"/>
                </a:solidFill>
              </a:rPr>
              <a:t>char</a:t>
            </a:r>
            <a:r>
              <a:rPr sz="2400" dirty="0" smtClean="0"/>
              <a:t> *</a:t>
            </a:r>
            <a:r>
              <a:rPr sz="2400" dirty="0" err="1" smtClean="0"/>
              <a:t>dst</a:t>
            </a:r>
            <a:r>
              <a:rPr sz="2400" dirty="0" smtClean="0"/>
              <a:t>, </a:t>
            </a:r>
            <a:r>
              <a:rPr sz="2400" dirty="0" err="1" smtClean="0">
                <a:solidFill>
                  <a:srgbClr val="34BD26"/>
                </a:solidFill>
              </a:rPr>
              <a:t>int</a:t>
            </a:r>
            <a:r>
              <a:rPr sz="2400" dirty="0" smtClean="0"/>
              <a:t> n)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2400" dirty="0" smtClean="0"/>
              <a:t>{</a:t>
            </a:r>
            <a:endParaRPr sz="2400" dirty="0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2400" dirty="0"/>
              <a:t>  </a:t>
            </a:r>
            <a:r>
              <a:rPr sz="2400" dirty="0" err="1"/>
              <a:t>uint</a:t>
            </a:r>
            <a:r>
              <a:rPr sz="2400" dirty="0"/>
              <a:t> target;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2400" dirty="0"/>
              <a:t>  </a:t>
            </a:r>
            <a:r>
              <a:rPr sz="2400" dirty="0" err="1">
                <a:solidFill>
                  <a:srgbClr val="34BD26"/>
                </a:solidFill>
              </a:rPr>
              <a:t>int</a:t>
            </a:r>
            <a:r>
              <a:rPr sz="2400" dirty="0"/>
              <a:t> c;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endParaRPr sz="2400" dirty="0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2400" dirty="0"/>
              <a:t>  </a:t>
            </a:r>
            <a:r>
              <a:rPr sz="2400" dirty="0" err="1"/>
              <a:t>iunlock</a:t>
            </a:r>
            <a:r>
              <a:rPr sz="2400" dirty="0"/>
              <a:t>(</a:t>
            </a:r>
            <a:r>
              <a:rPr sz="2400" dirty="0" err="1"/>
              <a:t>ip</a:t>
            </a:r>
            <a:r>
              <a:rPr sz="2400" dirty="0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2400" dirty="0"/>
              <a:t>  target = n;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2400" dirty="0"/>
              <a:t>  acquire(&amp;</a:t>
            </a:r>
            <a:r>
              <a:rPr sz="2400" dirty="0" err="1"/>
              <a:t>input.lock</a:t>
            </a:r>
            <a:r>
              <a:rPr sz="2400" dirty="0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 dirty="0">
                <a:solidFill>
                  <a:srgbClr val="000000"/>
                </a:solidFill>
              </a:rPr>
              <a:t>  </a:t>
            </a:r>
            <a:r>
              <a:rPr sz="2400" dirty="0"/>
              <a:t>while</a:t>
            </a:r>
            <a:r>
              <a:rPr sz="2400" dirty="0">
                <a:solidFill>
                  <a:srgbClr val="000000"/>
                </a:solidFill>
              </a:rPr>
              <a:t>(n &gt; </a:t>
            </a:r>
            <a:r>
              <a:rPr sz="2400" dirty="0">
                <a:solidFill>
                  <a:srgbClr val="C33720"/>
                </a:solidFill>
              </a:rPr>
              <a:t>0</a:t>
            </a:r>
            <a:r>
              <a:rPr sz="2400" dirty="0">
                <a:solidFill>
                  <a:srgbClr val="000000"/>
                </a:solidFill>
              </a:rPr>
              <a:t>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2400" dirty="0"/>
              <a:t>    </a:t>
            </a:r>
            <a:r>
              <a:rPr sz="2400" dirty="0">
                <a:solidFill>
                  <a:srgbClr val="CE7924"/>
                </a:solidFill>
              </a:rPr>
              <a:t>while</a:t>
            </a:r>
            <a:r>
              <a:rPr sz="2400" dirty="0"/>
              <a:t>(</a:t>
            </a:r>
            <a:r>
              <a:rPr sz="2400" dirty="0" err="1"/>
              <a:t>input.r</a:t>
            </a:r>
            <a:r>
              <a:rPr sz="2400" dirty="0"/>
              <a:t> == </a:t>
            </a:r>
            <a:r>
              <a:rPr sz="2400" dirty="0" err="1"/>
              <a:t>input.w</a:t>
            </a:r>
            <a:r>
              <a:rPr sz="2400" dirty="0"/>
              <a:t>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2400" dirty="0"/>
              <a:t>      </a:t>
            </a:r>
            <a:r>
              <a:rPr sz="2400" dirty="0">
                <a:solidFill>
                  <a:srgbClr val="CE7924"/>
                </a:solidFill>
              </a:rPr>
              <a:t>if</a:t>
            </a:r>
            <a:r>
              <a:rPr sz="2400" dirty="0"/>
              <a:t>(</a:t>
            </a:r>
            <a:r>
              <a:rPr sz="2400" dirty="0" err="1"/>
              <a:t>proc</a:t>
            </a:r>
            <a:r>
              <a:rPr sz="2400" dirty="0"/>
              <a:t>-&gt;killed){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2400" dirty="0"/>
              <a:t>        release(&amp;</a:t>
            </a:r>
            <a:r>
              <a:rPr sz="2400" dirty="0" err="1"/>
              <a:t>input.lock</a:t>
            </a:r>
            <a:r>
              <a:rPr sz="2400" dirty="0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2400" dirty="0"/>
              <a:t>        </a:t>
            </a:r>
            <a:r>
              <a:rPr sz="2400" dirty="0" err="1"/>
              <a:t>ilock</a:t>
            </a:r>
            <a:r>
              <a:rPr sz="2400" dirty="0"/>
              <a:t>(</a:t>
            </a:r>
            <a:r>
              <a:rPr sz="2400" dirty="0" err="1"/>
              <a:t>ip</a:t>
            </a:r>
            <a:r>
              <a:rPr sz="2400" dirty="0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2400" dirty="0"/>
              <a:t>        </a:t>
            </a:r>
            <a:r>
              <a:rPr sz="2400" dirty="0">
                <a:solidFill>
                  <a:srgbClr val="CE7924"/>
                </a:solidFill>
              </a:rPr>
              <a:t>return</a:t>
            </a:r>
            <a:r>
              <a:rPr sz="2400" dirty="0"/>
              <a:t> -</a:t>
            </a:r>
            <a:r>
              <a:rPr sz="2400" dirty="0">
                <a:solidFill>
                  <a:srgbClr val="C33720"/>
                </a:solidFill>
              </a:rPr>
              <a:t>1</a:t>
            </a:r>
            <a:r>
              <a:rPr sz="2400" dirty="0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2400" dirty="0"/>
              <a:t>    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2400" dirty="0"/>
              <a:t>      sleep(&amp;</a:t>
            </a:r>
            <a:r>
              <a:rPr sz="2400" dirty="0" err="1"/>
              <a:t>input.r</a:t>
            </a:r>
            <a:r>
              <a:rPr sz="2400" dirty="0"/>
              <a:t>, &amp;</a:t>
            </a:r>
            <a:r>
              <a:rPr sz="2400" dirty="0" err="1"/>
              <a:t>input.lock</a:t>
            </a:r>
            <a:r>
              <a:rPr sz="2400" dirty="0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2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910479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1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/>
        </p:nvSpPr>
        <p:spPr>
          <a:xfrm>
            <a:off x="1970964" y="411516"/>
            <a:ext cx="6644970" cy="5981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77" dirty="0"/>
              <a:t>/</a:t>
            </a:r>
            <a:r>
              <a:rPr sz="2400" dirty="0"/>
              <a:t>/ Atomically release lock and sleep on chan.</a:t>
            </a:r>
            <a:endParaRPr sz="2400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 dirty="0"/>
              <a:t>// Reacquires lock when awakened.</a:t>
            </a:r>
            <a:endParaRPr sz="2400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 dirty="0"/>
              <a:t>void</a:t>
            </a:r>
            <a:endParaRPr sz="2400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2400" dirty="0"/>
              <a:t>sleep(</a:t>
            </a:r>
            <a:r>
              <a:rPr sz="2400" dirty="0">
                <a:solidFill>
                  <a:srgbClr val="34BD26"/>
                </a:solidFill>
              </a:rPr>
              <a:t>void</a:t>
            </a:r>
            <a:r>
              <a:rPr sz="2400" dirty="0"/>
              <a:t> *</a:t>
            </a:r>
            <a:r>
              <a:rPr sz="2400" dirty="0" err="1"/>
              <a:t>chan</a:t>
            </a:r>
            <a:r>
              <a:rPr sz="2400" dirty="0"/>
              <a:t>, </a:t>
            </a:r>
            <a:r>
              <a:rPr sz="2400" dirty="0" err="1">
                <a:solidFill>
                  <a:srgbClr val="34BD26"/>
                </a:solidFill>
              </a:rPr>
              <a:t>struct</a:t>
            </a:r>
            <a:r>
              <a:rPr sz="2400" dirty="0"/>
              <a:t> spinlock *</a:t>
            </a:r>
            <a:r>
              <a:rPr sz="2400" dirty="0" err="1"/>
              <a:t>lk</a:t>
            </a:r>
            <a:r>
              <a:rPr sz="2400" dirty="0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2400" dirty="0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2400" dirty="0"/>
              <a:t>[... locking code omitted ...]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 dirty="0">
                <a:solidFill>
                  <a:srgbClr val="000000"/>
                </a:solidFill>
              </a:rPr>
              <a:t>  </a:t>
            </a:r>
            <a:r>
              <a:rPr sz="2400" dirty="0"/>
              <a:t>// Go to sleep.</a:t>
            </a:r>
            <a:endParaRPr sz="2400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2400" dirty="0"/>
              <a:t>  </a:t>
            </a:r>
            <a:r>
              <a:rPr sz="2400" dirty="0" err="1"/>
              <a:t>proc</a:t>
            </a:r>
            <a:r>
              <a:rPr sz="2400" dirty="0"/>
              <a:t>-&gt;</a:t>
            </a:r>
            <a:r>
              <a:rPr sz="2400" dirty="0" err="1"/>
              <a:t>chan</a:t>
            </a:r>
            <a:r>
              <a:rPr sz="2400" dirty="0"/>
              <a:t> = </a:t>
            </a:r>
            <a:r>
              <a:rPr sz="2400" dirty="0" err="1"/>
              <a:t>chan</a:t>
            </a:r>
            <a:r>
              <a:rPr sz="2400" dirty="0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2400" dirty="0"/>
              <a:t>  </a:t>
            </a:r>
            <a:r>
              <a:rPr sz="2400" dirty="0" err="1"/>
              <a:t>proc</a:t>
            </a:r>
            <a:r>
              <a:rPr sz="2400" dirty="0"/>
              <a:t>-&gt;state = SLEEPING;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2400" dirty="0"/>
              <a:t>  </a:t>
            </a:r>
            <a:r>
              <a:rPr sz="2400" dirty="0" err="1"/>
              <a:t>sched</a:t>
            </a:r>
            <a:r>
              <a:rPr sz="2400" dirty="0"/>
              <a:t>();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sz="2400" dirty="0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 dirty="0">
                <a:solidFill>
                  <a:srgbClr val="000000"/>
                </a:solidFill>
              </a:rPr>
              <a:t>  </a:t>
            </a:r>
            <a:r>
              <a:rPr sz="2400" dirty="0"/>
              <a:t>// Tidy up.</a:t>
            </a:r>
            <a:endParaRPr sz="2400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2400" dirty="0"/>
              <a:t>  </a:t>
            </a:r>
            <a:r>
              <a:rPr sz="2400" dirty="0" err="1"/>
              <a:t>proc</a:t>
            </a:r>
            <a:r>
              <a:rPr sz="2400" dirty="0"/>
              <a:t>-&gt;</a:t>
            </a:r>
            <a:r>
              <a:rPr sz="2400" dirty="0" err="1"/>
              <a:t>chan</a:t>
            </a:r>
            <a:r>
              <a:rPr sz="2400" dirty="0"/>
              <a:t> = </a:t>
            </a:r>
            <a:r>
              <a:rPr sz="2400" dirty="0">
                <a:solidFill>
                  <a:srgbClr val="C33720"/>
                </a:solidFill>
              </a:rPr>
              <a:t>0</a:t>
            </a:r>
            <a:r>
              <a:rPr sz="2400" dirty="0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sz="2400" dirty="0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2400" dirty="0"/>
              <a:t>[... </a:t>
            </a:r>
            <a:r>
              <a:rPr sz="2400" dirty="0" smtClean="0"/>
              <a:t>code </a:t>
            </a:r>
            <a:r>
              <a:rPr sz="2400" dirty="0"/>
              <a:t>omitted ...]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26482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</a:lstStyle>
          <a:p>
            <a:r>
              <a:t>2. Scheduler Picks Another Process</a:t>
            </a:r>
          </a:p>
        </p:txBody>
      </p:sp>
      <p:sp>
        <p:nvSpPr>
          <p:cNvPr id="341" name="Shape 3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dirty="0" smtClean="0"/>
              <a:t>Example</a:t>
            </a:r>
            <a:r>
              <a:rPr dirty="0"/>
              <a:t>: time slice is up (timer interrupt fires)</a:t>
            </a:r>
          </a:p>
          <a:p>
            <a:r>
              <a:rPr dirty="0"/>
              <a:t>In </a:t>
            </a:r>
            <a:r>
              <a:rPr dirty="0" err="1"/>
              <a:t>trap.c</a:t>
            </a:r>
            <a:r>
              <a:rPr dirty="0"/>
              <a:t>, the trap function will forcibly give up the CPU on a timer interrupt</a:t>
            </a:r>
          </a:p>
        </p:txBody>
      </p:sp>
      <p:sp>
        <p:nvSpPr>
          <p:cNvPr id="342" name="Shape 342"/>
          <p:cNvSpPr/>
          <p:nvPr/>
        </p:nvSpPr>
        <p:spPr>
          <a:xfrm>
            <a:off x="3869037" y="2080617"/>
            <a:ext cx="1926825" cy="60139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37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601"/>
              <a:t>RUNNING</a:t>
            </a:r>
          </a:p>
        </p:txBody>
      </p:sp>
      <p:sp>
        <p:nvSpPr>
          <p:cNvPr id="343" name="Shape 343"/>
          <p:cNvSpPr/>
          <p:nvPr/>
        </p:nvSpPr>
        <p:spPr>
          <a:xfrm>
            <a:off x="6396138" y="2080617"/>
            <a:ext cx="1926825" cy="60139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37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601"/>
              <a:t>RUNNABLE</a:t>
            </a:r>
          </a:p>
        </p:txBody>
      </p:sp>
      <p:sp>
        <p:nvSpPr>
          <p:cNvPr id="344" name="Shape 344"/>
          <p:cNvSpPr/>
          <p:nvPr/>
        </p:nvSpPr>
        <p:spPr>
          <a:xfrm>
            <a:off x="5681763" y="2381314"/>
            <a:ext cx="736533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15421952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/>
          </p:cNvSpPr>
          <p:nvPr>
            <p:ph type="title"/>
          </p:nvPr>
        </p:nvSpPr>
        <p:spPr>
          <a:xfrm>
            <a:off x="325130" y="-137537"/>
            <a:ext cx="10058400" cy="1609344"/>
          </a:xfrm>
          <a:prstGeom prst="rect">
            <a:avLst/>
          </a:prstGeom>
        </p:spPr>
        <p:txBody>
          <a:bodyPr/>
          <a:lstStyle/>
          <a:p>
            <a:r>
              <a:rPr dirty="0"/>
              <a:t>Trap</a:t>
            </a:r>
          </a:p>
        </p:txBody>
      </p:sp>
      <p:sp>
        <p:nvSpPr>
          <p:cNvPr id="347" name="Shape 347"/>
          <p:cNvSpPr/>
          <p:nvPr/>
        </p:nvSpPr>
        <p:spPr>
          <a:xfrm>
            <a:off x="743709" y="1471807"/>
            <a:ext cx="8882433" cy="4688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000" dirty="0"/>
              <a:t>void</a:t>
            </a:r>
            <a:endParaRPr sz="2000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2000" dirty="0"/>
              <a:t>trap(</a:t>
            </a:r>
            <a:r>
              <a:rPr sz="2000" dirty="0" err="1">
                <a:solidFill>
                  <a:srgbClr val="34BD26"/>
                </a:solidFill>
              </a:rPr>
              <a:t>struct</a:t>
            </a:r>
            <a:r>
              <a:rPr sz="2000" dirty="0"/>
              <a:t> </a:t>
            </a:r>
            <a:r>
              <a:rPr sz="2000" dirty="0" err="1"/>
              <a:t>trapframe</a:t>
            </a:r>
            <a:r>
              <a:rPr sz="2000" dirty="0"/>
              <a:t> *</a:t>
            </a:r>
            <a:r>
              <a:rPr sz="2000" dirty="0" err="1"/>
              <a:t>tf</a:t>
            </a:r>
            <a:r>
              <a:rPr sz="2000" dirty="0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2000" dirty="0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endParaRPr sz="2000" dirty="0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2000" dirty="0"/>
              <a:t>[... other trap handling omitted ...]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endParaRPr sz="2000" dirty="0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000" dirty="0">
                <a:solidFill>
                  <a:srgbClr val="000000"/>
                </a:solidFill>
              </a:rPr>
              <a:t>  </a:t>
            </a:r>
            <a:r>
              <a:rPr sz="2000" dirty="0"/>
              <a:t>// Force process to give up CPU on clock tick.</a:t>
            </a:r>
            <a:endParaRPr sz="2000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000" dirty="0">
                <a:solidFill>
                  <a:srgbClr val="000000"/>
                </a:solidFill>
              </a:rPr>
              <a:t>  </a:t>
            </a:r>
            <a:r>
              <a:rPr sz="2000" dirty="0"/>
              <a:t>// If interrupts were on while locks held, would need to check </a:t>
            </a:r>
            <a:r>
              <a:rPr sz="2000" dirty="0" err="1"/>
              <a:t>nlock</a:t>
            </a:r>
            <a:r>
              <a:rPr sz="2000" dirty="0"/>
              <a:t>.</a:t>
            </a:r>
            <a:endParaRPr sz="2000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2000" dirty="0"/>
              <a:t>  </a:t>
            </a:r>
            <a:r>
              <a:rPr sz="2000" dirty="0">
                <a:solidFill>
                  <a:srgbClr val="CE7924"/>
                </a:solidFill>
              </a:rPr>
              <a:t>if</a:t>
            </a:r>
            <a:r>
              <a:rPr sz="2000" dirty="0"/>
              <a:t>(</a:t>
            </a:r>
            <a:r>
              <a:rPr sz="2000" dirty="0" err="1"/>
              <a:t>proc</a:t>
            </a:r>
            <a:r>
              <a:rPr sz="2000" dirty="0"/>
              <a:t> &amp;&amp; </a:t>
            </a:r>
            <a:r>
              <a:rPr sz="2000" dirty="0" err="1"/>
              <a:t>proc</a:t>
            </a:r>
            <a:r>
              <a:rPr sz="2000" dirty="0"/>
              <a:t>-&gt;state == RUNNING &amp;&amp; </a:t>
            </a:r>
            <a:r>
              <a:rPr sz="2000" dirty="0" err="1"/>
              <a:t>tf</a:t>
            </a:r>
            <a:r>
              <a:rPr sz="2000" dirty="0"/>
              <a:t>-&gt;</a:t>
            </a:r>
            <a:r>
              <a:rPr sz="2000" dirty="0" err="1"/>
              <a:t>trapno</a:t>
            </a:r>
            <a:r>
              <a:rPr sz="2000" dirty="0"/>
              <a:t> == T_IRQ0+IRQ_TIMER)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2000" dirty="0"/>
              <a:t>    </a:t>
            </a:r>
            <a:r>
              <a:rPr sz="2000" b="1" dirty="0"/>
              <a:t>yield();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endParaRPr sz="2000" dirty="0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000" dirty="0">
                <a:solidFill>
                  <a:srgbClr val="000000"/>
                </a:solidFill>
              </a:rPr>
              <a:t>  </a:t>
            </a:r>
            <a:r>
              <a:rPr sz="2000" dirty="0"/>
              <a:t>// Check if the process has been killed since we yielded</a:t>
            </a:r>
            <a:endParaRPr sz="2000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2000" dirty="0"/>
              <a:t>  </a:t>
            </a:r>
            <a:r>
              <a:rPr sz="2000" dirty="0">
                <a:solidFill>
                  <a:srgbClr val="CE7924"/>
                </a:solidFill>
              </a:rPr>
              <a:t>if</a:t>
            </a:r>
            <a:r>
              <a:rPr sz="2000" dirty="0"/>
              <a:t>(</a:t>
            </a:r>
            <a:r>
              <a:rPr sz="2000" dirty="0" err="1"/>
              <a:t>proc</a:t>
            </a:r>
            <a:r>
              <a:rPr sz="2000" dirty="0"/>
              <a:t> &amp;&amp; </a:t>
            </a:r>
            <a:r>
              <a:rPr sz="2000" dirty="0" err="1"/>
              <a:t>proc</a:t>
            </a:r>
            <a:r>
              <a:rPr sz="2000" dirty="0"/>
              <a:t>-&gt;killed &amp;&amp; (</a:t>
            </a:r>
            <a:r>
              <a:rPr sz="2000" dirty="0" err="1"/>
              <a:t>tf</a:t>
            </a:r>
            <a:r>
              <a:rPr sz="2000" dirty="0"/>
              <a:t>-&gt;cs&amp;</a:t>
            </a:r>
            <a:r>
              <a:rPr sz="2000" dirty="0">
                <a:solidFill>
                  <a:srgbClr val="C33720"/>
                </a:solidFill>
              </a:rPr>
              <a:t>3</a:t>
            </a:r>
            <a:r>
              <a:rPr sz="2000" dirty="0"/>
              <a:t>) == DPL_USER)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2000" dirty="0"/>
              <a:t>    exit();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55655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/>
          </p:cNvSpPr>
          <p:nvPr>
            <p:ph type="title"/>
          </p:nvPr>
        </p:nvSpPr>
        <p:spPr>
          <a:xfrm>
            <a:off x="268569" y="145267"/>
            <a:ext cx="10058400" cy="1609344"/>
          </a:xfrm>
          <a:prstGeom prst="rect">
            <a:avLst/>
          </a:prstGeom>
        </p:spPr>
        <p:txBody>
          <a:bodyPr/>
          <a:lstStyle/>
          <a:p>
            <a:r>
              <a:rPr dirty="0"/>
              <a:t>Yielding</a:t>
            </a:r>
          </a:p>
        </p:txBody>
      </p:sp>
      <p:sp>
        <p:nvSpPr>
          <p:cNvPr id="350" name="Shape 350"/>
          <p:cNvSpPr/>
          <p:nvPr/>
        </p:nvSpPr>
        <p:spPr>
          <a:xfrm>
            <a:off x="354089" y="1245886"/>
            <a:ext cx="8356455" cy="5612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4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3600" dirty="0"/>
              <a:t>// Give up the CPU for one </a:t>
            </a:r>
            <a:endParaRPr lang="en-US" sz="3600" dirty="0" smtClean="0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4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3600" dirty="0" smtClean="0"/>
              <a:t>//  </a:t>
            </a:r>
            <a:r>
              <a:rPr sz="3600" dirty="0" smtClean="0"/>
              <a:t>scheduling </a:t>
            </a:r>
            <a:r>
              <a:rPr sz="3600" dirty="0"/>
              <a:t>round.</a:t>
            </a:r>
            <a:endParaRPr sz="3600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4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3600" dirty="0"/>
              <a:t>void</a:t>
            </a:r>
            <a:endParaRPr sz="3600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3600" dirty="0"/>
              <a:t>yield(</a:t>
            </a:r>
            <a:r>
              <a:rPr sz="3600" dirty="0">
                <a:solidFill>
                  <a:srgbClr val="34BD26"/>
                </a:solidFill>
              </a:rPr>
              <a:t>void</a:t>
            </a:r>
            <a:r>
              <a:rPr sz="3600" dirty="0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3600" dirty="0"/>
              <a:t>{         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3600" dirty="0"/>
              <a:t>  acquire(&amp;</a:t>
            </a:r>
            <a:r>
              <a:rPr sz="3600" dirty="0" err="1"/>
              <a:t>ptable.lock</a:t>
            </a:r>
            <a:r>
              <a:rPr sz="3600" dirty="0"/>
              <a:t>);  </a:t>
            </a:r>
            <a:r>
              <a:rPr sz="3600" dirty="0">
                <a:solidFill>
                  <a:srgbClr val="5330E1"/>
                </a:solidFill>
              </a:rPr>
              <a:t>//DOC: </a:t>
            </a:r>
            <a:r>
              <a:rPr sz="3600" dirty="0" err="1">
                <a:solidFill>
                  <a:srgbClr val="5330E1"/>
                </a:solidFill>
              </a:rPr>
              <a:t>yieldlock</a:t>
            </a:r>
            <a:endParaRPr sz="3600" dirty="0">
              <a:solidFill>
                <a:srgbClr val="5330E1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3600" dirty="0"/>
              <a:t>  </a:t>
            </a:r>
            <a:r>
              <a:rPr sz="3600" dirty="0" err="1"/>
              <a:t>proc</a:t>
            </a:r>
            <a:r>
              <a:rPr sz="3600" dirty="0"/>
              <a:t>-&gt;state = RUNNABLE;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3600" dirty="0"/>
              <a:t>  </a:t>
            </a:r>
            <a:r>
              <a:rPr sz="3600" dirty="0" err="1"/>
              <a:t>sched</a:t>
            </a:r>
            <a:r>
              <a:rPr sz="3600" dirty="0"/>
              <a:t>();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3600" dirty="0"/>
              <a:t>  release(&amp;</a:t>
            </a:r>
            <a:r>
              <a:rPr sz="3600" dirty="0" err="1"/>
              <a:t>ptable.lock</a:t>
            </a:r>
            <a:r>
              <a:rPr sz="3600" dirty="0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4216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</a:lstStyle>
          <a:p>
            <a:r>
              <a:t>3. Scheduler Picks This Process</a:t>
            </a:r>
          </a:p>
        </p:txBody>
      </p:sp>
      <p:sp>
        <p:nvSpPr>
          <p:cNvPr id="353" name="Shape 3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dirty="0" smtClean="0"/>
              <a:t>Example</a:t>
            </a:r>
            <a:r>
              <a:rPr dirty="0"/>
              <a:t>: the main scheduler() function in </a:t>
            </a:r>
            <a:r>
              <a:rPr dirty="0" err="1"/>
              <a:t>proc.c</a:t>
            </a:r>
            <a:endParaRPr dirty="0"/>
          </a:p>
        </p:txBody>
      </p:sp>
      <p:sp>
        <p:nvSpPr>
          <p:cNvPr id="354" name="Shape 354"/>
          <p:cNvSpPr/>
          <p:nvPr/>
        </p:nvSpPr>
        <p:spPr>
          <a:xfrm>
            <a:off x="6591032" y="1964531"/>
            <a:ext cx="1926825" cy="60139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37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601" dirty="0" smtClean="0"/>
              <a:t>RUNNING</a:t>
            </a:r>
            <a:endParaRPr sz="2601" dirty="0"/>
          </a:p>
        </p:txBody>
      </p:sp>
      <p:sp>
        <p:nvSpPr>
          <p:cNvPr id="355" name="Shape 355"/>
          <p:cNvSpPr/>
          <p:nvPr/>
        </p:nvSpPr>
        <p:spPr>
          <a:xfrm>
            <a:off x="3720684" y="1964531"/>
            <a:ext cx="1926825" cy="60139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37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601" dirty="0" smtClean="0"/>
              <a:t>RUNNABLE</a:t>
            </a:r>
            <a:endParaRPr sz="2601" dirty="0"/>
          </a:p>
        </p:txBody>
      </p:sp>
      <p:sp>
        <p:nvSpPr>
          <p:cNvPr id="356" name="Shape 356"/>
          <p:cNvSpPr/>
          <p:nvPr/>
        </p:nvSpPr>
        <p:spPr>
          <a:xfrm>
            <a:off x="5820173" y="2265228"/>
            <a:ext cx="736533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17367610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/>
        </p:nvSpPr>
        <p:spPr>
          <a:xfrm>
            <a:off x="2910783" y="-54165"/>
            <a:ext cx="4959692" cy="696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void</a:t>
            </a:r>
            <a:endParaRPr sz="1400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scheduler(</a:t>
            </a:r>
            <a:r>
              <a:rPr sz="1400" dirty="0">
                <a:solidFill>
                  <a:srgbClr val="34BD26"/>
                </a:solidFill>
              </a:rPr>
              <a:t>void</a:t>
            </a:r>
            <a:r>
              <a:rPr sz="1400" dirty="0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  </a:t>
            </a:r>
            <a:r>
              <a:rPr sz="1400" dirty="0" err="1">
                <a:solidFill>
                  <a:srgbClr val="34BD26"/>
                </a:solidFill>
              </a:rPr>
              <a:t>struct</a:t>
            </a:r>
            <a:r>
              <a:rPr sz="1400" dirty="0"/>
              <a:t> </a:t>
            </a:r>
            <a:r>
              <a:rPr sz="1400" dirty="0" err="1"/>
              <a:t>proc</a:t>
            </a:r>
            <a:r>
              <a:rPr sz="1400" dirty="0"/>
              <a:t> *p;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 sz="1400" dirty="0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  </a:t>
            </a:r>
            <a:r>
              <a:rPr sz="1400" dirty="0">
                <a:solidFill>
                  <a:srgbClr val="CE7924"/>
                </a:solidFill>
              </a:rPr>
              <a:t>for</a:t>
            </a:r>
            <a:r>
              <a:rPr sz="1400" dirty="0"/>
              <a:t>(;;){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solidFill>
                  <a:srgbClr val="000000"/>
                </a:solidFill>
              </a:rPr>
              <a:t>    </a:t>
            </a:r>
            <a:r>
              <a:rPr sz="1400" dirty="0"/>
              <a:t>// Enable interrupts on this processor.</a:t>
            </a:r>
            <a:endParaRPr sz="1400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    </a:t>
            </a:r>
            <a:r>
              <a:rPr sz="1400" dirty="0" err="1"/>
              <a:t>sti</a:t>
            </a:r>
            <a:r>
              <a:rPr sz="1400" dirty="0"/>
              <a:t>();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 sz="1400" dirty="0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solidFill>
                  <a:srgbClr val="000000"/>
                </a:solidFill>
              </a:rPr>
              <a:t>    </a:t>
            </a:r>
            <a:r>
              <a:rPr sz="1400" dirty="0"/>
              <a:t>// Loop over process table looking for process to run.</a:t>
            </a:r>
            <a:endParaRPr sz="1400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    acquire(&amp;</a:t>
            </a:r>
            <a:r>
              <a:rPr sz="1400" dirty="0" err="1"/>
              <a:t>ptable.lock</a:t>
            </a:r>
            <a:r>
              <a:rPr sz="1400" dirty="0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    </a:t>
            </a:r>
            <a:r>
              <a:rPr sz="1400" dirty="0">
                <a:solidFill>
                  <a:srgbClr val="CE7924"/>
                </a:solidFill>
              </a:rPr>
              <a:t>for</a:t>
            </a:r>
            <a:r>
              <a:rPr sz="1400" dirty="0"/>
              <a:t>(p = </a:t>
            </a:r>
            <a:r>
              <a:rPr sz="1400" dirty="0" err="1"/>
              <a:t>ptable.proc</a:t>
            </a:r>
            <a:r>
              <a:rPr sz="1400" dirty="0"/>
              <a:t>; p &lt; &amp;</a:t>
            </a:r>
            <a:r>
              <a:rPr sz="1400" dirty="0" err="1"/>
              <a:t>ptable.proc</a:t>
            </a:r>
            <a:r>
              <a:rPr sz="1400" dirty="0"/>
              <a:t>[NPROC]; p++){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      </a:t>
            </a:r>
            <a:r>
              <a:rPr sz="1400" dirty="0">
                <a:solidFill>
                  <a:srgbClr val="CE7924"/>
                </a:solidFill>
              </a:rPr>
              <a:t>if</a:t>
            </a:r>
            <a:r>
              <a:rPr sz="1400" dirty="0"/>
              <a:t>(p-&gt;state != RUNNABLE)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        </a:t>
            </a:r>
            <a:r>
              <a:rPr sz="1400" dirty="0">
                <a:solidFill>
                  <a:srgbClr val="CE7924"/>
                </a:solidFill>
              </a:rPr>
              <a:t>continue</a:t>
            </a:r>
            <a:r>
              <a:rPr sz="1400" dirty="0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 sz="1400" dirty="0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solidFill>
                  <a:srgbClr val="000000"/>
                </a:solidFill>
              </a:rPr>
              <a:t>      </a:t>
            </a:r>
            <a:r>
              <a:rPr sz="1400" dirty="0"/>
              <a:t>// Switch to chosen process.  It is the process's job</a:t>
            </a:r>
            <a:endParaRPr sz="1400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solidFill>
                  <a:srgbClr val="000000"/>
                </a:solidFill>
              </a:rPr>
              <a:t>      </a:t>
            </a:r>
            <a:r>
              <a:rPr sz="1400" dirty="0"/>
              <a:t>// to release </a:t>
            </a:r>
            <a:r>
              <a:rPr sz="1400" dirty="0" err="1"/>
              <a:t>ptable.lock</a:t>
            </a:r>
            <a:r>
              <a:rPr sz="1400" dirty="0"/>
              <a:t> and then reacquire it</a:t>
            </a:r>
            <a:endParaRPr sz="1400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solidFill>
                  <a:srgbClr val="000000"/>
                </a:solidFill>
              </a:rPr>
              <a:t>      </a:t>
            </a:r>
            <a:r>
              <a:rPr sz="1400" dirty="0"/>
              <a:t>// before jumping back to us.</a:t>
            </a:r>
            <a:endParaRPr sz="1400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      </a:t>
            </a:r>
            <a:r>
              <a:rPr sz="1400" dirty="0" err="1"/>
              <a:t>proc</a:t>
            </a:r>
            <a:r>
              <a:rPr sz="1400" dirty="0"/>
              <a:t> = p;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      </a:t>
            </a:r>
            <a:r>
              <a:rPr sz="1400" dirty="0" err="1"/>
              <a:t>switchuvm</a:t>
            </a:r>
            <a:r>
              <a:rPr sz="1400" dirty="0"/>
              <a:t>(p);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      p-&gt;state = RUNNING;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      </a:t>
            </a:r>
            <a:r>
              <a:rPr sz="1400" dirty="0" err="1"/>
              <a:t>swtch</a:t>
            </a:r>
            <a:r>
              <a:rPr sz="1400" dirty="0"/>
              <a:t>(&amp;</a:t>
            </a:r>
            <a:r>
              <a:rPr sz="1400" dirty="0" err="1"/>
              <a:t>cpu</a:t>
            </a:r>
            <a:r>
              <a:rPr sz="1400" dirty="0"/>
              <a:t>-&gt;scheduler, </a:t>
            </a:r>
            <a:r>
              <a:rPr sz="1400" dirty="0" err="1"/>
              <a:t>proc</a:t>
            </a:r>
            <a:r>
              <a:rPr sz="1400" dirty="0"/>
              <a:t>-&gt;context);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      </a:t>
            </a:r>
            <a:r>
              <a:rPr sz="1400" dirty="0" err="1"/>
              <a:t>switchkvm</a:t>
            </a:r>
            <a:r>
              <a:rPr sz="1400" dirty="0"/>
              <a:t>();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 sz="1400" dirty="0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solidFill>
                  <a:srgbClr val="000000"/>
                </a:solidFill>
              </a:rPr>
              <a:t>      </a:t>
            </a:r>
            <a:r>
              <a:rPr sz="1400" dirty="0"/>
              <a:t>// Process is done running for now.</a:t>
            </a:r>
            <a:endParaRPr sz="1400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solidFill>
                  <a:srgbClr val="000000"/>
                </a:solidFill>
              </a:rPr>
              <a:t>      </a:t>
            </a:r>
            <a:r>
              <a:rPr sz="1400" dirty="0"/>
              <a:t>// It should have changed its p-&gt;state before coming back.</a:t>
            </a:r>
            <a:endParaRPr sz="1400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      </a:t>
            </a:r>
            <a:r>
              <a:rPr sz="1400" dirty="0" err="1"/>
              <a:t>proc</a:t>
            </a:r>
            <a:r>
              <a:rPr sz="1400" dirty="0"/>
              <a:t> = </a:t>
            </a:r>
            <a:r>
              <a:rPr sz="1400" dirty="0">
                <a:solidFill>
                  <a:srgbClr val="C33720"/>
                </a:solidFill>
              </a:rPr>
              <a:t>0</a:t>
            </a:r>
            <a:r>
              <a:rPr sz="1400" dirty="0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  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    release(&amp;</a:t>
            </a:r>
            <a:r>
              <a:rPr sz="1400" dirty="0" err="1"/>
              <a:t>ptable.lock</a:t>
            </a:r>
            <a:r>
              <a:rPr sz="1400" dirty="0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 sz="1400" dirty="0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55062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r>
              <a:t>4. Input Becomes Available</a:t>
            </a:r>
          </a:p>
        </p:txBody>
      </p:sp>
      <p:sp>
        <p:nvSpPr>
          <p:cNvPr id="361" name="Shape 3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dirty="0" smtClean="0"/>
              <a:t>Example</a:t>
            </a:r>
            <a:r>
              <a:rPr dirty="0"/>
              <a:t>: user presses a key</a:t>
            </a:r>
          </a:p>
          <a:p>
            <a:r>
              <a:rPr dirty="0"/>
              <a:t>In </a:t>
            </a:r>
            <a:r>
              <a:rPr dirty="0" err="1"/>
              <a:t>trap.c</a:t>
            </a:r>
            <a:r>
              <a:rPr dirty="0"/>
              <a:t>, the interrupt handler recognizes that a keyboard interrupt has occurred and calls the keyboard handler, which calls the console handler</a:t>
            </a:r>
          </a:p>
          <a:p>
            <a:r>
              <a:rPr dirty="0"/>
              <a:t>Console handler finally calls wakeup() to notify any processes waiting for keyboard input</a:t>
            </a:r>
          </a:p>
        </p:txBody>
      </p:sp>
      <p:sp>
        <p:nvSpPr>
          <p:cNvPr id="362" name="Shape 362"/>
          <p:cNvSpPr/>
          <p:nvPr/>
        </p:nvSpPr>
        <p:spPr>
          <a:xfrm>
            <a:off x="3869037" y="1723430"/>
            <a:ext cx="1926825" cy="60139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37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601"/>
              <a:t>SLEEPING</a:t>
            </a:r>
          </a:p>
        </p:txBody>
      </p:sp>
      <p:sp>
        <p:nvSpPr>
          <p:cNvPr id="363" name="Shape 363"/>
          <p:cNvSpPr/>
          <p:nvPr/>
        </p:nvSpPr>
        <p:spPr>
          <a:xfrm>
            <a:off x="6396138" y="1723430"/>
            <a:ext cx="1926825" cy="60139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37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601"/>
              <a:t>RUNNABLE</a:t>
            </a:r>
          </a:p>
        </p:txBody>
      </p:sp>
      <p:sp>
        <p:nvSpPr>
          <p:cNvPr id="364" name="Shape 364"/>
          <p:cNvSpPr/>
          <p:nvPr/>
        </p:nvSpPr>
        <p:spPr>
          <a:xfrm>
            <a:off x="5681763" y="2024126"/>
            <a:ext cx="736533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3324467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/>
        </p:nvSpPr>
        <p:spPr>
          <a:xfrm>
            <a:off x="2126420" y="955130"/>
            <a:ext cx="2906245" cy="245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void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trap(</a:t>
            </a:r>
            <a:r>
              <a:rPr sz="1406" dirty="0" err="1">
                <a:solidFill>
                  <a:srgbClr val="34BD26"/>
                </a:solidFill>
              </a:rPr>
              <a:t>struct</a:t>
            </a:r>
            <a:r>
              <a:rPr sz="1406" dirty="0"/>
              <a:t> </a:t>
            </a:r>
            <a:r>
              <a:rPr sz="1406" dirty="0" err="1"/>
              <a:t>trapframe</a:t>
            </a:r>
            <a:r>
              <a:rPr sz="1406" dirty="0"/>
              <a:t> *</a:t>
            </a:r>
            <a:r>
              <a:rPr sz="1406" dirty="0" err="1"/>
              <a:t>tf</a:t>
            </a:r>
            <a:r>
              <a:rPr sz="1406" dirty="0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[...]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  </a:t>
            </a:r>
            <a:r>
              <a:rPr sz="1406" dirty="0">
                <a:solidFill>
                  <a:srgbClr val="CE7924"/>
                </a:solidFill>
              </a:rPr>
              <a:t>switch</a:t>
            </a:r>
            <a:r>
              <a:rPr sz="1406" dirty="0"/>
              <a:t>(</a:t>
            </a:r>
            <a:r>
              <a:rPr sz="1406" dirty="0" err="1"/>
              <a:t>tf</a:t>
            </a:r>
            <a:r>
              <a:rPr sz="1406" dirty="0"/>
              <a:t>-&gt;</a:t>
            </a:r>
            <a:r>
              <a:rPr sz="1406" dirty="0" err="1"/>
              <a:t>trapno</a:t>
            </a:r>
            <a:r>
              <a:rPr sz="1406" dirty="0"/>
              <a:t>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[...]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  </a:t>
            </a:r>
            <a:r>
              <a:rPr sz="1406" dirty="0">
                <a:solidFill>
                  <a:srgbClr val="CE7924"/>
                </a:solidFill>
              </a:rPr>
              <a:t>case</a:t>
            </a:r>
            <a:r>
              <a:rPr sz="1406" dirty="0"/>
              <a:t> T_IRQ0 + IRQ_KBD: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    </a:t>
            </a:r>
            <a:r>
              <a:rPr sz="1406" dirty="0" err="1"/>
              <a:t>kbdintr</a:t>
            </a:r>
            <a:r>
              <a:rPr sz="1406" dirty="0"/>
              <a:t>();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[...]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}</a:t>
            </a:r>
          </a:p>
        </p:txBody>
      </p:sp>
      <p:sp>
        <p:nvSpPr>
          <p:cNvPr id="367" name="Shape 367"/>
          <p:cNvSpPr/>
          <p:nvPr/>
        </p:nvSpPr>
        <p:spPr>
          <a:xfrm>
            <a:off x="6757059" y="1405470"/>
            <a:ext cx="2579232" cy="1153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/>
              <a:t>void</a:t>
            </a:r>
            <a:r>
              <a:rPr sz="1406">
                <a:solidFill>
                  <a:srgbClr val="000000"/>
                </a:solidFill>
              </a:rPr>
              <a:t>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/>
              <a:t>kbdintr(</a:t>
            </a:r>
            <a:r>
              <a:rPr sz="1406">
                <a:solidFill>
                  <a:srgbClr val="34BD26"/>
                </a:solidFill>
              </a:rPr>
              <a:t>void</a:t>
            </a:r>
            <a:r>
              <a:rPr sz="1406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/>
              <a:t>  consoleintr(kbdgetc);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/>
              <a:t>}</a:t>
            </a:r>
          </a:p>
        </p:txBody>
      </p:sp>
      <p:sp>
        <p:nvSpPr>
          <p:cNvPr id="368" name="Shape 368"/>
          <p:cNvSpPr/>
          <p:nvPr/>
        </p:nvSpPr>
        <p:spPr>
          <a:xfrm>
            <a:off x="3158136" y="520634"/>
            <a:ext cx="499368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trap.c</a:t>
            </a:r>
          </a:p>
        </p:txBody>
      </p:sp>
      <p:sp>
        <p:nvSpPr>
          <p:cNvPr id="369" name="Shape 369"/>
          <p:cNvSpPr/>
          <p:nvPr/>
        </p:nvSpPr>
        <p:spPr>
          <a:xfrm>
            <a:off x="7636491" y="509472"/>
            <a:ext cx="503344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kbd.c</a:t>
            </a:r>
          </a:p>
        </p:txBody>
      </p:sp>
      <p:sp>
        <p:nvSpPr>
          <p:cNvPr id="370" name="Shape 370"/>
          <p:cNvSpPr/>
          <p:nvPr/>
        </p:nvSpPr>
        <p:spPr>
          <a:xfrm>
            <a:off x="4889570" y="1705570"/>
            <a:ext cx="1719741" cy="0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71" name="Shape 371"/>
          <p:cNvSpPr/>
          <p:nvPr/>
        </p:nvSpPr>
        <p:spPr>
          <a:xfrm flipH="1">
            <a:off x="5156539" y="2250280"/>
            <a:ext cx="1542068" cy="1393033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72" name="Shape 372"/>
          <p:cNvSpPr/>
          <p:nvPr/>
        </p:nvSpPr>
        <p:spPr>
          <a:xfrm>
            <a:off x="2857022" y="4205810"/>
            <a:ext cx="6487353" cy="191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void</a:t>
            </a:r>
            <a:endParaRPr sz="1195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consoleintr(</a:t>
            </a:r>
            <a:r>
              <a:rPr sz="1195">
                <a:solidFill>
                  <a:srgbClr val="34BD26"/>
                </a:solidFill>
              </a:rPr>
              <a:t>int</a:t>
            </a:r>
            <a:r>
              <a:rPr sz="1195"/>
              <a:t> (*getc)(</a:t>
            </a:r>
            <a:r>
              <a:rPr sz="1195">
                <a:solidFill>
                  <a:srgbClr val="34BD26"/>
                </a:solidFill>
              </a:rPr>
              <a:t>void</a:t>
            </a:r>
            <a:r>
              <a:rPr sz="1195"/>
              <a:t>))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{ 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[...]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      </a:t>
            </a:r>
            <a:r>
              <a:rPr sz="1195">
                <a:solidFill>
                  <a:srgbClr val="CE7924"/>
                </a:solidFill>
              </a:rPr>
              <a:t>if</a:t>
            </a:r>
            <a:r>
              <a:rPr sz="1195"/>
              <a:t>(c == </a:t>
            </a:r>
            <a:r>
              <a:rPr sz="1195">
                <a:solidFill>
                  <a:srgbClr val="D53BD3"/>
                </a:solidFill>
              </a:rPr>
              <a:t>'\n'</a:t>
            </a:r>
            <a:r>
              <a:rPr sz="1195"/>
              <a:t> || c == C(</a:t>
            </a:r>
            <a:r>
              <a:rPr sz="1195">
                <a:solidFill>
                  <a:srgbClr val="C33720"/>
                </a:solidFill>
              </a:rPr>
              <a:t>'D'</a:t>
            </a:r>
            <a:r>
              <a:rPr sz="1195"/>
              <a:t>) || input.e == input.r+INPUT_BUF){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        input.w = input.e;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        wakeup(&amp;input.r);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    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[...]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}</a:t>
            </a:r>
          </a:p>
        </p:txBody>
      </p:sp>
      <p:sp>
        <p:nvSpPr>
          <p:cNvPr id="373" name="Shape 373"/>
          <p:cNvSpPr/>
          <p:nvPr/>
        </p:nvSpPr>
        <p:spPr>
          <a:xfrm>
            <a:off x="3737503" y="3804527"/>
            <a:ext cx="780599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console.c</a:t>
            </a:r>
          </a:p>
        </p:txBody>
      </p:sp>
    </p:spTree>
    <p:extLst>
      <p:ext uri="{BB962C8B-B14F-4D97-AF65-F5344CB8AC3E}">
        <p14:creationId xmlns:p14="http://schemas.microsoft.com/office/powerpoint/2010/main" val="18269059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/>
        </p:nvSpPr>
        <p:spPr>
          <a:xfrm>
            <a:off x="2779068" y="1083024"/>
            <a:ext cx="6573916" cy="5049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// Wake up all processes sleeping on chan.</a:t>
            </a:r>
            <a:endParaRPr sz="161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// The ptable lock must be held.</a:t>
            </a:r>
            <a:endParaRPr sz="161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static</a:t>
            </a:r>
            <a:r>
              <a:rPr sz="1617">
                <a:solidFill>
                  <a:srgbClr val="000000"/>
                </a:solidFill>
              </a:rPr>
              <a:t> </a:t>
            </a:r>
            <a:r>
              <a:rPr sz="1617"/>
              <a:t>void</a:t>
            </a:r>
            <a:endParaRPr sz="161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wakeup1(</a:t>
            </a:r>
            <a:r>
              <a:rPr sz="1617">
                <a:solidFill>
                  <a:srgbClr val="34BD26"/>
                </a:solidFill>
              </a:rPr>
              <a:t>void</a:t>
            </a:r>
            <a:r>
              <a:rPr sz="1617"/>
              <a:t> *chan)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{   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  </a:t>
            </a:r>
            <a:r>
              <a:rPr sz="1617">
                <a:solidFill>
                  <a:srgbClr val="34BD26"/>
                </a:solidFill>
              </a:rPr>
              <a:t>struct</a:t>
            </a:r>
            <a:r>
              <a:rPr sz="1617"/>
              <a:t> proc *p;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  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  </a:t>
            </a:r>
            <a:r>
              <a:rPr sz="1617">
                <a:solidFill>
                  <a:srgbClr val="CE7924"/>
                </a:solidFill>
              </a:rPr>
              <a:t>for</a:t>
            </a:r>
            <a:r>
              <a:rPr sz="1617"/>
              <a:t>(p = ptable.proc; p &lt; &amp;ptable.proc[NPROC]; p++)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    </a:t>
            </a:r>
            <a:r>
              <a:rPr sz="1617">
                <a:solidFill>
                  <a:srgbClr val="CE7924"/>
                </a:solidFill>
              </a:rPr>
              <a:t>if</a:t>
            </a:r>
            <a:r>
              <a:rPr sz="1617"/>
              <a:t>(p-&gt;state == SLEEPING &amp;&amp; p-&gt;chan == chan)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      p-&gt;state = RUNNABLE;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}   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    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// Wake up all processes sleeping on chan.</a:t>
            </a:r>
            <a:endParaRPr sz="161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void</a:t>
            </a:r>
            <a:r>
              <a:rPr sz="1617">
                <a:solidFill>
                  <a:srgbClr val="000000"/>
                </a:solidFill>
              </a:rPr>
              <a:t>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wakeup(</a:t>
            </a:r>
            <a:r>
              <a:rPr sz="1617">
                <a:solidFill>
                  <a:srgbClr val="34BD26"/>
                </a:solidFill>
              </a:rPr>
              <a:t>void</a:t>
            </a:r>
            <a:r>
              <a:rPr sz="1617"/>
              <a:t> *chan)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{     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  acquire(&amp;ptable.lock);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  wakeup1(chan);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  release(&amp;ptable.lock);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}         </a:t>
            </a:r>
          </a:p>
        </p:txBody>
      </p:sp>
      <p:sp>
        <p:nvSpPr>
          <p:cNvPr id="376" name="Shape 376"/>
          <p:cNvSpPr/>
          <p:nvPr/>
        </p:nvSpPr>
        <p:spPr>
          <a:xfrm>
            <a:off x="2781335" y="527332"/>
            <a:ext cx="544957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proc.c</a:t>
            </a:r>
          </a:p>
        </p:txBody>
      </p:sp>
    </p:spTree>
    <p:extLst>
      <p:ext uri="{BB962C8B-B14F-4D97-AF65-F5344CB8AC3E}">
        <p14:creationId xmlns:p14="http://schemas.microsoft.com/office/powerpoint/2010/main" val="867807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5. Process Exits</a:t>
            </a:r>
          </a:p>
        </p:txBody>
      </p:sp>
      <p:sp>
        <p:nvSpPr>
          <p:cNvPr id="379" name="Shape 3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t>Happens at process exit (i.e. the exit() system call)</a:t>
            </a:r>
          </a:p>
          <a:p>
            <a:r>
              <a:t>Process gets marked as a zombie, and anyone that might be waiting for its exit status gets woken up</a:t>
            </a:r>
          </a:p>
          <a:p>
            <a:r>
              <a:t>Process doesn't actually get destroyed until someone calls wait()</a:t>
            </a:r>
          </a:p>
          <a:p>
            <a:r>
              <a:t>If the parent isn't around to call wait(), the zombie gets reparented (assigned to init)</a:t>
            </a:r>
          </a:p>
        </p:txBody>
      </p:sp>
      <p:sp>
        <p:nvSpPr>
          <p:cNvPr id="380" name="Shape 380"/>
          <p:cNvSpPr/>
          <p:nvPr/>
        </p:nvSpPr>
        <p:spPr>
          <a:xfrm>
            <a:off x="3994052" y="1482328"/>
            <a:ext cx="1926825" cy="60139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37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601"/>
              <a:t>RUNNING</a:t>
            </a:r>
          </a:p>
        </p:txBody>
      </p:sp>
      <p:sp>
        <p:nvSpPr>
          <p:cNvPr id="381" name="Shape 381"/>
          <p:cNvSpPr/>
          <p:nvPr/>
        </p:nvSpPr>
        <p:spPr>
          <a:xfrm>
            <a:off x="6689476" y="1482328"/>
            <a:ext cx="1926825" cy="60139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37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601" dirty="0"/>
              <a:t>ZOMBIE</a:t>
            </a:r>
          </a:p>
        </p:txBody>
      </p:sp>
      <p:sp>
        <p:nvSpPr>
          <p:cNvPr id="382" name="Shape 382"/>
          <p:cNvSpPr/>
          <p:nvPr/>
        </p:nvSpPr>
        <p:spPr>
          <a:xfrm>
            <a:off x="5806779" y="1783025"/>
            <a:ext cx="736533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38189581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defTabSz="345030">
              <a:defRPr sz="6719"/>
            </a:pPr>
            <a:r>
              <a:rPr sz="6000" dirty="0" smtClean="0"/>
              <a:t>First Come First Served</a:t>
            </a:r>
            <a:endParaRPr sz="6000" dirty="0"/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xfrm>
            <a:off x="1069848" y="2459339"/>
            <a:ext cx="10058400" cy="4050792"/>
          </a:xfrm>
          <a:prstGeom prst="rect">
            <a:avLst/>
          </a:prstGeom>
        </p:spPr>
        <p:txBody>
          <a:bodyPr/>
          <a:lstStyle/>
          <a:p>
            <a:r>
              <a:rPr dirty="0"/>
              <a:t>Single queue of ready </a:t>
            </a:r>
            <a:r>
              <a:rPr dirty="0" smtClean="0"/>
              <a:t>processes</a:t>
            </a:r>
            <a:endParaRPr dirty="0"/>
          </a:p>
          <a:p>
            <a:r>
              <a:rPr dirty="0"/>
              <a:t>The process at the head of the queue runs as long as it likes or until it </a:t>
            </a:r>
            <a:r>
              <a:rPr dirty="0" smtClean="0"/>
              <a:t>blocks</a:t>
            </a:r>
            <a:endParaRPr dirty="0"/>
          </a:p>
          <a:p>
            <a:r>
              <a:rPr dirty="0"/>
              <a:t>After it runs, you add it to the back of the queue and let the next one in line run</a:t>
            </a:r>
          </a:p>
        </p:txBody>
      </p:sp>
    </p:spTree>
    <p:extLst>
      <p:ext uri="{BB962C8B-B14F-4D97-AF65-F5344CB8AC3E}">
        <p14:creationId xmlns:p14="http://schemas.microsoft.com/office/powerpoint/2010/main" val="7882743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/>
        </p:nvSpPr>
        <p:spPr>
          <a:xfrm>
            <a:off x="3195717" y="823318"/>
            <a:ext cx="5714706" cy="5211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// Exit the current process.  Does not return.</a:t>
            </a:r>
            <a:endParaRPr sz="133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// An exited process remains in the zombie state</a:t>
            </a:r>
            <a:endParaRPr sz="133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// until its parent calls wait() to find out it exited.</a:t>
            </a:r>
            <a:endParaRPr sz="133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void</a:t>
            </a:r>
            <a:endParaRPr sz="133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exit(</a:t>
            </a:r>
            <a:r>
              <a:rPr sz="1336">
                <a:solidFill>
                  <a:srgbClr val="34BD26"/>
                </a:solidFill>
              </a:rPr>
              <a:t>void</a:t>
            </a:r>
            <a:r>
              <a:rPr sz="1336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</a:t>
            </a:r>
            <a:r>
              <a:rPr sz="1336">
                <a:solidFill>
                  <a:srgbClr val="34BD26"/>
                </a:solidFill>
              </a:rPr>
              <a:t>struct</a:t>
            </a:r>
            <a:r>
              <a:rPr sz="1336"/>
              <a:t> proc *p;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[...]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336">
                <a:solidFill>
                  <a:srgbClr val="000000"/>
                </a:solidFill>
              </a:rPr>
              <a:t>  </a:t>
            </a:r>
            <a:r>
              <a:rPr sz="1336"/>
              <a:t>// Parent might be sleeping in wait().</a:t>
            </a:r>
            <a:endParaRPr sz="133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wakeup1(proc-&gt;parent);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336">
                <a:solidFill>
                  <a:srgbClr val="000000"/>
                </a:solidFill>
              </a:rPr>
              <a:t>  </a:t>
            </a:r>
            <a:r>
              <a:rPr sz="1336"/>
              <a:t>// Pass abandoned children to init.</a:t>
            </a:r>
            <a:endParaRPr sz="133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</a:t>
            </a:r>
            <a:r>
              <a:rPr sz="1336">
                <a:solidFill>
                  <a:srgbClr val="CE7924"/>
                </a:solidFill>
              </a:rPr>
              <a:t>for</a:t>
            </a:r>
            <a:r>
              <a:rPr sz="1336"/>
              <a:t>(p = ptable.proc; p &lt; &amp;ptable.proc[NPROC]; p++){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  </a:t>
            </a:r>
            <a:r>
              <a:rPr sz="1336">
                <a:solidFill>
                  <a:srgbClr val="CE7924"/>
                </a:solidFill>
              </a:rPr>
              <a:t>if</a:t>
            </a:r>
            <a:r>
              <a:rPr sz="1336"/>
              <a:t>(p-&gt;parent == proc){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    p-&gt;parent = initproc;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    </a:t>
            </a:r>
            <a:r>
              <a:rPr sz="1336">
                <a:solidFill>
                  <a:srgbClr val="CE7924"/>
                </a:solidFill>
              </a:rPr>
              <a:t>if</a:t>
            </a:r>
            <a:r>
              <a:rPr sz="1336"/>
              <a:t>(p-&gt;state == ZOMBIE)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      wakeup1(initproc);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  } 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336">
                <a:solidFill>
                  <a:srgbClr val="000000"/>
                </a:solidFill>
              </a:rPr>
              <a:t>  </a:t>
            </a:r>
            <a:r>
              <a:rPr sz="1336"/>
              <a:t>// Jump into the scheduler, never to return.</a:t>
            </a:r>
            <a:endParaRPr sz="133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proc-&gt;state = ZOMBIE;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sched();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336">
                <a:solidFill>
                  <a:srgbClr val="000000"/>
                </a:solidFill>
              </a:rPr>
              <a:t>  panic(</a:t>
            </a:r>
            <a:r>
              <a:rPr sz="1336"/>
              <a:t>"zombie exit"</a:t>
            </a:r>
            <a:r>
              <a:rPr sz="1336">
                <a:solidFill>
                  <a:srgbClr val="000000"/>
                </a:solidFill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}</a:t>
            </a:r>
          </a:p>
        </p:txBody>
      </p:sp>
      <p:sp>
        <p:nvSpPr>
          <p:cNvPr id="385" name="Shape 385"/>
          <p:cNvSpPr/>
          <p:nvPr/>
        </p:nvSpPr>
        <p:spPr>
          <a:xfrm>
            <a:off x="3183171" y="446964"/>
            <a:ext cx="544957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proc.c</a:t>
            </a:r>
          </a:p>
        </p:txBody>
      </p:sp>
    </p:spTree>
    <p:extLst>
      <p:ext uri="{BB962C8B-B14F-4D97-AF65-F5344CB8AC3E}">
        <p14:creationId xmlns:p14="http://schemas.microsoft.com/office/powerpoint/2010/main" val="1841825469"/>
      </p:ext>
    </p:extLst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/>
          </p:cNvSpPr>
          <p:nvPr>
            <p:ph type="title"/>
          </p:nvPr>
        </p:nvSpPr>
        <p:spPr>
          <a:xfrm>
            <a:off x="2018516" y="44648"/>
            <a:ext cx="8154968" cy="1518047"/>
          </a:xfrm>
          <a:prstGeom prst="rect">
            <a:avLst/>
          </a:prstGeom>
        </p:spPr>
        <p:txBody>
          <a:bodyPr/>
          <a:lstStyle/>
          <a:p>
            <a:r>
              <a:t>Who Cleans Up?</a:t>
            </a:r>
          </a:p>
        </p:txBody>
      </p:sp>
      <p:sp>
        <p:nvSpPr>
          <p:cNvPr id="388" name="Shape 388"/>
          <p:cNvSpPr/>
          <p:nvPr/>
        </p:nvSpPr>
        <p:spPr>
          <a:xfrm>
            <a:off x="3496781" y="1131498"/>
            <a:ext cx="5119992" cy="582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4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984"/>
              <a:t>// Wait for a child process to exit and return its pid.</a:t>
            </a:r>
            <a:endParaRPr sz="984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4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984"/>
              <a:t>// Return -1 if this process has no children.</a:t>
            </a:r>
            <a:endParaRPr sz="984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4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984"/>
              <a:t>int</a:t>
            </a:r>
            <a:endParaRPr sz="984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sz="984"/>
              <a:t>wait(</a:t>
            </a:r>
            <a:r>
              <a:rPr sz="984">
                <a:solidFill>
                  <a:srgbClr val="34BD26"/>
                </a:solidFill>
              </a:rPr>
              <a:t>void</a:t>
            </a:r>
            <a:r>
              <a:rPr sz="984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sz="984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sz="984"/>
              <a:t>  </a:t>
            </a:r>
            <a:r>
              <a:rPr sz="984">
                <a:solidFill>
                  <a:srgbClr val="34BD26"/>
                </a:solidFill>
              </a:rPr>
              <a:t>struct</a:t>
            </a:r>
            <a:r>
              <a:rPr sz="984"/>
              <a:t> proc *p;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sz="984"/>
              <a:t>  </a:t>
            </a:r>
            <a:r>
              <a:rPr sz="984">
                <a:solidFill>
                  <a:srgbClr val="34BD26"/>
                </a:solidFill>
              </a:rPr>
              <a:t>int</a:t>
            </a:r>
            <a:r>
              <a:rPr sz="984"/>
              <a:t> havekids, pid;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endParaRPr sz="984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sz="984"/>
              <a:t>  acquire(&amp;ptable.lock);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sz="984"/>
              <a:t>  </a:t>
            </a:r>
            <a:r>
              <a:rPr sz="984">
                <a:solidFill>
                  <a:srgbClr val="CE7924"/>
                </a:solidFill>
              </a:rPr>
              <a:t>for</a:t>
            </a:r>
            <a:r>
              <a:rPr sz="984"/>
              <a:t>(;;){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4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984">
                <a:solidFill>
                  <a:srgbClr val="000000"/>
                </a:solidFill>
              </a:rPr>
              <a:t>    </a:t>
            </a:r>
            <a:r>
              <a:rPr sz="984"/>
              <a:t>// Scan through table looking for zombie children.</a:t>
            </a:r>
            <a:endParaRPr sz="984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sz="984"/>
              <a:t>    havekids = </a:t>
            </a:r>
            <a:r>
              <a:rPr sz="984">
                <a:solidFill>
                  <a:srgbClr val="C33720"/>
                </a:solidFill>
              </a:rPr>
              <a:t>0</a:t>
            </a:r>
            <a:r>
              <a:rPr sz="984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sz="984"/>
              <a:t>    </a:t>
            </a:r>
            <a:r>
              <a:rPr sz="984">
                <a:solidFill>
                  <a:srgbClr val="CE7924"/>
                </a:solidFill>
              </a:rPr>
              <a:t>for</a:t>
            </a:r>
            <a:r>
              <a:rPr sz="984"/>
              <a:t>(p = ptable.proc; p &lt; &amp;ptable.proc[NPROC]; p++){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sz="984"/>
              <a:t>      </a:t>
            </a:r>
            <a:r>
              <a:rPr sz="984">
                <a:solidFill>
                  <a:srgbClr val="CE7924"/>
                </a:solidFill>
              </a:rPr>
              <a:t>if</a:t>
            </a:r>
            <a:r>
              <a:rPr sz="984"/>
              <a:t>(p-&gt;parent != proc)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sz="984"/>
              <a:t>        </a:t>
            </a:r>
            <a:r>
              <a:rPr sz="984">
                <a:solidFill>
                  <a:srgbClr val="CE7924"/>
                </a:solidFill>
              </a:rPr>
              <a:t>continue</a:t>
            </a:r>
            <a:r>
              <a:rPr sz="984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sz="984"/>
              <a:t>      havekids = </a:t>
            </a:r>
            <a:r>
              <a:rPr sz="984">
                <a:solidFill>
                  <a:srgbClr val="C33720"/>
                </a:solidFill>
              </a:rPr>
              <a:t>1</a:t>
            </a:r>
            <a:r>
              <a:rPr sz="984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sz="984"/>
              <a:t>      </a:t>
            </a:r>
            <a:r>
              <a:rPr sz="984">
                <a:solidFill>
                  <a:srgbClr val="CE7924"/>
                </a:solidFill>
              </a:rPr>
              <a:t>if</a:t>
            </a:r>
            <a:r>
              <a:rPr sz="984"/>
              <a:t>(p-&gt;state == ZOMBIE){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4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984">
                <a:solidFill>
                  <a:srgbClr val="000000"/>
                </a:solidFill>
              </a:rPr>
              <a:t>        </a:t>
            </a:r>
            <a:r>
              <a:rPr sz="984"/>
              <a:t>// Found one.</a:t>
            </a:r>
            <a:endParaRPr sz="984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sz="984"/>
              <a:t>        pid = p-&gt;pid;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sz="984"/>
              <a:t>        kfree(p-&gt;kstack);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sz="984"/>
              <a:t>        p-&gt;kstack = </a:t>
            </a:r>
            <a:r>
              <a:rPr sz="984">
                <a:solidFill>
                  <a:srgbClr val="C33720"/>
                </a:solidFill>
              </a:rPr>
              <a:t>0</a:t>
            </a:r>
            <a:r>
              <a:rPr sz="984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sz="984"/>
              <a:t>        freevm(p-&gt;pgdir);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sz="984"/>
              <a:t>        p-&gt;state = UNUSED;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sz="984"/>
              <a:t>        p-&gt;pid = </a:t>
            </a:r>
            <a:r>
              <a:rPr sz="984">
                <a:solidFill>
                  <a:srgbClr val="C33720"/>
                </a:solidFill>
              </a:rPr>
              <a:t>0</a:t>
            </a:r>
            <a:r>
              <a:rPr sz="984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sz="984"/>
              <a:t>        p-&gt;parent = </a:t>
            </a:r>
            <a:r>
              <a:rPr sz="984">
                <a:solidFill>
                  <a:srgbClr val="C33720"/>
                </a:solidFill>
              </a:rPr>
              <a:t>0</a:t>
            </a:r>
            <a:r>
              <a:rPr sz="984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sz="984"/>
              <a:t>        p-&gt;name[</a:t>
            </a:r>
            <a:r>
              <a:rPr sz="984">
                <a:solidFill>
                  <a:srgbClr val="C33720"/>
                </a:solidFill>
              </a:rPr>
              <a:t>0</a:t>
            </a:r>
            <a:r>
              <a:rPr sz="984"/>
              <a:t>] = </a:t>
            </a:r>
            <a:r>
              <a:rPr sz="984">
                <a:solidFill>
                  <a:srgbClr val="C33720"/>
                </a:solidFill>
              </a:rPr>
              <a:t>0</a:t>
            </a:r>
            <a:r>
              <a:rPr sz="984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sz="984"/>
              <a:t>        p-&gt;killed = </a:t>
            </a:r>
            <a:r>
              <a:rPr sz="984">
                <a:solidFill>
                  <a:srgbClr val="C33720"/>
                </a:solidFill>
              </a:rPr>
              <a:t>0</a:t>
            </a:r>
            <a:r>
              <a:rPr sz="984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sz="984"/>
              <a:t>        release(&amp;ptable.lock);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sz="984"/>
              <a:t>        </a:t>
            </a:r>
            <a:r>
              <a:rPr sz="984">
                <a:solidFill>
                  <a:srgbClr val="CE7924"/>
                </a:solidFill>
              </a:rPr>
              <a:t>return</a:t>
            </a:r>
            <a:r>
              <a:rPr sz="984"/>
              <a:t> pid;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sz="984"/>
              <a:t>    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sz="984"/>
              <a:t>  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endParaRPr sz="984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4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984">
                <a:solidFill>
                  <a:srgbClr val="000000"/>
                </a:solidFill>
              </a:rPr>
              <a:t>[...]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4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984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4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984">
                <a:solidFill>
                  <a:srgbClr val="000000"/>
                </a:solidFill>
              </a:rPr>
              <a:t>    </a:t>
            </a:r>
            <a:r>
              <a:rPr sz="984"/>
              <a:t>// Wait for children to exit.  (See wakeup1 call in proc_exit.)</a:t>
            </a:r>
            <a:endParaRPr sz="984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sz="984"/>
              <a:t>    sleep(proc, &amp;ptable.lock);  </a:t>
            </a:r>
            <a:r>
              <a:rPr sz="984">
                <a:solidFill>
                  <a:srgbClr val="5330E1"/>
                </a:solidFill>
              </a:rPr>
              <a:t>//DOC: wait-sleep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sz="984"/>
              <a:t>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sz="984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1369625"/>
      </p:ext>
    </p:extLst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Role of Init</a:t>
            </a:r>
          </a:p>
        </p:txBody>
      </p:sp>
      <p:sp>
        <p:nvSpPr>
          <p:cNvPr id="391" name="Shape 3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Init is the first process created</a:t>
            </a:r>
          </a:p>
          <a:p>
            <a:r>
              <a:t>It spawns the system shell (sh)</a:t>
            </a:r>
          </a:p>
          <a:p>
            <a:r>
              <a:t>After starting the shell, sits in a loop calling wait() in case any zombies get assigned to it</a:t>
            </a:r>
          </a:p>
        </p:txBody>
      </p:sp>
    </p:spTree>
    <p:extLst>
      <p:ext uri="{BB962C8B-B14F-4D97-AF65-F5344CB8AC3E}">
        <p14:creationId xmlns:p14="http://schemas.microsoft.com/office/powerpoint/2010/main" val="725870525"/>
      </p:ext>
    </p:extLst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/>
        </p:nvSpPr>
        <p:spPr>
          <a:xfrm>
            <a:off x="3273671" y="2283217"/>
            <a:ext cx="5573642" cy="2809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int</a:t>
            </a:r>
            <a:endParaRPr sz="161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main(</a:t>
            </a:r>
            <a:r>
              <a:rPr sz="1617">
                <a:solidFill>
                  <a:srgbClr val="34BD26"/>
                </a:solidFill>
              </a:rPr>
              <a:t>void</a:t>
            </a:r>
            <a:r>
              <a:rPr sz="1617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{ 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  </a:t>
            </a:r>
            <a:r>
              <a:rPr sz="1617">
                <a:solidFill>
                  <a:srgbClr val="34BD26"/>
                </a:solidFill>
              </a:rPr>
              <a:t>int</a:t>
            </a:r>
            <a:r>
              <a:rPr sz="1617"/>
              <a:t> pid, wpid;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[...]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  </a:t>
            </a:r>
            <a:r>
              <a:rPr sz="1617">
                <a:solidFill>
                  <a:srgbClr val="CE7924"/>
                </a:solidFill>
              </a:rPr>
              <a:t>for</a:t>
            </a:r>
            <a:r>
              <a:rPr sz="1617"/>
              <a:t>(;;){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[...]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    </a:t>
            </a:r>
            <a:r>
              <a:rPr sz="1617">
                <a:solidFill>
                  <a:srgbClr val="CE7924"/>
                </a:solidFill>
              </a:rPr>
              <a:t>while</a:t>
            </a:r>
            <a:r>
              <a:rPr sz="1617"/>
              <a:t>((wpid=wait()) &gt;= </a:t>
            </a:r>
            <a:r>
              <a:rPr sz="1617">
                <a:solidFill>
                  <a:srgbClr val="C33720"/>
                </a:solidFill>
              </a:rPr>
              <a:t>0</a:t>
            </a:r>
            <a:r>
              <a:rPr sz="1617"/>
              <a:t> &amp;&amp; wpid != pid)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      printf(</a:t>
            </a:r>
            <a:r>
              <a:rPr sz="1617">
                <a:solidFill>
                  <a:srgbClr val="C33720"/>
                </a:solidFill>
              </a:rPr>
              <a:t>1</a:t>
            </a:r>
            <a:r>
              <a:rPr sz="1617"/>
              <a:t>, </a:t>
            </a:r>
            <a:r>
              <a:rPr sz="1617">
                <a:solidFill>
                  <a:srgbClr val="C33720"/>
                </a:solidFill>
              </a:rPr>
              <a:t>"zombie!</a:t>
            </a:r>
            <a:r>
              <a:rPr sz="1617">
                <a:solidFill>
                  <a:srgbClr val="D53BD3"/>
                </a:solidFill>
              </a:rPr>
              <a:t>\n</a:t>
            </a:r>
            <a:r>
              <a:rPr sz="1617">
                <a:solidFill>
                  <a:srgbClr val="C33720"/>
                </a:solidFill>
              </a:rPr>
              <a:t>"</a:t>
            </a:r>
            <a:r>
              <a:rPr sz="1617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  } 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}   </a:t>
            </a:r>
          </a:p>
        </p:txBody>
      </p:sp>
      <p:sp>
        <p:nvSpPr>
          <p:cNvPr id="394" name="Shape 394"/>
          <p:cNvSpPr/>
          <p:nvPr/>
        </p:nvSpPr>
        <p:spPr>
          <a:xfrm>
            <a:off x="3278541" y="1714980"/>
            <a:ext cx="444032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init.c</a:t>
            </a:r>
          </a:p>
        </p:txBody>
      </p:sp>
    </p:spTree>
    <p:extLst>
      <p:ext uri="{BB962C8B-B14F-4D97-AF65-F5344CB8AC3E}">
        <p14:creationId xmlns:p14="http://schemas.microsoft.com/office/powerpoint/2010/main" val="1998798715"/>
      </p:ext>
    </p:extLst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</a:t>
            </a:r>
          </a:p>
        </p:txBody>
      </p:sp>
      <p:sp>
        <p:nvSpPr>
          <p:cNvPr id="397" name="Shape 3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can we create an orphan zombie that must be adopted by init?</a:t>
            </a:r>
          </a:p>
          <a:p>
            <a:r>
              <a:t>Or, restated – how do we make init.c reach the printf that prints "zombie!" ?</a:t>
            </a:r>
          </a:p>
        </p:txBody>
      </p:sp>
    </p:spTree>
    <p:extLst>
      <p:ext uri="{BB962C8B-B14F-4D97-AF65-F5344CB8AC3E}">
        <p14:creationId xmlns:p14="http://schemas.microsoft.com/office/powerpoint/2010/main" val="723312984"/>
      </p:ext>
    </p:extLst>
  </p:cSld>
  <p:clrMapOvr>
    <a:masterClrMapping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/>
        </p:nvSpPr>
        <p:spPr>
          <a:xfrm>
            <a:off x="3217222" y="1726387"/>
            <a:ext cx="5722721" cy="3405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// Create a zombie process that </a:t>
            </a:r>
            <a:endParaRPr sz="154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// must be reparented at exit.</a:t>
            </a:r>
            <a:endParaRPr sz="154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endParaRPr sz="154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#include </a:t>
            </a:r>
            <a:r>
              <a:rPr sz="1547">
                <a:solidFill>
                  <a:srgbClr val="C33720"/>
                </a:solidFill>
              </a:rPr>
              <a:t>"types.h"</a:t>
            </a:r>
            <a:endParaRPr sz="154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#include </a:t>
            </a:r>
            <a:r>
              <a:rPr sz="1547">
                <a:solidFill>
                  <a:srgbClr val="C33720"/>
                </a:solidFill>
              </a:rPr>
              <a:t>"stat.h"</a:t>
            </a:r>
            <a:endParaRPr sz="154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#include </a:t>
            </a:r>
            <a:r>
              <a:rPr sz="1547">
                <a:solidFill>
                  <a:srgbClr val="C33720"/>
                </a:solidFill>
              </a:rPr>
              <a:t>"user.h"</a:t>
            </a:r>
            <a:endParaRPr sz="154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endParaRPr sz="154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int</a:t>
            </a:r>
            <a:endParaRPr sz="154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main(</a:t>
            </a:r>
            <a:r>
              <a:rPr sz="1547">
                <a:solidFill>
                  <a:srgbClr val="34BD26"/>
                </a:solidFill>
              </a:rPr>
              <a:t>void</a:t>
            </a:r>
            <a:r>
              <a:rPr sz="1547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  </a:t>
            </a:r>
            <a:r>
              <a:rPr sz="1547">
                <a:solidFill>
                  <a:srgbClr val="CE7924"/>
                </a:solidFill>
              </a:rPr>
              <a:t>if</a:t>
            </a:r>
            <a:r>
              <a:rPr sz="1547"/>
              <a:t>(fork() &gt; </a:t>
            </a:r>
            <a:r>
              <a:rPr sz="1547">
                <a:solidFill>
                  <a:srgbClr val="C33720"/>
                </a:solidFill>
              </a:rPr>
              <a:t>0</a:t>
            </a:r>
            <a:r>
              <a:rPr sz="1547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47">
                <a:solidFill>
                  <a:srgbClr val="000000"/>
                </a:solidFill>
              </a:rPr>
              <a:t>    sleep(</a:t>
            </a:r>
            <a:r>
              <a:rPr sz="1547">
                <a:solidFill>
                  <a:srgbClr val="C33720"/>
                </a:solidFill>
              </a:rPr>
              <a:t>5</a:t>
            </a:r>
            <a:r>
              <a:rPr sz="1547">
                <a:solidFill>
                  <a:srgbClr val="000000"/>
                </a:solidFill>
              </a:rPr>
              <a:t>);  </a:t>
            </a:r>
            <a:r>
              <a:rPr sz="1547"/>
              <a:t>// Let child exit before parent.</a:t>
            </a:r>
            <a:endParaRPr sz="154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  exit();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}</a:t>
            </a:r>
          </a:p>
        </p:txBody>
      </p:sp>
      <p:sp>
        <p:nvSpPr>
          <p:cNvPr id="400" name="Shape 400"/>
          <p:cNvSpPr/>
          <p:nvPr/>
        </p:nvSpPr>
        <p:spPr>
          <a:xfrm>
            <a:off x="3251751" y="1241707"/>
            <a:ext cx="750911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zombie.c</a:t>
            </a:r>
          </a:p>
        </p:txBody>
      </p:sp>
    </p:spTree>
    <p:extLst>
      <p:ext uri="{BB962C8B-B14F-4D97-AF65-F5344CB8AC3E}">
        <p14:creationId xmlns:p14="http://schemas.microsoft.com/office/powerpoint/2010/main" val="1963880068"/>
      </p:ext>
    </p:extLst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Screenshot 2015-10-12 22.28.5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8946" y="658198"/>
            <a:ext cx="8634109" cy="554160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8648486"/>
      </p:ext>
    </p:extLst>
  </p:cSld>
  <p:clrMapOvr>
    <a:masterClrMapping/>
  </p:clrMapOvr>
  <p:transition spd="slow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247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Memory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RAM is one of the main resources managed by an operating system</a:t>
            </a:r>
          </a:p>
          <a:p>
            <a:r>
              <a:rPr dirty="0"/>
              <a:t>RAM is </a:t>
            </a:r>
            <a:r>
              <a:rPr i="1" dirty="0"/>
              <a:t>volatile</a:t>
            </a:r>
            <a:r>
              <a:rPr dirty="0"/>
              <a:t> storage (does not persist across reboots)</a:t>
            </a:r>
          </a:p>
          <a:p>
            <a:r>
              <a:rPr dirty="0" smtClean="0"/>
              <a:t>The </a:t>
            </a:r>
            <a:r>
              <a:rPr dirty="0"/>
              <a:t>portion of the OS that allocates, frees, and tracks the usage of RAM is the </a:t>
            </a:r>
            <a:r>
              <a:rPr i="1" dirty="0"/>
              <a:t>memory manager</a:t>
            </a:r>
          </a:p>
        </p:txBody>
      </p:sp>
    </p:spTree>
    <p:extLst>
      <p:ext uri="{BB962C8B-B14F-4D97-AF65-F5344CB8AC3E}">
        <p14:creationId xmlns:p14="http://schemas.microsoft.com/office/powerpoint/2010/main" val="285345151"/>
      </p:ext>
    </p:extLst>
  </p:cSld>
  <p:clrMapOvr>
    <a:masterClrMapping/>
  </p:clrMapOvr>
  <p:transition spd="slow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345030">
              <a:defRPr sz="6719"/>
            </a:pPr>
            <a:r>
              <a:t>In Ancient Times:</a:t>
            </a:r>
            <a:br/>
            <a:r>
              <a:t>No Abstraction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Early computers had no abstraction for memory</a:t>
            </a:r>
          </a:p>
          <a:p>
            <a:r>
              <a:t>You ask for data at address 0x1234, you get the data stored at physical memory location 0x1234</a:t>
            </a:r>
          </a:p>
          <a:p>
            <a:r>
              <a:t>This is often called the </a:t>
            </a:r>
            <a:r>
              <a:rPr i="1"/>
              <a:t>physical</a:t>
            </a:r>
            <a:r>
              <a:t> memory model because every address refers directly to a physical location in memory</a:t>
            </a:r>
          </a:p>
        </p:txBody>
      </p:sp>
    </p:spTree>
    <p:extLst>
      <p:ext uri="{BB962C8B-B14F-4D97-AF65-F5344CB8AC3E}">
        <p14:creationId xmlns:p14="http://schemas.microsoft.com/office/powerpoint/2010/main" val="46496910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FCFS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Very easy to program! Can just use a linked list.</a:t>
            </a:r>
          </a:p>
          <a:p>
            <a:r>
              <a:t>But I/O may suffer</a:t>
            </a:r>
          </a:p>
          <a:p>
            <a:pPr lvl="1"/>
            <a:r>
              <a:t>CPU-bound process can take up lots of time</a:t>
            </a:r>
          </a:p>
          <a:p>
            <a:pPr lvl="1"/>
            <a:r>
              <a:t>But I/O bound process will have to block and then wait until it gets back to the head of the queue before it can issue another I/O</a:t>
            </a:r>
          </a:p>
        </p:txBody>
      </p:sp>
    </p:spTree>
    <p:extLst>
      <p:ext uri="{BB962C8B-B14F-4D97-AF65-F5344CB8AC3E}">
        <p14:creationId xmlns:p14="http://schemas.microsoft.com/office/powerpoint/2010/main" val="7003821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Hello.asm</a:t>
            </a:r>
          </a:p>
        </p:txBody>
      </p:sp>
      <p:sp>
        <p:nvSpPr>
          <p:cNvPr id="129" name="Shape 129"/>
          <p:cNvSpPr/>
          <p:nvPr/>
        </p:nvSpPr>
        <p:spPr>
          <a:xfrm>
            <a:off x="3394634" y="2580612"/>
            <a:ext cx="5362045" cy="2929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547" dirty="0">
                <a:solidFill>
                  <a:srgbClr val="C33720"/>
                </a:solidFill>
              </a:rPr>
              <a:t>00007</a:t>
            </a:r>
            <a:r>
              <a:rPr sz="1547" dirty="0">
                <a:solidFill>
                  <a:srgbClr val="34BBC7"/>
                </a:solidFill>
              </a:rPr>
              <a:t>C00</a:t>
            </a:r>
            <a:r>
              <a:rPr sz="1547" dirty="0"/>
              <a:t>  </a:t>
            </a:r>
            <a:r>
              <a:rPr sz="1547" dirty="0">
                <a:solidFill>
                  <a:srgbClr val="34BBC7"/>
                </a:solidFill>
              </a:rPr>
              <a:t>BE167C</a:t>
            </a:r>
            <a:r>
              <a:rPr sz="1547" dirty="0"/>
              <a:t>            </a:t>
            </a:r>
            <a:r>
              <a:rPr sz="1547" dirty="0" err="1">
                <a:solidFill>
                  <a:srgbClr val="34BBC7"/>
                </a:solidFill>
              </a:rPr>
              <a:t>mov</a:t>
            </a:r>
            <a:r>
              <a:rPr sz="1547" dirty="0"/>
              <a:t> </a:t>
            </a:r>
            <a:r>
              <a:rPr sz="1547" dirty="0">
                <a:solidFill>
                  <a:srgbClr val="34BBC7"/>
                </a:solidFill>
              </a:rPr>
              <a:t>si</a:t>
            </a:r>
            <a:r>
              <a:rPr sz="1547" dirty="0"/>
              <a:t>,</a:t>
            </a:r>
            <a:r>
              <a:rPr sz="1547" b="1" dirty="0">
                <a:solidFill>
                  <a:srgbClr val="C33720"/>
                </a:solidFill>
              </a:rPr>
              <a:t>0x7c16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547" dirty="0">
                <a:solidFill>
                  <a:srgbClr val="C33720"/>
                </a:solidFill>
              </a:rPr>
              <a:t>00007</a:t>
            </a:r>
            <a:r>
              <a:rPr sz="1547" dirty="0">
                <a:solidFill>
                  <a:srgbClr val="34BBC7"/>
                </a:solidFill>
              </a:rPr>
              <a:t>C03</a:t>
            </a:r>
            <a:r>
              <a:rPr sz="1547" dirty="0"/>
              <a:t>  </a:t>
            </a:r>
            <a:r>
              <a:rPr sz="1547" dirty="0">
                <a:solidFill>
                  <a:srgbClr val="34BBC7"/>
                </a:solidFill>
              </a:rPr>
              <a:t>B400</a:t>
            </a:r>
            <a:r>
              <a:rPr sz="1547" dirty="0"/>
              <a:t>              </a:t>
            </a:r>
            <a:r>
              <a:rPr sz="1547" dirty="0" err="1">
                <a:solidFill>
                  <a:srgbClr val="34BBC7"/>
                </a:solidFill>
              </a:rPr>
              <a:t>mov</a:t>
            </a:r>
            <a:r>
              <a:rPr sz="1547" dirty="0"/>
              <a:t> </a:t>
            </a:r>
            <a:r>
              <a:rPr sz="1547" dirty="0">
                <a:solidFill>
                  <a:srgbClr val="34BBC7"/>
                </a:solidFill>
              </a:rPr>
              <a:t>ah</a:t>
            </a:r>
            <a:r>
              <a:rPr sz="1547" dirty="0"/>
              <a:t>,</a:t>
            </a:r>
            <a:r>
              <a:rPr sz="1547" dirty="0">
                <a:solidFill>
                  <a:srgbClr val="C33720"/>
                </a:solidFill>
              </a:rPr>
              <a:t>0x0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547" dirty="0">
                <a:solidFill>
                  <a:srgbClr val="C33720"/>
                </a:solidFill>
              </a:rPr>
              <a:t>00007</a:t>
            </a:r>
            <a:r>
              <a:rPr sz="1547" dirty="0">
                <a:solidFill>
                  <a:srgbClr val="34BBC7"/>
                </a:solidFill>
              </a:rPr>
              <a:t>C05</a:t>
            </a:r>
            <a:r>
              <a:rPr sz="1547" dirty="0"/>
              <a:t>  </a:t>
            </a:r>
            <a:r>
              <a:rPr sz="1547" dirty="0">
                <a:solidFill>
                  <a:srgbClr val="34BBC7"/>
                </a:solidFill>
              </a:rPr>
              <a:t>B003</a:t>
            </a:r>
            <a:r>
              <a:rPr sz="1547" dirty="0"/>
              <a:t>              </a:t>
            </a:r>
            <a:r>
              <a:rPr sz="1547" dirty="0" err="1">
                <a:solidFill>
                  <a:srgbClr val="34BBC7"/>
                </a:solidFill>
              </a:rPr>
              <a:t>mov</a:t>
            </a:r>
            <a:r>
              <a:rPr sz="1547" dirty="0"/>
              <a:t> </a:t>
            </a:r>
            <a:r>
              <a:rPr sz="1547" dirty="0">
                <a:solidFill>
                  <a:srgbClr val="34BBC7"/>
                </a:solidFill>
              </a:rPr>
              <a:t>al</a:t>
            </a:r>
            <a:r>
              <a:rPr sz="1547" dirty="0"/>
              <a:t>,</a:t>
            </a:r>
            <a:r>
              <a:rPr sz="1547" dirty="0">
                <a:solidFill>
                  <a:srgbClr val="C33720"/>
                </a:solidFill>
              </a:rPr>
              <a:t>0x3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547" dirty="0">
                <a:solidFill>
                  <a:srgbClr val="C33720"/>
                </a:solidFill>
              </a:rPr>
              <a:t>00007</a:t>
            </a:r>
            <a:r>
              <a:rPr sz="1547" dirty="0">
                <a:solidFill>
                  <a:srgbClr val="34BBC7"/>
                </a:solidFill>
              </a:rPr>
              <a:t>C07</a:t>
            </a:r>
            <a:r>
              <a:rPr sz="1547" dirty="0"/>
              <a:t>  </a:t>
            </a:r>
            <a:r>
              <a:rPr sz="1547" dirty="0">
                <a:solidFill>
                  <a:srgbClr val="34BBC7"/>
                </a:solidFill>
              </a:rPr>
              <a:t>CD10</a:t>
            </a:r>
            <a:r>
              <a:rPr sz="1547" dirty="0"/>
              <a:t>              </a:t>
            </a:r>
            <a:r>
              <a:rPr sz="1547" dirty="0" err="1">
                <a:solidFill>
                  <a:srgbClr val="34BBC7"/>
                </a:solidFill>
              </a:rPr>
              <a:t>int</a:t>
            </a:r>
            <a:r>
              <a:rPr sz="1547" dirty="0"/>
              <a:t> </a:t>
            </a:r>
            <a:r>
              <a:rPr sz="1547" dirty="0">
                <a:solidFill>
                  <a:srgbClr val="C33720"/>
                </a:solidFill>
              </a:rPr>
              <a:t>0x10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547" dirty="0">
                <a:solidFill>
                  <a:srgbClr val="C33720"/>
                </a:solidFill>
              </a:rPr>
              <a:t>00007</a:t>
            </a:r>
            <a:r>
              <a:rPr sz="1547" dirty="0">
                <a:solidFill>
                  <a:srgbClr val="34BBC7"/>
                </a:solidFill>
              </a:rPr>
              <a:t>C09</a:t>
            </a:r>
            <a:r>
              <a:rPr sz="1547" dirty="0"/>
              <a:t>  </a:t>
            </a:r>
            <a:r>
              <a:rPr sz="1547" dirty="0">
                <a:solidFill>
                  <a:srgbClr val="34BBC7"/>
                </a:solidFill>
              </a:rPr>
              <a:t>AC</a:t>
            </a:r>
            <a:r>
              <a:rPr sz="1547" dirty="0"/>
              <a:t>                </a:t>
            </a:r>
            <a:r>
              <a:rPr sz="1547" dirty="0" err="1">
                <a:solidFill>
                  <a:srgbClr val="34BBC7"/>
                </a:solidFill>
              </a:rPr>
              <a:t>lodsb</a:t>
            </a:r>
            <a:endParaRPr sz="1547" dirty="0">
              <a:solidFill>
                <a:srgbClr val="34BBC7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547" dirty="0">
                <a:solidFill>
                  <a:srgbClr val="C33720"/>
                </a:solidFill>
              </a:rPr>
              <a:t>00007</a:t>
            </a:r>
            <a:r>
              <a:rPr sz="1547" dirty="0">
                <a:solidFill>
                  <a:srgbClr val="34BBC7"/>
                </a:solidFill>
              </a:rPr>
              <a:t>C0A</a:t>
            </a:r>
            <a:r>
              <a:rPr sz="1547" dirty="0"/>
              <a:t>  </a:t>
            </a:r>
            <a:r>
              <a:rPr sz="1547" dirty="0">
                <a:solidFill>
                  <a:srgbClr val="C33720"/>
                </a:solidFill>
              </a:rPr>
              <a:t>84</a:t>
            </a:r>
            <a:r>
              <a:rPr sz="1547" dirty="0">
                <a:solidFill>
                  <a:srgbClr val="34BBC7"/>
                </a:solidFill>
              </a:rPr>
              <a:t>C0</a:t>
            </a:r>
            <a:r>
              <a:rPr sz="1547" dirty="0"/>
              <a:t>              </a:t>
            </a:r>
            <a:r>
              <a:rPr sz="1547" dirty="0">
                <a:solidFill>
                  <a:srgbClr val="34BBC7"/>
                </a:solidFill>
              </a:rPr>
              <a:t>test</a:t>
            </a:r>
            <a:r>
              <a:rPr sz="1547" dirty="0"/>
              <a:t> </a:t>
            </a:r>
            <a:r>
              <a:rPr sz="1547" dirty="0" err="1">
                <a:solidFill>
                  <a:srgbClr val="34BBC7"/>
                </a:solidFill>
              </a:rPr>
              <a:t>al</a:t>
            </a:r>
            <a:r>
              <a:rPr sz="1547" dirty="0" err="1"/>
              <a:t>,</a:t>
            </a:r>
            <a:r>
              <a:rPr sz="1547" dirty="0" err="1">
                <a:solidFill>
                  <a:srgbClr val="34BBC7"/>
                </a:solidFill>
              </a:rPr>
              <a:t>al</a:t>
            </a:r>
            <a:endParaRPr sz="1547" dirty="0">
              <a:solidFill>
                <a:srgbClr val="34BBC7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547" dirty="0">
                <a:solidFill>
                  <a:srgbClr val="C33720"/>
                </a:solidFill>
              </a:rPr>
              <a:t>00007</a:t>
            </a:r>
            <a:r>
              <a:rPr sz="1547" dirty="0">
                <a:solidFill>
                  <a:srgbClr val="34BBC7"/>
                </a:solidFill>
              </a:rPr>
              <a:t>C0C</a:t>
            </a:r>
            <a:r>
              <a:rPr sz="1547" dirty="0"/>
              <a:t>  </a:t>
            </a:r>
            <a:r>
              <a:rPr sz="1547" dirty="0">
                <a:solidFill>
                  <a:srgbClr val="C33720"/>
                </a:solidFill>
              </a:rPr>
              <a:t>7406</a:t>
            </a:r>
            <a:r>
              <a:rPr sz="1547" dirty="0"/>
              <a:t>              </a:t>
            </a:r>
            <a:r>
              <a:rPr sz="1547" dirty="0" err="1">
                <a:solidFill>
                  <a:srgbClr val="34BBC7"/>
                </a:solidFill>
              </a:rPr>
              <a:t>jz</a:t>
            </a:r>
            <a:r>
              <a:rPr sz="1547" dirty="0"/>
              <a:t> </a:t>
            </a:r>
            <a:r>
              <a:rPr sz="1547" dirty="0">
                <a:solidFill>
                  <a:srgbClr val="C33720"/>
                </a:solidFill>
              </a:rPr>
              <a:t>0x7c14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547" dirty="0">
                <a:solidFill>
                  <a:srgbClr val="C33720"/>
                </a:solidFill>
              </a:rPr>
              <a:t>00007</a:t>
            </a:r>
            <a:r>
              <a:rPr sz="1547" dirty="0">
                <a:solidFill>
                  <a:srgbClr val="34BBC7"/>
                </a:solidFill>
              </a:rPr>
              <a:t>C0E</a:t>
            </a:r>
            <a:r>
              <a:rPr sz="1547" dirty="0"/>
              <a:t>  </a:t>
            </a:r>
            <a:r>
              <a:rPr sz="1547" dirty="0">
                <a:solidFill>
                  <a:srgbClr val="34BBC7"/>
                </a:solidFill>
              </a:rPr>
              <a:t>B40E</a:t>
            </a:r>
            <a:r>
              <a:rPr sz="1547" dirty="0"/>
              <a:t>              </a:t>
            </a:r>
            <a:r>
              <a:rPr sz="1547" dirty="0" err="1">
                <a:solidFill>
                  <a:srgbClr val="34BBC7"/>
                </a:solidFill>
              </a:rPr>
              <a:t>mov</a:t>
            </a:r>
            <a:r>
              <a:rPr sz="1547" dirty="0"/>
              <a:t> </a:t>
            </a:r>
            <a:r>
              <a:rPr sz="1547" dirty="0">
                <a:solidFill>
                  <a:srgbClr val="34BBC7"/>
                </a:solidFill>
              </a:rPr>
              <a:t>ah</a:t>
            </a:r>
            <a:r>
              <a:rPr sz="1547" dirty="0"/>
              <a:t>,</a:t>
            </a:r>
            <a:r>
              <a:rPr sz="1547" dirty="0">
                <a:solidFill>
                  <a:srgbClr val="C33720"/>
                </a:solidFill>
              </a:rPr>
              <a:t>0xe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547" dirty="0">
                <a:solidFill>
                  <a:srgbClr val="C33720"/>
                </a:solidFill>
              </a:rPr>
              <a:t>00007</a:t>
            </a:r>
            <a:r>
              <a:rPr sz="1547" dirty="0">
                <a:solidFill>
                  <a:srgbClr val="34BBC7"/>
                </a:solidFill>
              </a:rPr>
              <a:t>C10</a:t>
            </a:r>
            <a:r>
              <a:rPr sz="1547" dirty="0"/>
              <a:t>  </a:t>
            </a:r>
            <a:r>
              <a:rPr sz="1547" dirty="0">
                <a:solidFill>
                  <a:srgbClr val="34BBC7"/>
                </a:solidFill>
              </a:rPr>
              <a:t>CD10</a:t>
            </a:r>
            <a:r>
              <a:rPr sz="1547" dirty="0"/>
              <a:t>              </a:t>
            </a:r>
            <a:r>
              <a:rPr sz="1547" dirty="0" err="1">
                <a:solidFill>
                  <a:srgbClr val="34BBC7"/>
                </a:solidFill>
              </a:rPr>
              <a:t>int</a:t>
            </a:r>
            <a:r>
              <a:rPr sz="1547" dirty="0"/>
              <a:t> </a:t>
            </a:r>
            <a:r>
              <a:rPr sz="1547" dirty="0">
                <a:solidFill>
                  <a:srgbClr val="C33720"/>
                </a:solidFill>
              </a:rPr>
              <a:t>0x10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547" dirty="0">
                <a:solidFill>
                  <a:srgbClr val="C33720"/>
                </a:solidFill>
              </a:rPr>
              <a:t>00007</a:t>
            </a:r>
            <a:r>
              <a:rPr sz="1547" dirty="0">
                <a:solidFill>
                  <a:srgbClr val="34BBC7"/>
                </a:solidFill>
              </a:rPr>
              <a:t>C12</a:t>
            </a:r>
            <a:r>
              <a:rPr sz="1547" dirty="0"/>
              <a:t>  </a:t>
            </a:r>
            <a:r>
              <a:rPr sz="1547" dirty="0">
                <a:solidFill>
                  <a:srgbClr val="34BBC7"/>
                </a:solidFill>
              </a:rPr>
              <a:t>EBF5</a:t>
            </a:r>
            <a:r>
              <a:rPr sz="1547" dirty="0"/>
              <a:t>              </a:t>
            </a:r>
            <a:r>
              <a:rPr sz="1547" dirty="0" err="1">
                <a:solidFill>
                  <a:srgbClr val="34BBC7"/>
                </a:solidFill>
              </a:rPr>
              <a:t>jmp</a:t>
            </a:r>
            <a:r>
              <a:rPr sz="1547" dirty="0"/>
              <a:t> </a:t>
            </a:r>
            <a:r>
              <a:rPr sz="1547" dirty="0">
                <a:solidFill>
                  <a:srgbClr val="34BBC7"/>
                </a:solidFill>
              </a:rPr>
              <a:t>short</a:t>
            </a:r>
            <a:r>
              <a:rPr sz="1547" dirty="0"/>
              <a:t> </a:t>
            </a:r>
            <a:r>
              <a:rPr sz="1547" dirty="0">
                <a:solidFill>
                  <a:srgbClr val="C33720"/>
                </a:solidFill>
              </a:rPr>
              <a:t>0x7c09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547" dirty="0">
                <a:solidFill>
                  <a:srgbClr val="C33720"/>
                </a:solidFill>
              </a:rPr>
              <a:t>00007</a:t>
            </a:r>
            <a:r>
              <a:rPr sz="1547" dirty="0">
                <a:solidFill>
                  <a:srgbClr val="34BBC7"/>
                </a:solidFill>
              </a:rPr>
              <a:t>C14</a:t>
            </a:r>
            <a:r>
              <a:rPr sz="1547" dirty="0"/>
              <a:t>  </a:t>
            </a:r>
            <a:r>
              <a:rPr sz="1547" dirty="0">
                <a:solidFill>
                  <a:srgbClr val="34BBC7"/>
                </a:solidFill>
              </a:rPr>
              <a:t>EBFE</a:t>
            </a:r>
            <a:r>
              <a:rPr sz="1547" dirty="0"/>
              <a:t>              </a:t>
            </a:r>
            <a:r>
              <a:rPr sz="1547" dirty="0" err="1">
                <a:solidFill>
                  <a:srgbClr val="34BBC7"/>
                </a:solidFill>
              </a:rPr>
              <a:t>jmp</a:t>
            </a:r>
            <a:r>
              <a:rPr sz="1547" dirty="0"/>
              <a:t> </a:t>
            </a:r>
            <a:r>
              <a:rPr sz="1547" dirty="0">
                <a:solidFill>
                  <a:srgbClr val="34BBC7"/>
                </a:solidFill>
              </a:rPr>
              <a:t>short</a:t>
            </a:r>
            <a:r>
              <a:rPr sz="1547" dirty="0"/>
              <a:t> </a:t>
            </a:r>
            <a:r>
              <a:rPr sz="1547" dirty="0">
                <a:solidFill>
                  <a:srgbClr val="C33720"/>
                </a:solidFill>
              </a:rPr>
              <a:t>0x7c14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47" dirty="0"/>
              <a:t>00007</a:t>
            </a:r>
            <a:r>
              <a:rPr sz="1547" dirty="0">
                <a:solidFill>
                  <a:srgbClr val="34BBC7"/>
                </a:solidFill>
              </a:rPr>
              <a:t>C16</a:t>
            </a:r>
            <a:r>
              <a:rPr sz="1547" dirty="0">
                <a:solidFill>
                  <a:srgbClr val="000000"/>
                </a:solidFill>
              </a:rPr>
              <a:t>  </a:t>
            </a:r>
            <a:r>
              <a:rPr sz="1547" dirty="0" err="1">
                <a:solidFill>
                  <a:srgbClr val="34BBC7"/>
                </a:solidFill>
              </a:rPr>
              <a:t>db</a:t>
            </a:r>
            <a:r>
              <a:rPr sz="1547" dirty="0">
                <a:solidFill>
                  <a:srgbClr val="000000"/>
                </a:solidFill>
              </a:rPr>
              <a:t> "</a:t>
            </a:r>
            <a:r>
              <a:rPr sz="1547" dirty="0">
                <a:solidFill>
                  <a:srgbClr val="34BBC7"/>
                </a:solidFill>
              </a:rPr>
              <a:t>Hello</a:t>
            </a:r>
            <a:r>
              <a:rPr sz="1547" dirty="0">
                <a:solidFill>
                  <a:srgbClr val="000000"/>
                </a:solidFill>
              </a:rPr>
              <a:t>, </a:t>
            </a:r>
            <a:r>
              <a:rPr sz="1547" dirty="0">
                <a:solidFill>
                  <a:srgbClr val="34BBC7"/>
                </a:solidFill>
              </a:rPr>
              <a:t>world</a:t>
            </a:r>
            <a:r>
              <a:rPr sz="1547" dirty="0">
                <a:solidFill>
                  <a:srgbClr val="000000"/>
                </a:solidFill>
              </a:rPr>
              <a:t>", 0</a:t>
            </a:r>
          </a:p>
        </p:txBody>
      </p:sp>
    </p:spTree>
    <p:extLst>
      <p:ext uri="{BB962C8B-B14F-4D97-AF65-F5344CB8AC3E}">
        <p14:creationId xmlns:p14="http://schemas.microsoft.com/office/powerpoint/2010/main" val="42773109"/>
      </p:ext>
    </p:extLst>
  </p:cSld>
  <p:clrMapOvr>
    <a:masterClrMapping/>
  </p:clrMapOvr>
  <p:transition spd="slow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727900" cy="160934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</a:lstStyle>
          <a:p>
            <a:r>
              <a:rPr dirty="0"/>
              <a:t>Physical Memory Model Organization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xfrm>
            <a:off x="990335" y="2538852"/>
            <a:ext cx="10058400" cy="4050792"/>
          </a:xfrm>
          <a:prstGeom prst="rect">
            <a:avLst/>
          </a:prstGeom>
        </p:spPr>
        <p:txBody>
          <a:bodyPr/>
          <a:lstStyle/>
          <a:p>
            <a:r>
              <a:rPr dirty="0"/>
              <a:t>Even with such a simple model there are still decisions to be made:</a:t>
            </a:r>
          </a:p>
          <a:p>
            <a:pPr lvl="1"/>
            <a:r>
              <a:rPr dirty="0"/>
              <a:t>Where do we put the OS code</a:t>
            </a:r>
            <a:r>
              <a:rPr dirty="0" smtClean="0"/>
              <a:t>?</a:t>
            </a:r>
            <a:endParaRPr lang="en-US" dirty="0" smtClean="0"/>
          </a:p>
          <a:p>
            <a:pPr lvl="1"/>
            <a:endParaRPr dirty="0"/>
          </a:p>
          <a:p>
            <a:pPr lvl="1"/>
            <a:r>
              <a:rPr dirty="0"/>
              <a:t>Where do user programs go</a:t>
            </a:r>
            <a:r>
              <a:rPr dirty="0" smtClean="0"/>
              <a:t>?</a:t>
            </a:r>
            <a:endParaRPr lang="en-US" dirty="0" smtClean="0"/>
          </a:p>
          <a:p>
            <a:pPr lvl="1"/>
            <a:endParaRPr dirty="0"/>
          </a:p>
          <a:p>
            <a:pPr lvl="1"/>
            <a:r>
              <a:rPr dirty="0"/>
              <a:t>If there is code in ROM, where does it live?</a:t>
            </a:r>
          </a:p>
        </p:txBody>
      </p:sp>
    </p:spTree>
    <p:extLst>
      <p:ext uri="{BB962C8B-B14F-4D97-AF65-F5344CB8AC3E}">
        <p14:creationId xmlns:p14="http://schemas.microsoft.com/office/powerpoint/2010/main" val="1628104865"/>
      </p:ext>
    </p:extLst>
  </p:cSld>
  <p:clrMapOvr>
    <a:masterClrMapping/>
  </p:clrMapOvr>
  <p:transition spd="slow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0593" y="1611785"/>
            <a:ext cx="8390814" cy="363443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1835981"/>
      </p:ext>
    </p:extLst>
  </p:cSld>
  <p:clrMapOvr>
    <a:masterClrMapping/>
  </p:clrMapOvr>
  <p:transition spd="slow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r>
              <a:t>No Abstraction: Downsides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290650" indent="-290650" defTabSz="381998">
              <a:spcBef>
                <a:spcPts val="2742"/>
              </a:spcBef>
              <a:defRPr sz="3348"/>
            </a:pPr>
            <a:r>
              <a:t>Can't really have two independent programs running at the same time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t>Each would have to know explicitly about what memory was in use by the other – requiring cooperation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t>Note that it </a:t>
            </a:r>
            <a:r>
              <a:rPr i="1"/>
              <a:t>is</a:t>
            </a:r>
            <a:r>
              <a:t> possible to have multiple threads with flat memory</a:t>
            </a:r>
          </a:p>
          <a:p>
            <a:pPr marL="581301" lvl="1" indent="-290650" defTabSz="381998">
              <a:spcBef>
                <a:spcPts val="2742"/>
              </a:spcBef>
              <a:defRPr sz="3348"/>
            </a:pPr>
            <a:r>
              <a:t>Threads always share the same address space anyway</a:t>
            </a:r>
          </a:p>
        </p:txBody>
      </p:sp>
    </p:spTree>
    <p:extLst>
      <p:ext uri="{BB962C8B-B14F-4D97-AF65-F5344CB8AC3E}">
        <p14:creationId xmlns:p14="http://schemas.microsoft.com/office/powerpoint/2010/main" val="1733509521"/>
      </p:ext>
    </p:extLst>
  </p:cSld>
  <p:clrMapOvr>
    <a:masterClrMapping/>
  </p:clrMapOvr>
  <p:transition spd="slow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</a:lstStyle>
          <a:p>
            <a:r>
              <a:t>Running Multiple Programs: The IBM 360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With specialized hardware, we can still have multiple programs running even with physical memory</a:t>
            </a:r>
          </a:p>
          <a:p>
            <a:r>
              <a:t>Example: IBM 360 keeps a 4-bit descriptor for each 2KB block of memory, and a 4-bit identifier called the Program Status Word key</a:t>
            </a:r>
          </a:p>
          <a:p>
            <a:r>
              <a:t>If a running program tries to touch memory whose descriptor doesn't match the PSW key</a:t>
            </a:r>
          </a:p>
        </p:txBody>
      </p:sp>
    </p:spTree>
    <p:extLst>
      <p:ext uri="{BB962C8B-B14F-4D97-AF65-F5344CB8AC3E}">
        <p14:creationId xmlns:p14="http://schemas.microsoft.com/office/powerpoint/2010/main" val="183880598"/>
      </p:ext>
    </p:extLst>
  </p:cSld>
  <p:clrMapOvr>
    <a:masterClrMapping/>
  </p:clrMapOvr>
  <p:transition spd="slow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</a:lstStyle>
          <a:p>
            <a:r>
              <a:t>Running Multiple Programs: The IBM 360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t>This does let you have multiple programs running at the same time</a:t>
            </a:r>
          </a:p>
          <a:p>
            <a:r>
              <a:t>But: what happens if a program is loaded at a different address than the programmer expected?</a:t>
            </a:r>
          </a:p>
          <a:p>
            <a:r>
              <a:t>Memory addresses are absolute, and so moving the program around means data &amp; code will not be where the program expects to find it!</a:t>
            </a:r>
          </a:p>
        </p:txBody>
      </p:sp>
    </p:spTree>
    <p:extLst>
      <p:ext uri="{BB962C8B-B14F-4D97-AF65-F5344CB8AC3E}">
        <p14:creationId xmlns:p14="http://schemas.microsoft.com/office/powerpoint/2010/main" val="252242553"/>
      </p:ext>
    </p:extLst>
  </p:cSld>
  <p:clrMapOvr>
    <a:masterClrMapping/>
  </p:clrMapOvr>
  <p:transition spd="slow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</a:lstStyle>
          <a:p>
            <a:r>
              <a:t>Running Multiple Programs: The IBM 360</a:t>
            </a:r>
          </a:p>
        </p:txBody>
      </p:sp>
      <p:pic>
        <p:nvPicPr>
          <p:cNvPr id="14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1137" y="1976684"/>
            <a:ext cx="4509727" cy="413692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7869093"/>
      </p:ext>
    </p:extLst>
  </p:cSld>
  <p:clrMapOvr>
    <a:masterClrMapping/>
  </p:clrMapOvr>
  <p:transition spd="slow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Static Relocation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90650" indent="-290650" defTabSz="381998">
              <a:spcBef>
                <a:spcPts val="2742"/>
              </a:spcBef>
              <a:defRPr sz="3348"/>
            </a:pPr>
            <a:r>
              <a:rPr dirty="0"/>
              <a:t>The workaround for this on the IBM 360 was to </a:t>
            </a:r>
            <a:r>
              <a:rPr i="1" dirty="0"/>
              <a:t>statically relocate</a:t>
            </a:r>
            <a:r>
              <a:rPr dirty="0"/>
              <a:t> the program when it was loaded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rPr dirty="0"/>
              <a:t>Maintain a list of all the places in the program where absolute addresses were used (</a:t>
            </a:r>
            <a:r>
              <a:rPr i="1" dirty="0"/>
              <a:t>relocations</a:t>
            </a:r>
            <a:r>
              <a:rPr dirty="0"/>
              <a:t>)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rPr dirty="0"/>
              <a:t>Modify them so that they match the program's new load address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rPr dirty="0"/>
              <a:t>This technique is actually </a:t>
            </a:r>
            <a:r>
              <a:rPr b="1" dirty="0"/>
              <a:t>alive and well today</a:t>
            </a:r>
            <a:r>
              <a:rPr dirty="0"/>
              <a:t>: </a:t>
            </a:r>
            <a:r>
              <a:rPr i="1" dirty="0"/>
              <a:t>shared libraries</a:t>
            </a:r>
            <a:r>
              <a:rPr dirty="0"/>
              <a:t> used by a program may have to be statically relocated before they are loaded</a:t>
            </a:r>
          </a:p>
        </p:txBody>
      </p:sp>
    </p:spTree>
    <p:extLst>
      <p:ext uri="{BB962C8B-B14F-4D97-AF65-F5344CB8AC3E}">
        <p14:creationId xmlns:p14="http://schemas.microsoft.com/office/powerpoint/2010/main" val="1067740428"/>
      </p:ext>
    </p:extLst>
  </p:cSld>
  <p:clrMapOvr>
    <a:masterClrMapping/>
  </p:clrMapOvr>
  <p:transition spd="slow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Memory Abstractions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240646" indent="-240646" defTabSz="316278">
              <a:spcBef>
                <a:spcPts val="2250"/>
              </a:spcBef>
              <a:defRPr sz="2772"/>
            </a:pPr>
            <a:r>
              <a:t>The set of addresses a program can refer to is called its </a:t>
            </a:r>
            <a:r>
              <a:rPr i="1"/>
              <a:t>address space</a:t>
            </a:r>
          </a:p>
          <a:p>
            <a:pPr marL="240646" indent="-240646" defTabSz="316278">
              <a:spcBef>
                <a:spcPts val="2250"/>
              </a:spcBef>
              <a:defRPr sz="2772"/>
            </a:pPr>
            <a:r>
              <a:t>We have seen that you can get into trouble if you all programs have the same address space</a:t>
            </a:r>
          </a:p>
          <a:p>
            <a:pPr marL="481292" lvl="1" indent="-240646" defTabSz="316278">
              <a:spcBef>
                <a:spcPts val="2250"/>
              </a:spcBef>
              <a:defRPr sz="2772"/>
            </a:pPr>
            <a:r>
              <a:t>No protection from each other – errors in one program can cause damage to others</a:t>
            </a:r>
          </a:p>
          <a:p>
            <a:pPr marL="481292" lvl="1" indent="-240646" defTabSz="316278">
              <a:spcBef>
                <a:spcPts val="2250"/>
              </a:spcBef>
              <a:defRPr sz="2772"/>
            </a:pPr>
            <a:r>
              <a:t>Programs must be written cooperatively, knowing about where others are located in memory</a:t>
            </a:r>
          </a:p>
          <a:p>
            <a:pPr marL="240646" indent="-240646" defTabSz="316278">
              <a:spcBef>
                <a:spcPts val="2250"/>
              </a:spcBef>
              <a:defRPr sz="2772"/>
            </a:pPr>
            <a:r>
              <a:t>We would like to create an abstraction, so that each process has a </a:t>
            </a:r>
            <a:r>
              <a:rPr i="1"/>
              <a:t>private address space: </a:t>
            </a:r>
            <a:r>
              <a:t>make 0x1234 in Program A different from 0x1234 in Program B</a:t>
            </a:r>
          </a:p>
        </p:txBody>
      </p:sp>
    </p:spTree>
    <p:extLst>
      <p:ext uri="{BB962C8B-B14F-4D97-AF65-F5344CB8AC3E}">
        <p14:creationId xmlns:p14="http://schemas.microsoft.com/office/powerpoint/2010/main" val="1140019064"/>
      </p:ext>
    </p:extLst>
  </p:cSld>
  <p:clrMapOvr>
    <a:masterClrMapping/>
  </p:clrMapOvr>
  <p:transition spd="slow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Segmentation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t>An early way of providing separate address spaces was </a:t>
            </a:r>
            <a:r>
              <a:rPr i="1"/>
              <a:t>hardware segmentation</a:t>
            </a:r>
          </a:p>
          <a:p>
            <a:r>
              <a:t>CPU gets extra </a:t>
            </a:r>
            <a:r>
              <a:rPr i="1"/>
              <a:t>base </a:t>
            </a:r>
            <a:r>
              <a:t>and </a:t>
            </a:r>
            <a:r>
              <a:rPr i="1"/>
              <a:t>limit</a:t>
            </a:r>
            <a:r>
              <a:t> registers</a:t>
            </a:r>
          </a:p>
          <a:p>
            <a:r>
              <a:t>Each time a memory address is referenced, the CPU transparently adds the </a:t>
            </a:r>
            <a:r>
              <a:rPr i="1"/>
              <a:t>base</a:t>
            </a:r>
            <a:r>
              <a:t> to it and verifies that </a:t>
            </a:r>
            <a:r>
              <a:rPr i="1"/>
              <a:t>base+address ≤ limit</a:t>
            </a:r>
          </a:p>
          <a:p>
            <a:r>
              <a:t>Downside: memory access becomes slightly slower because of the additional addition</a:t>
            </a:r>
          </a:p>
        </p:txBody>
      </p:sp>
    </p:spTree>
    <p:extLst>
      <p:ext uri="{BB962C8B-B14F-4D97-AF65-F5344CB8AC3E}">
        <p14:creationId xmlns:p14="http://schemas.microsoft.com/office/powerpoint/2010/main" val="451310114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First Come First Served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measure turnaround time: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( Sum( Time</a:t>
            </a:r>
            <a:r>
              <a:rPr lang="en-US" baseline="-25000" dirty="0" smtClean="0"/>
              <a:t>(completed) </a:t>
            </a:r>
            <a:r>
              <a:rPr lang="en-US" dirty="0" smtClean="0"/>
              <a:t>– Time</a:t>
            </a:r>
            <a:r>
              <a:rPr lang="en-US" baseline="-25000" dirty="0" smtClean="0"/>
              <a:t>(submitted) </a:t>
            </a:r>
            <a:r>
              <a:rPr lang="en-US" dirty="0" smtClean="0"/>
              <a:t>) ) /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078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</a:lstStyle>
          <a:p>
            <a:r>
              <a:t>Multiple Programs with Segmentation</a:t>
            </a:r>
          </a:p>
        </p:txBody>
      </p:sp>
      <p:sp>
        <p:nvSpPr>
          <p:cNvPr id="158" name="Shape 158"/>
          <p:cNvSpPr/>
          <p:nvPr/>
        </p:nvSpPr>
        <p:spPr>
          <a:xfrm>
            <a:off x="5277172" y="4375547"/>
            <a:ext cx="1733407" cy="212526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b"/>
          <a:lstStyle/>
          <a:p>
            <a:pPr algn="l"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687"/>
              <a:t>mov al, [0x1234]</a:t>
            </a:r>
            <a:br>
              <a:rPr sz="1687"/>
            </a:br>
            <a:r>
              <a:rPr sz="1687"/>
              <a:t>jmp 0x100</a:t>
            </a:r>
          </a:p>
        </p:txBody>
      </p:sp>
      <p:sp>
        <p:nvSpPr>
          <p:cNvPr id="159" name="Shape 159"/>
          <p:cNvSpPr/>
          <p:nvPr/>
        </p:nvSpPr>
        <p:spPr>
          <a:xfrm>
            <a:off x="5277172" y="2160984"/>
            <a:ext cx="1733407" cy="212526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b"/>
          <a:lstStyle/>
          <a:p>
            <a:pPr algn="l"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687"/>
              <a:t>mov al, [0x1234]</a:t>
            </a:r>
            <a:br>
              <a:rPr sz="1687"/>
            </a:br>
            <a:r>
              <a:rPr sz="1687"/>
              <a:t>jmp 0x100</a:t>
            </a:r>
          </a:p>
        </p:txBody>
      </p:sp>
      <p:sp>
        <p:nvSpPr>
          <p:cNvPr id="160" name="Shape 160"/>
          <p:cNvSpPr/>
          <p:nvPr/>
        </p:nvSpPr>
        <p:spPr>
          <a:xfrm>
            <a:off x="2814786" y="4099207"/>
            <a:ext cx="1139736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Base = 0x4000</a:t>
            </a:r>
          </a:p>
        </p:txBody>
      </p:sp>
      <p:sp>
        <p:nvSpPr>
          <p:cNvPr id="161" name="Shape 161"/>
          <p:cNvSpPr/>
          <p:nvPr/>
        </p:nvSpPr>
        <p:spPr>
          <a:xfrm>
            <a:off x="2814786" y="6269121"/>
            <a:ext cx="1139736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Base = 0x0000</a:t>
            </a:r>
          </a:p>
        </p:txBody>
      </p:sp>
      <p:sp>
        <p:nvSpPr>
          <p:cNvPr id="162" name="Shape 162"/>
          <p:cNvSpPr/>
          <p:nvPr/>
        </p:nvSpPr>
        <p:spPr>
          <a:xfrm>
            <a:off x="7016830" y="2336992"/>
            <a:ext cx="851195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828"/>
              <a:t>0x5234</a:t>
            </a:r>
          </a:p>
        </p:txBody>
      </p:sp>
      <p:sp>
        <p:nvSpPr>
          <p:cNvPr id="163" name="Shape 163"/>
          <p:cNvSpPr/>
          <p:nvPr/>
        </p:nvSpPr>
        <p:spPr>
          <a:xfrm>
            <a:off x="5277172" y="2339578"/>
            <a:ext cx="1733407" cy="34825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/>
              <a:t>data</a:t>
            </a:r>
          </a:p>
        </p:txBody>
      </p:sp>
      <p:sp>
        <p:nvSpPr>
          <p:cNvPr id="164" name="Shape 164"/>
          <p:cNvSpPr/>
          <p:nvPr/>
        </p:nvSpPr>
        <p:spPr>
          <a:xfrm>
            <a:off x="7016830" y="3252285"/>
            <a:ext cx="851195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828"/>
              <a:t>0x4100</a:t>
            </a:r>
          </a:p>
        </p:txBody>
      </p:sp>
      <p:sp>
        <p:nvSpPr>
          <p:cNvPr id="172" name="Shape 172"/>
          <p:cNvSpPr/>
          <p:nvPr/>
        </p:nvSpPr>
        <p:spPr>
          <a:xfrm>
            <a:off x="6481332" y="3603129"/>
            <a:ext cx="886726" cy="555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27" extrusionOk="0">
                <a:moveTo>
                  <a:pt x="0" y="20260"/>
                </a:moveTo>
                <a:cubicBezTo>
                  <a:pt x="9468" y="21600"/>
                  <a:pt x="16668" y="14847"/>
                  <a:pt x="21600" y="0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166" name="Shape 166"/>
          <p:cNvSpPr/>
          <p:nvPr/>
        </p:nvSpPr>
        <p:spPr>
          <a:xfrm>
            <a:off x="7016830" y="4569413"/>
            <a:ext cx="851195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828"/>
              <a:t>0x1234</a:t>
            </a:r>
          </a:p>
        </p:txBody>
      </p:sp>
      <p:sp>
        <p:nvSpPr>
          <p:cNvPr id="167" name="Shape 167"/>
          <p:cNvSpPr/>
          <p:nvPr/>
        </p:nvSpPr>
        <p:spPr>
          <a:xfrm>
            <a:off x="5277172" y="4572000"/>
            <a:ext cx="1733407" cy="34825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/>
              <a:t>data</a:t>
            </a:r>
          </a:p>
        </p:txBody>
      </p:sp>
      <p:sp>
        <p:nvSpPr>
          <p:cNvPr id="168" name="Shape 168"/>
          <p:cNvSpPr/>
          <p:nvPr/>
        </p:nvSpPr>
        <p:spPr>
          <a:xfrm>
            <a:off x="7081392" y="5484706"/>
            <a:ext cx="721352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828"/>
              <a:t>0x100</a:t>
            </a:r>
          </a:p>
        </p:txBody>
      </p:sp>
      <p:sp>
        <p:nvSpPr>
          <p:cNvPr id="173" name="Shape 173"/>
          <p:cNvSpPr/>
          <p:nvPr/>
        </p:nvSpPr>
        <p:spPr>
          <a:xfrm>
            <a:off x="6481332" y="5835551"/>
            <a:ext cx="886726" cy="555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27" extrusionOk="0">
                <a:moveTo>
                  <a:pt x="0" y="20260"/>
                </a:moveTo>
                <a:cubicBezTo>
                  <a:pt x="9468" y="21600"/>
                  <a:pt x="16668" y="14847"/>
                  <a:pt x="21600" y="0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170" name="Shape 170"/>
          <p:cNvSpPr/>
          <p:nvPr/>
        </p:nvSpPr>
        <p:spPr>
          <a:xfrm flipV="1">
            <a:off x="6542485" y="2756199"/>
            <a:ext cx="1" cy="934836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71" name="Shape 171"/>
          <p:cNvSpPr/>
          <p:nvPr/>
        </p:nvSpPr>
        <p:spPr>
          <a:xfrm flipV="1">
            <a:off x="6542485" y="4988621"/>
            <a:ext cx="1" cy="934836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256844794"/>
      </p:ext>
    </p:extLst>
  </p:cSld>
  <p:clrMapOvr>
    <a:masterClrMapping/>
  </p:clrMapOvr>
  <p:transition spd="slow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Segmentation in x86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saw when we went over assembly that the x86 has 6 segment registers</a:t>
            </a:r>
          </a:p>
          <a:p>
            <a:r>
              <a:t>This allows programs to have different segments for code, data, etc.</a:t>
            </a:r>
          </a:p>
          <a:p>
            <a:r>
              <a:t>In protected mode, different segments can also have limits, protection</a:t>
            </a:r>
          </a:p>
        </p:txBody>
      </p:sp>
    </p:spTree>
    <p:extLst>
      <p:ext uri="{BB962C8B-B14F-4D97-AF65-F5344CB8AC3E}">
        <p14:creationId xmlns:p14="http://schemas.microsoft.com/office/powerpoint/2010/main" val="348322288"/>
      </p:ext>
    </p:extLst>
  </p:cSld>
  <p:clrMapOvr>
    <a:masterClrMapping/>
  </p:clrMapOvr>
  <p:transition spd="slow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7949" y="1102817"/>
            <a:ext cx="5956102" cy="4652367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/>
          <p:nvPr/>
        </p:nvSpPr>
        <p:spPr>
          <a:xfrm>
            <a:off x="1559093" y="6293052"/>
            <a:ext cx="6525825" cy="504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l">
              <a:defRPr sz="2000"/>
            </a:pPr>
            <a:r>
              <a:rPr sz="1406"/>
              <a:t>Image by Gustavo Duarte</a:t>
            </a:r>
          </a:p>
          <a:p>
            <a:pPr algn="l">
              <a:defRPr sz="2000"/>
            </a:pPr>
            <a:r>
              <a:rPr sz="1406" u="sng">
                <a:hlinkClick r:id="rId4"/>
              </a:rPr>
              <a:t>http://duartes.org/gustavo/blog/post/memory-translation-and-segmentation/</a:t>
            </a:r>
          </a:p>
        </p:txBody>
      </p:sp>
    </p:spTree>
    <p:extLst>
      <p:ext uri="{BB962C8B-B14F-4D97-AF65-F5344CB8AC3E}">
        <p14:creationId xmlns:p14="http://schemas.microsoft.com/office/powerpoint/2010/main" val="212272694"/>
      </p:ext>
    </p:extLst>
  </p:cSld>
  <p:clrMapOvr>
    <a:masterClrMapping/>
  </p:clrMapOvr>
  <p:transition spd="slow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r>
              <a:t>Segmentation in 64-bit x86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90650" indent="-290650" defTabSz="381998">
              <a:spcBef>
                <a:spcPts val="2742"/>
              </a:spcBef>
              <a:defRPr sz="3348"/>
            </a:pPr>
            <a:r>
              <a:t>On 64-bit x86, these have all been eliminated except FS and GS, and even there only base can be set (no limits or protection)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t>Why? Segments have fallen out of fashion in favor of </a:t>
            </a:r>
            <a:r>
              <a:rPr i="1"/>
              <a:t>virtual memory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t>Why keep FS and GS? Turns out OSes decided they wanted to use them for per-CPU data structures</a:t>
            </a:r>
          </a:p>
          <a:p>
            <a:pPr marL="581301" lvl="1" indent="-290650" defTabSz="381998">
              <a:spcBef>
                <a:spcPts val="2742"/>
              </a:spcBef>
              <a:defRPr sz="3348"/>
            </a:pPr>
            <a:r>
              <a:t>For example, in Windows, FS+0x124 points to the thread running on the current processor</a:t>
            </a:r>
          </a:p>
        </p:txBody>
      </p:sp>
    </p:spTree>
    <p:extLst>
      <p:ext uri="{BB962C8B-B14F-4D97-AF65-F5344CB8AC3E}">
        <p14:creationId xmlns:p14="http://schemas.microsoft.com/office/powerpoint/2010/main" val="696830391"/>
      </p:ext>
    </p:extLst>
  </p:cSld>
  <p:clrMapOvr>
    <a:masterClrMapping/>
  </p:clrMapOvr>
  <p:transition spd="slow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Swapping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may not have enough RAM to keep all the programs we're running in memory at once</a:t>
            </a:r>
          </a:p>
          <a:p>
            <a:r>
              <a:t>One strategy to get around this is to move programs from memory to disk when they're not being used (</a:t>
            </a:r>
            <a:r>
              <a:rPr i="1"/>
              <a:t>swapping</a:t>
            </a:r>
            <a: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0054446"/>
      </p:ext>
    </p:extLst>
  </p:cSld>
  <p:clrMapOvr>
    <a:masterClrMapping/>
  </p:clrMapOvr>
  <p:transition spd="slow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Swapping</a:t>
            </a:r>
          </a:p>
        </p:txBody>
      </p:sp>
      <p:sp>
        <p:nvSpPr>
          <p:cNvPr id="188" name="Shape 188"/>
          <p:cNvSpPr/>
          <p:nvPr/>
        </p:nvSpPr>
        <p:spPr>
          <a:xfrm>
            <a:off x="4703579" y="1659265"/>
            <a:ext cx="2784842" cy="490512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89" name="Shape 189"/>
          <p:cNvSpPr/>
          <p:nvPr/>
        </p:nvSpPr>
        <p:spPr>
          <a:xfrm>
            <a:off x="4703579" y="5670351"/>
            <a:ext cx="2784842" cy="892969"/>
          </a:xfrm>
          <a:prstGeom prst="rect">
            <a:avLst/>
          </a:prstGeom>
          <a:blipFill>
            <a:blip r:embed="rId4"/>
          </a:blip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/>
              <a:t>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736753743"/>
      </p:ext>
    </p:extLst>
  </p:cSld>
  <p:clrMapOvr>
    <a:masterClrMapping/>
  </p:clrMapOvr>
  <p:transition spd="slow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Swapping</a:t>
            </a:r>
          </a:p>
        </p:txBody>
      </p:sp>
      <p:sp>
        <p:nvSpPr>
          <p:cNvPr id="192" name="Shape 192"/>
          <p:cNvSpPr/>
          <p:nvPr/>
        </p:nvSpPr>
        <p:spPr>
          <a:xfrm>
            <a:off x="4703579" y="1659265"/>
            <a:ext cx="2784842" cy="490512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93" name="Shape 193"/>
          <p:cNvSpPr/>
          <p:nvPr/>
        </p:nvSpPr>
        <p:spPr>
          <a:xfrm>
            <a:off x="4703579" y="5670351"/>
            <a:ext cx="2784842" cy="892969"/>
          </a:xfrm>
          <a:prstGeom prst="rect">
            <a:avLst/>
          </a:prstGeom>
          <a:blipFill>
            <a:blip r:embed="rId4"/>
          </a:blip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/>
              <a:t>Operating System</a:t>
            </a:r>
          </a:p>
        </p:txBody>
      </p:sp>
      <p:sp>
        <p:nvSpPr>
          <p:cNvPr id="194" name="Shape 194"/>
          <p:cNvSpPr/>
          <p:nvPr/>
        </p:nvSpPr>
        <p:spPr>
          <a:xfrm>
            <a:off x="4703579" y="4188024"/>
            <a:ext cx="2784842" cy="1482328"/>
          </a:xfrm>
          <a:prstGeom prst="rect">
            <a:avLst/>
          </a:prstGeom>
          <a:blipFill>
            <a:blip r:embed="rId4"/>
          </a:blip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/>
              <a:t>Program A</a:t>
            </a:r>
          </a:p>
        </p:txBody>
      </p:sp>
    </p:spTree>
    <p:extLst>
      <p:ext uri="{BB962C8B-B14F-4D97-AF65-F5344CB8AC3E}">
        <p14:creationId xmlns:p14="http://schemas.microsoft.com/office/powerpoint/2010/main" val="229449999"/>
      </p:ext>
    </p:extLst>
  </p:cSld>
  <p:clrMapOvr>
    <a:masterClrMapping/>
  </p:clrMapOvr>
  <p:transition spd="slow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Swapping</a:t>
            </a:r>
          </a:p>
        </p:txBody>
      </p:sp>
      <p:sp>
        <p:nvSpPr>
          <p:cNvPr id="197" name="Shape 197"/>
          <p:cNvSpPr/>
          <p:nvPr/>
        </p:nvSpPr>
        <p:spPr>
          <a:xfrm>
            <a:off x="4703579" y="1659265"/>
            <a:ext cx="2784842" cy="490512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98" name="Shape 198"/>
          <p:cNvSpPr/>
          <p:nvPr/>
        </p:nvSpPr>
        <p:spPr>
          <a:xfrm>
            <a:off x="4703579" y="5670351"/>
            <a:ext cx="2784842" cy="892969"/>
          </a:xfrm>
          <a:prstGeom prst="rect">
            <a:avLst/>
          </a:prstGeom>
          <a:blipFill>
            <a:blip r:embed="rId3"/>
          </a:blip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/>
              <a:t>Operating System</a:t>
            </a:r>
          </a:p>
        </p:txBody>
      </p:sp>
      <p:sp>
        <p:nvSpPr>
          <p:cNvPr id="199" name="Shape 199"/>
          <p:cNvSpPr/>
          <p:nvPr/>
        </p:nvSpPr>
        <p:spPr>
          <a:xfrm>
            <a:off x="4703579" y="4188024"/>
            <a:ext cx="2784842" cy="1482328"/>
          </a:xfrm>
          <a:prstGeom prst="rect">
            <a:avLst/>
          </a:prstGeom>
          <a:blipFill>
            <a:blip r:embed="rId3"/>
          </a:blip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/>
              <a:t>Program A</a:t>
            </a:r>
          </a:p>
        </p:txBody>
      </p:sp>
      <p:sp>
        <p:nvSpPr>
          <p:cNvPr id="200" name="Shape 200"/>
          <p:cNvSpPr/>
          <p:nvPr/>
        </p:nvSpPr>
        <p:spPr>
          <a:xfrm>
            <a:off x="4703579" y="3411245"/>
            <a:ext cx="2784842" cy="776779"/>
          </a:xfrm>
          <a:prstGeom prst="rect">
            <a:avLst/>
          </a:prstGeom>
          <a:blipFill>
            <a:blip r:embed="rId3"/>
          </a:blip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/>
              <a:t>Program B</a:t>
            </a:r>
          </a:p>
        </p:txBody>
      </p:sp>
    </p:spTree>
    <p:extLst>
      <p:ext uri="{BB962C8B-B14F-4D97-AF65-F5344CB8AC3E}">
        <p14:creationId xmlns:p14="http://schemas.microsoft.com/office/powerpoint/2010/main" val="1632986828"/>
      </p:ext>
    </p:extLst>
  </p:cSld>
  <p:clrMapOvr>
    <a:masterClrMapping/>
  </p:clrMapOvr>
  <p:transition spd="slow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Swapping</a:t>
            </a:r>
          </a:p>
        </p:txBody>
      </p:sp>
      <p:sp>
        <p:nvSpPr>
          <p:cNvPr id="203" name="Shape 203"/>
          <p:cNvSpPr/>
          <p:nvPr/>
        </p:nvSpPr>
        <p:spPr>
          <a:xfrm>
            <a:off x="4703579" y="1659265"/>
            <a:ext cx="2784842" cy="490512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04" name="Shape 204"/>
          <p:cNvSpPr/>
          <p:nvPr/>
        </p:nvSpPr>
        <p:spPr>
          <a:xfrm>
            <a:off x="4703579" y="5670351"/>
            <a:ext cx="2784842" cy="892969"/>
          </a:xfrm>
          <a:prstGeom prst="rect">
            <a:avLst/>
          </a:prstGeom>
          <a:blipFill>
            <a:blip r:embed="rId3"/>
          </a:blip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/>
              <a:t>Operating System</a:t>
            </a:r>
          </a:p>
        </p:txBody>
      </p:sp>
      <p:sp>
        <p:nvSpPr>
          <p:cNvPr id="205" name="Shape 205"/>
          <p:cNvSpPr/>
          <p:nvPr/>
        </p:nvSpPr>
        <p:spPr>
          <a:xfrm>
            <a:off x="4703579" y="4188024"/>
            <a:ext cx="2784842" cy="1482328"/>
          </a:xfrm>
          <a:prstGeom prst="rect">
            <a:avLst/>
          </a:prstGeom>
          <a:blipFill>
            <a:blip r:embed="rId3"/>
          </a:blip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/>
              <a:t>Program A</a:t>
            </a:r>
          </a:p>
        </p:txBody>
      </p:sp>
      <p:sp>
        <p:nvSpPr>
          <p:cNvPr id="206" name="Shape 206"/>
          <p:cNvSpPr/>
          <p:nvPr/>
        </p:nvSpPr>
        <p:spPr>
          <a:xfrm>
            <a:off x="4703579" y="3411245"/>
            <a:ext cx="2784842" cy="776779"/>
          </a:xfrm>
          <a:prstGeom prst="rect">
            <a:avLst/>
          </a:prstGeom>
          <a:blipFill>
            <a:blip r:embed="rId3"/>
          </a:blip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/>
              <a:t>Program B</a:t>
            </a:r>
          </a:p>
        </p:txBody>
      </p:sp>
      <p:sp>
        <p:nvSpPr>
          <p:cNvPr id="207" name="Shape 207"/>
          <p:cNvSpPr/>
          <p:nvPr/>
        </p:nvSpPr>
        <p:spPr>
          <a:xfrm>
            <a:off x="4703579" y="2174362"/>
            <a:ext cx="2784842" cy="1232262"/>
          </a:xfrm>
          <a:prstGeom prst="rect">
            <a:avLst/>
          </a:prstGeom>
          <a:blipFill>
            <a:blip r:embed="rId3"/>
          </a:blip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/>
              <a:t>Program C</a:t>
            </a:r>
          </a:p>
        </p:txBody>
      </p:sp>
    </p:spTree>
    <p:extLst>
      <p:ext uri="{BB962C8B-B14F-4D97-AF65-F5344CB8AC3E}">
        <p14:creationId xmlns:p14="http://schemas.microsoft.com/office/powerpoint/2010/main" val="768609536"/>
      </p:ext>
    </p:extLst>
  </p:cSld>
  <p:clrMapOvr>
    <a:masterClrMapping/>
  </p:clrMapOvr>
  <p:transition spd="slow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Swapping</a:t>
            </a:r>
          </a:p>
        </p:txBody>
      </p:sp>
      <p:sp>
        <p:nvSpPr>
          <p:cNvPr id="210" name="Shape 210"/>
          <p:cNvSpPr/>
          <p:nvPr/>
        </p:nvSpPr>
        <p:spPr>
          <a:xfrm>
            <a:off x="4703579" y="1659265"/>
            <a:ext cx="2784842" cy="490512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11" name="Shape 211"/>
          <p:cNvSpPr/>
          <p:nvPr/>
        </p:nvSpPr>
        <p:spPr>
          <a:xfrm>
            <a:off x="4703579" y="5670351"/>
            <a:ext cx="2784842" cy="892969"/>
          </a:xfrm>
          <a:prstGeom prst="rect">
            <a:avLst/>
          </a:prstGeom>
          <a:blipFill>
            <a:blip r:embed="rId3"/>
          </a:blip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/>
              <a:t>Operating System</a:t>
            </a:r>
          </a:p>
        </p:txBody>
      </p:sp>
      <p:sp>
        <p:nvSpPr>
          <p:cNvPr id="212" name="Shape 212"/>
          <p:cNvSpPr/>
          <p:nvPr/>
        </p:nvSpPr>
        <p:spPr>
          <a:xfrm>
            <a:off x="4703579" y="3411245"/>
            <a:ext cx="2784842" cy="776779"/>
          </a:xfrm>
          <a:prstGeom prst="rect">
            <a:avLst/>
          </a:prstGeom>
          <a:blipFill>
            <a:blip r:embed="rId3"/>
          </a:blip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/>
              <a:t>Program B</a:t>
            </a:r>
          </a:p>
        </p:txBody>
      </p:sp>
      <p:sp>
        <p:nvSpPr>
          <p:cNvPr id="213" name="Shape 213"/>
          <p:cNvSpPr/>
          <p:nvPr/>
        </p:nvSpPr>
        <p:spPr>
          <a:xfrm>
            <a:off x="4703579" y="2174362"/>
            <a:ext cx="2784842" cy="1232262"/>
          </a:xfrm>
          <a:prstGeom prst="rect">
            <a:avLst/>
          </a:prstGeom>
          <a:blipFill>
            <a:blip r:embed="rId3"/>
          </a:blip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/>
              <a:t>Program C</a:t>
            </a:r>
          </a:p>
        </p:txBody>
      </p:sp>
    </p:spTree>
    <p:extLst>
      <p:ext uri="{BB962C8B-B14F-4D97-AF65-F5344CB8AC3E}">
        <p14:creationId xmlns:p14="http://schemas.microsoft.com/office/powerpoint/2010/main" val="90633484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6925</TotalTime>
  <Words>5768</Words>
  <Application>Microsoft Office PowerPoint</Application>
  <PresentationFormat>Widescreen</PresentationFormat>
  <Paragraphs>1031</Paragraphs>
  <Slides>123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123</vt:i4>
      </vt:variant>
    </vt:vector>
  </HeadingPairs>
  <TitlesOfParts>
    <vt:vector size="131" baseType="lpstr">
      <vt:lpstr>Calibri</vt:lpstr>
      <vt:lpstr>Helvetica</vt:lpstr>
      <vt:lpstr>Menlo</vt:lpstr>
      <vt:lpstr>Rockwell</vt:lpstr>
      <vt:lpstr>Rockwell Condensed</vt:lpstr>
      <vt:lpstr>Rockwell Extra Bold</vt:lpstr>
      <vt:lpstr>Wingdings</vt:lpstr>
      <vt:lpstr>Wood Type</vt:lpstr>
      <vt:lpstr>Lecture 5:   schedulIng and  memory management</vt:lpstr>
      <vt:lpstr>scheduling</vt:lpstr>
      <vt:lpstr>Scheduler Goals</vt:lpstr>
      <vt:lpstr>Metrics</vt:lpstr>
      <vt:lpstr>Tradeoffs</vt:lpstr>
      <vt:lpstr>Scheduling Algorithms</vt:lpstr>
      <vt:lpstr>First Come First Served</vt:lpstr>
      <vt:lpstr>FCFS</vt:lpstr>
      <vt:lpstr>Analyzing First Come First Served</vt:lpstr>
      <vt:lpstr>Analyzing First Come First Served</vt:lpstr>
      <vt:lpstr>Analyzing First Come First Served</vt:lpstr>
      <vt:lpstr>Shortest Job First</vt:lpstr>
      <vt:lpstr>Analyzing Shortest Job First</vt:lpstr>
      <vt:lpstr>Counterexample</vt:lpstr>
      <vt:lpstr>Interactive Scheduling</vt:lpstr>
      <vt:lpstr>Round Robin Scheduling</vt:lpstr>
      <vt:lpstr>Design Considerations with Round Robin</vt:lpstr>
      <vt:lpstr>Design Considerations with Round Robin</vt:lpstr>
      <vt:lpstr>Priorities</vt:lpstr>
      <vt:lpstr>Priority Scheduling</vt:lpstr>
      <vt:lpstr>Dynamic Priority</vt:lpstr>
      <vt:lpstr>Shortest Process Next</vt:lpstr>
      <vt:lpstr>Process Aging</vt:lpstr>
      <vt:lpstr>Process Aging</vt:lpstr>
      <vt:lpstr>Guaranteed Scheduling</vt:lpstr>
      <vt:lpstr>Lottery Scheduling</vt:lpstr>
      <vt:lpstr>Lottery Scheduling</vt:lpstr>
      <vt:lpstr>Lottery Scheduling</vt:lpstr>
      <vt:lpstr>Implementing Lottery Scheduling</vt:lpstr>
      <vt:lpstr>Lottery Scheduling</vt:lpstr>
      <vt:lpstr>Lottery Scheduling</vt:lpstr>
      <vt:lpstr>Lottery Scheduling</vt:lpstr>
      <vt:lpstr>Lottery Scheduling</vt:lpstr>
      <vt:lpstr>Lottery Scheduling</vt:lpstr>
      <vt:lpstr>Lottery Scheduling</vt:lpstr>
      <vt:lpstr>Lottery Scheduling</vt:lpstr>
      <vt:lpstr>Analyzing Lottery Scheduling</vt:lpstr>
      <vt:lpstr>Real-Time Scheduling</vt:lpstr>
      <vt:lpstr>Is it Schedulable?</vt:lpstr>
      <vt:lpstr>threads</vt:lpstr>
      <vt:lpstr>PowerPoint Presentation</vt:lpstr>
      <vt:lpstr>Threading Benefits</vt:lpstr>
      <vt:lpstr>Threading Benefits</vt:lpstr>
      <vt:lpstr>PowerPoint Presentation</vt:lpstr>
      <vt:lpstr>PowerPoint Presentation</vt:lpstr>
      <vt:lpstr>Threading – Cooperation</vt:lpstr>
      <vt:lpstr>Threading Model</vt:lpstr>
      <vt:lpstr>Threading Implementation: User Space</vt:lpstr>
      <vt:lpstr>User Space Threading Downsides</vt:lpstr>
      <vt:lpstr>Kernel Threads</vt:lpstr>
      <vt:lpstr>Kernel Threads</vt:lpstr>
      <vt:lpstr>Threading: Pitfalls</vt:lpstr>
      <vt:lpstr>errno Conflict</vt:lpstr>
      <vt:lpstr>Thread-Local Storage</vt:lpstr>
      <vt:lpstr>Thread-Local Storage</vt:lpstr>
      <vt:lpstr>Threading Takeaways</vt:lpstr>
      <vt:lpstr>xv6: State Transitions</vt:lpstr>
      <vt:lpstr>1. Process Blocks for Input</vt:lpstr>
      <vt:lpstr>PowerPoint Presentation</vt:lpstr>
      <vt:lpstr>PowerPoint Presentation</vt:lpstr>
      <vt:lpstr>2. Scheduler Picks Another Process</vt:lpstr>
      <vt:lpstr>Trap</vt:lpstr>
      <vt:lpstr>Yielding</vt:lpstr>
      <vt:lpstr>3. Scheduler Picks This Process</vt:lpstr>
      <vt:lpstr>PowerPoint Presentation</vt:lpstr>
      <vt:lpstr>4. Input Becomes Available</vt:lpstr>
      <vt:lpstr>PowerPoint Presentation</vt:lpstr>
      <vt:lpstr>PowerPoint Presentation</vt:lpstr>
      <vt:lpstr>5. Process Exits</vt:lpstr>
      <vt:lpstr>PowerPoint Presentation</vt:lpstr>
      <vt:lpstr>Who Cleans Up?</vt:lpstr>
      <vt:lpstr>The Role of Init</vt:lpstr>
      <vt:lpstr>PowerPoint Presentation</vt:lpstr>
      <vt:lpstr>Question</vt:lpstr>
      <vt:lpstr>PowerPoint Presentation</vt:lpstr>
      <vt:lpstr>PowerPoint Presentation</vt:lpstr>
      <vt:lpstr>Memory management</vt:lpstr>
      <vt:lpstr>Memory</vt:lpstr>
      <vt:lpstr>In Ancient Times: No Abstraction</vt:lpstr>
      <vt:lpstr>Hello.asm</vt:lpstr>
      <vt:lpstr>Physical Memory Model Organization</vt:lpstr>
      <vt:lpstr>PowerPoint Presentation</vt:lpstr>
      <vt:lpstr>No Abstraction: Downsides</vt:lpstr>
      <vt:lpstr>Running Multiple Programs: The IBM 360</vt:lpstr>
      <vt:lpstr>Running Multiple Programs: The IBM 360</vt:lpstr>
      <vt:lpstr>Running Multiple Programs: The IBM 360</vt:lpstr>
      <vt:lpstr>Static Relocation</vt:lpstr>
      <vt:lpstr>Memory Abstractions</vt:lpstr>
      <vt:lpstr>Segmentation</vt:lpstr>
      <vt:lpstr>Multiple Programs with Segmentation</vt:lpstr>
      <vt:lpstr>Segmentation in x86</vt:lpstr>
      <vt:lpstr>PowerPoint Presentation</vt:lpstr>
      <vt:lpstr>Segmentation in 64-bit x86</vt:lpstr>
      <vt:lpstr>Swapping</vt:lpstr>
      <vt:lpstr>Swapping</vt:lpstr>
      <vt:lpstr>Swapping</vt:lpstr>
      <vt:lpstr>Swapping</vt:lpstr>
      <vt:lpstr>Swapping</vt:lpstr>
      <vt:lpstr>Swapping</vt:lpstr>
      <vt:lpstr>Swapping</vt:lpstr>
      <vt:lpstr>Swapping</vt:lpstr>
      <vt:lpstr>Swapping</vt:lpstr>
      <vt:lpstr>Memory Compaction</vt:lpstr>
      <vt:lpstr>Compaction</vt:lpstr>
      <vt:lpstr>Growing Process Memory</vt:lpstr>
      <vt:lpstr>Growing Process Memory</vt:lpstr>
      <vt:lpstr>Growing Process Memory</vt:lpstr>
      <vt:lpstr>Keeping Track of Memory</vt:lpstr>
      <vt:lpstr>Memory Bitmap</vt:lpstr>
      <vt:lpstr>Bitmaps</vt:lpstr>
      <vt:lpstr>Allocating/Freeing Memory</vt:lpstr>
      <vt:lpstr>List-Based Memory Tracking</vt:lpstr>
      <vt:lpstr>Freeing Memory</vt:lpstr>
      <vt:lpstr>Finding Free Memory</vt:lpstr>
      <vt:lpstr>Optimizations</vt:lpstr>
      <vt:lpstr>Memory Management in xv6</vt:lpstr>
      <vt:lpstr>Initialization</vt:lpstr>
      <vt:lpstr>Freeing Each Page</vt:lpstr>
      <vt:lpstr>kfree</vt:lpstr>
      <vt:lpstr>kalloc</vt:lpstr>
      <vt:lpstr>xv6 Allocation </vt:lpstr>
      <vt:lpstr>xv6 Freeing </vt:lpstr>
      <vt:lpstr>But Wait...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 Sandoval</dc:creator>
  <cp:lastModifiedBy>Kamen Yotov</cp:lastModifiedBy>
  <cp:revision>50</cp:revision>
  <dcterms:created xsi:type="dcterms:W3CDTF">2016-10-11T22:18:57Z</dcterms:created>
  <dcterms:modified xsi:type="dcterms:W3CDTF">2018-02-13T21:45:58Z</dcterms:modified>
</cp:coreProperties>
</file>