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8"/>
  </p:notesMasterIdLst>
  <p:sldIdLst>
    <p:sldId id="259" r:id="rId2"/>
    <p:sldId id="363" r:id="rId3"/>
    <p:sldId id="267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268" r:id="rId13"/>
    <p:sldId id="269" r:id="rId14"/>
    <p:sldId id="3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65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9"/>
    <p:restoredTop sz="80382" autoAdjust="0"/>
  </p:normalViewPr>
  <p:slideViewPr>
    <p:cSldViewPr snapToGrid="0" snapToObjects="1">
      <p:cViewPr varScale="1">
        <p:scale>
          <a:sx n="134" d="100"/>
          <a:sy n="134" d="100"/>
        </p:scale>
        <p:origin x="8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859FB-537D-FB4D-86DC-1559375A0870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857DE-14DF-4348-B91D-6B07A32100CA}">
      <dgm:prSet custT="1"/>
      <dgm:spPr/>
      <dgm:t>
        <a:bodyPr/>
        <a:lstStyle/>
        <a:p>
          <a:pPr rtl="0"/>
          <a:r>
            <a:rPr lang="en-US" sz="3600" dirty="0" smtClean="0"/>
            <a:t>Real memory</a:t>
          </a:r>
          <a:endParaRPr lang="en-US" sz="3600" dirty="0"/>
        </a:p>
      </dgm:t>
    </dgm:pt>
    <dgm:pt modelId="{B1CDA7D0-5EEB-754D-8735-96223C8C1E85}" type="parTrans" cxnId="{427B5CC2-79CD-224D-9F6B-D563C5F8D2FC}">
      <dgm:prSet/>
      <dgm:spPr/>
      <dgm:t>
        <a:bodyPr/>
        <a:lstStyle/>
        <a:p>
          <a:endParaRPr lang="en-US"/>
        </a:p>
      </dgm:t>
    </dgm:pt>
    <dgm:pt modelId="{9D638945-8C30-E040-B572-E076D16608C3}" type="sibTrans" cxnId="{427B5CC2-79CD-224D-9F6B-D563C5F8D2FC}">
      <dgm:prSet/>
      <dgm:spPr/>
      <dgm:t>
        <a:bodyPr/>
        <a:lstStyle/>
        <a:p>
          <a:endParaRPr lang="en-US"/>
        </a:p>
      </dgm:t>
    </dgm:pt>
    <dgm:pt modelId="{8F252449-EE3C-D64E-8051-BC1E354AA83D}">
      <dgm:prSet custT="1"/>
      <dgm:spPr/>
      <dgm:t>
        <a:bodyPr/>
        <a:lstStyle/>
        <a:p>
          <a:pPr rtl="0"/>
          <a:r>
            <a:rPr lang="en-US" sz="2200" dirty="0" smtClean="0"/>
            <a:t>main memory, the actual RAM</a:t>
          </a:r>
          <a:endParaRPr lang="en-US" sz="2200" dirty="0"/>
        </a:p>
      </dgm:t>
    </dgm:pt>
    <dgm:pt modelId="{023BD5FB-C6E0-8C4C-B8F2-61E800B01AC1}" type="parTrans" cxnId="{E92209DB-E2AF-CB4B-8054-53C33523BA4C}">
      <dgm:prSet/>
      <dgm:spPr/>
      <dgm:t>
        <a:bodyPr/>
        <a:lstStyle/>
        <a:p>
          <a:endParaRPr lang="en-US"/>
        </a:p>
      </dgm:t>
    </dgm:pt>
    <dgm:pt modelId="{4A373626-DB19-C640-B2F1-6E3294EAFDFB}" type="sibTrans" cxnId="{E92209DB-E2AF-CB4B-8054-53C33523BA4C}">
      <dgm:prSet/>
      <dgm:spPr/>
      <dgm:t>
        <a:bodyPr/>
        <a:lstStyle/>
        <a:p>
          <a:endParaRPr lang="en-US"/>
        </a:p>
      </dgm:t>
    </dgm:pt>
    <dgm:pt modelId="{1449C7A1-436E-4746-A320-3E622DC380B6}">
      <dgm:prSet custT="1"/>
      <dgm:spPr/>
      <dgm:t>
        <a:bodyPr/>
        <a:lstStyle/>
        <a:p>
          <a:pPr rtl="0"/>
          <a:r>
            <a:rPr lang="en-US" sz="3600" dirty="0" smtClean="0"/>
            <a:t>Virtual memory</a:t>
          </a:r>
          <a:endParaRPr lang="en-US" sz="3600" dirty="0"/>
        </a:p>
      </dgm:t>
    </dgm:pt>
    <dgm:pt modelId="{99D0015B-9991-C54E-AB72-7F0F589EE25C}" type="parTrans" cxnId="{52DAC1B0-1107-BB49-9178-24431B8E229C}">
      <dgm:prSet/>
      <dgm:spPr/>
      <dgm:t>
        <a:bodyPr/>
        <a:lstStyle/>
        <a:p>
          <a:endParaRPr lang="en-US"/>
        </a:p>
      </dgm:t>
    </dgm:pt>
    <dgm:pt modelId="{F4F0F1E7-BB68-C843-A4B2-BEB1A3169005}" type="sibTrans" cxnId="{52DAC1B0-1107-BB49-9178-24431B8E229C}">
      <dgm:prSet/>
      <dgm:spPr/>
      <dgm:t>
        <a:bodyPr/>
        <a:lstStyle/>
        <a:p>
          <a:endParaRPr lang="en-US"/>
        </a:p>
      </dgm:t>
    </dgm:pt>
    <dgm:pt modelId="{68369A64-CB91-8542-8C21-2E99583CE32E}">
      <dgm:prSet custT="1"/>
      <dgm:spPr/>
      <dgm:t>
        <a:bodyPr/>
        <a:lstStyle/>
        <a:p>
          <a:pPr rtl="0"/>
          <a:r>
            <a:rPr lang="en-US" sz="1800" dirty="0" smtClean="0"/>
            <a:t>memory on disk</a:t>
          </a:r>
          <a:endParaRPr lang="en-US" sz="1800" dirty="0"/>
        </a:p>
      </dgm:t>
    </dgm:pt>
    <dgm:pt modelId="{D2FF24D7-9AF5-334B-992A-74C018C14DEA}" type="parTrans" cxnId="{032D7F8F-205B-9C49-85D4-DC3F06D6E99C}">
      <dgm:prSet/>
      <dgm:spPr/>
      <dgm:t>
        <a:bodyPr/>
        <a:lstStyle/>
        <a:p>
          <a:endParaRPr lang="en-US"/>
        </a:p>
      </dgm:t>
    </dgm:pt>
    <dgm:pt modelId="{B66D837D-180E-3043-A9B6-2CC0F4C0D4AB}" type="sibTrans" cxnId="{032D7F8F-205B-9C49-85D4-DC3F06D6E99C}">
      <dgm:prSet/>
      <dgm:spPr/>
      <dgm:t>
        <a:bodyPr/>
        <a:lstStyle/>
        <a:p>
          <a:endParaRPr lang="en-US"/>
        </a:p>
      </dgm:t>
    </dgm:pt>
    <dgm:pt modelId="{DA9F44CD-3DEE-2648-B9C1-FC414EB33E1C}">
      <dgm:prSet custT="1"/>
      <dgm:spPr/>
      <dgm:t>
        <a:bodyPr/>
        <a:lstStyle/>
        <a:p>
          <a:pPr rtl="0"/>
          <a:r>
            <a:rPr lang="en-US" sz="1800" dirty="0" smtClean="0"/>
            <a:t>allows for effective multiprogramming and relieves the user of tight constraints of main memory</a:t>
          </a:r>
          <a:endParaRPr lang="en-US" sz="1800" dirty="0"/>
        </a:p>
      </dgm:t>
    </dgm:pt>
    <dgm:pt modelId="{22117FDD-9410-2245-9E6D-04174AC588DB}" type="parTrans" cxnId="{2195229B-4B4B-C144-8B41-2F0CB62A66E7}">
      <dgm:prSet/>
      <dgm:spPr/>
      <dgm:t>
        <a:bodyPr/>
        <a:lstStyle/>
        <a:p>
          <a:endParaRPr lang="en-US"/>
        </a:p>
      </dgm:t>
    </dgm:pt>
    <dgm:pt modelId="{EA65894C-3CBC-D841-A9C5-6BFBCD6B1915}" type="sibTrans" cxnId="{2195229B-4B4B-C144-8B41-2F0CB62A66E7}">
      <dgm:prSet/>
      <dgm:spPr/>
      <dgm:t>
        <a:bodyPr/>
        <a:lstStyle/>
        <a:p>
          <a:endParaRPr lang="en-US"/>
        </a:p>
      </dgm:t>
    </dgm:pt>
    <dgm:pt modelId="{7CC61702-3ED8-DD42-9C2A-EF411444D980}" type="pres">
      <dgm:prSet presAssocID="{817859FB-537D-FB4D-86DC-1559375A08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DC5747-879E-D540-B957-257342313A0D}" type="pres">
      <dgm:prSet presAssocID="{E2E857DE-14DF-4348-B91D-6B07A32100CA}" presName="root" presStyleCnt="0"/>
      <dgm:spPr/>
    </dgm:pt>
    <dgm:pt modelId="{C61F2957-5176-D94C-B910-1B71312C9F5C}" type="pres">
      <dgm:prSet presAssocID="{E2E857DE-14DF-4348-B91D-6B07A32100CA}" presName="rootComposite" presStyleCnt="0"/>
      <dgm:spPr/>
    </dgm:pt>
    <dgm:pt modelId="{61631E0D-D0BE-CB43-B62C-83EFB8F80940}" type="pres">
      <dgm:prSet presAssocID="{E2E857DE-14DF-4348-B91D-6B07A32100CA}" presName="rootText" presStyleLbl="node1" presStyleIdx="0" presStyleCnt="2"/>
      <dgm:spPr/>
      <dgm:t>
        <a:bodyPr/>
        <a:lstStyle/>
        <a:p>
          <a:endParaRPr lang="en-US"/>
        </a:p>
      </dgm:t>
    </dgm:pt>
    <dgm:pt modelId="{5578A03A-E7AC-2247-8CA5-901E13739B58}" type="pres">
      <dgm:prSet presAssocID="{E2E857DE-14DF-4348-B91D-6B07A32100CA}" presName="rootConnector" presStyleLbl="node1" presStyleIdx="0" presStyleCnt="2"/>
      <dgm:spPr/>
      <dgm:t>
        <a:bodyPr/>
        <a:lstStyle/>
        <a:p>
          <a:endParaRPr lang="en-US"/>
        </a:p>
      </dgm:t>
    </dgm:pt>
    <dgm:pt modelId="{FC217D80-A9BA-8F43-B066-7668E6420C42}" type="pres">
      <dgm:prSet presAssocID="{E2E857DE-14DF-4348-B91D-6B07A32100CA}" presName="childShape" presStyleCnt="0"/>
      <dgm:spPr/>
    </dgm:pt>
    <dgm:pt modelId="{9E617053-E223-AD4D-B846-8B3F09EDFEA2}" type="pres">
      <dgm:prSet presAssocID="{023BD5FB-C6E0-8C4C-B8F2-61E800B01AC1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8BA2A55-C5C8-B047-84A4-F82365A88EC3}" type="pres">
      <dgm:prSet presAssocID="{8F252449-EE3C-D64E-8051-BC1E354AA83D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E76AD-4AB3-4F45-9C8B-BE83F1FD96BB}" type="pres">
      <dgm:prSet presAssocID="{1449C7A1-436E-4746-A320-3E622DC380B6}" presName="root" presStyleCnt="0"/>
      <dgm:spPr/>
    </dgm:pt>
    <dgm:pt modelId="{8719F07F-0A41-F44D-BE2E-3ADBFA654210}" type="pres">
      <dgm:prSet presAssocID="{1449C7A1-436E-4746-A320-3E622DC380B6}" presName="rootComposite" presStyleCnt="0"/>
      <dgm:spPr/>
    </dgm:pt>
    <dgm:pt modelId="{017134D0-DFF9-3845-AB67-F92A5FA9DE9B}" type="pres">
      <dgm:prSet presAssocID="{1449C7A1-436E-4746-A320-3E622DC380B6}" presName="rootText" presStyleLbl="node1" presStyleIdx="1" presStyleCnt="2"/>
      <dgm:spPr/>
      <dgm:t>
        <a:bodyPr/>
        <a:lstStyle/>
        <a:p>
          <a:endParaRPr lang="en-US"/>
        </a:p>
      </dgm:t>
    </dgm:pt>
    <dgm:pt modelId="{06478F6B-7F6A-5E46-9B3D-A734B7D102B9}" type="pres">
      <dgm:prSet presAssocID="{1449C7A1-436E-4746-A320-3E622DC380B6}" presName="rootConnector" presStyleLbl="node1" presStyleIdx="1" presStyleCnt="2"/>
      <dgm:spPr/>
      <dgm:t>
        <a:bodyPr/>
        <a:lstStyle/>
        <a:p>
          <a:endParaRPr lang="en-US"/>
        </a:p>
      </dgm:t>
    </dgm:pt>
    <dgm:pt modelId="{CE042C04-59AB-D348-A33A-B2EED4A9B476}" type="pres">
      <dgm:prSet presAssocID="{1449C7A1-436E-4746-A320-3E622DC380B6}" presName="childShape" presStyleCnt="0"/>
      <dgm:spPr/>
    </dgm:pt>
    <dgm:pt modelId="{B7AEB84D-AAD8-BA46-B49E-AF151B590E4E}" type="pres">
      <dgm:prSet presAssocID="{D2FF24D7-9AF5-334B-992A-74C018C14DEA}" presName="Name13" presStyleLbl="parChTrans1D2" presStyleIdx="1" presStyleCnt="3"/>
      <dgm:spPr/>
      <dgm:t>
        <a:bodyPr/>
        <a:lstStyle/>
        <a:p>
          <a:endParaRPr lang="en-US"/>
        </a:p>
      </dgm:t>
    </dgm:pt>
    <dgm:pt modelId="{B4B37434-F97A-BF4F-95EE-4DB3B66FAF0B}" type="pres">
      <dgm:prSet presAssocID="{68369A64-CB91-8542-8C21-2E99583CE32E}" presName="childText" presStyleLbl="bgAcc1" presStyleIdx="1" presStyleCnt="3" custScaleX="113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3BA07-DF39-3E49-AC02-6A3C4C9B3CB2}" type="pres">
      <dgm:prSet presAssocID="{22117FDD-9410-2245-9E6D-04174AC588DB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EC7D058-138B-5B44-B558-2AD60A3A78E7}" type="pres">
      <dgm:prSet presAssocID="{DA9F44CD-3DEE-2648-B9C1-FC414EB33E1C}" presName="childText" presStyleLbl="bgAcc1" presStyleIdx="2" presStyleCnt="3" custScaleX="113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7B4C5D-FCE2-9A4F-A1D1-A4082A72700F}" type="presOf" srcId="{E2E857DE-14DF-4348-B91D-6B07A32100CA}" destId="{61631E0D-D0BE-CB43-B62C-83EFB8F80940}" srcOrd="0" destOrd="0" presId="urn:microsoft.com/office/officeart/2005/8/layout/hierarchy3"/>
    <dgm:cxn modelId="{91BBCD30-A1C3-3B46-A5D4-51E534CA848D}" type="presOf" srcId="{68369A64-CB91-8542-8C21-2E99583CE32E}" destId="{B4B37434-F97A-BF4F-95EE-4DB3B66FAF0B}" srcOrd="0" destOrd="0" presId="urn:microsoft.com/office/officeart/2005/8/layout/hierarchy3"/>
    <dgm:cxn modelId="{5E257846-92F5-7445-97EE-A50E2D6F473E}" type="presOf" srcId="{1449C7A1-436E-4746-A320-3E622DC380B6}" destId="{017134D0-DFF9-3845-AB67-F92A5FA9DE9B}" srcOrd="0" destOrd="0" presId="urn:microsoft.com/office/officeart/2005/8/layout/hierarchy3"/>
    <dgm:cxn modelId="{17B5235B-1AFC-7642-BAAA-A28B074A487F}" type="presOf" srcId="{DA9F44CD-3DEE-2648-B9C1-FC414EB33E1C}" destId="{1EC7D058-138B-5B44-B558-2AD60A3A78E7}" srcOrd="0" destOrd="0" presId="urn:microsoft.com/office/officeart/2005/8/layout/hierarchy3"/>
    <dgm:cxn modelId="{032D7F8F-205B-9C49-85D4-DC3F06D6E99C}" srcId="{1449C7A1-436E-4746-A320-3E622DC380B6}" destId="{68369A64-CB91-8542-8C21-2E99583CE32E}" srcOrd="0" destOrd="0" parTransId="{D2FF24D7-9AF5-334B-992A-74C018C14DEA}" sibTransId="{B66D837D-180E-3043-A9B6-2CC0F4C0D4AB}"/>
    <dgm:cxn modelId="{52DAC1B0-1107-BB49-9178-24431B8E229C}" srcId="{817859FB-537D-FB4D-86DC-1559375A0870}" destId="{1449C7A1-436E-4746-A320-3E622DC380B6}" srcOrd="1" destOrd="0" parTransId="{99D0015B-9991-C54E-AB72-7F0F589EE25C}" sibTransId="{F4F0F1E7-BB68-C843-A4B2-BEB1A3169005}"/>
    <dgm:cxn modelId="{300AEB0A-F809-C24D-B4B3-7474D63A115B}" type="presOf" srcId="{22117FDD-9410-2245-9E6D-04174AC588DB}" destId="{AB53BA07-DF39-3E49-AC02-6A3C4C9B3CB2}" srcOrd="0" destOrd="0" presId="urn:microsoft.com/office/officeart/2005/8/layout/hierarchy3"/>
    <dgm:cxn modelId="{9D6C04CA-503F-FB47-9EFB-866CAD6FD055}" type="presOf" srcId="{8F252449-EE3C-D64E-8051-BC1E354AA83D}" destId="{D8BA2A55-C5C8-B047-84A4-F82365A88EC3}" srcOrd="0" destOrd="0" presId="urn:microsoft.com/office/officeart/2005/8/layout/hierarchy3"/>
    <dgm:cxn modelId="{427B5CC2-79CD-224D-9F6B-D563C5F8D2FC}" srcId="{817859FB-537D-FB4D-86DC-1559375A0870}" destId="{E2E857DE-14DF-4348-B91D-6B07A32100CA}" srcOrd="0" destOrd="0" parTransId="{B1CDA7D0-5EEB-754D-8735-96223C8C1E85}" sibTransId="{9D638945-8C30-E040-B572-E076D16608C3}"/>
    <dgm:cxn modelId="{C478DF2F-ED9A-E94C-93D5-3D291E3D8A0A}" type="presOf" srcId="{023BD5FB-C6E0-8C4C-B8F2-61E800B01AC1}" destId="{9E617053-E223-AD4D-B846-8B3F09EDFEA2}" srcOrd="0" destOrd="0" presId="urn:microsoft.com/office/officeart/2005/8/layout/hierarchy3"/>
    <dgm:cxn modelId="{E92209DB-E2AF-CB4B-8054-53C33523BA4C}" srcId="{E2E857DE-14DF-4348-B91D-6B07A32100CA}" destId="{8F252449-EE3C-D64E-8051-BC1E354AA83D}" srcOrd="0" destOrd="0" parTransId="{023BD5FB-C6E0-8C4C-B8F2-61E800B01AC1}" sibTransId="{4A373626-DB19-C640-B2F1-6E3294EAFDFB}"/>
    <dgm:cxn modelId="{519BE67D-4CB0-DB4F-9ECC-38ED990777A5}" type="presOf" srcId="{D2FF24D7-9AF5-334B-992A-74C018C14DEA}" destId="{B7AEB84D-AAD8-BA46-B49E-AF151B590E4E}" srcOrd="0" destOrd="0" presId="urn:microsoft.com/office/officeart/2005/8/layout/hierarchy3"/>
    <dgm:cxn modelId="{DFC01B15-A5E9-1247-96E4-C88B39C589A7}" type="presOf" srcId="{E2E857DE-14DF-4348-B91D-6B07A32100CA}" destId="{5578A03A-E7AC-2247-8CA5-901E13739B58}" srcOrd="1" destOrd="0" presId="urn:microsoft.com/office/officeart/2005/8/layout/hierarchy3"/>
    <dgm:cxn modelId="{83675CA0-B53B-2246-8AF9-446C92ECF55B}" type="presOf" srcId="{817859FB-537D-FB4D-86DC-1559375A0870}" destId="{7CC61702-3ED8-DD42-9C2A-EF411444D980}" srcOrd="0" destOrd="0" presId="urn:microsoft.com/office/officeart/2005/8/layout/hierarchy3"/>
    <dgm:cxn modelId="{2195229B-4B4B-C144-8B41-2F0CB62A66E7}" srcId="{1449C7A1-436E-4746-A320-3E622DC380B6}" destId="{DA9F44CD-3DEE-2648-B9C1-FC414EB33E1C}" srcOrd="1" destOrd="0" parTransId="{22117FDD-9410-2245-9E6D-04174AC588DB}" sibTransId="{EA65894C-3CBC-D841-A9C5-6BFBCD6B1915}"/>
    <dgm:cxn modelId="{9A20C273-9863-504D-9E23-2CA8037755CB}" type="presOf" srcId="{1449C7A1-436E-4746-A320-3E622DC380B6}" destId="{06478F6B-7F6A-5E46-9B3D-A734B7D102B9}" srcOrd="1" destOrd="0" presId="urn:microsoft.com/office/officeart/2005/8/layout/hierarchy3"/>
    <dgm:cxn modelId="{00DCF6DA-5F98-6342-8202-1563A2DEB8A8}" type="presParOf" srcId="{7CC61702-3ED8-DD42-9C2A-EF411444D980}" destId="{1EDC5747-879E-D540-B957-257342313A0D}" srcOrd="0" destOrd="0" presId="urn:microsoft.com/office/officeart/2005/8/layout/hierarchy3"/>
    <dgm:cxn modelId="{C9BB3C0D-602D-744B-BC62-B2FFDF5B3557}" type="presParOf" srcId="{1EDC5747-879E-D540-B957-257342313A0D}" destId="{C61F2957-5176-D94C-B910-1B71312C9F5C}" srcOrd="0" destOrd="0" presId="urn:microsoft.com/office/officeart/2005/8/layout/hierarchy3"/>
    <dgm:cxn modelId="{80FCA071-B9FD-DC4B-9EDB-1E1AE6A5BD02}" type="presParOf" srcId="{C61F2957-5176-D94C-B910-1B71312C9F5C}" destId="{61631E0D-D0BE-CB43-B62C-83EFB8F80940}" srcOrd="0" destOrd="0" presId="urn:microsoft.com/office/officeart/2005/8/layout/hierarchy3"/>
    <dgm:cxn modelId="{C7F00931-1DF3-F749-B77F-4096D4F3709E}" type="presParOf" srcId="{C61F2957-5176-D94C-B910-1B71312C9F5C}" destId="{5578A03A-E7AC-2247-8CA5-901E13739B58}" srcOrd="1" destOrd="0" presId="urn:microsoft.com/office/officeart/2005/8/layout/hierarchy3"/>
    <dgm:cxn modelId="{15B57366-231E-344E-BEB8-209DA2C0F946}" type="presParOf" srcId="{1EDC5747-879E-D540-B957-257342313A0D}" destId="{FC217D80-A9BA-8F43-B066-7668E6420C42}" srcOrd="1" destOrd="0" presId="urn:microsoft.com/office/officeart/2005/8/layout/hierarchy3"/>
    <dgm:cxn modelId="{855D446D-49A8-7A47-A61E-CA12FA1CD4A0}" type="presParOf" srcId="{FC217D80-A9BA-8F43-B066-7668E6420C42}" destId="{9E617053-E223-AD4D-B846-8B3F09EDFEA2}" srcOrd="0" destOrd="0" presId="urn:microsoft.com/office/officeart/2005/8/layout/hierarchy3"/>
    <dgm:cxn modelId="{5F899EEE-2F04-4546-9BBD-2DB39FA3860E}" type="presParOf" srcId="{FC217D80-A9BA-8F43-B066-7668E6420C42}" destId="{D8BA2A55-C5C8-B047-84A4-F82365A88EC3}" srcOrd="1" destOrd="0" presId="urn:microsoft.com/office/officeart/2005/8/layout/hierarchy3"/>
    <dgm:cxn modelId="{54BDF6C5-A757-0E4F-829F-82D3E0D2644E}" type="presParOf" srcId="{7CC61702-3ED8-DD42-9C2A-EF411444D980}" destId="{870E76AD-4AB3-4F45-9C8B-BE83F1FD96BB}" srcOrd="1" destOrd="0" presId="urn:microsoft.com/office/officeart/2005/8/layout/hierarchy3"/>
    <dgm:cxn modelId="{79C059A7-9C1C-FD4A-8CC9-8DE0611F5092}" type="presParOf" srcId="{870E76AD-4AB3-4F45-9C8B-BE83F1FD96BB}" destId="{8719F07F-0A41-F44D-BE2E-3ADBFA654210}" srcOrd="0" destOrd="0" presId="urn:microsoft.com/office/officeart/2005/8/layout/hierarchy3"/>
    <dgm:cxn modelId="{14125F55-F586-DE4E-AB2F-7212F1154115}" type="presParOf" srcId="{8719F07F-0A41-F44D-BE2E-3ADBFA654210}" destId="{017134D0-DFF9-3845-AB67-F92A5FA9DE9B}" srcOrd="0" destOrd="0" presId="urn:microsoft.com/office/officeart/2005/8/layout/hierarchy3"/>
    <dgm:cxn modelId="{051D3737-427D-F146-BE7E-DCEBC43C0B8C}" type="presParOf" srcId="{8719F07F-0A41-F44D-BE2E-3ADBFA654210}" destId="{06478F6B-7F6A-5E46-9B3D-A734B7D102B9}" srcOrd="1" destOrd="0" presId="urn:microsoft.com/office/officeart/2005/8/layout/hierarchy3"/>
    <dgm:cxn modelId="{3B4E5CB8-D68D-744C-9ACA-A5A30D6FE557}" type="presParOf" srcId="{870E76AD-4AB3-4F45-9C8B-BE83F1FD96BB}" destId="{CE042C04-59AB-D348-A33A-B2EED4A9B476}" srcOrd="1" destOrd="0" presId="urn:microsoft.com/office/officeart/2005/8/layout/hierarchy3"/>
    <dgm:cxn modelId="{47BC1F9A-E5C3-484C-A627-7DC12C20534B}" type="presParOf" srcId="{CE042C04-59AB-D348-A33A-B2EED4A9B476}" destId="{B7AEB84D-AAD8-BA46-B49E-AF151B590E4E}" srcOrd="0" destOrd="0" presId="urn:microsoft.com/office/officeart/2005/8/layout/hierarchy3"/>
    <dgm:cxn modelId="{8DB98703-0755-0247-89BF-4C3A66F1DE52}" type="presParOf" srcId="{CE042C04-59AB-D348-A33A-B2EED4A9B476}" destId="{B4B37434-F97A-BF4F-95EE-4DB3B66FAF0B}" srcOrd="1" destOrd="0" presId="urn:microsoft.com/office/officeart/2005/8/layout/hierarchy3"/>
    <dgm:cxn modelId="{77197D4D-D1A1-4446-88D3-9C897A9C6E8D}" type="presParOf" srcId="{CE042C04-59AB-D348-A33A-B2EED4A9B476}" destId="{AB53BA07-DF39-3E49-AC02-6A3C4C9B3CB2}" srcOrd="2" destOrd="0" presId="urn:microsoft.com/office/officeart/2005/8/layout/hierarchy3"/>
    <dgm:cxn modelId="{EC788754-5FA3-0D4A-9D54-FC892ED6D78D}" type="presParOf" srcId="{CE042C04-59AB-D348-A33A-B2EED4A9B476}" destId="{1EC7D058-138B-5B44-B558-2AD60A3A78E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42422-30B8-7145-AC45-A97345BECA97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E5BBEE-220B-D443-BE6C-37118C441C07}">
      <dgm:prSet/>
      <dgm:spPr/>
      <dgm:t>
        <a:bodyPr/>
        <a:lstStyle/>
        <a:p>
          <a:pPr rtl="0"/>
          <a:r>
            <a:rPr lang="en-US" dirty="0" smtClean="0"/>
            <a:t>A state in which the system spends most of its time swapping process pieces rather than executing instructions</a:t>
          </a:r>
          <a:endParaRPr lang="en-US" dirty="0"/>
        </a:p>
      </dgm:t>
    </dgm:pt>
    <dgm:pt modelId="{9B2380A5-65EC-E142-9220-E61D3A3D0548}" type="parTrans" cxnId="{E0F565FC-4162-DC41-83C3-F43DCF020C2B}">
      <dgm:prSet/>
      <dgm:spPr/>
      <dgm:t>
        <a:bodyPr/>
        <a:lstStyle/>
        <a:p>
          <a:endParaRPr lang="en-US"/>
        </a:p>
      </dgm:t>
    </dgm:pt>
    <dgm:pt modelId="{3CC8AAAC-E7C2-9142-9DFE-FD06660832E6}" type="sibTrans" cxnId="{E0F565FC-4162-DC41-83C3-F43DCF020C2B}">
      <dgm:prSet/>
      <dgm:spPr/>
      <dgm:t>
        <a:bodyPr/>
        <a:lstStyle/>
        <a:p>
          <a:endParaRPr lang="en-US"/>
        </a:p>
      </dgm:t>
    </dgm:pt>
    <dgm:pt modelId="{C6D5CAE6-89A9-A847-9C0C-17D39BB401D3}">
      <dgm:prSet/>
      <dgm:spPr/>
      <dgm:t>
        <a:bodyPr/>
        <a:lstStyle/>
        <a:p>
          <a:pPr rtl="0"/>
          <a:r>
            <a:rPr lang="en-US" dirty="0" smtClean="0"/>
            <a:t>To avoid this, the operating system tries to guess, based on recent history, which pieces are least likely to be used in the near future</a:t>
          </a:r>
          <a:endParaRPr lang="en-US" dirty="0"/>
        </a:p>
      </dgm:t>
    </dgm:pt>
    <dgm:pt modelId="{1841C1C7-1EA6-F34E-ACB9-3F7354DCA307}" type="parTrans" cxnId="{EAB2EF60-2301-5548-BCF3-98905A1C328C}">
      <dgm:prSet/>
      <dgm:spPr/>
      <dgm:t>
        <a:bodyPr/>
        <a:lstStyle/>
        <a:p>
          <a:endParaRPr lang="en-US"/>
        </a:p>
      </dgm:t>
    </dgm:pt>
    <dgm:pt modelId="{32217BDA-0801-A44B-80AA-3F713413AB4B}" type="sibTrans" cxnId="{EAB2EF60-2301-5548-BCF3-98905A1C328C}">
      <dgm:prSet/>
      <dgm:spPr/>
      <dgm:t>
        <a:bodyPr/>
        <a:lstStyle/>
        <a:p>
          <a:endParaRPr lang="en-US"/>
        </a:p>
      </dgm:t>
    </dgm:pt>
    <dgm:pt modelId="{A92384D2-D1EF-384B-B06B-28D1EA834699}" type="pres">
      <dgm:prSet presAssocID="{F5E42422-30B8-7145-AC45-A97345BECA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ECD05-97D0-2848-845E-9EF3FF2F3AC3}" type="pres">
      <dgm:prSet presAssocID="{7FE5BBEE-220B-D443-BE6C-37118C441C07}" presName="centerShape" presStyleLbl="node0" presStyleIdx="0" presStyleCnt="1" custScaleX="122903" custScaleY="122902" custLinFactNeighborX="-14724" custLinFactNeighborY="-7021"/>
      <dgm:spPr/>
      <dgm:t>
        <a:bodyPr/>
        <a:lstStyle/>
        <a:p>
          <a:endParaRPr lang="en-US"/>
        </a:p>
      </dgm:t>
    </dgm:pt>
    <dgm:pt modelId="{F6A246D8-D41F-0441-BDEE-6B863BD8F125}" type="pres">
      <dgm:prSet presAssocID="{C6D5CAE6-89A9-A847-9C0C-17D39BB401D3}" presName="oneComp" presStyleCnt="0"/>
      <dgm:spPr/>
    </dgm:pt>
    <dgm:pt modelId="{4370057F-3C2D-4B46-A4AF-491C00B3268F}" type="pres">
      <dgm:prSet presAssocID="{C6D5CAE6-89A9-A847-9C0C-17D39BB401D3}" presName="dummyConnPt" presStyleCnt="0"/>
      <dgm:spPr/>
    </dgm:pt>
    <dgm:pt modelId="{0DE334B6-6615-2A4A-9DE0-59A931F2AE22}" type="pres">
      <dgm:prSet presAssocID="{C6D5CAE6-89A9-A847-9C0C-17D39BB401D3}" presName="oneNode" presStyleLbl="node1" presStyleIdx="0" presStyleCnt="1" custScaleX="202921" custScaleY="196320" custLinFactNeighborX="26948" custLinFactNeighborY="-3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24D3B-17D8-DC4C-AEB8-15E069D13B1D}" type="pres">
      <dgm:prSet presAssocID="{C6D5CAE6-89A9-A847-9C0C-17D39BB401D3}" presName="dummya" presStyleCnt="0"/>
      <dgm:spPr/>
    </dgm:pt>
    <dgm:pt modelId="{D26502E6-7618-BF42-A8E3-6F4B3C9FEDE3}" type="pres">
      <dgm:prSet presAssocID="{C6D5CAE6-89A9-A847-9C0C-17D39BB401D3}" presName="dummyb" presStyleCnt="0"/>
      <dgm:spPr/>
    </dgm:pt>
    <dgm:pt modelId="{7E7B9BC0-E8AD-D348-9FAB-6FBAFC47FB3B}" type="pres">
      <dgm:prSet presAssocID="{C6D5CAE6-89A9-A847-9C0C-17D39BB401D3}" presName="dummyc" presStyleCnt="0"/>
      <dgm:spPr/>
    </dgm:pt>
    <dgm:pt modelId="{27C19F38-3CF5-3C43-BEA1-8B8F89394CDE}" type="pres">
      <dgm:prSet presAssocID="{32217BDA-0801-A44B-80AA-3F713413AB4B}" presName="singleconn" presStyleLbl="sibTrans2D1" presStyleIdx="0" presStyleCnt="1" custLinFactNeighborX="-16657" custLinFactNeighborY="-6333"/>
      <dgm:spPr/>
      <dgm:t>
        <a:bodyPr/>
        <a:lstStyle/>
        <a:p>
          <a:endParaRPr lang="en-US"/>
        </a:p>
      </dgm:t>
    </dgm:pt>
  </dgm:ptLst>
  <dgm:cxnLst>
    <dgm:cxn modelId="{8A1E2F07-C9B6-144D-AB42-C88CFE41A953}" type="presOf" srcId="{C6D5CAE6-89A9-A847-9C0C-17D39BB401D3}" destId="{0DE334B6-6615-2A4A-9DE0-59A931F2AE22}" srcOrd="0" destOrd="0" presId="urn:microsoft.com/office/officeart/2005/8/layout/radial6"/>
    <dgm:cxn modelId="{5999F1C2-D0B5-424C-A60F-90A97D93AC96}" type="presOf" srcId="{32217BDA-0801-A44B-80AA-3F713413AB4B}" destId="{27C19F38-3CF5-3C43-BEA1-8B8F89394CDE}" srcOrd="0" destOrd="0" presId="urn:microsoft.com/office/officeart/2005/8/layout/radial6"/>
    <dgm:cxn modelId="{F0CB9C74-C802-8D4B-8956-A969A6FE380A}" type="presOf" srcId="{7FE5BBEE-220B-D443-BE6C-37118C441C07}" destId="{C5DECD05-97D0-2848-845E-9EF3FF2F3AC3}" srcOrd="0" destOrd="0" presId="urn:microsoft.com/office/officeart/2005/8/layout/radial6"/>
    <dgm:cxn modelId="{89EAFDCF-B76F-154E-A388-B8569949A8E7}" type="presOf" srcId="{F5E42422-30B8-7145-AC45-A97345BECA97}" destId="{A92384D2-D1EF-384B-B06B-28D1EA834699}" srcOrd="0" destOrd="0" presId="urn:microsoft.com/office/officeart/2005/8/layout/radial6"/>
    <dgm:cxn modelId="{EAB2EF60-2301-5548-BCF3-98905A1C328C}" srcId="{7FE5BBEE-220B-D443-BE6C-37118C441C07}" destId="{C6D5CAE6-89A9-A847-9C0C-17D39BB401D3}" srcOrd="0" destOrd="0" parTransId="{1841C1C7-1EA6-F34E-ACB9-3F7354DCA307}" sibTransId="{32217BDA-0801-A44B-80AA-3F713413AB4B}"/>
    <dgm:cxn modelId="{E0F565FC-4162-DC41-83C3-F43DCF020C2B}" srcId="{F5E42422-30B8-7145-AC45-A97345BECA97}" destId="{7FE5BBEE-220B-D443-BE6C-37118C441C07}" srcOrd="0" destOrd="0" parTransId="{9B2380A5-65EC-E142-9220-E61D3A3D0548}" sibTransId="{3CC8AAAC-E7C2-9142-9DFE-FD06660832E6}"/>
    <dgm:cxn modelId="{A7089D51-CE92-1B43-AA8D-745890C0C125}" type="presParOf" srcId="{A92384D2-D1EF-384B-B06B-28D1EA834699}" destId="{C5DECD05-97D0-2848-845E-9EF3FF2F3AC3}" srcOrd="0" destOrd="0" presId="urn:microsoft.com/office/officeart/2005/8/layout/radial6"/>
    <dgm:cxn modelId="{2CD4A523-AEEF-9B41-8279-7CD3204B18BF}" type="presParOf" srcId="{A92384D2-D1EF-384B-B06B-28D1EA834699}" destId="{F6A246D8-D41F-0441-BDEE-6B863BD8F125}" srcOrd="1" destOrd="0" presId="urn:microsoft.com/office/officeart/2005/8/layout/radial6"/>
    <dgm:cxn modelId="{7B49BA77-7EF0-A44C-9E33-B502E49350C9}" type="presParOf" srcId="{F6A246D8-D41F-0441-BDEE-6B863BD8F125}" destId="{4370057F-3C2D-4B46-A4AF-491C00B3268F}" srcOrd="0" destOrd="0" presId="urn:microsoft.com/office/officeart/2005/8/layout/radial6"/>
    <dgm:cxn modelId="{249E36D8-A025-6B4B-ACDA-08E316FD54FF}" type="presParOf" srcId="{F6A246D8-D41F-0441-BDEE-6B863BD8F125}" destId="{0DE334B6-6615-2A4A-9DE0-59A931F2AE22}" srcOrd="1" destOrd="0" presId="urn:microsoft.com/office/officeart/2005/8/layout/radial6"/>
    <dgm:cxn modelId="{454152A4-89AF-2841-8555-D4C7A35FD57D}" type="presParOf" srcId="{A92384D2-D1EF-384B-B06B-28D1EA834699}" destId="{12C24D3B-17D8-DC4C-AEB8-15E069D13B1D}" srcOrd="2" destOrd="0" presId="urn:microsoft.com/office/officeart/2005/8/layout/radial6"/>
    <dgm:cxn modelId="{19291B55-35C3-2644-8CE0-A1B876B9C7C4}" type="presParOf" srcId="{A92384D2-D1EF-384B-B06B-28D1EA834699}" destId="{D26502E6-7618-BF42-A8E3-6F4B3C9FEDE3}" srcOrd="3" destOrd="0" presId="urn:microsoft.com/office/officeart/2005/8/layout/radial6"/>
    <dgm:cxn modelId="{BD54A4ED-AEE0-6643-9172-CE4CCFD95012}" type="presParOf" srcId="{A92384D2-D1EF-384B-B06B-28D1EA834699}" destId="{7E7B9BC0-E8AD-D348-9FAB-6FBAFC47FB3B}" srcOrd="4" destOrd="0" presId="urn:microsoft.com/office/officeart/2005/8/layout/radial6"/>
    <dgm:cxn modelId="{9934FC69-B85B-DD47-802C-7FD2AE13D695}" type="presParOf" srcId="{A92384D2-D1EF-384B-B06B-28D1EA834699}" destId="{27C19F38-3CF5-3C43-BEA1-8B8F89394CDE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C2EA0D-E077-6348-BA79-BA16D38530D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B96B-CEFE-7E4B-B6C4-72B134326C6F}">
      <dgm:prSet/>
      <dgm:spPr/>
      <dgm:t>
        <a:bodyPr/>
        <a:lstStyle/>
        <a:p>
          <a:pPr rtl="0"/>
          <a:r>
            <a:rPr lang="en-US" dirty="0" smtClean="0"/>
            <a:t>For virtual memory to be practical and effective:</a:t>
          </a:r>
          <a:endParaRPr lang="en-US" dirty="0"/>
        </a:p>
      </dgm:t>
    </dgm:pt>
    <dgm:pt modelId="{C9417D73-A2E5-7B4D-8358-06B4E74BC7C6}" type="parTrans" cxnId="{F657E8B6-E88D-A24F-936B-D179ED04E6EB}">
      <dgm:prSet/>
      <dgm:spPr/>
      <dgm:t>
        <a:bodyPr/>
        <a:lstStyle/>
        <a:p>
          <a:endParaRPr lang="en-US"/>
        </a:p>
      </dgm:t>
    </dgm:pt>
    <dgm:pt modelId="{69544D86-1256-3F48-A771-E724DB1CA2DE}" type="sibTrans" cxnId="{F657E8B6-E88D-A24F-936B-D179ED04E6EB}">
      <dgm:prSet/>
      <dgm:spPr/>
      <dgm:t>
        <a:bodyPr/>
        <a:lstStyle/>
        <a:p>
          <a:endParaRPr lang="en-US"/>
        </a:p>
      </dgm:t>
    </dgm:pt>
    <dgm:pt modelId="{A65B3CA6-C8EA-5D42-8F4E-0102F2DE9322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hardware must support paging and segmentation </a:t>
          </a:r>
          <a:endParaRPr lang="en-US" dirty="0"/>
        </a:p>
      </dgm:t>
    </dgm:pt>
    <dgm:pt modelId="{B3D7A046-02E2-2E4D-9411-176EE1AAA375}" type="parTrans" cxnId="{8F22BA0E-D040-234C-97E9-8C11708BD870}">
      <dgm:prSet/>
      <dgm:spPr/>
      <dgm:t>
        <a:bodyPr/>
        <a:lstStyle/>
        <a:p>
          <a:endParaRPr lang="en-US"/>
        </a:p>
      </dgm:t>
    </dgm:pt>
    <dgm:pt modelId="{20BF5A68-55E8-AB44-B7F1-CCC893911E55}" type="sibTrans" cxnId="{8F22BA0E-D040-234C-97E9-8C11708BD870}">
      <dgm:prSet/>
      <dgm:spPr/>
      <dgm:t>
        <a:bodyPr/>
        <a:lstStyle/>
        <a:p>
          <a:endParaRPr lang="en-US"/>
        </a:p>
      </dgm:t>
    </dgm:pt>
    <dgm:pt modelId="{711AAEF7-EE06-A74F-94E2-FE7BB5CC08EF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operating system must include software for managing the movement of pages and/or segments between secondary memory and main memory</a:t>
          </a:r>
          <a:endParaRPr lang="en-US" dirty="0"/>
        </a:p>
      </dgm:t>
    </dgm:pt>
    <dgm:pt modelId="{ECD1ADCD-25FE-444C-AF69-9877D8D116DB}" type="parTrans" cxnId="{212E4CD0-FF39-DD4A-B47A-1F0AE6D7118E}">
      <dgm:prSet/>
      <dgm:spPr/>
      <dgm:t>
        <a:bodyPr/>
        <a:lstStyle/>
        <a:p>
          <a:endParaRPr lang="en-US"/>
        </a:p>
      </dgm:t>
    </dgm:pt>
    <dgm:pt modelId="{6B773E1D-5061-744D-AB7E-84F87CE4918D}" type="sibTrans" cxnId="{212E4CD0-FF39-DD4A-B47A-1F0AE6D7118E}">
      <dgm:prSet/>
      <dgm:spPr/>
      <dgm:t>
        <a:bodyPr/>
        <a:lstStyle/>
        <a:p>
          <a:endParaRPr lang="en-US"/>
        </a:p>
      </dgm:t>
    </dgm:pt>
    <dgm:pt modelId="{36FED3B4-8B3D-7D4C-85F3-E811FCA5BAAC}" type="pres">
      <dgm:prSet presAssocID="{AFC2EA0D-E077-6348-BA79-BA16D38530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89B28B-27E3-D04F-8F9C-2FEFAD162F79}" type="pres">
      <dgm:prSet presAssocID="{40FCB96B-CEFE-7E4B-B6C4-72B134326C6F}" presName="composite" presStyleCnt="0"/>
      <dgm:spPr/>
    </dgm:pt>
    <dgm:pt modelId="{25D7E9AD-3FF4-B340-AFEC-D83943AB2430}" type="pres">
      <dgm:prSet presAssocID="{40FCB96B-CEFE-7E4B-B6C4-72B134326C6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E4BCB-7BAA-C945-A329-7D44D749EC35}" type="pres">
      <dgm:prSet presAssocID="{40FCB96B-CEFE-7E4B-B6C4-72B134326C6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2E4CD0-FF39-DD4A-B47A-1F0AE6D7118E}" srcId="{40FCB96B-CEFE-7E4B-B6C4-72B134326C6F}" destId="{711AAEF7-EE06-A74F-94E2-FE7BB5CC08EF}" srcOrd="1" destOrd="0" parTransId="{ECD1ADCD-25FE-444C-AF69-9877D8D116DB}" sibTransId="{6B773E1D-5061-744D-AB7E-84F87CE4918D}"/>
    <dgm:cxn modelId="{9055B20A-2980-D442-9679-CE272575447D}" type="presOf" srcId="{A65B3CA6-C8EA-5D42-8F4E-0102F2DE9322}" destId="{B46E4BCB-7BAA-C945-A329-7D44D749EC35}" srcOrd="0" destOrd="0" presId="urn:microsoft.com/office/officeart/2005/8/layout/hList1"/>
    <dgm:cxn modelId="{8F22BA0E-D040-234C-97E9-8C11708BD870}" srcId="{40FCB96B-CEFE-7E4B-B6C4-72B134326C6F}" destId="{A65B3CA6-C8EA-5D42-8F4E-0102F2DE9322}" srcOrd="0" destOrd="0" parTransId="{B3D7A046-02E2-2E4D-9411-176EE1AAA375}" sibTransId="{20BF5A68-55E8-AB44-B7F1-CCC893911E55}"/>
    <dgm:cxn modelId="{F657E8B6-E88D-A24F-936B-D179ED04E6EB}" srcId="{AFC2EA0D-E077-6348-BA79-BA16D38530D4}" destId="{40FCB96B-CEFE-7E4B-B6C4-72B134326C6F}" srcOrd="0" destOrd="0" parTransId="{C9417D73-A2E5-7B4D-8358-06B4E74BC7C6}" sibTransId="{69544D86-1256-3F48-A771-E724DB1CA2DE}"/>
    <dgm:cxn modelId="{07E864E8-C7F6-BC42-A599-4B1D6A7BCBC7}" type="presOf" srcId="{AFC2EA0D-E077-6348-BA79-BA16D38530D4}" destId="{36FED3B4-8B3D-7D4C-85F3-E811FCA5BAAC}" srcOrd="0" destOrd="0" presId="urn:microsoft.com/office/officeart/2005/8/layout/hList1"/>
    <dgm:cxn modelId="{C617C8C0-D56D-434C-974C-919F5CA85FCE}" type="presOf" srcId="{711AAEF7-EE06-A74F-94E2-FE7BB5CC08EF}" destId="{B46E4BCB-7BAA-C945-A329-7D44D749EC35}" srcOrd="0" destOrd="1" presId="urn:microsoft.com/office/officeart/2005/8/layout/hList1"/>
    <dgm:cxn modelId="{A9D691C8-BAD1-F54F-9AC0-686331A29DD9}" type="presOf" srcId="{40FCB96B-CEFE-7E4B-B6C4-72B134326C6F}" destId="{25D7E9AD-3FF4-B340-AFEC-D83943AB2430}" srcOrd="0" destOrd="0" presId="urn:microsoft.com/office/officeart/2005/8/layout/hList1"/>
    <dgm:cxn modelId="{F86005AF-6F07-724F-8C1E-C96C4F86524A}" type="presParOf" srcId="{36FED3B4-8B3D-7D4C-85F3-E811FCA5BAAC}" destId="{AF89B28B-27E3-D04F-8F9C-2FEFAD162F79}" srcOrd="0" destOrd="0" presId="urn:microsoft.com/office/officeart/2005/8/layout/hList1"/>
    <dgm:cxn modelId="{DE196362-017B-5342-BA11-048C979BC968}" type="presParOf" srcId="{AF89B28B-27E3-D04F-8F9C-2FEFAD162F79}" destId="{25D7E9AD-3FF4-B340-AFEC-D83943AB2430}" srcOrd="0" destOrd="0" presId="urn:microsoft.com/office/officeart/2005/8/layout/hList1"/>
    <dgm:cxn modelId="{36F6A005-5757-D249-8A6F-FC4A78B835C1}" type="presParOf" srcId="{AF89B28B-27E3-D04F-8F9C-2FEFAD162F79}" destId="{B46E4BCB-7BAA-C945-A329-7D44D749EC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31E0D-D0BE-CB43-B62C-83EFB8F80940}">
      <dsp:nvSpPr>
        <dsp:cNvPr id="0" name=""/>
        <dsp:cNvSpPr/>
      </dsp:nvSpPr>
      <dsp:spPr>
        <a:xfrm>
          <a:off x="1509294" y="3288"/>
          <a:ext cx="2434642" cy="121732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Real memory</a:t>
          </a:r>
          <a:endParaRPr lang="en-US" sz="3600" kern="1200" dirty="0"/>
        </a:p>
      </dsp:txBody>
      <dsp:txXfrm>
        <a:off x="1544948" y="38942"/>
        <a:ext cx="2363334" cy="1146013"/>
      </dsp:txXfrm>
    </dsp:sp>
    <dsp:sp modelId="{9E617053-E223-AD4D-B846-8B3F09EDFEA2}">
      <dsp:nvSpPr>
        <dsp:cNvPr id="0" name=""/>
        <dsp:cNvSpPr/>
      </dsp:nvSpPr>
      <dsp:spPr>
        <a:xfrm>
          <a:off x="1752758" y="1220609"/>
          <a:ext cx="243464" cy="91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990"/>
              </a:lnTo>
              <a:lnTo>
                <a:pt x="243464" y="91299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A2A55-C5C8-B047-84A4-F82365A88EC3}">
      <dsp:nvSpPr>
        <dsp:cNvPr id="0" name=""/>
        <dsp:cNvSpPr/>
      </dsp:nvSpPr>
      <dsp:spPr>
        <a:xfrm>
          <a:off x="1996222" y="1524939"/>
          <a:ext cx="1947713" cy="121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main memory, the actual RAM</a:t>
          </a:r>
          <a:endParaRPr lang="en-US" sz="2200" kern="1200" dirty="0"/>
        </a:p>
      </dsp:txBody>
      <dsp:txXfrm>
        <a:off x="2031876" y="1560593"/>
        <a:ext cx="1876405" cy="1146013"/>
      </dsp:txXfrm>
    </dsp:sp>
    <dsp:sp modelId="{017134D0-DFF9-3845-AB67-F92A5FA9DE9B}">
      <dsp:nvSpPr>
        <dsp:cNvPr id="0" name=""/>
        <dsp:cNvSpPr/>
      </dsp:nvSpPr>
      <dsp:spPr>
        <a:xfrm>
          <a:off x="4552596" y="3288"/>
          <a:ext cx="2434642" cy="121732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Virtual memory</a:t>
          </a:r>
          <a:endParaRPr lang="en-US" sz="3600" kern="1200" dirty="0"/>
        </a:p>
      </dsp:txBody>
      <dsp:txXfrm>
        <a:off x="4588250" y="38942"/>
        <a:ext cx="2363334" cy="1146013"/>
      </dsp:txXfrm>
    </dsp:sp>
    <dsp:sp modelId="{B7AEB84D-AAD8-BA46-B49E-AF151B590E4E}">
      <dsp:nvSpPr>
        <dsp:cNvPr id="0" name=""/>
        <dsp:cNvSpPr/>
      </dsp:nvSpPr>
      <dsp:spPr>
        <a:xfrm>
          <a:off x="4796061" y="1220609"/>
          <a:ext cx="243464" cy="91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990"/>
              </a:lnTo>
              <a:lnTo>
                <a:pt x="243464" y="91299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37434-F97A-BF4F-95EE-4DB3B66FAF0B}">
      <dsp:nvSpPr>
        <dsp:cNvPr id="0" name=""/>
        <dsp:cNvSpPr/>
      </dsp:nvSpPr>
      <dsp:spPr>
        <a:xfrm>
          <a:off x="5039525" y="1524939"/>
          <a:ext cx="2214180" cy="121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memory on disk</a:t>
          </a:r>
          <a:endParaRPr lang="en-US" sz="1800" kern="1200" dirty="0"/>
        </a:p>
      </dsp:txBody>
      <dsp:txXfrm>
        <a:off x="5075179" y="1560593"/>
        <a:ext cx="2142872" cy="1146013"/>
      </dsp:txXfrm>
    </dsp:sp>
    <dsp:sp modelId="{AB53BA07-DF39-3E49-AC02-6A3C4C9B3CB2}">
      <dsp:nvSpPr>
        <dsp:cNvPr id="0" name=""/>
        <dsp:cNvSpPr/>
      </dsp:nvSpPr>
      <dsp:spPr>
        <a:xfrm>
          <a:off x="4796061" y="1220609"/>
          <a:ext cx="243464" cy="2434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642"/>
              </a:lnTo>
              <a:lnTo>
                <a:pt x="243464" y="243464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7D058-138B-5B44-B558-2AD60A3A78E7}">
      <dsp:nvSpPr>
        <dsp:cNvPr id="0" name=""/>
        <dsp:cNvSpPr/>
      </dsp:nvSpPr>
      <dsp:spPr>
        <a:xfrm>
          <a:off x="5039525" y="3046590"/>
          <a:ext cx="2214180" cy="121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allows for effective multiprogramming and relieves the user of tight constraints of main memory</a:t>
          </a:r>
          <a:endParaRPr lang="en-US" sz="1800" kern="1200" dirty="0"/>
        </a:p>
      </dsp:txBody>
      <dsp:txXfrm>
        <a:off x="5075179" y="3082244"/>
        <a:ext cx="2142872" cy="1146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9F38-3CF5-3C43-BEA1-8B8F89394CDE}">
      <dsp:nvSpPr>
        <dsp:cNvPr id="0" name=""/>
        <dsp:cNvSpPr/>
      </dsp:nvSpPr>
      <dsp:spPr>
        <a:xfrm>
          <a:off x="1174054" y="381004"/>
          <a:ext cx="4335753" cy="4335753"/>
        </a:xfrm>
        <a:prstGeom prst="blockArc">
          <a:avLst>
            <a:gd name="adj1" fmla="val 6599"/>
            <a:gd name="adj2" fmla="val 21593401"/>
            <a:gd name="adj3" fmla="val 464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DECD05-97D0-2848-845E-9EF3FF2F3AC3}">
      <dsp:nvSpPr>
        <dsp:cNvPr id="0" name=""/>
        <dsp:cNvSpPr/>
      </dsp:nvSpPr>
      <dsp:spPr>
        <a:xfrm>
          <a:off x="2209816" y="1295391"/>
          <a:ext cx="2453337" cy="245331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state in which the system spends most of its time swapping process pieces rather than executing instructions</a:t>
          </a:r>
          <a:endParaRPr lang="en-US" sz="1500" kern="1200" dirty="0"/>
        </a:p>
      </dsp:txBody>
      <dsp:txXfrm>
        <a:off x="2569099" y="1654671"/>
        <a:ext cx="1734771" cy="1734757"/>
      </dsp:txXfrm>
    </dsp:sp>
    <dsp:sp modelId="{0DE334B6-6615-2A4A-9DE0-59A931F2AE22}">
      <dsp:nvSpPr>
        <dsp:cNvPr id="0" name=""/>
        <dsp:cNvSpPr/>
      </dsp:nvSpPr>
      <dsp:spPr>
        <a:xfrm>
          <a:off x="5136471" y="914405"/>
          <a:ext cx="2835435" cy="274319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avoid this, the operating system tries to guess, based on recent history, which pieces are least likely to be used in the near future</a:t>
          </a:r>
          <a:endParaRPr lang="en-US" sz="1400" kern="1200" dirty="0"/>
        </a:p>
      </dsp:txBody>
      <dsp:txXfrm>
        <a:off x="5551711" y="1316137"/>
        <a:ext cx="2004955" cy="1939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7E9AD-3FF4-B340-AFEC-D83943AB2430}">
      <dsp:nvSpPr>
        <dsp:cNvPr id="0" name=""/>
        <dsp:cNvSpPr/>
      </dsp:nvSpPr>
      <dsp:spPr>
        <a:xfrm>
          <a:off x="0" y="59654"/>
          <a:ext cx="7010400" cy="91539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For virtual memory to be practical and effective:</a:t>
          </a:r>
          <a:endParaRPr lang="en-US" sz="2500" kern="1200" dirty="0"/>
        </a:p>
      </dsp:txBody>
      <dsp:txXfrm>
        <a:off x="0" y="59654"/>
        <a:ext cx="7010400" cy="915390"/>
      </dsp:txXfrm>
    </dsp:sp>
    <dsp:sp modelId="{B46E4BCB-7BAA-C945-A329-7D44D749EC35}">
      <dsp:nvSpPr>
        <dsp:cNvPr id="0" name=""/>
        <dsp:cNvSpPr/>
      </dsp:nvSpPr>
      <dsp:spPr>
        <a:xfrm>
          <a:off x="0" y="975045"/>
          <a:ext cx="7010400" cy="2470500"/>
        </a:xfrm>
        <a:prstGeom prst="rect">
          <a:avLst/>
        </a:prstGeom>
        <a:solidFill>
          <a:schemeClr val="bg1"/>
        </a:solidFill>
        <a:ln w="635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hardware must support paging and segmentation 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operating system must include software for managing the movement of pages and/or segments between secondary memory and main memory</a:t>
          </a:r>
          <a:endParaRPr lang="en-US" sz="2500" kern="1200" dirty="0"/>
        </a:p>
      </dsp:txBody>
      <dsp:txXfrm>
        <a:off x="0" y="975045"/>
        <a:ext cx="7010400" cy="247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8136-3486-BD41-A394-81211FC1D7E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28916-F26F-F840-B0C7-F7890E9E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7.2   Memory Management</a:t>
            </a:r>
            <a:r>
              <a:rPr lang="en-US" baseline="0" dirty="0" smtClean="0"/>
              <a:t>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65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we see that the principle of locality suggests that a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may work. For virtual memory to be practical and effective, two ingredients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needed. First, there must be hardware support for the paging and/or segmentation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to be employed. Second, the operating system must include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managing the movement of pages and/or segments between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main memory.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hardware</a:t>
            </a:r>
            <a:r>
              <a:rPr lang="en-US" baseline="0" dirty="0" smtClean="0"/>
              <a:t> level it will sort of look like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0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more or fewer mappings. </a:t>
            </a:r>
          </a:p>
          <a:p>
            <a:r>
              <a:rPr lang="en-US" dirty="0" smtClean="0"/>
              <a:t>It doesn’t have to be 4K. </a:t>
            </a:r>
          </a:p>
          <a:p>
            <a:r>
              <a:rPr lang="en-US" dirty="0" smtClean="0"/>
              <a:t>X86 supports different</a:t>
            </a:r>
            <a:r>
              <a:rPr lang="en-US" baseline="0" dirty="0" smtClean="0"/>
              <a:t> sizes</a:t>
            </a:r>
          </a:p>
          <a:p>
            <a:r>
              <a:rPr lang="en-US" baseline="0" dirty="0" smtClean="0"/>
              <a:t>4MG you only to store less than 4KB</a:t>
            </a:r>
          </a:p>
          <a:p>
            <a:r>
              <a:rPr lang="en-US" baseline="0" dirty="0" smtClean="0"/>
              <a:t>64bit give you even more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0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hardware design decision is the size of page to be used.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several factors to consider. One is internal fragmentation. Clearly,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 the page size, the lesser is the amount of internal fragmentation. To optimize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main memory, we would like to reduce internal fragmentation.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hand, the smaller the page, the greater is the number of pages required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More pages per process means larger page tables. For large programs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heavily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environment, this may mean that some portion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tables of active processes must be in virtual memory, not in main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there may be a double page fault for a single reference to memory: first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in the needed portion of the page table and second to bring in the process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factor is that the physical characteristics of most secondary-memory devices,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rotational, favor a larger page size for more efficient block transfer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26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process can</a:t>
            </a:r>
            <a:r>
              <a:rPr lang="en-US" baseline="0" dirty="0" smtClean="0"/>
              <a:t> have their own address space. </a:t>
            </a:r>
          </a:p>
          <a:p>
            <a:r>
              <a:rPr lang="en-US" baseline="0" dirty="0" smtClean="0"/>
              <a:t>You can have two processes with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2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Handled by the same mechanism</a:t>
            </a:r>
            <a:r>
              <a:rPr lang="en-US" baseline="0" dirty="0" smtClean="0"/>
              <a:t> that handles interrupts, system calls,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might not be much of an issue, yet,</a:t>
            </a:r>
            <a:r>
              <a:rPr lang="en-US" baseline="0" dirty="0" smtClean="0"/>
              <a:t> but it was more before. </a:t>
            </a:r>
          </a:p>
          <a:p>
            <a:r>
              <a:rPr lang="en-US" baseline="0" dirty="0" smtClean="0"/>
              <a:t>We start up the </a:t>
            </a:r>
            <a:r>
              <a:rPr lang="en-US" baseline="0" dirty="0" err="1" smtClean="0"/>
              <a:t>prog</a:t>
            </a:r>
            <a:r>
              <a:rPr lang="en-US" baseline="0" dirty="0" smtClean="0"/>
              <a:t> and we map the first 4K chunk. </a:t>
            </a:r>
          </a:p>
          <a:p>
            <a:r>
              <a:rPr lang="en-US" baseline="0" dirty="0" smtClean="0"/>
              <a:t>Drawing of locality.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r>
              <a:rPr lang="en-US" baseline="0" dirty="0" smtClean="0"/>
              <a:t> mappings in 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5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part is the 4</a:t>
            </a:r>
            <a:r>
              <a:rPr lang="en-US" baseline="0" dirty="0" smtClean="0"/>
              <a:t> bit index into the page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3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know</a:t>
            </a:r>
            <a:r>
              <a:rPr lang="en-US" baseline="0" dirty="0" smtClean="0"/>
              <a:t> what’s your max address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problems with</a:t>
            </a:r>
            <a:r>
              <a:rPr lang="en-US" baseline="0" dirty="0" smtClean="0"/>
              <a:t> segmented memory: ???</a:t>
            </a:r>
          </a:p>
          <a:p>
            <a:r>
              <a:rPr lang="en-US" baseline="0" dirty="0" smtClean="0"/>
              <a:t>So we want virtual memory</a:t>
            </a:r>
          </a:p>
          <a:p>
            <a:r>
              <a:rPr lang="en-US" baseline="0" dirty="0" smtClean="0"/>
              <a:t>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have some mapping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9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just data not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reference one byte, you will reference another set of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1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in the CPU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do you think the TLB will be invalidated? At context switch.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physical to the virtual instead </a:t>
            </a:r>
          </a:p>
          <a:p>
            <a:r>
              <a:rPr lang="en-US" dirty="0" smtClean="0"/>
              <a:t>Optimization</a:t>
            </a:r>
            <a:r>
              <a:rPr lang="en-US" baseline="0" dirty="0" smtClean="0"/>
              <a:t> tricks: sorted,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Amortized </a:t>
            </a:r>
            <a:r>
              <a:rPr lang="en-US" dirty="0" err="1" smtClean="0"/>
              <a:t>constand</a:t>
            </a:r>
            <a:r>
              <a:rPr lang="en-US" dirty="0" smtClean="0"/>
              <a:t> time lookup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7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</a:t>
            </a:r>
            <a:r>
              <a:rPr lang="en-US" baseline="0" dirty="0" smtClean="0"/>
              <a:t> the page size,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10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rPr lang="en-US" dirty="0" smtClean="0"/>
              <a:t>So not: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lang="en-US" dirty="0" smtClean="0"/>
              <a:t>32-bit PAE (allows using more than 4GB of RAM on a 32-bit machine)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lang="en-US" dirty="0" smtClean="0"/>
              <a:t>64-bit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10 bits tell you which index in the page directory you are looking for</a:t>
            </a:r>
          </a:p>
          <a:p>
            <a:r>
              <a:rPr lang="en-US" baseline="0" dirty="0" smtClean="0"/>
              <a:t>The second 10 bits tell you which index in the table entry you are looking for</a:t>
            </a:r>
          </a:p>
          <a:p>
            <a:r>
              <a:rPr lang="en-US" baseline="0" dirty="0" smtClean="0"/>
              <a:t>12 bit offset tells you which byte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9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number</a:t>
            </a:r>
            <a:r>
              <a:rPr lang="en-US" baseline="0" dirty="0" smtClean="0"/>
              <a:t> odd? </a:t>
            </a:r>
          </a:p>
          <a:p>
            <a:r>
              <a:rPr lang="en-US" baseline="0" dirty="0" smtClean="0"/>
              <a:t>They are all valid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8.1 defines some key terms related to virtual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89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boot it</a:t>
            </a:r>
            <a:r>
              <a:rPr lang="en-US" baseline="0" dirty="0" smtClean="0"/>
              <a:t> uses </a:t>
            </a:r>
            <a:r>
              <a:rPr lang="en-US" baseline="0" dirty="0" err="1" smtClean="0"/>
              <a:t>superpages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3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aligned. </a:t>
            </a:r>
          </a:p>
          <a:p>
            <a:r>
              <a:rPr lang="en-US" dirty="0" smtClean="0"/>
              <a:t>Page directories and page tables have to exist at</a:t>
            </a:r>
            <a:r>
              <a:rPr lang="en-US" baseline="0" dirty="0" smtClean="0"/>
              <a:t> a location that ends in 12 zeros</a:t>
            </a:r>
          </a:p>
          <a:p>
            <a:r>
              <a:rPr lang="en-US" baseline="0" dirty="0" smtClean="0"/>
              <a:t>PG </a:t>
            </a:r>
            <a:r>
              <a:rPr lang="en-US" baseline="0" dirty="0" err="1" smtClean="0"/>
              <a:t>talbe</a:t>
            </a:r>
            <a:r>
              <a:rPr lang="en-US" baseline="0" dirty="0" smtClean="0"/>
              <a:t> entry</a:t>
            </a:r>
          </a:p>
          <a:p>
            <a:r>
              <a:rPr lang="en-US" baseline="0" dirty="0" smtClean="0"/>
              <a:t>The 0</a:t>
            </a:r>
            <a:r>
              <a:rPr lang="en-US" baseline="30000" dirty="0" smtClean="0"/>
              <a:t>th</a:t>
            </a:r>
            <a:r>
              <a:rPr lang="en-US" baseline="0" dirty="0" smtClean="0"/>
              <a:t> entry in that table, equals address zero, </a:t>
            </a:r>
            <a:r>
              <a:rPr lang="en-US" baseline="0" dirty="0" err="1" smtClean="0"/>
              <a:t>ored</a:t>
            </a:r>
            <a:r>
              <a:rPr lang="en-US" baseline="0" dirty="0" smtClean="0"/>
              <a:t> with the present bit, writable, page size bit</a:t>
            </a:r>
          </a:p>
          <a:p>
            <a:r>
              <a:rPr lang="en-US" baseline="0" dirty="0" smtClean="0"/>
              <a:t>Ps = 4mb 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0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2GB Boundary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0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0x8000 0000 =&gt; </a:t>
            </a:r>
            <a:r>
              <a:rPr lang="en-US" dirty="0" err="1" smtClean="0"/>
              <a:t>kernbase</a:t>
            </a:r>
            <a:endParaRPr lang="en-US" dirty="0" smtClean="0"/>
          </a:p>
          <a:p>
            <a:r>
              <a:rPr lang="en-US" dirty="0" smtClean="0"/>
              <a:t>PHYSTOP 0xE000000</a:t>
            </a:r>
          </a:p>
          <a:p>
            <a:endParaRPr lang="en-US" dirty="0" smtClean="0"/>
          </a:p>
          <a:p>
            <a:r>
              <a:rPr lang="en-US" dirty="0" smtClean="0"/>
              <a:t>This defines the addresses</a:t>
            </a:r>
            <a:r>
              <a:rPr lang="en-US" baseline="0" dirty="0" smtClean="0"/>
              <a:t> that OS uses. </a:t>
            </a:r>
          </a:p>
          <a:p>
            <a:r>
              <a:rPr lang="en-US" baseline="0" dirty="0" smtClean="0"/>
              <a:t>I/O</a:t>
            </a:r>
          </a:p>
          <a:p>
            <a:r>
              <a:rPr lang="en-US" baseline="0" dirty="0" smtClean="0"/>
              <a:t>R/O</a:t>
            </a:r>
          </a:p>
          <a:p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goes from data to the end of memory</a:t>
            </a:r>
          </a:p>
          <a:p>
            <a:r>
              <a:rPr lang="en-US" baseline="0" dirty="0" smtClean="0"/>
              <a:t>Further up, more I/0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1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Allocate a page of memory using </a:t>
            </a:r>
            <a:r>
              <a:rPr lang="en-US" dirty="0" err="1" smtClean="0"/>
              <a:t>kalloc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Do a little sanity check. </a:t>
            </a:r>
          </a:p>
          <a:p>
            <a:r>
              <a:rPr lang="en-US" dirty="0" smtClean="0"/>
              <a:t>Map the data structures. </a:t>
            </a:r>
          </a:p>
          <a:p>
            <a:r>
              <a:rPr lang="en-US" dirty="0" smtClean="0"/>
              <a:t>Calls </a:t>
            </a:r>
            <a:r>
              <a:rPr lang="en-US" dirty="0" err="1" smtClean="0"/>
              <a:t>mappages</a:t>
            </a:r>
            <a:r>
              <a:rPr lang="en-US" dirty="0" smtClean="0"/>
              <a:t> on each entry.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1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Kalloc</a:t>
            </a:r>
            <a:r>
              <a:rPr lang="en-US" dirty="0" smtClean="0"/>
              <a:t> pulls memory out of the linked</a:t>
            </a:r>
            <a:r>
              <a:rPr lang="en-US" baseline="0" dirty="0" smtClean="0"/>
              <a:t> list we saw</a:t>
            </a:r>
          </a:p>
          <a:p>
            <a:r>
              <a:rPr lang="en-US" baseline="0" dirty="0" smtClean="0"/>
              <a:t>Physical addresses != RAM because you could have physical addresses that get mapped to devices.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Write to the network address card, will be mapped to another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16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the </a:t>
            </a:r>
            <a:r>
              <a:rPr lang="en-US" dirty="0" err="1" smtClean="0"/>
              <a:t>init</a:t>
            </a:r>
            <a:r>
              <a:rPr lang="en-US" dirty="0" smtClean="0"/>
              <a:t> code to the memory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exectures</a:t>
            </a:r>
            <a:r>
              <a:rPr lang="en-US" dirty="0" smtClean="0"/>
              <a:t> the first system call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3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Guard page is a page that is </a:t>
            </a:r>
            <a:r>
              <a:rPr lang="en-US" dirty="0" err="1" smtClean="0"/>
              <a:t>deliverately</a:t>
            </a:r>
            <a:r>
              <a:rPr lang="en-US" baseline="0" dirty="0" smtClean="0"/>
              <a:t> unmapped</a:t>
            </a:r>
          </a:p>
          <a:p>
            <a:r>
              <a:rPr lang="en-US" baseline="0" dirty="0" smtClean="0"/>
              <a:t>You have gone over your stack </a:t>
            </a:r>
          </a:p>
          <a:p>
            <a:r>
              <a:rPr lang="en-US" baseline="0" dirty="0" smtClean="0"/>
              <a:t>Then stack and heap. </a:t>
            </a:r>
          </a:p>
          <a:p>
            <a:r>
              <a:rPr lang="en-US" baseline="0" dirty="0" smtClean="0"/>
              <a:t>Stack grows downward and we want to detect .</a:t>
            </a:r>
          </a:p>
          <a:p>
            <a:r>
              <a:rPr lang="en-US" baseline="0" dirty="0" smtClean="0"/>
              <a:t>If your stack grows too much, we detect it in the guard page. One page size.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4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by the </a:t>
            </a:r>
            <a:r>
              <a:rPr lang="en-US" dirty="0" err="1" smtClean="0"/>
              <a:t>clearpteu</a:t>
            </a:r>
            <a:r>
              <a:rPr lang="en-US" dirty="0" smtClean="0"/>
              <a:t> function which basically makes the memory inaccessible</a:t>
            </a:r>
            <a:r>
              <a:rPr lang="en-US" baseline="0" dirty="0" smtClean="0"/>
              <a:t> and </a:t>
            </a:r>
            <a:r>
              <a:rPr lang="en-US" dirty="0" smtClean="0"/>
              <a:t>kills the process if it accesses it. ‘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 address space is actually shared by all processes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upper 2GB maps to the same physical pages. </a:t>
            </a:r>
          </a:p>
          <a:p>
            <a:r>
              <a:rPr lang="en-US" baseline="0" dirty="0" smtClean="0"/>
              <a:t>Don’t flush the TLB. System calls are much faster</a:t>
            </a:r>
          </a:p>
          <a:p>
            <a:r>
              <a:rPr lang="en-US" baseline="0" dirty="0" smtClean="0"/>
              <a:t>When you switch processes you switch CR3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Comparing simple paging and simple segmentation, on the one hand, with fixed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partitioning, on the other, we see the foundation for a fundamental breakthrough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memory management. Two characteristics of paging and segmentation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keys to this breakthrough: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All memory references within a process are logical addresses that are dynamically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translated into physical addresses at run time. This means that a process may be swapped in and out of main memory such that it occupies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 of main memory at different times during the course of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process may be broken up into a number of pieces (pages or segments)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pieces need not be contiguously located in main memory during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combination of dynamic run-time address translation and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page or segment table permits this.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come to the breakthrough.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preceding two characteristics are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present, then it is not necessary that all of the pages or all of the segments of a process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main memory during execution. If the piece (segment or page) that holds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instruction to be fetched and the piece that holds the next data location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are in main memory, then at least for a time execution may proceed.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47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file offset, some more</a:t>
            </a:r>
            <a:r>
              <a:rPr lang="en-US" baseline="0" dirty="0" smtClean="0"/>
              <a:t> protection flags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4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Isolate from each other.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9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 smtClean="0"/>
              <a:t>(</a:t>
            </a:r>
            <a:r>
              <a:rPr lang="en-US" sz="1200" dirty="0" err="1" smtClean="0"/>
              <a:t>qemu</a:t>
            </a:r>
            <a:r>
              <a:rPr lang="en-US" sz="1200" dirty="0" smtClean="0"/>
              <a:t>) </a:t>
            </a:r>
            <a:r>
              <a:rPr lang="en-US" sz="1200" dirty="0" err="1" smtClean="0"/>
              <a:t>xp</a:t>
            </a:r>
            <a:r>
              <a:rPr lang="en-US" sz="1200" dirty="0" smtClean="0"/>
              <a:t> 0x3ff000 + 512*4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 smtClean="0"/>
              <a:t>00000000003ff800: 0x003fe027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 smtClean="0"/>
              <a:t>(</a:t>
            </a:r>
            <a:r>
              <a:rPr lang="en-US" sz="1200" dirty="0" err="1" smtClean="0"/>
              <a:t>qemu</a:t>
            </a:r>
            <a:r>
              <a:rPr lang="en-US" sz="1200" dirty="0" smtClean="0"/>
              <a:t>) </a:t>
            </a:r>
            <a:r>
              <a:rPr lang="en-US" sz="1200" dirty="0" err="1" smtClean="0"/>
              <a:t>xp</a:t>
            </a:r>
            <a:r>
              <a:rPr lang="en-US" sz="1200" dirty="0" smtClean="0"/>
              <a:t> 0x003fe000 + 1023 * 4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 smtClean="0"/>
              <a:t>00000000003feffc: 0x003ff003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0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don’t even have to be</a:t>
            </a:r>
            <a:r>
              <a:rPr lang="en-US" baseline="0" dirty="0" smtClean="0"/>
              <a:t> at the same virtual location</a:t>
            </a:r>
          </a:p>
          <a:p>
            <a:r>
              <a:rPr lang="en-US" baseline="0" dirty="0" smtClean="0"/>
              <a:t>They don’t have to have the same permissions either</a:t>
            </a:r>
          </a:p>
          <a:p>
            <a:r>
              <a:rPr lang="en-US" baseline="0" dirty="0" smtClean="0"/>
              <a:t>One way of IPC</a:t>
            </a:r>
            <a:br>
              <a:rPr lang="en-US" baseline="0" dirty="0" smtClean="0"/>
            </a:br>
            <a:r>
              <a:rPr lang="en-US" baseline="0" dirty="0" smtClean="0"/>
              <a:t>page table of one process mapped to another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now, we can talk in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terms, and we will use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to refer to either page or segment,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whether paging or segmentation is employed. Suppose that it is time to bring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process into memory. The operating system begins by bringing in only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few pieces, to include the initial program piece and the initial data piece to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instructions refer.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portion of a process that is actually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time is defined to be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the process. As the process executes,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 proceed smoothly as long as all memory references are to locations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resident set. Using the segment or page table, the processor always is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 whether this is so. If the processor encounters a logical address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in main memory, it generates an interrupt indicating a memory access fault.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puts the interrupted process in a blocking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implications, the second more startling than the first, and both lead to improved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utilization: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More processes may be maintained in main memory.  Because we are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to load some of the pieces of any particular process, there is room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processes. This leads to more efficient utilization of the processor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likely that at least one of the more numerous processes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Ready state at any particular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process may be larger than all of main memory.  One of the most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in programming is lifted. Without the scheme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discussing, a programmer must be acutely aware of how much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available. If the program being written is too large, the programmer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devise ways to structure the program into pieces that can be loaded separately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sort of overlay strategy. With virtual memory based on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segmentation, that job is left to the OS and the hardware. As far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is concerned, he or she is dealing with a huge memory, the size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disk storage. The OS automatically loads pieces of a process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as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6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memory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But a programmer or user perceives a potentially much larger memory—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which is allocated on disk. This latter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allows for very effective multiprogramming and relieves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unnecessarily tight constraints of main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what the key issue is, and why virtual memory was a matter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much debate, let us examine again the task of the operating system with respect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virtual memory. Consider a large process, consisting of a long program plus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arrays of data. Over any short period of time, execution may be confined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section of the program (e.g., a subroutine) and access to perhaps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two arrays of data. If this is so, then it would clearly be wasteful to load in dozens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pieces for that process when only a few pieces will be used before the program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and swapped out. We can make better use of memory by loading in just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pieces. Then, if the program branches to an instruction or references a data item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piece not in main memory, a fault is triggered. This tells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bring in the desired piece.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at any one time, only a few pieces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 because unused pieces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must be clever about how it manages this scheme. In the steady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state, practically all of main memory will be occupied with process pieces, so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operating system have direct access to as many processes as possible.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when the operating system brings one piece in, it must throw another out. If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 out a piece just before it is used, then it will just have to go get that piece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thrashing :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spends most of its time swapping pieces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complex but effective algorithms. In essence, the operating system tries to guess,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recent history, which pieces are least likely to be used in the near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reasoning is based on belief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 of locality , which was introduced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(see especially Appendix 1A). To summarize, the principle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locality states that program and data references within a process tend to cluster.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the assumption that only a few pieces of a process will be needed over a short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of time is valid. Also, it should be possible to make intelligent guesses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pieces of a process will be needed in the near future, which avoids thrashing.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318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7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85177E-8098-194E-B264-C067152F6D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twolevelpaging.htm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s.uttyler.edu/Faculty/Rainwater/COSC3355/Animations/pagingtlb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66987">
              <a:defRPr sz="5200"/>
            </a:pPr>
            <a:r>
              <a:rPr lang="tr-TR" sz="3797" dirty="0" err="1"/>
              <a:t>Lecture</a:t>
            </a:r>
            <a:r>
              <a:rPr lang="tr-TR" sz="3797" dirty="0"/>
              <a:t> 6</a:t>
            </a:r>
            <a:r>
              <a:rPr lang="tr-TR" sz="3797" dirty="0" smtClean="0"/>
              <a:t>: </a:t>
            </a:r>
            <a:r>
              <a:rPr lang="tr-TR" sz="3797" dirty="0"/>
              <a:t/>
            </a:r>
            <a:br>
              <a:rPr lang="tr-TR" sz="3797" dirty="0"/>
            </a:br>
            <a:r>
              <a:rPr lang="tr-TR" sz="3797" dirty="0"/>
              <a:t/>
            </a:r>
            <a:br>
              <a:rPr lang="tr-TR" sz="3797" dirty="0"/>
            </a:br>
            <a:r>
              <a:rPr lang="tr-TR" sz="3797" dirty="0" err="1" smtClean="0">
                <a:solidFill>
                  <a:srgbClr val="FF0000"/>
                </a:solidFill>
              </a:rPr>
              <a:t>virtual</a:t>
            </a:r>
            <a:r>
              <a:rPr lang="tr-TR" sz="3797" dirty="0" smtClean="0">
                <a:solidFill>
                  <a:srgbClr val="FF0000"/>
                </a:solidFill>
              </a:rPr>
              <a:t> </a:t>
            </a:r>
            <a:r>
              <a:rPr lang="tr-TR" sz="3797" dirty="0" err="1" smtClean="0">
                <a:solidFill>
                  <a:srgbClr val="FF0000"/>
                </a:solidFill>
              </a:rPr>
              <a:t>memory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2416969" y="5956102"/>
            <a:ext cx="7358063" cy="79474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r"/>
            <a:r>
              <a:rPr lang="tr-TR" sz="1969" dirty="0" err="1" smtClean="0"/>
              <a:t>Slides</a:t>
            </a:r>
            <a:r>
              <a:rPr lang="tr-TR" sz="1969" dirty="0" smtClean="0"/>
              <a:t> </a:t>
            </a:r>
            <a:r>
              <a:rPr lang="tr-TR" sz="1969" dirty="0" err="1" smtClean="0"/>
              <a:t>by</a:t>
            </a:r>
            <a:r>
              <a:rPr lang="tr-TR" sz="1969" dirty="0" smtClean="0"/>
              <a:t> </a:t>
            </a:r>
            <a:r>
              <a:rPr lang="tr-TR" sz="1969" dirty="0" err="1" smtClean="0"/>
              <a:t>Prof</a:t>
            </a:r>
            <a:r>
              <a:rPr lang="tr-TR" sz="1969" dirty="0" smtClean="0"/>
              <a:t> </a:t>
            </a:r>
            <a:r>
              <a:rPr lang="tr-TR" sz="1969" smtClean="0"/>
              <a:t>Sandoval</a:t>
            </a:r>
          </a:p>
          <a:p>
            <a:pPr algn="r"/>
            <a:r>
              <a:rPr lang="tr-TR" sz="1969" dirty="0" err="1" smtClean="0"/>
              <a:t>Some</a:t>
            </a:r>
            <a:r>
              <a:rPr lang="tr-TR" sz="1969" dirty="0" smtClean="0"/>
              <a:t> </a:t>
            </a:r>
            <a:r>
              <a:rPr lang="tr-TR" sz="1969" dirty="0" err="1"/>
              <a:t>slides</a:t>
            </a:r>
            <a:r>
              <a:rPr lang="tr-TR" sz="1969" dirty="0"/>
              <a:t> </a:t>
            </a:r>
            <a:r>
              <a:rPr lang="tr-TR" sz="1969" dirty="0" err="1"/>
              <a:t>derived</a:t>
            </a:r>
            <a:r>
              <a:rPr lang="tr-TR" sz="1969" dirty="0"/>
              <a:t> </a:t>
            </a:r>
            <a:r>
              <a:rPr lang="tr-TR" sz="1969" dirty="0" err="1"/>
              <a:t>from</a:t>
            </a:r>
            <a:r>
              <a:rPr lang="tr-TR" sz="1969" dirty="0"/>
              <a:t> : </a:t>
            </a:r>
            <a:r>
              <a:rPr lang="en-US" sz="1969" dirty="0"/>
              <a:t>Prof </a:t>
            </a:r>
            <a:r>
              <a:rPr lang="en-US" sz="1969" dirty="0" smtClean="0"/>
              <a:t>Dolan-</a:t>
            </a:r>
            <a:r>
              <a:rPr lang="en-US" sz="1969" dirty="0" err="1" smtClean="0"/>
              <a:t>Gavitt</a:t>
            </a:r>
            <a:r>
              <a:rPr lang="en-US" sz="1969" dirty="0" smtClean="0"/>
              <a:t> and William Stallings</a:t>
            </a:r>
            <a:endParaRPr lang="tr-TR" sz="1969" dirty="0"/>
          </a:p>
          <a:p>
            <a:pPr algn="r"/>
            <a:r>
              <a:rPr lang="tr-TR" sz="1969" dirty="0" err="1"/>
              <a:t>Thanks</a:t>
            </a:r>
            <a:r>
              <a:rPr lang="tr-TR" sz="1969" dirty="0"/>
              <a:t> !!</a:t>
            </a:r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72403" y="4165991"/>
            <a:ext cx="223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Prof </a:t>
            </a:r>
            <a:r>
              <a:rPr lang="en-US" sz="3600" dirty="0" err="1" smtClean="0"/>
              <a:t>Yotov</a:t>
            </a:r>
            <a:endParaRPr lang="en-US" sz="3600" dirty="0"/>
          </a:p>
          <a:p>
            <a:r>
              <a:rPr lang="en-US" sz="3600" smtClean="0"/>
              <a:t>CS6233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622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Principle of Locality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2286001"/>
            <a:ext cx="8001000" cy="3840163"/>
          </a:xfrm>
        </p:spPr>
        <p:txBody>
          <a:bodyPr/>
          <a:lstStyle/>
          <a:p>
            <a:r>
              <a:rPr lang="en-US" sz="2200" dirty="0"/>
              <a:t>Program and data references within a process tend to cluster</a:t>
            </a:r>
          </a:p>
          <a:p>
            <a:r>
              <a:rPr lang="en-US" sz="2200" dirty="0"/>
              <a:t>Only a few pieces of a process will be needed over a short period of time</a:t>
            </a:r>
          </a:p>
          <a:p>
            <a:r>
              <a:rPr lang="en-US" sz="2200" dirty="0"/>
              <a:t>Therefore it is possible to make intelligent guesses about which pieces will be needed in the future</a:t>
            </a:r>
          </a:p>
          <a:p>
            <a:r>
              <a:rPr lang="en-US" sz="2200" dirty="0"/>
              <a:t>Avoids thrashing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572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Prepaging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t>When we want to bring a process back in after swapping it in, we have the option of doing nothing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t>When the process runs it will just continually page fault until all pages in the working set are in memory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t>Downside: each page fault requires some time to process – this is </a:t>
            </a:r>
            <a:r>
              <a:rPr i="1"/>
              <a:t>slow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t>Instead we can try to load the process's working set all at once; this is called </a:t>
            </a:r>
            <a:r>
              <a:rPr i="1"/>
              <a:t>prepaging</a:t>
            </a:r>
          </a:p>
        </p:txBody>
      </p:sp>
    </p:spTree>
    <p:extLst>
      <p:ext uri="{BB962C8B-B14F-4D97-AF65-F5344CB8AC3E}">
        <p14:creationId xmlns:p14="http://schemas.microsoft.com/office/powerpoint/2010/main" val="857996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Size of the Working Set</a:t>
            </a:r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working set </a:t>
            </a:r>
            <a:r>
              <a:rPr i="1"/>
              <a:t>w(k,t)</a:t>
            </a:r>
            <a:r>
              <a:t> is more precisely defined as the number of pages referenced in the last </a:t>
            </a:r>
            <a:r>
              <a:rPr i="1"/>
              <a:t>k</a:t>
            </a:r>
            <a:r>
              <a:t> memory references at time </a:t>
            </a:r>
            <a:r>
              <a:rPr i="1"/>
              <a:t>t</a:t>
            </a:r>
          </a:p>
          <a:p>
            <a:r>
              <a:t>If the process never accessed the same page twice, we would have w(k,t) = k</a:t>
            </a:r>
          </a:p>
          <a:p>
            <a:r>
              <a:t>But because of reference of locality, w(k,t) stops increasing as k gets large</a:t>
            </a:r>
          </a:p>
        </p:txBody>
      </p:sp>
    </p:spTree>
    <p:extLst>
      <p:ext uri="{BB962C8B-B14F-4D97-AF65-F5344CB8AC3E}">
        <p14:creationId xmlns:p14="http://schemas.microsoft.com/office/powerpoint/2010/main" val="1574451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Working Set – Algorithm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xfrm>
            <a:off x="2193727" y="1830586"/>
            <a:ext cx="7804547" cy="1518047"/>
          </a:xfrm>
          <a:prstGeom prst="rect">
            <a:avLst/>
          </a:prstGeom>
        </p:spPr>
        <p:txBody>
          <a:bodyPr/>
          <a:lstStyle/>
          <a:p>
            <a:r>
              <a:t>We can take advantage of the fact that the working set of a process is roughly a fixed size after some warmup period</a:t>
            </a:r>
          </a:p>
        </p:txBody>
      </p:sp>
      <p:pic>
        <p:nvPicPr>
          <p:cNvPr id="25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892" y="3174799"/>
            <a:ext cx="7364958" cy="31560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2392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Tracking the Working Set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performance, we would like to load the exact working set into the process when it's paged back in</a:t>
            </a:r>
          </a:p>
          <a:p>
            <a:r>
              <a:t>In theory, we can just fix some value </a:t>
            </a:r>
            <a:r>
              <a:rPr i="1"/>
              <a:t>k</a:t>
            </a:r>
            <a:r>
              <a:t> and then track the pages touched in the last </a:t>
            </a:r>
            <a:r>
              <a:rPr i="1"/>
              <a:t>k</a:t>
            </a:r>
            <a:r>
              <a:t> memory references</a:t>
            </a:r>
          </a:p>
          <a:p>
            <a:r>
              <a:t>But once again, doing </a:t>
            </a:r>
            <a:r>
              <a:rPr i="1"/>
              <a:t>anything</a:t>
            </a:r>
            <a:r>
              <a:t> on every memory reference is very very slow</a:t>
            </a:r>
          </a:p>
        </p:txBody>
      </p:sp>
    </p:spTree>
    <p:extLst>
      <p:ext uri="{BB962C8B-B14F-4D97-AF65-F5344CB8AC3E}">
        <p14:creationId xmlns:p14="http://schemas.microsoft.com/office/powerpoint/2010/main" val="3632431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5030">
              <a:defRPr sz="6719"/>
            </a:pPr>
            <a:r>
              <a:t>Approximating the </a:t>
            </a:r>
            <a:br/>
            <a:r>
              <a:t>Working Set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 we saw with LRU, we may be able to make do with an </a:t>
            </a:r>
            <a:r>
              <a:rPr i="1"/>
              <a:t>approximation</a:t>
            </a:r>
            <a:r>
              <a:t> of the working set</a:t>
            </a:r>
          </a:p>
          <a:p>
            <a:r>
              <a:t>For example: pages referenced in the last </a:t>
            </a:r>
            <a:r>
              <a:rPr i="1"/>
              <a:t>τ</a:t>
            </a:r>
            <a:r>
              <a:t> ms</a:t>
            </a:r>
          </a:p>
          <a:p>
            <a:pPr lvl="1"/>
            <a:r>
              <a:t>Note: only track time when the process is actually executing – its </a:t>
            </a:r>
            <a:r>
              <a:rPr i="1"/>
              <a:t>current virtual time</a:t>
            </a:r>
          </a:p>
          <a:p>
            <a:r>
              <a:t>Now we can take advantage of the CPU features that set the "referenced" bit automatically for us</a:t>
            </a:r>
          </a:p>
        </p:txBody>
      </p:sp>
    </p:spTree>
    <p:extLst>
      <p:ext uri="{BB962C8B-B14F-4D97-AF65-F5344CB8AC3E}">
        <p14:creationId xmlns:p14="http://schemas.microsoft.com/office/powerpoint/2010/main" val="970045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Working Set – Algorithm</a:t>
            </a:r>
          </a:p>
        </p:txBody>
      </p:sp>
      <p:pic>
        <p:nvPicPr>
          <p:cNvPr id="26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526" y="1634596"/>
            <a:ext cx="8050949" cy="48211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7396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Considerations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Global vs local page replacement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When we run our replacement algorithm, does it look just at the pages in the current process, or at pages allocated to all processes?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Load control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Sometimes we can't avoid thrashing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One possible solution – put some processes to sleep entirely, and hope that the working set of the remaining ones shrinks</a:t>
            </a:r>
          </a:p>
        </p:txBody>
      </p:sp>
    </p:spTree>
    <p:extLst>
      <p:ext uri="{BB962C8B-B14F-4D97-AF65-F5344CB8AC3E}">
        <p14:creationId xmlns:p14="http://schemas.microsoft.com/office/powerpoint/2010/main" val="3793098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6253"/>
            <a:ext cx="8229600" cy="13230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Support Needed for Virtual Memory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514600" y="2514600"/>
          <a:ext cx="7010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8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0433" y="951809"/>
            <a:ext cx="8371135" cy="49543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3957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Paging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3776" indent="-293776" defTabSz="386106">
              <a:spcBef>
                <a:spcPts val="2742"/>
              </a:spcBef>
              <a:defRPr sz="3384"/>
            </a:pPr>
            <a:r>
              <a:rPr dirty="0"/>
              <a:t>Virtual memory is broken up into fixed-sized units (commonly, 0x1000 bytes (4096 decimal)) called </a:t>
            </a:r>
            <a:r>
              <a:rPr i="1" dirty="0"/>
              <a:t>pages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rPr dirty="0"/>
              <a:t>Page sizes can vary though: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rPr dirty="0"/>
              <a:t>32-bit x86 supports 4KB and 4MB pages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rPr dirty="0"/>
              <a:t>64-bit x86 supports 4KB, 2MB, and 1GB pages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rPr dirty="0"/>
              <a:t>The underlying physical pages of memory are called </a:t>
            </a:r>
            <a:r>
              <a:rPr i="1" dirty="0"/>
              <a:t>page frames</a:t>
            </a:r>
          </a:p>
        </p:txBody>
      </p:sp>
    </p:spTree>
    <p:extLst>
      <p:ext uri="{BB962C8B-B14F-4D97-AF65-F5344CB8AC3E}">
        <p14:creationId xmlns:p14="http://schemas.microsoft.com/office/powerpoint/2010/main" val="688167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0" y="2209800"/>
            <a:ext cx="8382000" cy="5334000"/>
          </a:xfrm>
        </p:spPr>
        <p:txBody>
          <a:bodyPr/>
          <a:lstStyle/>
          <a:p>
            <a:r>
              <a:rPr lang="en-US" sz="2200" dirty="0"/>
              <a:t>The smaller the page size, the lesser the amount of internal fragmentation</a:t>
            </a:r>
          </a:p>
          <a:p>
            <a:pPr lvl="2"/>
            <a:r>
              <a:rPr lang="en-US" sz="2200" dirty="0"/>
              <a:t>however, more pages are required per process</a:t>
            </a:r>
          </a:p>
          <a:p>
            <a:pPr lvl="2"/>
            <a:r>
              <a:rPr lang="en-US" sz="2200" dirty="0"/>
              <a:t>more pages per process means larger page tables</a:t>
            </a:r>
          </a:p>
          <a:p>
            <a:pPr lvl="2"/>
            <a:r>
              <a:rPr lang="en-US" sz="2200" dirty="0"/>
              <a:t>for large programs in a heavily </a:t>
            </a:r>
            <a:r>
              <a:rPr lang="en-US" sz="2200" dirty="0" err="1"/>
              <a:t>multiprogrammed</a:t>
            </a:r>
            <a:r>
              <a:rPr lang="en-US" sz="2200" dirty="0"/>
              <a:t> environment some portion of the page tables of active processes must be in virtual memory instead of main memory</a:t>
            </a:r>
          </a:p>
          <a:p>
            <a:pPr lvl="2"/>
            <a:r>
              <a:rPr lang="en-US" sz="2200" dirty="0"/>
              <a:t>the physical characteristics of most secondary-memory devices favor a larger page size for more efficient block transfer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4112" y="239603"/>
            <a:ext cx="5003776" cy="63787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03384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Page Faults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3776" indent="-293776" defTabSz="386106">
              <a:spcBef>
                <a:spcPts val="2742"/>
              </a:spcBef>
              <a:defRPr sz="3384"/>
            </a:pPr>
            <a:r>
              <a:rPr dirty="0"/>
              <a:t>What happens if we try to access a page that is not mapped?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rPr dirty="0"/>
              <a:t>The MMU notices, and we raise a CPU exception called a </a:t>
            </a:r>
            <a:r>
              <a:rPr i="1" dirty="0"/>
              <a:t>page fault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rPr dirty="0"/>
              <a:t>Control is passed to the OS (via the usual interrupt/exception handling mechanism) to decide what to do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rPr dirty="0"/>
              <a:t>Kill the process (</a:t>
            </a:r>
            <a:r>
              <a:rPr i="1" dirty="0"/>
              <a:t>segmentation fault</a:t>
            </a:r>
            <a:r>
              <a:rPr dirty="0"/>
              <a:t>)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rPr dirty="0"/>
              <a:t>Find some physical page to map to it</a:t>
            </a:r>
          </a:p>
        </p:txBody>
      </p:sp>
    </p:spTree>
    <p:extLst>
      <p:ext uri="{BB962C8B-B14F-4D97-AF65-F5344CB8AC3E}">
        <p14:creationId xmlns:p14="http://schemas.microsoft.com/office/powerpoint/2010/main" val="1942132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Programs Bigger than Memory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Note that this gives us a way to have programs that don't all fit into memory at once</a:t>
            </a:r>
          </a:p>
          <a:p>
            <a:r>
              <a:rPr sz="3200" dirty="0"/>
              <a:t>We can just map in the parts of the program we're using right now</a:t>
            </a:r>
          </a:p>
          <a:p>
            <a:r>
              <a:rPr sz="3200" dirty="0"/>
              <a:t>If we hit code or data that isn't mapped, we can </a:t>
            </a:r>
            <a:r>
              <a:rPr sz="3200" i="1" dirty="0"/>
              <a:t>swap</a:t>
            </a:r>
            <a:r>
              <a:rPr sz="3200" dirty="0"/>
              <a:t> some other page to disk and update the mappings</a:t>
            </a:r>
          </a:p>
        </p:txBody>
      </p:sp>
    </p:spTree>
    <p:extLst>
      <p:ext uri="{BB962C8B-B14F-4D97-AF65-F5344CB8AC3E}">
        <p14:creationId xmlns:p14="http://schemas.microsoft.com/office/powerpoint/2010/main" val="18176490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Page Fault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Minor page fault</a:t>
            </a:r>
            <a:r>
              <a:rPr sz="2800" dirty="0"/>
              <a:t> – can be serviced by just creating the right </a:t>
            </a:r>
            <a:r>
              <a:rPr sz="2800" dirty="0" smtClean="0"/>
              <a:t>mapping</a:t>
            </a:r>
            <a:endParaRPr lang="en-US" sz="2800" dirty="0" smtClean="0"/>
          </a:p>
          <a:p>
            <a:endParaRPr sz="2800" dirty="0"/>
          </a:p>
          <a:p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Major page fault</a:t>
            </a:r>
            <a:r>
              <a:rPr sz="2800" dirty="0"/>
              <a:t> – must load in a page from disk to </a:t>
            </a:r>
            <a:r>
              <a:rPr sz="2800" dirty="0" smtClean="0"/>
              <a:t>service</a:t>
            </a:r>
            <a:endParaRPr lang="en-US" sz="2800" dirty="0" smtClean="0"/>
          </a:p>
          <a:p>
            <a:endParaRPr sz="2800" dirty="0"/>
          </a:p>
          <a:p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Segmentation fault</a:t>
            </a:r>
            <a:r>
              <a:rPr sz="2800" dirty="0"/>
              <a:t> – invalid address accessed; can't service so we usually just kill the program</a:t>
            </a:r>
          </a:p>
        </p:txBody>
      </p:sp>
    </p:spTree>
    <p:extLst>
      <p:ext uri="{BB962C8B-B14F-4D97-AF65-F5344CB8AC3E}">
        <p14:creationId xmlns:p14="http://schemas.microsoft.com/office/powerpoint/2010/main" val="12723182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Page Tables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sz="3200" dirty="0"/>
              <a:t>The MMU has to maintain information about the virtual-&gt;physical </a:t>
            </a:r>
            <a:r>
              <a:rPr sz="3200" dirty="0" smtClean="0"/>
              <a:t>mapping</a:t>
            </a:r>
            <a:endParaRPr lang="en-US" sz="3200" dirty="0" smtClean="0"/>
          </a:p>
          <a:p>
            <a:endParaRPr sz="3200" dirty="0"/>
          </a:p>
          <a:p>
            <a:r>
              <a:rPr sz="3200" dirty="0"/>
              <a:t>In the simplest case, this could be a simple array that stores the physical page number for each virtual page </a:t>
            </a:r>
            <a:r>
              <a:rPr sz="3200" dirty="0" smtClean="0"/>
              <a:t>number</a:t>
            </a:r>
            <a:endParaRPr lang="en-US" sz="3200" dirty="0" smtClean="0"/>
          </a:p>
          <a:p>
            <a:endParaRPr sz="3200" dirty="0"/>
          </a:p>
          <a:p>
            <a:r>
              <a:rPr sz="3200" dirty="0"/>
              <a:t>The virtual address would then be split into two parts: an index into the mapping table, and then the offset within the page</a:t>
            </a:r>
          </a:p>
        </p:txBody>
      </p:sp>
    </p:spTree>
    <p:extLst>
      <p:ext uri="{BB962C8B-B14F-4D97-AF65-F5344CB8AC3E}">
        <p14:creationId xmlns:p14="http://schemas.microsoft.com/office/powerpoint/2010/main" val="13575495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09600"/>
            <a:ext cx="5695122" cy="5906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8436568" y="23377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1447801"/>
            <a:ext cx="2971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Memory Management Techniques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1" y="6096000"/>
            <a:ext cx="286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(Stallings book, page 315)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59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9068" y="207113"/>
            <a:ext cx="5973865" cy="64437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8500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6238" y="244512"/>
            <a:ext cx="5973865" cy="64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8341685" y="1919911"/>
            <a:ext cx="1423288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2400" dirty="0">
                <a:solidFill>
                  <a:srgbClr val="FF0000"/>
                </a:solidFill>
              </a:rPr>
              <a:t>Why 12 bits?</a:t>
            </a:r>
          </a:p>
        </p:txBody>
      </p:sp>
      <p:sp>
        <p:nvSpPr>
          <p:cNvPr id="167" name="Shape 167"/>
          <p:cNvSpPr/>
          <p:nvPr/>
        </p:nvSpPr>
        <p:spPr>
          <a:xfrm flipH="1">
            <a:off x="7068673" y="2325311"/>
            <a:ext cx="1268191" cy="531004"/>
          </a:xfrm>
          <a:prstGeom prst="line">
            <a:avLst/>
          </a:prstGeom>
          <a:ln w="635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517097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6238" y="244512"/>
            <a:ext cx="5973865" cy="64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8341685" y="1919911"/>
            <a:ext cx="1423288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2400" dirty="0">
                <a:solidFill>
                  <a:srgbClr val="FF0000"/>
                </a:solidFill>
              </a:rPr>
              <a:t>Why 12 bits?</a:t>
            </a:r>
          </a:p>
        </p:txBody>
      </p:sp>
      <p:sp>
        <p:nvSpPr>
          <p:cNvPr id="167" name="Shape 167"/>
          <p:cNvSpPr/>
          <p:nvPr/>
        </p:nvSpPr>
        <p:spPr>
          <a:xfrm flipH="1">
            <a:off x="7068673" y="2325311"/>
            <a:ext cx="1268191" cy="531004"/>
          </a:xfrm>
          <a:prstGeom prst="line">
            <a:avLst/>
          </a:prstGeom>
          <a:ln w="635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" name="Shape 166"/>
          <p:cNvSpPr/>
          <p:nvPr/>
        </p:nvSpPr>
        <p:spPr>
          <a:xfrm>
            <a:off x="8541853" y="3067775"/>
            <a:ext cx="226717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400" dirty="0" smtClean="0">
                <a:solidFill>
                  <a:srgbClr val="FF0000"/>
                </a:solidFill>
              </a:rPr>
              <a:t>2 ^12 = 4096</a:t>
            </a: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1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 Page Tables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In </a:t>
            </a:r>
            <a:r>
              <a:rPr lang="en-US" dirty="0" smtClean="0"/>
              <a:t>reality</a:t>
            </a:r>
            <a:r>
              <a:rPr dirty="0" smtClean="0"/>
              <a:t>, </a:t>
            </a:r>
            <a:r>
              <a:rPr dirty="0"/>
              <a:t>this is very inefficient if the virtual address space is expected to be sparse (not many mapped pages)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Instead, </a:t>
            </a:r>
            <a:r>
              <a:rPr i="1" dirty="0"/>
              <a:t>multi-level page tables</a:t>
            </a:r>
            <a:r>
              <a:rPr dirty="0"/>
              <a:t> are used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The virtual address now has multiple indexes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This allows us to only allocate tables for portions of the space that are used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Remember: the page tables themselves are stored in memory</a:t>
            </a:r>
            <a:r>
              <a:rPr dirty="0" smtClean="0"/>
              <a:t>!</a:t>
            </a:r>
            <a:endParaRPr lang="en-US" dirty="0" smtClean="0"/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lang="en-US" dirty="0" smtClean="0"/>
              <a:t>Multilevel </a:t>
            </a:r>
            <a:r>
              <a:rPr lang="en-US" dirty="0"/>
              <a:t>pages </a:t>
            </a:r>
            <a:r>
              <a:rPr lang="en-US" dirty="0" smtClean="0">
                <a:hlinkClick r:id="rId2"/>
              </a:rPr>
              <a:t>animation</a:t>
            </a:r>
            <a:r>
              <a:rPr lang="en-US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7540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Page Table Entries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half" idx="1"/>
          </p:nvPr>
        </p:nvSpPr>
        <p:spPr>
          <a:xfrm>
            <a:off x="2193727" y="3719634"/>
            <a:ext cx="7804547" cy="25311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Modified – has this page been written to?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If so, we will need to write to disk before evicting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Referenced – has anyone used this page?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Caching disabled – used if physical page is used for device I/O</a:t>
            </a:r>
          </a:p>
        </p:txBody>
      </p:sp>
      <p:pic>
        <p:nvPicPr>
          <p:cNvPr id="17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9222" y="1439376"/>
            <a:ext cx="8053556" cy="23540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66414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Protection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06277" indent="-306277" defTabSz="402536">
              <a:spcBef>
                <a:spcPts val="2883"/>
              </a:spcBef>
              <a:defRPr sz="3528"/>
            </a:pPr>
            <a:r>
              <a:t>Because the OS can give processes different virtual address spaces, we have already solved the problem of </a:t>
            </a:r>
            <a:r>
              <a:rPr i="1"/>
              <a:t>isolation</a:t>
            </a:r>
          </a:p>
          <a:p>
            <a:pPr marL="306277" indent="-306277" defTabSz="402536">
              <a:spcBef>
                <a:spcPts val="2883"/>
              </a:spcBef>
              <a:defRPr sz="3528"/>
            </a:pPr>
            <a:r>
              <a:t>But we may want to protect processes from themselves in some cases:</a:t>
            </a:r>
          </a:p>
          <a:p>
            <a:pPr marL="612554" lvl="1" indent="-306277" defTabSz="402536">
              <a:spcBef>
                <a:spcPts val="2883"/>
              </a:spcBef>
              <a:defRPr sz="3528"/>
            </a:pPr>
            <a:r>
              <a:t>Detect programmer errors before they do damage</a:t>
            </a:r>
          </a:p>
          <a:p>
            <a:pPr marL="612554" lvl="1" indent="-306277" defTabSz="402536">
              <a:spcBef>
                <a:spcPts val="2883"/>
              </a:spcBef>
              <a:defRPr sz="3528"/>
            </a:pPr>
            <a:r>
              <a:t>Prevent attacks that exploit software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725082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Protection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46897" indent="-246897" defTabSz="324493">
              <a:spcBef>
                <a:spcPts val="2320"/>
              </a:spcBef>
              <a:defRPr sz="2844"/>
            </a:pPr>
            <a:r>
              <a:t>Simplest protection is to mark pages as read-only or read/write</a:t>
            </a:r>
          </a:p>
          <a:p>
            <a:pPr marL="493794" lvl="1" indent="-246897" defTabSz="324493">
              <a:spcBef>
                <a:spcPts val="2320"/>
              </a:spcBef>
              <a:defRPr sz="2844"/>
            </a:pPr>
            <a:r>
              <a:t>Now, if someone attempts to modify read-only code or data, a page fault will occur</a:t>
            </a:r>
          </a:p>
          <a:p>
            <a:pPr marL="246897" indent="-246897" defTabSz="324493">
              <a:spcBef>
                <a:spcPts val="2320"/>
              </a:spcBef>
              <a:defRPr sz="2844"/>
            </a:pPr>
            <a:r>
              <a:t>Some processors (in x86-land, starting with the AMD64 in 2003) have a bit to prevent code from being executed on a certain page</a:t>
            </a:r>
          </a:p>
          <a:p>
            <a:pPr marL="493794" lvl="1" indent="-246897" defTabSz="324493">
              <a:spcBef>
                <a:spcPts val="2320"/>
              </a:spcBef>
              <a:defRPr sz="2844"/>
            </a:pPr>
            <a:r>
              <a:t>This has been called variously the NX bit, the XD bit, Data Execution Prevention (DEP)</a:t>
            </a:r>
          </a:p>
          <a:p>
            <a:pPr marL="493794" lvl="1" indent="-246897" defTabSz="324493">
              <a:spcBef>
                <a:spcPts val="2320"/>
              </a:spcBef>
              <a:defRPr sz="2844"/>
            </a:pPr>
            <a:r>
              <a:t>The idea is to prevent buffer overflows from being exploitable –the attacker won't be able to run his own code because it will be in a data region</a:t>
            </a:r>
          </a:p>
        </p:txBody>
      </p:sp>
    </p:spTree>
    <p:extLst>
      <p:ext uri="{BB962C8B-B14F-4D97-AF65-F5344CB8AC3E}">
        <p14:creationId xmlns:p14="http://schemas.microsoft.com/office/powerpoint/2010/main" val="243772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Translation Lookaside Buffer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Walking the page table hierarchy each time memory is accessed gets very expensive</a:t>
            </a:r>
          </a:p>
          <a:p>
            <a:pPr lvl="1"/>
            <a:r>
              <a:rPr dirty="0"/>
              <a:t>If we have to do 2 table lookups for every memory access, we've just made memory 3x slower</a:t>
            </a:r>
          </a:p>
          <a:p>
            <a:r>
              <a:rPr dirty="0"/>
              <a:t>Instead, the CPU keeps a </a:t>
            </a:r>
            <a:r>
              <a:rPr i="1" dirty="0"/>
              <a:t>small</a:t>
            </a:r>
            <a:r>
              <a:rPr dirty="0"/>
              <a:t> set of mappings that it can translate directly without consulting the page </a:t>
            </a:r>
            <a:r>
              <a:rPr dirty="0" smtClean="0"/>
              <a:t>tables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Animation: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cs.uttyler.edu/Faculty/Rainwater/COSC3355/Animations/pagingtlb.htm</a:t>
            </a: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773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TLB Example</a:t>
            </a:r>
          </a:p>
        </p:txBody>
      </p:sp>
      <p:pic>
        <p:nvPicPr>
          <p:cNvPr id="19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3790" y="2183662"/>
            <a:ext cx="7484420" cy="37229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8205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Software TLB Management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In some architectures (e.g. SPARC, MIPS), the TLB is managed by software</a:t>
            </a:r>
          </a:p>
          <a:p>
            <a:r>
              <a:rPr sz="2800" dirty="0"/>
              <a:t>TLB entries are explicitly loaded by the OS</a:t>
            </a:r>
          </a:p>
          <a:p>
            <a:r>
              <a:rPr sz="2800" dirty="0"/>
              <a:t>If we look up an address and it's not in the TLB (a </a:t>
            </a:r>
            <a:r>
              <a:rPr sz="2800" i="1" dirty="0"/>
              <a:t>TLB miss</a:t>
            </a:r>
            <a:r>
              <a:rPr sz="2800" dirty="0"/>
              <a:t>), we raise a TLB fault</a:t>
            </a:r>
          </a:p>
          <a:p>
            <a:r>
              <a:rPr sz="2800" dirty="0"/>
              <a:t>The OS then has to fill in the missing TLB entry</a:t>
            </a:r>
          </a:p>
        </p:txBody>
      </p:sp>
    </p:spTree>
    <p:extLst>
      <p:ext uri="{BB962C8B-B14F-4D97-AF65-F5344CB8AC3E}">
        <p14:creationId xmlns:p14="http://schemas.microsoft.com/office/powerpoint/2010/main" val="132235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Memory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Recall from last time – segmentation is no longer used to separate processes' memory from one another</a:t>
            </a:r>
          </a:p>
          <a:p>
            <a:r>
              <a:t>Instead, </a:t>
            </a:r>
            <a:r>
              <a:rPr i="1"/>
              <a:t>virtual addressing </a:t>
            </a:r>
            <a:r>
              <a:t>is used</a:t>
            </a:r>
          </a:p>
          <a:p>
            <a:r>
              <a:t>Each memory access no longer refers directly to physical memory, but instead is mapped to some actual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96223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rPr dirty="0"/>
              <a:t>Software TLB Management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00026" indent="-300026" defTabSz="394320">
              <a:spcBef>
                <a:spcPts val="2812"/>
              </a:spcBef>
              <a:defRPr sz="3455"/>
            </a:pPr>
            <a:r>
              <a:rPr dirty="0"/>
              <a:t>Why manage the TLB explicitly instead of letting hardware do it?</a:t>
            </a:r>
          </a:p>
          <a:p>
            <a:pPr marL="600053" lvl="1" indent="-300026" defTabSz="394320">
              <a:spcBef>
                <a:spcPts val="2812"/>
              </a:spcBef>
              <a:defRPr sz="3455"/>
            </a:pPr>
            <a:r>
              <a:rPr dirty="0"/>
              <a:t>The MMU can be much simpler, which saves space on the CPU that can be used for other things</a:t>
            </a:r>
          </a:p>
          <a:p>
            <a:pPr marL="600053" lvl="1" indent="-300026" defTabSz="394320">
              <a:spcBef>
                <a:spcPts val="2812"/>
              </a:spcBef>
              <a:defRPr sz="3455"/>
            </a:pPr>
            <a:r>
              <a:rPr dirty="0"/>
              <a:t>Flexibility – the OS can choose its own algorithms for which TLB entries to evict and add</a:t>
            </a:r>
          </a:p>
          <a:p>
            <a:pPr marL="300026" indent="-300026" defTabSz="394320">
              <a:spcBef>
                <a:spcPts val="2812"/>
              </a:spcBef>
              <a:defRPr sz="3455"/>
            </a:pPr>
            <a:r>
              <a:rPr dirty="0"/>
              <a:t>But: this is generally slower than hardware-managed TLBs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7467" y="-3539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80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TLBs and Context Switching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sz="3200" dirty="0"/>
              <a:t>TLBs map a virtual address to a physical </a:t>
            </a:r>
            <a:r>
              <a:rPr sz="3200" dirty="0" smtClean="0"/>
              <a:t>one</a:t>
            </a:r>
            <a:endParaRPr lang="en-US" sz="3200" dirty="0" smtClean="0"/>
          </a:p>
          <a:p>
            <a:endParaRPr sz="3200" dirty="0"/>
          </a:p>
          <a:p>
            <a:r>
              <a:rPr sz="3200" dirty="0"/>
              <a:t>But once we change to a new process, these mappings are no longer valid, and a </a:t>
            </a:r>
            <a:r>
              <a:rPr sz="3200" i="1" dirty="0"/>
              <a:t>TLB flush</a:t>
            </a:r>
            <a:r>
              <a:rPr sz="3200" dirty="0"/>
              <a:t> </a:t>
            </a:r>
            <a:r>
              <a:rPr sz="3200" dirty="0" smtClean="0"/>
              <a:t>occurs</a:t>
            </a:r>
            <a:endParaRPr lang="en-US" sz="3200" dirty="0" smtClean="0"/>
          </a:p>
          <a:p>
            <a:endParaRPr sz="3200" dirty="0"/>
          </a:p>
          <a:p>
            <a:r>
              <a:rPr sz="3200" dirty="0"/>
              <a:t>This makes context switching more expensive – the first few memory accesses a process makes will have to be serviced by walking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73020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On some architectures, each TLB entry can be associated with a </a:t>
            </a:r>
            <a:r>
              <a:rPr sz="2800" i="1" dirty="0"/>
              <a:t>tag</a:t>
            </a:r>
            <a:r>
              <a:rPr sz="2800" dirty="0"/>
              <a:t> that says what address space it belongs </a:t>
            </a:r>
            <a:r>
              <a:rPr sz="2800" dirty="0" smtClean="0"/>
              <a:t>to</a:t>
            </a:r>
            <a:endParaRPr lang="en-US" sz="2800" dirty="0" smtClean="0"/>
          </a:p>
          <a:p>
            <a:endParaRPr sz="2800" dirty="0"/>
          </a:p>
          <a:p>
            <a:r>
              <a:rPr sz="2800" dirty="0"/>
              <a:t>Now we don't have to flush the TLB when switching </a:t>
            </a:r>
            <a:r>
              <a:rPr sz="2800"/>
              <a:t>address </a:t>
            </a:r>
            <a:r>
              <a:rPr sz="2800" smtClean="0"/>
              <a:t>spaces</a:t>
            </a:r>
            <a:endParaRPr lang="en-US" sz="2800" smtClean="0"/>
          </a:p>
          <a:p>
            <a:endParaRPr sz="2800" dirty="0"/>
          </a:p>
          <a:p>
            <a:r>
              <a:rPr sz="2800" dirty="0"/>
              <a:t>This can help make context switching faster – some TLB entries might still be valid when we switch back to a process</a:t>
            </a:r>
          </a:p>
        </p:txBody>
      </p:sp>
    </p:spTree>
    <p:extLst>
      <p:ext uri="{BB962C8B-B14F-4D97-AF65-F5344CB8AC3E}">
        <p14:creationId xmlns:p14="http://schemas.microsoft.com/office/powerpoint/2010/main" val="2017880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Inverted Page Tables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Instead of using one page table entry per </a:t>
            </a:r>
            <a:r>
              <a:rPr i="1"/>
              <a:t>virtual page</a:t>
            </a:r>
            <a:r>
              <a:t>, keep one entry per </a:t>
            </a:r>
            <a:r>
              <a:rPr i="1"/>
              <a:t>physical page frame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Benefit: page tables are proportional to size of physical memory, not virtual address space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But now we have to search the entire list to look up a mapping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TLB can help here, but TLB misses are still very expensive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Used in PowerPC, UltraSPARC, Itanium</a:t>
            </a:r>
          </a:p>
        </p:txBody>
      </p:sp>
    </p:spTree>
    <p:extLst>
      <p:ext uri="{BB962C8B-B14F-4D97-AF65-F5344CB8AC3E}">
        <p14:creationId xmlns:p14="http://schemas.microsoft.com/office/powerpoint/2010/main" val="3883062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Hashed Page Tables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 can reduce the time it takes to lookup a page in an inverted table by using a </a:t>
            </a:r>
            <a:r>
              <a:rPr i="1" dirty="0"/>
              <a:t>hashed page table</a:t>
            </a:r>
          </a:p>
          <a:p>
            <a:r>
              <a:rPr dirty="0"/>
              <a:t>Basically just a hash table where the keys are virtual addresses and the values are the page directory entries</a:t>
            </a:r>
          </a:p>
          <a:p>
            <a:r>
              <a:rPr dirty="0"/>
              <a:t>Inverted and hashed page tables are common on (non-x86) 64-bit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6630594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Page Table Overhead Calculations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Using page tables has some </a:t>
            </a:r>
            <a:r>
              <a:rPr sz="3200" dirty="0" smtClean="0"/>
              <a:t>overhead</a:t>
            </a:r>
            <a:endParaRPr lang="en-US" sz="3200" dirty="0" smtClean="0"/>
          </a:p>
          <a:p>
            <a:endParaRPr sz="3200" dirty="0"/>
          </a:p>
          <a:p>
            <a:r>
              <a:rPr sz="3200" dirty="0"/>
              <a:t>Just how much</a:t>
            </a:r>
            <a:r>
              <a:rPr sz="3200" dirty="0" smtClean="0"/>
              <a:t>?</a:t>
            </a:r>
            <a:endParaRPr lang="en-US" sz="3200" dirty="0" smtClean="0"/>
          </a:p>
          <a:p>
            <a:endParaRPr sz="3200" dirty="0"/>
          </a:p>
          <a:p>
            <a:r>
              <a:rPr sz="3200" dirty="0"/>
              <a:t>Depends on the exact paging scheme used</a:t>
            </a:r>
          </a:p>
        </p:txBody>
      </p:sp>
    </p:spTree>
    <p:extLst>
      <p:ext uri="{BB962C8B-B14F-4D97-AF65-F5344CB8AC3E}">
        <p14:creationId xmlns:p14="http://schemas.microsoft.com/office/powerpoint/2010/main" val="38919590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Page Table Overhead Calculations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sz="3600" dirty="0"/>
              <a:t>"Worst" case: </a:t>
            </a:r>
            <a:endParaRPr lang="en-US" sz="3600" dirty="0" smtClean="0"/>
          </a:p>
          <a:p>
            <a:pPr lvl="1"/>
            <a:r>
              <a:rPr sz="3400" dirty="0" smtClean="0"/>
              <a:t>single-level </a:t>
            </a:r>
            <a:r>
              <a:rPr sz="3400" dirty="0"/>
              <a:t>page table, </a:t>
            </a:r>
            <a:r>
              <a:rPr sz="3400" dirty="0" smtClean="0"/>
              <a:t>64-bit </a:t>
            </a:r>
            <a:r>
              <a:rPr sz="3400" dirty="0"/>
              <a:t>virtual address space, 4KB pages, 4 byte </a:t>
            </a:r>
            <a:r>
              <a:rPr sz="3400" dirty="0" smtClean="0"/>
              <a:t>PTEs</a:t>
            </a:r>
            <a:endParaRPr lang="en-US" sz="3400" dirty="0" smtClean="0"/>
          </a:p>
          <a:p>
            <a:endParaRPr sz="3600" dirty="0"/>
          </a:p>
          <a:p>
            <a:pPr lvl="1"/>
            <a:r>
              <a:rPr sz="3200" dirty="0"/>
              <a:t>2</a:t>
            </a:r>
            <a:r>
              <a:rPr sz="3200" baseline="31999" dirty="0"/>
              <a:t>64</a:t>
            </a:r>
            <a:r>
              <a:rPr sz="3200" dirty="0"/>
              <a:t> / 4096 * 4 bytes = 2</a:t>
            </a:r>
            <a:r>
              <a:rPr sz="3200" baseline="31999" dirty="0"/>
              <a:t>52</a:t>
            </a:r>
            <a:r>
              <a:rPr sz="3200" dirty="0"/>
              <a:t> * 2</a:t>
            </a:r>
            <a:r>
              <a:rPr sz="3200" baseline="31999" dirty="0"/>
              <a:t>2</a:t>
            </a:r>
            <a:r>
              <a:rPr sz="3200" dirty="0"/>
              <a:t> = 2</a:t>
            </a:r>
            <a:r>
              <a:rPr sz="3200" baseline="31999" dirty="0"/>
              <a:t>54</a:t>
            </a:r>
            <a:r>
              <a:rPr sz="3200" dirty="0"/>
              <a:t> bytes =</a:t>
            </a:r>
            <a:br>
              <a:rPr sz="3200" dirty="0"/>
            </a:br>
            <a:r>
              <a:rPr sz="3200" dirty="0"/>
              <a:t>16 </a:t>
            </a:r>
            <a:r>
              <a:rPr sz="3200" i="1" dirty="0"/>
              <a:t>petabytes</a:t>
            </a:r>
            <a:r>
              <a:rPr sz="3200" dirty="0"/>
              <a:t> of memory used for </a:t>
            </a:r>
            <a:r>
              <a:rPr sz="3200" dirty="0" smtClean="0"/>
              <a:t>pages</a:t>
            </a:r>
            <a:endParaRPr lang="en-US" sz="3200" dirty="0" smtClean="0"/>
          </a:p>
          <a:p>
            <a:pPr lvl="2"/>
            <a:r>
              <a:rPr lang="en-US" sz="3000" dirty="0" smtClean="0"/>
              <a:t>2</a:t>
            </a:r>
            <a:r>
              <a:rPr lang="en-US" sz="3000" baseline="30000" dirty="0" smtClean="0"/>
              <a:t>50</a:t>
            </a:r>
            <a:r>
              <a:rPr lang="en-US" sz="3000" dirty="0" smtClean="0"/>
              <a:t> = Petabyte or 1024 terabytes or million gigabytes</a:t>
            </a:r>
          </a:p>
          <a:p>
            <a:pPr lvl="2"/>
            <a:endParaRPr sz="3000" dirty="0"/>
          </a:p>
          <a:p>
            <a:pPr lvl="1"/>
            <a:r>
              <a:rPr sz="3200" dirty="0"/>
              <a:t>And that's just for one process!</a:t>
            </a:r>
          </a:p>
        </p:txBody>
      </p:sp>
    </p:spTree>
    <p:extLst>
      <p:ext uri="{BB962C8B-B14F-4D97-AF65-F5344CB8AC3E}">
        <p14:creationId xmlns:p14="http://schemas.microsoft.com/office/powerpoint/2010/main" val="2060799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18615" y="484632"/>
            <a:ext cx="10609633" cy="160934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Virtual Address Translation in x86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We will, for now, consider only: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32-bit x86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4KB and 4MB ("super") </a:t>
            </a:r>
            <a:r>
              <a:rPr dirty="0" smtClean="0"/>
              <a:t>pages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07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x86 Paging Basics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x86 virtual address translation uses a two-level page table: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A top-level </a:t>
            </a:r>
            <a:r>
              <a:rPr i="1"/>
              <a:t>page directory </a:t>
            </a:r>
            <a:r>
              <a:t>stores pointers to the </a:t>
            </a:r>
            <a:r>
              <a:rPr i="1"/>
              <a:t>page tables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rPr i="1"/>
              <a:t>Page tables </a:t>
            </a:r>
            <a:r>
              <a:t>contain the actual </a:t>
            </a:r>
            <a:r>
              <a:rPr i="1"/>
              <a:t>page table entries (PTEs)</a:t>
            </a:r>
            <a:r>
              <a:t> referring to physical page frames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 current mappings in use are determined by the value of the CR3 CPU register, which stores the </a:t>
            </a:r>
            <a:r>
              <a:rPr i="1"/>
              <a:t>physical address</a:t>
            </a:r>
            <a:r>
              <a:t> of the page directory</a:t>
            </a:r>
          </a:p>
        </p:txBody>
      </p:sp>
    </p:spTree>
    <p:extLst>
      <p:ext uri="{BB962C8B-B14F-4D97-AF65-F5344CB8AC3E}">
        <p14:creationId xmlns:p14="http://schemas.microsoft.com/office/powerpoint/2010/main" val="1336254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x86 Paging</a:t>
            </a:r>
          </a:p>
        </p:txBody>
      </p:sp>
      <p:pic>
        <p:nvPicPr>
          <p:cNvPr id="14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8511" y="1809491"/>
            <a:ext cx="8374978" cy="44713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368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66800"/>
            <a:ext cx="8077200" cy="4299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5562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Virtual </a:t>
            </a:r>
            <a:r>
              <a:rPr lang="en-US" b="1" dirty="0"/>
              <a:t>Memory Terminology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(Stallings </a:t>
            </a:r>
            <a:r>
              <a:rPr lang="en-US" dirty="0" smtClean="0"/>
              <a:t>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752" y="1019749"/>
            <a:ext cx="5553762" cy="50480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1440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x86 PDEs and PTEs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The entries in a page directory and a page table have an almost identical format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Each 32-bit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The basic structure: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Physical address of a page table (for PDEs) or memory page (for PTEs)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Protection, caching, etc. flags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A bit to indicate present/not present</a:t>
            </a:r>
          </a:p>
        </p:txBody>
      </p:sp>
    </p:spTree>
    <p:extLst>
      <p:ext uri="{BB962C8B-B14F-4D97-AF65-F5344CB8AC3E}">
        <p14:creationId xmlns:p14="http://schemas.microsoft.com/office/powerpoint/2010/main" val="1657043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530" y="1018924"/>
            <a:ext cx="7932940" cy="48201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58779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Worked Example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Let's take an arbitrary address I got from running xv6: 0x8010c608</a:t>
            </a:r>
          </a:p>
          <a:p>
            <a:r>
              <a:rPr dirty="0"/>
              <a:t>CR3 = 0x003ff000</a:t>
            </a:r>
          </a:p>
          <a:p>
            <a:r>
              <a:rPr dirty="0"/>
              <a:t>In binary:</a:t>
            </a:r>
          </a:p>
        </p:txBody>
      </p:sp>
      <p:sp>
        <p:nvSpPr>
          <p:cNvPr id="152" name="Shape 152"/>
          <p:cNvSpPr/>
          <p:nvPr/>
        </p:nvSpPr>
        <p:spPr>
          <a:xfrm>
            <a:off x="3303241" y="5318285"/>
            <a:ext cx="5158913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z="2250"/>
              <a:t>10000000000100001100011000001000</a:t>
            </a:r>
          </a:p>
        </p:txBody>
      </p:sp>
    </p:spTree>
    <p:extLst>
      <p:ext uri="{BB962C8B-B14F-4D97-AF65-F5344CB8AC3E}">
        <p14:creationId xmlns:p14="http://schemas.microsoft.com/office/powerpoint/2010/main" val="2152831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Worked Example</a:t>
            </a:r>
          </a:p>
        </p:txBody>
      </p:sp>
      <p:pic>
        <p:nvPicPr>
          <p:cNvPr id="15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0560" y="2151876"/>
            <a:ext cx="6630881" cy="99934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2785318" y="3224453"/>
            <a:ext cx="628319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z="2250" dirty="0"/>
              <a:t>1000000000  </a:t>
            </a:r>
            <a:r>
              <a:rPr lang="en-US" sz="2250" dirty="0" smtClean="0"/>
              <a:t>		</a:t>
            </a:r>
            <a:r>
              <a:rPr sz="2250" dirty="0" smtClean="0"/>
              <a:t>0100001100   </a:t>
            </a:r>
            <a:r>
              <a:rPr lang="en-US" sz="2250" dirty="0" smtClean="0"/>
              <a:t>	</a:t>
            </a:r>
            <a:r>
              <a:rPr sz="2250" dirty="0" smtClean="0"/>
              <a:t>011000001000</a:t>
            </a:r>
            <a:endParaRPr sz="2250" dirty="0"/>
          </a:p>
        </p:txBody>
      </p:sp>
      <p:sp>
        <p:nvSpPr>
          <p:cNvPr id="157" name="Shape 157"/>
          <p:cNvSpPr/>
          <p:nvPr/>
        </p:nvSpPr>
        <p:spPr>
          <a:xfrm>
            <a:off x="4457956" y="4400329"/>
            <a:ext cx="4118115" cy="71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Directory index = </a:t>
            </a:r>
            <a:r>
              <a:rPr lang="en-US" sz="1266" dirty="0" smtClean="0"/>
              <a:t>	</a:t>
            </a:r>
            <a:r>
              <a:rPr lang="en-US" sz="1400" dirty="0" smtClean="0"/>
              <a:t>1000000000</a:t>
            </a:r>
            <a:r>
              <a:rPr lang="en-US" sz="1266" dirty="0" smtClean="0"/>
              <a:t> = 	</a:t>
            </a:r>
            <a:r>
              <a:rPr sz="1266" dirty="0" smtClean="0"/>
              <a:t>512</a:t>
            </a:r>
            <a:endParaRPr sz="1266" dirty="0"/>
          </a:p>
          <a:p>
            <a:r>
              <a:rPr sz="1266" dirty="0"/>
              <a:t>Table index = </a:t>
            </a:r>
            <a:r>
              <a:rPr lang="en-US" sz="1266" dirty="0" smtClean="0"/>
              <a:t>	</a:t>
            </a:r>
            <a:r>
              <a:rPr lang="en-US" sz="1400" dirty="0" smtClean="0"/>
              <a:t>0100001100  = 	</a:t>
            </a:r>
            <a:r>
              <a:rPr sz="1266" dirty="0" smtClean="0"/>
              <a:t>268</a:t>
            </a:r>
            <a:endParaRPr sz="1266" dirty="0"/>
          </a:p>
          <a:p>
            <a:r>
              <a:rPr sz="1266" dirty="0"/>
              <a:t>Offset = </a:t>
            </a:r>
            <a:r>
              <a:rPr lang="en-US" sz="1266" dirty="0" smtClean="0"/>
              <a:t>		</a:t>
            </a:r>
            <a:r>
              <a:rPr lang="en-US" sz="1400" dirty="0" smtClean="0"/>
              <a:t>011000001000 = 	</a:t>
            </a:r>
            <a:r>
              <a:rPr sz="1266" dirty="0" smtClean="0"/>
              <a:t>1544</a:t>
            </a:r>
            <a:endParaRPr sz="1266" dirty="0"/>
          </a:p>
        </p:txBody>
      </p:sp>
    </p:spTree>
    <p:extLst>
      <p:ext uri="{BB962C8B-B14F-4D97-AF65-F5344CB8AC3E}">
        <p14:creationId xmlns:p14="http://schemas.microsoft.com/office/powerpoint/2010/main" val="2511660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9337"/>
          </a:xfrm>
          <a:prstGeom prst="rect">
            <a:avLst/>
          </a:prstGeom>
        </p:spPr>
        <p:txBody>
          <a:bodyPr/>
          <a:lstStyle/>
          <a:p>
            <a:r>
              <a:rPr dirty="0"/>
              <a:t>Page Directory</a:t>
            </a:r>
          </a:p>
        </p:txBody>
      </p:sp>
      <p:sp>
        <p:nvSpPr>
          <p:cNvPr id="160" name="Shape 160"/>
          <p:cNvSpPr/>
          <p:nvPr/>
        </p:nvSpPr>
        <p:spPr>
          <a:xfrm>
            <a:off x="1897814" y="2331128"/>
            <a:ext cx="137537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CR3 = 0x003ff000</a:t>
            </a:r>
          </a:p>
        </p:txBody>
      </p:sp>
      <p:sp>
        <p:nvSpPr>
          <p:cNvPr id="161" name="Shape 161"/>
          <p:cNvSpPr/>
          <p:nvPr/>
        </p:nvSpPr>
        <p:spPr>
          <a:xfrm>
            <a:off x="6185559" y="2185087"/>
            <a:ext cx="3124190" cy="429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0x003ff000: 0x00000000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0x003ff004: 0x00000000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0x003ff008: 0x00000000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0x003ff00c: 0x00000000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0x003ff010: 0x00000000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0x003ff800: 0x003fe027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0x003ff804: 0x003fd027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0x003ff808: 0x003fc027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0x003ff80c: 0x003fb027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0x003ff810: 0x003fa027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0x003ff814: 0x003f9027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[...]</a:t>
            </a:r>
          </a:p>
        </p:txBody>
      </p:sp>
      <p:sp>
        <p:nvSpPr>
          <p:cNvPr id="162" name="Shape 162"/>
          <p:cNvSpPr/>
          <p:nvPr/>
        </p:nvSpPr>
        <p:spPr>
          <a:xfrm>
            <a:off x="4635089" y="2464140"/>
            <a:ext cx="149456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3" name="Shape 163"/>
          <p:cNvSpPr/>
          <p:nvPr/>
        </p:nvSpPr>
        <p:spPr>
          <a:xfrm>
            <a:off x="1904065" y="3375902"/>
            <a:ext cx="169674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r>
              <a:rPr sz="1266" dirty="0"/>
              <a:t>Directory index = 512</a:t>
            </a:r>
          </a:p>
        </p:txBody>
      </p:sp>
      <p:sp>
        <p:nvSpPr>
          <p:cNvPr id="164" name="Shape 164"/>
          <p:cNvSpPr/>
          <p:nvPr/>
        </p:nvSpPr>
        <p:spPr>
          <a:xfrm flipV="1">
            <a:off x="3238500" y="3817441"/>
            <a:ext cx="1" cy="51629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5" name="Shape 165"/>
          <p:cNvSpPr/>
          <p:nvPr/>
        </p:nvSpPr>
        <p:spPr>
          <a:xfrm>
            <a:off x="3224199" y="4321515"/>
            <a:ext cx="299295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6" name="Shape 166"/>
          <p:cNvSpPr/>
          <p:nvPr/>
        </p:nvSpPr>
        <p:spPr>
          <a:xfrm>
            <a:off x="6436159" y="1945083"/>
            <a:ext cx="68762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Address</a:t>
            </a:r>
          </a:p>
        </p:txBody>
      </p:sp>
      <p:sp>
        <p:nvSpPr>
          <p:cNvPr id="167" name="Shape 167"/>
          <p:cNvSpPr/>
          <p:nvPr/>
        </p:nvSpPr>
        <p:spPr>
          <a:xfrm>
            <a:off x="8565857" y="1945083"/>
            <a:ext cx="47692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Entry</a:t>
            </a:r>
          </a:p>
        </p:txBody>
      </p:sp>
      <p:sp>
        <p:nvSpPr>
          <p:cNvPr id="168" name="Shape 168"/>
          <p:cNvSpPr/>
          <p:nvPr/>
        </p:nvSpPr>
        <p:spPr>
          <a:xfrm>
            <a:off x="1907548" y="4763006"/>
            <a:ext cx="4038068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sz="1266"/>
              <a:t>Note:</a:t>
            </a:r>
          </a:p>
          <a:p>
            <a:pPr algn="l"/>
            <a:r>
              <a:rPr sz="1266"/>
              <a:t>0x003ff000 + 512 * 4</a:t>
            </a:r>
          </a:p>
          <a:p>
            <a:pPr algn="l"/>
            <a:r>
              <a:rPr sz="1266"/>
              <a:t>= 0x003ff800</a:t>
            </a:r>
          </a:p>
        </p:txBody>
      </p:sp>
    </p:spTree>
    <p:extLst>
      <p:ext uri="{BB962C8B-B14F-4D97-AF65-F5344CB8AC3E}">
        <p14:creationId xmlns:p14="http://schemas.microsoft.com/office/powerpoint/2010/main" val="4114421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138087" y="64513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Page Directory Entry</a:t>
            </a:r>
          </a:p>
        </p:txBody>
      </p:sp>
      <p:sp>
        <p:nvSpPr>
          <p:cNvPr id="171" name="Shape 171"/>
          <p:cNvSpPr/>
          <p:nvPr/>
        </p:nvSpPr>
        <p:spPr>
          <a:xfrm>
            <a:off x="5249397" y="1461886"/>
            <a:ext cx="2212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z="3200" dirty="0">
                <a:solidFill>
                  <a:srgbClr val="FF0000"/>
                </a:solidFill>
              </a:rPr>
              <a:t>0x003fe027</a:t>
            </a:r>
          </a:p>
        </p:txBody>
      </p:sp>
      <p:sp>
        <p:nvSpPr>
          <p:cNvPr id="172" name="Shape 172"/>
          <p:cNvSpPr/>
          <p:nvPr/>
        </p:nvSpPr>
        <p:spPr>
          <a:xfrm>
            <a:off x="2563259" y="2525820"/>
            <a:ext cx="6977167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z="2812" dirty="0" smtClean="0"/>
              <a:t>0000</a:t>
            </a:r>
            <a:r>
              <a:rPr lang="en-US" sz="2812" dirty="0" smtClean="0"/>
              <a:t> </a:t>
            </a:r>
            <a:r>
              <a:rPr sz="2812" dirty="0" smtClean="0"/>
              <a:t>0000</a:t>
            </a:r>
            <a:r>
              <a:rPr lang="en-US" sz="2812" dirty="0" smtClean="0"/>
              <a:t> </a:t>
            </a:r>
            <a:r>
              <a:rPr sz="2812" dirty="0" smtClean="0"/>
              <a:t>0011</a:t>
            </a:r>
            <a:r>
              <a:rPr lang="en-US" sz="2812" dirty="0" smtClean="0"/>
              <a:t> </a:t>
            </a:r>
            <a:r>
              <a:rPr sz="2812" dirty="0" smtClean="0"/>
              <a:t>1111</a:t>
            </a:r>
            <a:r>
              <a:rPr lang="en-US" sz="2812" dirty="0" smtClean="0"/>
              <a:t> </a:t>
            </a:r>
            <a:r>
              <a:rPr sz="2812" dirty="0" smtClean="0"/>
              <a:t>1110</a:t>
            </a:r>
            <a:r>
              <a:rPr lang="en-US" sz="2812" dirty="0" smtClean="0"/>
              <a:t> </a:t>
            </a:r>
            <a:r>
              <a:rPr sz="2812" dirty="0" smtClean="0"/>
              <a:t>0000</a:t>
            </a:r>
            <a:r>
              <a:rPr lang="en-US" sz="2812" dirty="0" smtClean="0"/>
              <a:t> </a:t>
            </a:r>
            <a:r>
              <a:rPr sz="2812" dirty="0" smtClean="0"/>
              <a:t>0010</a:t>
            </a:r>
            <a:r>
              <a:rPr lang="en-US" sz="2812" dirty="0" smtClean="0"/>
              <a:t> </a:t>
            </a:r>
            <a:r>
              <a:rPr sz="2812" dirty="0" smtClean="0"/>
              <a:t>0111</a:t>
            </a:r>
            <a:endParaRPr sz="2812" dirty="0"/>
          </a:p>
        </p:txBody>
      </p:sp>
      <p:sp>
        <p:nvSpPr>
          <p:cNvPr id="173" name="Shape 173"/>
          <p:cNvSpPr/>
          <p:nvPr/>
        </p:nvSpPr>
        <p:spPr>
          <a:xfrm>
            <a:off x="6096000" y="2062051"/>
            <a:ext cx="1" cy="51504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176" name="Group 176"/>
          <p:cNvGrpSpPr/>
          <p:nvPr/>
        </p:nvGrpSpPr>
        <p:grpSpPr>
          <a:xfrm>
            <a:off x="2563259" y="3076447"/>
            <a:ext cx="7696169" cy="986586"/>
            <a:chOff x="0" y="0"/>
            <a:chExt cx="10945662" cy="1403143"/>
          </a:xfrm>
        </p:grpSpPr>
        <p:pic>
          <p:nvPicPr>
            <p:cNvPr id="174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945663" cy="373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47208"/>
              <a:ext cx="10945663" cy="10559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Shape 177"/>
          <p:cNvSpPr/>
          <p:nvPr/>
        </p:nvSpPr>
        <p:spPr>
          <a:xfrm>
            <a:off x="3946718" y="4156025"/>
            <a:ext cx="4929251" cy="2420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3100"/>
            </a:pPr>
            <a:r>
              <a:rPr sz="2180"/>
              <a:t>Address of page table: 0x3fe000</a:t>
            </a:r>
          </a:p>
          <a:p>
            <a:pPr algn="l">
              <a:defRPr sz="3100"/>
            </a:pPr>
            <a:r>
              <a:rPr sz="2180"/>
              <a:t>(A) 		Accessed: Yes</a:t>
            </a:r>
          </a:p>
          <a:p>
            <a:pPr algn="l">
              <a:defRPr sz="3100"/>
            </a:pPr>
            <a:r>
              <a:rPr sz="2180"/>
              <a:t>(PCD) 	Cache disabled: No</a:t>
            </a:r>
          </a:p>
          <a:p>
            <a:pPr algn="l">
              <a:defRPr sz="3100"/>
            </a:pPr>
            <a:r>
              <a:rPr sz="2180"/>
              <a:t>(PWT) 	Write through caching: No</a:t>
            </a:r>
          </a:p>
          <a:p>
            <a:pPr algn="l">
              <a:defRPr sz="3100"/>
            </a:pPr>
            <a:r>
              <a:rPr sz="2180"/>
              <a:t>(U/S)		User-accessible: Yes</a:t>
            </a:r>
          </a:p>
          <a:p>
            <a:pPr algn="l">
              <a:defRPr sz="3100"/>
            </a:pPr>
            <a:r>
              <a:rPr sz="2180"/>
              <a:t>(R/W) 		Read/Write: Yes</a:t>
            </a:r>
          </a:p>
          <a:p>
            <a:pPr algn="l">
              <a:defRPr sz="3100"/>
            </a:pPr>
            <a:r>
              <a:rPr sz="2180"/>
              <a:t>(P) 		Present: Yes</a:t>
            </a:r>
          </a:p>
        </p:txBody>
      </p:sp>
    </p:spTree>
    <p:extLst>
      <p:ext uri="{BB962C8B-B14F-4D97-AF65-F5344CB8AC3E}">
        <p14:creationId xmlns:p14="http://schemas.microsoft.com/office/powerpoint/2010/main" val="3521562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Page Table</a:t>
            </a:r>
          </a:p>
        </p:txBody>
      </p:sp>
      <p:sp>
        <p:nvSpPr>
          <p:cNvPr id="180" name="Shape 180"/>
          <p:cNvSpPr/>
          <p:nvPr/>
        </p:nvSpPr>
        <p:spPr>
          <a:xfrm>
            <a:off x="1664253" y="2184579"/>
            <a:ext cx="2977355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100"/>
            </a:pPr>
            <a:r>
              <a:rPr sz="2180"/>
              <a:t>Address of page table:</a:t>
            </a:r>
          </a:p>
          <a:p>
            <a:pPr>
              <a:defRPr sz="3100"/>
            </a:pPr>
            <a:r>
              <a:rPr sz="2180"/>
              <a:t>0x3fe0000</a:t>
            </a:r>
          </a:p>
        </p:txBody>
      </p:sp>
      <p:sp>
        <p:nvSpPr>
          <p:cNvPr id="181" name="Shape 181"/>
          <p:cNvSpPr/>
          <p:nvPr/>
        </p:nvSpPr>
        <p:spPr>
          <a:xfrm>
            <a:off x="6203357" y="2334659"/>
            <a:ext cx="3129063" cy="429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0x003fe000: 0x00000063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0x003fe004: 0x00001003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0x003fe008: 0x00002003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0x003fe00c: 0x00003003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0x003fe010: 0x00004003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0x003fe430: 0x0010c063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0x003fe434: 0x0010d063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0x003fe438: 0x0010e063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0x003fe43c: 0x0010f063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0x003fe440: 0x00110063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0x003fe440: 0x00111063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sz="2109"/>
              <a:t>[...]</a:t>
            </a:r>
          </a:p>
        </p:txBody>
      </p:sp>
      <p:sp>
        <p:nvSpPr>
          <p:cNvPr id="182" name="Shape 182"/>
          <p:cNvSpPr/>
          <p:nvPr/>
        </p:nvSpPr>
        <p:spPr>
          <a:xfrm>
            <a:off x="4635089" y="2464140"/>
            <a:ext cx="149456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3" name="Shape 183"/>
          <p:cNvSpPr/>
          <p:nvPr/>
        </p:nvSpPr>
        <p:spPr>
          <a:xfrm>
            <a:off x="1904065" y="3375902"/>
            <a:ext cx="140577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r>
              <a:rPr sz="1266"/>
              <a:t>Table index = 268</a:t>
            </a:r>
          </a:p>
        </p:txBody>
      </p:sp>
      <p:sp>
        <p:nvSpPr>
          <p:cNvPr id="184" name="Shape 184"/>
          <p:cNvSpPr/>
          <p:nvPr/>
        </p:nvSpPr>
        <p:spPr>
          <a:xfrm flipV="1">
            <a:off x="3238500" y="3817441"/>
            <a:ext cx="1" cy="51629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5" name="Shape 185"/>
          <p:cNvSpPr/>
          <p:nvPr/>
        </p:nvSpPr>
        <p:spPr>
          <a:xfrm>
            <a:off x="3224199" y="4321515"/>
            <a:ext cx="299295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6" name="Shape 186"/>
          <p:cNvSpPr/>
          <p:nvPr/>
        </p:nvSpPr>
        <p:spPr>
          <a:xfrm>
            <a:off x="6436159" y="1945083"/>
            <a:ext cx="68762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Address</a:t>
            </a:r>
          </a:p>
        </p:txBody>
      </p:sp>
      <p:sp>
        <p:nvSpPr>
          <p:cNvPr id="187" name="Shape 187"/>
          <p:cNvSpPr/>
          <p:nvPr/>
        </p:nvSpPr>
        <p:spPr>
          <a:xfrm>
            <a:off x="8565857" y="1945083"/>
            <a:ext cx="47692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Entry</a:t>
            </a:r>
          </a:p>
        </p:txBody>
      </p:sp>
      <p:sp>
        <p:nvSpPr>
          <p:cNvPr id="188" name="Shape 188"/>
          <p:cNvSpPr/>
          <p:nvPr/>
        </p:nvSpPr>
        <p:spPr>
          <a:xfrm>
            <a:off x="1907548" y="4763006"/>
            <a:ext cx="4038068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sz="1266"/>
              <a:t>Note:</a:t>
            </a:r>
          </a:p>
          <a:p>
            <a:pPr algn="l"/>
            <a:r>
              <a:rPr sz="1266"/>
              <a:t>0x003fe000 + 268 * 4</a:t>
            </a:r>
          </a:p>
          <a:p>
            <a:pPr algn="l"/>
            <a:r>
              <a:rPr sz="1266"/>
              <a:t>= 0x003fe430</a:t>
            </a:r>
          </a:p>
        </p:txBody>
      </p:sp>
    </p:spTree>
    <p:extLst>
      <p:ext uri="{BB962C8B-B14F-4D97-AF65-F5344CB8AC3E}">
        <p14:creationId xmlns:p14="http://schemas.microsoft.com/office/powerpoint/2010/main" val="573335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Page Table Entry</a:t>
            </a:r>
          </a:p>
        </p:txBody>
      </p:sp>
      <p:sp>
        <p:nvSpPr>
          <p:cNvPr id="191" name="Shape 191"/>
          <p:cNvSpPr/>
          <p:nvPr/>
        </p:nvSpPr>
        <p:spPr>
          <a:xfrm>
            <a:off x="5249398" y="1545818"/>
            <a:ext cx="1546898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z="2109"/>
              <a:t>0x0010c063</a:t>
            </a:r>
          </a:p>
        </p:txBody>
      </p:sp>
      <p:sp>
        <p:nvSpPr>
          <p:cNvPr id="192" name="Shape 192"/>
          <p:cNvSpPr/>
          <p:nvPr/>
        </p:nvSpPr>
        <p:spPr>
          <a:xfrm>
            <a:off x="2559320" y="2600594"/>
            <a:ext cx="6403934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z="2812"/>
              <a:t>00000000000100001100000001100011</a:t>
            </a:r>
          </a:p>
        </p:txBody>
      </p:sp>
      <p:sp>
        <p:nvSpPr>
          <p:cNvPr id="193" name="Shape 193"/>
          <p:cNvSpPr/>
          <p:nvPr/>
        </p:nvSpPr>
        <p:spPr>
          <a:xfrm>
            <a:off x="6096000" y="2062051"/>
            <a:ext cx="1" cy="51504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4" name="Shape 194"/>
          <p:cNvSpPr/>
          <p:nvPr/>
        </p:nvSpPr>
        <p:spPr>
          <a:xfrm>
            <a:off x="2579351" y="4097138"/>
            <a:ext cx="4929251" cy="2420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3100"/>
            </a:pPr>
            <a:r>
              <a:rPr sz="2180" dirty="0"/>
              <a:t>Address of physical page: 0x10c000</a:t>
            </a:r>
          </a:p>
          <a:p>
            <a:pPr algn="l">
              <a:defRPr sz="3100"/>
            </a:pPr>
            <a:r>
              <a:rPr sz="2180" dirty="0"/>
              <a:t>(G) 	Global: No</a:t>
            </a:r>
          </a:p>
          <a:p>
            <a:pPr algn="l">
              <a:defRPr sz="3100"/>
            </a:pPr>
            <a:r>
              <a:rPr sz="2180" dirty="0"/>
              <a:t>(PAT) 	PAT page: No</a:t>
            </a:r>
          </a:p>
          <a:p>
            <a:pPr algn="l">
              <a:defRPr sz="3100"/>
            </a:pPr>
            <a:r>
              <a:rPr sz="2180" dirty="0"/>
              <a:t>(D) 	Dirty: Yes</a:t>
            </a:r>
          </a:p>
          <a:p>
            <a:pPr algn="l">
              <a:defRPr sz="3100"/>
            </a:pPr>
            <a:r>
              <a:rPr sz="2180" dirty="0"/>
              <a:t>(A)	</a:t>
            </a:r>
            <a:r>
              <a:rPr sz="2180" dirty="0" smtClean="0"/>
              <a:t>Accessed</a:t>
            </a:r>
            <a:r>
              <a:rPr sz="2180" dirty="0"/>
              <a:t>: Yes</a:t>
            </a:r>
          </a:p>
          <a:p>
            <a:pPr algn="l">
              <a:defRPr sz="3100"/>
            </a:pPr>
            <a:r>
              <a:rPr sz="2180" dirty="0"/>
              <a:t>(PCD)	Page Cache Disable: No</a:t>
            </a:r>
          </a:p>
          <a:p>
            <a:pPr algn="l">
              <a:defRPr sz="3100"/>
            </a:pPr>
            <a:r>
              <a:rPr sz="2180" dirty="0"/>
              <a:t>(PWT)	Page Write Through: No</a:t>
            </a:r>
          </a:p>
        </p:txBody>
      </p:sp>
      <p:grpSp>
        <p:nvGrpSpPr>
          <p:cNvPr id="197" name="Group 197"/>
          <p:cNvGrpSpPr/>
          <p:nvPr/>
        </p:nvGrpSpPr>
        <p:grpSpPr>
          <a:xfrm>
            <a:off x="2563259" y="3076447"/>
            <a:ext cx="7696169" cy="975833"/>
            <a:chOff x="0" y="0"/>
            <a:chExt cx="10945662" cy="1387849"/>
          </a:xfrm>
        </p:grpSpPr>
        <p:pic>
          <p:nvPicPr>
            <p:cNvPr id="195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945663" cy="373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85" y="311473"/>
              <a:ext cx="10916216" cy="10763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" name="Shape 198"/>
          <p:cNvSpPr/>
          <p:nvPr/>
        </p:nvSpPr>
        <p:spPr>
          <a:xfrm>
            <a:off x="6597781" y="4441959"/>
            <a:ext cx="3537123" cy="107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3100"/>
            </a:pPr>
            <a:r>
              <a:rPr sz="2180"/>
              <a:t>(U/S)	User-accessible: No</a:t>
            </a:r>
          </a:p>
          <a:p>
            <a:pPr algn="l">
              <a:defRPr sz="3100"/>
            </a:pPr>
            <a:r>
              <a:rPr sz="2180"/>
              <a:t>(R/W) 	Read/Write: Yes</a:t>
            </a:r>
          </a:p>
          <a:p>
            <a:pPr algn="l">
              <a:defRPr sz="3100"/>
            </a:pPr>
            <a:r>
              <a:rPr sz="2180"/>
              <a:t>(P) 	Present: Yes</a:t>
            </a:r>
          </a:p>
        </p:txBody>
      </p:sp>
    </p:spTree>
    <p:extLst>
      <p:ext uri="{BB962C8B-B14F-4D97-AF65-F5344CB8AC3E}">
        <p14:creationId xmlns:p14="http://schemas.microsoft.com/office/powerpoint/2010/main" val="2984051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Physical Page</a:t>
            </a:r>
          </a:p>
        </p:txBody>
      </p:sp>
      <p:sp>
        <p:nvSpPr>
          <p:cNvPr id="201" name="Shape 201"/>
          <p:cNvSpPr/>
          <p:nvPr/>
        </p:nvSpPr>
        <p:spPr>
          <a:xfrm>
            <a:off x="2010416" y="2184579"/>
            <a:ext cx="2255169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100"/>
            </a:pPr>
            <a:r>
              <a:rPr sz="2180"/>
              <a:t>Address of page:</a:t>
            </a:r>
          </a:p>
          <a:p>
            <a:pPr>
              <a:defRPr sz="3100"/>
            </a:pPr>
            <a:r>
              <a:rPr sz="2180"/>
              <a:t>0x10c000</a:t>
            </a:r>
          </a:p>
        </p:txBody>
      </p:sp>
      <p:sp>
        <p:nvSpPr>
          <p:cNvPr id="202" name="Shape 202"/>
          <p:cNvSpPr/>
          <p:nvPr/>
        </p:nvSpPr>
        <p:spPr>
          <a:xfrm>
            <a:off x="4297273" y="2464140"/>
            <a:ext cx="84633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3" name="Shape 203"/>
          <p:cNvSpPr/>
          <p:nvPr/>
        </p:nvSpPr>
        <p:spPr>
          <a:xfrm>
            <a:off x="1904065" y="3305562"/>
            <a:ext cx="2915734" cy="40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100"/>
            </a:lvl1pPr>
          </a:lstStyle>
          <a:p>
            <a:r>
              <a:rPr sz="2180"/>
              <a:t>Offset = 1544 = 0x608</a:t>
            </a:r>
          </a:p>
        </p:txBody>
      </p:sp>
      <p:sp>
        <p:nvSpPr>
          <p:cNvPr id="204" name="Shape 204"/>
          <p:cNvSpPr/>
          <p:nvPr/>
        </p:nvSpPr>
        <p:spPr>
          <a:xfrm flipV="1">
            <a:off x="3238500" y="3735714"/>
            <a:ext cx="1" cy="62481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5" name="Shape 205"/>
          <p:cNvSpPr/>
          <p:nvPr/>
        </p:nvSpPr>
        <p:spPr>
          <a:xfrm>
            <a:off x="3224199" y="4366164"/>
            <a:ext cx="424718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6" name="Shape 206"/>
          <p:cNvSpPr/>
          <p:nvPr/>
        </p:nvSpPr>
        <p:spPr>
          <a:xfrm>
            <a:off x="5124461" y="2295650"/>
            <a:ext cx="4315285" cy="429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0000000: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0000010: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0000020: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0000030: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0000040: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0000050: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0000060: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0000070: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0000080: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0000090: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00000a0: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0000600: 8029 1180 8202 0000 28c6 1080 524a 1080  .)......(...RJ..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0000610: 3a87 ff07 0000 0000 38c6 1080 b448 1180  :.......8....H..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0000620: 2824 1180 0100 0000 38c6 1080 8038 1080  ($......8....8..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0000630: 0000 4080 0000 008e 48c6 1080 2138 1080  ..@.....H...!8..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0000640: 0000 0000 54c6 1080 f87b 0000 0000 0000  ....T....{......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0000650: 0000 0000 0000 0000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0000660: 0000 0000 d483 1080 0000 0000 0000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0000670: 5c1f 1080 6721 1080 ff23 1080 8924 1080  \...g!...#...$..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0000680: 635e 1080 7555 1080 4d67 1080 5b65 1080  c^..uU..Mg..[e..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0000690: 0000 0000 0200 0000 0100 0000 0100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00006a0: acc8 1080 4c03 1180 0000 0000 e803 0000  ....L...........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00006b0: ad03 0000 c800 0000 1e00 0000 0200 0000  ................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00006c0: 2000 0000 3a00 0000 0000 0000 0000 0000   ...:...........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055"/>
              <a:t>00006d0: 0000 0000 0000 0000 0000 0000 0000 0000  ................</a:t>
            </a:r>
          </a:p>
        </p:txBody>
      </p:sp>
      <p:sp>
        <p:nvSpPr>
          <p:cNvPr id="207" name="Shape 207"/>
          <p:cNvSpPr/>
          <p:nvPr/>
        </p:nvSpPr>
        <p:spPr>
          <a:xfrm>
            <a:off x="2008227" y="5292874"/>
            <a:ext cx="211788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000" dirty="0"/>
              <a:t>Data: 0x8010c628</a:t>
            </a:r>
          </a:p>
        </p:txBody>
      </p:sp>
    </p:spTree>
    <p:extLst>
      <p:ext uri="{BB962C8B-B14F-4D97-AF65-F5344CB8AC3E}">
        <p14:creationId xmlns:p14="http://schemas.microsoft.com/office/powerpoint/2010/main" val="3956786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06774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Hardware and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981200"/>
            <a:ext cx="8458200" cy="5257800"/>
          </a:xfrm>
        </p:spPr>
        <p:txBody>
          <a:bodyPr/>
          <a:lstStyle/>
          <a:p>
            <a:r>
              <a:rPr lang="en-US" sz="3000" dirty="0"/>
              <a:t>Two characteristics fundamental to memory management:</a:t>
            </a:r>
          </a:p>
          <a:p>
            <a:pPr marL="1371600" lvl="2" indent="-457200">
              <a:buSzPct val="90000"/>
              <a:buFont typeface="+mj-lt"/>
              <a:buAutoNum type="arabicParenR"/>
            </a:pPr>
            <a:r>
              <a:rPr lang="en-US" sz="2200" dirty="0"/>
              <a:t>all memory references are logical addresses that are dynamically translated into physical addresses at run time</a:t>
            </a:r>
          </a:p>
          <a:p>
            <a:pPr marL="1371600" lvl="2" indent="-457200">
              <a:buSzPct val="90000"/>
              <a:buFont typeface="+mj-lt"/>
              <a:buAutoNum type="arabicParenR"/>
            </a:pPr>
            <a:r>
              <a:rPr lang="en-US" sz="2200" dirty="0"/>
              <a:t>a process may be broken up into a number of pieces that don’t need to be contiguously located in main memory during execution</a:t>
            </a:r>
          </a:p>
          <a:p>
            <a:pPr marL="342900" lvl="2" indent="-342900"/>
            <a:r>
              <a:rPr lang="en-US" sz="2900" dirty="0"/>
              <a:t>If these two characteristics are present, it is not necessary that all of the pages or segments of a process be in main memory during execution</a:t>
            </a:r>
          </a:p>
          <a:p>
            <a:pPr marL="342900" lvl="1" indent="-342900">
              <a:buFont typeface="Arial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5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Super Pages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If the Page Size Extension (PSE) bit is set in CR4, we can optionally have entries in the page directory point directly to 4MB </a:t>
            </a:r>
            <a:r>
              <a:rPr sz="2800" dirty="0" smtClean="0"/>
              <a:t>pages</a:t>
            </a:r>
            <a:endParaRPr lang="en-US" sz="2800" dirty="0" smtClean="0"/>
          </a:p>
          <a:p>
            <a:endParaRPr sz="2800" dirty="0"/>
          </a:p>
          <a:p>
            <a:r>
              <a:rPr sz="2800" dirty="0"/>
              <a:t>This can be beneficial because it reduces paging overhead (only one level of lookup, more data mapped)</a:t>
            </a:r>
          </a:p>
        </p:txBody>
      </p:sp>
    </p:spTree>
    <p:extLst>
      <p:ext uri="{BB962C8B-B14F-4D97-AF65-F5344CB8AC3E}">
        <p14:creationId xmlns:p14="http://schemas.microsoft.com/office/powerpoint/2010/main" val="4256156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5030">
              <a:defRPr sz="6719"/>
            </a:pPr>
            <a:r>
              <a:t>Translation with</a:t>
            </a:r>
            <a:br/>
            <a:r>
              <a:t>Super Pages</a:t>
            </a:r>
          </a:p>
        </p:txBody>
      </p:sp>
      <p:pic>
        <p:nvPicPr>
          <p:cNvPr id="21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1482" y="2024936"/>
            <a:ext cx="8529036" cy="40404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96099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530" y="1018924"/>
            <a:ext cx="7932940" cy="48201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794992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the Numbers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Basics: super pages use 21 bits for offset because 2</a:t>
            </a:r>
            <a:r>
              <a:rPr baseline="31999"/>
              <a:t>21</a:t>
            </a:r>
            <a:r>
              <a:t> = 4MB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How many entries in a 4KB page table?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1024 entries = 4MB addressed by one page table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So each page directory entry addresses 4MB of memory whether it points to a page table or a super page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How many page directory entries?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We want to address 4GB of memory =&gt; 4GB/4MB = 1024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That's why the available sizes are 4KB and 4MB pages</a:t>
            </a:r>
          </a:p>
        </p:txBody>
      </p:sp>
    </p:spTree>
    <p:extLst>
      <p:ext uri="{BB962C8B-B14F-4D97-AF65-F5344CB8AC3E}">
        <p14:creationId xmlns:p14="http://schemas.microsoft.com/office/powerpoint/2010/main" val="40545662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Paging Overhead in x86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Supposing we have mapped 512MB worth of virtual address space using 4KB pages</a:t>
            </a:r>
          </a:p>
          <a:p>
            <a:r>
              <a:rPr dirty="0"/>
              <a:t>Each page table covers 4MB of memory</a:t>
            </a:r>
          </a:p>
          <a:p>
            <a:r>
              <a:rPr dirty="0"/>
              <a:t>So space required: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	</a:t>
            </a:r>
            <a:r>
              <a:rPr dirty="0" err="1" smtClean="0"/>
              <a:t>sizeof</a:t>
            </a:r>
            <a:r>
              <a:rPr dirty="0" smtClean="0"/>
              <a:t>(1 </a:t>
            </a:r>
            <a:r>
              <a:rPr dirty="0"/>
              <a:t>page directory) +</a:t>
            </a:r>
            <a:br>
              <a:rPr dirty="0"/>
            </a:br>
            <a:r>
              <a:rPr dirty="0"/>
              <a:t>	</a:t>
            </a:r>
            <a:r>
              <a:rPr lang="en-US" dirty="0" smtClean="0"/>
              <a:t>	</a:t>
            </a:r>
            <a:r>
              <a:rPr dirty="0" smtClean="0"/>
              <a:t>(</a:t>
            </a:r>
            <a:r>
              <a:rPr dirty="0"/>
              <a:t>512MB / 4MB) * </a:t>
            </a:r>
            <a:r>
              <a:rPr dirty="0" err="1"/>
              <a:t>sizeof</a:t>
            </a:r>
            <a:r>
              <a:rPr dirty="0"/>
              <a:t>(1 page table)</a:t>
            </a:r>
            <a:br>
              <a:rPr dirty="0"/>
            </a:br>
            <a:r>
              <a:rPr dirty="0"/>
              <a:t>= 	4KB + 128 * 4KB = 4KB + .5 MB = ~0.503 MB</a:t>
            </a:r>
          </a:p>
        </p:txBody>
      </p:sp>
    </p:spTree>
    <p:extLst>
      <p:ext uri="{BB962C8B-B14F-4D97-AF65-F5344CB8AC3E}">
        <p14:creationId xmlns:p14="http://schemas.microsoft.com/office/powerpoint/2010/main" val="33175234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 Overhead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4KB + 1024 page tables * 4KB / table = ~4MB</a:t>
            </a:r>
          </a:p>
          <a:p>
            <a:r>
              <a:rPr sz="2800" dirty="0"/>
              <a:t>What if we just used a one-level page table with 4KB pages?</a:t>
            </a:r>
          </a:p>
          <a:p>
            <a:pPr lvl="1"/>
            <a:r>
              <a:rPr sz="2400" dirty="0"/>
              <a:t>(4GB / 4KB) entries * 4 bytes / entry = 4MB</a:t>
            </a:r>
          </a:p>
          <a:p>
            <a:r>
              <a:rPr sz="2800" dirty="0"/>
              <a:t>What if we used 4MB pages everywhere?</a:t>
            </a:r>
          </a:p>
          <a:p>
            <a:pPr lvl="1"/>
            <a:r>
              <a:rPr sz="2400" dirty="0"/>
              <a:t>(4GB / 4MB) entries * 4 bytes = 4096 bytes = 4KB</a:t>
            </a:r>
          </a:p>
        </p:txBody>
      </p:sp>
    </p:spTree>
    <p:extLst>
      <p:ext uri="{BB962C8B-B14F-4D97-AF65-F5344CB8AC3E}">
        <p14:creationId xmlns:p14="http://schemas.microsoft.com/office/powerpoint/2010/main" val="18016506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5400" dirty="0"/>
              <a:t>Virtual Address Translation in xv6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xv6 mostly uses 4KB pages (one page table per process, and one page table specifically for the scheduler</a:t>
            </a:r>
            <a:r>
              <a:rPr sz="2800" dirty="0" smtClean="0"/>
              <a:t>)</a:t>
            </a:r>
            <a:endParaRPr lang="en-US" sz="2800" dirty="0" smtClean="0"/>
          </a:p>
          <a:p>
            <a:endParaRPr sz="2800" dirty="0"/>
          </a:p>
          <a:p>
            <a:r>
              <a:rPr sz="2800" dirty="0"/>
              <a:t>Early on in boot, it uses </a:t>
            </a:r>
            <a:r>
              <a:rPr sz="2800" dirty="0" err="1"/>
              <a:t>entrypgdir</a:t>
            </a:r>
            <a:r>
              <a:rPr sz="2800" dirty="0"/>
              <a:t>, which creates 4MB mappings</a:t>
            </a:r>
          </a:p>
        </p:txBody>
      </p:sp>
    </p:spTree>
    <p:extLst>
      <p:ext uri="{BB962C8B-B14F-4D97-AF65-F5344CB8AC3E}">
        <p14:creationId xmlns:p14="http://schemas.microsoft.com/office/powerpoint/2010/main" val="3576704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entrypgdir</a:t>
            </a:r>
          </a:p>
        </p:txBody>
      </p:sp>
      <p:sp>
        <p:nvSpPr>
          <p:cNvPr id="230" name="Shape 230"/>
          <p:cNvSpPr/>
          <p:nvPr/>
        </p:nvSpPr>
        <p:spPr>
          <a:xfrm>
            <a:off x="2292528" y="2633912"/>
            <a:ext cx="5569859" cy="2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Boot page table used in </a:t>
            </a:r>
            <a:r>
              <a:rPr sz="1406" dirty="0" err="1"/>
              <a:t>entry.S</a:t>
            </a:r>
            <a:r>
              <a:rPr sz="1406" dirty="0"/>
              <a:t> and </a:t>
            </a:r>
            <a:r>
              <a:rPr sz="1406" dirty="0" err="1"/>
              <a:t>entryother.S</a:t>
            </a:r>
            <a:r>
              <a:rPr sz="1406" dirty="0"/>
              <a:t>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Page directories (and page tables), must start on a page boundary,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hence the "__aligned__" attribute.  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Use PTE_PS in page directory entry to enable 4Mbyte pages.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__attribute__((__aligned__(PGSIZE)))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 err="1"/>
              <a:t>pde_t</a:t>
            </a:r>
            <a:r>
              <a:rPr sz="1406" dirty="0"/>
              <a:t> </a:t>
            </a:r>
            <a:r>
              <a:rPr sz="1406" dirty="0" err="1"/>
              <a:t>entrypgdir</a:t>
            </a:r>
            <a:r>
              <a:rPr sz="1406" dirty="0"/>
              <a:t>[NPDENTRIES] =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000000"/>
                </a:solidFill>
              </a:rPr>
              <a:t>  </a:t>
            </a:r>
            <a:r>
              <a:rPr sz="1406" dirty="0"/>
              <a:t>// Map VA's [0, 4MB) to PA's [0, 4MB)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[</a:t>
            </a:r>
            <a:r>
              <a:rPr sz="1406" dirty="0">
                <a:solidFill>
                  <a:srgbClr val="C33720"/>
                </a:solidFill>
              </a:rPr>
              <a:t>0</a:t>
            </a:r>
            <a:r>
              <a:rPr sz="1406" dirty="0"/>
              <a:t>] = (</a:t>
            </a:r>
            <a:r>
              <a:rPr sz="1406" dirty="0">
                <a:solidFill>
                  <a:srgbClr val="C33720"/>
                </a:solidFill>
              </a:rPr>
              <a:t>0</a:t>
            </a:r>
            <a:r>
              <a:rPr sz="1406" dirty="0"/>
              <a:t>) | PTE_P | PTE_W | PTE_PS,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000000"/>
                </a:solidFill>
              </a:rPr>
              <a:t>  </a:t>
            </a:r>
            <a:r>
              <a:rPr sz="1406" dirty="0"/>
              <a:t>// Map VA's [KERNBASE, KERNBASE+4MB) to PA's [0, 4MB)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[KERNBASE&gt;&gt;PDXSHIFT] = (</a:t>
            </a:r>
            <a:r>
              <a:rPr sz="1406" dirty="0">
                <a:solidFill>
                  <a:srgbClr val="C33720"/>
                </a:solidFill>
              </a:rPr>
              <a:t>0</a:t>
            </a:r>
            <a:r>
              <a:rPr sz="1406" dirty="0"/>
              <a:t>) | PTE_P | PTE_W | PTE_PS,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};</a:t>
            </a:r>
          </a:p>
        </p:txBody>
      </p:sp>
      <p:sp>
        <p:nvSpPr>
          <p:cNvPr id="231" name="Shape 231"/>
          <p:cNvSpPr/>
          <p:nvPr/>
        </p:nvSpPr>
        <p:spPr>
          <a:xfrm>
            <a:off x="2083636" y="5729468"/>
            <a:ext cx="3196389" cy="721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>
                <a:solidFill>
                  <a:srgbClr val="000000"/>
                </a:solidFill>
              </a:rPr>
              <a:t>  </a:t>
            </a:r>
            <a:r>
              <a:rPr sz="1406"/>
              <a:t># Set page directory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>
                <a:solidFill>
                  <a:srgbClr val="000000"/>
                </a:solidFill>
              </a:rPr>
              <a:t>  </a:t>
            </a:r>
            <a:r>
              <a:rPr sz="1406"/>
              <a:t>movl</a:t>
            </a:r>
            <a:r>
              <a:rPr sz="1406">
                <a:solidFill>
                  <a:srgbClr val="000000"/>
                </a:solidFill>
              </a:rPr>
              <a:t>    $(</a:t>
            </a:r>
            <a:r>
              <a:rPr sz="1406"/>
              <a:t>V2P_WO</a:t>
            </a:r>
            <a:r>
              <a:rPr sz="1406">
                <a:solidFill>
                  <a:srgbClr val="000000"/>
                </a:solidFill>
              </a:rPr>
              <a:t>(</a:t>
            </a:r>
            <a:r>
              <a:rPr sz="1406"/>
              <a:t>entrypgdir</a:t>
            </a:r>
            <a:r>
              <a:rPr sz="1406">
                <a:solidFill>
                  <a:srgbClr val="000000"/>
                </a:solidFill>
              </a:rPr>
              <a:t>)), %</a:t>
            </a:r>
            <a:r>
              <a:rPr sz="1406"/>
              <a:t>eax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  </a:t>
            </a:r>
            <a:r>
              <a:rPr sz="1406">
                <a:solidFill>
                  <a:srgbClr val="34BBC7"/>
                </a:solidFill>
              </a:rPr>
              <a:t>movl</a:t>
            </a:r>
            <a:r>
              <a:rPr sz="1406"/>
              <a:t>    %</a:t>
            </a:r>
            <a:r>
              <a:rPr sz="1406">
                <a:solidFill>
                  <a:srgbClr val="34BBC7"/>
                </a:solidFill>
              </a:rPr>
              <a:t>eax</a:t>
            </a:r>
            <a:r>
              <a:rPr sz="1406"/>
              <a:t>, %</a:t>
            </a:r>
            <a:r>
              <a:rPr sz="1406">
                <a:solidFill>
                  <a:srgbClr val="34BBC7"/>
                </a:solidFill>
              </a:rPr>
              <a:t>cr3</a:t>
            </a:r>
          </a:p>
        </p:txBody>
      </p:sp>
      <p:sp>
        <p:nvSpPr>
          <p:cNvPr id="232" name="Shape 232"/>
          <p:cNvSpPr/>
          <p:nvPr/>
        </p:nvSpPr>
        <p:spPr>
          <a:xfrm>
            <a:off x="2323046" y="2232902"/>
            <a:ext cx="57387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main.c</a:t>
            </a:r>
          </a:p>
        </p:txBody>
      </p:sp>
      <p:sp>
        <p:nvSpPr>
          <p:cNvPr id="233" name="Shape 233"/>
          <p:cNvSpPr/>
          <p:nvPr/>
        </p:nvSpPr>
        <p:spPr>
          <a:xfrm>
            <a:off x="2317099" y="5295785"/>
            <a:ext cx="58734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entry.S</a:t>
            </a:r>
          </a:p>
        </p:txBody>
      </p:sp>
    </p:spTree>
    <p:extLst>
      <p:ext uri="{BB962C8B-B14F-4D97-AF65-F5344CB8AC3E}">
        <p14:creationId xmlns:p14="http://schemas.microsoft.com/office/powerpoint/2010/main" val="3360522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entrypgdir</a:t>
            </a:r>
          </a:p>
        </p:txBody>
      </p:sp>
      <p:sp>
        <p:nvSpPr>
          <p:cNvPr id="236" name="Shape 236"/>
          <p:cNvSpPr/>
          <p:nvPr/>
        </p:nvSpPr>
        <p:spPr>
          <a:xfrm>
            <a:off x="2292528" y="2633912"/>
            <a:ext cx="5569859" cy="2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// Boot page table used in entry.S and entryother.S.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// Page directories (and page tables), must start on a page boundary,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// hence the "__aligned__" attribute.  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// Use PTE_PS in page directory entry to enable 4Mbyte pages.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__attribute__((__aligned__(PGSIZE)))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pde_t entrypgdir[NPDENTRIES] =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>
                <a:solidFill>
                  <a:srgbClr val="000000"/>
                </a:solidFill>
              </a:rPr>
              <a:t>  </a:t>
            </a:r>
            <a:r>
              <a:rPr sz="1406"/>
              <a:t>// Map VA's [0, 4MB) to PA's [0, 4MB)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  [</a:t>
            </a:r>
            <a:r>
              <a:rPr sz="1406">
                <a:solidFill>
                  <a:srgbClr val="C33720"/>
                </a:solidFill>
              </a:rPr>
              <a:t>0</a:t>
            </a:r>
            <a:r>
              <a:rPr sz="1406"/>
              <a:t>] = (</a:t>
            </a:r>
            <a:r>
              <a:rPr sz="1406">
                <a:solidFill>
                  <a:srgbClr val="C33720"/>
                </a:solidFill>
              </a:rPr>
              <a:t>0</a:t>
            </a:r>
            <a:r>
              <a:rPr sz="1406"/>
              <a:t>) | PTE_P | PTE_W | PTE_PS,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>
                <a:solidFill>
                  <a:srgbClr val="000000"/>
                </a:solidFill>
              </a:rPr>
              <a:t>  </a:t>
            </a:r>
            <a:r>
              <a:rPr sz="1406"/>
              <a:t>// Map VA's [KERNBASE, KERNBASE+4MB) to PA's [0, 4MB)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  [KERNBASE&gt;&gt;PDXSHIFT] = (</a:t>
            </a:r>
            <a:r>
              <a:rPr sz="1406">
                <a:solidFill>
                  <a:srgbClr val="C33720"/>
                </a:solidFill>
              </a:rPr>
              <a:t>0</a:t>
            </a:r>
            <a:r>
              <a:rPr sz="1406"/>
              <a:t>) | PTE_P | PTE_W | PTE_PS,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};</a:t>
            </a:r>
          </a:p>
        </p:txBody>
      </p:sp>
      <p:sp>
        <p:nvSpPr>
          <p:cNvPr id="237" name="Shape 237"/>
          <p:cNvSpPr/>
          <p:nvPr/>
        </p:nvSpPr>
        <p:spPr>
          <a:xfrm>
            <a:off x="4138611" y="1645572"/>
            <a:ext cx="349935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2400" dirty="0">
                <a:solidFill>
                  <a:srgbClr val="FF0000"/>
                </a:solidFill>
              </a:rPr>
              <a:t>0x80000000 &gt;&gt; 22 = 512</a:t>
            </a:r>
          </a:p>
        </p:txBody>
      </p:sp>
      <p:sp>
        <p:nvSpPr>
          <p:cNvPr id="238" name="Shape 238"/>
          <p:cNvSpPr/>
          <p:nvPr/>
        </p:nvSpPr>
        <p:spPr>
          <a:xfrm>
            <a:off x="2083636" y="5729468"/>
            <a:ext cx="3196389" cy="721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>
                <a:solidFill>
                  <a:srgbClr val="000000"/>
                </a:solidFill>
              </a:rPr>
              <a:t>  </a:t>
            </a:r>
            <a:r>
              <a:rPr sz="1406"/>
              <a:t># Set page directory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>
                <a:solidFill>
                  <a:srgbClr val="000000"/>
                </a:solidFill>
              </a:rPr>
              <a:t>  </a:t>
            </a:r>
            <a:r>
              <a:rPr sz="1406"/>
              <a:t>movl</a:t>
            </a:r>
            <a:r>
              <a:rPr sz="1406">
                <a:solidFill>
                  <a:srgbClr val="000000"/>
                </a:solidFill>
              </a:rPr>
              <a:t>    $(</a:t>
            </a:r>
            <a:r>
              <a:rPr sz="1406"/>
              <a:t>V2P_WO</a:t>
            </a:r>
            <a:r>
              <a:rPr sz="1406">
                <a:solidFill>
                  <a:srgbClr val="000000"/>
                </a:solidFill>
              </a:rPr>
              <a:t>(</a:t>
            </a:r>
            <a:r>
              <a:rPr sz="1406"/>
              <a:t>entrypgdir</a:t>
            </a:r>
            <a:r>
              <a:rPr sz="1406">
                <a:solidFill>
                  <a:srgbClr val="000000"/>
                </a:solidFill>
              </a:rPr>
              <a:t>)), %</a:t>
            </a:r>
            <a:r>
              <a:rPr sz="1406"/>
              <a:t>eax</a:t>
            </a:r>
            <a:endParaRPr sz="140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  </a:t>
            </a:r>
            <a:r>
              <a:rPr sz="1406">
                <a:solidFill>
                  <a:srgbClr val="34BBC7"/>
                </a:solidFill>
              </a:rPr>
              <a:t>movl</a:t>
            </a:r>
            <a:r>
              <a:rPr sz="1406"/>
              <a:t>    %</a:t>
            </a:r>
            <a:r>
              <a:rPr sz="1406">
                <a:solidFill>
                  <a:srgbClr val="34BBC7"/>
                </a:solidFill>
              </a:rPr>
              <a:t>eax</a:t>
            </a:r>
            <a:r>
              <a:rPr sz="1406"/>
              <a:t>, %</a:t>
            </a:r>
            <a:r>
              <a:rPr sz="1406">
                <a:solidFill>
                  <a:srgbClr val="34BBC7"/>
                </a:solidFill>
              </a:rPr>
              <a:t>cr3</a:t>
            </a:r>
          </a:p>
        </p:txBody>
      </p:sp>
      <p:sp>
        <p:nvSpPr>
          <p:cNvPr id="239" name="Shape 239"/>
          <p:cNvSpPr/>
          <p:nvPr/>
        </p:nvSpPr>
        <p:spPr>
          <a:xfrm>
            <a:off x="2323046" y="2232902"/>
            <a:ext cx="57387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main.c</a:t>
            </a:r>
          </a:p>
        </p:txBody>
      </p:sp>
      <p:sp>
        <p:nvSpPr>
          <p:cNvPr id="240" name="Shape 240"/>
          <p:cNvSpPr/>
          <p:nvPr/>
        </p:nvSpPr>
        <p:spPr>
          <a:xfrm>
            <a:off x="2317099" y="5295785"/>
            <a:ext cx="58734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entry.S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3789873" y="2129103"/>
            <a:ext cx="2185263" cy="2409028"/>
          </a:xfrm>
          <a:prstGeom prst="line">
            <a:avLst/>
          </a:prstGeom>
          <a:ln w="635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1306407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100" y="1019259"/>
            <a:ext cx="8643801" cy="4819483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1958722" y="2132531"/>
            <a:ext cx="1309654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758"/>
              <a:t>0x80400000</a:t>
            </a:r>
          </a:p>
        </p:txBody>
      </p:sp>
    </p:spTree>
    <p:extLst>
      <p:ext uri="{BB962C8B-B14F-4D97-AF65-F5344CB8AC3E}">
        <p14:creationId xmlns:p14="http://schemas.microsoft.com/office/powerpoint/2010/main" val="204794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1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Execution of a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7400" y="2209801"/>
            <a:ext cx="8077200" cy="3840163"/>
          </a:xfrm>
        </p:spPr>
        <p:txBody>
          <a:bodyPr/>
          <a:lstStyle/>
          <a:p>
            <a:r>
              <a:rPr lang="en-US" sz="2200" dirty="0"/>
              <a:t>Operating system brings into main memory a few pieces of the program</a:t>
            </a:r>
          </a:p>
          <a:p>
            <a:r>
              <a:rPr lang="en-US" sz="2200" dirty="0"/>
              <a:t>Resident set</a:t>
            </a:r>
          </a:p>
          <a:p>
            <a:pPr lvl="2"/>
            <a:r>
              <a:rPr lang="en-US" dirty="0" smtClean="0"/>
              <a:t>portion of process that is in main memory</a:t>
            </a:r>
          </a:p>
          <a:p>
            <a:r>
              <a:rPr lang="en-US" sz="2200" dirty="0"/>
              <a:t>An interrupt is generated when an                                       address is needed that is not in main                                 memory</a:t>
            </a:r>
          </a:p>
          <a:p>
            <a:r>
              <a:rPr lang="en-US" sz="2200" dirty="0"/>
              <a:t>Operating system places the process                                              in a blocking state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6457890"/>
            <a:ext cx="180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Continued . .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86200"/>
            <a:ext cx="1447800" cy="23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xv6 Process Page Tables</a:t>
            </a:r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entrypgdir suffices for early boot, but once boot is done xv6 sets up a more complicated page table</a:t>
            </a:r>
          </a:p>
          <a:p>
            <a:pPr lvl="1"/>
            <a:r>
              <a:t>I/O space</a:t>
            </a:r>
          </a:p>
          <a:p>
            <a:pPr lvl="1"/>
            <a:r>
              <a:t>Read-only space for kernel code and r/o data</a:t>
            </a:r>
          </a:p>
          <a:p>
            <a:pPr lvl="1"/>
            <a:r>
              <a:t>Kernel writeable data &amp; memory</a:t>
            </a:r>
          </a:p>
        </p:txBody>
      </p:sp>
    </p:spTree>
    <p:extLst>
      <p:ext uri="{BB962C8B-B14F-4D97-AF65-F5344CB8AC3E}">
        <p14:creationId xmlns:p14="http://schemas.microsoft.com/office/powerpoint/2010/main" val="1534873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503466" y="136614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kmap</a:t>
            </a:r>
            <a:endParaRPr dirty="0"/>
          </a:p>
        </p:txBody>
      </p:sp>
      <p:sp>
        <p:nvSpPr>
          <p:cNvPr id="250" name="Shape 250"/>
          <p:cNvSpPr/>
          <p:nvPr/>
        </p:nvSpPr>
        <p:spPr>
          <a:xfrm>
            <a:off x="1774209" y="929510"/>
            <a:ext cx="9526137" cy="387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This table defines the kernel's mappings, which are present in</a:t>
            </a:r>
            <a:endParaRPr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every process's page table</a:t>
            </a:r>
            <a:r>
              <a:rPr dirty="0" smtClean="0"/>
              <a:t>.</a:t>
            </a:r>
            <a:r>
              <a:rPr lang="en-US" dirty="0" smtClean="0"/>
              <a:t> (</a:t>
            </a:r>
            <a:r>
              <a:rPr lang="en-US" dirty="0" err="1" smtClean="0"/>
              <a:t>vm.c</a:t>
            </a:r>
            <a:r>
              <a:rPr lang="en-US" dirty="0" smtClean="0"/>
              <a:t>)</a:t>
            </a:r>
            <a:endParaRPr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static</a:t>
            </a:r>
            <a:r>
              <a:rPr dirty="0"/>
              <a:t> </a:t>
            </a:r>
            <a:r>
              <a:rPr dirty="0" err="1">
                <a:solidFill>
                  <a:srgbClr val="34BD26"/>
                </a:solidFill>
              </a:rPr>
              <a:t>struct</a:t>
            </a:r>
            <a:r>
              <a:rPr dirty="0"/>
              <a:t> </a:t>
            </a:r>
            <a:r>
              <a:rPr dirty="0" err="1"/>
              <a:t>kmap</a:t>
            </a:r>
            <a:r>
              <a:rPr dirty="0"/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 *</a:t>
            </a:r>
            <a:r>
              <a:rPr dirty="0" err="1"/>
              <a:t>virt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uint</a:t>
            </a:r>
            <a:r>
              <a:rPr dirty="0"/>
              <a:t> </a:t>
            </a:r>
            <a:r>
              <a:rPr dirty="0" err="1"/>
              <a:t>phys_start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uint</a:t>
            </a:r>
            <a:r>
              <a:rPr dirty="0"/>
              <a:t> </a:t>
            </a:r>
            <a:r>
              <a:rPr dirty="0" err="1"/>
              <a:t>phys_end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>
                <a:solidFill>
                  <a:srgbClr val="34BD26"/>
                </a:solidFill>
              </a:rPr>
              <a:t>int</a:t>
            </a:r>
            <a:r>
              <a:rPr dirty="0"/>
              <a:t> perm;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 </a:t>
            </a:r>
            <a:r>
              <a:rPr dirty="0" err="1"/>
              <a:t>kmap</a:t>
            </a:r>
            <a:r>
              <a:rPr dirty="0"/>
              <a:t>[] =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{ 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*)KERNBASE,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,             EXTMEM,    PTE_W}, </a:t>
            </a:r>
            <a:r>
              <a:rPr lang="en-US" dirty="0" smtClean="0"/>
              <a:t>	</a:t>
            </a:r>
            <a:r>
              <a:rPr dirty="0" smtClean="0">
                <a:solidFill>
                  <a:srgbClr val="5330E1"/>
                </a:solidFill>
              </a:rPr>
              <a:t>// </a:t>
            </a:r>
            <a:r>
              <a:rPr dirty="0">
                <a:solidFill>
                  <a:srgbClr val="5330E1"/>
                </a:solidFill>
              </a:rPr>
              <a:t>I/O space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{ 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*)KERNLINK, V2P(KERNLINK), V2P(data),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},     </a:t>
            </a:r>
            <a:r>
              <a:rPr lang="en-US" dirty="0" smtClean="0"/>
              <a:t>	</a:t>
            </a:r>
            <a:r>
              <a:rPr dirty="0" smtClean="0">
                <a:solidFill>
                  <a:srgbClr val="5330E1"/>
                </a:solidFill>
              </a:rPr>
              <a:t>// </a:t>
            </a:r>
            <a:r>
              <a:rPr dirty="0">
                <a:solidFill>
                  <a:srgbClr val="5330E1"/>
                </a:solidFill>
              </a:rPr>
              <a:t>kern </a:t>
            </a:r>
            <a:r>
              <a:rPr dirty="0" err="1">
                <a:solidFill>
                  <a:srgbClr val="5330E1"/>
                </a:solidFill>
              </a:rPr>
              <a:t>text+rodata</a:t>
            </a:r>
            <a:endParaRPr dirty="0">
              <a:solidFill>
                <a:srgbClr val="5330E1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{ 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*)data,     V2P(data),     PHYSTOP,   PTE_W}, </a:t>
            </a:r>
            <a:r>
              <a:rPr lang="en-US" dirty="0" smtClean="0"/>
              <a:t>		</a:t>
            </a:r>
            <a:r>
              <a:rPr dirty="0" smtClean="0">
                <a:solidFill>
                  <a:srgbClr val="5330E1"/>
                </a:solidFill>
              </a:rPr>
              <a:t>// </a:t>
            </a:r>
            <a:r>
              <a:rPr dirty="0">
                <a:solidFill>
                  <a:srgbClr val="5330E1"/>
                </a:solidFill>
              </a:rPr>
              <a:t>kern </a:t>
            </a:r>
            <a:r>
              <a:rPr dirty="0" err="1">
                <a:solidFill>
                  <a:srgbClr val="5330E1"/>
                </a:solidFill>
              </a:rPr>
              <a:t>data+memory</a:t>
            </a:r>
            <a:endParaRPr dirty="0">
              <a:solidFill>
                <a:srgbClr val="5330E1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{ 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*)DEVSPACE, DEVSPACE,     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,         PTE_W}, </a:t>
            </a:r>
            <a:r>
              <a:rPr lang="en-US" dirty="0" smtClean="0"/>
              <a:t>	</a:t>
            </a:r>
            <a:r>
              <a:rPr dirty="0" smtClean="0">
                <a:solidFill>
                  <a:srgbClr val="5330E1"/>
                </a:solidFill>
              </a:rPr>
              <a:t>// </a:t>
            </a:r>
            <a:r>
              <a:rPr dirty="0">
                <a:solidFill>
                  <a:srgbClr val="5330E1"/>
                </a:solidFill>
              </a:rPr>
              <a:t>more devices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34391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the Map</a:t>
            </a:r>
          </a:p>
        </p:txBody>
      </p:sp>
      <p:sp>
        <p:nvSpPr>
          <p:cNvPr id="253" name="Shape 253"/>
          <p:cNvSpPr/>
          <p:nvPr/>
        </p:nvSpPr>
        <p:spPr>
          <a:xfrm>
            <a:off x="2957712" y="1963329"/>
            <a:ext cx="5040612" cy="416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// Set up kernel part of a page table.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pde_t*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setupkvm(</a:t>
            </a:r>
            <a:r>
              <a:rPr sz="1477">
                <a:solidFill>
                  <a:srgbClr val="34BD26"/>
                </a:solidFill>
              </a:rPr>
              <a:t>void</a:t>
            </a:r>
            <a:r>
              <a:rPr sz="147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pde_t *pgdir;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</a:t>
            </a:r>
            <a:r>
              <a:rPr sz="1477">
                <a:solidFill>
                  <a:srgbClr val="34BD26"/>
                </a:solidFill>
              </a:rPr>
              <a:t>struct</a:t>
            </a:r>
            <a:r>
              <a:rPr sz="1477"/>
              <a:t> kmap *k;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</a:t>
            </a:r>
            <a:r>
              <a:rPr sz="1477">
                <a:solidFill>
                  <a:srgbClr val="CE7924"/>
                </a:solidFill>
              </a:rPr>
              <a:t>if</a:t>
            </a:r>
            <a:r>
              <a:rPr sz="1477"/>
              <a:t>((pgdir = (pde_t*)kalloc()) == </a:t>
            </a:r>
            <a:r>
              <a:rPr sz="1477">
                <a:solidFill>
                  <a:srgbClr val="C33720"/>
                </a:solidFill>
              </a:rPr>
              <a:t>0</a:t>
            </a:r>
            <a:r>
              <a:rPr sz="147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  </a:t>
            </a:r>
            <a:r>
              <a:rPr sz="1477"/>
              <a:t>return</a:t>
            </a:r>
            <a:r>
              <a:rPr sz="1477">
                <a:solidFill>
                  <a:srgbClr val="000000"/>
                </a:solidFill>
              </a:rPr>
              <a:t> </a:t>
            </a:r>
            <a:r>
              <a:rPr sz="1477">
                <a:solidFill>
                  <a:srgbClr val="C33720"/>
                </a:solidFill>
              </a:rPr>
              <a:t>0</a:t>
            </a:r>
            <a:r>
              <a:rPr sz="1477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memset(pgdir, </a:t>
            </a:r>
            <a:r>
              <a:rPr sz="1477">
                <a:solidFill>
                  <a:srgbClr val="C33720"/>
                </a:solidFill>
              </a:rPr>
              <a:t>0</a:t>
            </a:r>
            <a:r>
              <a:rPr sz="1477"/>
              <a:t>, PGSIZE);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</a:t>
            </a:r>
            <a:r>
              <a:rPr sz="1477">
                <a:solidFill>
                  <a:srgbClr val="CE7924"/>
                </a:solidFill>
              </a:rPr>
              <a:t>if</a:t>
            </a:r>
            <a:r>
              <a:rPr sz="1477"/>
              <a:t> (p2v(PHYSTOP) &gt; (</a:t>
            </a:r>
            <a:r>
              <a:rPr sz="1477">
                <a:solidFill>
                  <a:srgbClr val="34BD26"/>
                </a:solidFill>
              </a:rPr>
              <a:t>void</a:t>
            </a:r>
            <a:r>
              <a:rPr sz="1477"/>
              <a:t>*)DEVSPACE)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  panic(</a:t>
            </a:r>
            <a:r>
              <a:rPr sz="1477"/>
              <a:t>"PHYSTOP too high"</a:t>
            </a:r>
            <a:r>
              <a:rPr sz="1477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</a:t>
            </a:r>
            <a:r>
              <a:rPr sz="1477">
                <a:solidFill>
                  <a:srgbClr val="CE7924"/>
                </a:solidFill>
              </a:rPr>
              <a:t>for</a:t>
            </a:r>
            <a:r>
              <a:rPr sz="1477"/>
              <a:t>(k = kmap; k &lt; &amp;kmap[NELEM(kmap)]; k++)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  </a:t>
            </a:r>
            <a:r>
              <a:rPr sz="1477">
                <a:solidFill>
                  <a:srgbClr val="CE7924"/>
                </a:solidFill>
              </a:rPr>
              <a:t>if</a:t>
            </a:r>
            <a:r>
              <a:rPr sz="1477"/>
              <a:t>(mappages(pgdir, k-&gt;virt, k-&gt;phys_end - k-&gt;phys_start,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              (uint)k-&gt;phys_start, k-&gt;perm) &lt; </a:t>
            </a:r>
            <a:r>
              <a:rPr sz="1477">
                <a:solidFill>
                  <a:srgbClr val="C33720"/>
                </a:solidFill>
              </a:rPr>
              <a:t>0</a:t>
            </a:r>
            <a:r>
              <a:rPr sz="147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    </a:t>
            </a:r>
            <a:r>
              <a:rPr sz="1477">
                <a:solidFill>
                  <a:srgbClr val="CE7924"/>
                </a:solidFill>
              </a:rPr>
              <a:t>return</a:t>
            </a:r>
            <a:r>
              <a:rPr sz="1477"/>
              <a:t> </a:t>
            </a:r>
            <a:r>
              <a:rPr sz="1477">
                <a:solidFill>
                  <a:srgbClr val="C33720"/>
                </a:solidFill>
              </a:rPr>
              <a:t>0</a:t>
            </a:r>
            <a:r>
              <a:rPr sz="1477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</a:t>
            </a:r>
            <a:r>
              <a:rPr sz="1477">
                <a:solidFill>
                  <a:srgbClr val="CE7924"/>
                </a:solidFill>
              </a:rPr>
              <a:t>return</a:t>
            </a:r>
            <a:r>
              <a:rPr sz="1477"/>
              <a:t> pgdir;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184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4" y="249237"/>
            <a:ext cx="8477672" cy="63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5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Creating the First Process Address Space</a:t>
            </a:r>
          </a:p>
        </p:txBody>
      </p:sp>
      <p:sp>
        <p:nvSpPr>
          <p:cNvPr id="258" name="Shape 258"/>
          <p:cNvSpPr/>
          <p:nvPr/>
        </p:nvSpPr>
        <p:spPr>
          <a:xfrm>
            <a:off x="2636600" y="2061913"/>
            <a:ext cx="5725222" cy="3966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// Load the </a:t>
            </a:r>
            <a:r>
              <a:rPr sz="1687" dirty="0" err="1"/>
              <a:t>initcode</a:t>
            </a:r>
            <a:r>
              <a:rPr sz="1687" dirty="0"/>
              <a:t> into address 0 of </a:t>
            </a:r>
            <a:r>
              <a:rPr sz="1687" dirty="0" err="1"/>
              <a:t>pgdir</a:t>
            </a:r>
            <a:r>
              <a:rPr sz="1687" dirty="0"/>
              <a:t>.</a:t>
            </a:r>
            <a:endParaRPr sz="168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// </a:t>
            </a:r>
            <a:r>
              <a:rPr sz="1687" dirty="0" err="1"/>
              <a:t>sz</a:t>
            </a:r>
            <a:r>
              <a:rPr sz="1687" dirty="0"/>
              <a:t> must be less than a page</a:t>
            </a:r>
            <a:r>
              <a:rPr sz="1687" dirty="0" smtClean="0"/>
              <a:t>.</a:t>
            </a:r>
            <a:endParaRPr lang="en-US" sz="1687" dirty="0" smtClean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687" dirty="0">
                <a:solidFill>
                  <a:srgbClr val="000000"/>
                </a:solidFill>
              </a:rPr>
              <a:t>// #define PGSIZE          4096</a:t>
            </a:r>
            <a:endParaRPr sz="168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void</a:t>
            </a:r>
            <a:endParaRPr sz="168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 err="1"/>
              <a:t>inituvm</a:t>
            </a:r>
            <a:r>
              <a:rPr sz="1687" dirty="0"/>
              <a:t>(</a:t>
            </a:r>
            <a:r>
              <a:rPr sz="1687" dirty="0" err="1"/>
              <a:t>pde_t</a:t>
            </a:r>
            <a:r>
              <a:rPr sz="1687" dirty="0"/>
              <a:t> *</a:t>
            </a:r>
            <a:r>
              <a:rPr sz="1687" dirty="0" err="1"/>
              <a:t>pgdir</a:t>
            </a:r>
            <a:r>
              <a:rPr sz="1687" dirty="0"/>
              <a:t>, </a:t>
            </a:r>
            <a:r>
              <a:rPr sz="1687" dirty="0">
                <a:solidFill>
                  <a:srgbClr val="34BD26"/>
                </a:solidFill>
              </a:rPr>
              <a:t>char</a:t>
            </a:r>
            <a:r>
              <a:rPr sz="1687" dirty="0"/>
              <a:t> *</a:t>
            </a:r>
            <a:r>
              <a:rPr sz="1687" dirty="0" err="1"/>
              <a:t>init</a:t>
            </a:r>
            <a:r>
              <a:rPr sz="1687" dirty="0"/>
              <a:t>, </a:t>
            </a:r>
            <a:r>
              <a:rPr sz="1687" dirty="0" err="1"/>
              <a:t>uint</a:t>
            </a:r>
            <a:r>
              <a:rPr sz="1687" dirty="0"/>
              <a:t> </a:t>
            </a:r>
            <a:r>
              <a:rPr sz="1687" dirty="0" err="1"/>
              <a:t>sz</a:t>
            </a:r>
            <a:r>
              <a:rPr sz="1687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>
                <a:solidFill>
                  <a:srgbClr val="34BD26"/>
                </a:solidFill>
              </a:rPr>
              <a:t>char</a:t>
            </a:r>
            <a:r>
              <a:rPr sz="1687" dirty="0"/>
              <a:t> *mem;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>
                <a:solidFill>
                  <a:srgbClr val="CE7924"/>
                </a:solidFill>
              </a:rPr>
              <a:t>if</a:t>
            </a:r>
            <a:r>
              <a:rPr sz="1687" dirty="0"/>
              <a:t>(</a:t>
            </a:r>
            <a:r>
              <a:rPr sz="1687" dirty="0" err="1"/>
              <a:t>sz</a:t>
            </a:r>
            <a:r>
              <a:rPr sz="1687" dirty="0"/>
              <a:t> &gt;= PGSIZE)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>
                <a:solidFill>
                  <a:srgbClr val="000000"/>
                </a:solidFill>
              </a:rPr>
              <a:t>    panic(</a:t>
            </a:r>
            <a:r>
              <a:rPr sz="1687" dirty="0"/>
              <a:t>"</a:t>
            </a:r>
            <a:r>
              <a:rPr sz="1687" dirty="0" err="1"/>
              <a:t>inituvm</a:t>
            </a:r>
            <a:r>
              <a:rPr sz="1687" dirty="0"/>
              <a:t>: more than a page"</a:t>
            </a:r>
            <a:r>
              <a:rPr sz="1687" dirty="0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mem = </a:t>
            </a:r>
            <a:r>
              <a:rPr sz="1687" dirty="0" err="1"/>
              <a:t>kalloc</a:t>
            </a:r>
            <a:r>
              <a:rPr sz="1687" dirty="0"/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 err="1"/>
              <a:t>memset</a:t>
            </a:r>
            <a:r>
              <a:rPr sz="1687" dirty="0"/>
              <a:t>(mem, </a:t>
            </a:r>
            <a:r>
              <a:rPr sz="1687" dirty="0">
                <a:solidFill>
                  <a:srgbClr val="C33720"/>
                </a:solidFill>
              </a:rPr>
              <a:t>0</a:t>
            </a:r>
            <a:r>
              <a:rPr sz="1687" dirty="0"/>
              <a:t>, PGSIZE);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 err="1"/>
              <a:t>mappages</a:t>
            </a:r>
            <a:r>
              <a:rPr sz="1687" dirty="0"/>
              <a:t>(</a:t>
            </a:r>
            <a:r>
              <a:rPr sz="1687" dirty="0" err="1"/>
              <a:t>pgdir</a:t>
            </a:r>
            <a:r>
              <a:rPr sz="1687" dirty="0"/>
              <a:t>, </a:t>
            </a:r>
            <a:r>
              <a:rPr sz="1687" dirty="0">
                <a:solidFill>
                  <a:srgbClr val="C33720"/>
                </a:solidFill>
              </a:rPr>
              <a:t>0</a:t>
            </a:r>
            <a:r>
              <a:rPr sz="1687" dirty="0"/>
              <a:t>, PGSIZE, v2p(mem), PTE_W|PTE_U);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 err="1"/>
              <a:t>memmove</a:t>
            </a:r>
            <a:r>
              <a:rPr sz="1687" dirty="0"/>
              <a:t>(mem, </a:t>
            </a:r>
            <a:r>
              <a:rPr sz="1687" dirty="0" err="1"/>
              <a:t>init</a:t>
            </a:r>
            <a:r>
              <a:rPr sz="1687" dirty="0"/>
              <a:t>, </a:t>
            </a:r>
            <a:r>
              <a:rPr sz="1687" dirty="0" err="1"/>
              <a:t>sz</a:t>
            </a:r>
            <a:r>
              <a:rPr sz="1687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}</a:t>
            </a:r>
          </a:p>
        </p:txBody>
      </p:sp>
      <p:sp>
        <p:nvSpPr>
          <p:cNvPr id="259" name="Shape 259"/>
          <p:cNvSpPr/>
          <p:nvPr/>
        </p:nvSpPr>
        <p:spPr>
          <a:xfrm>
            <a:off x="2384161" y="5938722"/>
            <a:ext cx="382752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Note: only 4096 bytes given to process to start with</a:t>
            </a:r>
          </a:p>
        </p:txBody>
      </p:sp>
    </p:spTree>
    <p:extLst>
      <p:ext uri="{BB962C8B-B14F-4D97-AF65-F5344CB8AC3E}">
        <p14:creationId xmlns:p14="http://schemas.microsoft.com/office/powerpoint/2010/main" val="3175726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User-Space Layout</a:t>
            </a:r>
          </a:p>
        </p:txBody>
      </p:sp>
      <p:pic>
        <p:nvPicPr>
          <p:cNvPr id="26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1316" y="1974695"/>
            <a:ext cx="7529369" cy="438537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5988817" y="2022807"/>
            <a:ext cx="174227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Layout set up in exec()</a:t>
            </a:r>
          </a:p>
        </p:txBody>
      </p:sp>
    </p:spTree>
    <p:extLst>
      <p:ext uri="{BB962C8B-B14F-4D97-AF65-F5344CB8AC3E}">
        <p14:creationId xmlns:p14="http://schemas.microsoft.com/office/powerpoint/2010/main" val="19340748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Guard Page</a:t>
            </a:r>
          </a:p>
        </p:txBody>
      </p:sp>
      <p:sp>
        <p:nvSpPr>
          <p:cNvPr id="266" name="Shape 266"/>
          <p:cNvSpPr/>
          <p:nvPr/>
        </p:nvSpPr>
        <p:spPr>
          <a:xfrm>
            <a:off x="2636600" y="2191724"/>
            <a:ext cx="4912500" cy="370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 err="1"/>
              <a:t>int</a:t>
            </a:r>
            <a:endParaRPr sz="168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exec(</a:t>
            </a:r>
            <a:r>
              <a:rPr sz="1687" dirty="0">
                <a:solidFill>
                  <a:srgbClr val="34BD26"/>
                </a:solidFill>
              </a:rPr>
              <a:t>char</a:t>
            </a:r>
            <a:r>
              <a:rPr sz="1687" dirty="0"/>
              <a:t> *path, </a:t>
            </a:r>
            <a:r>
              <a:rPr sz="1687" dirty="0">
                <a:solidFill>
                  <a:srgbClr val="34BD26"/>
                </a:solidFill>
              </a:rPr>
              <a:t>char</a:t>
            </a:r>
            <a:r>
              <a:rPr sz="1687" dirty="0"/>
              <a:t> **</a:t>
            </a:r>
            <a:r>
              <a:rPr sz="1687" dirty="0" err="1"/>
              <a:t>argv</a:t>
            </a:r>
            <a:r>
              <a:rPr sz="1687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>
                <a:solidFill>
                  <a:srgbClr val="000000"/>
                </a:solidFill>
              </a:rPr>
              <a:t>  </a:t>
            </a:r>
            <a:r>
              <a:rPr sz="1687" dirty="0"/>
              <a:t>// Allocate two pages at the next page boundary.</a:t>
            </a:r>
            <a:endParaRPr sz="168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>
                <a:solidFill>
                  <a:srgbClr val="000000"/>
                </a:solidFill>
              </a:rPr>
              <a:t>  </a:t>
            </a:r>
            <a:r>
              <a:rPr sz="1687" dirty="0"/>
              <a:t>// Make the first inaccessible.  Use the second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// as the user stack.</a:t>
            </a:r>
            <a:endParaRPr sz="168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 err="1"/>
              <a:t>sz</a:t>
            </a:r>
            <a:r>
              <a:rPr sz="1687" dirty="0"/>
              <a:t> = PGROUNDUP(</a:t>
            </a:r>
            <a:r>
              <a:rPr sz="1687" dirty="0" err="1"/>
              <a:t>sz</a:t>
            </a:r>
            <a:r>
              <a:rPr sz="1687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>
                <a:solidFill>
                  <a:srgbClr val="CE7924"/>
                </a:solidFill>
              </a:rPr>
              <a:t>if</a:t>
            </a:r>
            <a:r>
              <a:rPr sz="1687" dirty="0"/>
              <a:t>((</a:t>
            </a:r>
            <a:r>
              <a:rPr sz="1687" dirty="0" err="1"/>
              <a:t>sz</a:t>
            </a:r>
            <a:r>
              <a:rPr sz="1687" dirty="0"/>
              <a:t> = </a:t>
            </a:r>
            <a:r>
              <a:rPr sz="1687" dirty="0" err="1"/>
              <a:t>allocuvm</a:t>
            </a:r>
            <a:r>
              <a:rPr sz="1687" dirty="0"/>
              <a:t>(</a:t>
            </a:r>
            <a:r>
              <a:rPr sz="1687" dirty="0" err="1"/>
              <a:t>pgdir</a:t>
            </a:r>
            <a:r>
              <a:rPr sz="1687" dirty="0"/>
              <a:t>, </a:t>
            </a:r>
            <a:r>
              <a:rPr sz="1687" dirty="0" err="1"/>
              <a:t>sz</a:t>
            </a:r>
            <a:r>
              <a:rPr sz="1687" dirty="0"/>
              <a:t>, </a:t>
            </a:r>
            <a:r>
              <a:rPr sz="1687" dirty="0" err="1"/>
              <a:t>sz</a:t>
            </a:r>
            <a:r>
              <a:rPr sz="1687" dirty="0"/>
              <a:t> + </a:t>
            </a:r>
            <a:r>
              <a:rPr sz="1687" dirty="0">
                <a:solidFill>
                  <a:srgbClr val="C33720"/>
                </a:solidFill>
              </a:rPr>
              <a:t>2</a:t>
            </a:r>
            <a:r>
              <a:rPr sz="1687" dirty="0"/>
              <a:t>*PGSIZE)) == </a:t>
            </a:r>
            <a:r>
              <a:rPr sz="1687" dirty="0">
                <a:solidFill>
                  <a:srgbClr val="C33720"/>
                </a:solidFill>
              </a:rPr>
              <a:t>0</a:t>
            </a:r>
            <a:r>
              <a:rPr sz="1687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  </a:t>
            </a:r>
            <a:r>
              <a:rPr sz="1687" dirty="0" err="1">
                <a:solidFill>
                  <a:srgbClr val="CE7924"/>
                </a:solidFill>
              </a:rPr>
              <a:t>goto</a:t>
            </a:r>
            <a:r>
              <a:rPr sz="1687" dirty="0"/>
              <a:t> bad;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b="1" dirty="0" err="1"/>
              <a:t>clearpteu</a:t>
            </a:r>
            <a:r>
              <a:rPr sz="1687" dirty="0"/>
              <a:t>(</a:t>
            </a:r>
            <a:r>
              <a:rPr sz="1687" dirty="0" err="1"/>
              <a:t>pgdir</a:t>
            </a:r>
            <a:r>
              <a:rPr sz="1687" dirty="0"/>
              <a:t>, (</a:t>
            </a:r>
            <a:r>
              <a:rPr sz="1687" dirty="0">
                <a:solidFill>
                  <a:srgbClr val="34BD26"/>
                </a:solidFill>
              </a:rPr>
              <a:t>char</a:t>
            </a:r>
            <a:r>
              <a:rPr sz="1687" dirty="0"/>
              <a:t>*)(</a:t>
            </a:r>
            <a:r>
              <a:rPr sz="1687" dirty="0" err="1"/>
              <a:t>sz</a:t>
            </a:r>
            <a:r>
              <a:rPr sz="1687" dirty="0"/>
              <a:t> - </a:t>
            </a:r>
            <a:r>
              <a:rPr sz="1687" dirty="0">
                <a:solidFill>
                  <a:srgbClr val="C33720"/>
                </a:solidFill>
              </a:rPr>
              <a:t>2</a:t>
            </a:r>
            <a:r>
              <a:rPr sz="1687" dirty="0"/>
              <a:t>*PGSIZE));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  </a:t>
            </a:r>
            <a:r>
              <a:rPr sz="1687" dirty="0" err="1"/>
              <a:t>sp</a:t>
            </a:r>
            <a:r>
              <a:rPr sz="1687" dirty="0"/>
              <a:t> = </a:t>
            </a:r>
            <a:r>
              <a:rPr sz="1687" dirty="0" err="1"/>
              <a:t>sz</a:t>
            </a:r>
            <a:r>
              <a:rPr sz="1687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687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1790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Other Features of x86 Paging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xfrm>
            <a:off x="2193727" y="1830586"/>
            <a:ext cx="7804547" cy="1155523"/>
          </a:xfrm>
          <a:prstGeom prst="rect">
            <a:avLst/>
          </a:prstGeom>
        </p:spPr>
        <p:txBody>
          <a:bodyPr/>
          <a:lstStyle/>
          <a:p>
            <a:r>
              <a:t>When a page directory / page table entry is </a:t>
            </a:r>
            <a:r>
              <a:rPr i="1"/>
              <a:t>non-present</a:t>
            </a:r>
            <a:r>
              <a:t>, its format is unspecified by Intel</a:t>
            </a:r>
          </a:p>
        </p:txBody>
      </p:sp>
      <p:pic>
        <p:nvPicPr>
          <p:cNvPr id="27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1230" y="2857603"/>
            <a:ext cx="6229540" cy="378514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3024188" y="4846762"/>
            <a:ext cx="6143625" cy="582488"/>
          </a:xfrm>
          <a:prstGeom prst="rect">
            <a:avLst/>
          </a:prstGeom>
          <a:solidFill>
            <a:schemeClr val="accent3">
              <a:satOff val="18648"/>
              <a:lumOff val="5971"/>
              <a:alpha val="45159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72" name="Shape 272"/>
          <p:cNvSpPr/>
          <p:nvPr/>
        </p:nvSpPr>
        <p:spPr>
          <a:xfrm>
            <a:off x="3024188" y="6007622"/>
            <a:ext cx="6143625" cy="582488"/>
          </a:xfrm>
          <a:prstGeom prst="rect">
            <a:avLst/>
          </a:prstGeom>
          <a:solidFill>
            <a:schemeClr val="accent3">
              <a:satOff val="18648"/>
              <a:lumOff val="5971"/>
              <a:alpha val="45159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96545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Non-Present PDEs/PTEs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Since the CPU/MMU ignore these parts of the PDE/PTE, we can put store stuff in </a:t>
            </a:r>
            <a:r>
              <a:rPr sz="2800" dirty="0" smtClean="0"/>
              <a:t>them</a:t>
            </a:r>
            <a:endParaRPr lang="en-US" sz="2800" dirty="0" smtClean="0"/>
          </a:p>
          <a:p>
            <a:endParaRPr sz="2800" dirty="0"/>
          </a:p>
          <a:p>
            <a:r>
              <a:rPr sz="2800" dirty="0"/>
              <a:t>Common to use that space to store metadata about the non-present page</a:t>
            </a:r>
          </a:p>
          <a:p>
            <a:pPr lvl="1"/>
            <a:r>
              <a:rPr sz="2400" dirty="0"/>
              <a:t>Example: if the page is available on disk, give info for how to retrieve it</a:t>
            </a:r>
          </a:p>
        </p:txBody>
      </p:sp>
    </p:spTree>
    <p:extLst>
      <p:ext uri="{BB962C8B-B14F-4D97-AF65-F5344CB8AC3E}">
        <p14:creationId xmlns:p14="http://schemas.microsoft.com/office/powerpoint/2010/main" val="1244041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0857" y="686254"/>
            <a:ext cx="6248651" cy="5311322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2605331" y="6242332"/>
            <a:ext cx="366311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Diagram from David B. Probert / Microsoft Corp.</a:t>
            </a:r>
          </a:p>
        </p:txBody>
      </p:sp>
      <p:sp>
        <p:nvSpPr>
          <p:cNvPr id="279" name="Shape 279"/>
          <p:cNvSpPr/>
          <p:nvPr/>
        </p:nvSpPr>
        <p:spPr>
          <a:xfrm>
            <a:off x="4442869" y="247051"/>
            <a:ext cx="3324629" cy="61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000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516"/>
              <a:t>Windows Kernel</a:t>
            </a:r>
          </a:p>
        </p:txBody>
      </p:sp>
    </p:spTree>
    <p:extLst>
      <p:ext uri="{BB962C8B-B14F-4D97-AF65-F5344CB8AC3E}">
        <p14:creationId xmlns:p14="http://schemas.microsoft.com/office/powerpoint/2010/main" val="2634916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143947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  <a:t>Implications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7400" y="2286001"/>
            <a:ext cx="8153400" cy="3840163"/>
          </a:xfrm>
        </p:spPr>
        <p:txBody>
          <a:bodyPr/>
          <a:lstStyle/>
          <a:p>
            <a:r>
              <a:rPr lang="en-US" sz="2200" dirty="0"/>
              <a:t>More processes may be maintained in main memory</a:t>
            </a:r>
          </a:p>
          <a:p>
            <a:pPr lvl="1"/>
            <a:r>
              <a:rPr lang="en-US" sz="2200" dirty="0"/>
              <a:t>only load in some of the pieces of each process</a:t>
            </a:r>
          </a:p>
          <a:p>
            <a:pPr lvl="1"/>
            <a:r>
              <a:rPr lang="en-US" sz="2200" dirty="0"/>
              <a:t>with so many processes in main memory, it is very likely a process will be in the Ready state at any particular time</a:t>
            </a:r>
          </a:p>
          <a:p>
            <a:r>
              <a:rPr lang="en-US" sz="2200" dirty="0"/>
              <a:t>A process may be larger than all of main memory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5105">
            <a:off x="8149319" y="4745268"/>
            <a:ext cx="1825625" cy="1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Paging Tricks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Having virtual address translation around lets us do lots of interesting things aside from basic process </a:t>
            </a:r>
            <a:r>
              <a:rPr sz="2800" dirty="0" smtClean="0"/>
              <a:t>isolation</a:t>
            </a:r>
            <a:endParaRPr lang="en-US" sz="2800" dirty="0" smtClean="0"/>
          </a:p>
          <a:p>
            <a:endParaRPr lang="en-US" sz="2800" dirty="0"/>
          </a:p>
          <a:p>
            <a:r>
              <a:rPr sz="2800" dirty="0" smtClean="0"/>
              <a:t>We'll </a:t>
            </a:r>
            <a:r>
              <a:rPr sz="2800" dirty="0"/>
              <a:t>go through a few applications people have found that make use of the paging hardware</a:t>
            </a:r>
          </a:p>
        </p:txBody>
      </p:sp>
    </p:spTree>
    <p:extLst>
      <p:ext uri="{BB962C8B-B14F-4D97-AF65-F5344CB8AC3E}">
        <p14:creationId xmlns:p14="http://schemas.microsoft.com/office/powerpoint/2010/main" val="34934174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Paging Tricks: Self-reference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Once we've put the processor into virtual address mode, we can </a:t>
            </a:r>
            <a:r>
              <a:rPr sz="2800" i="1" dirty="0"/>
              <a:t>only</a:t>
            </a:r>
            <a:r>
              <a:rPr sz="2800" dirty="0"/>
              <a:t> use virtual </a:t>
            </a:r>
            <a:r>
              <a:rPr sz="2800" dirty="0" smtClean="0"/>
              <a:t>addresses</a:t>
            </a:r>
            <a:endParaRPr lang="en-US" sz="2800" dirty="0" smtClean="0"/>
          </a:p>
          <a:p>
            <a:endParaRPr sz="2800" dirty="0"/>
          </a:p>
          <a:p>
            <a:r>
              <a:rPr sz="2800" dirty="0"/>
              <a:t>We need to be able to read and write page tables by referencing them through virtual addresses</a:t>
            </a:r>
          </a:p>
          <a:p>
            <a:pPr lvl="1"/>
            <a:r>
              <a:rPr sz="2400" dirty="0"/>
              <a:t>Corollary: </a:t>
            </a:r>
            <a:r>
              <a:rPr sz="2400" i="1" dirty="0"/>
              <a:t>there must be a virtual address that maps back to the page directory itself</a:t>
            </a:r>
            <a:r>
              <a:rPr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6251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Paging Tricks: Self-reference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2193727" y="1830586"/>
            <a:ext cx="7804547" cy="3444214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is! In xv6, 0x80000000 + </a:t>
            </a:r>
            <a:r>
              <a:rPr dirty="0" err="1"/>
              <a:t>PhysAddr</a:t>
            </a:r>
            <a:r>
              <a:rPr dirty="0"/>
              <a:t> = </a:t>
            </a:r>
            <a:r>
              <a:rPr dirty="0" err="1"/>
              <a:t>VirtAddr</a:t>
            </a:r>
            <a:r>
              <a:rPr dirty="0"/>
              <a:t> (for low kernel memory only)</a:t>
            </a:r>
          </a:p>
          <a:p>
            <a:r>
              <a:rPr dirty="0"/>
              <a:t>So if our page table is at physical address 0x3ff000, we can access it through 0x803ff000</a:t>
            </a:r>
          </a:p>
          <a:p>
            <a:r>
              <a:rPr dirty="0"/>
              <a:t>Page tables have to be set up with this mapping:</a:t>
            </a:r>
          </a:p>
        </p:txBody>
      </p:sp>
      <p:sp>
        <p:nvSpPr>
          <p:cNvPr id="130" name="Shape 130"/>
          <p:cNvSpPr/>
          <p:nvPr/>
        </p:nvSpPr>
        <p:spPr>
          <a:xfrm>
            <a:off x="4077402" y="5571682"/>
            <a:ext cx="72200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sz="1617" dirty="0"/>
          </a:p>
        </p:txBody>
      </p:sp>
    </p:spTree>
    <p:extLst>
      <p:ext uri="{BB962C8B-B14F-4D97-AF65-F5344CB8AC3E}">
        <p14:creationId xmlns:p14="http://schemas.microsoft.com/office/powerpoint/2010/main" val="1960634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098951" y="2787237"/>
            <a:ext cx="1744374" cy="31703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Page Directory</a:t>
            </a:r>
          </a:p>
        </p:txBody>
      </p:sp>
      <p:sp>
        <p:nvSpPr>
          <p:cNvPr id="133" name="Shape 133"/>
          <p:cNvSpPr/>
          <p:nvPr/>
        </p:nvSpPr>
        <p:spPr>
          <a:xfrm>
            <a:off x="2558814" y="4184845"/>
            <a:ext cx="48090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r>
              <a:rPr sz="1969"/>
              <a:t>512</a:t>
            </a:r>
          </a:p>
        </p:txBody>
      </p:sp>
      <p:sp>
        <p:nvSpPr>
          <p:cNvPr id="134" name="Shape 134"/>
          <p:cNvSpPr/>
          <p:nvPr/>
        </p:nvSpPr>
        <p:spPr>
          <a:xfrm>
            <a:off x="6559527" y="2787237"/>
            <a:ext cx="1744374" cy="31703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Page Table</a:t>
            </a:r>
          </a:p>
        </p:txBody>
      </p:sp>
      <p:sp>
        <p:nvSpPr>
          <p:cNvPr id="135" name="Shape 135"/>
          <p:cNvSpPr/>
          <p:nvPr/>
        </p:nvSpPr>
        <p:spPr>
          <a:xfrm flipV="1">
            <a:off x="4886042" y="4372428"/>
            <a:ext cx="837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6" name="Shape 136"/>
          <p:cNvSpPr/>
          <p:nvPr/>
        </p:nvSpPr>
        <p:spPr>
          <a:xfrm flipV="1">
            <a:off x="5712554" y="5810236"/>
            <a:ext cx="8200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7" name="Shape 137"/>
          <p:cNvSpPr/>
          <p:nvPr/>
        </p:nvSpPr>
        <p:spPr>
          <a:xfrm flipV="1">
            <a:off x="5719285" y="4363641"/>
            <a:ext cx="1" cy="14553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8" name="Shape 138"/>
          <p:cNvSpPr/>
          <p:nvPr/>
        </p:nvSpPr>
        <p:spPr>
          <a:xfrm flipV="1">
            <a:off x="8330819" y="5810236"/>
            <a:ext cx="837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9" name="Shape 139"/>
          <p:cNvSpPr/>
          <p:nvPr/>
        </p:nvSpPr>
        <p:spPr>
          <a:xfrm flipV="1">
            <a:off x="9162001" y="2112153"/>
            <a:ext cx="1" cy="37068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0" name="Shape 140"/>
          <p:cNvSpPr/>
          <p:nvPr/>
        </p:nvSpPr>
        <p:spPr>
          <a:xfrm>
            <a:off x="3962847" y="2115193"/>
            <a:ext cx="52054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1" name="Shape 141"/>
          <p:cNvSpPr/>
          <p:nvPr/>
        </p:nvSpPr>
        <p:spPr>
          <a:xfrm flipV="1">
            <a:off x="3971137" y="2108530"/>
            <a:ext cx="1" cy="65891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2" name="Shape 142"/>
          <p:cNvSpPr/>
          <p:nvPr/>
        </p:nvSpPr>
        <p:spPr>
          <a:xfrm>
            <a:off x="5896171" y="5377923"/>
            <a:ext cx="6171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r>
              <a:rPr sz="1969"/>
              <a:t>1023</a:t>
            </a:r>
          </a:p>
        </p:txBody>
      </p:sp>
      <p:sp>
        <p:nvSpPr>
          <p:cNvPr id="143" name="Shape 143"/>
          <p:cNvSpPr/>
          <p:nvPr/>
        </p:nvSpPr>
        <p:spPr>
          <a:xfrm>
            <a:off x="2558807" y="1081977"/>
            <a:ext cx="375282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r>
              <a:rPr sz="1266"/>
              <a:t>Mapping page table at VA 0x803ff000 PA 0x3ff000</a:t>
            </a:r>
          </a:p>
        </p:txBody>
      </p:sp>
      <p:sp>
        <p:nvSpPr>
          <p:cNvPr id="144" name="Shape 144"/>
          <p:cNvSpPr/>
          <p:nvPr/>
        </p:nvSpPr>
        <p:spPr>
          <a:xfrm>
            <a:off x="2021248" y="2633210"/>
            <a:ext cx="104278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spcBef>
                <a:spcPts val="4200"/>
              </a:spcBef>
              <a:defRPr sz="2800"/>
            </a:lvl1pPr>
          </a:lstStyle>
          <a:p>
            <a:r>
              <a:rPr sz="1969"/>
              <a:t>0x3ff000</a:t>
            </a:r>
          </a:p>
        </p:txBody>
      </p:sp>
    </p:spTree>
    <p:extLst>
      <p:ext uri="{BB962C8B-B14F-4D97-AF65-F5344CB8AC3E}">
        <p14:creationId xmlns:p14="http://schemas.microsoft.com/office/powerpoint/2010/main" val="28419639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Paging Tricks: Shared Memory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2193727" y="1830586"/>
            <a:ext cx="7804547" cy="1604572"/>
          </a:xfrm>
          <a:prstGeom prst="rect">
            <a:avLst/>
          </a:prstGeom>
        </p:spPr>
        <p:txBody>
          <a:bodyPr/>
          <a:lstStyle/>
          <a:p>
            <a:r>
              <a:t>This one is pretty simple: just make virtual addresses of two processes point to the same physical memory</a:t>
            </a:r>
          </a:p>
        </p:txBody>
      </p:sp>
      <p:sp>
        <p:nvSpPr>
          <p:cNvPr id="148" name="Shape 148"/>
          <p:cNvSpPr/>
          <p:nvPr/>
        </p:nvSpPr>
        <p:spPr>
          <a:xfrm>
            <a:off x="5649516" y="3728276"/>
            <a:ext cx="892969" cy="21295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49" name="Shape 149"/>
          <p:cNvSpPr/>
          <p:nvPr/>
        </p:nvSpPr>
        <p:spPr>
          <a:xfrm>
            <a:off x="2968513" y="3482682"/>
            <a:ext cx="892969" cy="240959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0" name="Shape 150"/>
          <p:cNvSpPr/>
          <p:nvPr/>
        </p:nvSpPr>
        <p:spPr>
          <a:xfrm>
            <a:off x="8330518" y="3389798"/>
            <a:ext cx="892969" cy="248820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1" name="Shape 151"/>
          <p:cNvSpPr/>
          <p:nvPr/>
        </p:nvSpPr>
        <p:spPr>
          <a:xfrm>
            <a:off x="3853619" y="3718472"/>
            <a:ext cx="1803760" cy="6533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2" name="Shape 152"/>
          <p:cNvSpPr/>
          <p:nvPr/>
        </p:nvSpPr>
        <p:spPr>
          <a:xfrm>
            <a:off x="3853619" y="4164957"/>
            <a:ext cx="1803760" cy="6533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3" name="Shape 153"/>
          <p:cNvSpPr/>
          <p:nvPr/>
        </p:nvSpPr>
        <p:spPr>
          <a:xfrm flipH="1" flipV="1">
            <a:off x="6532525" y="4371824"/>
            <a:ext cx="1807952" cy="7099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4" name="Shape 154"/>
          <p:cNvSpPr/>
          <p:nvPr/>
        </p:nvSpPr>
        <p:spPr>
          <a:xfrm flipH="1" flipV="1">
            <a:off x="6532525" y="4818308"/>
            <a:ext cx="1807952" cy="7211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5" name="Shape 155"/>
          <p:cNvSpPr/>
          <p:nvPr/>
        </p:nvSpPr>
        <p:spPr>
          <a:xfrm>
            <a:off x="5650629" y="4370429"/>
            <a:ext cx="8929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6" name="Shape 156"/>
          <p:cNvSpPr/>
          <p:nvPr/>
        </p:nvSpPr>
        <p:spPr>
          <a:xfrm>
            <a:off x="5650629" y="4816913"/>
            <a:ext cx="8929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7" name="Shape 157"/>
          <p:cNvSpPr/>
          <p:nvPr/>
        </p:nvSpPr>
        <p:spPr>
          <a:xfrm>
            <a:off x="2971723" y="3718562"/>
            <a:ext cx="8929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8" name="Shape 158"/>
          <p:cNvSpPr/>
          <p:nvPr/>
        </p:nvSpPr>
        <p:spPr>
          <a:xfrm>
            <a:off x="2971723" y="4165046"/>
            <a:ext cx="8929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9" name="Shape 159"/>
          <p:cNvSpPr/>
          <p:nvPr/>
        </p:nvSpPr>
        <p:spPr>
          <a:xfrm>
            <a:off x="8330518" y="5081748"/>
            <a:ext cx="8929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0" name="Shape 160"/>
          <p:cNvSpPr/>
          <p:nvPr/>
        </p:nvSpPr>
        <p:spPr>
          <a:xfrm>
            <a:off x="8330518" y="5528233"/>
            <a:ext cx="8929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1" name="Shape 161"/>
          <p:cNvSpPr/>
          <p:nvPr/>
        </p:nvSpPr>
        <p:spPr>
          <a:xfrm>
            <a:off x="2645241" y="6034042"/>
            <a:ext cx="79823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Process A</a:t>
            </a:r>
          </a:p>
        </p:txBody>
      </p:sp>
      <p:sp>
        <p:nvSpPr>
          <p:cNvPr id="162" name="Shape 162"/>
          <p:cNvSpPr/>
          <p:nvPr/>
        </p:nvSpPr>
        <p:spPr>
          <a:xfrm>
            <a:off x="8007245" y="6034042"/>
            <a:ext cx="77899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Process B</a:t>
            </a:r>
          </a:p>
        </p:txBody>
      </p:sp>
      <p:sp>
        <p:nvSpPr>
          <p:cNvPr id="163" name="Shape 163"/>
          <p:cNvSpPr/>
          <p:nvPr/>
        </p:nvSpPr>
        <p:spPr>
          <a:xfrm>
            <a:off x="5457402" y="6128632"/>
            <a:ext cx="702949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Physical</a:t>
            </a:r>
            <a:br>
              <a:rPr sz="1266"/>
            </a:br>
            <a:r>
              <a:rPr sz="1266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7636840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Paging Tricks: Copy-on-write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UNIX, fork() creates a complete copy of the memory of another process</a:t>
            </a:r>
          </a:p>
          <a:p>
            <a:r>
              <a:rPr dirty="0"/>
              <a:t>This is really inefficient – takes time to make the copy, wastes memory unless the new process makes changes</a:t>
            </a:r>
          </a:p>
        </p:txBody>
      </p:sp>
    </p:spTree>
    <p:extLst>
      <p:ext uri="{BB962C8B-B14F-4D97-AF65-F5344CB8AC3E}">
        <p14:creationId xmlns:p14="http://schemas.microsoft.com/office/powerpoint/2010/main" val="15215812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Paging Tricks: Copy-on-write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  <a:p>
            <a:r>
              <a:rPr sz="2800" dirty="0"/>
              <a:t>Instead: set up new process's mappings so they point to the same pages as the old process</a:t>
            </a:r>
          </a:p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But: </a:t>
            </a:r>
            <a:r>
              <a:rPr sz="2400" b="0" dirty="0">
                <a:sym typeface="Helvetica Light"/>
              </a:rPr>
              <a:t>make the mapping read-only using page </a:t>
            </a:r>
            <a:r>
              <a:rPr sz="2400" b="0" dirty="0" smtClean="0">
                <a:sym typeface="Helvetica Light"/>
              </a:rPr>
              <a:t>permissions</a:t>
            </a:r>
            <a:endParaRPr lang="en-US" sz="2400" b="0" dirty="0" smtClean="0">
              <a:sym typeface="Helvetica Light"/>
            </a:endParaRPr>
          </a:p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2400" b="0" dirty="0">
              <a:sym typeface="Helvetica Light"/>
            </a:endParaRPr>
          </a:p>
          <a:p>
            <a:pPr>
              <a:buSzPct val="100000"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b="0" dirty="0">
                <a:latin typeface="+mn-lt"/>
                <a:ea typeface="+mn-ea"/>
                <a:cs typeface="+mn-cs"/>
                <a:sym typeface="Helvetica Light"/>
              </a:rPr>
              <a:t>Now if the process tries to write to one of its pages, we trap into the kernel (via a page fault), make a real copy, and then perform the write</a:t>
            </a:r>
          </a:p>
        </p:txBody>
      </p:sp>
    </p:spTree>
    <p:extLst>
      <p:ext uri="{BB962C8B-B14F-4D97-AF65-F5344CB8AC3E}">
        <p14:creationId xmlns:p14="http://schemas.microsoft.com/office/powerpoint/2010/main" val="3870168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5400" dirty="0"/>
              <a:t>Paging Tricks: Memory-mapped files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4400" indent="-284400" defTabSz="373783">
              <a:spcBef>
                <a:spcPts val="2672"/>
              </a:spcBef>
              <a:defRPr sz="3276"/>
            </a:pPr>
            <a:r>
              <a:rPr dirty="0"/>
              <a:t>Normal way of reading a file: read() some data into a buffer, work on it, write() it back out</a:t>
            </a:r>
          </a:p>
          <a:p>
            <a:pPr marL="284400" indent="-284400" defTabSz="373783">
              <a:spcBef>
                <a:spcPts val="2672"/>
              </a:spcBef>
              <a:defRPr sz="3276"/>
            </a:pPr>
            <a:r>
              <a:rPr dirty="0"/>
              <a:t>Instead we might want to </a:t>
            </a:r>
            <a:r>
              <a:rPr i="1" dirty="0"/>
              <a:t>map</a:t>
            </a:r>
            <a:r>
              <a:rPr dirty="0"/>
              <a:t> a file into memory – virtual address X+N would refer to the Nth byte in the file</a:t>
            </a:r>
          </a:p>
          <a:p>
            <a:pPr marL="284400" indent="-284400" defTabSz="373783">
              <a:spcBef>
                <a:spcPts val="2672"/>
              </a:spcBef>
              <a:defRPr sz="3276"/>
            </a:pPr>
            <a:r>
              <a:rPr dirty="0"/>
              <a:t>We can again use paging for this – mark the pages corresponding to the file not present, then when someone tries to read them, read in from disk</a:t>
            </a:r>
          </a:p>
          <a:p>
            <a:pPr marL="284400" indent="-284400" defTabSz="373783">
              <a:spcBef>
                <a:spcPts val="2672"/>
              </a:spcBef>
              <a:defRPr sz="3276"/>
            </a:pPr>
            <a:r>
              <a:rPr dirty="0"/>
              <a:t>We can write back changes either immediately (by making pages write protected) or when the process exits</a:t>
            </a:r>
          </a:p>
        </p:txBody>
      </p:sp>
    </p:spTree>
    <p:extLst>
      <p:ext uri="{BB962C8B-B14F-4D97-AF65-F5344CB8AC3E}">
        <p14:creationId xmlns:p14="http://schemas.microsoft.com/office/powerpoint/2010/main" val="286415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4800" dirty="0"/>
              <a:t>Paging Tricks: Lazy Memory Allocation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1069848" y="2080591"/>
            <a:ext cx="10058400" cy="40916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Programmers are terrible people and sometimes allocate more memory than they really </a:t>
            </a:r>
            <a:r>
              <a:rPr sz="2800" dirty="0" smtClean="0"/>
              <a:t>need</a:t>
            </a:r>
            <a:endParaRPr lang="en-US" sz="2800" dirty="0" smtClean="0"/>
          </a:p>
          <a:p>
            <a:endParaRPr sz="2800" dirty="0"/>
          </a:p>
          <a:p>
            <a:r>
              <a:rPr sz="2800" dirty="0"/>
              <a:t>Example: allocating a large buffer for user input, then only using the very </a:t>
            </a:r>
            <a:r>
              <a:rPr sz="2800" dirty="0" smtClean="0"/>
              <a:t>beginning</a:t>
            </a:r>
            <a:endParaRPr lang="en-US" sz="2800" dirty="0" smtClean="0"/>
          </a:p>
          <a:p>
            <a:endParaRPr sz="2800" dirty="0"/>
          </a:p>
          <a:p>
            <a:r>
              <a:rPr sz="2800" dirty="0"/>
              <a:t>We'd like to not give them any more than they are actually using</a:t>
            </a:r>
          </a:p>
        </p:txBody>
      </p:sp>
    </p:spTree>
    <p:extLst>
      <p:ext uri="{BB962C8B-B14F-4D97-AF65-F5344CB8AC3E}">
        <p14:creationId xmlns:p14="http://schemas.microsoft.com/office/powerpoint/2010/main" val="4162609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Paging Tricks: Lazy Memory Allocation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Solution: make the system call that allocates memory essentially do nothing</a:t>
            </a:r>
          </a:p>
          <a:p>
            <a:pPr lvl="1"/>
            <a:r>
              <a:t>But keep track of the fact that the process has allocated that virtual address range</a:t>
            </a:r>
          </a:p>
          <a:p>
            <a:r>
              <a:t>If the process actually tries to use the memory, we will get a page fault and can then allocate a page on demand</a:t>
            </a:r>
          </a:p>
          <a:p>
            <a:r>
              <a:t>If the pages are never touched, will never allocate</a:t>
            </a:r>
          </a:p>
        </p:txBody>
      </p:sp>
    </p:spTree>
    <p:extLst>
      <p:ext uri="{BB962C8B-B14F-4D97-AF65-F5344CB8AC3E}">
        <p14:creationId xmlns:p14="http://schemas.microsoft.com/office/powerpoint/2010/main" val="2345225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1439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 and Virtual Memory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737895" y="2130927"/>
          <a:ext cx="8763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64849">
            <a:off x="3739803" y="5003330"/>
            <a:ext cx="2095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Paging Tricks: Lazy Memory Allocation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Beware – we can end up handing out more memory than we actually have this way</a:t>
            </a:r>
          </a:p>
          <a:p>
            <a:r>
              <a:t>This is called </a:t>
            </a:r>
            <a:r>
              <a:rPr i="1"/>
              <a:t>overcommitting</a:t>
            </a:r>
          </a:p>
          <a:p>
            <a:r>
              <a:t>Linux actually does this intentionally – malloc() almost never fails</a:t>
            </a:r>
          </a:p>
          <a:p>
            <a:r>
              <a:t>But if you try to use all that memory, and the system runs out, the dreaded OOM-Killer will be invoked</a:t>
            </a:r>
          </a:p>
        </p:txBody>
      </p:sp>
    </p:spTree>
    <p:extLst>
      <p:ext uri="{BB962C8B-B14F-4D97-AF65-F5344CB8AC3E}">
        <p14:creationId xmlns:p14="http://schemas.microsoft.com/office/powerpoint/2010/main" val="434295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Paging Tricks: Memory Breakpoints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06277" indent="-306277" defTabSz="402536">
              <a:spcBef>
                <a:spcPts val="2883"/>
              </a:spcBef>
              <a:defRPr sz="3528"/>
            </a:pPr>
            <a:r>
              <a:t>When using a debugger, we might want to watch all changes to a particular piece of memory</a:t>
            </a:r>
          </a:p>
          <a:p>
            <a:pPr marL="306277" indent="-306277" defTabSz="402536">
              <a:spcBef>
                <a:spcPts val="2883"/>
              </a:spcBef>
              <a:defRPr sz="3528"/>
            </a:pPr>
            <a:r>
              <a:t>E.g., to find out what code sets a global variable</a:t>
            </a:r>
          </a:p>
          <a:p>
            <a:pPr marL="306277" indent="-306277" defTabSz="402536">
              <a:spcBef>
                <a:spcPts val="2883"/>
              </a:spcBef>
              <a:defRPr sz="3528"/>
            </a:pPr>
            <a:r>
              <a:t>x86 has hardware support for triggering a debugger when memory is accessed</a:t>
            </a:r>
          </a:p>
          <a:p>
            <a:pPr marL="612554" lvl="1" indent="-306277" defTabSz="402536">
              <a:spcBef>
                <a:spcPts val="2883"/>
              </a:spcBef>
              <a:defRPr sz="3528"/>
            </a:pPr>
            <a:r>
              <a:t>But it's limited to just 4 memory locations</a:t>
            </a:r>
          </a:p>
          <a:p>
            <a:pPr marL="612554" lvl="1" indent="-306277" defTabSz="402536">
              <a:spcBef>
                <a:spcPts val="2883"/>
              </a:spcBef>
              <a:defRPr sz="3528"/>
            </a:pPr>
            <a:r>
              <a:t>No good for monitoring larger data structures, e.g.</a:t>
            </a:r>
          </a:p>
        </p:txBody>
      </p:sp>
    </p:spTree>
    <p:extLst>
      <p:ext uri="{BB962C8B-B14F-4D97-AF65-F5344CB8AC3E}">
        <p14:creationId xmlns:p14="http://schemas.microsoft.com/office/powerpoint/2010/main" val="1369005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Paging Tricks: Memory Breakpoints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2193726" y="2618964"/>
            <a:ext cx="7804547" cy="3856930"/>
          </a:xfrm>
          <a:prstGeom prst="rect">
            <a:avLst/>
          </a:prstGeom>
        </p:spPr>
        <p:txBody>
          <a:bodyPr/>
          <a:lstStyle/>
          <a:p>
            <a:r>
              <a:rPr dirty="0"/>
              <a:t>With a bit of help from the OS, we can do better</a:t>
            </a:r>
          </a:p>
          <a:p>
            <a:r>
              <a:rPr dirty="0"/>
              <a:t>Any time we set a memory breakpoint, mark the entire page non-present (or read-only for memory write breakpoints)</a:t>
            </a:r>
          </a:p>
          <a:p>
            <a:r>
              <a:rPr dirty="0"/>
              <a:t>Any access will trap into the OS, which can notify our debugger; when the debugger continues, the OS can finish handling the fault</a:t>
            </a:r>
          </a:p>
        </p:txBody>
      </p:sp>
      <p:sp>
        <p:nvSpPr>
          <p:cNvPr id="188" name="Shape 188"/>
          <p:cNvSpPr/>
          <p:nvPr/>
        </p:nvSpPr>
        <p:spPr>
          <a:xfrm>
            <a:off x="2610884" y="5776151"/>
            <a:ext cx="6970233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900"/>
            </a:pPr>
            <a:r>
              <a:rPr sz="2039"/>
              <a:t>For more details: </a:t>
            </a:r>
            <a:r>
              <a:rPr sz="2039" i="1"/>
              <a:t>How to do a million watchpoints: Efficient Debugging using Dynamic Instrumentation, </a:t>
            </a:r>
            <a:r>
              <a:rPr sz="2039"/>
              <a:t>Zhao et al.</a:t>
            </a:r>
          </a:p>
        </p:txBody>
      </p:sp>
    </p:spTree>
    <p:extLst>
      <p:ext uri="{BB962C8B-B14F-4D97-AF65-F5344CB8AC3E}">
        <p14:creationId xmlns:p14="http://schemas.microsoft.com/office/powerpoint/2010/main" val="40756458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Page Replacement Algorithms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we can't fit everything in memory, eventually we will have to choose something to evict and write to disk</a:t>
            </a:r>
          </a:p>
          <a:p>
            <a:r>
              <a:t>As with scheduling algorithms, this is a well-studied area and there are lots of strategies</a:t>
            </a:r>
          </a:p>
          <a:p>
            <a:r>
              <a:t>This general principle shows up any time we have a limited-size cache – strategies described here apply to all of them</a:t>
            </a:r>
          </a:p>
        </p:txBody>
      </p:sp>
    </p:spTree>
    <p:extLst>
      <p:ext uri="{BB962C8B-B14F-4D97-AF65-F5344CB8AC3E}">
        <p14:creationId xmlns:p14="http://schemas.microsoft.com/office/powerpoint/2010/main" val="3476141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"Optimal" Algorithm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2193727" y="1835051"/>
            <a:ext cx="7804547" cy="4420195"/>
          </a:xfrm>
          <a:prstGeom prst="rect">
            <a:avLst/>
          </a:prstGeom>
        </p:spPr>
        <p:txBody>
          <a:bodyPr/>
          <a:lstStyle/>
          <a:p>
            <a:r>
              <a:rPr dirty="0"/>
              <a:t>At the time of a fault, consider the set of pages in memory</a:t>
            </a:r>
          </a:p>
          <a:p>
            <a:r>
              <a:rPr dirty="0"/>
              <a:t>Given the code executing, they will each be referenced some number of instructions from now</a:t>
            </a:r>
          </a:p>
          <a:p>
            <a:r>
              <a:rPr dirty="0"/>
              <a:t>To choose one to evict, just pick the one that's furthest from being referenced</a:t>
            </a:r>
          </a:p>
        </p:txBody>
      </p:sp>
    </p:spTree>
    <p:extLst>
      <p:ext uri="{BB962C8B-B14F-4D97-AF65-F5344CB8AC3E}">
        <p14:creationId xmlns:p14="http://schemas.microsoft.com/office/powerpoint/2010/main" val="2074556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"Optimal" Algorithm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1069848" y="3119685"/>
            <a:ext cx="10058400" cy="4050792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Problem</a:t>
            </a:r>
            <a:r>
              <a:rPr b="0" dirty="0">
                <a:latin typeface="+mn-lt"/>
                <a:ea typeface="+mn-ea"/>
                <a:cs typeface="+mn-cs"/>
                <a:sym typeface="Helvetica Light"/>
              </a:rPr>
              <a:t>: requires the OS to predict the future</a:t>
            </a:r>
          </a:p>
          <a:p>
            <a:pPr>
              <a:buSzPct val="100000"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+mn-lt"/>
                <a:ea typeface="+mn-ea"/>
                <a:cs typeface="+mn-cs"/>
                <a:sym typeface="Helvetica Light"/>
              </a:rPr>
              <a:t>Still, it's useful as a goal to work toward</a:t>
            </a:r>
          </a:p>
          <a:p>
            <a:pPr>
              <a:buSzPct val="100000"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+mn-lt"/>
                <a:ea typeface="+mn-ea"/>
                <a:cs typeface="+mn-cs"/>
                <a:sym typeface="Helvetica Light"/>
              </a:rPr>
              <a:t>We can benchmark other algorithms by how close they get to being optimal</a:t>
            </a:r>
          </a:p>
        </p:txBody>
      </p:sp>
      <p:sp>
        <p:nvSpPr>
          <p:cNvPr id="198" name="Shape 198"/>
          <p:cNvSpPr/>
          <p:nvPr/>
        </p:nvSpPr>
        <p:spPr>
          <a:xfrm>
            <a:off x="3304733" y="1841535"/>
            <a:ext cx="5588629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 i="1"/>
            </a:lvl1pPr>
          </a:lstStyle>
          <a:p>
            <a:r>
              <a:rPr sz="2250" dirty="0"/>
              <a:t>“Prediction is very difficult, especially about the future.”</a:t>
            </a:r>
          </a:p>
        </p:txBody>
      </p:sp>
      <p:sp>
        <p:nvSpPr>
          <p:cNvPr id="199" name="Shape 199"/>
          <p:cNvSpPr/>
          <p:nvPr/>
        </p:nvSpPr>
        <p:spPr>
          <a:xfrm>
            <a:off x="7350753" y="2411966"/>
            <a:ext cx="165269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2250"/>
              <a:t>– Niels Bohr</a:t>
            </a:r>
          </a:p>
        </p:txBody>
      </p:sp>
    </p:spTree>
    <p:extLst>
      <p:ext uri="{BB962C8B-B14F-4D97-AF65-F5344CB8AC3E}">
        <p14:creationId xmlns:p14="http://schemas.microsoft.com/office/powerpoint/2010/main" val="1565031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Recently Used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saw that page table entries contain bits that indicate whether the page was recently </a:t>
            </a:r>
            <a:r>
              <a:rPr i="1"/>
              <a:t>referenced</a:t>
            </a:r>
            <a:r>
              <a:t> or </a:t>
            </a:r>
            <a:r>
              <a:rPr i="1"/>
              <a:t>modified</a:t>
            </a:r>
          </a:p>
          <a:p>
            <a:r>
              <a:t>We can use these bits to track which pages in memory have not been touched in a while</a:t>
            </a:r>
          </a:p>
          <a:p>
            <a:r>
              <a:t>If a page hasn't been used in a while, it may be a good candidate for eviction</a:t>
            </a:r>
          </a:p>
        </p:txBody>
      </p:sp>
    </p:spTree>
    <p:extLst>
      <p:ext uri="{BB962C8B-B14F-4D97-AF65-F5344CB8AC3E}">
        <p14:creationId xmlns:p14="http://schemas.microsoft.com/office/powerpoint/2010/main" val="3883807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Implementing Not Recently Used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we just rely on the CPU to mark referenced pages, over time eventually all pages would be referenced</a:t>
            </a:r>
          </a:p>
          <a:p>
            <a:r>
              <a:t>Instead we can have the OS periodically clear the referenced bit (say, every clock tick)</a:t>
            </a:r>
          </a:p>
          <a:p>
            <a:r>
              <a:t>Now if the referenced bit is 0, we know the page has not been referenced in at least one clock tick</a:t>
            </a:r>
          </a:p>
        </p:txBody>
      </p:sp>
    </p:spTree>
    <p:extLst>
      <p:ext uri="{BB962C8B-B14F-4D97-AF65-F5344CB8AC3E}">
        <p14:creationId xmlns:p14="http://schemas.microsoft.com/office/powerpoint/2010/main" val="2056784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In, First Out (FIFO)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Simple algorithm:</a:t>
            </a:r>
          </a:p>
          <a:p>
            <a:pPr lvl="1"/>
            <a:r>
              <a:rPr dirty="0"/>
              <a:t>Keep a linked list of pages in the order they were brought into memory</a:t>
            </a:r>
          </a:p>
          <a:p>
            <a:pPr lvl="1"/>
            <a:r>
              <a:rPr dirty="0"/>
              <a:t>Tail is most recent, head is oldest</a:t>
            </a:r>
          </a:p>
          <a:p>
            <a:pPr lvl="1"/>
            <a:r>
              <a:rPr dirty="0"/>
              <a:t>To evict, throw out the one at the head of the list</a:t>
            </a:r>
          </a:p>
          <a:p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But</a:t>
            </a:r>
            <a:r>
              <a:rPr dirty="0"/>
              <a:t>: just because it's the oldest doesn't mean it's not being used!</a:t>
            </a:r>
          </a:p>
        </p:txBody>
      </p:sp>
    </p:spTree>
    <p:extLst>
      <p:ext uri="{BB962C8B-B14F-4D97-AF65-F5344CB8AC3E}">
        <p14:creationId xmlns:p14="http://schemas.microsoft.com/office/powerpoint/2010/main" val="27580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Second Chance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Since we have the referenced bit available, we can do slightly better than FIFO</a:t>
            </a:r>
          </a:p>
          <a:p>
            <a:r>
              <a:t>Before throwing out the oldest page, check if it's been referenced</a:t>
            </a:r>
          </a:p>
          <a:p>
            <a:r>
              <a:t>If it has, clear the referenced bit and move it to the back of the list (as though it were a new page)</a:t>
            </a:r>
          </a:p>
          <a:p>
            <a:r>
              <a:t>Keep looking through the list for something to evict</a:t>
            </a:r>
          </a:p>
        </p:txBody>
      </p:sp>
    </p:spTree>
    <p:extLst>
      <p:ext uri="{BB962C8B-B14F-4D97-AF65-F5344CB8AC3E}">
        <p14:creationId xmlns:p14="http://schemas.microsoft.com/office/powerpoint/2010/main" val="992717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Thrashing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1524000" y="1828800"/>
          <a:ext cx="8839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0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C -0.0066 -0.04421 -0.01267 -0.08865 -0.01788 -0.13287 C -0.01858 -0.13796 -0.01927 -0.14305 -0.01962 -0.14814 C -0.02083 -0.15902 -0.02292 -0.18078 -0.02292 -0.18078 C -0.02726 -0.17268 -0.02899 -0.16342 -0.03264 -0.15463 C -0.03802 -0.14236 -0.04392 -0.12893 -0.05069 -0.11759 C -0.05556 -0.10972 -0.06181 -0.10277 -0.06528 -0.09351 C -0.07153 -0.07777 -0.06597 -0.09027 -0.07847 -0.06967 C -0.0842 -0.06064 -0.0875 -0.05069 -0.09306 -0.04143 C -0.10035 -0.02986 -0.1092 -0.01597 -0.11441 -0.00208 C -0.11788 0.00672 -0.11962 0.01204 -0.12587 0.0176 C -0.12691 0.00116 -0.12656 -0.01713 -0.13073 -0.03264 C -0.13229 -0.05208 -0.13125 -0.04745 -0.13403 -0.06088 C -0.13455 -0.06319 -0.13438 -0.0662 -0.13559 -0.06759 C -0.1375 -0.06967 -0.1401 -0.06898 -0.14219 -0.06967 C -0.1533 -0.0662 -0.1467 -0.07106 -0.15191 -0.05231 C -0.16424 -0.00902 -0.15313 -0.05926 -0.1651 -0.00648 C -0.1724 0.025 -0.16649 0.00834 -0.17326 0.02616 C -0.18594 0.01343 -0.18802 -0.01226 -0.19601 -0.03055 C -0.19653 -0.0331 -0.19792 -0.04791 -0.20417 -0.04351 C -0.20694 -0.04189 -0.20642 -0.03634 -0.20747 -0.03264 C -0.21111 -0.02222 -0.21389 -0.00949 -0.21892 -7.40741E-7 C -0.22031 0.00232 -0.22188 0.00486 -0.22378 0.00649 C -0.22691 0.00857 -0.23368 0.01088 -0.23368 0.01088 C -0.23611 0.01574 -0.23715 0.02199 -0.2401 0.02616 C -0.24149 0.02778 -0.24358 0.02732 -0.24514 0.02848 C -0.24688 0.0294 -0.24844 0.03125 -0.25 0.03264 C -0.26406 0.02662 -0.26597 0.00695 -0.26788 -0.01088 C -0.26944 -0.02453 -0.26719 -0.03819 -0.27622 -0.0456 C -0.27951 -0.04351 -0.28368 -0.04282 -0.28594 -0.03912 C -0.28837 -0.03588 -0.28802 -0.03055 -0.28924 -0.02615 C -0.2908 -0.02176 -0.29253 -0.01736 -0.2941 -0.01296 C -0.29688 0.00139 -0.30035 0.01621 -0.30399 0.03056 C -0.30833 0.01274 -0.31875 0.00162 -0.32344 -0.01736 C -0.32726 -0.03217 -0.33281 -0.04467 -0.33663 -0.05879 C -0.34149 -0.04629 -0.3408 -0.0331 -0.34306 -0.01944 C -0.34375 -0.01597 -0.34306 -0.01157 -0.34479 -0.00856 C -0.34635 -0.00648 -0.34913 -0.00717 -0.35122 -0.00648 C -0.3566 -0.00185 -0.35816 -0.00115 -0.36267 0.00649 C -0.36528 0.01042 -0.36927 0.01968 -0.36927 0.01968 C -0.37257 0.01899 -0.37604 0.01922 -0.37899 0.0176 C -0.38438 0.01436 -0.38941 -0.00301 -0.39045 -0.00648 C -0.39635 -0.02592 -0.39688 -0.04699 -0.40365 -0.06527 C -0.4059 -0.06458 -0.40851 -0.06527 -0.41007 -0.06319 C -0.41198 -0.06111 -0.41198 -0.05717 -0.41337 -0.05439 C -0.42431 -0.03518 -0.41667 -0.05764 -0.42483 -0.03264 C -0.42726 -0.02569 -0.43142 -0.01088 -0.43142 -0.01088 C -0.43194 -0.0074 -0.43247 -0.0037 -0.43299 -7.40741E-7 C -0.43351 0.00209 -0.43299 0.00649 -0.43455 0.00649 C -0.43628 0.00649 -0.43559 0.00209 -0.43628 -7.40741E-7 C -0.43889 -0.00764 -0.43976 -0.00902 -0.44288 -0.01527 C -0.44618 -0.03287 -0.45017 -0.05023 -0.4526 -0.06759 C -0.45434 -0.06689 -0.45625 -0.06713 -0.45747 -0.06527 C -0.45885 -0.06365 -0.45851 -0.06111 -0.4592 -0.05879 C -0.46406 -0.0449 -0.46285 -0.04791 -0.46892 -0.03703 C -0.47066 -0.02847 -0.47188 -0.02268 -0.47552 -0.01527 C -0.47795 -0.00208 -0.47795 0.00949 -0.48698 0.0176 C -0.49132 0.02616 -0.49809 0.02871 -0.50486 0.03496 C -0.5066 0.03635 -0.50972 0.03936 -0.50972 0.03936 C -0.51094 0.04144 -0.51181 0.04746 -0.51302 0.04584 C -0.51632 0.04144 -0.51545 0.03357 -0.51788 0.02848 C -0.52274 0.01852 -0.51997 0.02385 -0.52622 0.0132 C -0.52795 0.00394 -0.53108 -0.00185 -0.53264 -0.01088 C -0.54028 0.00394 -0.53177 -0.01481 -0.5375 0.00649 C -0.53976 0.01436 -0.54375 0.02199 -0.54566 0.03056 C -0.54913 0.01806 -0.54896 0.00741 -0.55712 -7.40741E-7 C -0.56059 -0.0125 -0.56667 -0.02014 -0.57188 -0.03055 C -0.57604 -0.04768 -0.58819 -0.03541 -0.59306 -0.02615 C -0.60417 -0.00555 -0.60608 0.02338 -0.61441 0.04584 C -0.61667 0.00834 -0.61719 0.01436 -0.61441 -0.03472 C -0.61406 -0.04305 -0.6066 -0.0537 -0.60295 -0.05879 C -0.59306 -0.07338 -0.58802 -0.07754 -0.57344 -0.08055 C -0.56146 -0.07847 -0.54948 -0.07731 -0.5375 -0.07407 C -0.51632 -0.06851 -0.48003 -0.0368 -0.46406 -0.01944 C -0.45139 -0.00578 -0.43438 0.00741 -0.42483 0.02616 C -0.42257 0.03889 -0.42431 0.03056 -0.42153 0.04144 C -0.42049 0.04561 -0.41823 0.05463 -0.41823 0.05463 C -0.41059 0.0213 -0.4283 -0.025 -0.39549 -0.03264 C -0.38906 -0.03426 -0.38247 -0.03611 -0.37587 -0.03703 C -0.36233 -0.03912 -0.34861 -0.04004 -0.3349 -0.04143 C -0.30503 -0.04051 -0.25955 -0.05393 -0.23854 -0.01296 C -0.23628 -0.00324 -0.23594 -0.00532 -0.23854 0.0088 C -0.23941 0.0125 -0.24097 0.01574 -0.24184 0.01968 C -0.24271 0.02246 -0.24566 0.02755 -0.2434 0.02848 C -0.23924 0.0301 -0.23472 0.02547 -0.23038 0.02408 C -0.21788 0.01019 -0.20417 -0.00231 -0.19115 -0.01527 C -0.18993 -0.01875 -0.17726 -0.04328 -0.17639 -0.04351 C -0.14132 -0.05671 -0.15729 -0.05324 -0.12899 -0.05648 C -0.08785 -0.05277 -0.0974 -0.05856 -0.07517 -0.04791 C -0.05955 -0.04051 -0.08715 -0.0537 -0.06042 -0.04143 C -0.05729 -0.04004 -0.05399 -0.03865 -0.05069 -0.03703 C -0.04913 -0.03634 -0.04566 -0.03472 -0.04566 -0.03472 C -0.04201 -0.01944 -0.04792 -0.03773 -0.03594 -0.02615 C -0.02969 -0.02014 -0.0349 -0.01365 -0.02448 -0.00856 C -0.0184 0.00348 -0.01111 -7.40741E-7 -3.33333E-6 -7.40741E-7 Z " pathEditMode="relative" ptsTypes="fffffffffffffffffffffffffffffffffffffffffffffffffffffffffffffffffffffffffffffffffffffffffff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Clock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FIFO/Second Chance is inefficient because it may have to move around entries in the list often</a:t>
            </a:r>
          </a:p>
          <a:p>
            <a:r>
              <a:t>As an optimization, we can imagine the pages arranged in a circle and keep a pointer (or index) indicating the position of the "clock hand"</a:t>
            </a:r>
          </a:p>
          <a:p>
            <a:r>
              <a:t>Clock hand points to the oldest page – so now we can apply Second Chance by just updating the position of the clock hand</a:t>
            </a:r>
          </a:p>
        </p:txBody>
      </p:sp>
    </p:spTree>
    <p:extLst>
      <p:ext uri="{BB962C8B-B14F-4D97-AF65-F5344CB8AC3E}">
        <p14:creationId xmlns:p14="http://schemas.microsoft.com/office/powerpoint/2010/main" val="3597897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Clock</a:t>
            </a:r>
          </a:p>
        </p:txBody>
      </p:sp>
      <p:pic>
        <p:nvPicPr>
          <p:cNvPr id="21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084" y="1700383"/>
            <a:ext cx="8545833" cy="47113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77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Least Recently Used (LRU)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Observation: pages that have been used a lot recently will probably be used again soon</a:t>
            </a:r>
          </a:p>
          <a:p>
            <a:r>
              <a:t>So a good strategy might be: throw out the </a:t>
            </a:r>
            <a:r>
              <a:rPr i="1"/>
              <a:t>least recently used</a:t>
            </a:r>
            <a:r>
              <a:t> page</a:t>
            </a:r>
          </a:p>
          <a:p>
            <a:r>
              <a:t>Very expensive to implement, though</a:t>
            </a:r>
          </a:p>
        </p:txBody>
      </p:sp>
    </p:spTree>
    <p:extLst>
      <p:ext uri="{BB962C8B-B14F-4D97-AF65-F5344CB8AC3E}">
        <p14:creationId xmlns:p14="http://schemas.microsoft.com/office/powerpoint/2010/main" val="1839942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LRU Implementation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One possibility: keep a list of pages (as with FIFO) and update it every time memory is referenced</a:t>
            </a:r>
          </a:p>
          <a:p>
            <a:r>
              <a:rPr dirty="0"/>
              <a:t>Or, if we have extra hardware support – have hardware write a timestamp to the PTE every time every time a page is referenced</a:t>
            </a:r>
          </a:p>
          <a:p>
            <a:r>
              <a:rPr dirty="0"/>
              <a:t>Neither of these is particularly appealing</a:t>
            </a:r>
          </a:p>
        </p:txBody>
      </p:sp>
    </p:spTree>
    <p:extLst>
      <p:ext uri="{BB962C8B-B14F-4D97-AF65-F5344CB8AC3E}">
        <p14:creationId xmlns:p14="http://schemas.microsoft.com/office/powerpoint/2010/main" val="8560312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Not Frequently Used (NFU)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 can (approximately) simulate LRU in software reasonably cheaply though</a:t>
            </a:r>
          </a:p>
          <a:p>
            <a:r>
              <a:rPr dirty="0"/>
              <a:t>Maintain a list of counters, one per page</a:t>
            </a:r>
          </a:p>
          <a:p>
            <a:r>
              <a:rPr dirty="0"/>
              <a:t>At each clock tick, if a page has been referenced, update its counter</a:t>
            </a:r>
          </a:p>
          <a:p>
            <a:r>
              <a:rPr dirty="0"/>
              <a:t>Now we have a rough count of how often each page has been referenced over time</a:t>
            </a:r>
          </a:p>
        </p:txBody>
      </p:sp>
    </p:spTree>
    <p:extLst>
      <p:ext uri="{BB962C8B-B14F-4D97-AF65-F5344CB8AC3E}">
        <p14:creationId xmlns:p14="http://schemas.microsoft.com/office/powerpoint/2010/main" val="22271904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NFU Problems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page might be referenced very often early on, and then never referenced again</a:t>
            </a:r>
          </a:p>
          <a:p>
            <a:r>
              <a:rPr dirty="0"/>
              <a:t>But its count will remain high for a long time, preventing it from getting evicted</a:t>
            </a:r>
          </a:p>
          <a:p>
            <a:r>
              <a:rPr dirty="0"/>
              <a:t>Meanwhile, a page that is referenced periodically (say every 20 ticks) may have a lower count but be in active use</a:t>
            </a:r>
          </a:p>
        </p:txBody>
      </p:sp>
    </p:spTree>
    <p:extLst>
      <p:ext uri="{BB962C8B-B14F-4D97-AF65-F5344CB8AC3E}">
        <p14:creationId xmlns:p14="http://schemas.microsoft.com/office/powerpoint/2010/main" val="3708078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Aging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solve this problem, we can have counter values decay over time</a:t>
            </a:r>
          </a:p>
          <a:p>
            <a:r>
              <a:t>Each clock tick, shift all counters right by one bit</a:t>
            </a:r>
          </a:p>
          <a:p>
            <a:r>
              <a:t>Add in the reference bit as the leftmost bit</a:t>
            </a:r>
          </a:p>
          <a:p>
            <a:r>
              <a:t>To evict, just choose the lowest counter value –because more recent references are in the more significant digits, they have greater weight</a:t>
            </a:r>
          </a:p>
        </p:txBody>
      </p:sp>
    </p:spTree>
    <p:extLst>
      <p:ext uri="{BB962C8B-B14F-4D97-AF65-F5344CB8AC3E}">
        <p14:creationId xmlns:p14="http://schemas.microsoft.com/office/powerpoint/2010/main" val="17340926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Aging</a:t>
            </a:r>
          </a:p>
        </p:txBody>
      </p:sp>
      <p:pic>
        <p:nvPicPr>
          <p:cNvPr id="2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903" y="1573695"/>
            <a:ext cx="8380195" cy="49429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49521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LRU Approximation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Aging is only an approximation of an actual LRU algorithm:</a:t>
            </a:r>
          </a:p>
          <a:p>
            <a:pPr lvl="1"/>
            <a:r>
              <a:rPr dirty="0"/>
              <a:t>We don't get any information about how often something was referenced between two clock ticks</a:t>
            </a:r>
          </a:p>
          <a:p>
            <a:pPr lvl="1"/>
            <a:r>
              <a:rPr dirty="0"/>
              <a:t>If our counter is N bits, our memory only extends back N clock ticks – so we can't distinguish how old things are past that point</a:t>
            </a:r>
          </a:p>
        </p:txBody>
      </p:sp>
    </p:spTree>
    <p:extLst>
      <p:ext uri="{BB962C8B-B14F-4D97-AF65-F5344CB8AC3E}">
        <p14:creationId xmlns:p14="http://schemas.microsoft.com/office/powerpoint/2010/main" val="107772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Working Set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81275" indent="-281275" defTabSz="369675">
              <a:spcBef>
                <a:spcPts val="2601"/>
              </a:spcBef>
              <a:defRPr sz="3239"/>
            </a:pPr>
            <a:r>
              <a:t>Most processes don't reference pages randomly scattered around memory</a:t>
            </a:r>
          </a:p>
          <a:p>
            <a:pPr marL="281275" indent="-281275" defTabSz="369675">
              <a:spcBef>
                <a:spcPts val="2601"/>
              </a:spcBef>
              <a:defRPr sz="3239"/>
            </a:pPr>
            <a:r>
              <a:t>Instead, they have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locality of reference</a:t>
            </a:r>
            <a:r>
              <a:t> – tend to reference only a small set of pages in a given time period</a:t>
            </a:r>
          </a:p>
          <a:p>
            <a:pPr marL="281275" indent="-281275" defTabSz="369675">
              <a:spcBef>
                <a:spcPts val="2601"/>
              </a:spcBef>
              <a:defRPr sz="3239"/>
            </a:pPr>
            <a:r>
              <a:t>We call the set of pages currently being used by a process its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working set</a:t>
            </a:r>
            <a:endParaRPr i="1"/>
          </a:p>
          <a:p>
            <a:pPr marL="281275" indent="-281275" defTabSz="369675">
              <a:spcBef>
                <a:spcPts val="2601"/>
              </a:spcBef>
              <a:defRPr sz="3239"/>
            </a:pPr>
            <a:r>
              <a:t>If you don't have enough memory to hold the working set, you will constantly be swapping – known as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thrashing</a:t>
            </a:r>
          </a:p>
        </p:txBody>
      </p:sp>
    </p:spTree>
    <p:extLst>
      <p:ext uri="{BB962C8B-B14F-4D97-AF65-F5344CB8AC3E}">
        <p14:creationId xmlns:p14="http://schemas.microsoft.com/office/powerpoint/2010/main" val="750079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8224</TotalTime>
  <Words>6931</Words>
  <Application>Microsoft Office PowerPoint</Application>
  <PresentationFormat>Widescreen</PresentationFormat>
  <Paragraphs>822</Paragraphs>
  <Slides>106</Slides>
  <Notes>44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6" baseType="lpstr">
      <vt:lpstr>Arial</vt:lpstr>
      <vt:lpstr>Calibri</vt:lpstr>
      <vt:lpstr>Helvetica</vt:lpstr>
      <vt:lpstr>Helvetica Light</vt:lpstr>
      <vt:lpstr>Menlo</vt:lpstr>
      <vt:lpstr>Rockwell</vt:lpstr>
      <vt:lpstr>Rockwell Condensed</vt:lpstr>
      <vt:lpstr>Rockwell Extra Bold</vt:lpstr>
      <vt:lpstr>Wingdings</vt:lpstr>
      <vt:lpstr>Wood Type</vt:lpstr>
      <vt:lpstr>Lecture 6:   virtual memory</vt:lpstr>
      <vt:lpstr>PowerPoint Presentation</vt:lpstr>
      <vt:lpstr>Virtual Memory</vt:lpstr>
      <vt:lpstr>PowerPoint Presentation</vt:lpstr>
      <vt:lpstr>Hardware and Control Structures</vt:lpstr>
      <vt:lpstr>Execution of a Process</vt:lpstr>
      <vt:lpstr>Implications</vt:lpstr>
      <vt:lpstr>Real and Virtual Memory</vt:lpstr>
      <vt:lpstr>Thrashing</vt:lpstr>
      <vt:lpstr>Principle of Locality</vt:lpstr>
      <vt:lpstr>Support Needed for Virtual Memory</vt:lpstr>
      <vt:lpstr>PowerPoint Presentation</vt:lpstr>
      <vt:lpstr>Paging</vt:lpstr>
      <vt:lpstr>Page Size</vt:lpstr>
      <vt:lpstr>PowerPoint Presentation</vt:lpstr>
      <vt:lpstr>Page Faults</vt:lpstr>
      <vt:lpstr>Programs Bigger than Memory</vt:lpstr>
      <vt:lpstr>Types of Page Fault</vt:lpstr>
      <vt:lpstr>Page Tables</vt:lpstr>
      <vt:lpstr>PowerPoint Presentation</vt:lpstr>
      <vt:lpstr>PowerPoint Presentation</vt:lpstr>
      <vt:lpstr>PowerPoint Presentation</vt:lpstr>
      <vt:lpstr>Real Page Tables</vt:lpstr>
      <vt:lpstr>Page Table Entries</vt:lpstr>
      <vt:lpstr>Protection</vt:lpstr>
      <vt:lpstr>Protection</vt:lpstr>
      <vt:lpstr>Translation Lookaside Buffer</vt:lpstr>
      <vt:lpstr>TLB Example</vt:lpstr>
      <vt:lpstr>Software TLB Management</vt:lpstr>
      <vt:lpstr>Software TLB Management</vt:lpstr>
      <vt:lpstr>TLBs and Context Switching</vt:lpstr>
      <vt:lpstr>Tagged TLBs</vt:lpstr>
      <vt:lpstr>Inverted Page Tables</vt:lpstr>
      <vt:lpstr>Hashed Page Tables</vt:lpstr>
      <vt:lpstr>Page Table Overhead Calculations</vt:lpstr>
      <vt:lpstr>Page Table Overhead Calculations</vt:lpstr>
      <vt:lpstr>Virtual Address Translation in x86</vt:lpstr>
      <vt:lpstr>x86 Paging Basics</vt:lpstr>
      <vt:lpstr>x86 Paging</vt:lpstr>
      <vt:lpstr>PowerPoint Presentation</vt:lpstr>
      <vt:lpstr>x86 PDEs and PTEs</vt:lpstr>
      <vt:lpstr>PowerPoint Presentation</vt:lpstr>
      <vt:lpstr>Worked Example</vt:lpstr>
      <vt:lpstr>Worked Example</vt:lpstr>
      <vt:lpstr>Page Directory</vt:lpstr>
      <vt:lpstr>Page Directory Entry</vt:lpstr>
      <vt:lpstr>Page Table</vt:lpstr>
      <vt:lpstr>Page Table Entry</vt:lpstr>
      <vt:lpstr>Physical Page</vt:lpstr>
      <vt:lpstr>Super Pages</vt:lpstr>
      <vt:lpstr>Translation with Super Pages</vt:lpstr>
      <vt:lpstr>PowerPoint Presentation</vt:lpstr>
      <vt:lpstr>Running the Numbers</vt:lpstr>
      <vt:lpstr>Paging Overhead in x86</vt:lpstr>
      <vt:lpstr>Max Overhead</vt:lpstr>
      <vt:lpstr>Virtual Address Translation in xv6</vt:lpstr>
      <vt:lpstr>entrypgdir</vt:lpstr>
      <vt:lpstr>entrypgdir</vt:lpstr>
      <vt:lpstr>PowerPoint Presentation</vt:lpstr>
      <vt:lpstr>xv6 Process Page Tables</vt:lpstr>
      <vt:lpstr>kmap</vt:lpstr>
      <vt:lpstr>Implementing the Map</vt:lpstr>
      <vt:lpstr>PowerPoint Presentation</vt:lpstr>
      <vt:lpstr>Creating the First Process Address Space</vt:lpstr>
      <vt:lpstr>User-Space Layout</vt:lpstr>
      <vt:lpstr>Guard Page</vt:lpstr>
      <vt:lpstr>Other Features of x86 Paging</vt:lpstr>
      <vt:lpstr>Non-Present PDEs/PTEs</vt:lpstr>
      <vt:lpstr>PowerPoint Presentation</vt:lpstr>
      <vt:lpstr>Paging Tricks</vt:lpstr>
      <vt:lpstr>Paging Tricks: Self-reference</vt:lpstr>
      <vt:lpstr>Paging Tricks: Self-reference</vt:lpstr>
      <vt:lpstr>PowerPoint Presentation</vt:lpstr>
      <vt:lpstr>Paging Tricks: Shared Memory</vt:lpstr>
      <vt:lpstr>Paging Tricks: Copy-on-write</vt:lpstr>
      <vt:lpstr>Paging Tricks: Copy-on-write</vt:lpstr>
      <vt:lpstr>Paging Tricks: Memory-mapped files</vt:lpstr>
      <vt:lpstr>Paging Tricks: Lazy Memory Allocation</vt:lpstr>
      <vt:lpstr>Paging Tricks: Lazy Memory Allocation</vt:lpstr>
      <vt:lpstr>Paging Tricks: Lazy Memory Allocation</vt:lpstr>
      <vt:lpstr>Paging Tricks: Memory Breakpoints</vt:lpstr>
      <vt:lpstr>Paging Tricks: Memory Breakpoints</vt:lpstr>
      <vt:lpstr>Page Replacement Algorithms</vt:lpstr>
      <vt:lpstr>The "Optimal" Algorithm</vt:lpstr>
      <vt:lpstr>The "Optimal" Algorithm</vt:lpstr>
      <vt:lpstr>Not Recently Used</vt:lpstr>
      <vt:lpstr>Implementing Not Recently Used</vt:lpstr>
      <vt:lpstr>First In, First Out (FIFO)</vt:lpstr>
      <vt:lpstr>Second Chance</vt:lpstr>
      <vt:lpstr>Clock</vt:lpstr>
      <vt:lpstr>Clock</vt:lpstr>
      <vt:lpstr>Least Recently Used (LRU)</vt:lpstr>
      <vt:lpstr>LRU Implementation</vt:lpstr>
      <vt:lpstr>Not Frequently Used (NFU)</vt:lpstr>
      <vt:lpstr>NFU Problems</vt:lpstr>
      <vt:lpstr>Aging</vt:lpstr>
      <vt:lpstr>Aging</vt:lpstr>
      <vt:lpstr>LRU Approximation</vt:lpstr>
      <vt:lpstr>Working Set</vt:lpstr>
      <vt:lpstr>Prepaging</vt:lpstr>
      <vt:lpstr>Size of the Working Set</vt:lpstr>
      <vt:lpstr>Working Set – Algorithm</vt:lpstr>
      <vt:lpstr>Tracking the Working Set</vt:lpstr>
      <vt:lpstr>Approximating the  Working Set</vt:lpstr>
      <vt:lpstr>Working Set – Algorithm</vt:lpstr>
      <vt:lpstr>Other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Kamen Yotov</cp:lastModifiedBy>
  <cp:revision>48</cp:revision>
  <dcterms:created xsi:type="dcterms:W3CDTF">2016-10-11T22:18:57Z</dcterms:created>
  <dcterms:modified xsi:type="dcterms:W3CDTF">2018-03-06T22:09:11Z</dcterms:modified>
</cp:coreProperties>
</file>