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83" r:id="rId8"/>
    <p:sldId id="285" r:id="rId9"/>
    <p:sldId id="287" r:id="rId10"/>
    <p:sldId id="286" r:id="rId11"/>
    <p:sldId id="284" r:id="rId12"/>
    <p:sldId id="263" r:id="rId13"/>
    <p:sldId id="265" r:id="rId14"/>
    <p:sldId id="266" r:id="rId15"/>
    <p:sldId id="267" r:id="rId16"/>
    <p:sldId id="268" r:id="rId17"/>
    <p:sldId id="269" r:id="rId18"/>
    <p:sldId id="270" r:id="rId19"/>
    <p:sldId id="271" r:id="rId20"/>
    <p:sldId id="276" r:id="rId21"/>
    <p:sldId id="272" r:id="rId22"/>
    <p:sldId id="278" r:id="rId23"/>
    <p:sldId id="274" r:id="rId24"/>
    <p:sldId id="275" r:id="rId25"/>
    <p:sldId id="279" r:id="rId26"/>
    <p:sldId id="280" r:id="rId27"/>
    <p:sldId id="282"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74" autoAdjust="0"/>
    <p:restoredTop sz="94660"/>
  </p:normalViewPr>
  <p:slideViewPr>
    <p:cSldViewPr snapToGrid="0">
      <p:cViewPr varScale="1">
        <p:scale>
          <a:sx n="125" d="100"/>
          <a:sy n="125" d="100"/>
        </p:scale>
        <p:origin x="81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4/22/2022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0197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4/22/2022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33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4/22/2022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3456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4/22/2022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5884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4/22/2022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567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4/22/2022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2247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4/22/2022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08862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4/22/2022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1105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4/22/2022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7850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4/22/2022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0753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4/22/2022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1538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4/22/2022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42434168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bc.com/news/technology-53093611" TargetMode="External"/><Relationship Id="rId2" Type="http://schemas.openxmlformats.org/officeDocument/2006/relationships/hyperlink" Target="https://www.missioncriticalmagazine.com/articles/93811-a-record-number-of-ddos-attacks-were-reported-this-yea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teseerx.ist.psu.edu/viewdoc/download?doi=10.1.1.580.3346&amp;rep=rep1&amp;type=pdf" TargetMode="External"/><Relationship Id="rId2" Type="http://schemas.openxmlformats.org/officeDocument/2006/relationships/hyperlink" Target="https://ieeexplore.ieee.org/abstract/document/8057010"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4489680" TargetMode="External"/><Relationship Id="rId5" Type="http://schemas.openxmlformats.org/officeDocument/2006/relationships/hyperlink" Target="https://www.sciencedirect.com/science/article/pii/S1877050915007541" TargetMode="External"/><Relationship Id="rId4" Type="http://schemas.openxmlformats.org/officeDocument/2006/relationships/hyperlink" Target="https://ieeexplore.ieee.org/abstract/document/80682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8" name="Picture 3" descr="Abstract render of glass nodes and mesh">
            <a:extLst>
              <a:ext uri="{FF2B5EF4-FFF2-40B4-BE49-F238E27FC236}">
                <a16:creationId xmlns:a16="http://schemas.microsoft.com/office/drawing/2014/main" id="{2FB1E669-8C18-4871-206B-592DF7BD520C}"/>
              </a:ext>
            </a:extLst>
          </p:cNvPr>
          <p:cNvPicPr>
            <a:picLocks noChangeAspect="1"/>
          </p:cNvPicPr>
          <p:nvPr/>
        </p:nvPicPr>
        <p:blipFill rotWithShape="1">
          <a:blip r:embed="rId2">
            <a:alphaModFix amt="40000"/>
          </a:blip>
          <a:srcRect t="12588" r="-1" b="2162"/>
          <a:stretch/>
        </p:blipFill>
        <p:spPr>
          <a:xfrm>
            <a:off x="3068" y="6096"/>
            <a:ext cx="12188932" cy="6857990"/>
          </a:xfrm>
          <a:prstGeom prst="rect">
            <a:avLst/>
          </a:prstGeom>
        </p:spPr>
      </p:pic>
      <p:sp>
        <p:nvSpPr>
          <p:cNvPr id="2" name="Title 1">
            <a:extLst>
              <a:ext uri="{FF2B5EF4-FFF2-40B4-BE49-F238E27FC236}">
                <a16:creationId xmlns:a16="http://schemas.microsoft.com/office/drawing/2014/main" id="{12A61AE5-6C22-44B1-895E-932BED9583DB}"/>
              </a:ext>
            </a:extLst>
          </p:cNvPr>
          <p:cNvSpPr>
            <a:spLocks noGrp="1"/>
          </p:cNvSpPr>
          <p:nvPr>
            <p:ph type="ctrTitle"/>
          </p:nvPr>
        </p:nvSpPr>
        <p:spPr>
          <a:xfrm>
            <a:off x="1549238" y="1145080"/>
            <a:ext cx="9090476" cy="2179601"/>
          </a:xfrm>
        </p:spPr>
        <p:txBody>
          <a:bodyPr anchor="b">
            <a:normAutofit/>
          </a:bodyPr>
          <a:lstStyle/>
          <a:p>
            <a:pPr algn="ctr"/>
            <a:r>
              <a:rPr lang="en-US" i="0" dirty="0">
                <a:solidFill>
                  <a:srgbClr val="FFFFFF"/>
                </a:solidFill>
              </a:rPr>
              <a:t>Anti-DDoS prevention measures through MRU task scheduling principles</a:t>
            </a:r>
          </a:p>
        </p:txBody>
      </p:sp>
      <p:sp>
        <p:nvSpPr>
          <p:cNvPr id="3" name="Subtitle 2">
            <a:extLst>
              <a:ext uri="{FF2B5EF4-FFF2-40B4-BE49-F238E27FC236}">
                <a16:creationId xmlns:a16="http://schemas.microsoft.com/office/drawing/2014/main" id="{A3B8D865-0B8D-4D1A-96CA-D8FD4C3C7E62}"/>
              </a:ext>
            </a:extLst>
          </p:cNvPr>
          <p:cNvSpPr>
            <a:spLocks noGrp="1"/>
          </p:cNvSpPr>
          <p:nvPr>
            <p:ph type="subTitle" idx="1"/>
          </p:nvPr>
        </p:nvSpPr>
        <p:spPr>
          <a:xfrm>
            <a:off x="2999029" y="3774105"/>
            <a:ext cx="6190895" cy="1633040"/>
          </a:xfrm>
        </p:spPr>
        <p:txBody>
          <a:bodyPr anchor="t">
            <a:normAutofit/>
          </a:bodyPr>
          <a:lstStyle/>
          <a:p>
            <a:pPr algn="ctr"/>
            <a:r>
              <a:rPr lang="en-US" dirty="0">
                <a:solidFill>
                  <a:srgbClr val="FFFFFF"/>
                </a:solidFill>
              </a:rPr>
              <a:t>By Brandon Vo</a:t>
            </a:r>
          </a:p>
        </p:txBody>
      </p:sp>
      <p:sp>
        <p:nvSpPr>
          <p:cNvPr id="59" name="Freeform: Shape 10">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0"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1" name="Freeform: Shape 2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6984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Host Layer</a:t>
            </a:r>
          </a:p>
        </p:txBody>
      </p:sp>
      <p:pic>
        <p:nvPicPr>
          <p:cNvPr id="4" name="Picture 3">
            <a:extLst>
              <a:ext uri="{FF2B5EF4-FFF2-40B4-BE49-F238E27FC236}">
                <a16:creationId xmlns:a16="http://schemas.microsoft.com/office/drawing/2014/main" id="{02C5BBF7-1F43-4EBD-901A-CA4440A63F42}"/>
              </a:ext>
            </a:extLst>
          </p:cNvPr>
          <p:cNvPicPr>
            <a:picLocks noChangeAspect="1"/>
          </p:cNvPicPr>
          <p:nvPr/>
        </p:nvPicPr>
        <p:blipFill>
          <a:blip r:embed="rId2"/>
          <a:stretch>
            <a:fillRect/>
          </a:stretch>
        </p:blipFill>
        <p:spPr>
          <a:xfrm>
            <a:off x="1513835" y="1361786"/>
            <a:ext cx="9164329" cy="4134427"/>
          </a:xfrm>
          <a:prstGeom prst="rect">
            <a:avLst/>
          </a:prstGeom>
        </p:spPr>
      </p:pic>
    </p:spTree>
    <p:extLst>
      <p:ext uri="{BB962C8B-B14F-4D97-AF65-F5344CB8AC3E}">
        <p14:creationId xmlns:p14="http://schemas.microsoft.com/office/powerpoint/2010/main" val="285688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Code Implementation</a:t>
            </a:r>
          </a:p>
        </p:txBody>
      </p:sp>
      <p:pic>
        <p:nvPicPr>
          <p:cNvPr id="5" name="Picture 4">
            <a:extLst>
              <a:ext uri="{FF2B5EF4-FFF2-40B4-BE49-F238E27FC236}">
                <a16:creationId xmlns:a16="http://schemas.microsoft.com/office/drawing/2014/main" id="{259DB9D3-1DD8-4CF1-BD64-58F24F98BF91}"/>
              </a:ext>
            </a:extLst>
          </p:cNvPr>
          <p:cNvPicPr>
            <a:picLocks noChangeAspect="1"/>
          </p:cNvPicPr>
          <p:nvPr/>
        </p:nvPicPr>
        <p:blipFill>
          <a:blip r:embed="rId2"/>
          <a:stretch>
            <a:fillRect/>
          </a:stretch>
        </p:blipFill>
        <p:spPr>
          <a:xfrm>
            <a:off x="629207" y="936319"/>
            <a:ext cx="9974067" cy="3467584"/>
          </a:xfrm>
          <a:prstGeom prst="rect">
            <a:avLst/>
          </a:prstGeom>
        </p:spPr>
      </p:pic>
    </p:spTree>
    <p:extLst>
      <p:ext uri="{BB962C8B-B14F-4D97-AF65-F5344CB8AC3E}">
        <p14:creationId xmlns:p14="http://schemas.microsoft.com/office/powerpoint/2010/main" val="142640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Implementation</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0077557" cy="5652851"/>
          </a:xfrm>
        </p:spPr>
        <p:txBody>
          <a:bodyPr/>
          <a:lstStyle/>
          <a:p>
            <a:pPr marL="342900" indent="-342900">
              <a:buFont typeface="Arial" panose="020B0604020202020204" pitchFamily="34" charset="0"/>
              <a:buChar char="•"/>
            </a:pPr>
            <a:r>
              <a:rPr lang="en-US" dirty="0"/>
              <a:t>In order to emulate a low-end server, the topology is intentionally built with CPU limitations.  Each host are provided with a portion of allotted CPU resources by the Unix virtual machine.</a:t>
            </a:r>
          </a:p>
          <a:p>
            <a:pPr marL="342900" indent="-342900">
              <a:buFont typeface="Arial" panose="020B0604020202020204" pitchFamily="34" charset="0"/>
              <a:buChar char="•"/>
            </a:pPr>
            <a:r>
              <a:rPr lang="en-US" dirty="0"/>
              <a:t>The host chosen to be the server will run a simple program in which upon receiving a request, the server will run a random number generator.  If it meets a certain threshold, the server will be allowed to respond to the client.  Otherwise, the server will have to keep generating a random number.</a:t>
            </a:r>
          </a:p>
          <a:p>
            <a:pPr marL="342900" indent="-342900">
              <a:buFont typeface="Arial" panose="020B0604020202020204" pitchFamily="34" charset="0"/>
              <a:buChar char="•"/>
            </a:pPr>
            <a:r>
              <a:rPr lang="en-US" dirty="0"/>
              <a:t>Meanwhile, clients will be split into legitimate clients or attackers.</a:t>
            </a:r>
          </a:p>
          <a:p>
            <a:pPr marL="342900" indent="-342900">
              <a:buFont typeface="Arial" panose="020B0604020202020204" pitchFamily="34" charset="0"/>
              <a:buChar char="•"/>
            </a:pPr>
            <a:r>
              <a:rPr lang="en-US" dirty="0"/>
              <a:t>Clients will send requests to the server at random intervals given by a random number generator to emulate an actual client who provides requests at irregular intervals.</a:t>
            </a:r>
          </a:p>
          <a:p>
            <a:pPr marL="342900" indent="-342900">
              <a:buFont typeface="Arial" panose="020B0604020202020204" pitchFamily="34" charset="0"/>
              <a:buChar char="•"/>
            </a:pPr>
            <a:r>
              <a:rPr lang="en-US" dirty="0"/>
              <a:t>Attackers, on the other hand, will send the same requests to the server, but they will not be limited to waiting.  Attackers will continuously keep sending requests to the server.</a:t>
            </a:r>
          </a:p>
        </p:txBody>
      </p:sp>
    </p:spTree>
    <p:extLst>
      <p:ext uri="{BB962C8B-B14F-4D97-AF65-F5344CB8AC3E}">
        <p14:creationId xmlns:p14="http://schemas.microsoft.com/office/powerpoint/2010/main" val="127972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First Experiment</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0077557" cy="5652851"/>
          </a:xfrm>
        </p:spPr>
        <p:txBody>
          <a:bodyPr/>
          <a:lstStyle/>
          <a:p>
            <a:pPr marL="342900" indent="-342900">
              <a:buFont typeface="Arial" panose="020B0604020202020204" pitchFamily="34" charset="0"/>
              <a:buChar char="•"/>
            </a:pPr>
            <a:r>
              <a:rPr lang="en-US" dirty="0"/>
              <a:t>Three sets of trials were conducted with 1 host and 31 clients.</a:t>
            </a:r>
          </a:p>
          <a:p>
            <a:pPr marL="342900" indent="-342900">
              <a:buFont typeface="Arial" panose="020B0604020202020204" pitchFamily="34" charset="0"/>
              <a:buChar char="•"/>
            </a:pPr>
            <a:r>
              <a:rPr lang="en-US" dirty="0"/>
              <a:t>Because Mininet requires some time to create the simulated network and the 32 hosts, there is little to no activity in the time preceding the recorded data.</a:t>
            </a:r>
          </a:p>
          <a:p>
            <a:pPr marL="342900" indent="-342900">
              <a:buFont typeface="Arial" panose="020B0604020202020204" pitchFamily="34" charset="0"/>
              <a:buChar char="•"/>
            </a:pPr>
            <a:r>
              <a:rPr lang="en-US" dirty="0"/>
              <a:t>Wireshark was used to record the I/O data of the network to see how much traffic was being sent and responded to in terms of packets sent (y axis) over time in seconds (x axis)</a:t>
            </a:r>
          </a:p>
        </p:txBody>
      </p:sp>
      <p:pic>
        <p:nvPicPr>
          <p:cNvPr id="4" name="Picture 3" descr="A picture containing text, boat&#10;&#10;Description automatically generated">
            <a:extLst>
              <a:ext uri="{FF2B5EF4-FFF2-40B4-BE49-F238E27FC236}">
                <a16:creationId xmlns:a16="http://schemas.microsoft.com/office/drawing/2014/main" id="{D7389BC1-67CB-4E5C-9ECA-80485787AB4A}"/>
              </a:ext>
            </a:extLst>
          </p:cNvPr>
          <p:cNvPicPr>
            <a:picLocks noChangeAspect="1"/>
          </p:cNvPicPr>
          <p:nvPr/>
        </p:nvPicPr>
        <p:blipFill>
          <a:blip r:embed="rId2"/>
          <a:stretch>
            <a:fillRect/>
          </a:stretch>
        </p:blipFill>
        <p:spPr>
          <a:xfrm>
            <a:off x="3474720" y="3043142"/>
            <a:ext cx="6419225" cy="3528346"/>
          </a:xfrm>
          <a:prstGeom prst="rect">
            <a:avLst/>
          </a:prstGeom>
        </p:spPr>
      </p:pic>
    </p:spTree>
    <p:extLst>
      <p:ext uri="{BB962C8B-B14F-4D97-AF65-F5344CB8AC3E}">
        <p14:creationId xmlns:p14="http://schemas.microsoft.com/office/powerpoint/2010/main" val="329515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First Trial</a:t>
            </a:r>
          </a:p>
        </p:txBody>
      </p:sp>
      <p:pic>
        <p:nvPicPr>
          <p:cNvPr id="6" name="Picture 5" descr="A picture containing text, boat, water&#10;&#10;Description automatically generated">
            <a:extLst>
              <a:ext uri="{FF2B5EF4-FFF2-40B4-BE49-F238E27FC236}">
                <a16:creationId xmlns:a16="http://schemas.microsoft.com/office/drawing/2014/main" id="{B68BCD0B-96DA-489C-831B-11A0568A5147}"/>
              </a:ext>
            </a:extLst>
          </p:cNvPr>
          <p:cNvPicPr>
            <a:picLocks noChangeAspect="1"/>
          </p:cNvPicPr>
          <p:nvPr/>
        </p:nvPicPr>
        <p:blipFill>
          <a:blip r:embed="rId2"/>
          <a:stretch>
            <a:fillRect/>
          </a:stretch>
        </p:blipFill>
        <p:spPr>
          <a:xfrm>
            <a:off x="1024136" y="1213694"/>
            <a:ext cx="9960856" cy="5040802"/>
          </a:xfrm>
          <a:prstGeom prst="rect">
            <a:avLst/>
          </a:prstGeom>
        </p:spPr>
      </p:pic>
    </p:spTree>
    <p:extLst>
      <p:ext uri="{BB962C8B-B14F-4D97-AF65-F5344CB8AC3E}">
        <p14:creationId xmlns:p14="http://schemas.microsoft.com/office/powerpoint/2010/main" val="108980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First Trial</a:t>
            </a:r>
          </a:p>
        </p:txBody>
      </p:sp>
      <p:pic>
        <p:nvPicPr>
          <p:cNvPr id="4" name="Picture 3" descr="A picture containing diagram&#10;&#10;Description automatically generated">
            <a:extLst>
              <a:ext uri="{FF2B5EF4-FFF2-40B4-BE49-F238E27FC236}">
                <a16:creationId xmlns:a16="http://schemas.microsoft.com/office/drawing/2014/main" id="{E9CF3BDA-63FE-4988-B9F3-468FC85CA45F}"/>
              </a:ext>
            </a:extLst>
          </p:cNvPr>
          <p:cNvPicPr>
            <a:picLocks noChangeAspect="1"/>
          </p:cNvPicPr>
          <p:nvPr/>
        </p:nvPicPr>
        <p:blipFill>
          <a:blip r:embed="rId2"/>
          <a:stretch>
            <a:fillRect/>
          </a:stretch>
        </p:blipFill>
        <p:spPr>
          <a:xfrm>
            <a:off x="908114" y="1075701"/>
            <a:ext cx="10140724" cy="5325097"/>
          </a:xfrm>
          <a:prstGeom prst="rect">
            <a:avLst/>
          </a:prstGeom>
        </p:spPr>
      </p:pic>
    </p:spTree>
    <p:extLst>
      <p:ext uri="{BB962C8B-B14F-4D97-AF65-F5344CB8AC3E}">
        <p14:creationId xmlns:p14="http://schemas.microsoft.com/office/powerpoint/2010/main" val="2596169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First Trial</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0077557" cy="5652851"/>
          </a:xfrm>
        </p:spPr>
        <p:txBody>
          <a:bodyPr/>
          <a:lstStyle/>
          <a:p>
            <a:pPr marL="342900" indent="-342900">
              <a:buFont typeface="Arial" panose="020B0604020202020204" pitchFamily="34" charset="0"/>
              <a:buChar char="•"/>
            </a:pPr>
            <a:r>
              <a:rPr lang="en-US" dirty="0"/>
              <a:t>As shown in the recorded network flow, there is moderate activity with an occasional spike before operations ceased activity.</a:t>
            </a:r>
          </a:p>
          <a:p>
            <a:pPr marL="342900" indent="-342900">
              <a:buFont typeface="Arial" panose="020B0604020202020204" pitchFamily="34" charset="0"/>
              <a:buChar char="•"/>
            </a:pPr>
            <a:r>
              <a:rPr lang="en-US" dirty="0"/>
              <a:t>The largest amount of activity spikes to either 400 pks/s or 500 pks/s and only once.</a:t>
            </a:r>
          </a:p>
          <a:p>
            <a:pPr marL="342900" indent="-342900">
              <a:buFont typeface="Arial" panose="020B0604020202020204" pitchFamily="34" charset="0"/>
              <a:buChar char="•"/>
            </a:pPr>
            <a:r>
              <a:rPr lang="en-US" dirty="0"/>
              <a:t>The occasional spikes in activity can be explained by the random interval at which clients send requests.  This means that occasionally, clients will send large amounts of requests to the server.</a:t>
            </a:r>
          </a:p>
        </p:txBody>
      </p:sp>
    </p:spTree>
    <p:extLst>
      <p:ext uri="{BB962C8B-B14F-4D97-AF65-F5344CB8AC3E}">
        <p14:creationId xmlns:p14="http://schemas.microsoft.com/office/powerpoint/2010/main" val="80237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Second Trial</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0077557" cy="5652851"/>
          </a:xfrm>
        </p:spPr>
        <p:txBody>
          <a:bodyPr/>
          <a:lstStyle/>
          <a:p>
            <a:pPr marL="342900" indent="-342900">
              <a:buFont typeface="Arial" panose="020B0604020202020204" pitchFamily="34" charset="0"/>
              <a:buChar char="•"/>
            </a:pPr>
            <a:r>
              <a:rPr lang="en-US" dirty="0"/>
              <a:t>For the next trial, the same network topology was used; however, all client users were converted into attackers which would spam the server with constant requests to see how the network would be affected.</a:t>
            </a:r>
          </a:p>
        </p:txBody>
      </p:sp>
      <p:pic>
        <p:nvPicPr>
          <p:cNvPr id="4" name="Picture 3" descr="Chart, histogram&#10;&#10;Description automatically generated">
            <a:extLst>
              <a:ext uri="{FF2B5EF4-FFF2-40B4-BE49-F238E27FC236}">
                <a16:creationId xmlns:a16="http://schemas.microsoft.com/office/drawing/2014/main" id="{219DE8AF-2C56-4181-9557-8F5683B0E97B}"/>
              </a:ext>
            </a:extLst>
          </p:cNvPr>
          <p:cNvPicPr>
            <a:picLocks noChangeAspect="1"/>
          </p:cNvPicPr>
          <p:nvPr/>
        </p:nvPicPr>
        <p:blipFill>
          <a:blip r:embed="rId2"/>
          <a:stretch>
            <a:fillRect/>
          </a:stretch>
        </p:blipFill>
        <p:spPr>
          <a:xfrm>
            <a:off x="3344847" y="1993846"/>
            <a:ext cx="5502305" cy="4773536"/>
          </a:xfrm>
          <a:prstGeom prst="rect">
            <a:avLst/>
          </a:prstGeom>
        </p:spPr>
      </p:pic>
    </p:spTree>
    <p:extLst>
      <p:ext uri="{BB962C8B-B14F-4D97-AF65-F5344CB8AC3E}">
        <p14:creationId xmlns:p14="http://schemas.microsoft.com/office/powerpoint/2010/main" val="14894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Second Trial</a:t>
            </a:r>
          </a:p>
        </p:txBody>
      </p:sp>
      <p:pic>
        <p:nvPicPr>
          <p:cNvPr id="5" name="Content Placeholder 4" descr="Histogram&#10;&#10;Description automatically generated with medium confidence">
            <a:extLst>
              <a:ext uri="{FF2B5EF4-FFF2-40B4-BE49-F238E27FC236}">
                <a16:creationId xmlns:a16="http://schemas.microsoft.com/office/drawing/2014/main" id="{5D3B0F9F-B8CA-4D06-A71A-7578A940119C}"/>
              </a:ext>
            </a:extLst>
          </p:cNvPr>
          <p:cNvPicPr>
            <a:picLocks noGrp="1" noChangeAspect="1"/>
          </p:cNvPicPr>
          <p:nvPr>
            <p:ph idx="1"/>
          </p:nvPr>
        </p:nvPicPr>
        <p:blipFill>
          <a:blip r:embed="rId2"/>
          <a:stretch>
            <a:fillRect/>
          </a:stretch>
        </p:blipFill>
        <p:spPr>
          <a:xfrm>
            <a:off x="2873272" y="778726"/>
            <a:ext cx="6445455" cy="6001746"/>
          </a:xfrm>
          <a:prstGeom prst="rect">
            <a:avLst/>
          </a:prstGeom>
        </p:spPr>
      </p:pic>
    </p:spTree>
    <p:extLst>
      <p:ext uri="{BB962C8B-B14F-4D97-AF65-F5344CB8AC3E}">
        <p14:creationId xmlns:p14="http://schemas.microsoft.com/office/powerpoint/2010/main" val="4244675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Second Trial</a:t>
            </a:r>
          </a:p>
        </p:txBody>
      </p:sp>
      <p:pic>
        <p:nvPicPr>
          <p:cNvPr id="6" name="Picture 5" descr="Chart&#10;&#10;Description automatically generated with low confidence">
            <a:extLst>
              <a:ext uri="{FF2B5EF4-FFF2-40B4-BE49-F238E27FC236}">
                <a16:creationId xmlns:a16="http://schemas.microsoft.com/office/drawing/2014/main" id="{4BB3724D-53E7-40C0-A272-0CBEDAB7277B}"/>
              </a:ext>
            </a:extLst>
          </p:cNvPr>
          <p:cNvPicPr>
            <a:picLocks noChangeAspect="1"/>
          </p:cNvPicPr>
          <p:nvPr/>
        </p:nvPicPr>
        <p:blipFill>
          <a:blip r:embed="rId2"/>
          <a:stretch>
            <a:fillRect/>
          </a:stretch>
        </p:blipFill>
        <p:spPr>
          <a:xfrm>
            <a:off x="2162369" y="977970"/>
            <a:ext cx="7867262" cy="5632321"/>
          </a:xfrm>
          <a:prstGeom prst="rect">
            <a:avLst/>
          </a:prstGeom>
        </p:spPr>
      </p:pic>
    </p:spTree>
    <p:extLst>
      <p:ext uri="{BB962C8B-B14F-4D97-AF65-F5344CB8AC3E}">
        <p14:creationId xmlns:p14="http://schemas.microsoft.com/office/powerpoint/2010/main" val="423987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0077557" cy="5652851"/>
          </a:xfrm>
        </p:spPr>
        <p:txBody>
          <a:bodyPr/>
          <a:lstStyle/>
          <a:p>
            <a:pPr marL="342900" indent="-342900">
              <a:buFont typeface="Arial" panose="020B0604020202020204" pitchFamily="34" charset="0"/>
              <a:buChar char="•"/>
            </a:pPr>
            <a:r>
              <a:rPr lang="en-US" dirty="0"/>
              <a:t>As the world starts to depend more on the internet and as the processing power of an average computer continues to grow, DDoS attacks have become more dangerous and accessible as time goes on.</a:t>
            </a:r>
          </a:p>
          <a:p>
            <a:pPr marL="342900" indent="-342900">
              <a:buFont typeface="Arial" panose="020B0604020202020204" pitchFamily="34" charset="0"/>
              <a:buChar char="•"/>
            </a:pPr>
            <a:r>
              <a:rPr lang="en-US" dirty="0"/>
              <a:t>Over 5.4 million DDoS attacks were conducted in 2021 with attacks reaching a bandwidth limit of 1.5 terabytes/s</a:t>
            </a:r>
          </a:p>
          <a:p>
            <a:pPr marL="342900" indent="-342900">
              <a:buFont typeface="Arial" panose="020B0604020202020204" pitchFamily="34" charset="0"/>
              <a:buChar char="•"/>
            </a:pPr>
            <a:r>
              <a:rPr lang="en-US" dirty="0"/>
              <a:t>Amazon had experienced the largest DDoS attack in the world during 2020, dealing with an attack that had the bandwidth limit of 2.3 terabytes/s</a:t>
            </a:r>
          </a:p>
          <a:p>
            <a:pPr marL="800100" lvl="2" indent="-342900"/>
            <a:r>
              <a:rPr lang="en-US" dirty="0"/>
              <a:t>Source: </a:t>
            </a:r>
            <a:r>
              <a:rPr lang="en-US" dirty="0">
                <a:hlinkClick r:id="rId2"/>
              </a:rPr>
              <a:t>https://www.missioncriticalmagazine.com/articles/93811-a-record-number-of-ddos-attacks-were-reported-this-year</a:t>
            </a:r>
            <a:endParaRPr lang="en-US" dirty="0"/>
          </a:p>
          <a:p>
            <a:pPr marL="800100" lvl="2" indent="-342900"/>
            <a:r>
              <a:rPr lang="en-US" dirty="0">
                <a:hlinkClick r:id="rId3"/>
              </a:rPr>
              <a:t>	https://www.bbc.com/news/technology-53093611</a:t>
            </a:r>
            <a:endParaRPr lang="en-US" dirty="0"/>
          </a:p>
          <a:p>
            <a:pPr marL="800100" lvl="2" indent="-342900"/>
            <a:endParaRPr lang="en-US" dirty="0"/>
          </a:p>
          <a:p>
            <a:pPr marL="342900" lvl="1" indent="-342900"/>
            <a:r>
              <a:rPr lang="en-US" dirty="0"/>
              <a:t>As time goes on, these attacks will only grow larger and more accessible with the increase usage and accessibility of botnets which creates fears that the adversary will eventually out scale the processing power of a server owner</a:t>
            </a:r>
          </a:p>
        </p:txBody>
      </p:sp>
    </p:spTree>
    <p:extLst>
      <p:ext uri="{BB962C8B-B14F-4D97-AF65-F5344CB8AC3E}">
        <p14:creationId xmlns:p14="http://schemas.microsoft.com/office/powerpoint/2010/main" val="2406278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Second Trial</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0077557" cy="5652851"/>
          </a:xfrm>
        </p:spPr>
        <p:txBody>
          <a:bodyPr/>
          <a:lstStyle/>
          <a:p>
            <a:pPr marL="342900" indent="-342900">
              <a:buFont typeface="Arial" panose="020B0604020202020204" pitchFamily="34" charset="0"/>
              <a:buChar char="•"/>
            </a:pPr>
            <a:r>
              <a:rPr lang="en-US" dirty="0"/>
              <a:t>While the difference isn’t very great, this is taking place on a small-scale network on a low-end CPU, meaning that the small increase in I/O performance can be enough to slow down the server.</a:t>
            </a:r>
          </a:p>
          <a:p>
            <a:pPr marL="342900" indent="-342900">
              <a:buFont typeface="Arial" panose="020B0604020202020204" pitchFamily="34" charset="0"/>
              <a:buChar char="•"/>
            </a:pPr>
            <a:r>
              <a:rPr lang="en-US" dirty="0"/>
              <a:t>The I/O peaks now exceed 600 pk/s, going as far as 800 pk/s.</a:t>
            </a:r>
          </a:p>
          <a:p>
            <a:pPr marL="342900" indent="-342900">
              <a:buFont typeface="Arial" panose="020B0604020202020204" pitchFamily="34" charset="0"/>
              <a:buChar char="•"/>
            </a:pPr>
            <a:r>
              <a:rPr lang="en-US" dirty="0"/>
              <a:t>There is now a greater interval frequency as the server is now constantly replying to messages sent by the attackers, meaning less possibilities for downtime.</a:t>
            </a:r>
          </a:p>
          <a:p>
            <a:pPr marL="342900" indent="-342900">
              <a:buFont typeface="Arial" panose="020B0604020202020204" pitchFamily="34" charset="0"/>
              <a:buChar char="•"/>
            </a:pPr>
            <a:r>
              <a:rPr lang="en-US" dirty="0"/>
              <a:t>While the first trial had an average of 100 pk/s for its normal operations, the network’s traffic has doubled in size to 200 pk/s.</a:t>
            </a:r>
          </a:p>
          <a:p>
            <a:pPr marL="342900" indent="-342900">
              <a:buFont typeface="Arial" panose="020B0604020202020204" pitchFamily="34" charset="0"/>
              <a:buChar char="•"/>
            </a:pPr>
            <a:r>
              <a:rPr lang="en-US" dirty="0"/>
              <a:t>Such a sudden increase in I/O would mean that the server has to undergo twice as much activity than usual or up to 8 times as much if unable to properly handle the large amounts of incoming requests.</a:t>
            </a:r>
          </a:p>
        </p:txBody>
      </p:sp>
    </p:spTree>
    <p:extLst>
      <p:ext uri="{BB962C8B-B14F-4D97-AF65-F5344CB8AC3E}">
        <p14:creationId xmlns:p14="http://schemas.microsoft.com/office/powerpoint/2010/main" val="2404367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Third Trial</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1137549" cy="5652851"/>
          </a:xfrm>
        </p:spPr>
        <p:txBody>
          <a:bodyPr>
            <a:normAutofit fontScale="92500" lnSpcReduction="10000"/>
          </a:bodyPr>
          <a:lstStyle/>
          <a:p>
            <a:pPr marL="342900" indent="-342900">
              <a:buFont typeface="Arial" panose="020B0604020202020204" pitchFamily="34" charset="0"/>
              <a:buChar char="•"/>
            </a:pPr>
            <a:r>
              <a:rPr lang="en-US" dirty="0"/>
              <a:t>This trial set up similarly to the second experiment except the server will be an implementation of an anti-DDoS processing scheduler.</a:t>
            </a:r>
          </a:p>
          <a:p>
            <a:pPr marL="342900" indent="-342900">
              <a:buFont typeface="Arial" panose="020B0604020202020204" pitchFamily="34" charset="0"/>
              <a:buChar char="•"/>
            </a:pPr>
            <a:r>
              <a:rPr lang="en-US" dirty="0"/>
              <a:t>The way it functions is by the most-recently used principle. </a:t>
            </a:r>
          </a:p>
          <a:p>
            <a:pPr marL="342900" indent="-342900">
              <a:buFont typeface="Arial" panose="020B0604020202020204" pitchFamily="34" charset="0"/>
              <a:buChar char="•"/>
            </a:pPr>
            <a:r>
              <a:rPr lang="en-US" dirty="0"/>
              <a:t>The server would keep track of the source IP Addresses received along with the number of times the server had received a message from that IP address.</a:t>
            </a:r>
          </a:p>
          <a:p>
            <a:pPr marL="342900" indent="-342900">
              <a:buFont typeface="Arial" panose="020B0604020202020204" pitchFamily="34" charset="0"/>
              <a:buChar char="•"/>
            </a:pPr>
            <a:r>
              <a:rPr lang="en-US" dirty="0"/>
              <a:t>The server will now store the messages into a queue and work on these messages normally.</a:t>
            </a:r>
          </a:p>
          <a:p>
            <a:pPr marL="342900" indent="-342900">
              <a:buFont typeface="Arial" panose="020B0604020202020204" pitchFamily="34" charset="0"/>
              <a:buChar char="•"/>
            </a:pPr>
            <a:r>
              <a:rPr lang="en-US" dirty="0"/>
              <a:t>Once the queue reaches maximum capacity, the server will now consult the list of recorded IP Addresses.  Upon receiving a new message, the server will have to check if the message came from an IP Address that was previously recorded.</a:t>
            </a:r>
          </a:p>
          <a:p>
            <a:pPr marL="342900" indent="-342900">
              <a:buFont typeface="Arial" panose="020B0604020202020204" pitchFamily="34" charset="0"/>
              <a:buChar char="•"/>
            </a:pPr>
            <a:r>
              <a:rPr lang="en-US" dirty="0"/>
              <a:t>If the IP Address was found, then the server will service the message as normal and increment a counter for that IP Address</a:t>
            </a:r>
          </a:p>
          <a:p>
            <a:pPr marL="342900" indent="-342900">
              <a:buFont typeface="Arial" panose="020B0604020202020204" pitchFamily="34" charset="0"/>
              <a:buChar char="•"/>
            </a:pPr>
            <a:r>
              <a:rPr lang="en-US" dirty="0"/>
              <a:t>If a matching IP Address wasn’t found, then the server will put the message back in queue and work as normal.</a:t>
            </a:r>
          </a:p>
          <a:p>
            <a:pPr marL="342900" indent="-342900">
              <a:buFont typeface="Arial" panose="020B0604020202020204" pitchFamily="34" charset="0"/>
              <a:buChar char="•"/>
            </a:pPr>
            <a:r>
              <a:rPr lang="en-US" dirty="0"/>
              <a:t>However, if the server has counted that an IP Address was serviced above a certain threshold and a matching IP address wasn’t found, the server will remove the most used IP Address and replace it with the new IP Address from the message.</a:t>
            </a:r>
          </a:p>
        </p:txBody>
      </p:sp>
    </p:spTree>
    <p:extLst>
      <p:ext uri="{BB962C8B-B14F-4D97-AF65-F5344CB8AC3E}">
        <p14:creationId xmlns:p14="http://schemas.microsoft.com/office/powerpoint/2010/main" val="1175896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Third Trial</a:t>
            </a:r>
          </a:p>
        </p:txBody>
      </p:sp>
      <p:pic>
        <p:nvPicPr>
          <p:cNvPr id="5" name="Picture 4" descr="Chart, line chart&#10;&#10;Description automatically generated">
            <a:extLst>
              <a:ext uri="{FF2B5EF4-FFF2-40B4-BE49-F238E27FC236}">
                <a16:creationId xmlns:a16="http://schemas.microsoft.com/office/drawing/2014/main" id="{717A3CAB-4285-4847-8EC2-217D1D76BD63}"/>
              </a:ext>
            </a:extLst>
          </p:cNvPr>
          <p:cNvPicPr>
            <a:picLocks noChangeAspect="1"/>
          </p:cNvPicPr>
          <p:nvPr/>
        </p:nvPicPr>
        <p:blipFill>
          <a:blip r:embed="rId2"/>
          <a:stretch>
            <a:fillRect/>
          </a:stretch>
        </p:blipFill>
        <p:spPr>
          <a:xfrm>
            <a:off x="806435" y="696058"/>
            <a:ext cx="10579129" cy="5465884"/>
          </a:xfrm>
          <a:prstGeom prst="rect">
            <a:avLst/>
          </a:prstGeom>
        </p:spPr>
      </p:pic>
    </p:spTree>
    <p:extLst>
      <p:ext uri="{BB962C8B-B14F-4D97-AF65-F5344CB8AC3E}">
        <p14:creationId xmlns:p14="http://schemas.microsoft.com/office/powerpoint/2010/main" val="4097483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Third Trial</a:t>
            </a:r>
          </a:p>
        </p:txBody>
      </p:sp>
      <p:pic>
        <p:nvPicPr>
          <p:cNvPr id="4" name="Picture 3" descr="Chart, line chart&#10;&#10;Description automatically generated">
            <a:extLst>
              <a:ext uri="{FF2B5EF4-FFF2-40B4-BE49-F238E27FC236}">
                <a16:creationId xmlns:a16="http://schemas.microsoft.com/office/drawing/2014/main" id="{2F36E365-A7E5-41EA-8E05-DEF77AF04E08}"/>
              </a:ext>
            </a:extLst>
          </p:cNvPr>
          <p:cNvPicPr>
            <a:picLocks noChangeAspect="1"/>
          </p:cNvPicPr>
          <p:nvPr/>
        </p:nvPicPr>
        <p:blipFill>
          <a:blip r:embed="rId2"/>
          <a:stretch>
            <a:fillRect/>
          </a:stretch>
        </p:blipFill>
        <p:spPr>
          <a:xfrm>
            <a:off x="302399" y="1122701"/>
            <a:ext cx="11587202" cy="4612598"/>
          </a:xfrm>
          <a:prstGeom prst="rect">
            <a:avLst/>
          </a:prstGeom>
        </p:spPr>
      </p:pic>
    </p:spTree>
    <p:extLst>
      <p:ext uri="{BB962C8B-B14F-4D97-AF65-F5344CB8AC3E}">
        <p14:creationId xmlns:p14="http://schemas.microsoft.com/office/powerpoint/2010/main" val="3033043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Third Trial</a:t>
            </a:r>
          </a:p>
        </p:txBody>
      </p:sp>
      <p:pic>
        <p:nvPicPr>
          <p:cNvPr id="4" name="Picture 3" descr="Chart, line chart&#10;&#10;Description automatically generated">
            <a:extLst>
              <a:ext uri="{FF2B5EF4-FFF2-40B4-BE49-F238E27FC236}">
                <a16:creationId xmlns:a16="http://schemas.microsoft.com/office/drawing/2014/main" id="{842DC916-33A5-497F-8E36-53A552B49EEE}"/>
              </a:ext>
            </a:extLst>
          </p:cNvPr>
          <p:cNvPicPr>
            <a:picLocks noChangeAspect="1"/>
          </p:cNvPicPr>
          <p:nvPr/>
        </p:nvPicPr>
        <p:blipFill>
          <a:blip r:embed="rId2"/>
          <a:stretch>
            <a:fillRect/>
          </a:stretch>
        </p:blipFill>
        <p:spPr>
          <a:xfrm>
            <a:off x="960586" y="1314482"/>
            <a:ext cx="10270828" cy="4229035"/>
          </a:xfrm>
          <a:prstGeom prst="rect">
            <a:avLst/>
          </a:prstGeom>
        </p:spPr>
      </p:pic>
    </p:spTree>
    <p:extLst>
      <p:ext uri="{BB962C8B-B14F-4D97-AF65-F5344CB8AC3E}">
        <p14:creationId xmlns:p14="http://schemas.microsoft.com/office/powerpoint/2010/main" val="3740334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1137549" cy="5652851"/>
          </a:xfrm>
        </p:spPr>
        <p:txBody>
          <a:bodyPr>
            <a:normAutofit/>
          </a:bodyPr>
          <a:lstStyle/>
          <a:p>
            <a:pPr marL="342900" indent="-342900">
              <a:buFont typeface="Arial" panose="020B0604020202020204" pitchFamily="34" charset="0"/>
              <a:buChar char="•"/>
            </a:pPr>
            <a:r>
              <a:rPr lang="en-US" dirty="0"/>
              <a:t>The third trial no longer has large spikes in activity but seems to have spread the influx of workflow over longer periods of time.</a:t>
            </a:r>
          </a:p>
          <a:p>
            <a:pPr marL="342900" indent="-342900">
              <a:buFont typeface="Arial" panose="020B0604020202020204" pitchFamily="34" charset="0"/>
              <a:buChar char="•"/>
            </a:pPr>
            <a:r>
              <a:rPr lang="en-US" dirty="0"/>
              <a:t>While the traffic network averages out at approximately 200 pk/s as the second trial, the intervals are noticeably wider and less frequent as there are less spikes in activity compared to the first or third trial.</a:t>
            </a:r>
          </a:p>
          <a:p>
            <a:pPr marL="342900" indent="-342900">
              <a:buFont typeface="Arial" panose="020B0604020202020204" pitchFamily="34" charset="0"/>
              <a:buChar char="•"/>
            </a:pPr>
            <a:r>
              <a:rPr lang="en-US" dirty="0"/>
              <a:t>Instead of several messages being sent and received rapidly, the server now responds to messages at longer but more consistent intervals of time.</a:t>
            </a:r>
          </a:p>
          <a:p>
            <a:pPr marL="342900" indent="-342900">
              <a:buFont typeface="Arial" panose="020B0604020202020204" pitchFamily="34" charset="0"/>
              <a:buChar char="•"/>
            </a:pPr>
            <a:r>
              <a:rPr lang="en-US" dirty="0"/>
              <a:t>Overall, the MRU anti-DDoS mechanism has demonstrated a noticeable effect for all three trials against a botnet.</a:t>
            </a:r>
          </a:p>
        </p:txBody>
      </p:sp>
    </p:spTree>
    <p:extLst>
      <p:ext uri="{BB962C8B-B14F-4D97-AF65-F5344CB8AC3E}">
        <p14:creationId xmlns:p14="http://schemas.microsoft.com/office/powerpoint/2010/main" val="3324469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1137549" cy="5652851"/>
          </a:xfrm>
        </p:spPr>
        <p:txBody>
          <a:bodyPr>
            <a:normAutofit/>
          </a:bodyPr>
          <a:lstStyle/>
          <a:p>
            <a:pPr marL="342900" indent="-342900">
              <a:buFont typeface="Arial" panose="020B0604020202020204" pitchFamily="34" charset="0"/>
              <a:buChar char="•"/>
            </a:pPr>
            <a:r>
              <a:rPr lang="en-US" dirty="0"/>
              <a:t>While the third trial shows signs of the mitigation effects to be working, results are ultimately inconclusive.</a:t>
            </a:r>
          </a:p>
          <a:p>
            <a:pPr marL="342900" indent="-342900">
              <a:buFont typeface="Arial" panose="020B0604020202020204" pitchFamily="34" charset="0"/>
              <a:buChar char="•"/>
            </a:pPr>
            <a:r>
              <a:rPr lang="en-US" dirty="0"/>
              <a:t>The trial with anti-DDoS measures showed a shift from intermittent bursts of network queries to a less-intensive but more drawn-out series of request handling.</a:t>
            </a:r>
          </a:p>
          <a:p>
            <a:pPr marL="342900" indent="-342900">
              <a:buFont typeface="Arial" panose="020B0604020202020204" pitchFamily="34" charset="0"/>
              <a:buChar char="•"/>
            </a:pPr>
            <a:r>
              <a:rPr lang="en-US" dirty="0"/>
              <a:t>It is unknown if this alternative form of packet handling is more ideal for clients and/or the server as the network simulation was designed primarily to observe packet flow, not user and host experience.</a:t>
            </a:r>
          </a:p>
          <a:p>
            <a:pPr marL="342900" indent="-342900">
              <a:buFont typeface="Arial" panose="020B0604020202020204" pitchFamily="34" charset="0"/>
              <a:buChar char="•"/>
            </a:pPr>
            <a:r>
              <a:rPr lang="en-US" dirty="0"/>
              <a:t>It is uncertain if this method has led to better performance for the server in terms of CPU network performance, and the impact on the server in terms of processing power is unknown.</a:t>
            </a:r>
          </a:p>
          <a:p>
            <a:pPr marL="342900" indent="-342900">
              <a:buFont typeface="Arial" panose="020B0604020202020204" pitchFamily="34" charset="0"/>
              <a:buChar char="•"/>
            </a:pPr>
            <a:r>
              <a:rPr lang="en-US" dirty="0"/>
              <a:t>The server’s CPU processing power was not taken into account because the server was virtually hosted on Mininet which does not allow for a method to measure its processing power, so this cannot be tested.</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797999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Flaws and possible improvements</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1137549" cy="5652851"/>
          </a:xfrm>
        </p:spPr>
        <p:txBody>
          <a:bodyPr>
            <a:normAutofit/>
          </a:bodyPr>
          <a:lstStyle/>
          <a:p>
            <a:pPr marL="342900" indent="-342900">
              <a:buFont typeface="Arial" panose="020B0604020202020204" pitchFamily="34" charset="0"/>
              <a:buChar char="•"/>
            </a:pPr>
            <a:r>
              <a:rPr lang="en-US" dirty="0"/>
              <a:t>While Mininet provided an accessible means, it also provided severe limitations which hampered the accuracy of the experiment.</a:t>
            </a:r>
          </a:p>
          <a:p>
            <a:pPr marL="342900" indent="-342900">
              <a:buFont typeface="Arial" panose="020B0604020202020204" pitchFamily="34" charset="0"/>
              <a:buChar char="•"/>
            </a:pPr>
            <a:r>
              <a:rPr lang="en-US" dirty="0"/>
              <a:t>The simulated network topology created was created on one CPU.  While each host was allotted a set amount of CPU processing power along with intentional imperfections in the network, it could not be determined how performance was affected by every host essentially sharing the same pool of resources.</a:t>
            </a:r>
          </a:p>
          <a:p>
            <a:pPr marL="342900" indent="-342900">
              <a:buFont typeface="Arial" panose="020B0604020202020204" pitchFamily="34" charset="0"/>
              <a:buChar char="•"/>
            </a:pPr>
            <a:r>
              <a:rPr lang="en-US" dirty="0"/>
              <a:t>It could be possible that as the botnet slowed down the server host, the reduction in available processing power could’ve affected the botnet as well, causing the DDoS attack to become weaker if it was effective.</a:t>
            </a:r>
          </a:p>
          <a:p>
            <a:pPr marL="342900" indent="-342900">
              <a:buFont typeface="Arial" panose="020B0604020202020204" pitchFamily="34" charset="0"/>
              <a:buChar char="•"/>
            </a:pPr>
            <a:r>
              <a:rPr lang="en-US" dirty="0"/>
              <a:t>The host should have performed more resource intensive functions similar to what an actual server would perform.  This would be able to better capture the strain that the server would be put under during an actual DDoS attack.</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27708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Bibliography</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469392" y="918637"/>
            <a:ext cx="11193873" cy="5939363"/>
          </a:xfrm>
        </p:spPr>
        <p:txBody>
          <a:bodyPr>
            <a:normAutofit fontScale="925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[1][ A.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Bremler</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-Barr, E.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Brosh</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and M. Sides, "DDoS attack on cloud auto-scaling mechanisms," IEEE INFOCOM 2017 - IEEE Conference on Computer Communications, 2017, pp. 1-9,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doi</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10.1109/INFOCOM.2017.8057010.</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Yu Mincho" panose="02020400000000000000" pitchFamily="18" charset="-128"/>
                <a:cs typeface="Times New Roman" panose="02020603050405020304" pitchFamily="18" charset="0"/>
                <a:hlinkClick r:id="rId2"/>
              </a:rPr>
              <a:t>https://ieeexplore.ieee.org/abstract/document/8057010</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[2] A. Sardana and J. R.C., "An Integrated Honeypot Framework for Proactive Detection, Characterization and Redirection of DDoS Attacks at ISP Level," </a:t>
            </a:r>
            <a:r>
              <a:rPr lang="en-US" sz="1800" i="1" dirty="0">
                <a:effectLst/>
                <a:latin typeface="Calibri" panose="020F0502020204030204" pitchFamily="34" charset="0"/>
                <a:ea typeface="Yu Mincho" panose="02020400000000000000" pitchFamily="18" charset="-128"/>
                <a:cs typeface="Times New Roman" panose="02020603050405020304" pitchFamily="18" charset="0"/>
              </a:rPr>
              <a:t>Journal of Information Assurance and Security 1, </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vol. 1, no. 1, pp. 1-15, 2008. </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Yu Mincho" panose="02020400000000000000" pitchFamily="18" charset="-128"/>
                <a:cs typeface="Times New Roman" panose="02020603050405020304" pitchFamily="18" charset="0"/>
                <a:hlinkClick r:id="rId3"/>
              </a:rPr>
              <a:t>https://citeseerx.ist.psu.edu/viewdoc/download?doi=10.1.1.580.3346&amp;rep=rep1&amp;type=pdf</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228600" marR="0" indent="-22860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[3] G.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Somani</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M. S. Gaur, D.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Sanghi</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M. Conti and M.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Rajarajan</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"Scale Inside-Out: Rapid Mitigation of Cloud DDoS Attacks," in IEEE Transactions on Dependable and Secure Computing, vol. 15, no. 6, pp. 959-973, 1 Nov.-Dec. 2018,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doi</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10.1109/TDSC.2017.2763160.</a:t>
            </a:r>
          </a:p>
          <a:p>
            <a:pPr marL="0" marR="0">
              <a:lnSpc>
                <a:spcPct val="107000"/>
              </a:lnSpc>
              <a:spcBef>
                <a:spcPts val="0"/>
              </a:spcBef>
              <a:spcAft>
                <a:spcPts val="800"/>
              </a:spcAft>
            </a:pPr>
            <a:r>
              <a:rPr lang="en-US" sz="1800" u="sng" dirty="0">
                <a:solidFill>
                  <a:srgbClr val="0563C1"/>
                </a:solidFill>
                <a:latin typeface="Calibri" panose="020F0502020204030204" pitchFamily="34" charset="0"/>
                <a:ea typeface="Yu Mincho" panose="02020400000000000000" pitchFamily="18" charset="-128"/>
                <a:cs typeface="Times New Roman" panose="02020603050405020304" pitchFamily="18" charset="0"/>
                <a:hlinkClick r:id="rId4"/>
              </a:rPr>
              <a:t>https://ieeexplore.ieee.org/abstract/document/8068248</a:t>
            </a:r>
            <a:endParaRPr lang="en-US" sz="1800" u="sng" dirty="0">
              <a:solidFill>
                <a:srgbClr val="0563C1"/>
              </a:solidFill>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spcBef>
                <a:spcPts val="0"/>
              </a:spcBef>
              <a:spcAft>
                <a:spcPts val="800"/>
              </a:spcAft>
            </a:pPr>
            <a:r>
              <a:rPr lang="en-US" sz="1800" dirty="0">
                <a:effectLst/>
                <a:latin typeface="Times New Roman" panose="02020603050405020304" pitchFamily="18" charset="0"/>
                <a:ea typeface="MS Mincho" panose="02020609040205080304" pitchFamily="49" charset="-128"/>
              </a:rPr>
              <a:t>[4] </a:t>
            </a:r>
            <a:r>
              <a:rPr lang="en-US" sz="1800" dirty="0" err="1">
                <a:effectLst/>
                <a:latin typeface="Times New Roman" panose="02020603050405020304" pitchFamily="18" charset="0"/>
                <a:ea typeface="MS Mincho" panose="02020609040205080304" pitchFamily="49" charset="-128"/>
              </a:rPr>
              <a:t>Opeyemi</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Osanaiye</a:t>
            </a:r>
            <a:r>
              <a:rPr lang="en-US" sz="1800" dirty="0">
                <a:effectLst/>
                <a:latin typeface="Times New Roman" panose="02020603050405020304" pitchFamily="18" charset="0"/>
                <a:ea typeface="MS Mincho" panose="02020609040205080304" pitchFamily="49" charset="-128"/>
              </a:rPr>
              <a:t>, Kim-Kwang Raymond Choo, </a:t>
            </a:r>
            <a:r>
              <a:rPr lang="en-US" sz="1800" dirty="0" err="1">
                <a:effectLst/>
                <a:latin typeface="Times New Roman" panose="02020603050405020304" pitchFamily="18" charset="0"/>
                <a:ea typeface="MS Mincho" panose="02020609040205080304" pitchFamily="49" charset="-128"/>
              </a:rPr>
              <a:t>Mqhele</a:t>
            </a:r>
            <a:r>
              <a:rPr lang="en-US" sz="1800" dirty="0">
                <a:effectLst/>
                <a:latin typeface="Times New Roman" panose="02020603050405020304" pitchFamily="18" charset="0"/>
                <a:ea typeface="MS Mincho" panose="02020609040205080304" pitchFamily="49" charset="-128"/>
              </a:rPr>
              <a:t> Dlodlo, Distributed denial of service (DDoS) resilience in cloud: Review and conceptual cloud DDoS mitigation framework, Journal of Network and Computer Applications, Volume 67, 2016, Pages 147-165, ISSN 1084-8045</a:t>
            </a:r>
            <a:br>
              <a:rPr lang="en-US" sz="1800" dirty="0">
                <a:effectLst/>
                <a:latin typeface="Times New Roman" panose="02020603050405020304" pitchFamily="18" charset="0"/>
                <a:ea typeface="MS Mincho" panose="02020609040205080304" pitchFamily="49" charset="-128"/>
              </a:rPr>
            </a:br>
            <a:r>
              <a:rPr lang="en-US" sz="1800" dirty="0">
                <a:effectLst/>
                <a:latin typeface="Times New Roman" panose="02020603050405020304" pitchFamily="18" charset="0"/>
                <a:ea typeface="MS Mincho" panose="02020609040205080304" pitchFamily="49" charset="-128"/>
              </a:rPr>
              <a:t>https://doi.org/10.1016/j.jnca.2016.01.001. (https://www.sciencedirect.com/science/article/pii/S1084804516000023)</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[5] R. V. Deshmukh and K. K.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Devadkar</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"Understanding DDoS Attack &amp; its Effect in Cloud Environment," </a:t>
            </a:r>
            <a:r>
              <a:rPr lang="en-US" sz="1800" i="1" dirty="0">
                <a:effectLst/>
                <a:latin typeface="Calibri" panose="020F0502020204030204" pitchFamily="34" charset="0"/>
                <a:ea typeface="Yu Mincho" panose="02020400000000000000" pitchFamily="18" charset="-128"/>
                <a:cs typeface="Times New Roman" panose="02020603050405020304" pitchFamily="18" charset="0"/>
              </a:rPr>
              <a:t>ScienceDirect, </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vol. 49, pp. 202-210, 2015. </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Yu Mincho" panose="02020400000000000000" pitchFamily="18" charset="-128"/>
                <a:cs typeface="Times New Roman" panose="02020603050405020304" pitchFamily="18" charset="0"/>
                <a:hlinkClick r:id="rId5"/>
              </a:rPr>
              <a:t>https://www.sciencedirect.com/science/article/pii/S1877050915007541</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solidFill>
                  <a:srgbClr val="333333"/>
                </a:solidFill>
                <a:effectLst/>
                <a:latin typeface="Arial" panose="020B0604020202020204" pitchFamily="34" charset="0"/>
                <a:ea typeface="Yu Mincho" panose="02020400000000000000" pitchFamily="18" charset="-128"/>
                <a:cs typeface="Times New Roman" panose="02020603050405020304" pitchFamily="18" charset="0"/>
              </a:rPr>
              <a:t>[6] S. Yu, W. Zhou and R. Doss, "Information theory based detection against network behavior mimicking DDoS attacks," in </a:t>
            </a:r>
            <a:r>
              <a:rPr lang="en-US" sz="1800" i="1" dirty="0">
                <a:solidFill>
                  <a:srgbClr val="333333"/>
                </a:solidFill>
                <a:effectLst/>
                <a:latin typeface="Arial" panose="020B0604020202020204" pitchFamily="34" charset="0"/>
                <a:ea typeface="Yu Mincho" panose="02020400000000000000" pitchFamily="18" charset="-128"/>
                <a:cs typeface="Times New Roman" panose="02020603050405020304" pitchFamily="18" charset="0"/>
              </a:rPr>
              <a:t>IEEE Communications Letters</a:t>
            </a:r>
            <a:r>
              <a:rPr lang="en-US" sz="1800" dirty="0">
                <a:solidFill>
                  <a:srgbClr val="333333"/>
                </a:solidFill>
                <a:effectLst/>
                <a:latin typeface="Arial" panose="020B0604020202020204" pitchFamily="34" charset="0"/>
                <a:ea typeface="Yu Mincho" panose="02020400000000000000" pitchFamily="18" charset="-128"/>
                <a:cs typeface="Times New Roman" panose="02020603050405020304" pitchFamily="18" charset="0"/>
              </a:rPr>
              <a:t>, vol. 12, no. 4, pp. 318-321, April 2008, </a:t>
            </a:r>
            <a:r>
              <a:rPr lang="en-US" sz="1800" dirty="0" err="1">
                <a:solidFill>
                  <a:srgbClr val="333333"/>
                </a:solidFill>
                <a:effectLst/>
                <a:latin typeface="Arial" panose="020B0604020202020204" pitchFamily="34" charset="0"/>
                <a:ea typeface="Yu Mincho" panose="02020400000000000000" pitchFamily="18" charset="-128"/>
                <a:cs typeface="Times New Roman" panose="02020603050405020304" pitchFamily="18" charset="0"/>
              </a:rPr>
              <a:t>doi</a:t>
            </a:r>
            <a:r>
              <a:rPr lang="en-US" sz="1800" dirty="0">
                <a:solidFill>
                  <a:srgbClr val="333333"/>
                </a:solidFill>
                <a:effectLst/>
                <a:latin typeface="Arial" panose="020B0604020202020204" pitchFamily="34" charset="0"/>
                <a:ea typeface="Yu Mincho" panose="02020400000000000000" pitchFamily="18" charset="-128"/>
                <a:cs typeface="Times New Roman" panose="02020603050405020304" pitchFamily="18" charset="0"/>
              </a:rPr>
              <a:t>: 10.1109/LCOMM.2008.072049.</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Yu Mincho" panose="02020400000000000000" pitchFamily="18" charset="-128"/>
                <a:cs typeface="Times New Roman" panose="02020603050405020304" pitchFamily="18" charset="0"/>
                <a:hlinkClick r:id="rId6"/>
              </a:rPr>
              <a:t>https://ieeexplore.ieee.org/abstract/document/4489680</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514312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Countermeasures and related research</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0077557" cy="5652851"/>
          </a:xfrm>
        </p:spPr>
        <p:txBody>
          <a:bodyPr/>
          <a:lstStyle/>
          <a:p>
            <a:pPr marL="342900" indent="-342900">
              <a:buFont typeface="Arial" panose="020B0604020202020204" pitchFamily="34" charset="0"/>
              <a:buChar char="•"/>
            </a:pPr>
            <a:r>
              <a:rPr lang="en-US" dirty="0"/>
              <a:t>Other researchers have looked into defense mechanisms for identifying and mitigating DDoS attacks.</a:t>
            </a:r>
          </a:p>
          <a:p>
            <a:pPr marL="342900" indent="-342900">
              <a:buFont typeface="Arial" panose="020B0604020202020204" pitchFamily="34" charset="0"/>
              <a:buChar char="•"/>
            </a:pPr>
            <a:r>
              <a:rPr lang="en-US" dirty="0"/>
              <a:t>[2] A. Sardana’s research looked into using what are known as </a:t>
            </a:r>
            <a:r>
              <a:rPr lang="en-US" b="1" dirty="0"/>
              <a:t>honeypot </a:t>
            </a:r>
            <a:r>
              <a:rPr lang="en-US" dirty="0"/>
              <a:t>servers, or servers that are openly placed on a network to attack attackers, in order to receive the intake of DDoS messages and tag them before sending these messages to a legitimate server.</a:t>
            </a:r>
          </a:p>
          <a:p>
            <a:pPr marL="342900" indent="-342900">
              <a:buFont typeface="Arial" panose="020B0604020202020204" pitchFamily="34" charset="0"/>
              <a:buChar char="•"/>
            </a:pPr>
            <a:r>
              <a:rPr lang="en-US" dirty="0"/>
              <a:t>[4] Raymond Choo’s research looked into a defense mechanism where an emergency server could be deployed to serve as additional aid to help service the influx of queries.</a:t>
            </a:r>
          </a:p>
          <a:p>
            <a:pPr marL="800100" lvl="2" indent="-342900"/>
            <a:r>
              <a:rPr lang="en-US" dirty="0"/>
              <a:t>However, this design required additional resources to be available on-demand.  A trait that benefits primarily cloud-computing services.</a:t>
            </a:r>
          </a:p>
          <a:p>
            <a:pPr marL="342900" lvl="1" indent="-342900"/>
            <a:r>
              <a:rPr lang="en-US" dirty="0"/>
              <a:t>And [1] </a:t>
            </a:r>
            <a:r>
              <a:rPr lang="en-US" dirty="0" err="1"/>
              <a:t>Bremler</a:t>
            </a:r>
            <a:r>
              <a:rPr lang="en-US" dirty="0"/>
              <a:t>-Barr’s </a:t>
            </a:r>
            <a:r>
              <a:rPr lang="en-US" dirty="0" err="1"/>
              <a:t>dwelved</a:t>
            </a:r>
            <a:r>
              <a:rPr lang="en-US" dirty="0"/>
              <a:t> into research regarding anti-DDoS prevention measures designed to identify potential DDoS packets and reject them.</a:t>
            </a:r>
          </a:p>
          <a:p>
            <a:pPr marL="342900" lvl="1" indent="-342900"/>
            <a:r>
              <a:rPr lang="en-US" dirty="0"/>
              <a:t>Many of these research methods were designed to adjust to handle the scale of DDoS attacks.</a:t>
            </a:r>
          </a:p>
        </p:txBody>
      </p:sp>
    </p:spTree>
    <p:extLst>
      <p:ext uri="{BB962C8B-B14F-4D97-AF65-F5344CB8AC3E}">
        <p14:creationId xmlns:p14="http://schemas.microsoft.com/office/powerpoint/2010/main" val="229224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Proposed Idea</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0077557" cy="5652851"/>
          </a:xfrm>
        </p:spPr>
        <p:txBody>
          <a:bodyPr/>
          <a:lstStyle/>
          <a:p>
            <a:pPr marL="342900" indent="-342900">
              <a:buFont typeface="Arial" panose="020B0604020202020204" pitchFamily="34" charset="0"/>
              <a:buChar char="•"/>
            </a:pPr>
            <a:r>
              <a:rPr lang="en-US" dirty="0"/>
              <a:t>In Operating Systems, the CPU always has to deal with a variable, but large scale set of tasks to perform for the system.</a:t>
            </a:r>
          </a:p>
          <a:p>
            <a:pPr marL="342900" indent="-342900">
              <a:buFont typeface="Arial" panose="020B0604020202020204" pitchFamily="34" charset="0"/>
              <a:buChar char="•"/>
            </a:pPr>
            <a:r>
              <a:rPr lang="en-US" dirty="0"/>
              <a:t>The CPU scheduler has a preemptive, priority-based system that allows the CPU to assign tasks and identify what types of tasks require the most priority to finish and which tasks to delay.</a:t>
            </a:r>
          </a:p>
          <a:p>
            <a:pPr marL="342900" indent="-342900">
              <a:buFont typeface="Arial" panose="020B0604020202020204" pitchFamily="34" charset="0"/>
              <a:buChar char="•"/>
            </a:pPr>
            <a:r>
              <a:rPr lang="en-US" dirty="0"/>
              <a:t>It could be possible to implement these techniques for a server handling a network such that the server would identify what to services to focus and which to delay.</a:t>
            </a:r>
          </a:p>
          <a:p>
            <a:pPr marL="342900" indent="-342900">
              <a:buFont typeface="Arial" panose="020B0604020202020204" pitchFamily="34" charset="0"/>
              <a:buChar char="•"/>
            </a:pPr>
            <a:r>
              <a:rPr lang="en-US" dirty="0"/>
              <a:t>This would allow a server to maintain quality of service for users already connected to the server, and it would allow administrators to have high priority access in order to maintain control of their server.</a:t>
            </a:r>
          </a:p>
        </p:txBody>
      </p:sp>
    </p:spTree>
    <p:extLst>
      <p:ext uri="{BB962C8B-B14F-4D97-AF65-F5344CB8AC3E}">
        <p14:creationId xmlns:p14="http://schemas.microsoft.com/office/powerpoint/2010/main" val="3233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Implementation</a:t>
            </a:r>
          </a:p>
        </p:txBody>
      </p:sp>
      <p:sp>
        <p:nvSpPr>
          <p:cNvPr id="3" name="Content Placeholder 2">
            <a:extLst>
              <a:ext uri="{FF2B5EF4-FFF2-40B4-BE49-F238E27FC236}">
                <a16:creationId xmlns:a16="http://schemas.microsoft.com/office/drawing/2014/main" id="{DA187F48-4189-46D0-A5A2-FAC78E39CB7F}"/>
              </a:ext>
            </a:extLst>
          </p:cNvPr>
          <p:cNvSpPr>
            <a:spLocks noGrp="1"/>
          </p:cNvSpPr>
          <p:nvPr>
            <p:ph idx="1"/>
          </p:nvPr>
        </p:nvSpPr>
        <p:spPr>
          <a:xfrm>
            <a:off x="525716" y="918637"/>
            <a:ext cx="10077557" cy="5652851"/>
          </a:xfrm>
        </p:spPr>
        <p:txBody>
          <a:bodyPr>
            <a:normAutofit lnSpcReduction="10000"/>
          </a:bodyPr>
          <a:lstStyle/>
          <a:p>
            <a:pPr marL="342900" indent="-342900">
              <a:buFont typeface="Arial" panose="020B0604020202020204" pitchFamily="34" charset="0"/>
              <a:buChar char="•"/>
            </a:pPr>
            <a:r>
              <a:rPr lang="en-US" dirty="0"/>
              <a:t>The design of this experiment begins with a simulated network designed in Mininet, a software used to create local networks.</a:t>
            </a:r>
          </a:p>
          <a:p>
            <a:pPr marL="342900" indent="-342900">
              <a:buFont typeface="Arial" panose="020B0604020202020204" pitchFamily="34" charset="0"/>
              <a:buChar char="•"/>
            </a:pPr>
            <a:r>
              <a:rPr lang="en-US" dirty="0"/>
              <a:t>This network was made under a custom topology explained below.</a:t>
            </a:r>
          </a:p>
          <a:p>
            <a:pPr marL="342900" indent="-342900">
              <a:buFont typeface="Arial" panose="020B0604020202020204" pitchFamily="34" charset="0"/>
              <a:buChar char="•"/>
            </a:pPr>
            <a:r>
              <a:rPr lang="en-US" dirty="0"/>
              <a:t>This network was made with 4 layers:</a:t>
            </a:r>
          </a:p>
          <a:p>
            <a:pPr marL="800100" lvl="2" indent="-342900">
              <a:buFont typeface="Arial" panose="020B0604020202020204" pitchFamily="34" charset="0"/>
              <a:buChar char="•"/>
            </a:pPr>
            <a:r>
              <a:rPr lang="en-US" dirty="0"/>
              <a:t>Core Layer:  The root of the main switch.  Connects all switches in the aggregation layer, allowing all hosts to communicate with each other.</a:t>
            </a:r>
          </a:p>
          <a:p>
            <a:pPr marL="800100" lvl="2" indent="-342900">
              <a:buFont typeface="Arial" panose="020B0604020202020204" pitchFamily="34" charset="0"/>
              <a:buChar char="•"/>
            </a:pPr>
            <a:r>
              <a:rPr lang="en-US" dirty="0"/>
              <a:t>Aggregation Layer:  A layer of switches to connect the networks found in the edge layer.</a:t>
            </a:r>
          </a:p>
          <a:p>
            <a:pPr marL="800100" lvl="2" indent="-342900">
              <a:buFont typeface="Arial" panose="020B0604020202020204" pitchFamily="34" charset="0"/>
              <a:buChar char="•"/>
            </a:pPr>
            <a:r>
              <a:rPr lang="en-US" dirty="0"/>
              <a:t>Edge Layer:  Creates several local networks of hosts which can communicate with each other</a:t>
            </a:r>
          </a:p>
          <a:p>
            <a:pPr marL="800100" lvl="2" indent="-342900">
              <a:buFont typeface="Arial" panose="020B0604020202020204" pitchFamily="34" charset="0"/>
              <a:buChar char="•"/>
            </a:pPr>
            <a:r>
              <a:rPr lang="en-US" dirty="0"/>
              <a:t>Host Layer:  Contains 32 machines.  1 host will act as a server while the remaining 31 machines will act as client computers or attackers.</a:t>
            </a:r>
          </a:p>
          <a:p>
            <a:pPr marL="342900" lvl="1" indent="-342900"/>
            <a:r>
              <a:rPr lang="en-US" dirty="0"/>
              <a:t>While the total number of hosts can be variable, additional hosts would require additional CPU power which the virtual machine could not provide.  Anymore would cause the network to crash.</a:t>
            </a:r>
          </a:p>
          <a:p>
            <a:pPr marL="342900" lvl="1" indent="-342900"/>
            <a:r>
              <a:rPr lang="en-US" dirty="0"/>
              <a:t>This is to recreate Cisco’s three-layer hierarchical network model of a data center.</a:t>
            </a:r>
          </a:p>
          <a:p>
            <a:pPr marL="342900" lvl="1" indent="-342900"/>
            <a:r>
              <a:rPr lang="en-US" dirty="0"/>
              <a:t>The server and clients will also be running on UDP as DDoS attacks under TCP and UDP have extremely different methods.  UDP is the more straightforward method of DDoS attacks which more closely resemble real-life botnet attacks.</a:t>
            </a:r>
          </a:p>
        </p:txBody>
      </p:sp>
    </p:spTree>
    <p:extLst>
      <p:ext uri="{BB962C8B-B14F-4D97-AF65-F5344CB8AC3E}">
        <p14:creationId xmlns:p14="http://schemas.microsoft.com/office/powerpoint/2010/main" val="309656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B73F9-E766-46E4-AF80-1BB79DED30B5}"/>
              </a:ext>
            </a:extLst>
          </p:cNvPr>
          <p:cNvPicPr>
            <a:picLocks noChangeAspect="1"/>
          </p:cNvPicPr>
          <p:nvPr/>
        </p:nvPicPr>
        <p:blipFill>
          <a:blip r:embed="rId2"/>
          <a:stretch>
            <a:fillRect/>
          </a:stretch>
        </p:blipFill>
        <p:spPr>
          <a:xfrm>
            <a:off x="0" y="278961"/>
            <a:ext cx="12192000" cy="6300078"/>
          </a:xfrm>
          <a:prstGeom prst="rect">
            <a:avLst/>
          </a:prstGeom>
        </p:spPr>
      </p:pic>
    </p:spTree>
    <p:extLst>
      <p:ext uri="{BB962C8B-B14F-4D97-AF65-F5344CB8AC3E}">
        <p14:creationId xmlns:p14="http://schemas.microsoft.com/office/powerpoint/2010/main" val="42099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Core Layer</a:t>
            </a:r>
          </a:p>
        </p:txBody>
      </p:sp>
      <p:sp>
        <p:nvSpPr>
          <p:cNvPr id="8" name="Content Placeholder 2">
            <a:extLst>
              <a:ext uri="{FF2B5EF4-FFF2-40B4-BE49-F238E27FC236}">
                <a16:creationId xmlns:a16="http://schemas.microsoft.com/office/drawing/2014/main" id="{7D96FA58-630D-4E8F-BA0E-DF9BAE02FE2E}"/>
              </a:ext>
            </a:extLst>
          </p:cNvPr>
          <p:cNvSpPr>
            <a:spLocks noGrp="1"/>
          </p:cNvSpPr>
          <p:nvPr>
            <p:ph idx="1"/>
          </p:nvPr>
        </p:nvSpPr>
        <p:spPr>
          <a:xfrm>
            <a:off x="525716" y="918637"/>
            <a:ext cx="10077557" cy="2135583"/>
          </a:xfrm>
        </p:spPr>
        <p:txBody>
          <a:bodyPr>
            <a:normAutofit/>
          </a:bodyPr>
          <a:lstStyle/>
          <a:p>
            <a:pPr marL="342900" indent="-342900">
              <a:buFont typeface="Arial" panose="020B0604020202020204" pitchFamily="34" charset="0"/>
              <a:buChar char="•"/>
            </a:pPr>
            <a:r>
              <a:rPr lang="en-US" dirty="0"/>
              <a:t>The network was also built with an intentional bandwidth limited, delay time, and possibility of packet lost to emulate the imperfection of a network as well.</a:t>
            </a:r>
          </a:p>
          <a:p>
            <a:pPr marL="342900" indent="-342900">
              <a:buFont typeface="Arial" panose="020B0604020202020204" pitchFamily="34" charset="0"/>
              <a:buChar char="•"/>
            </a:pPr>
            <a:r>
              <a:rPr lang="en-US" dirty="0"/>
              <a:t>Every layer will be created with this imperfection as part of the cascade effect of packet lost in a network.</a:t>
            </a:r>
          </a:p>
        </p:txBody>
      </p:sp>
      <p:pic>
        <p:nvPicPr>
          <p:cNvPr id="10" name="Picture 9">
            <a:extLst>
              <a:ext uri="{FF2B5EF4-FFF2-40B4-BE49-F238E27FC236}">
                <a16:creationId xmlns:a16="http://schemas.microsoft.com/office/drawing/2014/main" id="{5AEEE918-16FD-49D4-9771-B22D8841D05B}"/>
              </a:ext>
            </a:extLst>
          </p:cNvPr>
          <p:cNvPicPr>
            <a:picLocks noChangeAspect="1"/>
          </p:cNvPicPr>
          <p:nvPr/>
        </p:nvPicPr>
        <p:blipFill>
          <a:blip r:embed="rId2"/>
          <a:stretch>
            <a:fillRect/>
          </a:stretch>
        </p:blipFill>
        <p:spPr>
          <a:xfrm>
            <a:off x="1237572" y="2882174"/>
            <a:ext cx="9716856" cy="2972215"/>
          </a:xfrm>
          <a:prstGeom prst="rect">
            <a:avLst/>
          </a:prstGeom>
        </p:spPr>
      </p:pic>
    </p:spTree>
    <p:extLst>
      <p:ext uri="{BB962C8B-B14F-4D97-AF65-F5344CB8AC3E}">
        <p14:creationId xmlns:p14="http://schemas.microsoft.com/office/powerpoint/2010/main" val="82904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Aggregation Layer</a:t>
            </a:r>
          </a:p>
        </p:txBody>
      </p:sp>
      <p:pic>
        <p:nvPicPr>
          <p:cNvPr id="4" name="Picture 3">
            <a:extLst>
              <a:ext uri="{FF2B5EF4-FFF2-40B4-BE49-F238E27FC236}">
                <a16:creationId xmlns:a16="http://schemas.microsoft.com/office/drawing/2014/main" id="{7F0F9E58-AA0B-4E37-A8F8-E2566C83FC0C}"/>
              </a:ext>
            </a:extLst>
          </p:cNvPr>
          <p:cNvPicPr>
            <a:picLocks noChangeAspect="1"/>
          </p:cNvPicPr>
          <p:nvPr/>
        </p:nvPicPr>
        <p:blipFill>
          <a:blip r:embed="rId2"/>
          <a:stretch>
            <a:fillRect/>
          </a:stretch>
        </p:blipFill>
        <p:spPr>
          <a:xfrm>
            <a:off x="944712" y="1569210"/>
            <a:ext cx="9916909" cy="2562583"/>
          </a:xfrm>
          <a:prstGeom prst="rect">
            <a:avLst/>
          </a:prstGeom>
        </p:spPr>
      </p:pic>
    </p:spTree>
    <p:extLst>
      <p:ext uri="{BB962C8B-B14F-4D97-AF65-F5344CB8AC3E}">
        <p14:creationId xmlns:p14="http://schemas.microsoft.com/office/powerpoint/2010/main" val="218651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A25-B227-4B2E-9C4D-1DE38FFC39FA}"/>
              </a:ext>
            </a:extLst>
          </p:cNvPr>
          <p:cNvSpPr>
            <a:spLocks noGrp="1"/>
          </p:cNvSpPr>
          <p:nvPr>
            <p:ph type="title"/>
          </p:nvPr>
        </p:nvSpPr>
        <p:spPr>
          <a:xfrm>
            <a:off x="525717" y="164592"/>
            <a:ext cx="10077557" cy="558151"/>
          </a:xfrm>
        </p:spPr>
        <p:txBody>
          <a:bodyPr>
            <a:normAutofit fontScale="90000"/>
          </a:bodyPr>
          <a:lstStyle/>
          <a:p>
            <a:r>
              <a:rPr lang="en-US" dirty="0"/>
              <a:t>Edge Layer</a:t>
            </a:r>
          </a:p>
        </p:txBody>
      </p:sp>
      <p:pic>
        <p:nvPicPr>
          <p:cNvPr id="5" name="Picture 4">
            <a:extLst>
              <a:ext uri="{FF2B5EF4-FFF2-40B4-BE49-F238E27FC236}">
                <a16:creationId xmlns:a16="http://schemas.microsoft.com/office/drawing/2014/main" id="{9464E454-50BB-4F59-B5C9-AAC171378E95}"/>
              </a:ext>
            </a:extLst>
          </p:cNvPr>
          <p:cNvPicPr>
            <a:picLocks noChangeAspect="1"/>
          </p:cNvPicPr>
          <p:nvPr/>
        </p:nvPicPr>
        <p:blipFill>
          <a:blip r:embed="rId2"/>
          <a:stretch>
            <a:fillRect/>
          </a:stretch>
        </p:blipFill>
        <p:spPr>
          <a:xfrm>
            <a:off x="342123" y="1749446"/>
            <a:ext cx="12192000" cy="2923679"/>
          </a:xfrm>
          <a:prstGeom prst="rect">
            <a:avLst/>
          </a:prstGeom>
        </p:spPr>
      </p:pic>
    </p:spTree>
    <p:extLst>
      <p:ext uri="{BB962C8B-B14F-4D97-AF65-F5344CB8AC3E}">
        <p14:creationId xmlns:p14="http://schemas.microsoft.com/office/powerpoint/2010/main" val="3839956743"/>
      </p:ext>
    </p:extLst>
  </p:cSld>
  <p:clrMapOvr>
    <a:masterClrMapping/>
  </p:clrMapOvr>
</p:sld>
</file>

<file path=ppt/theme/theme1.xml><?xml version="1.0" encoding="utf-8"?>
<a:theme xmlns:a="http://schemas.openxmlformats.org/drawingml/2006/main" name="RocaVTI">
  <a:themeElements>
    <a:clrScheme name="AnalogousFromLightSeedRightStep">
      <a:dk1>
        <a:srgbClr val="000000"/>
      </a:dk1>
      <a:lt1>
        <a:srgbClr val="FFFFFF"/>
      </a:lt1>
      <a:dk2>
        <a:srgbClr val="243341"/>
      </a:dk2>
      <a:lt2>
        <a:srgbClr val="E8E2E7"/>
      </a:lt2>
      <a:accent1>
        <a:srgbClr val="82AB8B"/>
      </a:accent1>
      <a:accent2>
        <a:srgbClr val="74AB97"/>
      </a:accent2>
      <a:accent3>
        <a:srgbClr val="81A8AB"/>
      </a:accent3>
      <a:accent4>
        <a:srgbClr val="7F9EBA"/>
      </a:accent4>
      <a:accent5>
        <a:srgbClr val="969BC6"/>
      </a:accent5>
      <a:accent6>
        <a:srgbClr val="917FBA"/>
      </a:accent6>
      <a:hlink>
        <a:srgbClr val="AE699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597</TotalTime>
  <Words>2330</Words>
  <Application>Microsoft Office PowerPoint</Application>
  <PresentationFormat>Widescreen</PresentationFormat>
  <Paragraphs>106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Next LT Pro</vt:lpstr>
      <vt:lpstr>Avenir Next LT Pro Light</vt:lpstr>
      <vt:lpstr>Calibri</vt:lpstr>
      <vt:lpstr>Georgia Pro Semibold</vt:lpstr>
      <vt:lpstr>Times New Roman</vt:lpstr>
      <vt:lpstr>RocaVTI</vt:lpstr>
      <vt:lpstr>Anti-DDoS prevention measures through MRU task scheduling principles</vt:lpstr>
      <vt:lpstr>Introduction</vt:lpstr>
      <vt:lpstr>Countermeasures and related research</vt:lpstr>
      <vt:lpstr>Proposed Idea</vt:lpstr>
      <vt:lpstr>Implementation</vt:lpstr>
      <vt:lpstr>PowerPoint Presentation</vt:lpstr>
      <vt:lpstr>Core Layer</vt:lpstr>
      <vt:lpstr>Aggregation Layer</vt:lpstr>
      <vt:lpstr>Edge Layer</vt:lpstr>
      <vt:lpstr>Host Layer</vt:lpstr>
      <vt:lpstr>Code Implementation</vt:lpstr>
      <vt:lpstr>Implementation</vt:lpstr>
      <vt:lpstr>First Experiment</vt:lpstr>
      <vt:lpstr>First Trial</vt:lpstr>
      <vt:lpstr>First Trial</vt:lpstr>
      <vt:lpstr>First Trial</vt:lpstr>
      <vt:lpstr>Second Trial</vt:lpstr>
      <vt:lpstr>Second Trial</vt:lpstr>
      <vt:lpstr>Second Trial</vt:lpstr>
      <vt:lpstr>Second Trial</vt:lpstr>
      <vt:lpstr>Third Trial</vt:lpstr>
      <vt:lpstr>Third Trial</vt:lpstr>
      <vt:lpstr>Third Trial</vt:lpstr>
      <vt:lpstr>Third Trial</vt:lpstr>
      <vt:lpstr>Results</vt:lpstr>
      <vt:lpstr>Conclusion</vt:lpstr>
      <vt:lpstr>Flaws and possible improvements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Anti-DDoS measure:  Scaling by scheduling</dc:title>
  <dc:creator>Brandon Vo</dc:creator>
  <cp:lastModifiedBy>Brandon Vo</cp:lastModifiedBy>
  <cp:revision>17</cp:revision>
  <dcterms:created xsi:type="dcterms:W3CDTF">2022-04-09T14:08:33Z</dcterms:created>
  <dcterms:modified xsi:type="dcterms:W3CDTF">2022-04-23T03:54:58Z</dcterms:modified>
</cp:coreProperties>
</file>