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5" r:id="rId3"/>
    <p:sldId id="316" r:id="rId4"/>
    <p:sldId id="317" r:id="rId5"/>
    <p:sldId id="318" r:id="rId6"/>
    <p:sldId id="337" r:id="rId7"/>
    <p:sldId id="338" r:id="rId8"/>
    <p:sldId id="345" r:id="rId9"/>
    <p:sldId id="339" r:id="rId10"/>
    <p:sldId id="340" r:id="rId11"/>
    <p:sldId id="342" r:id="rId12"/>
    <p:sldId id="343" r:id="rId13"/>
    <p:sldId id="344" r:id="rId14"/>
    <p:sldId id="327" r:id="rId15"/>
    <p:sldId id="34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FB"/>
    <a:srgbClr val="FFE1F9"/>
    <a:srgbClr val="FFB8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3" autoAdjust="0"/>
    <p:restoredTop sz="92265" autoAdjust="0"/>
  </p:normalViewPr>
  <p:slideViewPr>
    <p:cSldViewPr>
      <p:cViewPr>
        <p:scale>
          <a:sx n="95" d="100"/>
          <a:sy n="95" d="100"/>
        </p:scale>
        <p:origin x="1056" y="1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FBF99-E6E2-45AC-967F-424D3300F3B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C2125-8E98-4A82-B6E0-5E01E26E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47750"/>
            <a:ext cx="5715000" cy="358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/>
          </p:cNvSpPr>
          <p:nvPr userDrawn="1"/>
        </p:nvSpPr>
        <p:spPr>
          <a:xfrm>
            <a:off x="5943600" y="1755340"/>
            <a:ext cx="2743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227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227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5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8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2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4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47750"/>
            <a:ext cx="5715000" cy="358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276350"/>
            <a:ext cx="5715000" cy="3352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/>
          </p:cNvSpPr>
          <p:nvPr userDrawn="1"/>
        </p:nvSpPr>
        <p:spPr>
          <a:xfrm>
            <a:off x="5943600" y="1755340"/>
            <a:ext cx="2743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276350"/>
            <a:ext cx="5715000" cy="3352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09550"/>
            <a:ext cx="8686800" cy="85725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Introduction to Computer Networks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1657350"/>
            <a:ext cx="5257800" cy="152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5943600" y="1755340"/>
            <a:ext cx="2743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0" y="2876550"/>
            <a:ext cx="4525887" cy="936190"/>
            <a:chOff x="1204264" y="3301954"/>
            <a:chExt cx="4525887" cy="936190"/>
          </a:xfrm>
        </p:grpSpPr>
        <p:pic>
          <p:nvPicPr>
            <p:cNvPr id="10" name="Picture 6" descr="http://www.engr.washington.edu/sites/default/files/mycoe/marcom/uw/signature_left/UW.Signature_left_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264" y="3892522"/>
              <a:ext cx="4425649" cy="345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726234" y="3301954"/>
              <a:ext cx="4003917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David Wetherall  (djw@uw.edu)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Professor of Computer Science &amp; Engineering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" name="Picture 8" descr="http://www.cs.washington.edu/images/logo/CSElogo2_14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264" y="3362118"/>
              <a:ext cx="502920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95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3200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31436"/>
            <a:ext cx="9144000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Extent of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3200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82278"/>
            <a:ext cx="8686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815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47815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2" r:id="rId3"/>
    <p:sldLayoutId id="2147483664" r:id="rId4"/>
    <p:sldLayoutId id="2147483661" r:id="rId5"/>
    <p:sldLayoutId id="2147483666" r:id="rId6"/>
    <p:sldLayoutId id="2147483649" r:id="rId7"/>
    <p:sldLayoutId id="2147483650" r:id="rId8"/>
    <p:sldLayoutId id="2147483663" r:id="rId9"/>
    <p:sldLayoutId id="2147483651" r:id="rId10"/>
    <p:sldLayoutId id="2147483652" r:id="rId11"/>
    <p:sldLayoutId id="2147483667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State Routing </a:t>
            </a:r>
          </a:p>
          <a:p>
            <a:r>
              <a:rPr lang="en-US" dirty="0" smtClean="0"/>
              <a:t>(§5.2.5, 5.6.6)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Changes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Link failure</a:t>
            </a:r>
          </a:p>
          <a:p>
            <a:pPr lvl="1"/>
            <a:r>
              <a:rPr lang="en-US" sz="2400" dirty="0" smtClean="0"/>
              <a:t>Both nodes notice, send updated LSPs</a:t>
            </a:r>
          </a:p>
          <a:p>
            <a:pPr lvl="1"/>
            <a:r>
              <a:rPr lang="en-US" sz="2400" dirty="0" smtClean="0"/>
              <a:t>Link is removed from topology</a:t>
            </a:r>
          </a:p>
          <a:p>
            <a:pPr lvl="4"/>
            <a:endParaRPr lang="en-US" sz="1600" dirty="0" smtClean="0"/>
          </a:p>
          <a:p>
            <a:r>
              <a:rPr lang="en-US" sz="2800" dirty="0" smtClean="0"/>
              <a:t>Node failure</a:t>
            </a:r>
          </a:p>
          <a:p>
            <a:pPr lvl="1"/>
            <a:r>
              <a:rPr lang="en-US" sz="2400" dirty="0" smtClean="0"/>
              <a:t>All neighbors notice a link has failed</a:t>
            </a:r>
          </a:p>
          <a:p>
            <a:pPr lvl="1"/>
            <a:r>
              <a:rPr lang="en-US" sz="2400" dirty="0" smtClean="0"/>
              <a:t>Failed node can’t update its own LSP</a:t>
            </a:r>
          </a:p>
          <a:p>
            <a:pPr lvl="1"/>
            <a:r>
              <a:rPr lang="en-US" sz="2400" dirty="0" smtClean="0"/>
              <a:t>But it is OK: all links to node removed</a:t>
            </a:r>
          </a:p>
        </p:txBody>
      </p:sp>
    </p:spTree>
    <p:extLst>
      <p:ext uri="{BB962C8B-B14F-4D97-AF65-F5344CB8AC3E}">
        <p14:creationId xmlns:p14="http://schemas.microsoft.com/office/powerpoint/2010/main" val="23569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Changes (3)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Addition of a link or node</a:t>
            </a:r>
          </a:p>
          <a:p>
            <a:pPr lvl="1"/>
            <a:r>
              <a:rPr lang="en-US" sz="2400" dirty="0" smtClean="0"/>
              <a:t>Add LSP of new node to topology</a:t>
            </a:r>
          </a:p>
          <a:p>
            <a:pPr lvl="1"/>
            <a:r>
              <a:rPr lang="en-US" sz="2400" dirty="0" smtClean="0"/>
              <a:t>Old LSPs are updated with new link</a:t>
            </a:r>
          </a:p>
          <a:p>
            <a:pPr lvl="4"/>
            <a:endParaRPr lang="en-US" sz="1800" dirty="0" smtClean="0"/>
          </a:p>
          <a:p>
            <a:r>
              <a:rPr lang="en-US" sz="2800" dirty="0" smtClean="0"/>
              <a:t>Additions are the easy case …</a:t>
            </a:r>
          </a:p>
          <a:p>
            <a:pPr lvl="4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0684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Link-State Complications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Things that can go wrong:</a:t>
            </a:r>
          </a:p>
          <a:p>
            <a:pPr lvl="1"/>
            <a:r>
              <a:rPr lang="en-US" dirty="0" smtClean="0"/>
              <a:t>Seq. number reaches max, or is corrupted</a:t>
            </a:r>
          </a:p>
          <a:p>
            <a:pPr lvl="1"/>
            <a:r>
              <a:rPr lang="en-US" dirty="0" smtClean="0"/>
              <a:t>Node crashes and loses seq. number</a:t>
            </a:r>
          </a:p>
          <a:p>
            <a:pPr lvl="1"/>
            <a:r>
              <a:rPr lang="en-US" dirty="0" smtClean="0"/>
              <a:t>Network partitions then heals</a:t>
            </a:r>
          </a:p>
          <a:p>
            <a:r>
              <a:rPr lang="en-US" dirty="0" smtClean="0"/>
              <a:t>Strategy:</a:t>
            </a:r>
          </a:p>
          <a:p>
            <a:pPr lvl="1"/>
            <a:r>
              <a:rPr lang="en-US" dirty="0" smtClean="0"/>
              <a:t>Include age on LSPs and forget old information that is not refreshed</a:t>
            </a:r>
          </a:p>
          <a:p>
            <a:pPr lvl="4"/>
            <a:endParaRPr lang="en-US" sz="1300" dirty="0" smtClean="0"/>
          </a:p>
          <a:p>
            <a:r>
              <a:rPr lang="en-US" dirty="0" smtClean="0"/>
              <a:t>Much of the complexity is due to handling corner cases (as usual!)</a:t>
            </a:r>
          </a:p>
        </p:txBody>
      </p:sp>
    </p:spTree>
    <p:extLst>
      <p:ext uri="{BB962C8B-B14F-4D97-AF65-F5344CB8AC3E}">
        <p14:creationId xmlns:p14="http://schemas.microsoft.com/office/powerpoint/2010/main" val="8472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DV/LS Comparison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91805"/>
              </p:ext>
            </p:extLst>
          </p:nvPr>
        </p:nvGraphicFramePr>
        <p:xfrm>
          <a:off x="457200" y="1352550"/>
          <a:ext cx="796289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048000"/>
                <a:gridCol w="3086099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Goal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Distance Vector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Link-State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Correctness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Distributed Bellman</a:t>
                      </a:r>
                      <a:r>
                        <a:rPr lang="en-US" sz="20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-Ford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Replicated </a:t>
                      </a:r>
                      <a:r>
                        <a:rPr lang="en-US" sz="20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Dijkstra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Efficient</a:t>
                      </a:r>
                      <a:r>
                        <a:rPr lang="en-US" sz="20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paths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Approx. with shortest paths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Approx. with shortest paths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Fair</a:t>
                      </a:r>
                      <a:r>
                        <a:rPr lang="en-US" sz="20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paths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Approx. with shortest paths</a:t>
                      </a: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Approx. with shortest paths</a:t>
                      </a: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Fast convergence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Slow – many exchanges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Fast – flood</a:t>
                      </a:r>
                      <a:r>
                        <a:rPr lang="en-US" sz="20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and compute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Scalability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Excellent – storage/compute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Moderate – storage/compute</a:t>
                      </a:r>
                      <a:endParaRPr 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8288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19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IS-IS and OSPF Protocols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Widely used in large enterprise     and ISP networks</a:t>
            </a:r>
          </a:p>
          <a:p>
            <a:pPr lvl="1"/>
            <a:r>
              <a:rPr lang="en-US" dirty="0" smtClean="0"/>
              <a:t>IS-IS = Intermediate System to Intermediate System</a:t>
            </a:r>
          </a:p>
          <a:p>
            <a:pPr lvl="1"/>
            <a:r>
              <a:rPr lang="en-US" dirty="0" smtClean="0"/>
              <a:t>OSPF = Open Shortest Path First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Link-state protocol with many   added features</a:t>
            </a:r>
          </a:p>
          <a:p>
            <a:pPr lvl="1"/>
            <a:r>
              <a:rPr lang="en-US" dirty="0" smtClean="0"/>
              <a:t>E.g., “Areas”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87968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095500"/>
            <a:ext cx="8686800" cy="85725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63855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© 2013 D. </a:t>
            </a:r>
            <a:r>
              <a:rPr lang="en-US" sz="1600" dirty="0" err="1" smtClean="0"/>
              <a:t>Wetherall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987284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Slide material from: TANENBAUM</a:t>
            </a:r>
            <a:r>
              <a:rPr lang="en-US" sz="1400" dirty="0"/>
              <a:t>, ANDREW S.; WETHERALL, DAVID J., COMPUTER NETWORKS, 5th Edition, </a:t>
            </a:r>
            <a:r>
              <a:rPr lang="en-US" sz="1400" dirty="0" smtClean="0"/>
              <a:t>© </a:t>
            </a:r>
            <a:r>
              <a:rPr lang="en-US" sz="1400" dirty="0"/>
              <a:t>2011. Electronically reproduced by permission of Pearson Education, Inc., Upper Saddle River, New Jersey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compute shortest paths  in a distributed network</a:t>
            </a:r>
          </a:p>
          <a:p>
            <a:pPr lvl="1"/>
            <a:r>
              <a:rPr lang="en-US" sz="2400" dirty="0" smtClean="0"/>
              <a:t>The Link-State (LS) approach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6802" y="2800350"/>
            <a:ext cx="4713398" cy="1148572"/>
            <a:chOff x="392002" y="2870978"/>
            <a:chExt cx="4713398" cy="1148572"/>
          </a:xfrm>
        </p:grpSpPr>
        <p:pic>
          <p:nvPicPr>
            <p:cNvPr id="120" name="Picture 11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408" y="3643554"/>
              <a:ext cx="745971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120"/>
            <p:cNvPicPr>
              <a:picLocks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02" y="3654919"/>
              <a:ext cx="745970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2" name="Straight Connector 121"/>
            <p:cNvCxnSpPr>
              <a:stCxn id="120" idx="3"/>
            </p:cNvCxnSpPr>
            <p:nvPr/>
          </p:nvCxnSpPr>
          <p:spPr>
            <a:xfrm>
              <a:off x="3598379" y="3825870"/>
              <a:ext cx="3860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122"/>
            <p:cNvPicPr>
              <a:picLocks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229" y="3643555"/>
              <a:ext cx="745971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4" name="Straight Connector 123"/>
            <p:cNvCxnSpPr>
              <a:endCxn id="120" idx="1"/>
            </p:cNvCxnSpPr>
            <p:nvPr/>
          </p:nvCxnSpPr>
          <p:spPr>
            <a:xfrm>
              <a:off x="2449402" y="3825870"/>
              <a:ext cx="4030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ounded Rectangular Callout 118"/>
            <p:cNvSpPr/>
            <p:nvPr/>
          </p:nvSpPr>
          <p:spPr>
            <a:xfrm>
              <a:off x="990600" y="2870978"/>
              <a:ext cx="936404" cy="362272"/>
            </a:xfrm>
            <a:prstGeom prst="wedgeRoundRectCallout">
              <a:avLst>
                <a:gd name="adj1" fmla="val 53008"/>
                <a:gd name="adj2" fmla="val 190503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Flood!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897202" y="3825870"/>
              <a:ext cx="38602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72776" y="3837234"/>
              <a:ext cx="38602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2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411" y="3647342"/>
              <a:ext cx="745971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6" name="Straight Connector 125"/>
            <p:cNvCxnSpPr/>
            <p:nvPr/>
          </p:nvCxnSpPr>
          <p:spPr>
            <a:xfrm>
              <a:off x="1334385" y="3837234"/>
              <a:ext cx="3860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ular Callout 126"/>
            <p:cNvSpPr/>
            <p:nvPr/>
          </p:nvSpPr>
          <p:spPr>
            <a:xfrm>
              <a:off x="3301593" y="2870978"/>
              <a:ext cx="1803807" cy="359179"/>
            </a:xfrm>
            <a:prstGeom prst="wedgeRoundRectCallout">
              <a:avLst>
                <a:gd name="adj1" fmla="val -38058"/>
                <a:gd name="adj2" fmla="val 166963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… then compute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1200" y="3282073"/>
              <a:ext cx="557509" cy="23360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6638" y="3282073"/>
              <a:ext cx="557509" cy="23360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3"/>
              <a:endCxn id="128" idx="1"/>
            </p:cNvCxnSpPr>
            <p:nvPr/>
          </p:nvCxnSpPr>
          <p:spPr>
            <a:xfrm>
              <a:off x="2538709" y="3398875"/>
              <a:ext cx="4079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63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Routing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 of two approaches to routing</a:t>
            </a:r>
          </a:p>
          <a:p>
            <a:pPr lvl="1"/>
            <a:r>
              <a:rPr lang="en-US" sz="2400" dirty="0" smtClean="0"/>
              <a:t>Trades more computation than distance vector for better dynamics </a:t>
            </a:r>
          </a:p>
          <a:p>
            <a:pPr lvl="3"/>
            <a:endParaRPr lang="en-US" sz="900" dirty="0" smtClean="0"/>
          </a:p>
          <a:p>
            <a:r>
              <a:rPr lang="en-US" sz="2800" dirty="0" smtClean="0"/>
              <a:t>Widely used in practice</a:t>
            </a:r>
          </a:p>
          <a:p>
            <a:pPr lvl="1"/>
            <a:r>
              <a:rPr lang="en-US" sz="2400" dirty="0" smtClean="0"/>
              <a:t>Used in Internet/ARPANET from 1979</a:t>
            </a:r>
          </a:p>
          <a:p>
            <a:pPr lvl="1"/>
            <a:r>
              <a:rPr lang="en-US" sz="2400" dirty="0" smtClean="0"/>
              <a:t>Modern networks use OSPF and IS-IS</a:t>
            </a:r>
          </a:p>
          <a:p>
            <a:pPr lvl="4"/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294397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Setting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Each node computes their forwarding table in the same distributed setting as distance vector:</a:t>
            </a:r>
          </a:p>
          <a:p>
            <a:pPr lvl="3"/>
            <a:endParaRPr lang="en-US" sz="1200" dirty="0" smtClean="0"/>
          </a:p>
          <a:p>
            <a:pPr marL="341313" indent="-341313">
              <a:buFont typeface="+mj-lt"/>
              <a:buAutoNum type="arabicPeriod"/>
            </a:pPr>
            <a:r>
              <a:rPr lang="en-US" sz="2400" dirty="0" smtClean="0"/>
              <a:t>Node knows only the cost to its neighbors; not the topology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400" dirty="0" smtClean="0"/>
              <a:t>Node can talk only to its neighbors using messages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400" dirty="0" smtClean="0"/>
              <a:t>Nodes run the same algorithm concurrently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400" dirty="0" smtClean="0"/>
              <a:t>Nodes/links may fail, messages may be lost</a:t>
            </a:r>
          </a:p>
        </p:txBody>
      </p:sp>
    </p:spTree>
    <p:extLst>
      <p:ext uri="{BB962C8B-B14F-4D97-AF65-F5344CB8AC3E}">
        <p14:creationId xmlns:p14="http://schemas.microsoft.com/office/powerpoint/2010/main" val="267524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Proceeds in two phases:</a:t>
            </a:r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Nodes </a:t>
            </a:r>
            <a:r>
              <a:rPr lang="en-US" sz="2800" u="sng" dirty="0" smtClean="0"/>
              <a:t>flood</a:t>
            </a:r>
            <a:r>
              <a:rPr lang="en-US" sz="2800" dirty="0" smtClean="0"/>
              <a:t> topology in the form of link state packets</a:t>
            </a:r>
          </a:p>
          <a:p>
            <a:pPr marL="914400" lvl="1" indent="-514350">
              <a:spcBef>
                <a:spcPts val="0"/>
              </a:spcBef>
            </a:pPr>
            <a:r>
              <a:rPr lang="en-US" sz="2400" dirty="0" smtClean="0"/>
              <a:t>Each node learns full topology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Each node computes its own forwarding table</a:t>
            </a:r>
          </a:p>
          <a:p>
            <a:pPr marL="914400" lvl="1" indent="-514350">
              <a:spcBef>
                <a:spcPts val="0"/>
              </a:spcBef>
            </a:pPr>
            <a:r>
              <a:rPr lang="en-US" sz="2400" dirty="0" smtClean="0"/>
              <a:t>By running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68586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Topology Dissemination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node floods </a:t>
            </a:r>
            <a:r>
              <a:rPr lang="en-US" sz="2800" u="sng" dirty="0" smtClean="0"/>
              <a:t>link state packet </a:t>
            </a:r>
            <a:r>
              <a:rPr lang="en-US" sz="2800" dirty="0" smtClean="0"/>
              <a:t>(LSP) that describes their portion  of the topology</a:t>
            </a:r>
            <a:endParaRPr lang="en-US" sz="28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470648" y="1668325"/>
            <a:ext cx="4597152" cy="3077479"/>
            <a:chOff x="4520490" y="1062542"/>
            <a:chExt cx="3842337" cy="3101465"/>
          </a:xfrm>
        </p:grpSpPr>
        <p:grpSp>
          <p:nvGrpSpPr>
            <p:cNvPr id="40" name="Group 39"/>
            <p:cNvGrpSpPr/>
            <p:nvPr/>
          </p:nvGrpSpPr>
          <p:grpSpPr>
            <a:xfrm>
              <a:off x="4520490" y="1062542"/>
              <a:ext cx="3842337" cy="3101465"/>
              <a:chOff x="3829902" y="952440"/>
              <a:chExt cx="4859367" cy="310146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259183" y="2959240"/>
                <a:ext cx="1447800" cy="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706983" y="2959241"/>
                <a:ext cx="1295400" cy="72389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7002383" y="2082940"/>
                <a:ext cx="0" cy="16002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706983" y="2082940"/>
                <a:ext cx="1295400" cy="8763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4259183" y="2082940"/>
                <a:ext cx="2743200" cy="876302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706983" y="1352550"/>
                <a:ext cx="8017" cy="160669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259183" y="2140090"/>
                <a:ext cx="1447800" cy="81915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4259183" y="1352550"/>
                <a:ext cx="1455817" cy="78754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715000" y="1352550"/>
                <a:ext cx="1287383" cy="73039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002383" y="2082940"/>
                <a:ext cx="1287383" cy="73039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002383" y="2813330"/>
                <a:ext cx="1287383" cy="86981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5706983" y="3683140"/>
                <a:ext cx="1295400" cy="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8186819" y="274639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640043" y="128561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30783" y="289507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6920769" y="3586855"/>
                <a:ext cx="134507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920769" y="2012595"/>
                <a:ext cx="133880" cy="1338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192243" y="2082940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671382" y="3612013"/>
                <a:ext cx="133880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182551" y="2892300"/>
                <a:ext cx="134508" cy="1338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38763" y="2933640"/>
                <a:ext cx="42208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A</a:t>
                </a:r>
                <a:endParaRPr lang="en-US" sz="2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92763" y="2933640"/>
                <a:ext cx="4099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799450" y="3653795"/>
                <a:ext cx="4058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C</a:t>
                </a:r>
                <a:endParaRPr lang="en-US" sz="2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257047" y="2613275"/>
                <a:ext cx="43222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D</a:t>
                </a:r>
                <a:endParaRPr lang="en-US" sz="2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925306" y="1679425"/>
                <a:ext cx="39167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E</a:t>
                </a:r>
                <a:endParaRPr lang="en-US" sz="2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515202" y="952440"/>
                <a:ext cx="383567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F</a:t>
                </a:r>
                <a:endParaRPr lang="en-US" sz="2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829902" y="1946420"/>
                <a:ext cx="43830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G</a:t>
                </a:r>
                <a:endParaRPr lang="en-US" sz="2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0371" y="3472004"/>
                <a:ext cx="43627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/>
                  <a:t>H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508479" y="153051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82173" y="278493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26829" y="2150370"/>
              <a:ext cx="326371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52600" y="329279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88162" y="232692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16854" y="2628748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20029" y="3308215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27642" y="3054301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26135" y="1579423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20608" y="231813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34247" y="1971830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92434" y="3767472"/>
              <a:ext cx="209353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aphicFrame>
        <p:nvGraphicFramePr>
          <p:cNvPr id="8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522231"/>
              </p:ext>
            </p:extLst>
          </p:nvPr>
        </p:nvGraphicFramePr>
        <p:xfrm>
          <a:off x="2860767" y="2727348"/>
          <a:ext cx="1228881" cy="151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63"/>
                <a:gridCol w="599918"/>
              </a:tblGrid>
              <a:tr h="16761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Seq. #</a:t>
                      </a: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/>
          <p:nvPr/>
        </p:nvCxnSpPr>
        <p:spPr>
          <a:xfrm>
            <a:off x="2184648" y="3462611"/>
            <a:ext cx="496295" cy="164068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4448" y="2724150"/>
            <a:ext cx="20964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Node E’s LSP flooded to A, B, C, D, and 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98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Route Computation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Each node has full topology</a:t>
            </a:r>
          </a:p>
          <a:p>
            <a:pPr lvl="1"/>
            <a:r>
              <a:rPr lang="en-US" sz="2400" dirty="0" smtClean="0"/>
              <a:t>By combining all LSPs</a:t>
            </a:r>
          </a:p>
          <a:p>
            <a:pPr lvl="5"/>
            <a:endParaRPr lang="en-US" sz="900" dirty="0" smtClean="0"/>
          </a:p>
          <a:p>
            <a:r>
              <a:rPr lang="en-US" sz="2800" dirty="0" smtClean="0"/>
              <a:t>Each node simply runs </a:t>
            </a:r>
            <a:r>
              <a:rPr lang="en-US" sz="2800" dirty="0" err="1" smtClean="0"/>
              <a:t>Dijkstra</a:t>
            </a:r>
            <a:endParaRPr lang="en-US" sz="2800" dirty="0" smtClean="0"/>
          </a:p>
          <a:p>
            <a:pPr lvl="1"/>
            <a:r>
              <a:rPr lang="en-US" sz="2400" dirty="0" smtClean="0"/>
              <a:t>Some replicated computation, but      finds required routes directly</a:t>
            </a:r>
          </a:p>
          <a:p>
            <a:pPr lvl="1"/>
            <a:r>
              <a:rPr lang="en-US" sz="2400" dirty="0" smtClean="0"/>
              <a:t>Compile forwarding table from sink/source tree</a:t>
            </a:r>
          </a:p>
          <a:p>
            <a:pPr lvl="1"/>
            <a:r>
              <a:rPr lang="en-US" sz="2400" dirty="0" smtClean="0"/>
              <a:t>That’s it folks!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632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Table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211984"/>
              </p:ext>
            </p:extLst>
          </p:nvPr>
        </p:nvGraphicFramePr>
        <p:xfrm>
          <a:off x="6553200" y="1657350"/>
          <a:ext cx="1371600" cy="235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10"/>
                <a:gridCol w="669590"/>
              </a:tblGrid>
              <a:tr h="2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Next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--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914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5" name="Group 114"/>
          <p:cNvGrpSpPr/>
          <p:nvPr/>
        </p:nvGrpSpPr>
        <p:grpSpPr>
          <a:xfrm>
            <a:off x="688019" y="1479888"/>
            <a:ext cx="4920608" cy="3225462"/>
            <a:chOff x="2895601" y="972610"/>
            <a:chExt cx="4818388" cy="3447860"/>
          </a:xfrm>
        </p:grpSpPr>
        <p:grpSp>
          <p:nvGrpSpPr>
            <p:cNvPr id="116" name="Group 115"/>
            <p:cNvGrpSpPr/>
            <p:nvPr/>
          </p:nvGrpSpPr>
          <p:grpSpPr>
            <a:xfrm>
              <a:off x="2895601" y="972610"/>
              <a:ext cx="4818388" cy="3447860"/>
              <a:chOff x="4520490" y="1062542"/>
              <a:chExt cx="3842337" cy="3101465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4520490" y="1062542"/>
                <a:ext cx="3842337" cy="3101465"/>
                <a:chOff x="4520490" y="1062542"/>
                <a:chExt cx="3842337" cy="3101465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4520490" y="1062542"/>
                  <a:ext cx="3842337" cy="3101465"/>
                  <a:chOff x="3829902" y="952440"/>
                  <a:chExt cx="4859367" cy="3101465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4259183" y="2959240"/>
                    <a:ext cx="1447800" cy="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5706983" y="2959241"/>
                    <a:ext cx="1295400" cy="723899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002383" y="2082940"/>
                    <a:ext cx="0" cy="160020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5706983" y="2082940"/>
                    <a:ext cx="1295400" cy="87630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flipV="1">
                    <a:off x="4259183" y="2082940"/>
                    <a:ext cx="2743200" cy="87630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5706983" y="1352550"/>
                    <a:ext cx="8017" cy="160669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259183" y="2140090"/>
                    <a:ext cx="1447800" cy="81915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259183" y="1352550"/>
                    <a:ext cx="1455817" cy="78754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5715000" y="1352550"/>
                    <a:ext cx="1287383" cy="73039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7002383" y="2082940"/>
                    <a:ext cx="1287383" cy="73039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7002383" y="2813330"/>
                    <a:ext cx="1287383" cy="869811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H="1" flipV="1">
                    <a:off x="5706983" y="3683140"/>
                    <a:ext cx="1295400" cy="2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Oval 149"/>
                  <p:cNvSpPr/>
                  <p:nvPr/>
                </p:nvSpPr>
                <p:spPr>
                  <a:xfrm>
                    <a:off x="8186819" y="2746390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5640043" y="1285610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5630783" y="2895070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6920769" y="3586855"/>
                    <a:ext cx="134507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6920769" y="2012595"/>
                    <a:ext cx="133880" cy="133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4192243" y="2082940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5671382" y="3612013"/>
                    <a:ext cx="133880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4182551" y="2892300"/>
                    <a:ext cx="134508" cy="133880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4038763" y="2933640"/>
                    <a:ext cx="4220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A</a:t>
                    </a:r>
                    <a:endParaRPr lang="en-US" sz="2000" dirty="0"/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5492763" y="2933640"/>
                    <a:ext cx="40992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B</a:t>
                    </a:r>
                    <a:endParaRPr lang="en-US" sz="2000" dirty="0"/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6799450" y="3653795"/>
                    <a:ext cx="40586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C</a:t>
                    </a:r>
                    <a:endParaRPr lang="en-US" sz="2000" dirty="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8257047" y="2613275"/>
                    <a:ext cx="43222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D</a:t>
                    </a:r>
                    <a:endParaRPr lang="en-US" sz="2000" dirty="0"/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6925306" y="1679425"/>
                    <a:ext cx="3916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E</a:t>
                    </a:r>
                    <a:endParaRPr lang="en-US" sz="2000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515202" y="952440"/>
                    <a:ext cx="38356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F</a:t>
                    </a:r>
                    <a:endParaRPr lang="en-US" sz="2000" dirty="0"/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3829902" y="1946420"/>
                    <a:ext cx="4383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G</a:t>
                    </a:r>
                    <a:endParaRPr lang="en-US" sz="2000" dirty="0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5320371" y="3472004"/>
                    <a:ext cx="43627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H</a:t>
                    </a:r>
                  </a:p>
                </p:txBody>
              </p:sp>
            </p:grpSp>
            <p:sp>
              <p:nvSpPr>
                <p:cNvPr id="126" name="TextBox 125"/>
                <p:cNvSpPr txBox="1"/>
                <p:nvPr/>
              </p:nvSpPr>
              <p:spPr>
                <a:xfrm>
                  <a:off x="6508479" y="153051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7082173" y="278493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226829" y="2150370"/>
                  <a:ext cx="326371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10</a:t>
                  </a:r>
                  <a:endParaRPr lang="en-US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7552600" y="329279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7588162" y="232692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6516854" y="2628748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6220029" y="3308215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5327642" y="3054301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226135" y="1579423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5320608" y="231813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5734247" y="1971830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6392434" y="3767472"/>
                  <a:ext cx="209353" cy="276999"/>
                </a:xfrm>
                <a:prstGeom prst="rect">
                  <a:avLst/>
                </a:prstGeom>
                <a:noFill/>
              </p:spPr>
              <p:txBody>
                <a:bodyPr wrap="none" lIns="45720" tIns="0" rIns="45720" bIns="0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cxnSp>
            <p:nvCxnSpPr>
              <p:cNvPr id="122" name="Straight Arrow Connector 121"/>
              <p:cNvCxnSpPr/>
              <p:nvPr/>
            </p:nvCxnSpPr>
            <p:spPr>
              <a:xfrm>
                <a:off x="4885044" y="3076818"/>
                <a:ext cx="1144879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6022601" y="3058717"/>
                <a:ext cx="1031604" cy="72015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7042602" y="2261283"/>
                <a:ext cx="11603" cy="150732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Arrow Connector 116"/>
            <p:cNvCxnSpPr>
              <a:endCxn id="151" idx="3"/>
            </p:cNvCxnSpPr>
            <p:nvPr/>
          </p:nvCxnSpPr>
          <p:spPr>
            <a:xfrm flipV="1">
              <a:off x="3378650" y="1470028"/>
              <a:ext cx="1331268" cy="785214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56" idx="6"/>
            </p:cNvCxnSpPr>
            <p:nvPr/>
          </p:nvCxnSpPr>
          <p:spPr>
            <a:xfrm flipV="1">
              <a:off x="4854303" y="3995976"/>
              <a:ext cx="1106100" cy="7665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814046" y="1426375"/>
              <a:ext cx="1156616" cy="75556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50" idx="1"/>
              <a:endCxn id="154" idx="5"/>
            </p:cNvCxnSpPr>
            <p:nvPr/>
          </p:nvCxnSpPr>
          <p:spPr>
            <a:xfrm flipH="1" flipV="1">
              <a:off x="6073713" y="2278208"/>
              <a:ext cx="1161504" cy="71051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532982" y="1123950"/>
            <a:ext cx="4931135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/>
              <a:t>Source Tree for E (from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398166" y="1123950"/>
            <a:ext cx="331367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/>
              <a:t>E’s Forwarding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32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Changes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 change, flood updated LSPs, and re-compute routes</a:t>
            </a:r>
          </a:p>
          <a:p>
            <a:pPr lvl="1"/>
            <a:r>
              <a:rPr lang="en-US" sz="2400" dirty="0" smtClean="0"/>
              <a:t>E.g., nodes adjacent to failed link or node initiate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356686" y="1885950"/>
            <a:ext cx="4634914" cy="2878971"/>
            <a:chOff x="3205076" y="1986072"/>
            <a:chExt cx="5316038" cy="2878971"/>
          </a:xfrm>
        </p:grpSpPr>
        <p:grpSp>
          <p:nvGrpSpPr>
            <p:cNvPr id="7" name="Group 6"/>
            <p:cNvGrpSpPr/>
            <p:nvPr/>
          </p:nvGrpSpPr>
          <p:grpSpPr>
            <a:xfrm>
              <a:off x="3205076" y="1986072"/>
              <a:ext cx="5316038" cy="2878971"/>
              <a:chOff x="4520490" y="1062542"/>
              <a:chExt cx="3842337" cy="31014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520490" y="1062542"/>
                <a:ext cx="3842337" cy="3101465"/>
                <a:chOff x="3829902" y="952440"/>
                <a:chExt cx="4859367" cy="3101465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259183" y="295924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706983" y="2959241"/>
                  <a:ext cx="1295400" cy="723899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7002383" y="2082940"/>
                  <a:ext cx="0" cy="16002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5706983" y="2082940"/>
                  <a:ext cx="1295400" cy="876302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4259183" y="2082940"/>
                  <a:ext cx="2743200" cy="87630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5706983" y="1352550"/>
                  <a:ext cx="8017" cy="1606691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4259183" y="2140090"/>
                  <a:ext cx="1447800" cy="81915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259183" y="1352550"/>
                  <a:ext cx="1455817" cy="78754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15000" y="135255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002383" y="2082940"/>
                  <a:ext cx="1287383" cy="73039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7002383" y="2813330"/>
                  <a:ext cx="1287383" cy="869811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706983" y="3683140"/>
                  <a:ext cx="1295400" cy="2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8186819" y="274639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640043" y="128561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630783" y="2895070"/>
                  <a:ext cx="133880" cy="1338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920769" y="3586855"/>
                  <a:ext cx="134507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20769" y="2012595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192243" y="2082940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671382" y="3612013"/>
                  <a:ext cx="133880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182551" y="2892300"/>
                  <a:ext cx="134508" cy="13388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38763" y="2933640"/>
                  <a:ext cx="42208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A</a:t>
                  </a:r>
                  <a:endParaRPr lang="en-US" sz="20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492763" y="2933640"/>
                  <a:ext cx="4099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B</a:t>
                  </a:r>
                  <a:endParaRPr lang="en-US" sz="20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799450" y="3653795"/>
                  <a:ext cx="4058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C</a:t>
                  </a:r>
                  <a:endParaRPr lang="en-US" sz="2000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8257047" y="2613275"/>
                  <a:ext cx="43222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D</a:t>
                  </a:r>
                  <a:endParaRPr lang="en-US" sz="20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925306" y="1679425"/>
                  <a:ext cx="39167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E</a:t>
                  </a:r>
                  <a:endParaRPr lang="en-US" sz="20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515202" y="952440"/>
                  <a:ext cx="38356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F</a:t>
                  </a:r>
                  <a:endParaRPr lang="en-US" sz="20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829902" y="1946420"/>
                  <a:ext cx="43830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G</a:t>
                  </a:r>
                  <a:endParaRPr lang="en-US" sz="20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320371" y="3472004"/>
                  <a:ext cx="436275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/>
                    <a:t>H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6508479" y="153051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82173" y="27849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226829" y="2150370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52600" y="329279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88162" y="232692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516854" y="2628748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20029" y="3308215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27642" y="3054301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226135" y="1579423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0608" y="231813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34247" y="1971830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92434" y="3767472"/>
                <a:ext cx="209353" cy="276999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54668" y="2876550"/>
              <a:ext cx="735429" cy="4062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18288" rIns="0" bIns="18288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XXXX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49315"/>
              </p:ext>
            </p:extLst>
          </p:nvPr>
        </p:nvGraphicFramePr>
        <p:xfrm>
          <a:off x="685800" y="2707310"/>
          <a:ext cx="1228881" cy="154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63"/>
                <a:gridCol w="599918"/>
              </a:tblGrid>
              <a:tr h="16761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Seq. #</a:t>
                      </a: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4610101" y="2560082"/>
            <a:ext cx="213153" cy="240268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1999" y="2312137"/>
            <a:ext cx="1143001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/>
              <a:t>B’s LSP</a:t>
            </a:r>
            <a:endParaRPr lang="en-US" sz="2400" dirty="0"/>
          </a:p>
        </p:txBody>
      </p:sp>
      <p:graphicFrame>
        <p:nvGraphicFramePr>
          <p:cNvPr id="5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140349"/>
              </p:ext>
            </p:extLst>
          </p:nvPr>
        </p:nvGraphicFramePr>
        <p:xfrm>
          <a:off x="2286000" y="2709274"/>
          <a:ext cx="1228881" cy="10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63"/>
                <a:gridCol w="599918"/>
              </a:tblGrid>
              <a:tr h="16761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Seq. #</a:t>
                      </a: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428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9144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286000" y="2266950"/>
            <a:ext cx="1143001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’s LSP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038600" y="2255282"/>
            <a:ext cx="1143001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/>
              <a:t>Failure!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308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36583</TotalTime>
  <Words>692</Words>
  <Application>Microsoft Macintosh PowerPoint</Application>
  <PresentationFormat>On-screen Show (16:9)</PresentationFormat>
  <Paragraphs>239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Computer Networks</vt:lpstr>
      <vt:lpstr>Topic</vt:lpstr>
      <vt:lpstr>Link-State Routing</vt:lpstr>
      <vt:lpstr>Link-State Setting</vt:lpstr>
      <vt:lpstr>Link-State Algorithm</vt:lpstr>
      <vt:lpstr>Phase 1: Topology Dissemination</vt:lpstr>
      <vt:lpstr>Phase 2: Route Computation</vt:lpstr>
      <vt:lpstr>Forwarding Table</vt:lpstr>
      <vt:lpstr>Handling Changes</vt:lpstr>
      <vt:lpstr>Handling Changes (2)</vt:lpstr>
      <vt:lpstr>Handling Changes (3)</vt:lpstr>
      <vt:lpstr>Link-State Complications</vt:lpstr>
      <vt:lpstr>DV/LS Comparison</vt:lpstr>
      <vt:lpstr>IS-IS and OSPF Protocols</vt:lpstr>
      <vt:lpstr>END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Thomas Reddington</cp:lastModifiedBy>
  <cp:revision>237</cp:revision>
  <dcterms:created xsi:type="dcterms:W3CDTF">2012-10-22T20:55:18Z</dcterms:created>
  <dcterms:modified xsi:type="dcterms:W3CDTF">2016-12-09T11:24:59Z</dcterms:modified>
</cp:coreProperties>
</file>