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318" r:id="rId2"/>
    <p:sldId id="258" r:id="rId3"/>
    <p:sldId id="260" r:id="rId4"/>
    <p:sldId id="259" r:id="rId5"/>
    <p:sldId id="263" r:id="rId6"/>
    <p:sldId id="264" r:id="rId7"/>
    <p:sldId id="265" r:id="rId8"/>
    <p:sldId id="268" r:id="rId9"/>
    <p:sldId id="269" r:id="rId10"/>
    <p:sldId id="270" r:id="rId11"/>
    <p:sldId id="271" r:id="rId12"/>
    <p:sldId id="273" r:id="rId13"/>
    <p:sldId id="272" r:id="rId14"/>
    <p:sldId id="275" r:id="rId15"/>
    <p:sldId id="274" r:id="rId16"/>
    <p:sldId id="277" r:id="rId17"/>
    <p:sldId id="278" r:id="rId18"/>
    <p:sldId id="315" r:id="rId19"/>
    <p:sldId id="276" r:id="rId20"/>
    <p:sldId id="279" r:id="rId21"/>
    <p:sldId id="316" r:id="rId22"/>
    <p:sldId id="282" r:id="rId23"/>
    <p:sldId id="281" r:id="rId24"/>
    <p:sldId id="283" r:id="rId25"/>
    <p:sldId id="289" r:id="rId26"/>
    <p:sldId id="290" r:id="rId27"/>
    <p:sldId id="291" r:id="rId28"/>
    <p:sldId id="294" r:id="rId29"/>
    <p:sldId id="298" r:id="rId30"/>
    <p:sldId id="299" r:id="rId31"/>
    <p:sldId id="317" r:id="rId32"/>
    <p:sldId id="300" r:id="rId33"/>
    <p:sldId id="301" r:id="rId34"/>
    <p:sldId id="302" r:id="rId35"/>
    <p:sldId id="303" r:id="rId36"/>
    <p:sldId id="304" r:id="rId37"/>
    <p:sldId id="305" r:id="rId38"/>
    <p:sldId id="306" r:id="rId39"/>
    <p:sldId id="307" r:id="rId40"/>
    <p:sldId id="308" r:id="rId41"/>
    <p:sldId id="309" r:id="rId42"/>
    <p:sldId id="312" r:id="rId43"/>
    <p:sldId id="314" r:id="rId44"/>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43"/>
    <p:restoredTop sz="94675" autoAdjust="0"/>
  </p:normalViewPr>
  <p:slideViewPr>
    <p:cSldViewPr snapToGrid="0" showGuides="1">
      <p:cViewPr varScale="1">
        <p:scale>
          <a:sx n="81" d="100"/>
          <a:sy n="81" d="100"/>
        </p:scale>
        <p:origin x="1488" y="184"/>
      </p:cViewPr>
      <p:guideLst>
        <p:guide orient="horz" pos="2160"/>
        <p:guide pos="2880"/>
      </p:guideLst>
    </p:cSldViewPr>
  </p:slideViewPr>
  <p:outlineViewPr>
    <p:cViewPr>
      <p:scale>
        <a:sx n="33" d="100"/>
        <a:sy n="33" d="100"/>
      </p:scale>
      <p:origin x="0" y="-3004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DAA0ABBF-AC47-41DE-A95D-6184A976DE38}" type="datetimeFigureOut">
              <a:rPr lang="en-US" smtClean="0"/>
              <a:pPr/>
              <a:t>9/9/18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F4859117-A06A-4DD6-900B-66B64C86974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Gray units can be optionally omitted without</a:t>
            </a:r>
            <a:r>
              <a:rPr lang="en-US" baseline="0" dirty="0"/>
              <a:t> causing later gaps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Now the company/customer buys service from an ISP who uses its own lines to deliver packets.</a:t>
            </a:r>
          </a:p>
        </p:txBody>
      </p:sp>
      <p:sp>
        <p:nvSpPr>
          <p:cNvPr id="4" name="Slide Number Placeholder 3"/>
          <p:cNvSpPr>
            <a:spLocks noGrp="1"/>
          </p:cNvSpPr>
          <p:nvPr>
            <p:ph type="sldNum" sz="quarter" idx="10"/>
          </p:nvPr>
        </p:nvSpPr>
        <p:spPr/>
        <p:txBody>
          <a:bodyPr/>
          <a:lstStyle/>
          <a:p>
            <a:fld id="{F4859117-A06A-4DD6-900B-66B64C869744}"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Now the company/customer uses the Internet (might</a:t>
            </a:r>
            <a:r>
              <a:rPr lang="en-US" baseline="0" dirty="0"/>
              <a:t> be multiple ISPs)</a:t>
            </a:r>
            <a:r>
              <a:rPr lang="en-US" dirty="0"/>
              <a:t> for</a:t>
            </a:r>
            <a:r>
              <a:rPr lang="en-US" baseline="0" dirty="0"/>
              <a:t> connectivity. The links are virtual in the sense that they refer to some path via the Internet rather than a particular transmission line.</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point is that there are some issues that are not wholly the responsibility of any one</a:t>
            </a:r>
            <a:r>
              <a:rPr lang="en-US" baseline="0" dirty="0"/>
              <a:t> layer, and they crop up again and again in the text. For example</a:t>
            </a:r>
            <a:r>
              <a:rPr lang="en-US" dirty="0"/>
              <a:t>, reliability is often considered a key function of the transport layer (i.e., making</a:t>
            </a:r>
            <a:r>
              <a:rPr lang="en-US" baseline="0" dirty="0"/>
              <a:t> transport reliable) yet reliability mechanisms also appear in other layers (error codes in the link layer, routing around failures in the network layer, and replication at the application layer).</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TCP provides a reliable </a:t>
            </a:r>
            <a:r>
              <a:rPr lang="en-US" dirty="0" err="1"/>
              <a:t>bytestream</a:t>
            </a:r>
            <a:r>
              <a:rPr lang="en-US" dirty="0"/>
              <a:t> service at the Transport layer, IP provides unreliable datagram service at the Network layer.</a:t>
            </a:r>
          </a:p>
          <a:p>
            <a:endParaRPr lang="en-US" dirty="0"/>
          </a:p>
          <a:p>
            <a:r>
              <a:rPr lang="en-US" dirty="0"/>
              <a:t>More examples:</a:t>
            </a:r>
            <a:r>
              <a:rPr lang="en-US" baseline="0" dirty="0"/>
              <a:t> RTP (used to carry VoIP data) provides unreliable connection service; 802.11 (</a:t>
            </a:r>
            <a:r>
              <a:rPr lang="en-US" baseline="0" dirty="0" err="1"/>
              <a:t>WiFi</a:t>
            </a:r>
            <a:r>
              <a:rPr lang="en-US" baseline="0" dirty="0"/>
              <a:t>) provides acknowledged datagram service; Ethernet provides unreliable datagram service.</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primitives are called at the client and server by the higher layer using</a:t>
            </a:r>
            <a:r>
              <a:rPr lang="en-US" baseline="0" dirty="0"/>
              <a:t> the service. The layer implements the primitives by sending messages using the services of the lower layer; these messages are assumed to be reliable for simplicity and the lower layer service is not otherwise described.</a:t>
            </a:r>
          </a:p>
          <a:p>
            <a:endParaRPr lang="en-US" baseline="0" dirty="0"/>
          </a:p>
          <a:p>
            <a:r>
              <a:rPr lang="en-US" baseline="0" dirty="0"/>
              <a:t>This is similar to the way that simple Web browsers and Web servers work today.</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a:t>
            </a:r>
            <a:r>
              <a:rPr lang="en-US" baseline="0" dirty="0"/>
              <a:t> comment about the narrow waist refers to the fact that the network layer of the Internet is IP (Internet Protocol) such that the network layer is called the “Internet” layer. The significance is that all Internet devices speak IP, which provides a point of interoperability that enables innovation both above (new applications and transports) and below (new link technologies).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25</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Decentralized or fully distributed is a</a:t>
            </a:r>
            <a:r>
              <a:rPr lang="en-US" baseline="0" dirty="0"/>
              <a:t> contrast to the hierarchical telephone network that came beforehand. Unlike the telephone network, blowing up a single important node will not break the network or large portions of it.</a:t>
            </a:r>
            <a:r>
              <a:rPr lang="en-US" dirty="0"/>
              <a:t> </a:t>
            </a:r>
          </a:p>
        </p:txBody>
      </p:sp>
      <p:sp>
        <p:nvSpPr>
          <p:cNvPr id="4" name="Slide Number Placeholder 3"/>
          <p:cNvSpPr>
            <a:spLocks noGrp="1"/>
          </p:cNvSpPr>
          <p:nvPr>
            <p:ph type="sldNum" sz="quarter" idx="10"/>
          </p:nvPr>
        </p:nvSpPr>
        <p:spPr/>
        <p:txBody>
          <a:bodyPr/>
          <a:lstStyle/>
          <a:p>
            <a:fld id="{F4859117-A06A-4DD6-900B-66B64C869744}" type="slidenum">
              <a:rPr lang="en-US" smtClean="0"/>
              <a:pPr/>
              <a:t>29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NSFNET was an</a:t>
            </a:r>
            <a:r>
              <a:rPr lang="en-US" baseline="0" dirty="0"/>
              <a:t> academic research network growing out of CSNET that was created so that universities without </a:t>
            </a:r>
            <a:r>
              <a:rPr lang="en-US" baseline="0" dirty="0" err="1"/>
              <a:t>DoD</a:t>
            </a:r>
            <a:r>
              <a:rPr lang="en-US" baseline="0" dirty="0"/>
              <a:t> contracts could participate. It was initially connected to the ARPANET by gateways, and later took over the central role as the “backbone of the Internet”, i.e., the network through which packets passed on their way between parties connected to different parts of the Internet.</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30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ISP = Internet Service</a:t>
            </a:r>
            <a:r>
              <a:rPr lang="en-US" baseline="0" dirty="0"/>
              <a:t> </a:t>
            </a:r>
            <a:r>
              <a:rPr lang="en-US" baseline="0" dirty="0" err="1"/>
              <a:t>Provicer</a:t>
            </a:r>
            <a:r>
              <a:rPr lang="en-US" baseline="0" dirty="0"/>
              <a:t>, IXP = Internet </a:t>
            </a:r>
            <a:r>
              <a:rPr lang="en-US" baseline="0" dirty="0" err="1"/>
              <a:t>eXchange</a:t>
            </a:r>
            <a:r>
              <a:rPr lang="en-US" baseline="0" dirty="0"/>
              <a:t> Point</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31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Contrast computer networks with distributed systems, in</a:t>
            </a:r>
            <a:r>
              <a:rPr lang="en-US" baseline="0" dirty="0"/>
              <a:t> which a model on top of the network is used to present the independent computers to users as a single coherent system, e.g., the Web.</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Both</a:t>
            </a:r>
            <a:r>
              <a:rPr lang="en-US" baseline="0" dirty="0"/>
              <a:t> broadcast and different ranges are complications that do not exist for point-to-point wired links.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38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41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You’ll also see kbps and KB. The lowercase k in kbps is for historical reasons. </a:t>
            </a:r>
          </a:p>
        </p:txBody>
      </p:sp>
      <p:sp>
        <p:nvSpPr>
          <p:cNvPr id="4" name="Slide Number Placeholder 3"/>
          <p:cNvSpPr>
            <a:spLocks noGrp="1"/>
          </p:cNvSpPr>
          <p:nvPr>
            <p:ph type="sldNum" sz="quarter" idx="10"/>
          </p:nvPr>
        </p:nvSpPr>
        <p:spPr/>
        <p:txBody>
          <a:bodyPr/>
          <a:lstStyle/>
          <a:p>
            <a:fld id="{F4859117-A06A-4DD6-900B-66B64C869744}" type="slidenum">
              <a:rPr lang="en-US" smtClean="0"/>
              <a:pPr/>
              <a:t>42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Resource sharing was initially</a:t>
            </a:r>
            <a:r>
              <a:rPr lang="en-US" baseline="0" dirty="0"/>
              <a:t> about physical resources, such as printers, but is now often about access to information, such as a file server.</a:t>
            </a:r>
          </a:p>
          <a:p>
            <a:endParaRPr lang="en-US" baseline="0" dirty="0"/>
          </a:p>
          <a:p>
            <a:r>
              <a:rPr lang="en-US" dirty="0"/>
              <a:t>The Web is an example of client-server computing.</a:t>
            </a:r>
          </a:p>
        </p:txBody>
      </p:sp>
      <p:sp>
        <p:nvSpPr>
          <p:cNvPr id="4" name="Slide Number Placeholder 3"/>
          <p:cNvSpPr>
            <a:spLocks noGrp="1"/>
          </p:cNvSpPr>
          <p:nvPr>
            <p:ph type="sldNum" sz="quarter" idx="10"/>
          </p:nvPr>
        </p:nvSpPr>
        <p:spPr/>
        <p:txBody>
          <a:bodyPr/>
          <a:lstStyle/>
          <a:p>
            <a:fld id="{F4859117-A06A-4DD6-900B-66B64C86974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P2P</a:t>
            </a:r>
            <a:r>
              <a:rPr lang="en-US" baseline="0" dirty="0"/>
              <a:t> contrasts with client-server. Why is it under home applications? Because unlike cloud there is no need to have a business run dedicated infrastructure for the app to work.</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Laptop sales outpaced desktop</a:t>
            </a:r>
            <a:r>
              <a:rPr lang="en-US" baseline="0" dirty="0"/>
              <a:t> sales in 2010, and there are many more mobile phones (but not smart phones) than personal computers. </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a:t>
            </a:r>
            <a:r>
              <a:rPr lang="en-US" baseline="0" dirty="0"/>
              <a:t> the US, </a:t>
            </a:r>
            <a:r>
              <a:rPr lang="en-US" dirty="0"/>
              <a:t>DMCA (Digital</a:t>
            </a:r>
            <a:r>
              <a:rPr lang="en-US" baseline="0" dirty="0"/>
              <a:t> Millennium Copyright Act) </a:t>
            </a:r>
            <a:r>
              <a:rPr lang="en-US" dirty="0"/>
              <a:t>takedowns are automated notices sent by content owners to parties they believe are inappropriately</a:t>
            </a:r>
            <a:r>
              <a:rPr lang="en-US" baseline="0" dirty="0"/>
              <a:t> putting copyrighted content online. They instruct the party to take down the content or face legal measures.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An “internetwork” is any</a:t>
            </a:r>
            <a:r>
              <a:rPr lang="en-US" baseline="0" dirty="0"/>
              <a:t> larger network made up of smaller component networks. The “Internet” (with a capital I) is the set of all connected networks.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is</a:t>
            </a:r>
            <a:r>
              <a:rPr lang="en-US" baseline="0" dirty="0"/>
              <a:t> a common way in which home subscribers obtain access to the Internet in the US.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company probably leases the transmission lines</a:t>
            </a:r>
            <a:r>
              <a:rPr lang="en-US" baseline="0" dirty="0"/>
              <a:t> (since most companies do not have their own lines).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pitchFamily="34" charset="0"/>
                <a:cs typeface="Arial"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Arial" pitchFamily="34" charset="0"/>
                <a:cs typeface="Arial"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5"/>
          <p:cNvSpPr>
            <a:spLocks noGrp="1" noChangeArrowheads="1"/>
          </p:cNvSpPr>
          <p:nvPr>
            <p:ph type="ftr" sz="quarter" idx="10"/>
          </p:nvPr>
        </p:nvSpPr>
        <p:spPr>
          <a:xfrm>
            <a:off x="304800" y="6572250"/>
            <a:ext cx="8610600" cy="276225"/>
          </a:xfrm>
        </p:spPr>
        <p:txBody>
          <a:bodyPr/>
          <a:lstStyle>
            <a:lvl1pPr algn="ctr">
              <a:defRPr sz="800" i="1">
                <a:latin typeface="Arial" pitchFamily="34" charset="0"/>
                <a:cs typeface="Arial" pitchFamily="34" charset="0"/>
              </a:defRPr>
            </a:lvl1pPr>
          </a:lstStyle>
          <a:p>
            <a:pPr>
              <a:defRPr/>
            </a:pPr>
            <a:r>
              <a:rPr lang="en-US"/>
              <a:t>CN5E by Tanenbaum &amp; Wetherall, © Pearson Education-Prentice Hall and D. Wetherall, 2011</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143000"/>
            <a:ext cx="8229600" cy="4867275"/>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sz="800"/>
            </a:lvl1pPr>
          </a:lstStyle>
          <a:p>
            <a:pPr>
              <a:defRPr/>
            </a:pPr>
            <a:r>
              <a:rPr lang="en-US"/>
              <a:t>CN5E by Tanenbaum &amp; Wetherall, © Pearson Education-Prentice Hall and D. Wetherall, 2011</a:t>
            </a:r>
            <a:endParaRPr lang="en-US" dirty="0"/>
          </a:p>
        </p:txBody>
      </p:sp>
      <p:sp>
        <p:nvSpPr>
          <p:cNvPr id="6"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75E3A62E-607D-4C70-8AA8-4E7424A8B6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a:defRPr/>
            </a:pPr>
            <a:r>
              <a:rPr lang="en-US"/>
              <a:t>CN5E by Tanenbaum &amp; Wetherall, © Pearson Education-Prentice Hall and D. Wetherall, 2011</a:t>
            </a:r>
            <a:endParaRPr lang="en-US" i="0" dirty="0"/>
          </a:p>
        </p:txBody>
      </p:sp>
      <p:sp>
        <p:nvSpPr>
          <p:cNvPr id="5" name="Content Placeholder 2"/>
          <p:cNvSpPr>
            <a:spLocks noGrp="1"/>
          </p:cNvSpPr>
          <p:nvPr>
            <p:ph idx="1"/>
          </p:nvPr>
        </p:nvSpPr>
        <p:spPr>
          <a:xfrm>
            <a:off x="457200" y="1143000"/>
            <a:ext cx="4114800" cy="4867275"/>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a:defRPr/>
            </a:pPr>
            <a:r>
              <a:rPr lang="en-US"/>
              <a:t>CN5E by Tanenbaum &amp; Wetherall, © Pearson Education-Prentice Hall and D. Wetherall, 2011</a:t>
            </a:r>
            <a:endParaRPr lang="en-US" i="0" dirty="0"/>
          </a:p>
        </p:txBody>
      </p:sp>
      <p:sp>
        <p:nvSpPr>
          <p:cNvPr id="4" name="Content Placeholder 2"/>
          <p:cNvSpPr>
            <a:spLocks noGrp="1"/>
          </p:cNvSpPr>
          <p:nvPr>
            <p:ph idx="1"/>
          </p:nvPr>
        </p:nvSpPr>
        <p:spPr>
          <a:xfrm>
            <a:off x="457200" y="1143001"/>
            <a:ext cx="8229600" cy="1123950"/>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1"/>
          </p:nvPr>
        </p:nvSpPr>
        <p:spPr>
          <a:xfrm>
            <a:off x="457200" y="2266950"/>
            <a:ext cx="4114800" cy="3743325"/>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sz="800"/>
            </a:lvl1pPr>
          </a:lstStyle>
          <a:p>
            <a:pPr>
              <a:defRPr/>
            </a:pPr>
            <a:r>
              <a:rPr lang="en-US"/>
              <a:t>CN5E by Tanenbaum &amp; Wetherall, © Pearson Education-Prentice Hall and D. Wetherall, 2011</a:t>
            </a:r>
            <a:endParaRPr lang="en-US" i="0" dirty="0"/>
          </a:p>
        </p:txBody>
      </p:sp>
      <p:sp>
        <p:nvSpPr>
          <p:cNvPr id="4" name="Content Placeholder 2"/>
          <p:cNvSpPr>
            <a:spLocks noGrp="1"/>
          </p:cNvSpPr>
          <p:nvPr>
            <p:ph idx="1"/>
          </p:nvPr>
        </p:nvSpPr>
        <p:spPr>
          <a:xfrm>
            <a:off x="1381124" y="1990725"/>
            <a:ext cx="7315201" cy="4019550"/>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sz="800"/>
            </a:lvl1pPr>
          </a:lstStyle>
          <a:p>
            <a:pPr>
              <a:defRPr/>
            </a:pPr>
            <a:r>
              <a:rPr lang="en-US"/>
              <a:t>CN5E by Tanenbaum &amp; Wetherall, © Pearson Education-Prentice Hall and D. Wetherall, 2011</a:t>
            </a:r>
            <a:endParaRPr lang="en-US" i="0" dirty="0"/>
          </a:p>
        </p:txBody>
      </p:sp>
      <p:sp>
        <p:nvSpPr>
          <p:cNvPr id="4" name="Content Placeholder 2"/>
          <p:cNvSpPr>
            <a:spLocks noGrp="1"/>
          </p:cNvSpPr>
          <p:nvPr>
            <p:ph idx="1"/>
          </p:nvPr>
        </p:nvSpPr>
        <p:spPr>
          <a:xfrm>
            <a:off x="914399" y="1610713"/>
            <a:ext cx="7790214" cy="4600081"/>
          </a:xfrm>
        </p:spPr>
        <p:txBody>
          <a:bodyPr/>
          <a:lstStyle>
            <a:lvl1pP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381124" y="1590675"/>
            <a:ext cx="7315201" cy="4591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01" name="Rectangle 5"/>
          <p:cNvSpPr>
            <a:spLocks noGrp="1" noChangeArrowheads="1"/>
          </p:cNvSpPr>
          <p:nvPr>
            <p:ph type="ftr" sz="quarter" idx="3"/>
          </p:nvPr>
        </p:nvSpPr>
        <p:spPr bwMode="auto">
          <a:xfrm>
            <a:off x="0" y="6553200"/>
            <a:ext cx="914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fontAlgn="auto" hangingPunct="1">
              <a:spcBef>
                <a:spcPts val="0"/>
              </a:spcBef>
              <a:spcAft>
                <a:spcPts val="0"/>
              </a:spcAft>
              <a:defRPr sz="800" i="1">
                <a:latin typeface="Arial" pitchFamily="34" charset="0"/>
                <a:cs typeface="Arial" pitchFamily="34" charset="0"/>
              </a:defRPr>
            </a:lvl1pPr>
          </a:lstStyle>
          <a:p>
            <a:pPr>
              <a:defRPr/>
            </a:pPr>
            <a:r>
              <a:rPr lang="en-US"/>
              <a:t>CN5E by Tanenbaum &amp; Wetherall, © Pearson Education-Prentice Hall and D. Wetherall, 2011</a:t>
            </a:r>
            <a:endParaRPr lang="en-US" i="0" dirty="0"/>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80" r:id="rId3"/>
    <p:sldLayoutId id="2147483681" r:id="rId4"/>
    <p:sldLayoutId id="2147483678" r:id="rId5"/>
    <p:sldLayoutId id="2147483679" r:id="rId6"/>
  </p:sldLayoutIdLst>
  <p:hf sldNum="0" hdr="0" dt="0"/>
  <p:txStyles>
    <p:titleStyle>
      <a:lvl1pPr algn="ctr" rtl="0" eaLnBrk="0" fontAlgn="base" hangingPunct="0">
        <a:spcBef>
          <a:spcPct val="0"/>
        </a:spcBef>
        <a:spcAft>
          <a:spcPct val="0"/>
        </a:spcAft>
        <a:defRPr sz="3600">
          <a:solidFill>
            <a:srgbClr val="FF0000"/>
          </a:solidFill>
          <a:latin typeface="Arial" pitchFamily="34" charset="0"/>
          <a:ea typeface="+mj-ea"/>
          <a:cs typeface="Arial" pitchFamily="34" charset="0"/>
        </a:defRPr>
      </a:lvl1pPr>
      <a:lvl2pPr algn="ctr" rtl="0" eaLnBrk="0" fontAlgn="base" hangingPunct="0">
        <a:spcBef>
          <a:spcPct val="0"/>
        </a:spcBef>
        <a:spcAft>
          <a:spcPct val="0"/>
        </a:spcAft>
        <a:defRPr sz="3600">
          <a:solidFill>
            <a:srgbClr val="FF0000"/>
          </a:solidFill>
          <a:latin typeface="Arial" charset="0"/>
          <a:cs typeface="Arial" charset="0"/>
        </a:defRPr>
      </a:lvl2pPr>
      <a:lvl3pPr algn="ctr" rtl="0" eaLnBrk="0" fontAlgn="base" hangingPunct="0">
        <a:spcBef>
          <a:spcPct val="0"/>
        </a:spcBef>
        <a:spcAft>
          <a:spcPct val="0"/>
        </a:spcAft>
        <a:defRPr sz="3600">
          <a:solidFill>
            <a:srgbClr val="FF0000"/>
          </a:solidFill>
          <a:latin typeface="Arial" charset="0"/>
          <a:cs typeface="Arial" charset="0"/>
        </a:defRPr>
      </a:lvl3pPr>
      <a:lvl4pPr algn="ctr" rtl="0" eaLnBrk="0" fontAlgn="base" hangingPunct="0">
        <a:spcBef>
          <a:spcPct val="0"/>
        </a:spcBef>
        <a:spcAft>
          <a:spcPct val="0"/>
        </a:spcAft>
        <a:defRPr sz="3600">
          <a:solidFill>
            <a:srgbClr val="FF0000"/>
          </a:solidFill>
          <a:latin typeface="Arial" charset="0"/>
          <a:cs typeface="Arial" charset="0"/>
        </a:defRPr>
      </a:lvl4pPr>
      <a:lvl5pPr algn="ctr" rtl="0" eaLnBrk="0" fontAlgn="base" hangingPunct="0">
        <a:spcBef>
          <a:spcPct val="0"/>
        </a:spcBef>
        <a:spcAft>
          <a:spcPct val="0"/>
        </a:spcAft>
        <a:defRPr sz="36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Times New Roman" pitchFamily="18" charset="0"/>
        </a:defRPr>
      </a:lvl6pPr>
      <a:lvl7pPr marL="914400" algn="ctr" rtl="0" eaLnBrk="1" fontAlgn="base" hangingPunct="1">
        <a:spcBef>
          <a:spcPct val="0"/>
        </a:spcBef>
        <a:spcAft>
          <a:spcPct val="0"/>
        </a:spcAft>
        <a:defRPr sz="4400">
          <a:solidFill>
            <a:srgbClr val="FF0000"/>
          </a:solidFill>
          <a:latin typeface="Times New Roman" pitchFamily="18" charset="0"/>
        </a:defRPr>
      </a:lvl7pPr>
      <a:lvl8pPr marL="1371600" algn="ctr" rtl="0" eaLnBrk="1" fontAlgn="base" hangingPunct="1">
        <a:spcBef>
          <a:spcPct val="0"/>
        </a:spcBef>
        <a:spcAft>
          <a:spcPct val="0"/>
        </a:spcAft>
        <a:defRPr sz="4400">
          <a:solidFill>
            <a:srgbClr val="FF0000"/>
          </a:solidFill>
          <a:latin typeface="Times New Roman" pitchFamily="18" charset="0"/>
        </a:defRPr>
      </a:lvl8pPr>
      <a:lvl9pPr marL="1828800" algn="ctr" rtl="0" eaLnBrk="1" fontAlgn="base" hangingPunct="1">
        <a:spcBef>
          <a:spcPct val="0"/>
        </a:spcBef>
        <a:spcAft>
          <a:spcPct val="0"/>
        </a:spcAft>
        <a:defRPr sz="4400">
          <a:solidFill>
            <a:srgbClr val="FF0000"/>
          </a:solidFill>
          <a:latin typeface="Times New Roman" pitchFamily="18" charset="0"/>
        </a:defRPr>
      </a:lvl9pPr>
    </p:titleStyle>
    <p:bodyStyle>
      <a:lvl1pPr marL="0" indent="0" algn="l" rtl="0" eaLnBrk="0" fontAlgn="base" hangingPunct="0">
        <a:spcBef>
          <a:spcPts val="1800"/>
        </a:spcBef>
        <a:spcAft>
          <a:spcPct val="0"/>
        </a:spcAft>
        <a:buClr>
          <a:srgbClr val="0000FF"/>
        </a:buClr>
        <a:buFont typeface="Arial" pitchFamily="34" charset="0"/>
        <a:buNone/>
        <a:defRPr sz="2400">
          <a:solidFill>
            <a:schemeClr val="tx1"/>
          </a:solidFill>
          <a:latin typeface="Arial" pitchFamily="34" charset="0"/>
          <a:ea typeface="+mn-ea"/>
          <a:cs typeface="Arial" pitchFamily="34" charset="0"/>
        </a:defRPr>
      </a:lvl1pPr>
      <a:lvl2pPr marL="457200" indent="-457200" algn="l" rtl="0" eaLnBrk="0" fontAlgn="base" hangingPunct="0">
        <a:spcBef>
          <a:spcPts val="600"/>
        </a:spcBef>
        <a:spcAft>
          <a:spcPct val="0"/>
        </a:spcAft>
        <a:buClr>
          <a:srgbClr val="0000FF"/>
        </a:buClr>
        <a:buFont typeface="Arial" pitchFamily="34" charset="0"/>
        <a:buChar char="•"/>
        <a:defRPr sz="2400">
          <a:solidFill>
            <a:schemeClr val="tx1"/>
          </a:solidFill>
          <a:latin typeface="Arial" pitchFamily="34" charset="0"/>
          <a:cs typeface="Arial" pitchFamily="34" charset="0"/>
        </a:defRPr>
      </a:lvl2pPr>
      <a:lvl3pPr marL="800100" indent="-342900" algn="l" rtl="0" eaLnBrk="0" fontAlgn="base" hangingPunct="0">
        <a:spcBef>
          <a:spcPct val="20000"/>
        </a:spcBef>
        <a:spcAft>
          <a:spcPct val="0"/>
        </a:spcAft>
        <a:buClr>
          <a:srgbClr val="0000FF"/>
        </a:buClr>
        <a:buFont typeface="Arial" pitchFamily="34" charset="0"/>
        <a:buChar char="−"/>
        <a:defRPr sz="2000">
          <a:solidFill>
            <a:schemeClr val="tx1"/>
          </a:solidFill>
          <a:latin typeface="Arial" pitchFamily="34" charset="0"/>
          <a:cs typeface="Arial" pitchFamily="34" charset="0"/>
        </a:defRPr>
      </a:lvl3pPr>
      <a:lvl4pPr marL="1028700" indent="-228600" algn="l" rtl="0" eaLnBrk="0" fontAlgn="base" hangingPunct="0">
        <a:spcBef>
          <a:spcPct val="20000"/>
        </a:spcBef>
        <a:spcAft>
          <a:spcPct val="0"/>
        </a:spcAft>
        <a:buClr>
          <a:srgbClr val="0000FF"/>
        </a:buClr>
        <a:buFont typeface="Arial" pitchFamily="34" charset="0"/>
        <a:buChar char="»"/>
        <a:defRPr sz="1800">
          <a:solidFill>
            <a:schemeClr val="tx1"/>
          </a:solidFill>
          <a:latin typeface="Arial" pitchFamily="34" charset="0"/>
          <a:cs typeface="Arial" pitchFamily="34" charset="0"/>
        </a:defRPr>
      </a:lvl4pPr>
      <a:lvl5pPr marL="1257300" indent="-228600" algn="l" rtl="0" eaLnBrk="0" fontAlgn="base" hangingPunct="0">
        <a:spcBef>
          <a:spcPct val="20000"/>
        </a:spcBef>
        <a:spcAft>
          <a:spcPct val="0"/>
        </a:spcAft>
        <a:buClr>
          <a:srgbClr val="0000FF"/>
        </a:buClr>
        <a:buFont typeface="Wingdings" pitchFamily="2" charset="2"/>
        <a:buChar char="§"/>
        <a:defRPr sz="1600">
          <a:solidFill>
            <a:schemeClr val="tx1"/>
          </a:solidFill>
          <a:latin typeface="Arial" pitchFamily="34" charset="0"/>
          <a:cs typeface="Arial" pitchFamily="34" charset="0"/>
        </a:defRPr>
      </a:lvl5pPr>
      <a:lvl6pPr marL="2667000" indent="-381000" algn="l" rtl="0" eaLnBrk="1" fontAlgn="base" hangingPunct="1">
        <a:spcBef>
          <a:spcPct val="20000"/>
        </a:spcBef>
        <a:spcAft>
          <a:spcPct val="0"/>
        </a:spcAft>
        <a:buClr>
          <a:schemeClr val="accent2"/>
        </a:buClr>
        <a:buChar char="»"/>
        <a:defRPr sz="2000">
          <a:solidFill>
            <a:schemeClr val="tx1"/>
          </a:solidFill>
          <a:latin typeface="+mn-lt"/>
        </a:defRPr>
      </a:lvl6pPr>
      <a:lvl7pPr marL="3124200" indent="-381000" algn="l" rtl="0" eaLnBrk="1" fontAlgn="base" hangingPunct="1">
        <a:spcBef>
          <a:spcPct val="20000"/>
        </a:spcBef>
        <a:spcAft>
          <a:spcPct val="0"/>
        </a:spcAft>
        <a:buClr>
          <a:schemeClr val="accent2"/>
        </a:buClr>
        <a:buChar char="»"/>
        <a:defRPr sz="2000">
          <a:solidFill>
            <a:schemeClr val="tx1"/>
          </a:solidFill>
          <a:latin typeface="+mn-lt"/>
        </a:defRPr>
      </a:lvl7pPr>
      <a:lvl8pPr marL="3581400" indent="-381000" algn="l" rtl="0" eaLnBrk="1" fontAlgn="base" hangingPunct="1">
        <a:spcBef>
          <a:spcPct val="20000"/>
        </a:spcBef>
        <a:spcAft>
          <a:spcPct val="0"/>
        </a:spcAft>
        <a:buClr>
          <a:schemeClr val="accent2"/>
        </a:buClr>
        <a:buChar char="»"/>
        <a:defRPr sz="2000">
          <a:solidFill>
            <a:schemeClr val="tx1"/>
          </a:solidFill>
          <a:latin typeface="+mn-lt"/>
        </a:defRPr>
      </a:lvl8pPr>
      <a:lvl9pPr marL="4038600" indent="-381000" algn="l" rtl="0" eaLnBrk="1" fontAlgn="base" hangingPunct="1">
        <a:spcBef>
          <a:spcPct val="20000"/>
        </a:spcBef>
        <a:spcAft>
          <a:spcPct val="0"/>
        </a:spcAft>
        <a:buClr>
          <a:schemeClr val="accent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0" y="666750"/>
            <a:ext cx="9144000" cy="1143000"/>
          </a:xfrm>
        </p:spPr>
        <p:txBody>
          <a:bodyPr/>
          <a:lstStyle/>
          <a:p>
            <a:r>
              <a:rPr lang="en-US" dirty="0"/>
              <a:t>Introduction</a:t>
            </a:r>
            <a:br>
              <a:rPr lang="en-US" dirty="0"/>
            </a:br>
            <a:r>
              <a:rPr lang="en-US" sz="2400" dirty="0">
                <a:solidFill>
                  <a:schemeClr val="bg1">
                    <a:lumMod val="50000"/>
                  </a:schemeClr>
                </a:solidFill>
              </a:rPr>
              <a:t>Chapter 1</a:t>
            </a:r>
            <a:endParaRPr lang="en-US" dirty="0"/>
          </a:p>
        </p:txBody>
      </p:sp>
      <p:sp>
        <p:nvSpPr>
          <p:cNvPr id="9" name="Footer Placeholder 8"/>
          <p:cNvSpPr>
            <a:spLocks noGrp="1"/>
          </p:cNvSpPr>
          <p:nvPr>
            <p:ph type="ftr" sz="quarter" idx="10"/>
          </p:nvPr>
        </p:nvSpPr>
        <p:spPr/>
        <p:txBody>
          <a:bodyPr/>
          <a:lstStyle/>
          <a:p>
            <a:pPr>
              <a:defRPr/>
            </a:pPr>
            <a:r>
              <a:rPr lang="en-US"/>
              <a:t>CN5E by Tanenbaum &amp; Wetherall, © Pearson Education-Prentice Hall and D. Wetherall, 2011</a:t>
            </a:r>
            <a:endParaRPr lang="en-US" dirty="0"/>
          </a:p>
        </p:txBody>
      </p:sp>
      <p:sp>
        <p:nvSpPr>
          <p:cNvPr id="4099" name="Subtitle 2"/>
          <p:cNvSpPr>
            <a:spLocks noGrp="1"/>
          </p:cNvSpPr>
          <p:nvPr>
            <p:ph idx="1"/>
          </p:nvPr>
        </p:nvSpPr>
        <p:spPr>
          <a:xfrm>
            <a:off x="1257299" y="1990725"/>
            <a:ext cx="6686551" cy="4019550"/>
          </a:xfrm>
        </p:spPr>
        <p:txBody>
          <a:bodyPr/>
          <a:lstStyle/>
          <a:p>
            <a:pPr lvl="1"/>
            <a:r>
              <a:rPr lang="en-US" dirty="0"/>
              <a:t>Uses of Computer Networks</a:t>
            </a:r>
          </a:p>
          <a:p>
            <a:pPr lvl="1"/>
            <a:r>
              <a:rPr lang="en-US" dirty="0"/>
              <a:t>Network Hardware</a:t>
            </a:r>
          </a:p>
          <a:p>
            <a:pPr lvl="1"/>
            <a:r>
              <a:rPr lang="en-US" dirty="0"/>
              <a:t>Network Software</a:t>
            </a:r>
          </a:p>
          <a:p>
            <a:pPr lvl="1"/>
            <a:r>
              <a:rPr lang="en-US" dirty="0"/>
              <a:t>Reference Models</a:t>
            </a:r>
          </a:p>
          <a:p>
            <a:pPr lvl="1"/>
            <a:r>
              <a:rPr lang="en-US" dirty="0">
                <a:solidFill>
                  <a:schemeClr val="tx1">
                    <a:lumMod val="50000"/>
                    <a:lumOff val="50000"/>
                  </a:schemeClr>
                </a:solidFill>
              </a:rPr>
              <a:t>Example Networks</a:t>
            </a:r>
          </a:p>
          <a:p>
            <a:pPr lvl="1"/>
            <a:r>
              <a:rPr lang="en-US" dirty="0">
                <a:solidFill>
                  <a:schemeClr val="tx1">
                    <a:lumMod val="50000"/>
                    <a:lumOff val="50000"/>
                  </a:schemeClr>
                </a:solidFill>
              </a:rPr>
              <a:t>Network Standardization</a:t>
            </a:r>
          </a:p>
          <a:p>
            <a:pPr lvl="1"/>
            <a:r>
              <a:rPr lang="en-US" dirty="0"/>
              <a:t>Metric Units</a:t>
            </a:r>
          </a:p>
        </p:txBody>
      </p:sp>
      <p:sp>
        <p:nvSpPr>
          <p:cNvPr id="5" name="TextBox 4"/>
          <p:cNvSpPr txBox="1"/>
          <p:nvPr/>
        </p:nvSpPr>
        <p:spPr>
          <a:xfrm>
            <a:off x="3615231" y="6162675"/>
            <a:ext cx="1913537" cy="307777"/>
          </a:xfrm>
          <a:prstGeom prst="rect">
            <a:avLst/>
          </a:prstGeom>
          <a:noFill/>
        </p:spPr>
        <p:txBody>
          <a:bodyPr wrap="none" rtlCol="0">
            <a:spAutoFit/>
          </a:bodyPr>
          <a:lstStyle/>
          <a:p>
            <a:pPr algn="ctr"/>
            <a:r>
              <a:rPr lang="en-US" sz="1400" dirty="0"/>
              <a:t>Revised: August 2011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t>Metropolitan Area Networks</a:t>
            </a:r>
          </a:p>
        </p:txBody>
      </p:sp>
      <p:sp>
        <p:nvSpPr>
          <p:cNvPr id="6" name="Footer Placeholder 5"/>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16387" name="Content Placeholder 2"/>
          <p:cNvSpPr>
            <a:spLocks noGrp="1"/>
          </p:cNvSpPr>
          <p:nvPr>
            <p:ph idx="1"/>
          </p:nvPr>
        </p:nvSpPr>
        <p:spPr/>
        <p:txBody>
          <a:bodyPr/>
          <a:lstStyle/>
          <a:p>
            <a:r>
              <a:rPr lang="en-US" dirty="0"/>
              <a:t>Connect devices over a metropolitan area</a:t>
            </a:r>
          </a:p>
          <a:p>
            <a:r>
              <a:rPr lang="en-US" dirty="0"/>
              <a:t>Example MAN based on cable TV:</a:t>
            </a:r>
          </a:p>
        </p:txBody>
      </p:sp>
      <p:pic>
        <p:nvPicPr>
          <p:cNvPr id="16388" name="Picture 2"/>
          <p:cNvPicPr>
            <a:picLocks noChangeAspect="1" noChangeArrowheads="1"/>
          </p:cNvPicPr>
          <p:nvPr/>
        </p:nvPicPr>
        <p:blipFill>
          <a:blip r:embed="rId3" cstate="print"/>
          <a:srcRect/>
          <a:stretch>
            <a:fillRect/>
          </a:stretch>
        </p:blipFill>
        <p:spPr bwMode="auto">
          <a:xfrm>
            <a:off x="1804987" y="2819400"/>
            <a:ext cx="5534025" cy="3214141"/>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ontent Placeholder 2"/>
          <p:cNvSpPr>
            <a:spLocks noGrp="1"/>
          </p:cNvSpPr>
          <p:nvPr>
            <p:ph idx="1"/>
          </p:nvPr>
        </p:nvSpPr>
        <p:spPr/>
        <p:txBody>
          <a:bodyPr/>
          <a:lstStyle/>
          <a:p>
            <a:r>
              <a:rPr lang="en-US" dirty="0"/>
              <a:t>Connect devices over a country</a:t>
            </a:r>
          </a:p>
          <a:p>
            <a:r>
              <a:rPr lang="en-US" dirty="0"/>
              <a:t>Example WAN connecting three branch offices:</a:t>
            </a:r>
          </a:p>
        </p:txBody>
      </p:sp>
      <p:pic>
        <p:nvPicPr>
          <p:cNvPr id="17410" name="Picture 2"/>
          <p:cNvPicPr>
            <a:picLocks noChangeAspect="1" noChangeArrowheads="1"/>
          </p:cNvPicPr>
          <p:nvPr/>
        </p:nvPicPr>
        <p:blipFill>
          <a:blip r:embed="rId3" cstate="print"/>
          <a:srcRect t="4159" b="2566"/>
          <a:stretch>
            <a:fillRect/>
          </a:stretch>
        </p:blipFill>
        <p:spPr bwMode="auto">
          <a:xfrm>
            <a:off x="1514095" y="2333625"/>
            <a:ext cx="6400800" cy="3940680"/>
          </a:xfrm>
          <a:prstGeom prst="rect">
            <a:avLst/>
          </a:prstGeom>
          <a:noFill/>
          <a:ln w="9525">
            <a:noFill/>
            <a:miter lim="800000"/>
            <a:headEnd/>
            <a:tailEnd/>
          </a:ln>
        </p:spPr>
      </p:pic>
      <p:sp>
        <p:nvSpPr>
          <p:cNvPr id="17411" name="Title 1"/>
          <p:cNvSpPr>
            <a:spLocks noGrp="1"/>
          </p:cNvSpPr>
          <p:nvPr>
            <p:ph type="title"/>
          </p:nvPr>
        </p:nvSpPr>
        <p:spPr/>
        <p:txBody>
          <a:bodyPr/>
          <a:lstStyle/>
          <a:p>
            <a:r>
              <a:rPr lang="en-US"/>
              <a:t>Wide Area Networks (1)</a:t>
            </a:r>
          </a:p>
        </p:txBody>
      </p:sp>
      <p:sp>
        <p:nvSpPr>
          <p:cNvPr id="6" name="Footer Placeholder 5"/>
          <p:cNvSpPr>
            <a:spLocks noGrp="1"/>
          </p:cNvSpPr>
          <p:nvPr>
            <p:ph type="ftr" sz="quarter" idx="11"/>
          </p:nvPr>
        </p:nvSpPr>
        <p:spPr/>
        <p:txBody>
          <a:bodyPr/>
          <a:lstStyle/>
          <a:p>
            <a:r>
              <a:rPr lang="en-US"/>
              <a:t>CN5E by Tanenbaum &amp; Wetherall, © Pearson Education-Prentice Hall and D. Wetherall, 2011</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Wide Area Networks (2)</a:t>
            </a:r>
          </a:p>
        </p:txBody>
      </p:sp>
      <p:sp>
        <p:nvSpPr>
          <p:cNvPr id="19459" name="Content Placeholder 2"/>
          <p:cNvSpPr>
            <a:spLocks noGrp="1"/>
          </p:cNvSpPr>
          <p:nvPr>
            <p:ph idx="1"/>
          </p:nvPr>
        </p:nvSpPr>
        <p:spPr/>
        <p:txBody>
          <a:bodyPr/>
          <a:lstStyle/>
          <a:p>
            <a:r>
              <a:rPr lang="en-US" dirty="0"/>
              <a:t>An ISP (Internet Service Provider) network is also a WAN.</a:t>
            </a:r>
          </a:p>
          <a:p>
            <a:r>
              <a:rPr lang="en-US" dirty="0"/>
              <a:t>Customers buy connectivity from the ISP to use it.</a:t>
            </a:r>
          </a:p>
        </p:txBody>
      </p:sp>
      <p:sp>
        <p:nvSpPr>
          <p:cNvPr id="6" name="Footer Placeholder 5"/>
          <p:cNvSpPr>
            <a:spLocks noGrp="1"/>
          </p:cNvSpPr>
          <p:nvPr>
            <p:ph type="ftr" sz="quarter" idx="11"/>
          </p:nvPr>
        </p:nvSpPr>
        <p:spPr/>
        <p:txBody>
          <a:bodyPr/>
          <a:lstStyle/>
          <a:p>
            <a:r>
              <a:rPr lang="en-US"/>
              <a:t>CN5E by Tanenbaum &amp; Wetherall, © Pearson Education-Prentice Hall and D. Wetherall, 2011</a:t>
            </a:r>
            <a:endParaRPr lang="en-US" dirty="0"/>
          </a:p>
        </p:txBody>
      </p:sp>
      <p:pic>
        <p:nvPicPr>
          <p:cNvPr id="19460" name="Picture 2"/>
          <p:cNvPicPr>
            <a:picLocks noChangeAspect="1" noChangeArrowheads="1"/>
          </p:cNvPicPr>
          <p:nvPr/>
        </p:nvPicPr>
        <p:blipFill>
          <a:blip r:embed="rId3" cstate="print"/>
          <a:srcRect/>
          <a:stretch>
            <a:fillRect/>
          </a:stretch>
        </p:blipFill>
        <p:spPr bwMode="auto">
          <a:xfrm>
            <a:off x="1564759" y="2305053"/>
            <a:ext cx="6400800" cy="3809472"/>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Wide Area Networks (3)</a:t>
            </a:r>
          </a:p>
        </p:txBody>
      </p:sp>
      <p:sp>
        <p:nvSpPr>
          <p:cNvPr id="18435" name="Content Placeholder 2"/>
          <p:cNvSpPr>
            <a:spLocks noGrp="1"/>
          </p:cNvSpPr>
          <p:nvPr>
            <p:ph idx="1"/>
          </p:nvPr>
        </p:nvSpPr>
        <p:spPr/>
        <p:txBody>
          <a:bodyPr/>
          <a:lstStyle/>
          <a:p>
            <a:r>
              <a:rPr lang="en-US" dirty="0"/>
              <a:t>A VPN (Virtual Private Network) is a WAN built from virtual links that run on top of the Internet.</a:t>
            </a:r>
          </a:p>
        </p:txBody>
      </p:sp>
      <p:sp>
        <p:nvSpPr>
          <p:cNvPr id="6" name="Footer Placeholder 5"/>
          <p:cNvSpPr>
            <a:spLocks noGrp="1"/>
          </p:cNvSpPr>
          <p:nvPr>
            <p:ph type="ftr" sz="quarter" idx="11"/>
          </p:nvPr>
        </p:nvSpPr>
        <p:spPr/>
        <p:txBody>
          <a:bodyPr/>
          <a:lstStyle/>
          <a:p>
            <a:r>
              <a:rPr lang="en-US"/>
              <a:t>CN5E by Tanenbaum &amp; Wetherall, © Pearson Education-Prentice Hall and D. Wetherall, 2011</a:t>
            </a:r>
            <a:endParaRPr lang="en-US" dirty="0"/>
          </a:p>
        </p:txBody>
      </p:sp>
      <p:pic>
        <p:nvPicPr>
          <p:cNvPr id="18436" name="Picture 2"/>
          <p:cNvPicPr>
            <a:picLocks noChangeAspect="1" noChangeArrowheads="1"/>
          </p:cNvPicPr>
          <p:nvPr/>
        </p:nvPicPr>
        <p:blipFill>
          <a:blip r:embed="rId3" cstate="print"/>
          <a:srcRect/>
          <a:stretch>
            <a:fillRect/>
          </a:stretch>
        </p:blipFill>
        <p:spPr bwMode="auto">
          <a:xfrm>
            <a:off x="1566068" y="2343150"/>
            <a:ext cx="6400800" cy="4042611"/>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Network Software</a:t>
            </a:r>
          </a:p>
        </p:txBody>
      </p:sp>
      <p:sp>
        <p:nvSpPr>
          <p:cNvPr id="5" name="Footer Placeholder 4"/>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20483" name="Rectangle 3"/>
          <p:cNvSpPr>
            <a:spLocks noGrp="1" noChangeArrowheads="1"/>
          </p:cNvSpPr>
          <p:nvPr>
            <p:ph idx="1"/>
          </p:nvPr>
        </p:nvSpPr>
        <p:spPr/>
        <p:txBody>
          <a:bodyPr/>
          <a:lstStyle/>
          <a:p>
            <a:pPr lvl="1"/>
            <a:r>
              <a:rPr lang="en-US" dirty="0"/>
              <a:t>Protocol layers </a:t>
            </a:r>
            <a:r>
              <a:rPr lang="en-US" dirty="0">
                <a:solidFill>
                  <a:srgbClr val="0000FF"/>
                </a:solidFill>
                <a:latin typeface="Arial"/>
                <a:cs typeface="Arial"/>
              </a:rPr>
              <a:t>»</a:t>
            </a:r>
            <a:endParaRPr lang="en-US" dirty="0"/>
          </a:p>
          <a:p>
            <a:pPr lvl="1"/>
            <a:r>
              <a:rPr lang="en-US" dirty="0"/>
              <a:t>Design issues for the layers </a:t>
            </a:r>
            <a:r>
              <a:rPr lang="en-US" dirty="0">
                <a:solidFill>
                  <a:srgbClr val="0000FF"/>
                </a:solidFill>
                <a:latin typeface="Arial"/>
                <a:cs typeface="Arial"/>
              </a:rPr>
              <a:t>»</a:t>
            </a:r>
            <a:endParaRPr lang="en-US" dirty="0"/>
          </a:p>
          <a:p>
            <a:pPr lvl="1"/>
            <a:r>
              <a:rPr lang="en-US" dirty="0"/>
              <a:t>Connection-oriented vs. connectionless service </a:t>
            </a:r>
            <a:r>
              <a:rPr lang="en-US" dirty="0">
                <a:solidFill>
                  <a:srgbClr val="0000FF"/>
                </a:solidFill>
                <a:latin typeface="Arial"/>
                <a:cs typeface="Arial"/>
              </a:rPr>
              <a:t>»</a:t>
            </a:r>
            <a:endParaRPr lang="en-US" dirty="0"/>
          </a:p>
          <a:p>
            <a:pPr lvl="1"/>
            <a:r>
              <a:rPr lang="en-US" dirty="0"/>
              <a:t>Service primitives </a:t>
            </a:r>
            <a:r>
              <a:rPr lang="en-US" dirty="0">
                <a:solidFill>
                  <a:srgbClr val="0000FF"/>
                </a:solidFill>
                <a:latin typeface="Arial"/>
                <a:cs typeface="Arial"/>
              </a:rPr>
              <a:t>»</a:t>
            </a:r>
            <a:endParaRPr lang="en-US" dirty="0"/>
          </a:p>
          <a:p>
            <a:pPr lvl="1"/>
            <a:r>
              <a:rPr lang="en-US" dirty="0"/>
              <a:t>Relationship of services to protocols </a:t>
            </a:r>
            <a:r>
              <a:rPr lang="en-US" dirty="0">
                <a:solidFill>
                  <a:srgbClr val="0000FF"/>
                </a:solidFill>
                <a:latin typeface="Arial"/>
                <a:cs typeface="Arial"/>
              </a:rPr>
              <a: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t>Protocol Layers (1)</a:t>
            </a:r>
          </a:p>
        </p:txBody>
      </p:sp>
      <p:sp>
        <p:nvSpPr>
          <p:cNvPr id="6" name="Footer Placeholder 5"/>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21507" name="Rectangle 3"/>
          <p:cNvSpPr>
            <a:spLocks noGrp="1" noChangeArrowheads="1"/>
          </p:cNvSpPr>
          <p:nvPr>
            <p:ph idx="1"/>
          </p:nvPr>
        </p:nvSpPr>
        <p:spPr/>
        <p:txBody>
          <a:bodyPr/>
          <a:lstStyle/>
          <a:p>
            <a:r>
              <a:rPr lang="en-US" dirty="0"/>
              <a:t>Protocol layering is the main structuring method used to divide up network functionality.</a:t>
            </a:r>
          </a:p>
          <a:p>
            <a:endParaRPr lang="en-US" dirty="0"/>
          </a:p>
        </p:txBody>
      </p:sp>
      <p:sp>
        <p:nvSpPr>
          <p:cNvPr id="10" name="Content Placeholder 9"/>
          <p:cNvSpPr>
            <a:spLocks noGrp="1"/>
          </p:cNvSpPr>
          <p:nvPr>
            <p:ph idx="11"/>
          </p:nvPr>
        </p:nvSpPr>
        <p:spPr>
          <a:xfrm>
            <a:off x="571498" y="2219325"/>
            <a:ext cx="3400427" cy="3743325"/>
          </a:xfrm>
        </p:spPr>
        <p:txBody>
          <a:bodyPr/>
          <a:lstStyle/>
          <a:p>
            <a:pPr>
              <a:buFont typeface="Arial" pitchFamily="34" charset="0"/>
              <a:buChar char="•"/>
            </a:pPr>
            <a:r>
              <a:rPr lang="en-US" sz="2000" dirty="0"/>
              <a:t> Each protocol instance talks virtually to its </a:t>
            </a:r>
            <a:r>
              <a:rPr lang="en-US" sz="2000" u="sng" dirty="0"/>
              <a:t>peer</a:t>
            </a:r>
            <a:r>
              <a:rPr lang="en-US" sz="2000" dirty="0"/>
              <a:t> </a:t>
            </a:r>
          </a:p>
          <a:p>
            <a:pPr>
              <a:buFont typeface="Arial" pitchFamily="34" charset="0"/>
              <a:buChar char="•"/>
            </a:pPr>
            <a:r>
              <a:rPr lang="en-US" sz="2000" dirty="0"/>
              <a:t> Each layer communicates only by using the one below </a:t>
            </a:r>
          </a:p>
          <a:p>
            <a:pPr>
              <a:buFont typeface="Arial" pitchFamily="34" charset="0"/>
              <a:buChar char="•"/>
            </a:pPr>
            <a:r>
              <a:rPr lang="en-US" sz="2000" dirty="0"/>
              <a:t> Lower layer </a:t>
            </a:r>
            <a:r>
              <a:rPr lang="en-US" sz="2000" u="sng" dirty="0"/>
              <a:t>services</a:t>
            </a:r>
            <a:r>
              <a:rPr lang="en-US" sz="2000" dirty="0"/>
              <a:t> are accessed by an </a:t>
            </a:r>
            <a:r>
              <a:rPr lang="en-US" sz="2000" u="sng" dirty="0"/>
              <a:t>interface</a:t>
            </a:r>
          </a:p>
          <a:p>
            <a:pPr>
              <a:buFont typeface="Arial" pitchFamily="34" charset="0"/>
              <a:buChar char="•"/>
            </a:pPr>
            <a:r>
              <a:rPr lang="en-US" sz="2000" dirty="0"/>
              <a:t> At bottom, messages are carried by the medium</a:t>
            </a:r>
          </a:p>
        </p:txBody>
      </p:sp>
      <p:pic>
        <p:nvPicPr>
          <p:cNvPr id="21508" name="Picture 2"/>
          <p:cNvPicPr>
            <a:picLocks noChangeAspect="1" noChangeArrowheads="1"/>
          </p:cNvPicPr>
          <p:nvPr/>
        </p:nvPicPr>
        <p:blipFill>
          <a:blip r:embed="rId3" cstate="print"/>
          <a:srcRect/>
          <a:stretch>
            <a:fillRect/>
          </a:stretch>
        </p:blipFill>
        <p:spPr bwMode="auto">
          <a:xfrm>
            <a:off x="3886863" y="2090737"/>
            <a:ext cx="4809462" cy="395287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Protocol Layers (2)</a:t>
            </a:r>
          </a:p>
        </p:txBody>
      </p:sp>
      <p:sp>
        <p:nvSpPr>
          <p:cNvPr id="22531" name="Rectangle 3"/>
          <p:cNvSpPr>
            <a:spLocks noGrp="1" noChangeArrowheads="1"/>
          </p:cNvSpPr>
          <p:nvPr>
            <p:ph idx="1"/>
          </p:nvPr>
        </p:nvSpPr>
        <p:spPr/>
        <p:txBody>
          <a:bodyPr/>
          <a:lstStyle/>
          <a:p>
            <a:r>
              <a:rPr lang="en-US" dirty="0"/>
              <a:t>Example: the philosopher-translator-secretary architecture</a:t>
            </a:r>
          </a:p>
          <a:p>
            <a:r>
              <a:rPr lang="en-US" dirty="0"/>
              <a:t>Each protocol at different layers serves a different purpose</a:t>
            </a:r>
          </a:p>
        </p:txBody>
      </p:sp>
      <p:sp>
        <p:nvSpPr>
          <p:cNvPr id="6" name="Footer Placeholder 5"/>
          <p:cNvSpPr>
            <a:spLocks noGrp="1"/>
          </p:cNvSpPr>
          <p:nvPr>
            <p:ph type="ftr" sz="quarter" idx="11"/>
          </p:nvPr>
        </p:nvSpPr>
        <p:spPr/>
        <p:txBody>
          <a:bodyPr/>
          <a:lstStyle/>
          <a:p>
            <a:r>
              <a:rPr lang="en-US"/>
              <a:t>CN5E by Tanenbaum &amp; Wetherall, © Pearson Education-Prentice Hall and D. Wetherall, 2011</a:t>
            </a:r>
            <a:endParaRPr lang="en-US" dirty="0"/>
          </a:p>
        </p:txBody>
      </p:sp>
      <p:pic>
        <p:nvPicPr>
          <p:cNvPr id="22532" name="Picture 2"/>
          <p:cNvPicPr>
            <a:picLocks noChangeAspect="1" noChangeArrowheads="1"/>
          </p:cNvPicPr>
          <p:nvPr/>
        </p:nvPicPr>
        <p:blipFill>
          <a:blip r:embed="rId2" cstate="print"/>
          <a:srcRect/>
          <a:stretch>
            <a:fillRect/>
          </a:stretch>
        </p:blipFill>
        <p:spPr bwMode="auto">
          <a:xfrm>
            <a:off x="2144542" y="2190875"/>
            <a:ext cx="4661070" cy="419087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Protocol Layers (3)</a:t>
            </a:r>
          </a:p>
        </p:txBody>
      </p:sp>
      <p:sp>
        <p:nvSpPr>
          <p:cNvPr id="23555" name="Rectangle 3"/>
          <p:cNvSpPr>
            <a:spLocks noGrp="1" noChangeArrowheads="1"/>
          </p:cNvSpPr>
          <p:nvPr>
            <p:ph idx="1"/>
          </p:nvPr>
        </p:nvSpPr>
        <p:spPr/>
        <p:txBody>
          <a:bodyPr/>
          <a:lstStyle/>
          <a:p>
            <a:r>
              <a:rPr lang="en-US" dirty="0"/>
              <a:t>Each lower layer adds its own </a:t>
            </a:r>
            <a:r>
              <a:rPr lang="en-US" u="sng" dirty="0"/>
              <a:t>header</a:t>
            </a:r>
            <a:r>
              <a:rPr lang="en-US" dirty="0"/>
              <a:t> (with control inform-</a:t>
            </a:r>
            <a:r>
              <a:rPr lang="en-US" dirty="0" err="1"/>
              <a:t>ation</a:t>
            </a:r>
            <a:r>
              <a:rPr lang="en-US" dirty="0"/>
              <a:t>) to the message to transmit and removes it on receive</a:t>
            </a:r>
          </a:p>
          <a:p>
            <a:endParaRPr lang="en-US" dirty="0"/>
          </a:p>
          <a:p>
            <a:endParaRPr lang="en-US" dirty="0"/>
          </a:p>
          <a:p>
            <a:endParaRPr lang="en-US" dirty="0"/>
          </a:p>
          <a:p>
            <a:endParaRPr lang="en-US" dirty="0"/>
          </a:p>
          <a:p>
            <a:endParaRPr lang="en-US" dirty="0"/>
          </a:p>
          <a:p>
            <a:endParaRPr lang="en-US" dirty="0"/>
          </a:p>
          <a:p>
            <a:r>
              <a:rPr lang="en-US" dirty="0"/>
              <a:t>Layers may also split and join messages, etc.</a:t>
            </a:r>
          </a:p>
        </p:txBody>
      </p:sp>
      <p:sp>
        <p:nvSpPr>
          <p:cNvPr id="6" name="Footer Placeholder 5"/>
          <p:cNvSpPr>
            <a:spLocks noGrp="1"/>
          </p:cNvSpPr>
          <p:nvPr>
            <p:ph type="ftr" sz="quarter" idx="11"/>
          </p:nvPr>
        </p:nvSpPr>
        <p:spPr/>
        <p:txBody>
          <a:bodyPr/>
          <a:lstStyle/>
          <a:p>
            <a:r>
              <a:rPr lang="en-US"/>
              <a:t>CN5E by Tanenbaum &amp; Wetherall, © Pearson Education-Prentice Hall and D. Wetherall, 2011</a:t>
            </a:r>
            <a:endParaRPr lang="en-US" dirty="0"/>
          </a:p>
        </p:txBody>
      </p:sp>
      <p:pic>
        <p:nvPicPr>
          <p:cNvPr id="23556" name="Picture 2"/>
          <p:cNvPicPr>
            <a:picLocks noChangeAspect="1" noChangeArrowheads="1"/>
          </p:cNvPicPr>
          <p:nvPr/>
        </p:nvPicPr>
        <p:blipFill>
          <a:blip r:embed="rId2" cstate="print"/>
          <a:srcRect/>
          <a:stretch>
            <a:fillRect/>
          </a:stretch>
        </p:blipFill>
        <p:spPr bwMode="auto">
          <a:xfrm>
            <a:off x="1628775" y="1981200"/>
            <a:ext cx="5886450" cy="3671523"/>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Issues for the Layers</a:t>
            </a:r>
          </a:p>
        </p:txBody>
      </p:sp>
      <p:sp>
        <p:nvSpPr>
          <p:cNvPr id="4" name="Footer Placeholder 3"/>
          <p:cNvSpPr>
            <a:spLocks noGrp="1"/>
          </p:cNvSpPr>
          <p:nvPr>
            <p:ph type="ftr" sz="quarter" idx="10"/>
          </p:nvPr>
        </p:nvSpPr>
        <p:spPr/>
        <p:txBody>
          <a:bodyPr/>
          <a:lstStyle/>
          <a:p>
            <a:pPr>
              <a:defRPr/>
            </a:pPr>
            <a:r>
              <a:rPr lang="en-US"/>
              <a:t>CN5E by Tanenbaum &amp; Wetherall, © Pearson Education-Prentice Hall and D. Wetherall, 2011</a:t>
            </a:r>
            <a:endParaRPr lang="en-US" dirty="0"/>
          </a:p>
        </p:txBody>
      </p:sp>
      <p:sp>
        <p:nvSpPr>
          <p:cNvPr id="3" name="Content Placeholder 2"/>
          <p:cNvSpPr>
            <a:spLocks noGrp="1"/>
          </p:cNvSpPr>
          <p:nvPr>
            <p:ph idx="1"/>
          </p:nvPr>
        </p:nvSpPr>
        <p:spPr/>
        <p:txBody>
          <a:bodyPr/>
          <a:lstStyle/>
          <a:p>
            <a:r>
              <a:rPr lang="en-US" dirty="0"/>
              <a:t>Each layer solves a particular problem but must include mechanisms to address a set of recurring design issues</a:t>
            </a:r>
          </a:p>
        </p:txBody>
      </p:sp>
      <p:graphicFrame>
        <p:nvGraphicFramePr>
          <p:cNvPr id="5" name="Table 4"/>
          <p:cNvGraphicFramePr>
            <a:graphicFrameLocks noGrp="1"/>
          </p:cNvGraphicFramePr>
          <p:nvPr/>
        </p:nvGraphicFramePr>
        <p:xfrm>
          <a:off x="904875" y="2697478"/>
          <a:ext cx="7677150" cy="2982143"/>
        </p:xfrm>
        <a:graphic>
          <a:graphicData uri="http://schemas.openxmlformats.org/drawingml/2006/table">
            <a:tbl>
              <a:tblPr firstRow="1" bandRow="1">
                <a:tableStyleId>{5C22544A-7EE6-4342-B048-85BDC9FD1C3A}</a:tableStyleId>
              </a:tblPr>
              <a:tblGrid>
                <a:gridCol w="2577170">
                  <a:extLst>
                    <a:ext uri="{9D8B030D-6E8A-4147-A177-3AD203B41FA5}">
                      <a16:colId xmlns:a16="http://schemas.microsoft.com/office/drawing/2014/main" val="20000"/>
                    </a:ext>
                  </a:extLst>
                </a:gridCol>
                <a:gridCol w="5099980">
                  <a:extLst>
                    <a:ext uri="{9D8B030D-6E8A-4147-A177-3AD203B41FA5}">
                      <a16:colId xmlns:a16="http://schemas.microsoft.com/office/drawing/2014/main" val="20001"/>
                    </a:ext>
                  </a:extLst>
                </a:gridCol>
              </a:tblGrid>
              <a:tr h="278457">
                <a:tc>
                  <a:txBody>
                    <a:bodyPr/>
                    <a:lstStyle/>
                    <a:p>
                      <a:r>
                        <a:rPr lang="en-US" b="1" dirty="0">
                          <a:solidFill>
                            <a:schemeClr val="tx1"/>
                          </a:solidFill>
                          <a:latin typeface="Arial" pitchFamily="34" charset="0"/>
                          <a:cs typeface="Arial" pitchFamily="34" charset="0"/>
                        </a:rPr>
                        <a:t>Issue</a:t>
                      </a: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1" dirty="0">
                          <a:solidFill>
                            <a:schemeClr val="tx1"/>
                          </a:solidFill>
                          <a:latin typeface="Arial" pitchFamily="34" charset="0"/>
                          <a:cs typeface="Arial" pitchFamily="34" charset="0"/>
                        </a:rPr>
                        <a:t>Example mechanisms at different</a:t>
                      </a:r>
                      <a:r>
                        <a:rPr lang="en-US" b="1" baseline="0" dirty="0">
                          <a:solidFill>
                            <a:schemeClr val="tx1"/>
                          </a:solidFill>
                          <a:latin typeface="Arial" pitchFamily="34" charset="0"/>
                          <a:cs typeface="Arial" pitchFamily="34" charset="0"/>
                        </a:rPr>
                        <a:t> layers</a:t>
                      </a:r>
                      <a:endParaRPr lang="en-US" b="1"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0"/>
                  </a:ext>
                </a:extLst>
              </a:tr>
              <a:tr h="487299">
                <a:tc>
                  <a:txBody>
                    <a:bodyPr/>
                    <a:lstStyle/>
                    <a:p>
                      <a:r>
                        <a:rPr lang="en-US" b="0" dirty="0">
                          <a:solidFill>
                            <a:schemeClr val="tx1"/>
                          </a:solidFill>
                          <a:latin typeface="Arial" pitchFamily="34" charset="0"/>
                          <a:cs typeface="Arial" pitchFamily="34" charset="0"/>
                        </a:rPr>
                        <a:t>Reliability despite failures</a:t>
                      </a: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a:solidFill>
                            <a:schemeClr val="tx1"/>
                          </a:solidFill>
                          <a:latin typeface="Arial" pitchFamily="34" charset="0"/>
                          <a:cs typeface="Arial" pitchFamily="34" charset="0"/>
                        </a:rPr>
                        <a:t>Codes for error detection/correction (§3.2, 3.3)</a:t>
                      </a:r>
                    </a:p>
                    <a:p>
                      <a:r>
                        <a:rPr lang="en-US" b="0" dirty="0">
                          <a:solidFill>
                            <a:schemeClr val="tx1"/>
                          </a:solidFill>
                          <a:latin typeface="Arial" pitchFamily="34" charset="0"/>
                          <a:cs typeface="Arial" pitchFamily="34" charset="0"/>
                        </a:rPr>
                        <a:t>Routing around failures (§5.2)</a:t>
                      </a: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487299">
                <a:tc>
                  <a:txBody>
                    <a:bodyPr/>
                    <a:lstStyle/>
                    <a:p>
                      <a:r>
                        <a:rPr lang="en-US" b="0" dirty="0">
                          <a:solidFill>
                            <a:schemeClr val="tx1"/>
                          </a:solidFill>
                          <a:latin typeface="Arial" pitchFamily="34" charset="0"/>
                          <a:cs typeface="Arial" pitchFamily="34" charset="0"/>
                        </a:rPr>
                        <a:t>Network growth             and</a:t>
                      </a:r>
                      <a:r>
                        <a:rPr lang="en-US" b="0" baseline="0" dirty="0">
                          <a:solidFill>
                            <a:schemeClr val="tx1"/>
                          </a:solidFill>
                          <a:latin typeface="Arial" pitchFamily="34" charset="0"/>
                          <a:cs typeface="Arial" pitchFamily="34" charset="0"/>
                        </a:rPr>
                        <a:t> </a:t>
                      </a:r>
                      <a:r>
                        <a:rPr lang="en-US" b="0" dirty="0">
                          <a:solidFill>
                            <a:schemeClr val="tx1"/>
                          </a:solidFill>
                          <a:latin typeface="Arial" pitchFamily="34" charset="0"/>
                          <a:cs typeface="Arial" pitchFamily="34" charset="0"/>
                        </a:rPr>
                        <a:t>evolution</a:t>
                      </a: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a:solidFill>
                            <a:schemeClr val="tx1"/>
                          </a:solidFill>
                          <a:latin typeface="Arial" pitchFamily="34" charset="0"/>
                          <a:cs typeface="Arial" pitchFamily="34" charset="0"/>
                        </a:rPr>
                        <a:t>Addressing </a:t>
                      </a:r>
                      <a:r>
                        <a:rPr lang="en-US" b="0" baseline="0" dirty="0">
                          <a:solidFill>
                            <a:schemeClr val="tx1"/>
                          </a:solidFill>
                          <a:latin typeface="Arial" pitchFamily="34" charset="0"/>
                          <a:cs typeface="Arial" pitchFamily="34" charset="0"/>
                        </a:rPr>
                        <a:t>(</a:t>
                      </a:r>
                      <a:r>
                        <a:rPr lang="en-US" b="0" dirty="0">
                          <a:solidFill>
                            <a:schemeClr val="tx1"/>
                          </a:solidFill>
                          <a:latin typeface="Arial" pitchFamily="34" charset="0"/>
                          <a:cs typeface="Arial" pitchFamily="34" charset="0"/>
                        </a:rPr>
                        <a:t>§5.6) and naming </a:t>
                      </a:r>
                      <a:r>
                        <a:rPr lang="en-US" b="0" baseline="0" dirty="0">
                          <a:solidFill>
                            <a:schemeClr val="tx1"/>
                          </a:solidFill>
                          <a:latin typeface="Arial" pitchFamily="34" charset="0"/>
                          <a:cs typeface="Arial" pitchFamily="34" charset="0"/>
                        </a:rPr>
                        <a:t>(</a:t>
                      </a:r>
                      <a:r>
                        <a:rPr lang="en-US" b="0" dirty="0">
                          <a:solidFill>
                            <a:schemeClr val="tx1"/>
                          </a:solidFill>
                          <a:latin typeface="Arial" pitchFamily="34" charset="0"/>
                          <a:cs typeface="Arial" pitchFamily="34" charset="0"/>
                        </a:rPr>
                        <a:t>§7.1)</a:t>
                      </a:r>
                    </a:p>
                    <a:p>
                      <a:r>
                        <a:rPr lang="en-US" b="0" dirty="0">
                          <a:solidFill>
                            <a:schemeClr val="tx1"/>
                          </a:solidFill>
                          <a:latin typeface="Arial" pitchFamily="34" charset="0"/>
                          <a:cs typeface="Arial" pitchFamily="34" charset="0"/>
                        </a:rPr>
                        <a:t>Protocol layering</a:t>
                      </a:r>
                      <a:r>
                        <a:rPr lang="en-US" b="0" baseline="0" dirty="0">
                          <a:solidFill>
                            <a:schemeClr val="tx1"/>
                          </a:solidFill>
                          <a:latin typeface="Arial" pitchFamily="34" charset="0"/>
                          <a:cs typeface="Arial" pitchFamily="34" charset="0"/>
                        </a:rPr>
                        <a:t> (</a:t>
                      </a:r>
                      <a:r>
                        <a:rPr lang="en-US" b="0" dirty="0">
                          <a:solidFill>
                            <a:schemeClr val="tx1"/>
                          </a:solidFill>
                          <a:latin typeface="Arial" pitchFamily="34" charset="0"/>
                          <a:cs typeface="Arial" pitchFamily="34" charset="0"/>
                        </a:rPr>
                        <a:t>§1.3)</a:t>
                      </a: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r h="696143">
                <a:tc>
                  <a:txBody>
                    <a:bodyPr/>
                    <a:lstStyle/>
                    <a:p>
                      <a:r>
                        <a:rPr lang="en-US" b="0" dirty="0">
                          <a:solidFill>
                            <a:schemeClr val="tx1"/>
                          </a:solidFill>
                          <a:latin typeface="Arial" pitchFamily="34" charset="0"/>
                          <a:cs typeface="Arial" pitchFamily="34" charset="0"/>
                        </a:rPr>
                        <a:t>Allocation of resources like bandwidth </a:t>
                      </a: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a:solidFill>
                            <a:schemeClr val="tx1"/>
                          </a:solidFill>
                          <a:latin typeface="Arial" pitchFamily="34" charset="0"/>
                          <a:cs typeface="Arial" pitchFamily="34" charset="0"/>
                        </a:rPr>
                        <a:t>Multiple access </a:t>
                      </a:r>
                      <a:r>
                        <a:rPr lang="en-US" b="0" baseline="0" dirty="0">
                          <a:solidFill>
                            <a:schemeClr val="tx1"/>
                          </a:solidFill>
                          <a:latin typeface="Arial" pitchFamily="34" charset="0"/>
                          <a:cs typeface="Arial" pitchFamily="34" charset="0"/>
                        </a:rPr>
                        <a:t>(</a:t>
                      </a:r>
                      <a:r>
                        <a:rPr lang="en-US" b="0" dirty="0">
                          <a:solidFill>
                            <a:schemeClr val="tx1"/>
                          </a:solidFill>
                          <a:latin typeface="Arial" pitchFamily="34" charset="0"/>
                          <a:cs typeface="Arial" pitchFamily="34" charset="0"/>
                        </a:rPr>
                        <a:t>§4.2)</a:t>
                      </a:r>
                    </a:p>
                    <a:p>
                      <a:r>
                        <a:rPr lang="en-US" b="0" dirty="0">
                          <a:solidFill>
                            <a:schemeClr val="tx1"/>
                          </a:solidFill>
                          <a:latin typeface="Arial" pitchFamily="34" charset="0"/>
                          <a:cs typeface="Arial" pitchFamily="34" charset="0"/>
                        </a:rPr>
                        <a:t>Congestion control (§5.3, 6.3)</a:t>
                      </a: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3"/>
                  </a:ext>
                </a:extLst>
              </a:tr>
              <a:tr h="487299">
                <a:tc>
                  <a:txBody>
                    <a:bodyPr/>
                    <a:lstStyle/>
                    <a:p>
                      <a:r>
                        <a:rPr lang="en-US" b="0" dirty="0">
                          <a:solidFill>
                            <a:schemeClr val="tx1"/>
                          </a:solidFill>
                          <a:latin typeface="Arial" pitchFamily="34" charset="0"/>
                          <a:cs typeface="Arial" pitchFamily="34" charset="0"/>
                        </a:rPr>
                        <a:t>Security against various threats</a:t>
                      </a: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a:solidFill>
                            <a:schemeClr val="tx1"/>
                          </a:solidFill>
                          <a:latin typeface="Arial" pitchFamily="34" charset="0"/>
                          <a:cs typeface="Arial" pitchFamily="34" charset="0"/>
                        </a:rPr>
                        <a:t>Confidentiality of messages </a:t>
                      </a:r>
                      <a:r>
                        <a:rPr lang="en-US" b="0" baseline="0" dirty="0">
                          <a:solidFill>
                            <a:schemeClr val="tx1"/>
                          </a:solidFill>
                          <a:latin typeface="Arial" pitchFamily="34" charset="0"/>
                          <a:cs typeface="Arial" pitchFamily="34" charset="0"/>
                        </a:rPr>
                        <a:t>(</a:t>
                      </a:r>
                      <a:r>
                        <a:rPr lang="en-US" b="0" dirty="0">
                          <a:solidFill>
                            <a:schemeClr val="tx1"/>
                          </a:solidFill>
                          <a:latin typeface="Arial" pitchFamily="34" charset="0"/>
                          <a:cs typeface="Arial" pitchFamily="34" charset="0"/>
                        </a:rPr>
                        <a:t>§8.2,</a:t>
                      </a:r>
                      <a:r>
                        <a:rPr lang="en-US" b="0" baseline="0" dirty="0">
                          <a:solidFill>
                            <a:schemeClr val="tx1"/>
                          </a:solidFill>
                          <a:latin typeface="Arial" pitchFamily="34" charset="0"/>
                          <a:cs typeface="Arial" pitchFamily="34" charset="0"/>
                        </a:rPr>
                        <a:t> 8.6)</a:t>
                      </a:r>
                    </a:p>
                    <a:p>
                      <a:r>
                        <a:rPr lang="en-US" b="0" dirty="0">
                          <a:solidFill>
                            <a:schemeClr val="tx1"/>
                          </a:solidFill>
                          <a:latin typeface="Arial" pitchFamily="34" charset="0"/>
                          <a:cs typeface="Arial" pitchFamily="34" charset="0"/>
                        </a:rPr>
                        <a:t>Authentication of</a:t>
                      </a:r>
                      <a:r>
                        <a:rPr lang="en-US" b="0" baseline="0" dirty="0">
                          <a:solidFill>
                            <a:schemeClr val="tx1"/>
                          </a:solidFill>
                          <a:latin typeface="Arial" pitchFamily="34" charset="0"/>
                          <a:cs typeface="Arial" pitchFamily="34" charset="0"/>
                        </a:rPr>
                        <a:t> communicating parties (</a:t>
                      </a:r>
                      <a:r>
                        <a:rPr lang="en-US" b="0" dirty="0">
                          <a:solidFill>
                            <a:schemeClr val="tx1"/>
                          </a:solidFill>
                          <a:latin typeface="Arial" pitchFamily="34" charset="0"/>
                          <a:cs typeface="Arial" pitchFamily="34" charset="0"/>
                        </a:rPr>
                        <a:t>§8.7)</a:t>
                      </a: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Connection-Oriented vs. Connectionless</a:t>
            </a:r>
          </a:p>
        </p:txBody>
      </p:sp>
      <p:sp>
        <p:nvSpPr>
          <p:cNvPr id="24579" name="Rectangle 3"/>
          <p:cNvSpPr>
            <a:spLocks noGrp="1" noChangeArrowheads="1"/>
          </p:cNvSpPr>
          <p:nvPr>
            <p:ph idx="1"/>
          </p:nvPr>
        </p:nvSpPr>
        <p:spPr>
          <a:xfrm>
            <a:off x="914400" y="1143000"/>
            <a:ext cx="7772400" cy="4867275"/>
          </a:xfrm>
        </p:spPr>
        <p:txBody>
          <a:bodyPr/>
          <a:lstStyle/>
          <a:p>
            <a:r>
              <a:rPr lang="en-US" dirty="0"/>
              <a:t>Service provided by a layer may be kinds of either:</a:t>
            </a:r>
          </a:p>
          <a:p>
            <a:pPr lvl="1"/>
            <a:r>
              <a:rPr lang="en-US" dirty="0"/>
              <a:t>Connection-oriented, must be set up for ongoing use (and torn down after use), e.g., phone call</a:t>
            </a:r>
          </a:p>
          <a:p>
            <a:pPr lvl="1"/>
            <a:r>
              <a:rPr lang="en-US" dirty="0"/>
              <a:t>Connectionless, messages are handled separately, e.g., postal delivery</a:t>
            </a:r>
          </a:p>
        </p:txBody>
      </p:sp>
      <p:sp>
        <p:nvSpPr>
          <p:cNvPr id="6" name="Footer Placeholder 5"/>
          <p:cNvSpPr>
            <a:spLocks noGrp="1"/>
          </p:cNvSpPr>
          <p:nvPr>
            <p:ph type="ftr" sz="quarter" idx="11"/>
          </p:nvPr>
        </p:nvSpPr>
        <p:spPr/>
        <p:txBody>
          <a:bodyPr/>
          <a:lstStyle/>
          <a:p>
            <a:r>
              <a:rPr lang="en-US"/>
              <a:t>CN5E by Tanenbaum &amp; Wetherall, © Pearson Education-Prentice Hall and D. Wetherall, 2011</a:t>
            </a:r>
            <a:endParaRPr lang="en-US" dirty="0"/>
          </a:p>
        </p:txBody>
      </p:sp>
      <p:grpSp>
        <p:nvGrpSpPr>
          <p:cNvPr id="13" name="Group 12"/>
          <p:cNvGrpSpPr/>
          <p:nvPr/>
        </p:nvGrpSpPr>
        <p:grpSpPr>
          <a:xfrm>
            <a:off x="1685924" y="3362325"/>
            <a:ext cx="5400675" cy="2732321"/>
            <a:chOff x="1762125" y="3114675"/>
            <a:chExt cx="5629275" cy="2847975"/>
          </a:xfrm>
        </p:grpSpPr>
        <p:pic>
          <p:nvPicPr>
            <p:cNvPr id="24580" name="Picture 2"/>
            <p:cNvPicPr>
              <a:picLocks noChangeAspect="1" noChangeArrowheads="1"/>
            </p:cNvPicPr>
            <p:nvPr/>
          </p:nvPicPr>
          <p:blipFill>
            <a:blip r:embed="rId3" cstate="print"/>
            <a:srcRect t="4856" r="3746" b="4395"/>
            <a:stretch>
              <a:fillRect/>
            </a:stretch>
          </p:blipFill>
          <p:spPr bwMode="auto">
            <a:xfrm>
              <a:off x="1762125" y="3114675"/>
              <a:ext cx="5629275" cy="2847975"/>
            </a:xfrm>
            <a:prstGeom prst="rect">
              <a:avLst/>
            </a:prstGeom>
            <a:noFill/>
            <a:ln w="9525">
              <a:noFill/>
              <a:miter lim="800000"/>
              <a:headEnd/>
              <a:tailEnd/>
            </a:ln>
          </p:spPr>
        </p:pic>
        <p:sp>
          <p:nvSpPr>
            <p:cNvPr id="11" name="Rectangle 10"/>
            <p:cNvSpPr/>
            <p:nvPr/>
          </p:nvSpPr>
          <p:spPr bwMode="auto">
            <a:xfrm>
              <a:off x="2762250" y="3152775"/>
              <a:ext cx="133350" cy="15621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 name="Left Brace 9"/>
            <p:cNvSpPr/>
            <p:nvPr/>
          </p:nvSpPr>
          <p:spPr bwMode="auto">
            <a:xfrm>
              <a:off x="2752725" y="3590925"/>
              <a:ext cx="133350" cy="1133475"/>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Uses of Computer Networks</a:t>
            </a:r>
            <a:endParaRPr lang="en-US" dirty="0"/>
          </a:p>
        </p:txBody>
      </p:sp>
      <p:sp>
        <p:nvSpPr>
          <p:cNvPr id="5123" name="Rectangle 3"/>
          <p:cNvSpPr>
            <a:spLocks noGrp="1" noChangeArrowheads="1"/>
          </p:cNvSpPr>
          <p:nvPr>
            <p:ph idx="1"/>
          </p:nvPr>
        </p:nvSpPr>
        <p:spPr>
          <a:xfrm>
            <a:off x="914399" y="1401163"/>
            <a:ext cx="7790214" cy="4600081"/>
          </a:xfrm>
        </p:spPr>
        <p:txBody>
          <a:bodyPr/>
          <a:lstStyle/>
          <a:p>
            <a:pPr>
              <a:buNone/>
            </a:pPr>
            <a:r>
              <a:rPr lang="en-US" u="sng" dirty="0"/>
              <a:t>Computer networks</a:t>
            </a:r>
            <a:r>
              <a:rPr lang="en-US" dirty="0"/>
              <a:t> are collections of autonomous computers, e.g., the Internet</a:t>
            </a:r>
          </a:p>
          <a:p>
            <a:pPr>
              <a:buNone/>
            </a:pPr>
            <a:r>
              <a:rPr lang="en-US" dirty="0"/>
              <a:t>They have many uses:</a:t>
            </a:r>
          </a:p>
          <a:p>
            <a:pPr lvl="1"/>
            <a:r>
              <a:rPr lang="en-US" dirty="0"/>
              <a:t>Business Applications </a:t>
            </a:r>
            <a:r>
              <a:rPr lang="en-US" dirty="0">
                <a:solidFill>
                  <a:srgbClr val="0000FF"/>
                </a:solidFill>
                <a:latin typeface="Arial"/>
                <a:cs typeface="Arial"/>
              </a:rPr>
              <a:t>»</a:t>
            </a:r>
            <a:endParaRPr lang="en-US" dirty="0"/>
          </a:p>
          <a:p>
            <a:pPr lvl="1"/>
            <a:r>
              <a:rPr lang="en-US" dirty="0"/>
              <a:t>Home Applications </a:t>
            </a:r>
            <a:r>
              <a:rPr lang="en-US" dirty="0">
                <a:solidFill>
                  <a:srgbClr val="0000FF"/>
                </a:solidFill>
                <a:latin typeface="Arial"/>
                <a:cs typeface="Arial"/>
              </a:rPr>
              <a:t>»</a:t>
            </a:r>
            <a:endParaRPr lang="en-US" dirty="0"/>
          </a:p>
          <a:p>
            <a:pPr lvl="1"/>
            <a:r>
              <a:rPr lang="en-US" dirty="0"/>
              <a:t>Mobile Users </a:t>
            </a:r>
            <a:r>
              <a:rPr lang="en-US" dirty="0">
                <a:solidFill>
                  <a:srgbClr val="0000FF"/>
                </a:solidFill>
                <a:latin typeface="Arial"/>
                <a:cs typeface="Arial"/>
              </a:rPr>
              <a:t>»</a:t>
            </a:r>
            <a:endParaRPr lang="en-US" dirty="0"/>
          </a:p>
          <a:p>
            <a:pPr>
              <a:buNone/>
            </a:pPr>
            <a:r>
              <a:rPr lang="en-US" dirty="0"/>
              <a:t>These uses raise:</a:t>
            </a:r>
          </a:p>
          <a:p>
            <a:pPr lvl="1"/>
            <a:r>
              <a:rPr lang="en-US" dirty="0"/>
              <a:t>Social Issues </a:t>
            </a:r>
            <a:r>
              <a:rPr lang="en-US" dirty="0">
                <a:solidFill>
                  <a:srgbClr val="0000FF"/>
                </a:solidFill>
                <a:latin typeface="Arial"/>
                <a:cs typeface="Arial"/>
              </a:rPr>
              <a:t>»</a:t>
            </a:r>
          </a:p>
          <a:p>
            <a:r>
              <a:rPr lang="en-US" dirty="0"/>
              <a:t>This text covers networks for all of these uses</a:t>
            </a:r>
          </a:p>
        </p:txBody>
      </p:sp>
      <p:sp>
        <p:nvSpPr>
          <p:cNvPr id="21" name="Footer Placeholder 20"/>
          <p:cNvSpPr>
            <a:spLocks noGrp="1"/>
          </p:cNvSpPr>
          <p:nvPr>
            <p:ph type="ftr" sz="quarter" idx="10"/>
          </p:nvPr>
        </p:nvSpPr>
        <p:spPr/>
        <p:txBody>
          <a:bodyPr/>
          <a:lstStyle/>
          <a:p>
            <a:pPr>
              <a:defRPr/>
            </a:pPr>
            <a:r>
              <a:rPr lang="en-US"/>
              <a:t>CN5E by Tanenbaum &amp; Wetherall, © Pearson Education-Prentice Hall and D. Wetherall, 2011</a:t>
            </a:r>
            <a:endParaRPr lang="en-US" i="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t>Service Primitives (1)</a:t>
            </a:r>
          </a:p>
        </p:txBody>
      </p:sp>
      <p:sp>
        <p:nvSpPr>
          <p:cNvPr id="25603" name="Content Placeholder 2"/>
          <p:cNvSpPr>
            <a:spLocks noGrp="1"/>
          </p:cNvSpPr>
          <p:nvPr>
            <p:ph idx="1"/>
          </p:nvPr>
        </p:nvSpPr>
        <p:spPr/>
        <p:txBody>
          <a:bodyPr/>
          <a:lstStyle/>
          <a:p>
            <a:r>
              <a:rPr lang="en-US" dirty="0"/>
              <a:t>A service is provided to the layer above as primitives</a:t>
            </a:r>
          </a:p>
          <a:p>
            <a:r>
              <a:rPr lang="en-US" dirty="0"/>
              <a:t>Hypothetical example of service primitives that may provide a reliable byte stream (connection-oriented) service:</a:t>
            </a:r>
          </a:p>
        </p:txBody>
      </p:sp>
      <p:sp>
        <p:nvSpPr>
          <p:cNvPr id="6" name="Footer Placeholder 5"/>
          <p:cNvSpPr>
            <a:spLocks noGrp="1"/>
          </p:cNvSpPr>
          <p:nvPr>
            <p:ph type="ftr" sz="quarter" idx="11"/>
          </p:nvPr>
        </p:nvSpPr>
        <p:spPr/>
        <p:txBody>
          <a:bodyPr/>
          <a:lstStyle/>
          <a:p>
            <a:r>
              <a:rPr lang="en-US"/>
              <a:t>CN5E by Tanenbaum &amp; Wetherall, © Pearson Education-Prentice Hall and D. Wetherall, 2011</a:t>
            </a:r>
            <a:endParaRPr lang="en-US" dirty="0"/>
          </a:p>
        </p:txBody>
      </p:sp>
      <p:pic>
        <p:nvPicPr>
          <p:cNvPr id="25605" name="Picture 6"/>
          <p:cNvPicPr>
            <a:picLocks noChangeAspect="1" noChangeArrowheads="1"/>
          </p:cNvPicPr>
          <p:nvPr/>
        </p:nvPicPr>
        <p:blipFill>
          <a:blip r:embed="rId2" cstate="print"/>
          <a:srcRect/>
          <a:stretch>
            <a:fillRect/>
          </a:stretch>
        </p:blipFill>
        <p:spPr bwMode="auto">
          <a:xfrm>
            <a:off x="1528762" y="2757488"/>
            <a:ext cx="6181725" cy="2461953"/>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Primitives (2)</a:t>
            </a:r>
          </a:p>
        </p:txBody>
      </p:sp>
      <p:sp>
        <p:nvSpPr>
          <p:cNvPr id="3" name="Content Placeholder 2"/>
          <p:cNvSpPr>
            <a:spLocks noGrp="1"/>
          </p:cNvSpPr>
          <p:nvPr>
            <p:ph idx="1"/>
          </p:nvPr>
        </p:nvSpPr>
        <p:spPr/>
        <p:txBody>
          <a:bodyPr/>
          <a:lstStyle/>
          <a:p>
            <a:r>
              <a:rPr lang="en-US" dirty="0"/>
              <a:t>Hypothetical example of how these primitives may be used for a client-server interaction</a:t>
            </a:r>
          </a:p>
        </p:txBody>
      </p:sp>
      <p:sp>
        <p:nvSpPr>
          <p:cNvPr id="4" name="Footer Placeholder 3"/>
          <p:cNvSpPr>
            <a:spLocks noGrp="1"/>
          </p:cNvSpPr>
          <p:nvPr>
            <p:ph type="ftr" sz="quarter" idx="11"/>
          </p:nvPr>
        </p:nvSpPr>
        <p:spPr/>
        <p:txBody>
          <a:bodyPr/>
          <a:lstStyle/>
          <a:p>
            <a:pPr>
              <a:defRPr/>
            </a:pPr>
            <a:r>
              <a:rPr lang="en-US"/>
              <a:t>CN5E by Tanenbaum &amp; Wetherall, © Pearson Education-Prentice Hall and D. Wetherall, 2011</a:t>
            </a:r>
            <a:endParaRPr lang="en-US" dirty="0"/>
          </a:p>
        </p:txBody>
      </p:sp>
      <p:grpSp>
        <p:nvGrpSpPr>
          <p:cNvPr id="41" name="Group 40"/>
          <p:cNvGrpSpPr/>
          <p:nvPr/>
        </p:nvGrpSpPr>
        <p:grpSpPr>
          <a:xfrm>
            <a:off x="895350" y="2124075"/>
            <a:ext cx="7053431" cy="3543300"/>
            <a:chOff x="895350" y="2124075"/>
            <a:chExt cx="7053431" cy="3543300"/>
          </a:xfrm>
        </p:grpSpPr>
        <p:grpSp>
          <p:nvGrpSpPr>
            <p:cNvPr id="38" name="Group 37"/>
            <p:cNvGrpSpPr/>
            <p:nvPr/>
          </p:nvGrpSpPr>
          <p:grpSpPr>
            <a:xfrm>
              <a:off x="895350" y="2124075"/>
              <a:ext cx="7053431" cy="3543300"/>
              <a:chOff x="657225" y="1828800"/>
              <a:chExt cx="7053431" cy="3543300"/>
            </a:xfrm>
          </p:grpSpPr>
          <p:cxnSp>
            <p:nvCxnSpPr>
              <p:cNvPr id="6" name="Straight Connector 5"/>
              <p:cNvCxnSpPr/>
              <p:nvPr/>
            </p:nvCxnSpPr>
            <p:spPr bwMode="auto">
              <a:xfrm rot="5400000">
                <a:off x="1138238" y="3776662"/>
                <a:ext cx="319087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rot="5400000">
                <a:off x="3890962" y="3767139"/>
                <a:ext cx="317182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 name="TextBox 7"/>
              <p:cNvSpPr txBox="1"/>
              <p:nvPr/>
            </p:nvSpPr>
            <p:spPr>
              <a:xfrm>
                <a:off x="2352675" y="1838325"/>
                <a:ext cx="841897" cy="400110"/>
              </a:xfrm>
              <a:prstGeom prst="rect">
                <a:avLst/>
              </a:prstGeom>
              <a:noFill/>
            </p:spPr>
            <p:txBody>
              <a:bodyPr wrap="none" rtlCol="0">
                <a:spAutoFit/>
              </a:bodyPr>
              <a:lstStyle/>
              <a:p>
                <a:r>
                  <a:rPr lang="en-US" sz="2000" dirty="0"/>
                  <a:t>Client</a:t>
                </a:r>
              </a:p>
            </p:txBody>
          </p:sp>
          <p:sp>
            <p:nvSpPr>
              <p:cNvPr id="9" name="TextBox 8"/>
              <p:cNvSpPr txBox="1"/>
              <p:nvPr/>
            </p:nvSpPr>
            <p:spPr>
              <a:xfrm>
                <a:off x="5038725" y="1828800"/>
                <a:ext cx="939681" cy="400110"/>
              </a:xfrm>
              <a:prstGeom prst="rect">
                <a:avLst/>
              </a:prstGeom>
              <a:noFill/>
            </p:spPr>
            <p:txBody>
              <a:bodyPr wrap="none" rtlCol="0">
                <a:spAutoFit/>
              </a:bodyPr>
              <a:lstStyle/>
              <a:p>
                <a:r>
                  <a:rPr lang="en-US" sz="2000" dirty="0"/>
                  <a:t>Server</a:t>
                </a:r>
              </a:p>
            </p:txBody>
          </p:sp>
          <p:cxnSp>
            <p:nvCxnSpPr>
              <p:cNvPr id="11" name="Straight Arrow Connector 10"/>
              <p:cNvCxnSpPr/>
              <p:nvPr/>
            </p:nvCxnSpPr>
            <p:spPr bwMode="auto">
              <a:xfrm>
                <a:off x="2733675" y="2771775"/>
                <a:ext cx="274320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 name="Straight Arrow Connector 11"/>
              <p:cNvCxnSpPr/>
              <p:nvPr/>
            </p:nvCxnSpPr>
            <p:spPr bwMode="auto">
              <a:xfrm flipH="1">
                <a:off x="2724150" y="3000375"/>
                <a:ext cx="274320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Straight Arrow Connector 12"/>
              <p:cNvCxnSpPr/>
              <p:nvPr/>
            </p:nvCxnSpPr>
            <p:spPr bwMode="auto">
              <a:xfrm>
                <a:off x="2743200" y="3705225"/>
                <a:ext cx="274320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Straight Arrow Connector 13"/>
              <p:cNvCxnSpPr/>
              <p:nvPr/>
            </p:nvCxnSpPr>
            <p:spPr bwMode="auto">
              <a:xfrm flipH="1">
                <a:off x="2733675" y="4038600"/>
                <a:ext cx="274320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a:off x="2771775" y="4686300"/>
                <a:ext cx="274320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flipH="1">
                <a:off x="2762250" y="4914900"/>
                <a:ext cx="274320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7" name="TextBox 16"/>
              <p:cNvSpPr txBox="1"/>
              <p:nvPr/>
            </p:nvSpPr>
            <p:spPr>
              <a:xfrm>
                <a:off x="5648325" y="2238375"/>
                <a:ext cx="1338828" cy="369332"/>
              </a:xfrm>
              <a:prstGeom prst="rect">
                <a:avLst/>
              </a:prstGeom>
              <a:noFill/>
            </p:spPr>
            <p:txBody>
              <a:bodyPr wrap="none" rtlCol="0">
                <a:spAutoFit/>
              </a:bodyPr>
              <a:lstStyle/>
              <a:p>
                <a:r>
                  <a:rPr lang="en-US" dirty="0"/>
                  <a:t>LISTEN (0)</a:t>
                </a:r>
              </a:p>
            </p:txBody>
          </p:sp>
          <p:sp>
            <p:nvSpPr>
              <p:cNvPr id="18" name="TextBox 17"/>
              <p:cNvSpPr txBox="1"/>
              <p:nvPr/>
            </p:nvSpPr>
            <p:spPr>
              <a:xfrm>
                <a:off x="5657850" y="2781300"/>
                <a:ext cx="1180772" cy="369332"/>
              </a:xfrm>
              <a:prstGeom prst="rect">
                <a:avLst/>
              </a:prstGeom>
              <a:noFill/>
            </p:spPr>
            <p:txBody>
              <a:bodyPr wrap="none" rtlCol="0">
                <a:spAutoFit/>
              </a:bodyPr>
              <a:lstStyle/>
              <a:p>
                <a:r>
                  <a:rPr lang="en-US" dirty="0"/>
                  <a:t>ACCEPT </a:t>
                </a:r>
              </a:p>
            </p:txBody>
          </p:sp>
          <p:sp>
            <p:nvSpPr>
              <p:cNvPr id="19" name="TextBox 18"/>
              <p:cNvSpPr txBox="1"/>
              <p:nvPr/>
            </p:nvSpPr>
            <p:spPr>
              <a:xfrm>
                <a:off x="5648325" y="2981325"/>
                <a:ext cx="1197764" cy="369332"/>
              </a:xfrm>
              <a:prstGeom prst="rect">
                <a:avLst/>
              </a:prstGeom>
              <a:noFill/>
            </p:spPr>
            <p:txBody>
              <a:bodyPr wrap="none" rtlCol="0">
                <a:spAutoFit/>
              </a:bodyPr>
              <a:lstStyle/>
              <a:p>
                <a:r>
                  <a:rPr lang="en-US" dirty="0"/>
                  <a:t>RECEIVE</a:t>
                </a:r>
              </a:p>
            </p:txBody>
          </p:sp>
          <p:sp>
            <p:nvSpPr>
              <p:cNvPr id="20" name="TextBox 19"/>
              <p:cNvSpPr txBox="1"/>
              <p:nvPr/>
            </p:nvSpPr>
            <p:spPr>
              <a:xfrm>
                <a:off x="5667375" y="3819525"/>
                <a:ext cx="1172116" cy="369332"/>
              </a:xfrm>
              <a:prstGeom prst="rect">
                <a:avLst/>
              </a:prstGeom>
              <a:noFill/>
            </p:spPr>
            <p:txBody>
              <a:bodyPr wrap="none" rtlCol="0">
                <a:spAutoFit/>
              </a:bodyPr>
              <a:lstStyle/>
              <a:p>
                <a:r>
                  <a:rPr lang="en-US" dirty="0"/>
                  <a:t>SEND (4)</a:t>
                </a:r>
              </a:p>
            </p:txBody>
          </p:sp>
          <p:sp>
            <p:nvSpPr>
              <p:cNvPr id="21" name="TextBox 20"/>
              <p:cNvSpPr txBox="1"/>
              <p:nvPr/>
            </p:nvSpPr>
            <p:spPr>
              <a:xfrm>
                <a:off x="5657850" y="4733925"/>
                <a:ext cx="2052806" cy="369332"/>
              </a:xfrm>
              <a:prstGeom prst="rect">
                <a:avLst/>
              </a:prstGeom>
              <a:noFill/>
            </p:spPr>
            <p:txBody>
              <a:bodyPr wrap="none" rtlCol="0">
                <a:spAutoFit/>
              </a:bodyPr>
              <a:lstStyle/>
              <a:p>
                <a:r>
                  <a:rPr lang="en-US" dirty="0"/>
                  <a:t>DISCONNECT (6)</a:t>
                </a:r>
              </a:p>
            </p:txBody>
          </p:sp>
          <p:sp>
            <p:nvSpPr>
              <p:cNvPr id="23" name="TextBox 22"/>
              <p:cNvSpPr txBox="1"/>
              <p:nvPr/>
            </p:nvSpPr>
            <p:spPr>
              <a:xfrm>
                <a:off x="1038225" y="2581275"/>
                <a:ext cx="1668085" cy="369332"/>
              </a:xfrm>
              <a:prstGeom prst="rect">
                <a:avLst/>
              </a:prstGeom>
              <a:noFill/>
            </p:spPr>
            <p:txBody>
              <a:bodyPr wrap="none" rtlCol="0">
                <a:spAutoFit/>
              </a:bodyPr>
              <a:lstStyle/>
              <a:p>
                <a:r>
                  <a:rPr lang="en-US" dirty="0"/>
                  <a:t>CONNECT (1)</a:t>
                </a:r>
              </a:p>
            </p:txBody>
          </p:sp>
          <p:sp>
            <p:nvSpPr>
              <p:cNvPr id="24" name="TextBox 23"/>
              <p:cNvSpPr txBox="1"/>
              <p:nvPr/>
            </p:nvSpPr>
            <p:spPr>
              <a:xfrm>
                <a:off x="1543050" y="3491984"/>
                <a:ext cx="825867" cy="369332"/>
              </a:xfrm>
              <a:prstGeom prst="rect">
                <a:avLst/>
              </a:prstGeom>
              <a:noFill/>
            </p:spPr>
            <p:txBody>
              <a:bodyPr wrap="none" rtlCol="0">
                <a:spAutoFit/>
              </a:bodyPr>
              <a:lstStyle/>
              <a:p>
                <a:r>
                  <a:rPr lang="en-US" dirty="0"/>
                  <a:t>SEND</a:t>
                </a:r>
              </a:p>
            </p:txBody>
          </p:sp>
          <p:sp>
            <p:nvSpPr>
              <p:cNvPr id="25" name="TextBox 24"/>
              <p:cNvSpPr txBox="1"/>
              <p:nvPr/>
            </p:nvSpPr>
            <p:spPr>
              <a:xfrm>
                <a:off x="1162050" y="3724275"/>
                <a:ext cx="1197764" cy="369332"/>
              </a:xfrm>
              <a:prstGeom prst="rect">
                <a:avLst/>
              </a:prstGeom>
              <a:noFill/>
            </p:spPr>
            <p:txBody>
              <a:bodyPr wrap="none" rtlCol="0">
                <a:spAutoFit/>
              </a:bodyPr>
              <a:lstStyle/>
              <a:p>
                <a:r>
                  <a:rPr lang="en-US" dirty="0"/>
                  <a:t>RECEIVE</a:t>
                </a:r>
              </a:p>
            </p:txBody>
          </p:sp>
          <p:sp>
            <p:nvSpPr>
              <p:cNvPr id="27" name="TextBox 26"/>
              <p:cNvSpPr txBox="1"/>
              <p:nvPr/>
            </p:nvSpPr>
            <p:spPr>
              <a:xfrm>
                <a:off x="657225" y="4476750"/>
                <a:ext cx="2052806" cy="369332"/>
              </a:xfrm>
              <a:prstGeom prst="rect">
                <a:avLst/>
              </a:prstGeom>
              <a:noFill/>
            </p:spPr>
            <p:txBody>
              <a:bodyPr wrap="none" rtlCol="0">
                <a:spAutoFit/>
              </a:bodyPr>
              <a:lstStyle/>
              <a:p>
                <a:r>
                  <a:rPr lang="en-US" dirty="0"/>
                  <a:t>DISCONNECT (5)</a:t>
                </a:r>
              </a:p>
            </p:txBody>
          </p:sp>
          <p:sp>
            <p:nvSpPr>
              <p:cNvPr id="28" name="TextBox 27"/>
              <p:cNvSpPr txBox="1"/>
              <p:nvPr/>
            </p:nvSpPr>
            <p:spPr>
              <a:xfrm>
                <a:off x="3143250" y="2495550"/>
                <a:ext cx="1877437" cy="369332"/>
              </a:xfrm>
              <a:prstGeom prst="rect">
                <a:avLst/>
              </a:prstGeom>
              <a:noFill/>
            </p:spPr>
            <p:txBody>
              <a:bodyPr wrap="none" rtlCol="0">
                <a:spAutoFit/>
              </a:bodyPr>
              <a:lstStyle/>
              <a:p>
                <a:r>
                  <a:rPr lang="en-US" dirty="0"/>
                  <a:t>Connect request</a:t>
                </a:r>
              </a:p>
            </p:txBody>
          </p:sp>
          <p:sp>
            <p:nvSpPr>
              <p:cNvPr id="29" name="TextBox 28"/>
              <p:cNvSpPr txBox="1"/>
              <p:nvPr/>
            </p:nvSpPr>
            <p:spPr>
              <a:xfrm>
                <a:off x="3181350" y="3048000"/>
                <a:ext cx="1903085" cy="369332"/>
              </a:xfrm>
              <a:prstGeom prst="rect">
                <a:avLst/>
              </a:prstGeom>
              <a:noFill/>
            </p:spPr>
            <p:txBody>
              <a:bodyPr wrap="none" rtlCol="0">
                <a:spAutoFit/>
              </a:bodyPr>
              <a:lstStyle/>
              <a:p>
                <a:r>
                  <a:rPr lang="en-US" dirty="0"/>
                  <a:t>Accept response</a:t>
                </a:r>
              </a:p>
            </p:txBody>
          </p:sp>
          <p:sp>
            <p:nvSpPr>
              <p:cNvPr id="30" name="TextBox 29"/>
              <p:cNvSpPr txBox="1"/>
              <p:nvPr/>
            </p:nvSpPr>
            <p:spPr>
              <a:xfrm>
                <a:off x="3162300" y="3409950"/>
                <a:ext cx="1890261" cy="369332"/>
              </a:xfrm>
              <a:prstGeom prst="rect">
                <a:avLst/>
              </a:prstGeom>
              <a:noFill/>
            </p:spPr>
            <p:txBody>
              <a:bodyPr wrap="none" rtlCol="0">
                <a:spAutoFit/>
              </a:bodyPr>
              <a:lstStyle/>
              <a:p>
                <a:r>
                  <a:rPr lang="en-US" dirty="0"/>
                  <a:t>Request </a:t>
                </a:r>
                <a:r>
                  <a:rPr lang="en-US"/>
                  <a:t>for data</a:t>
                </a:r>
                <a:endParaRPr lang="en-US" dirty="0"/>
              </a:p>
            </p:txBody>
          </p:sp>
          <p:sp>
            <p:nvSpPr>
              <p:cNvPr id="31" name="TextBox 30"/>
              <p:cNvSpPr txBox="1"/>
              <p:nvPr/>
            </p:nvSpPr>
            <p:spPr>
              <a:xfrm>
                <a:off x="3619500" y="4067175"/>
                <a:ext cx="774571" cy="369332"/>
              </a:xfrm>
              <a:prstGeom prst="rect">
                <a:avLst/>
              </a:prstGeom>
              <a:noFill/>
            </p:spPr>
            <p:txBody>
              <a:bodyPr wrap="none" rtlCol="0">
                <a:spAutoFit/>
              </a:bodyPr>
              <a:lstStyle/>
              <a:p>
                <a:r>
                  <a:rPr lang="en-US" dirty="0"/>
                  <a:t>Reply</a:t>
                </a:r>
              </a:p>
            </p:txBody>
          </p:sp>
          <p:sp>
            <p:nvSpPr>
              <p:cNvPr id="32" name="TextBox 31"/>
              <p:cNvSpPr txBox="1"/>
              <p:nvPr/>
            </p:nvSpPr>
            <p:spPr>
              <a:xfrm>
                <a:off x="3390900" y="4419600"/>
                <a:ext cx="1326004" cy="369332"/>
              </a:xfrm>
              <a:prstGeom prst="rect">
                <a:avLst/>
              </a:prstGeom>
              <a:noFill/>
            </p:spPr>
            <p:txBody>
              <a:bodyPr wrap="none" rtlCol="0">
                <a:spAutoFit/>
              </a:bodyPr>
              <a:lstStyle/>
              <a:p>
                <a:r>
                  <a:rPr lang="en-US" dirty="0"/>
                  <a:t>Disconnect</a:t>
                </a:r>
              </a:p>
            </p:txBody>
          </p:sp>
          <p:sp>
            <p:nvSpPr>
              <p:cNvPr id="33" name="TextBox 32"/>
              <p:cNvSpPr txBox="1"/>
              <p:nvPr/>
            </p:nvSpPr>
            <p:spPr>
              <a:xfrm>
                <a:off x="3390900" y="4953000"/>
                <a:ext cx="1326004" cy="369332"/>
              </a:xfrm>
              <a:prstGeom prst="rect">
                <a:avLst/>
              </a:prstGeom>
              <a:noFill/>
            </p:spPr>
            <p:txBody>
              <a:bodyPr wrap="none" rtlCol="0">
                <a:spAutoFit/>
              </a:bodyPr>
              <a:lstStyle/>
              <a:p>
                <a:r>
                  <a:rPr lang="en-US" dirty="0"/>
                  <a:t>Disconnect</a:t>
                </a:r>
              </a:p>
            </p:txBody>
          </p:sp>
        </p:grpSp>
        <p:sp>
          <p:nvSpPr>
            <p:cNvPr id="39" name="TextBox 38"/>
            <p:cNvSpPr txBox="1"/>
            <p:nvPr/>
          </p:nvSpPr>
          <p:spPr>
            <a:xfrm>
              <a:off x="6953250" y="3164443"/>
              <a:ext cx="466794" cy="369332"/>
            </a:xfrm>
            <a:prstGeom prst="rect">
              <a:avLst/>
            </a:prstGeom>
            <a:noFill/>
          </p:spPr>
          <p:txBody>
            <a:bodyPr wrap="none" rtlCol="0">
              <a:spAutoFit/>
            </a:bodyPr>
            <a:lstStyle/>
            <a:p>
              <a:r>
                <a:rPr lang="en-US" dirty="0"/>
                <a:t>(2)</a:t>
              </a:r>
            </a:p>
          </p:txBody>
        </p:sp>
        <p:sp>
          <p:nvSpPr>
            <p:cNvPr id="40" name="TextBox 39"/>
            <p:cNvSpPr txBox="1"/>
            <p:nvPr/>
          </p:nvSpPr>
          <p:spPr>
            <a:xfrm>
              <a:off x="2466975" y="3878818"/>
              <a:ext cx="466794" cy="369332"/>
            </a:xfrm>
            <a:prstGeom prst="rect">
              <a:avLst/>
            </a:prstGeom>
            <a:noFill/>
          </p:spPr>
          <p:txBody>
            <a:bodyPr wrap="none" rtlCol="0">
              <a:spAutoFit/>
            </a:bodyPr>
            <a:lstStyle/>
            <a:p>
              <a:r>
                <a:rPr lang="en-US" dirty="0"/>
                <a:t>(3)</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dirty="0"/>
              <a:t>Relationship of Services to Protocols</a:t>
            </a:r>
          </a:p>
        </p:txBody>
      </p:sp>
      <p:sp>
        <p:nvSpPr>
          <p:cNvPr id="6" name="Footer Placeholder 5"/>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27651" name="Rectangle 3"/>
          <p:cNvSpPr>
            <a:spLocks noGrp="1" noChangeArrowheads="1"/>
          </p:cNvSpPr>
          <p:nvPr>
            <p:ph idx="1"/>
          </p:nvPr>
        </p:nvSpPr>
        <p:spPr/>
        <p:txBody>
          <a:bodyPr/>
          <a:lstStyle/>
          <a:p>
            <a:r>
              <a:rPr lang="en-US" dirty="0"/>
              <a:t>Recap:</a:t>
            </a:r>
          </a:p>
          <a:p>
            <a:pPr lvl="1">
              <a:tabLst>
                <a:tab pos="7680960" algn="r"/>
              </a:tabLst>
            </a:pPr>
            <a:r>
              <a:rPr lang="en-US" dirty="0"/>
              <a:t>A layer provides a </a:t>
            </a:r>
            <a:r>
              <a:rPr lang="en-US" u="sng" dirty="0"/>
              <a:t>service</a:t>
            </a:r>
            <a:r>
              <a:rPr lang="en-US" dirty="0"/>
              <a:t> to the one above	[vertical]</a:t>
            </a:r>
          </a:p>
          <a:p>
            <a:pPr lvl="1">
              <a:tabLst>
                <a:tab pos="7680960" algn="r"/>
              </a:tabLst>
            </a:pPr>
            <a:r>
              <a:rPr lang="en-US" dirty="0"/>
              <a:t>A layer talks to its peer using a </a:t>
            </a:r>
            <a:r>
              <a:rPr lang="en-US" u="sng" dirty="0"/>
              <a:t>protocol</a:t>
            </a:r>
            <a:r>
              <a:rPr lang="en-US" dirty="0"/>
              <a:t>   	[horizontal]</a:t>
            </a:r>
            <a:endParaRPr lang="en-US" u="sng" dirty="0"/>
          </a:p>
        </p:txBody>
      </p:sp>
      <p:pic>
        <p:nvPicPr>
          <p:cNvPr id="27652" name="Picture 2"/>
          <p:cNvPicPr>
            <a:picLocks noChangeAspect="1" noChangeArrowheads="1"/>
          </p:cNvPicPr>
          <p:nvPr/>
        </p:nvPicPr>
        <p:blipFill>
          <a:blip r:embed="rId2" cstate="print"/>
          <a:srcRect/>
          <a:stretch>
            <a:fillRect/>
          </a:stretch>
        </p:blipFill>
        <p:spPr bwMode="auto">
          <a:xfrm>
            <a:off x="1665287" y="3257550"/>
            <a:ext cx="5813425" cy="2440291"/>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Reference Models</a:t>
            </a:r>
          </a:p>
        </p:txBody>
      </p:sp>
      <p:sp>
        <p:nvSpPr>
          <p:cNvPr id="5" name="Footer Placeholder 4"/>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28675" name="Rectangle 3"/>
          <p:cNvSpPr>
            <a:spLocks noGrp="1" noChangeArrowheads="1"/>
          </p:cNvSpPr>
          <p:nvPr>
            <p:ph idx="1"/>
          </p:nvPr>
        </p:nvSpPr>
        <p:spPr/>
        <p:txBody>
          <a:bodyPr/>
          <a:lstStyle/>
          <a:p>
            <a:r>
              <a:rPr lang="en-US" dirty="0"/>
              <a:t>Reference models describe the layers in a network architecture</a:t>
            </a:r>
          </a:p>
          <a:p>
            <a:pPr lvl="3"/>
            <a:endParaRPr lang="en-US" dirty="0"/>
          </a:p>
          <a:p>
            <a:pPr lvl="1"/>
            <a:r>
              <a:rPr lang="en-US" dirty="0"/>
              <a:t>OSI reference model </a:t>
            </a:r>
            <a:r>
              <a:rPr lang="en-US" dirty="0">
                <a:solidFill>
                  <a:srgbClr val="0000FF"/>
                </a:solidFill>
                <a:latin typeface="Arial"/>
                <a:cs typeface="Arial"/>
              </a:rPr>
              <a:t>»</a:t>
            </a:r>
            <a:endParaRPr lang="en-US" dirty="0"/>
          </a:p>
          <a:p>
            <a:pPr lvl="1"/>
            <a:r>
              <a:rPr lang="en-US" dirty="0"/>
              <a:t>TCP/IP reference model </a:t>
            </a:r>
            <a:r>
              <a:rPr lang="en-US" dirty="0">
                <a:solidFill>
                  <a:srgbClr val="0000FF"/>
                </a:solidFill>
                <a:latin typeface="Arial"/>
                <a:cs typeface="Arial"/>
              </a:rPr>
              <a:t>»</a:t>
            </a:r>
            <a:endParaRPr lang="en-US" dirty="0"/>
          </a:p>
          <a:p>
            <a:pPr lvl="1"/>
            <a:r>
              <a:rPr lang="en-US" dirty="0"/>
              <a:t>Model used for this text </a:t>
            </a:r>
            <a:r>
              <a:rPr lang="en-US" dirty="0">
                <a:solidFill>
                  <a:srgbClr val="0000FF"/>
                </a:solidFill>
                <a:latin typeface="Arial"/>
                <a:cs typeface="Arial"/>
              </a:rPr>
              <a:t>»</a:t>
            </a:r>
            <a:endParaRPr lang="en-US" dirty="0"/>
          </a:p>
          <a:p>
            <a:pPr lvl="1"/>
            <a:r>
              <a:rPr lang="en-US" dirty="0"/>
              <a:t>Critique of OSI and TCP/IP </a:t>
            </a:r>
            <a:r>
              <a:rPr lang="en-US" dirty="0">
                <a:solidFill>
                  <a:srgbClr val="0000FF"/>
                </a:solidFill>
                <a:latin typeface="Arial"/>
                <a:cs typeface="Arial"/>
              </a:rPr>
              <a: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OSI Reference Model</a:t>
            </a:r>
          </a:p>
        </p:txBody>
      </p:sp>
      <p:sp>
        <p:nvSpPr>
          <p:cNvPr id="29699" name="Rectangle 3"/>
          <p:cNvSpPr>
            <a:spLocks noGrp="1" noChangeArrowheads="1"/>
          </p:cNvSpPr>
          <p:nvPr>
            <p:ph idx="1"/>
          </p:nvPr>
        </p:nvSpPr>
        <p:spPr/>
        <p:txBody>
          <a:bodyPr/>
          <a:lstStyle/>
          <a:p>
            <a:r>
              <a:rPr lang="en-US" dirty="0"/>
              <a:t>A principled, international standard, seven layer model to connect different systems</a:t>
            </a:r>
          </a:p>
        </p:txBody>
      </p:sp>
      <p:sp>
        <p:nvSpPr>
          <p:cNvPr id="5" name="Footer Placeholder 4"/>
          <p:cNvSpPr>
            <a:spLocks noGrp="1"/>
          </p:cNvSpPr>
          <p:nvPr>
            <p:ph type="ftr" sz="quarter" idx="11"/>
          </p:nvPr>
        </p:nvSpPr>
        <p:spPr/>
        <p:txBody>
          <a:bodyPr/>
          <a:lstStyle/>
          <a:p>
            <a:r>
              <a:rPr lang="en-US"/>
              <a:t>CN5E by Tanenbaum &amp; Wetherall, © Pearson Education-Prentice Hall and D. Wetherall, 2011</a:t>
            </a:r>
            <a:endParaRPr lang="en-US" dirty="0"/>
          </a:p>
        </p:txBody>
      </p:sp>
      <p:grpSp>
        <p:nvGrpSpPr>
          <p:cNvPr id="11" name="Group 10"/>
          <p:cNvGrpSpPr/>
          <p:nvPr/>
        </p:nvGrpSpPr>
        <p:grpSpPr>
          <a:xfrm>
            <a:off x="1276350" y="2124075"/>
            <a:ext cx="7200900" cy="3503523"/>
            <a:chOff x="1276350" y="2095500"/>
            <a:chExt cx="7200900" cy="3503523"/>
          </a:xfrm>
        </p:grpSpPr>
        <p:pic>
          <p:nvPicPr>
            <p:cNvPr id="9" name="Picture 2"/>
            <p:cNvPicPr>
              <a:picLocks noChangeAspect="1" noChangeArrowheads="1"/>
            </p:cNvPicPr>
            <p:nvPr/>
          </p:nvPicPr>
          <p:blipFill>
            <a:blip r:embed="rId2" cstate="print"/>
            <a:srcRect l="3830" t="14352" r="63162" b="2546"/>
            <a:stretch>
              <a:fillRect/>
            </a:stretch>
          </p:blipFill>
          <p:spPr bwMode="auto">
            <a:xfrm>
              <a:off x="1276350" y="2162175"/>
              <a:ext cx="2257425" cy="3419475"/>
            </a:xfrm>
            <a:prstGeom prst="rect">
              <a:avLst/>
            </a:prstGeom>
            <a:noFill/>
            <a:ln w="9525">
              <a:noFill/>
              <a:miter lim="800000"/>
              <a:headEnd/>
              <a:tailEnd/>
            </a:ln>
          </p:spPr>
        </p:pic>
        <p:sp>
          <p:nvSpPr>
            <p:cNvPr id="10" name="TextBox 9"/>
            <p:cNvSpPr txBox="1"/>
            <p:nvPr/>
          </p:nvSpPr>
          <p:spPr>
            <a:xfrm>
              <a:off x="3448050" y="2095500"/>
              <a:ext cx="5029200" cy="3503523"/>
            </a:xfrm>
            <a:prstGeom prst="rect">
              <a:avLst/>
            </a:prstGeom>
            <a:noFill/>
          </p:spPr>
          <p:txBody>
            <a:bodyPr wrap="square" rtlCol="0">
              <a:spAutoFit/>
            </a:bodyPr>
            <a:lstStyle/>
            <a:p>
              <a:pPr>
                <a:lnSpc>
                  <a:spcPts val="3800"/>
                </a:lnSpc>
              </a:pPr>
              <a:r>
                <a:rPr lang="en-US" sz="2000" dirty="0"/>
                <a:t>– Provides functions needed by users</a:t>
              </a:r>
            </a:p>
            <a:p>
              <a:pPr>
                <a:lnSpc>
                  <a:spcPts val="3800"/>
                </a:lnSpc>
              </a:pPr>
              <a:r>
                <a:rPr lang="en-US" sz="2000" dirty="0"/>
                <a:t>– Converts different representations</a:t>
              </a:r>
            </a:p>
            <a:p>
              <a:pPr>
                <a:lnSpc>
                  <a:spcPts val="3800"/>
                </a:lnSpc>
              </a:pPr>
              <a:r>
                <a:rPr lang="en-US" sz="2000" dirty="0"/>
                <a:t>– Manages task dialogs</a:t>
              </a:r>
            </a:p>
            <a:p>
              <a:pPr>
                <a:lnSpc>
                  <a:spcPts val="3800"/>
                </a:lnSpc>
              </a:pPr>
              <a:r>
                <a:rPr lang="en-US" sz="2000" dirty="0"/>
                <a:t>– Provides end-to-end delivery</a:t>
              </a:r>
            </a:p>
            <a:p>
              <a:pPr>
                <a:lnSpc>
                  <a:spcPts val="3800"/>
                </a:lnSpc>
              </a:pPr>
              <a:r>
                <a:rPr lang="en-US" sz="2000" dirty="0"/>
                <a:t>– Sends packets over multiple links</a:t>
              </a:r>
            </a:p>
            <a:p>
              <a:pPr>
                <a:lnSpc>
                  <a:spcPts val="3800"/>
                </a:lnSpc>
              </a:pPr>
              <a:r>
                <a:rPr lang="en-US" sz="2000" dirty="0"/>
                <a:t>– Sends frames of information</a:t>
              </a:r>
            </a:p>
            <a:p>
              <a:pPr>
                <a:lnSpc>
                  <a:spcPts val="3800"/>
                </a:lnSpc>
              </a:pPr>
              <a:r>
                <a:rPr lang="en-US" sz="2000" dirty="0"/>
                <a:t>– Sends bits as signals</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dirty="0"/>
              <a:t>TCP/IP Reference Model</a:t>
            </a:r>
          </a:p>
        </p:txBody>
      </p:sp>
      <p:sp>
        <p:nvSpPr>
          <p:cNvPr id="34819" name="Rectangle 3"/>
          <p:cNvSpPr>
            <a:spLocks noGrp="1" noChangeArrowheads="1"/>
          </p:cNvSpPr>
          <p:nvPr>
            <p:ph idx="1"/>
          </p:nvPr>
        </p:nvSpPr>
        <p:spPr/>
        <p:txBody>
          <a:bodyPr/>
          <a:lstStyle/>
          <a:p>
            <a:r>
              <a:rPr lang="en-US" dirty="0"/>
              <a:t>A four layer model derived from experimentation; omits some OSI layers and uses the IP as the network layer.</a:t>
            </a:r>
          </a:p>
        </p:txBody>
      </p:sp>
      <p:sp>
        <p:nvSpPr>
          <p:cNvPr id="6" name="Footer Placeholder 5"/>
          <p:cNvSpPr>
            <a:spLocks noGrp="1"/>
          </p:cNvSpPr>
          <p:nvPr>
            <p:ph type="ftr" sz="quarter" idx="11"/>
          </p:nvPr>
        </p:nvSpPr>
        <p:spPr/>
        <p:txBody>
          <a:bodyPr/>
          <a:lstStyle/>
          <a:p>
            <a:r>
              <a:rPr lang="en-US"/>
              <a:t>CN5E by Tanenbaum &amp; Wetherall, © Pearson Education-Prentice Hall and D. Wetherall, 2011</a:t>
            </a:r>
            <a:endParaRPr lang="en-US" dirty="0"/>
          </a:p>
        </p:txBody>
      </p:sp>
      <p:grpSp>
        <p:nvGrpSpPr>
          <p:cNvPr id="23" name="Group 22"/>
          <p:cNvGrpSpPr/>
          <p:nvPr/>
        </p:nvGrpSpPr>
        <p:grpSpPr>
          <a:xfrm>
            <a:off x="625710" y="2381250"/>
            <a:ext cx="7225830" cy="3028950"/>
            <a:chOff x="959085" y="2409825"/>
            <a:chExt cx="7225830" cy="3028950"/>
          </a:xfrm>
        </p:grpSpPr>
        <p:pic>
          <p:nvPicPr>
            <p:cNvPr id="34820" name="Picture 2"/>
            <p:cNvPicPr>
              <a:picLocks noChangeAspect="1" noChangeArrowheads="1"/>
            </p:cNvPicPr>
            <p:nvPr/>
          </p:nvPicPr>
          <p:blipFill>
            <a:blip r:embed="rId3" cstate="print"/>
            <a:srcRect t="5247"/>
            <a:stretch>
              <a:fillRect/>
            </a:stretch>
          </p:blipFill>
          <p:spPr bwMode="auto">
            <a:xfrm>
              <a:off x="959085" y="2409825"/>
              <a:ext cx="7225830" cy="2924175"/>
            </a:xfrm>
            <a:prstGeom prst="rect">
              <a:avLst/>
            </a:prstGeom>
            <a:noFill/>
            <a:ln w="9525">
              <a:noFill/>
              <a:miter lim="800000"/>
              <a:headEnd/>
              <a:tailEnd/>
            </a:ln>
          </p:spPr>
        </p:pic>
        <p:sp>
          <p:nvSpPr>
            <p:cNvPr id="15" name="Freeform 14"/>
            <p:cNvSpPr/>
            <p:nvPr/>
          </p:nvSpPr>
          <p:spPr bwMode="auto">
            <a:xfrm>
              <a:off x="2714625" y="2524126"/>
              <a:ext cx="823912" cy="2647950"/>
            </a:xfrm>
            <a:custGeom>
              <a:avLst/>
              <a:gdLst>
                <a:gd name="connsiteX0" fmla="*/ 25400 w 946150"/>
                <a:gd name="connsiteY0" fmla="*/ 0 h 2543175"/>
                <a:gd name="connsiteX1" fmla="*/ 215900 w 946150"/>
                <a:gd name="connsiteY1" fmla="*/ 704850 h 2543175"/>
                <a:gd name="connsiteX2" fmla="*/ 492125 w 946150"/>
                <a:gd name="connsiteY2" fmla="*/ 1152525 h 2543175"/>
                <a:gd name="connsiteX3" fmla="*/ 777875 w 946150"/>
                <a:gd name="connsiteY3" fmla="*/ 1343025 h 2543175"/>
                <a:gd name="connsiteX4" fmla="*/ 930275 w 946150"/>
                <a:gd name="connsiteY4" fmla="*/ 1638300 h 2543175"/>
                <a:gd name="connsiteX5" fmla="*/ 873125 w 946150"/>
                <a:gd name="connsiteY5" fmla="*/ 1876425 h 2543175"/>
                <a:gd name="connsiteX6" fmla="*/ 615950 w 946150"/>
                <a:gd name="connsiteY6" fmla="*/ 1990725 h 2543175"/>
                <a:gd name="connsiteX7" fmla="*/ 377825 w 946150"/>
                <a:gd name="connsiteY7" fmla="*/ 2076450 h 2543175"/>
                <a:gd name="connsiteX8" fmla="*/ 120650 w 946150"/>
                <a:gd name="connsiteY8" fmla="*/ 2181225 h 2543175"/>
                <a:gd name="connsiteX9" fmla="*/ 15875 w 946150"/>
                <a:gd name="connsiteY9" fmla="*/ 2466975 h 2543175"/>
                <a:gd name="connsiteX10" fmla="*/ 25400 w 946150"/>
                <a:gd name="connsiteY10" fmla="*/ 2543175 h 2543175"/>
                <a:gd name="connsiteX11" fmla="*/ 25400 w 946150"/>
                <a:gd name="connsiteY11" fmla="*/ 2543175 h 2543175"/>
                <a:gd name="connsiteX12" fmla="*/ 25400 w 946150"/>
                <a:gd name="connsiteY12" fmla="*/ 2543175 h 2543175"/>
                <a:gd name="connsiteX0" fmla="*/ 25400 w 946150"/>
                <a:gd name="connsiteY0" fmla="*/ 0 h 2543175"/>
                <a:gd name="connsiteX1" fmla="*/ 215900 w 946150"/>
                <a:gd name="connsiteY1" fmla="*/ 704850 h 2543175"/>
                <a:gd name="connsiteX2" fmla="*/ 444500 w 946150"/>
                <a:gd name="connsiteY2" fmla="*/ 1066800 h 2543175"/>
                <a:gd name="connsiteX3" fmla="*/ 777875 w 946150"/>
                <a:gd name="connsiteY3" fmla="*/ 1343025 h 2543175"/>
                <a:gd name="connsiteX4" fmla="*/ 930275 w 946150"/>
                <a:gd name="connsiteY4" fmla="*/ 1638300 h 2543175"/>
                <a:gd name="connsiteX5" fmla="*/ 873125 w 946150"/>
                <a:gd name="connsiteY5" fmla="*/ 1876425 h 2543175"/>
                <a:gd name="connsiteX6" fmla="*/ 615950 w 946150"/>
                <a:gd name="connsiteY6" fmla="*/ 1990725 h 2543175"/>
                <a:gd name="connsiteX7" fmla="*/ 377825 w 946150"/>
                <a:gd name="connsiteY7" fmla="*/ 2076450 h 2543175"/>
                <a:gd name="connsiteX8" fmla="*/ 120650 w 946150"/>
                <a:gd name="connsiteY8" fmla="*/ 2181225 h 2543175"/>
                <a:gd name="connsiteX9" fmla="*/ 15875 w 946150"/>
                <a:gd name="connsiteY9" fmla="*/ 2466975 h 2543175"/>
                <a:gd name="connsiteX10" fmla="*/ 25400 w 946150"/>
                <a:gd name="connsiteY10" fmla="*/ 2543175 h 2543175"/>
                <a:gd name="connsiteX11" fmla="*/ 25400 w 946150"/>
                <a:gd name="connsiteY11" fmla="*/ 2543175 h 2543175"/>
                <a:gd name="connsiteX12" fmla="*/ 25400 w 946150"/>
                <a:gd name="connsiteY12" fmla="*/ 2543175 h 2543175"/>
                <a:gd name="connsiteX0" fmla="*/ 25400 w 946150"/>
                <a:gd name="connsiteY0" fmla="*/ 0 h 2543175"/>
                <a:gd name="connsiteX1" fmla="*/ 215900 w 946150"/>
                <a:gd name="connsiteY1" fmla="*/ 704850 h 2543175"/>
                <a:gd name="connsiteX2" fmla="*/ 444500 w 946150"/>
                <a:gd name="connsiteY2" fmla="*/ 1066800 h 2543175"/>
                <a:gd name="connsiteX3" fmla="*/ 777875 w 946150"/>
                <a:gd name="connsiteY3" fmla="*/ 1343025 h 2543175"/>
                <a:gd name="connsiteX4" fmla="*/ 930275 w 946150"/>
                <a:gd name="connsiteY4" fmla="*/ 1638300 h 2543175"/>
                <a:gd name="connsiteX5" fmla="*/ 873125 w 946150"/>
                <a:gd name="connsiteY5" fmla="*/ 1876425 h 2543175"/>
                <a:gd name="connsiteX6" fmla="*/ 615950 w 946150"/>
                <a:gd name="connsiteY6" fmla="*/ 1990725 h 2543175"/>
                <a:gd name="connsiteX7" fmla="*/ 349250 w 946150"/>
                <a:gd name="connsiteY7" fmla="*/ 2038350 h 2543175"/>
                <a:gd name="connsiteX8" fmla="*/ 120650 w 946150"/>
                <a:gd name="connsiteY8" fmla="*/ 2181225 h 2543175"/>
                <a:gd name="connsiteX9" fmla="*/ 15875 w 946150"/>
                <a:gd name="connsiteY9" fmla="*/ 2466975 h 2543175"/>
                <a:gd name="connsiteX10" fmla="*/ 25400 w 946150"/>
                <a:gd name="connsiteY10" fmla="*/ 2543175 h 2543175"/>
                <a:gd name="connsiteX11" fmla="*/ 25400 w 946150"/>
                <a:gd name="connsiteY11" fmla="*/ 2543175 h 2543175"/>
                <a:gd name="connsiteX12" fmla="*/ 25400 w 946150"/>
                <a:gd name="connsiteY12" fmla="*/ 2543175 h 2543175"/>
                <a:gd name="connsiteX0" fmla="*/ 25400 w 946150"/>
                <a:gd name="connsiteY0" fmla="*/ 0 h 2543175"/>
                <a:gd name="connsiteX1" fmla="*/ 215900 w 946150"/>
                <a:gd name="connsiteY1" fmla="*/ 704850 h 2543175"/>
                <a:gd name="connsiteX2" fmla="*/ 444500 w 946150"/>
                <a:gd name="connsiteY2" fmla="*/ 1066800 h 2543175"/>
                <a:gd name="connsiteX3" fmla="*/ 777875 w 946150"/>
                <a:gd name="connsiteY3" fmla="*/ 1343025 h 2543175"/>
                <a:gd name="connsiteX4" fmla="*/ 930275 w 946150"/>
                <a:gd name="connsiteY4" fmla="*/ 1638300 h 2543175"/>
                <a:gd name="connsiteX5" fmla="*/ 873125 w 946150"/>
                <a:gd name="connsiteY5" fmla="*/ 1876425 h 2543175"/>
                <a:gd name="connsiteX6" fmla="*/ 587375 w 946150"/>
                <a:gd name="connsiteY6" fmla="*/ 1943100 h 2543175"/>
                <a:gd name="connsiteX7" fmla="*/ 349250 w 946150"/>
                <a:gd name="connsiteY7" fmla="*/ 2038350 h 2543175"/>
                <a:gd name="connsiteX8" fmla="*/ 120650 w 946150"/>
                <a:gd name="connsiteY8" fmla="*/ 2181225 h 2543175"/>
                <a:gd name="connsiteX9" fmla="*/ 15875 w 946150"/>
                <a:gd name="connsiteY9" fmla="*/ 2466975 h 2543175"/>
                <a:gd name="connsiteX10" fmla="*/ 25400 w 946150"/>
                <a:gd name="connsiteY10" fmla="*/ 2543175 h 2543175"/>
                <a:gd name="connsiteX11" fmla="*/ 25400 w 946150"/>
                <a:gd name="connsiteY11" fmla="*/ 2543175 h 2543175"/>
                <a:gd name="connsiteX12" fmla="*/ 25400 w 946150"/>
                <a:gd name="connsiteY12" fmla="*/ 2543175 h 2543175"/>
                <a:gd name="connsiteX0" fmla="*/ 25400 w 936625"/>
                <a:gd name="connsiteY0" fmla="*/ 0 h 2543175"/>
                <a:gd name="connsiteX1" fmla="*/ 215900 w 936625"/>
                <a:gd name="connsiteY1" fmla="*/ 704850 h 2543175"/>
                <a:gd name="connsiteX2" fmla="*/ 444500 w 936625"/>
                <a:gd name="connsiteY2" fmla="*/ 1066800 h 2543175"/>
                <a:gd name="connsiteX3" fmla="*/ 777875 w 936625"/>
                <a:gd name="connsiteY3" fmla="*/ 1343025 h 2543175"/>
                <a:gd name="connsiteX4" fmla="*/ 930275 w 936625"/>
                <a:gd name="connsiteY4" fmla="*/ 1638300 h 2543175"/>
                <a:gd name="connsiteX5" fmla="*/ 815975 w 936625"/>
                <a:gd name="connsiteY5" fmla="*/ 1828800 h 2543175"/>
                <a:gd name="connsiteX6" fmla="*/ 587375 w 936625"/>
                <a:gd name="connsiteY6" fmla="*/ 1943100 h 2543175"/>
                <a:gd name="connsiteX7" fmla="*/ 349250 w 936625"/>
                <a:gd name="connsiteY7" fmla="*/ 2038350 h 2543175"/>
                <a:gd name="connsiteX8" fmla="*/ 120650 w 936625"/>
                <a:gd name="connsiteY8" fmla="*/ 2181225 h 2543175"/>
                <a:gd name="connsiteX9" fmla="*/ 15875 w 936625"/>
                <a:gd name="connsiteY9" fmla="*/ 2466975 h 2543175"/>
                <a:gd name="connsiteX10" fmla="*/ 25400 w 936625"/>
                <a:gd name="connsiteY10" fmla="*/ 2543175 h 2543175"/>
                <a:gd name="connsiteX11" fmla="*/ 25400 w 936625"/>
                <a:gd name="connsiteY11" fmla="*/ 2543175 h 2543175"/>
                <a:gd name="connsiteX12" fmla="*/ 25400 w 936625"/>
                <a:gd name="connsiteY12" fmla="*/ 2543175 h 2543175"/>
                <a:gd name="connsiteX0" fmla="*/ 25400 w 889000"/>
                <a:gd name="connsiteY0" fmla="*/ 0 h 2543175"/>
                <a:gd name="connsiteX1" fmla="*/ 215900 w 889000"/>
                <a:gd name="connsiteY1" fmla="*/ 704850 h 2543175"/>
                <a:gd name="connsiteX2" fmla="*/ 444500 w 889000"/>
                <a:gd name="connsiteY2" fmla="*/ 1066800 h 2543175"/>
                <a:gd name="connsiteX3" fmla="*/ 777875 w 889000"/>
                <a:gd name="connsiteY3" fmla="*/ 1343025 h 2543175"/>
                <a:gd name="connsiteX4" fmla="*/ 882650 w 889000"/>
                <a:gd name="connsiteY4" fmla="*/ 1590675 h 2543175"/>
                <a:gd name="connsiteX5" fmla="*/ 815975 w 889000"/>
                <a:gd name="connsiteY5" fmla="*/ 1828800 h 2543175"/>
                <a:gd name="connsiteX6" fmla="*/ 587375 w 889000"/>
                <a:gd name="connsiteY6" fmla="*/ 1943100 h 2543175"/>
                <a:gd name="connsiteX7" fmla="*/ 349250 w 889000"/>
                <a:gd name="connsiteY7" fmla="*/ 2038350 h 2543175"/>
                <a:gd name="connsiteX8" fmla="*/ 120650 w 889000"/>
                <a:gd name="connsiteY8" fmla="*/ 2181225 h 2543175"/>
                <a:gd name="connsiteX9" fmla="*/ 15875 w 889000"/>
                <a:gd name="connsiteY9" fmla="*/ 2466975 h 2543175"/>
                <a:gd name="connsiteX10" fmla="*/ 25400 w 889000"/>
                <a:gd name="connsiteY10" fmla="*/ 2543175 h 2543175"/>
                <a:gd name="connsiteX11" fmla="*/ 25400 w 889000"/>
                <a:gd name="connsiteY11" fmla="*/ 2543175 h 2543175"/>
                <a:gd name="connsiteX12" fmla="*/ 25400 w 889000"/>
                <a:gd name="connsiteY12" fmla="*/ 2543175 h 2543175"/>
                <a:gd name="connsiteX0" fmla="*/ 25400 w 889000"/>
                <a:gd name="connsiteY0" fmla="*/ 0 h 2543175"/>
                <a:gd name="connsiteX1" fmla="*/ 215900 w 889000"/>
                <a:gd name="connsiteY1" fmla="*/ 704850 h 2543175"/>
                <a:gd name="connsiteX2" fmla="*/ 444500 w 889000"/>
                <a:gd name="connsiteY2" fmla="*/ 1066800 h 2543175"/>
                <a:gd name="connsiteX3" fmla="*/ 777875 w 889000"/>
                <a:gd name="connsiteY3" fmla="*/ 1343025 h 2543175"/>
                <a:gd name="connsiteX4" fmla="*/ 882650 w 889000"/>
                <a:gd name="connsiteY4" fmla="*/ 1590675 h 2543175"/>
                <a:gd name="connsiteX5" fmla="*/ 815975 w 889000"/>
                <a:gd name="connsiteY5" fmla="*/ 1828800 h 2543175"/>
                <a:gd name="connsiteX6" fmla="*/ 587375 w 889000"/>
                <a:gd name="connsiteY6" fmla="*/ 1943100 h 2543175"/>
                <a:gd name="connsiteX7" fmla="*/ 349250 w 889000"/>
                <a:gd name="connsiteY7" fmla="*/ 2028825 h 2543175"/>
                <a:gd name="connsiteX8" fmla="*/ 120650 w 889000"/>
                <a:gd name="connsiteY8" fmla="*/ 2181225 h 2543175"/>
                <a:gd name="connsiteX9" fmla="*/ 15875 w 889000"/>
                <a:gd name="connsiteY9" fmla="*/ 2466975 h 2543175"/>
                <a:gd name="connsiteX10" fmla="*/ 25400 w 889000"/>
                <a:gd name="connsiteY10" fmla="*/ 2543175 h 2543175"/>
                <a:gd name="connsiteX11" fmla="*/ 25400 w 889000"/>
                <a:gd name="connsiteY11" fmla="*/ 2543175 h 2543175"/>
                <a:gd name="connsiteX12" fmla="*/ 25400 w 889000"/>
                <a:gd name="connsiteY12" fmla="*/ 2543175 h 2543175"/>
                <a:gd name="connsiteX0" fmla="*/ 25400 w 889000"/>
                <a:gd name="connsiteY0" fmla="*/ 0 h 2543175"/>
                <a:gd name="connsiteX1" fmla="*/ 215900 w 889000"/>
                <a:gd name="connsiteY1" fmla="*/ 704850 h 2543175"/>
                <a:gd name="connsiteX2" fmla="*/ 444500 w 889000"/>
                <a:gd name="connsiteY2" fmla="*/ 1066800 h 2543175"/>
                <a:gd name="connsiteX3" fmla="*/ 777875 w 889000"/>
                <a:gd name="connsiteY3" fmla="*/ 1343025 h 2543175"/>
                <a:gd name="connsiteX4" fmla="*/ 882650 w 889000"/>
                <a:gd name="connsiteY4" fmla="*/ 1590675 h 2543175"/>
                <a:gd name="connsiteX5" fmla="*/ 815975 w 889000"/>
                <a:gd name="connsiteY5" fmla="*/ 1828800 h 2543175"/>
                <a:gd name="connsiteX6" fmla="*/ 587375 w 889000"/>
                <a:gd name="connsiteY6" fmla="*/ 1943100 h 2543175"/>
                <a:gd name="connsiteX7" fmla="*/ 349250 w 889000"/>
                <a:gd name="connsiteY7" fmla="*/ 2028825 h 2543175"/>
                <a:gd name="connsiteX8" fmla="*/ 120650 w 889000"/>
                <a:gd name="connsiteY8" fmla="*/ 2181225 h 2543175"/>
                <a:gd name="connsiteX9" fmla="*/ 15875 w 889000"/>
                <a:gd name="connsiteY9" fmla="*/ 2466975 h 2543175"/>
                <a:gd name="connsiteX10" fmla="*/ 25400 w 889000"/>
                <a:gd name="connsiteY10" fmla="*/ 2543175 h 2543175"/>
                <a:gd name="connsiteX11" fmla="*/ 25400 w 889000"/>
                <a:gd name="connsiteY11" fmla="*/ 2543175 h 2543175"/>
                <a:gd name="connsiteX12" fmla="*/ 25400 w 889000"/>
                <a:gd name="connsiteY12" fmla="*/ 2543175 h 2543175"/>
                <a:gd name="connsiteX0" fmla="*/ 25400 w 887412"/>
                <a:gd name="connsiteY0" fmla="*/ 0 h 2543175"/>
                <a:gd name="connsiteX1" fmla="*/ 215900 w 887412"/>
                <a:gd name="connsiteY1" fmla="*/ 704850 h 2543175"/>
                <a:gd name="connsiteX2" fmla="*/ 444500 w 887412"/>
                <a:gd name="connsiteY2" fmla="*/ 1066800 h 2543175"/>
                <a:gd name="connsiteX3" fmla="*/ 777875 w 887412"/>
                <a:gd name="connsiteY3" fmla="*/ 1343025 h 2543175"/>
                <a:gd name="connsiteX4" fmla="*/ 882650 w 887412"/>
                <a:gd name="connsiteY4" fmla="*/ 1590675 h 2543175"/>
                <a:gd name="connsiteX5" fmla="*/ 806450 w 887412"/>
                <a:gd name="connsiteY5" fmla="*/ 1819275 h 2543175"/>
                <a:gd name="connsiteX6" fmla="*/ 587375 w 887412"/>
                <a:gd name="connsiteY6" fmla="*/ 1943100 h 2543175"/>
                <a:gd name="connsiteX7" fmla="*/ 349250 w 887412"/>
                <a:gd name="connsiteY7" fmla="*/ 2028825 h 2543175"/>
                <a:gd name="connsiteX8" fmla="*/ 120650 w 887412"/>
                <a:gd name="connsiteY8" fmla="*/ 2181225 h 2543175"/>
                <a:gd name="connsiteX9" fmla="*/ 15875 w 887412"/>
                <a:gd name="connsiteY9" fmla="*/ 2466975 h 2543175"/>
                <a:gd name="connsiteX10" fmla="*/ 25400 w 887412"/>
                <a:gd name="connsiteY10" fmla="*/ 2543175 h 2543175"/>
                <a:gd name="connsiteX11" fmla="*/ 25400 w 887412"/>
                <a:gd name="connsiteY11" fmla="*/ 2543175 h 2543175"/>
                <a:gd name="connsiteX12" fmla="*/ 25400 w 887412"/>
                <a:gd name="connsiteY12" fmla="*/ 2543175 h 2543175"/>
                <a:gd name="connsiteX0" fmla="*/ 25400 w 887412"/>
                <a:gd name="connsiteY0" fmla="*/ 0 h 2638425"/>
                <a:gd name="connsiteX1" fmla="*/ 215900 w 887412"/>
                <a:gd name="connsiteY1" fmla="*/ 704850 h 2638425"/>
                <a:gd name="connsiteX2" fmla="*/ 444500 w 887412"/>
                <a:gd name="connsiteY2" fmla="*/ 1066800 h 2638425"/>
                <a:gd name="connsiteX3" fmla="*/ 777875 w 887412"/>
                <a:gd name="connsiteY3" fmla="*/ 1343025 h 2638425"/>
                <a:gd name="connsiteX4" fmla="*/ 882650 w 887412"/>
                <a:gd name="connsiteY4" fmla="*/ 1590675 h 2638425"/>
                <a:gd name="connsiteX5" fmla="*/ 806450 w 887412"/>
                <a:gd name="connsiteY5" fmla="*/ 1819275 h 2638425"/>
                <a:gd name="connsiteX6" fmla="*/ 587375 w 887412"/>
                <a:gd name="connsiteY6" fmla="*/ 1943100 h 2638425"/>
                <a:gd name="connsiteX7" fmla="*/ 349250 w 887412"/>
                <a:gd name="connsiteY7" fmla="*/ 2028825 h 2638425"/>
                <a:gd name="connsiteX8" fmla="*/ 120650 w 887412"/>
                <a:gd name="connsiteY8" fmla="*/ 2181225 h 2638425"/>
                <a:gd name="connsiteX9" fmla="*/ 15875 w 887412"/>
                <a:gd name="connsiteY9" fmla="*/ 2466975 h 2638425"/>
                <a:gd name="connsiteX10" fmla="*/ 25400 w 887412"/>
                <a:gd name="connsiteY10" fmla="*/ 2543175 h 2638425"/>
                <a:gd name="connsiteX11" fmla="*/ 25400 w 887412"/>
                <a:gd name="connsiteY11" fmla="*/ 2543175 h 2638425"/>
                <a:gd name="connsiteX12" fmla="*/ 25400 w 887412"/>
                <a:gd name="connsiteY12" fmla="*/ 2638425 h 2638425"/>
                <a:gd name="connsiteX0" fmla="*/ 6350 w 868362"/>
                <a:gd name="connsiteY0" fmla="*/ 0 h 2638425"/>
                <a:gd name="connsiteX1" fmla="*/ 196850 w 868362"/>
                <a:gd name="connsiteY1" fmla="*/ 704850 h 2638425"/>
                <a:gd name="connsiteX2" fmla="*/ 425450 w 868362"/>
                <a:gd name="connsiteY2" fmla="*/ 1066800 h 2638425"/>
                <a:gd name="connsiteX3" fmla="*/ 758825 w 868362"/>
                <a:gd name="connsiteY3" fmla="*/ 1343025 h 2638425"/>
                <a:gd name="connsiteX4" fmla="*/ 863600 w 868362"/>
                <a:gd name="connsiteY4" fmla="*/ 1590675 h 2638425"/>
                <a:gd name="connsiteX5" fmla="*/ 787400 w 868362"/>
                <a:gd name="connsiteY5" fmla="*/ 1819275 h 2638425"/>
                <a:gd name="connsiteX6" fmla="*/ 568325 w 868362"/>
                <a:gd name="connsiteY6" fmla="*/ 1943100 h 2638425"/>
                <a:gd name="connsiteX7" fmla="*/ 330200 w 868362"/>
                <a:gd name="connsiteY7" fmla="*/ 2028825 h 2638425"/>
                <a:gd name="connsiteX8" fmla="*/ 101600 w 868362"/>
                <a:gd name="connsiteY8" fmla="*/ 2181225 h 2638425"/>
                <a:gd name="connsiteX9" fmla="*/ 15875 w 868362"/>
                <a:gd name="connsiteY9" fmla="*/ 2438400 h 2638425"/>
                <a:gd name="connsiteX10" fmla="*/ 6350 w 868362"/>
                <a:gd name="connsiteY10" fmla="*/ 2543175 h 2638425"/>
                <a:gd name="connsiteX11" fmla="*/ 6350 w 868362"/>
                <a:gd name="connsiteY11" fmla="*/ 2543175 h 2638425"/>
                <a:gd name="connsiteX12" fmla="*/ 6350 w 868362"/>
                <a:gd name="connsiteY12" fmla="*/ 2638425 h 2638425"/>
                <a:gd name="connsiteX0" fmla="*/ 0 w 862012"/>
                <a:gd name="connsiteY0" fmla="*/ 0 h 2638425"/>
                <a:gd name="connsiteX1" fmla="*/ 190500 w 862012"/>
                <a:gd name="connsiteY1" fmla="*/ 704850 h 2638425"/>
                <a:gd name="connsiteX2" fmla="*/ 419100 w 862012"/>
                <a:gd name="connsiteY2" fmla="*/ 1066800 h 2638425"/>
                <a:gd name="connsiteX3" fmla="*/ 752475 w 862012"/>
                <a:gd name="connsiteY3" fmla="*/ 1343025 h 2638425"/>
                <a:gd name="connsiteX4" fmla="*/ 857250 w 862012"/>
                <a:gd name="connsiteY4" fmla="*/ 1590675 h 2638425"/>
                <a:gd name="connsiteX5" fmla="*/ 781050 w 862012"/>
                <a:gd name="connsiteY5" fmla="*/ 1819275 h 2638425"/>
                <a:gd name="connsiteX6" fmla="*/ 561975 w 862012"/>
                <a:gd name="connsiteY6" fmla="*/ 1943100 h 2638425"/>
                <a:gd name="connsiteX7" fmla="*/ 323850 w 862012"/>
                <a:gd name="connsiteY7" fmla="*/ 2028825 h 2638425"/>
                <a:gd name="connsiteX8" fmla="*/ 95250 w 862012"/>
                <a:gd name="connsiteY8" fmla="*/ 2181225 h 2638425"/>
                <a:gd name="connsiteX9" fmla="*/ 37688 w 862012"/>
                <a:gd name="connsiteY9" fmla="*/ 2457450 h 2638425"/>
                <a:gd name="connsiteX10" fmla="*/ 0 w 862012"/>
                <a:gd name="connsiteY10" fmla="*/ 2543175 h 2638425"/>
                <a:gd name="connsiteX11" fmla="*/ 0 w 862012"/>
                <a:gd name="connsiteY11" fmla="*/ 2543175 h 2638425"/>
                <a:gd name="connsiteX12" fmla="*/ 0 w 862012"/>
                <a:gd name="connsiteY12" fmla="*/ 2638425 h 2638425"/>
                <a:gd name="connsiteX0" fmla="*/ 0 w 862012"/>
                <a:gd name="connsiteY0" fmla="*/ 0 h 2638425"/>
                <a:gd name="connsiteX1" fmla="*/ 190500 w 862012"/>
                <a:gd name="connsiteY1" fmla="*/ 704850 h 2638425"/>
                <a:gd name="connsiteX2" fmla="*/ 419100 w 862012"/>
                <a:gd name="connsiteY2" fmla="*/ 1066800 h 2638425"/>
                <a:gd name="connsiteX3" fmla="*/ 752475 w 862012"/>
                <a:gd name="connsiteY3" fmla="*/ 1343025 h 2638425"/>
                <a:gd name="connsiteX4" fmla="*/ 857250 w 862012"/>
                <a:gd name="connsiteY4" fmla="*/ 1590675 h 2638425"/>
                <a:gd name="connsiteX5" fmla="*/ 781050 w 862012"/>
                <a:gd name="connsiteY5" fmla="*/ 1819275 h 2638425"/>
                <a:gd name="connsiteX6" fmla="*/ 561975 w 862012"/>
                <a:gd name="connsiteY6" fmla="*/ 1943100 h 2638425"/>
                <a:gd name="connsiteX7" fmla="*/ 323850 w 862012"/>
                <a:gd name="connsiteY7" fmla="*/ 2028825 h 2638425"/>
                <a:gd name="connsiteX8" fmla="*/ 95250 w 862012"/>
                <a:gd name="connsiteY8" fmla="*/ 2181225 h 2638425"/>
                <a:gd name="connsiteX9" fmla="*/ 37688 w 862012"/>
                <a:gd name="connsiteY9" fmla="*/ 2457450 h 2638425"/>
                <a:gd name="connsiteX10" fmla="*/ 0 w 862012"/>
                <a:gd name="connsiteY10" fmla="*/ 2543175 h 2638425"/>
                <a:gd name="connsiteX11" fmla="*/ 37551 w 862012"/>
                <a:gd name="connsiteY11" fmla="*/ 2543175 h 2638425"/>
                <a:gd name="connsiteX12" fmla="*/ 0 w 862012"/>
                <a:gd name="connsiteY12" fmla="*/ 2638425 h 2638425"/>
                <a:gd name="connsiteX0" fmla="*/ 0 w 862012"/>
                <a:gd name="connsiteY0" fmla="*/ 0 h 2647950"/>
                <a:gd name="connsiteX1" fmla="*/ 190500 w 862012"/>
                <a:gd name="connsiteY1" fmla="*/ 704850 h 2647950"/>
                <a:gd name="connsiteX2" fmla="*/ 419100 w 862012"/>
                <a:gd name="connsiteY2" fmla="*/ 1066800 h 2647950"/>
                <a:gd name="connsiteX3" fmla="*/ 752475 w 862012"/>
                <a:gd name="connsiteY3" fmla="*/ 1343025 h 2647950"/>
                <a:gd name="connsiteX4" fmla="*/ 857250 w 862012"/>
                <a:gd name="connsiteY4" fmla="*/ 1590675 h 2647950"/>
                <a:gd name="connsiteX5" fmla="*/ 781050 w 862012"/>
                <a:gd name="connsiteY5" fmla="*/ 1819275 h 2647950"/>
                <a:gd name="connsiteX6" fmla="*/ 561975 w 862012"/>
                <a:gd name="connsiteY6" fmla="*/ 1943100 h 2647950"/>
                <a:gd name="connsiteX7" fmla="*/ 323850 w 862012"/>
                <a:gd name="connsiteY7" fmla="*/ 2028825 h 2647950"/>
                <a:gd name="connsiteX8" fmla="*/ 95250 w 862012"/>
                <a:gd name="connsiteY8" fmla="*/ 2181225 h 2647950"/>
                <a:gd name="connsiteX9" fmla="*/ 37688 w 862012"/>
                <a:gd name="connsiteY9" fmla="*/ 2457450 h 2647950"/>
                <a:gd name="connsiteX10" fmla="*/ 0 w 862012"/>
                <a:gd name="connsiteY10" fmla="*/ 2543175 h 2647950"/>
                <a:gd name="connsiteX11" fmla="*/ 37551 w 862012"/>
                <a:gd name="connsiteY11" fmla="*/ 2543175 h 2647950"/>
                <a:gd name="connsiteX12" fmla="*/ 28163 w 862012"/>
                <a:gd name="connsiteY12" fmla="*/ 2647950 h 2647950"/>
                <a:gd name="connsiteX0" fmla="*/ 0 w 862012"/>
                <a:gd name="connsiteY0" fmla="*/ 0 h 2647950"/>
                <a:gd name="connsiteX1" fmla="*/ 190500 w 862012"/>
                <a:gd name="connsiteY1" fmla="*/ 704850 h 2647950"/>
                <a:gd name="connsiteX2" fmla="*/ 419100 w 862012"/>
                <a:gd name="connsiteY2" fmla="*/ 1066800 h 2647950"/>
                <a:gd name="connsiteX3" fmla="*/ 752475 w 862012"/>
                <a:gd name="connsiteY3" fmla="*/ 1343025 h 2647950"/>
                <a:gd name="connsiteX4" fmla="*/ 857250 w 862012"/>
                <a:gd name="connsiteY4" fmla="*/ 1590675 h 2647950"/>
                <a:gd name="connsiteX5" fmla="*/ 781050 w 862012"/>
                <a:gd name="connsiteY5" fmla="*/ 1819275 h 2647950"/>
                <a:gd name="connsiteX6" fmla="*/ 561975 w 862012"/>
                <a:gd name="connsiteY6" fmla="*/ 1943100 h 2647950"/>
                <a:gd name="connsiteX7" fmla="*/ 323850 w 862012"/>
                <a:gd name="connsiteY7" fmla="*/ 2028825 h 2647950"/>
                <a:gd name="connsiteX8" fmla="*/ 95250 w 862012"/>
                <a:gd name="connsiteY8" fmla="*/ 2181225 h 2647950"/>
                <a:gd name="connsiteX9" fmla="*/ 37688 w 862012"/>
                <a:gd name="connsiteY9" fmla="*/ 2457450 h 2647950"/>
                <a:gd name="connsiteX10" fmla="*/ 0 w 862012"/>
                <a:gd name="connsiteY10" fmla="*/ 2543175 h 2647950"/>
                <a:gd name="connsiteX11" fmla="*/ 84489 w 862012"/>
                <a:gd name="connsiteY11" fmla="*/ 2552700 h 2647950"/>
                <a:gd name="connsiteX12" fmla="*/ 28163 w 862012"/>
                <a:gd name="connsiteY12" fmla="*/ 2647950 h 2647950"/>
                <a:gd name="connsiteX0" fmla="*/ 0 w 862012"/>
                <a:gd name="connsiteY0" fmla="*/ 0 h 2647950"/>
                <a:gd name="connsiteX1" fmla="*/ 190500 w 862012"/>
                <a:gd name="connsiteY1" fmla="*/ 704850 h 2647950"/>
                <a:gd name="connsiteX2" fmla="*/ 419100 w 862012"/>
                <a:gd name="connsiteY2" fmla="*/ 1066800 h 2647950"/>
                <a:gd name="connsiteX3" fmla="*/ 752475 w 862012"/>
                <a:gd name="connsiteY3" fmla="*/ 1343025 h 2647950"/>
                <a:gd name="connsiteX4" fmla="*/ 857250 w 862012"/>
                <a:gd name="connsiteY4" fmla="*/ 1590675 h 2647950"/>
                <a:gd name="connsiteX5" fmla="*/ 781050 w 862012"/>
                <a:gd name="connsiteY5" fmla="*/ 1819275 h 2647950"/>
                <a:gd name="connsiteX6" fmla="*/ 561975 w 862012"/>
                <a:gd name="connsiteY6" fmla="*/ 1943100 h 2647950"/>
                <a:gd name="connsiteX7" fmla="*/ 323850 w 862012"/>
                <a:gd name="connsiteY7" fmla="*/ 2028825 h 2647950"/>
                <a:gd name="connsiteX8" fmla="*/ 95250 w 862012"/>
                <a:gd name="connsiteY8" fmla="*/ 2181225 h 2647950"/>
                <a:gd name="connsiteX9" fmla="*/ 37688 w 862012"/>
                <a:gd name="connsiteY9" fmla="*/ 2457450 h 2647950"/>
                <a:gd name="connsiteX10" fmla="*/ 0 w 862012"/>
                <a:gd name="connsiteY10" fmla="*/ 2543175 h 2647950"/>
                <a:gd name="connsiteX11" fmla="*/ 28163 w 862012"/>
                <a:gd name="connsiteY11" fmla="*/ 2647950 h 2647950"/>
                <a:gd name="connsiteX0" fmla="*/ 0 w 862012"/>
                <a:gd name="connsiteY0" fmla="*/ 0 h 2647950"/>
                <a:gd name="connsiteX1" fmla="*/ 190500 w 862012"/>
                <a:gd name="connsiteY1" fmla="*/ 704850 h 2647950"/>
                <a:gd name="connsiteX2" fmla="*/ 419100 w 862012"/>
                <a:gd name="connsiteY2" fmla="*/ 1066800 h 2647950"/>
                <a:gd name="connsiteX3" fmla="*/ 752475 w 862012"/>
                <a:gd name="connsiteY3" fmla="*/ 1343025 h 2647950"/>
                <a:gd name="connsiteX4" fmla="*/ 857250 w 862012"/>
                <a:gd name="connsiteY4" fmla="*/ 1590675 h 2647950"/>
                <a:gd name="connsiteX5" fmla="*/ 781050 w 862012"/>
                <a:gd name="connsiteY5" fmla="*/ 1819275 h 2647950"/>
                <a:gd name="connsiteX6" fmla="*/ 561975 w 862012"/>
                <a:gd name="connsiteY6" fmla="*/ 1943100 h 2647950"/>
                <a:gd name="connsiteX7" fmla="*/ 323850 w 862012"/>
                <a:gd name="connsiteY7" fmla="*/ 2028825 h 2647950"/>
                <a:gd name="connsiteX8" fmla="*/ 95250 w 862012"/>
                <a:gd name="connsiteY8" fmla="*/ 2181225 h 2647950"/>
                <a:gd name="connsiteX9" fmla="*/ 37688 w 862012"/>
                <a:gd name="connsiteY9" fmla="*/ 2457450 h 2647950"/>
                <a:gd name="connsiteX10" fmla="*/ 28163 w 862012"/>
                <a:gd name="connsiteY10" fmla="*/ 2647950 h 264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2012" h="2647950">
                  <a:moveTo>
                    <a:pt x="0" y="0"/>
                  </a:moveTo>
                  <a:cubicBezTo>
                    <a:pt x="56356" y="256381"/>
                    <a:pt x="120650" y="527050"/>
                    <a:pt x="190500" y="704850"/>
                  </a:cubicBezTo>
                  <a:cubicBezTo>
                    <a:pt x="260350" y="882650"/>
                    <a:pt x="325437" y="960437"/>
                    <a:pt x="419100" y="1066800"/>
                  </a:cubicBezTo>
                  <a:cubicBezTo>
                    <a:pt x="512763" y="1173163"/>
                    <a:pt x="679450" y="1255713"/>
                    <a:pt x="752475" y="1343025"/>
                  </a:cubicBezTo>
                  <a:cubicBezTo>
                    <a:pt x="825500" y="1430338"/>
                    <a:pt x="852488" y="1511300"/>
                    <a:pt x="857250" y="1590675"/>
                  </a:cubicBezTo>
                  <a:cubicBezTo>
                    <a:pt x="862012" y="1670050"/>
                    <a:pt x="830263" y="1760538"/>
                    <a:pt x="781050" y="1819275"/>
                  </a:cubicBezTo>
                  <a:cubicBezTo>
                    <a:pt x="731838" y="1878013"/>
                    <a:pt x="638175" y="1908175"/>
                    <a:pt x="561975" y="1943100"/>
                  </a:cubicBezTo>
                  <a:cubicBezTo>
                    <a:pt x="485775" y="1978025"/>
                    <a:pt x="401638" y="1989138"/>
                    <a:pt x="323850" y="2028825"/>
                  </a:cubicBezTo>
                  <a:cubicBezTo>
                    <a:pt x="246063" y="2068513"/>
                    <a:pt x="142944" y="2109787"/>
                    <a:pt x="95250" y="2181225"/>
                  </a:cubicBezTo>
                  <a:cubicBezTo>
                    <a:pt x="47556" y="2252663"/>
                    <a:pt x="48869" y="2379663"/>
                    <a:pt x="37688" y="2457450"/>
                  </a:cubicBezTo>
                  <a:cubicBezTo>
                    <a:pt x="26507" y="2535237"/>
                    <a:pt x="30147" y="2608263"/>
                    <a:pt x="28163" y="2647950"/>
                  </a:cubicBezTo>
                </a:path>
              </a:pathLst>
            </a:cu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6" name="Rectangle 15"/>
            <p:cNvSpPr/>
            <p:nvPr/>
          </p:nvSpPr>
          <p:spPr bwMode="auto">
            <a:xfrm>
              <a:off x="2638425" y="2543175"/>
              <a:ext cx="85725" cy="269557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7" name="Freeform 16"/>
            <p:cNvSpPr/>
            <p:nvPr/>
          </p:nvSpPr>
          <p:spPr bwMode="auto">
            <a:xfrm flipH="1">
              <a:off x="6229350" y="2505076"/>
              <a:ext cx="823912" cy="2647950"/>
            </a:xfrm>
            <a:custGeom>
              <a:avLst/>
              <a:gdLst>
                <a:gd name="connsiteX0" fmla="*/ 25400 w 946150"/>
                <a:gd name="connsiteY0" fmla="*/ 0 h 2543175"/>
                <a:gd name="connsiteX1" fmla="*/ 215900 w 946150"/>
                <a:gd name="connsiteY1" fmla="*/ 704850 h 2543175"/>
                <a:gd name="connsiteX2" fmla="*/ 492125 w 946150"/>
                <a:gd name="connsiteY2" fmla="*/ 1152525 h 2543175"/>
                <a:gd name="connsiteX3" fmla="*/ 777875 w 946150"/>
                <a:gd name="connsiteY3" fmla="*/ 1343025 h 2543175"/>
                <a:gd name="connsiteX4" fmla="*/ 930275 w 946150"/>
                <a:gd name="connsiteY4" fmla="*/ 1638300 h 2543175"/>
                <a:gd name="connsiteX5" fmla="*/ 873125 w 946150"/>
                <a:gd name="connsiteY5" fmla="*/ 1876425 h 2543175"/>
                <a:gd name="connsiteX6" fmla="*/ 615950 w 946150"/>
                <a:gd name="connsiteY6" fmla="*/ 1990725 h 2543175"/>
                <a:gd name="connsiteX7" fmla="*/ 377825 w 946150"/>
                <a:gd name="connsiteY7" fmla="*/ 2076450 h 2543175"/>
                <a:gd name="connsiteX8" fmla="*/ 120650 w 946150"/>
                <a:gd name="connsiteY8" fmla="*/ 2181225 h 2543175"/>
                <a:gd name="connsiteX9" fmla="*/ 15875 w 946150"/>
                <a:gd name="connsiteY9" fmla="*/ 2466975 h 2543175"/>
                <a:gd name="connsiteX10" fmla="*/ 25400 w 946150"/>
                <a:gd name="connsiteY10" fmla="*/ 2543175 h 2543175"/>
                <a:gd name="connsiteX11" fmla="*/ 25400 w 946150"/>
                <a:gd name="connsiteY11" fmla="*/ 2543175 h 2543175"/>
                <a:gd name="connsiteX12" fmla="*/ 25400 w 946150"/>
                <a:gd name="connsiteY12" fmla="*/ 2543175 h 2543175"/>
                <a:gd name="connsiteX0" fmla="*/ 25400 w 946150"/>
                <a:gd name="connsiteY0" fmla="*/ 0 h 2543175"/>
                <a:gd name="connsiteX1" fmla="*/ 215900 w 946150"/>
                <a:gd name="connsiteY1" fmla="*/ 704850 h 2543175"/>
                <a:gd name="connsiteX2" fmla="*/ 444500 w 946150"/>
                <a:gd name="connsiteY2" fmla="*/ 1066800 h 2543175"/>
                <a:gd name="connsiteX3" fmla="*/ 777875 w 946150"/>
                <a:gd name="connsiteY3" fmla="*/ 1343025 h 2543175"/>
                <a:gd name="connsiteX4" fmla="*/ 930275 w 946150"/>
                <a:gd name="connsiteY4" fmla="*/ 1638300 h 2543175"/>
                <a:gd name="connsiteX5" fmla="*/ 873125 w 946150"/>
                <a:gd name="connsiteY5" fmla="*/ 1876425 h 2543175"/>
                <a:gd name="connsiteX6" fmla="*/ 615950 w 946150"/>
                <a:gd name="connsiteY6" fmla="*/ 1990725 h 2543175"/>
                <a:gd name="connsiteX7" fmla="*/ 377825 w 946150"/>
                <a:gd name="connsiteY7" fmla="*/ 2076450 h 2543175"/>
                <a:gd name="connsiteX8" fmla="*/ 120650 w 946150"/>
                <a:gd name="connsiteY8" fmla="*/ 2181225 h 2543175"/>
                <a:gd name="connsiteX9" fmla="*/ 15875 w 946150"/>
                <a:gd name="connsiteY9" fmla="*/ 2466975 h 2543175"/>
                <a:gd name="connsiteX10" fmla="*/ 25400 w 946150"/>
                <a:gd name="connsiteY10" fmla="*/ 2543175 h 2543175"/>
                <a:gd name="connsiteX11" fmla="*/ 25400 w 946150"/>
                <a:gd name="connsiteY11" fmla="*/ 2543175 h 2543175"/>
                <a:gd name="connsiteX12" fmla="*/ 25400 w 946150"/>
                <a:gd name="connsiteY12" fmla="*/ 2543175 h 2543175"/>
                <a:gd name="connsiteX0" fmla="*/ 25400 w 946150"/>
                <a:gd name="connsiteY0" fmla="*/ 0 h 2543175"/>
                <a:gd name="connsiteX1" fmla="*/ 215900 w 946150"/>
                <a:gd name="connsiteY1" fmla="*/ 704850 h 2543175"/>
                <a:gd name="connsiteX2" fmla="*/ 444500 w 946150"/>
                <a:gd name="connsiteY2" fmla="*/ 1066800 h 2543175"/>
                <a:gd name="connsiteX3" fmla="*/ 777875 w 946150"/>
                <a:gd name="connsiteY3" fmla="*/ 1343025 h 2543175"/>
                <a:gd name="connsiteX4" fmla="*/ 930275 w 946150"/>
                <a:gd name="connsiteY4" fmla="*/ 1638300 h 2543175"/>
                <a:gd name="connsiteX5" fmla="*/ 873125 w 946150"/>
                <a:gd name="connsiteY5" fmla="*/ 1876425 h 2543175"/>
                <a:gd name="connsiteX6" fmla="*/ 615950 w 946150"/>
                <a:gd name="connsiteY6" fmla="*/ 1990725 h 2543175"/>
                <a:gd name="connsiteX7" fmla="*/ 349250 w 946150"/>
                <a:gd name="connsiteY7" fmla="*/ 2038350 h 2543175"/>
                <a:gd name="connsiteX8" fmla="*/ 120650 w 946150"/>
                <a:gd name="connsiteY8" fmla="*/ 2181225 h 2543175"/>
                <a:gd name="connsiteX9" fmla="*/ 15875 w 946150"/>
                <a:gd name="connsiteY9" fmla="*/ 2466975 h 2543175"/>
                <a:gd name="connsiteX10" fmla="*/ 25400 w 946150"/>
                <a:gd name="connsiteY10" fmla="*/ 2543175 h 2543175"/>
                <a:gd name="connsiteX11" fmla="*/ 25400 w 946150"/>
                <a:gd name="connsiteY11" fmla="*/ 2543175 h 2543175"/>
                <a:gd name="connsiteX12" fmla="*/ 25400 w 946150"/>
                <a:gd name="connsiteY12" fmla="*/ 2543175 h 2543175"/>
                <a:gd name="connsiteX0" fmla="*/ 25400 w 946150"/>
                <a:gd name="connsiteY0" fmla="*/ 0 h 2543175"/>
                <a:gd name="connsiteX1" fmla="*/ 215900 w 946150"/>
                <a:gd name="connsiteY1" fmla="*/ 704850 h 2543175"/>
                <a:gd name="connsiteX2" fmla="*/ 444500 w 946150"/>
                <a:gd name="connsiteY2" fmla="*/ 1066800 h 2543175"/>
                <a:gd name="connsiteX3" fmla="*/ 777875 w 946150"/>
                <a:gd name="connsiteY3" fmla="*/ 1343025 h 2543175"/>
                <a:gd name="connsiteX4" fmla="*/ 930275 w 946150"/>
                <a:gd name="connsiteY4" fmla="*/ 1638300 h 2543175"/>
                <a:gd name="connsiteX5" fmla="*/ 873125 w 946150"/>
                <a:gd name="connsiteY5" fmla="*/ 1876425 h 2543175"/>
                <a:gd name="connsiteX6" fmla="*/ 587375 w 946150"/>
                <a:gd name="connsiteY6" fmla="*/ 1943100 h 2543175"/>
                <a:gd name="connsiteX7" fmla="*/ 349250 w 946150"/>
                <a:gd name="connsiteY7" fmla="*/ 2038350 h 2543175"/>
                <a:gd name="connsiteX8" fmla="*/ 120650 w 946150"/>
                <a:gd name="connsiteY8" fmla="*/ 2181225 h 2543175"/>
                <a:gd name="connsiteX9" fmla="*/ 15875 w 946150"/>
                <a:gd name="connsiteY9" fmla="*/ 2466975 h 2543175"/>
                <a:gd name="connsiteX10" fmla="*/ 25400 w 946150"/>
                <a:gd name="connsiteY10" fmla="*/ 2543175 h 2543175"/>
                <a:gd name="connsiteX11" fmla="*/ 25400 w 946150"/>
                <a:gd name="connsiteY11" fmla="*/ 2543175 h 2543175"/>
                <a:gd name="connsiteX12" fmla="*/ 25400 w 946150"/>
                <a:gd name="connsiteY12" fmla="*/ 2543175 h 2543175"/>
                <a:gd name="connsiteX0" fmla="*/ 25400 w 936625"/>
                <a:gd name="connsiteY0" fmla="*/ 0 h 2543175"/>
                <a:gd name="connsiteX1" fmla="*/ 215900 w 936625"/>
                <a:gd name="connsiteY1" fmla="*/ 704850 h 2543175"/>
                <a:gd name="connsiteX2" fmla="*/ 444500 w 936625"/>
                <a:gd name="connsiteY2" fmla="*/ 1066800 h 2543175"/>
                <a:gd name="connsiteX3" fmla="*/ 777875 w 936625"/>
                <a:gd name="connsiteY3" fmla="*/ 1343025 h 2543175"/>
                <a:gd name="connsiteX4" fmla="*/ 930275 w 936625"/>
                <a:gd name="connsiteY4" fmla="*/ 1638300 h 2543175"/>
                <a:gd name="connsiteX5" fmla="*/ 815975 w 936625"/>
                <a:gd name="connsiteY5" fmla="*/ 1828800 h 2543175"/>
                <a:gd name="connsiteX6" fmla="*/ 587375 w 936625"/>
                <a:gd name="connsiteY6" fmla="*/ 1943100 h 2543175"/>
                <a:gd name="connsiteX7" fmla="*/ 349250 w 936625"/>
                <a:gd name="connsiteY7" fmla="*/ 2038350 h 2543175"/>
                <a:gd name="connsiteX8" fmla="*/ 120650 w 936625"/>
                <a:gd name="connsiteY8" fmla="*/ 2181225 h 2543175"/>
                <a:gd name="connsiteX9" fmla="*/ 15875 w 936625"/>
                <a:gd name="connsiteY9" fmla="*/ 2466975 h 2543175"/>
                <a:gd name="connsiteX10" fmla="*/ 25400 w 936625"/>
                <a:gd name="connsiteY10" fmla="*/ 2543175 h 2543175"/>
                <a:gd name="connsiteX11" fmla="*/ 25400 w 936625"/>
                <a:gd name="connsiteY11" fmla="*/ 2543175 h 2543175"/>
                <a:gd name="connsiteX12" fmla="*/ 25400 w 936625"/>
                <a:gd name="connsiteY12" fmla="*/ 2543175 h 2543175"/>
                <a:gd name="connsiteX0" fmla="*/ 25400 w 889000"/>
                <a:gd name="connsiteY0" fmla="*/ 0 h 2543175"/>
                <a:gd name="connsiteX1" fmla="*/ 215900 w 889000"/>
                <a:gd name="connsiteY1" fmla="*/ 704850 h 2543175"/>
                <a:gd name="connsiteX2" fmla="*/ 444500 w 889000"/>
                <a:gd name="connsiteY2" fmla="*/ 1066800 h 2543175"/>
                <a:gd name="connsiteX3" fmla="*/ 777875 w 889000"/>
                <a:gd name="connsiteY3" fmla="*/ 1343025 h 2543175"/>
                <a:gd name="connsiteX4" fmla="*/ 882650 w 889000"/>
                <a:gd name="connsiteY4" fmla="*/ 1590675 h 2543175"/>
                <a:gd name="connsiteX5" fmla="*/ 815975 w 889000"/>
                <a:gd name="connsiteY5" fmla="*/ 1828800 h 2543175"/>
                <a:gd name="connsiteX6" fmla="*/ 587375 w 889000"/>
                <a:gd name="connsiteY6" fmla="*/ 1943100 h 2543175"/>
                <a:gd name="connsiteX7" fmla="*/ 349250 w 889000"/>
                <a:gd name="connsiteY7" fmla="*/ 2038350 h 2543175"/>
                <a:gd name="connsiteX8" fmla="*/ 120650 w 889000"/>
                <a:gd name="connsiteY8" fmla="*/ 2181225 h 2543175"/>
                <a:gd name="connsiteX9" fmla="*/ 15875 w 889000"/>
                <a:gd name="connsiteY9" fmla="*/ 2466975 h 2543175"/>
                <a:gd name="connsiteX10" fmla="*/ 25400 w 889000"/>
                <a:gd name="connsiteY10" fmla="*/ 2543175 h 2543175"/>
                <a:gd name="connsiteX11" fmla="*/ 25400 w 889000"/>
                <a:gd name="connsiteY11" fmla="*/ 2543175 h 2543175"/>
                <a:gd name="connsiteX12" fmla="*/ 25400 w 889000"/>
                <a:gd name="connsiteY12" fmla="*/ 2543175 h 2543175"/>
                <a:gd name="connsiteX0" fmla="*/ 25400 w 889000"/>
                <a:gd name="connsiteY0" fmla="*/ 0 h 2543175"/>
                <a:gd name="connsiteX1" fmla="*/ 215900 w 889000"/>
                <a:gd name="connsiteY1" fmla="*/ 704850 h 2543175"/>
                <a:gd name="connsiteX2" fmla="*/ 444500 w 889000"/>
                <a:gd name="connsiteY2" fmla="*/ 1066800 h 2543175"/>
                <a:gd name="connsiteX3" fmla="*/ 777875 w 889000"/>
                <a:gd name="connsiteY3" fmla="*/ 1343025 h 2543175"/>
                <a:gd name="connsiteX4" fmla="*/ 882650 w 889000"/>
                <a:gd name="connsiteY4" fmla="*/ 1590675 h 2543175"/>
                <a:gd name="connsiteX5" fmla="*/ 815975 w 889000"/>
                <a:gd name="connsiteY5" fmla="*/ 1828800 h 2543175"/>
                <a:gd name="connsiteX6" fmla="*/ 587375 w 889000"/>
                <a:gd name="connsiteY6" fmla="*/ 1943100 h 2543175"/>
                <a:gd name="connsiteX7" fmla="*/ 349250 w 889000"/>
                <a:gd name="connsiteY7" fmla="*/ 2028825 h 2543175"/>
                <a:gd name="connsiteX8" fmla="*/ 120650 w 889000"/>
                <a:gd name="connsiteY8" fmla="*/ 2181225 h 2543175"/>
                <a:gd name="connsiteX9" fmla="*/ 15875 w 889000"/>
                <a:gd name="connsiteY9" fmla="*/ 2466975 h 2543175"/>
                <a:gd name="connsiteX10" fmla="*/ 25400 w 889000"/>
                <a:gd name="connsiteY10" fmla="*/ 2543175 h 2543175"/>
                <a:gd name="connsiteX11" fmla="*/ 25400 w 889000"/>
                <a:gd name="connsiteY11" fmla="*/ 2543175 h 2543175"/>
                <a:gd name="connsiteX12" fmla="*/ 25400 w 889000"/>
                <a:gd name="connsiteY12" fmla="*/ 2543175 h 2543175"/>
                <a:gd name="connsiteX0" fmla="*/ 25400 w 889000"/>
                <a:gd name="connsiteY0" fmla="*/ 0 h 2543175"/>
                <a:gd name="connsiteX1" fmla="*/ 215900 w 889000"/>
                <a:gd name="connsiteY1" fmla="*/ 704850 h 2543175"/>
                <a:gd name="connsiteX2" fmla="*/ 444500 w 889000"/>
                <a:gd name="connsiteY2" fmla="*/ 1066800 h 2543175"/>
                <a:gd name="connsiteX3" fmla="*/ 777875 w 889000"/>
                <a:gd name="connsiteY3" fmla="*/ 1343025 h 2543175"/>
                <a:gd name="connsiteX4" fmla="*/ 882650 w 889000"/>
                <a:gd name="connsiteY4" fmla="*/ 1590675 h 2543175"/>
                <a:gd name="connsiteX5" fmla="*/ 815975 w 889000"/>
                <a:gd name="connsiteY5" fmla="*/ 1828800 h 2543175"/>
                <a:gd name="connsiteX6" fmla="*/ 587375 w 889000"/>
                <a:gd name="connsiteY6" fmla="*/ 1943100 h 2543175"/>
                <a:gd name="connsiteX7" fmla="*/ 349250 w 889000"/>
                <a:gd name="connsiteY7" fmla="*/ 2028825 h 2543175"/>
                <a:gd name="connsiteX8" fmla="*/ 120650 w 889000"/>
                <a:gd name="connsiteY8" fmla="*/ 2181225 h 2543175"/>
                <a:gd name="connsiteX9" fmla="*/ 15875 w 889000"/>
                <a:gd name="connsiteY9" fmla="*/ 2466975 h 2543175"/>
                <a:gd name="connsiteX10" fmla="*/ 25400 w 889000"/>
                <a:gd name="connsiteY10" fmla="*/ 2543175 h 2543175"/>
                <a:gd name="connsiteX11" fmla="*/ 25400 w 889000"/>
                <a:gd name="connsiteY11" fmla="*/ 2543175 h 2543175"/>
                <a:gd name="connsiteX12" fmla="*/ 25400 w 889000"/>
                <a:gd name="connsiteY12" fmla="*/ 2543175 h 2543175"/>
                <a:gd name="connsiteX0" fmla="*/ 25400 w 887412"/>
                <a:gd name="connsiteY0" fmla="*/ 0 h 2543175"/>
                <a:gd name="connsiteX1" fmla="*/ 215900 w 887412"/>
                <a:gd name="connsiteY1" fmla="*/ 704850 h 2543175"/>
                <a:gd name="connsiteX2" fmla="*/ 444500 w 887412"/>
                <a:gd name="connsiteY2" fmla="*/ 1066800 h 2543175"/>
                <a:gd name="connsiteX3" fmla="*/ 777875 w 887412"/>
                <a:gd name="connsiteY3" fmla="*/ 1343025 h 2543175"/>
                <a:gd name="connsiteX4" fmla="*/ 882650 w 887412"/>
                <a:gd name="connsiteY4" fmla="*/ 1590675 h 2543175"/>
                <a:gd name="connsiteX5" fmla="*/ 806450 w 887412"/>
                <a:gd name="connsiteY5" fmla="*/ 1819275 h 2543175"/>
                <a:gd name="connsiteX6" fmla="*/ 587375 w 887412"/>
                <a:gd name="connsiteY6" fmla="*/ 1943100 h 2543175"/>
                <a:gd name="connsiteX7" fmla="*/ 349250 w 887412"/>
                <a:gd name="connsiteY7" fmla="*/ 2028825 h 2543175"/>
                <a:gd name="connsiteX8" fmla="*/ 120650 w 887412"/>
                <a:gd name="connsiteY8" fmla="*/ 2181225 h 2543175"/>
                <a:gd name="connsiteX9" fmla="*/ 15875 w 887412"/>
                <a:gd name="connsiteY9" fmla="*/ 2466975 h 2543175"/>
                <a:gd name="connsiteX10" fmla="*/ 25400 w 887412"/>
                <a:gd name="connsiteY10" fmla="*/ 2543175 h 2543175"/>
                <a:gd name="connsiteX11" fmla="*/ 25400 w 887412"/>
                <a:gd name="connsiteY11" fmla="*/ 2543175 h 2543175"/>
                <a:gd name="connsiteX12" fmla="*/ 25400 w 887412"/>
                <a:gd name="connsiteY12" fmla="*/ 2543175 h 2543175"/>
                <a:gd name="connsiteX0" fmla="*/ 25400 w 887412"/>
                <a:gd name="connsiteY0" fmla="*/ 0 h 2638425"/>
                <a:gd name="connsiteX1" fmla="*/ 215900 w 887412"/>
                <a:gd name="connsiteY1" fmla="*/ 704850 h 2638425"/>
                <a:gd name="connsiteX2" fmla="*/ 444500 w 887412"/>
                <a:gd name="connsiteY2" fmla="*/ 1066800 h 2638425"/>
                <a:gd name="connsiteX3" fmla="*/ 777875 w 887412"/>
                <a:gd name="connsiteY3" fmla="*/ 1343025 h 2638425"/>
                <a:gd name="connsiteX4" fmla="*/ 882650 w 887412"/>
                <a:gd name="connsiteY4" fmla="*/ 1590675 h 2638425"/>
                <a:gd name="connsiteX5" fmla="*/ 806450 w 887412"/>
                <a:gd name="connsiteY5" fmla="*/ 1819275 h 2638425"/>
                <a:gd name="connsiteX6" fmla="*/ 587375 w 887412"/>
                <a:gd name="connsiteY6" fmla="*/ 1943100 h 2638425"/>
                <a:gd name="connsiteX7" fmla="*/ 349250 w 887412"/>
                <a:gd name="connsiteY7" fmla="*/ 2028825 h 2638425"/>
                <a:gd name="connsiteX8" fmla="*/ 120650 w 887412"/>
                <a:gd name="connsiteY8" fmla="*/ 2181225 h 2638425"/>
                <a:gd name="connsiteX9" fmla="*/ 15875 w 887412"/>
                <a:gd name="connsiteY9" fmla="*/ 2466975 h 2638425"/>
                <a:gd name="connsiteX10" fmla="*/ 25400 w 887412"/>
                <a:gd name="connsiteY10" fmla="*/ 2543175 h 2638425"/>
                <a:gd name="connsiteX11" fmla="*/ 25400 w 887412"/>
                <a:gd name="connsiteY11" fmla="*/ 2543175 h 2638425"/>
                <a:gd name="connsiteX12" fmla="*/ 25400 w 887412"/>
                <a:gd name="connsiteY12" fmla="*/ 2638425 h 2638425"/>
                <a:gd name="connsiteX0" fmla="*/ 6350 w 868362"/>
                <a:gd name="connsiteY0" fmla="*/ 0 h 2638425"/>
                <a:gd name="connsiteX1" fmla="*/ 196850 w 868362"/>
                <a:gd name="connsiteY1" fmla="*/ 704850 h 2638425"/>
                <a:gd name="connsiteX2" fmla="*/ 425450 w 868362"/>
                <a:gd name="connsiteY2" fmla="*/ 1066800 h 2638425"/>
                <a:gd name="connsiteX3" fmla="*/ 758825 w 868362"/>
                <a:gd name="connsiteY3" fmla="*/ 1343025 h 2638425"/>
                <a:gd name="connsiteX4" fmla="*/ 863600 w 868362"/>
                <a:gd name="connsiteY4" fmla="*/ 1590675 h 2638425"/>
                <a:gd name="connsiteX5" fmla="*/ 787400 w 868362"/>
                <a:gd name="connsiteY5" fmla="*/ 1819275 h 2638425"/>
                <a:gd name="connsiteX6" fmla="*/ 568325 w 868362"/>
                <a:gd name="connsiteY6" fmla="*/ 1943100 h 2638425"/>
                <a:gd name="connsiteX7" fmla="*/ 330200 w 868362"/>
                <a:gd name="connsiteY7" fmla="*/ 2028825 h 2638425"/>
                <a:gd name="connsiteX8" fmla="*/ 101600 w 868362"/>
                <a:gd name="connsiteY8" fmla="*/ 2181225 h 2638425"/>
                <a:gd name="connsiteX9" fmla="*/ 15875 w 868362"/>
                <a:gd name="connsiteY9" fmla="*/ 2438400 h 2638425"/>
                <a:gd name="connsiteX10" fmla="*/ 6350 w 868362"/>
                <a:gd name="connsiteY10" fmla="*/ 2543175 h 2638425"/>
                <a:gd name="connsiteX11" fmla="*/ 6350 w 868362"/>
                <a:gd name="connsiteY11" fmla="*/ 2543175 h 2638425"/>
                <a:gd name="connsiteX12" fmla="*/ 6350 w 868362"/>
                <a:gd name="connsiteY12" fmla="*/ 2638425 h 2638425"/>
                <a:gd name="connsiteX0" fmla="*/ 0 w 862012"/>
                <a:gd name="connsiteY0" fmla="*/ 0 h 2638425"/>
                <a:gd name="connsiteX1" fmla="*/ 190500 w 862012"/>
                <a:gd name="connsiteY1" fmla="*/ 704850 h 2638425"/>
                <a:gd name="connsiteX2" fmla="*/ 419100 w 862012"/>
                <a:gd name="connsiteY2" fmla="*/ 1066800 h 2638425"/>
                <a:gd name="connsiteX3" fmla="*/ 752475 w 862012"/>
                <a:gd name="connsiteY3" fmla="*/ 1343025 h 2638425"/>
                <a:gd name="connsiteX4" fmla="*/ 857250 w 862012"/>
                <a:gd name="connsiteY4" fmla="*/ 1590675 h 2638425"/>
                <a:gd name="connsiteX5" fmla="*/ 781050 w 862012"/>
                <a:gd name="connsiteY5" fmla="*/ 1819275 h 2638425"/>
                <a:gd name="connsiteX6" fmla="*/ 561975 w 862012"/>
                <a:gd name="connsiteY6" fmla="*/ 1943100 h 2638425"/>
                <a:gd name="connsiteX7" fmla="*/ 323850 w 862012"/>
                <a:gd name="connsiteY7" fmla="*/ 2028825 h 2638425"/>
                <a:gd name="connsiteX8" fmla="*/ 95250 w 862012"/>
                <a:gd name="connsiteY8" fmla="*/ 2181225 h 2638425"/>
                <a:gd name="connsiteX9" fmla="*/ 37688 w 862012"/>
                <a:gd name="connsiteY9" fmla="*/ 2457450 h 2638425"/>
                <a:gd name="connsiteX10" fmla="*/ 0 w 862012"/>
                <a:gd name="connsiteY10" fmla="*/ 2543175 h 2638425"/>
                <a:gd name="connsiteX11" fmla="*/ 0 w 862012"/>
                <a:gd name="connsiteY11" fmla="*/ 2543175 h 2638425"/>
                <a:gd name="connsiteX12" fmla="*/ 0 w 862012"/>
                <a:gd name="connsiteY12" fmla="*/ 2638425 h 2638425"/>
                <a:gd name="connsiteX0" fmla="*/ 0 w 862012"/>
                <a:gd name="connsiteY0" fmla="*/ 0 h 2638425"/>
                <a:gd name="connsiteX1" fmla="*/ 190500 w 862012"/>
                <a:gd name="connsiteY1" fmla="*/ 704850 h 2638425"/>
                <a:gd name="connsiteX2" fmla="*/ 419100 w 862012"/>
                <a:gd name="connsiteY2" fmla="*/ 1066800 h 2638425"/>
                <a:gd name="connsiteX3" fmla="*/ 752475 w 862012"/>
                <a:gd name="connsiteY3" fmla="*/ 1343025 h 2638425"/>
                <a:gd name="connsiteX4" fmla="*/ 857250 w 862012"/>
                <a:gd name="connsiteY4" fmla="*/ 1590675 h 2638425"/>
                <a:gd name="connsiteX5" fmla="*/ 781050 w 862012"/>
                <a:gd name="connsiteY5" fmla="*/ 1819275 h 2638425"/>
                <a:gd name="connsiteX6" fmla="*/ 561975 w 862012"/>
                <a:gd name="connsiteY6" fmla="*/ 1943100 h 2638425"/>
                <a:gd name="connsiteX7" fmla="*/ 323850 w 862012"/>
                <a:gd name="connsiteY7" fmla="*/ 2028825 h 2638425"/>
                <a:gd name="connsiteX8" fmla="*/ 95250 w 862012"/>
                <a:gd name="connsiteY8" fmla="*/ 2181225 h 2638425"/>
                <a:gd name="connsiteX9" fmla="*/ 37688 w 862012"/>
                <a:gd name="connsiteY9" fmla="*/ 2457450 h 2638425"/>
                <a:gd name="connsiteX10" fmla="*/ 0 w 862012"/>
                <a:gd name="connsiteY10" fmla="*/ 2543175 h 2638425"/>
                <a:gd name="connsiteX11" fmla="*/ 37551 w 862012"/>
                <a:gd name="connsiteY11" fmla="*/ 2543175 h 2638425"/>
                <a:gd name="connsiteX12" fmla="*/ 0 w 862012"/>
                <a:gd name="connsiteY12" fmla="*/ 2638425 h 2638425"/>
                <a:gd name="connsiteX0" fmla="*/ 0 w 862012"/>
                <a:gd name="connsiteY0" fmla="*/ 0 h 2647950"/>
                <a:gd name="connsiteX1" fmla="*/ 190500 w 862012"/>
                <a:gd name="connsiteY1" fmla="*/ 704850 h 2647950"/>
                <a:gd name="connsiteX2" fmla="*/ 419100 w 862012"/>
                <a:gd name="connsiteY2" fmla="*/ 1066800 h 2647950"/>
                <a:gd name="connsiteX3" fmla="*/ 752475 w 862012"/>
                <a:gd name="connsiteY3" fmla="*/ 1343025 h 2647950"/>
                <a:gd name="connsiteX4" fmla="*/ 857250 w 862012"/>
                <a:gd name="connsiteY4" fmla="*/ 1590675 h 2647950"/>
                <a:gd name="connsiteX5" fmla="*/ 781050 w 862012"/>
                <a:gd name="connsiteY5" fmla="*/ 1819275 h 2647950"/>
                <a:gd name="connsiteX6" fmla="*/ 561975 w 862012"/>
                <a:gd name="connsiteY6" fmla="*/ 1943100 h 2647950"/>
                <a:gd name="connsiteX7" fmla="*/ 323850 w 862012"/>
                <a:gd name="connsiteY7" fmla="*/ 2028825 h 2647950"/>
                <a:gd name="connsiteX8" fmla="*/ 95250 w 862012"/>
                <a:gd name="connsiteY8" fmla="*/ 2181225 h 2647950"/>
                <a:gd name="connsiteX9" fmla="*/ 37688 w 862012"/>
                <a:gd name="connsiteY9" fmla="*/ 2457450 h 2647950"/>
                <a:gd name="connsiteX10" fmla="*/ 0 w 862012"/>
                <a:gd name="connsiteY10" fmla="*/ 2543175 h 2647950"/>
                <a:gd name="connsiteX11" fmla="*/ 37551 w 862012"/>
                <a:gd name="connsiteY11" fmla="*/ 2543175 h 2647950"/>
                <a:gd name="connsiteX12" fmla="*/ 28163 w 862012"/>
                <a:gd name="connsiteY12" fmla="*/ 2647950 h 2647950"/>
                <a:gd name="connsiteX0" fmla="*/ 0 w 862012"/>
                <a:gd name="connsiteY0" fmla="*/ 0 h 2647950"/>
                <a:gd name="connsiteX1" fmla="*/ 190500 w 862012"/>
                <a:gd name="connsiteY1" fmla="*/ 704850 h 2647950"/>
                <a:gd name="connsiteX2" fmla="*/ 419100 w 862012"/>
                <a:gd name="connsiteY2" fmla="*/ 1066800 h 2647950"/>
                <a:gd name="connsiteX3" fmla="*/ 752475 w 862012"/>
                <a:gd name="connsiteY3" fmla="*/ 1343025 h 2647950"/>
                <a:gd name="connsiteX4" fmla="*/ 857250 w 862012"/>
                <a:gd name="connsiteY4" fmla="*/ 1590675 h 2647950"/>
                <a:gd name="connsiteX5" fmla="*/ 781050 w 862012"/>
                <a:gd name="connsiteY5" fmla="*/ 1819275 h 2647950"/>
                <a:gd name="connsiteX6" fmla="*/ 561975 w 862012"/>
                <a:gd name="connsiteY6" fmla="*/ 1943100 h 2647950"/>
                <a:gd name="connsiteX7" fmla="*/ 323850 w 862012"/>
                <a:gd name="connsiteY7" fmla="*/ 2028825 h 2647950"/>
                <a:gd name="connsiteX8" fmla="*/ 95250 w 862012"/>
                <a:gd name="connsiteY8" fmla="*/ 2181225 h 2647950"/>
                <a:gd name="connsiteX9" fmla="*/ 37688 w 862012"/>
                <a:gd name="connsiteY9" fmla="*/ 2457450 h 2647950"/>
                <a:gd name="connsiteX10" fmla="*/ 0 w 862012"/>
                <a:gd name="connsiteY10" fmla="*/ 2543175 h 2647950"/>
                <a:gd name="connsiteX11" fmla="*/ 84489 w 862012"/>
                <a:gd name="connsiteY11" fmla="*/ 2552700 h 2647950"/>
                <a:gd name="connsiteX12" fmla="*/ 28163 w 862012"/>
                <a:gd name="connsiteY12" fmla="*/ 2647950 h 2647950"/>
                <a:gd name="connsiteX0" fmla="*/ 0 w 862012"/>
                <a:gd name="connsiteY0" fmla="*/ 0 h 2647950"/>
                <a:gd name="connsiteX1" fmla="*/ 190500 w 862012"/>
                <a:gd name="connsiteY1" fmla="*/ 704850 h 2647950"/>
                <a:gd name="connsiteX2" fmla="*/ 419100 w 862012"/>
                <a:gd name="connsiteY2" fmla="*/ 1066800 h 2647950"/>
                <a:gd name="connsiteX3" fmla="*/ 752475 w 862012"/>
                <a:gd name="connsiteY3" fmla="*/ 1343025 h 2647950"/>
                <a:gd name="connsiteX4" fmla="*/ 857250 w 862012"/>
                <a:gd name="connsiteY4" fmla="*/ 1590675 h 2647950"/>
                <a:gd name="connsiteX5" fmla="*/ 781050 w 862012"/>
                <a:gd name="connsiteY5" fmla="*/ 1819275 h 2647950"/>
                <a:gd name="connsiteX6" fmla="*/ 561975 w 862012"/>
                <a:gd name="connsiteY6" fmla="*/ 1943100 h 2647950"/>
                <a:gd name="connsiteX7" fmla="*/ 323850 w 862012"/>
                <a:gd name="connsiteY7" fmla="*/ 2028825 h 2647950"/>
                <a:gd name="connsiteX8" fmla="*/ 95250 w 862012"/>
                <a:gd name="connsiteY8" fmla="*/ 2181225 h 2647950"/>
                <a:gd name="connsiteX9" fmla="*/ 37688 w 862012"/>
                <a:gd name="connsiteY9" fmla="*/ 2457450 h 2647950"/>
                <a:gd name="connsiteX10" fmla="*/ 0 w 862012"/>
                <a:gd name="connsiteY10" fmla="*/ 2543175 h 2647950"/>
                <a:gd name="connsiteX11" fmla="*/ 28163 w 862012"/>
                <a:gd name="connsiteY11" fmla="*/ 2647950 h 2647950"/>
                <a:gd name="connsiteX0" fmla="*/ 0 w 862012"/>
                <a:gd name="connsiteY0" fmla="*/ 0 h 2647950"/>
                <a:gd name="connsiteX1" fmla="*/ 190500 w 862012"/>
                <a:gd name="connsiteY1" fmla="*/ 704850 h 2647950"/>
                <a:gd name="connsiteX2" fmla="*/ 419100 w 862012"/>
                <a:gd name="connsiteY2" fmla="*/ 1066800 h 2647950"/>
                <a:gd name="connsiteX3" fmla="*/ 752475 w 862012"/>
                <a:gd name="connsiteY3" fmla="*/ 1343025 h 2647950"/>
                <a:gd name="connsiteX4" fmla="*/ 857250 w 862012"/>
                <a:gd name="connsiteY4" fmla="*/ 1590675 h 2647950"/>
                <a:gd name="connsiteX5" fmla="*/ 781050 w 862012"/>
                <a:gd name="connsiteY5" fmla="*/ 1819275 h 2647950"/>
                <a:gd name="connsiteX6" fmla="*/ 561975 w 862012"/>
                <a:gd name="connsiteY6" fmla="*/ 1943100 h 2647950"/>
                <a:gd name="connsiteX7" fmla="*/ 323850 w 862012"/>
                <a:gd name="connsiteY7" fmla="*/ 2028825 h 2647950"/>
                <a:gd name="connsiteX8" fmla="*/ 95250 w 862012"/>
                <a:gd name="connsiteY8" fmla="*/ 2181225 h 2647950"/>
                <a:gd name="connsiteX9" fmla="*/ 37688 w 862012"/>
                <a:gd name="connsiteY9" fmla="*/ 2457450 h 2647950"/>
                <a:gd name="connsiteX10" fmla="*/ 28163 w 862012"/>
                <a:gd name="connsiteY10" fmla="*/ 2647950 h 264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2012" h="2647950">
                  <a:moveTo>
                    <a:pt x="0" y="0"/>
                  </a:moveTo>
                  <a:cubicBezTo>
                    <a:pt x="56356" y="256381"/>
                    <a:pt x="120650" y="527050"/>
                    <a:pt x="190500" y="704850"/>
                  </a:cubicBezTo>
                  <a:cubicBezTo>
                    <a:pt x="260350" y="882650"/>
                    <a:pt x="325437" y="960437"/>
                    <a:pt x="419100" y="1066800"/>
                  </a:cubicBezTo>
                  <a:cubicBezTo>
                    <a:pt x="512763" y="1173163"/>
                    <a:pt x="679450" y="1255713"/>
                    <a:pt x="752475" y="1343025"/>
                  </a:cubicBezTo>
                  <a:cubicBezTo>
                    <a:pt x="825500" y="1430338"/>
                    <a:pt x="852488" y="1511300"/>
                    <a:pt x="857250" y="1590675"/>
                  </a:cubicBezTo>
                  <a:cubicBezTo>
                    <a:pt x="862012" y="1670050"/>
                    <a:pt x="830263" y="1760538"/>
                    <a:pt x="781050" y="1819275"/>
                  </a:cubicBezTo>
                  <a:cubicBezTo>
                    <a:pt x="731838" y="1878013"/>
                    <a:pt x="638175" y="1908175"/>
                    <a:pt x="561975" y="1943100"/>
                  </a:cubicBezTo>
                  <a:cubicBezTo>
                    <a:pt x="485775" y="1978025"/>
                    <a:pt x="401638" y="1989138"/>
                    <a:pt x="323850" y="2028825"/>
                  </a:cubicBezTo>
                  <a:cubicBezTo>
                    <a:pt x="246063" y="2068513"/>
                    <a:pt x="142944" y="2109787"/>
                    <a:pt x="95250" y="2181225"/>
                  </a:cubicBezTo>
                  <a:cubicBezTo>
                    <a:pt x="47556" y="2252663"/>
                    <a:pt x="48869" y="2379663"/>
                    <a:pt x="37688" y="2457450"/>
                  </a:cubicBezTo>
                  <a:cubicBezTo>
                    <a:pt x="26507" y="2535237"/>
                    <a:pt x="30147" y="2608263"/>
                    <a:pt x="28163" y="2647950"/>
                  </a:cubicBezTo>
                </a:path>
              </a:pathLst>
            </a:cu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Rectangle 17"/>
            <p:cNvSpPr/>
            <p:nvPr/>
          </p:nvSpPr>
          <p:spPr bwMode="auto">
            <a:xfrm flipH="1">
              <a:off x="7029448" y="2743200"/>
              <a:ext cx="1019176" cy="269557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9" name="Rectangle 18"/>
            <p:cNvSpPr/>
            <p:nvPr/>
          </p:nvSpPr>
          <p:spPr bwMode="auto">
            <a:xfrm flipH="1">
              <a:off x="6029324" y="4048125"/>
              <a:ext cx="200025" cy="1524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0" name="Rectangle 19"/>
            <p:cNvSpPr/>
            <p:nvPr/>
          </p:nvSpPr>
          <p:spPr bwMode="auto">
            <a:xfrm flipH="1">
              <a:off x="6229350" y="3467100"/>
              <a:ext cx="342898" cy="1905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1" name="Rectangle 20"/>
            <p:cNvSpPr/>
            <p:nvPr/>
          </p:nvSpPr>
          <p:spPr bwMode="auto">
            <a:xfrm flipH="1">
              <a:off x="6457950" y="3057524"/>
              <a:ext cx="342898" cy="12382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2" name="Rectangle 21"/>
            <p:cNvSpPr/>
            <p:nvPr/>
          </p:nvSpPr>
          <p:spPr bwMode="auto">
            <a:xfrm flipH="1">
              <a:off x="6743700" y="3200400"/>
              <a:ext cx="95248"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cxnSp>
        <p:nvCxnSpPr>
          <p:cNvPr id="25" name="Straight Arrow Connector 24"/>
          <p:cNvCxnSpPr>
            <a:stCxn id="27" idx="1"/>
          </p:cNvCxnSpPr>
          <p:nvPr/>
        </p:nvCxnSpPr>
        <p:spPr bwMode="auto">
          <a:xfrm rot="10800000" flipV="1">
            <a:off x="5981705" y="3928764"/>
            <a:ext cx="628647" cy="157459"/>
          </a:xfrm>
          <a:prstGeom prst="straightConnector1">
            <a:avLst/>
          </a:prstGeom>
          <a:solidFill>
            <a:schemeClr val="accent1"/>
          </a:solidFill>
          <a:ln w="19050" cap="flat" cmpd="sng" algn="ctr">
            <a:solidFill>
              <a:schemeClr val="accent3">
                <a:lumMod val="60000"/>
                <a:lumOff val="40000"/>
              </a:schemeClr>
            </a:solidFill>
            <a:prstDash val="solid"/>
            <a:round/>
            <a:headEnd type="none" w="med" len="med"/>
            <a:tailEnd type="triangle" w="lg" len="lg"/>
          </a:ln>
          <a:effectLst/>
        </p:spPr>
      </p:cxnSp>
      <p:sp>
        <p:nvSpPr>
          <p:cNvPr id="27" name="TextBox 26"/>
          <p:cNvSpPr txBox="1"/>
          <p:nvPr/>
        </p:nvSpPr>
        <p:spPr>
          <a:xfrm>
            <a:off x="6610351" y="3467100"/>
            <a:ext cx="1695449" cy="923330"/>
          </a:xfrm>
          <a:prstGeom prst="rect">
            <a:avLst/>
          </a:prstGeom>
          <a:noFill/>
        </p:spPr>
        <p:txBody>
          <a:bodyPr wrap="square" rtlCol="0">
            <a:spAutoFit/>
          </a:bodyPr>
          <a:lstStyle/>
          <a:p>
            <a:pPr algn="ctr"/>
            <a:r>
              <a:rPr lang="en-US" dirty="0"/>
              <a:t>IP is the “narrow waist” of the Internet</a:t>
            </a:r>
          </a:p>
        </p:txBody>
      </p:sp>
      <p:sp>
        <p:nvSpPr>
          <p:cNvPr id="31" name="Rectangle 30"/>
          <p:cNvSpPr/>
          <p:nvPr/>
        </p:nvSpPr>
        <p:spPr bwMode="auto">
          <a:xfrm flipH="1">
            <a:off x="685800" y="2305050"/>
            <a:ext cx="828674" cy="295275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32" name="TextBox 31"/>
          <p:cNvSpPr txBox="1"/>
          <p:nvPr/>
        </p:nvSpPr>
        <p:spPr>
          <a:xfrm>
            <a:off x="1938337" y="5305425"/>
            <a:ext cx="5195888" cy="369332"/>
          </a:xfrm>
          <a:prstGeom prst="rect">
            <a:avLst/>
          </a:prstGeom>
          <a:noFill/>
        </p:spPr>
        <p:txBody>
          <a:bodyPr wrap="square" rtlCol="0">
            <a:spAutoFit/>
          </a:bodyPr>
          <a:lstStyle/>
          <a:p>
            <a:pPr algn="ctr"/>
            <a:r>
              <a:rPr lang="en-US" dirty="0"/>
              <a:t>Protocols are shown in their respective layers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a:t>Model Used in this Book</a:t>
            </a:r>
          </a:p>
        </p:txBody>
      </p:sp>
      <p:sp>
        <p:nvSpPr>
          <p:cNvPr id="6" name="Footer Placeholder 5"/>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35843" name="Rectangle 3"/>
          <p:cNvSpPr>
            <a:spLocks noGrp="1" noChangeArrowheads="1"/>
          </p:cNvSpPr>
          <p:nvPr>
            <p:ph idx="1"/>
          </p:nvPr>
        </p:nvSpPr>
        <p:spPr/>
        <p:txBody>
          <a:bodyPr/>
          <a:lstStyle/>
          <a:p>
            <a:r>
              <a:rPr lang="en-US" dirty="0"/>
              <a:t>It is based on the TCP/IP model but we call out the physical layer and look beyond Internet protocols.</a:t>
            </a:r>
          </a:p>
        </p:txBody>
      </p:sp>
      <p:pic>
        <p:nvPicPr>
          <p:cNvPr id="35845" name="Picture 6"/>
          <p:cNvPicPr>
            <a:picLocks noChangeAspect="1" noChangeArrowheads="1"/>
          </p:cNvPicPr>
          <p:nvPr/>
        </p:nvPicPr>
        <p:blipFill>
          <a:blip r:embed="rId2" cstate="print"/>
          <a:srcRect/>
          <a:stretch>
            <a:fillRect/>
          </a:stretch>
        </p:blipFill>
        <p:spPr bwMode="auto">
          <a:xfrm>
            <a:off x="3133725" y="2849563"/>
            <a:ext cx="2620963" cy="2580307"/>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a:t>Critique of OSI &amp; TCP/IP</a:t>
            </a:r>
          </a:p>
        </p:txBody>
      </p:sp>
      <p:sp>
        <p:nvSpPr>
          <p:cNvPr id="5" name="Footer Placeholder 4"/>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36867" name="Rectangle 3"/>
          <p:cNvSpPr>
            <a:spLocks noGrp="1" noChangeArrowheads="1"/>
          </p:cNvSpPr>
          <p:nvPr>
            <p:ph idx="1"/>
          </p:nvPr>
        </p:nvSpPr>
        <p:spPr/>
        <p:txBody>
          <a:bodyPr/>
          <a:lstStyle/>
          <a:p>
            <a:r>
              <a:rPr lang="en-US" dirty="0"/>
              <a:t>OSI:</a:t>
            </a:r>
          </a:p>
          <a:p>
            <a:pPr lvl="2">
              <a:buFont typeface="Arial" pitchFamily="34" charset="0"/>
              <a:buChar char="+"/>
            </a:pPr>
            <a:r>
              <a:rPr lang="en-US" dirty="0"/>
              <a:t>Very influential model with clear concepts</a:t>
            </a:r>
          </a:p>
          <a:p>
            <a:pPr lvl="2"/>
            <a:r>
              <a:rPr lang="en-US" dirty="0"/>
              <a:t>Models, protocols and adoption all bogged down by politics and complexity</a:t>
            </a:r>
          </a:p>
          <a:p>
            <a:r>
              <a:rPr lang="en-US" dirty="0"/>
              <a:t>TCP/IP:</a:t>
            </a:r>
          </a:p>
          <a:p>
            <a:pPr lvl="2">
              <a:buFont typeface="Arial" pitchFamily="34" charset="0"/>
              <a:buChar char="+"/>
            </a:pPr>
            <a:r>
              <a:rPr lang="en-US" dirty="0"/>
              <a:t>Very successful protocols that worked well and thrived</a:t>
            </a:r>
          </a:p>
          <a:p>
            <a:pPr lvl="2"/>
            <a:r>
              <a:rPr lang="en-US" dirty="0"/>
              <a:t>Weak model derived after the fact from protocols</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Example Networks</a:t>
            </a:r>
          </a:p>
        </p:txBody>
      </p:sp>
      <p:sp>
        <p:nvSpPr>
          <p:cNvPr id="5" name="Footer Placeholder 4"/>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39939" name="Rectangle 3"/>
          <p:cNvSpPr>
            <a:spLocks noGrp="1" noChangeArrowheads="1"/>
          </p:cNvSpPr>
          <p:nvPr>
            <p:ph idx="1"/>
          </p:nvPr>
        </p:nvSpPr>
        <p:spPr/>
        <p:txBody>
          <a:bodyPr/>
          <a:lstStyle/>
          <a:p>
            <a:pPr lvl="1"/>
            <a:r>
              <a:rPr lang="en-US" dirty="0"/>
              <a:t>The Internet </a:t>
            </a:r>
            <a:r>
              <a:rPr lang="en-US" dirty="0">
                <a:solidFill>
                  <a:srgbClr val="0000FF"/>
                </a:solidFill>
                <a:latin typeface="Arial"/>
                <a:cs typeface="Arial"/>
              </a:rPr>
              <a:t>»</a:t>
            </a:r>
            <a:endParaRPr lang="en-US" dirty="0"/>
          </a:p>
          <a:p>
            <a:pPr lvl="1"/>
            <a:r>
              <a:rPr lang="en-US" dirty="0"/>
              <a:t>3G mobile phone networks </a:t>
            </a:r>
            <a:r>
              <a:rPr lang="en-US" dirty="0">
                <a:solidFill>
                  <a:srgbClr val="0000FF"/>
                </a:solidFill>
                <a:latin typeface="Arial"/>
                <a:cs typeface="Arial"/>
              </a:rPr>
              <a:t>»</a:t>
            </a:r>
            <a:endParaRPr lang="en-US" dirty="0"/>
          </a:p>
          <a:p>
            <a:pPr lvl="1"/>
            <a:r>
              <a:rPr lang="en-US" dirty="0"/>
              <a:t>Wireless LANs </a:t>
            </a:r>
            <a:r>
              <a:rPr lang="en-US" dirty="0">
                <a:solidFill>
                  <a:srgbClr val="0000FF"/>
                </a:solidFill>
                <a:latin typeface="Arial"/>
                <a:cs typeface="Arial"/>
              </a:rPr>
              <a:t>»</a:t>
            </a:r>
            <a:endParaRPr lang="en-US" dirty="0"/>
          </a:p>
          <a:p>
            <a:pPr lvl="1"/>
            <a:r>
              <a:rPr lang="en-US" dirty="0"/>
              <a:t>RFID and sensor networks </a:t>
            </a:r>
            <a:r>
              <a:rPr lang="en-US" dirty="0">
                <a:solidFill>
                  <a:srgbClr val="0000FF"/>
                </a:solidFill>
                <a:latin typeface="Arial"/>
                <a:cs typeface="Arial"/>
              </a:rPr>
              <a: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a:t>Internet (1)</a:t>
            </a:r>
          </a:p>
        </p:txBody>
      </p:sp>
      <p:sp>
        <p:nvSpPr>
          <p:cNvPr id="6" name="Footer Placeholder 5"/>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44035" name="Rectangle 3"/>
          <p:cNvSpPr>
            <a:spLocks noGrp="1" noChangeArrowheads="1"/>
          </p:cNvSpPr>
          <p:nvPr>
            <p:ph idx="1"/>
          </p:nvPr>
        </p:nvSpPr>
        <p:spPr>
          <a:xfrm>
            <a:off x="923924" y="1410688"/>
            <a:ext cx="7790214" cy="4600081"/>
          </a:xfrm>
        </p:spPr>
        <p:txBody>
          <a:bodyPr/>
          <a:lstStyle/>
          <a:p>
            <a:r>
              <a:rPr lang="en-US" dirty="0"/>
              <a:t>Before the Internet was the ARPANET, a decentralized, packet-switched network based on </a:t>
            </a:r>
            <a:r>
              <a:rPr lang="en-US" dirty="0" err="1"/>
              <a:t>Baran’s</a:t>
            </a:r>
            <a:r>
              <a:rPr lang="en-US" dirty="0"/>
              <a:t> ideas.</a:t>
            </a:r>
          </a:p>
        </p:txBody>
      </p:sp>
      <p:pic>
        <p:nvPicPr>
          <p:cNvPr id="44036" name="Picture 2"/>
          <p:cNvPicPr>
            <a:picLocks noChangeAspect="1" noChangeArrowheads="1"/>
          </p:cNvPicPr>
          <p:nvPr/>
        </p:nvPicPr>
        <p:blipFill>
          <a:blip r:embed="rId3" cstate="print"/>
          <a:srcRect l="49459" t="6250" b="10156"/>
          <a:stretch>
            <a:fillRect/>
          </a:stretch>
        </p:blipFill>
        <p:spPr bwMode="auto">
          <a:xfrm>
            <a:off x="2793206" y="2428663"/>
            <a:ext cx="4731544" cy="3305387"/>
          </a:xfrm>
          <a:prstGeom prst="rect">
            <a:avLst/>
          </a:prstGeom>
          <a:noFill/>
          <a:ln w="9525">
            <a:noFill/>
            <a:miter lim="800000"/>
            <a:headEnd/>
            <a:tailEnd/>
          </a:ln>
        </p:spPr>
      </p:pic>
      <p:sp>
        <p:nvSpPr>
          <p:cNvPr id="10" name="TextBox 9"/>
          <p:cNvSpPr txBox="1"/>
          <p:nvPr/>
        </p:nvSpPr>
        <p:spPr>
          <a:xfrm>
            <a:off x="3248025" y="5819775"/>
            <a:ext cx="3689985" cy="369332"/>
          </a:xfrm>
          <a:prstGeom prst="rect">
            <a:avLst/>
          </a:prstGeom>
          <a:noFill/>
        </p:spPr>
        <p:txBody>
          <a:bodyPr wrap="none" rtlCol="0">
            <a:spAutoFit/>
          </a:bodyPr>
          <a:lstStyle/>
          <a:p>
            <a:r>
              <a:rPr lang="en-US" dirty="0"/>
              <a:t>ARPANET topology in Sept 1972.</a:t>
            </a:r>
          </a:p>
        </p:txBody>
      </p:sp>
      <p:sp>
        <p:nvSpPr>
          <p:cNvPr id="11" name="Freeform 10"/>
          <p:cNvSpPr/>
          <p:nvPr/>
        </p:nvSpPr>
        <p:spPr bwMode="auto">
          <a:xfrm rot="20755412">
            <a:off x="2438401" y="3408363"/>
            <a:ext cx="533400" cy="115887"/>
          </a:xfrm>
          <a:custGeom>
            <a:avLst/>
            <a:gdLst>
              <a:gd name="connsiteX0" fmla="*/ 0 w 523875"/>
              <a:gd name="connsiteY0" fmla="*/ 103188 h 150813"/>
              <a:gd name="connsiteX1" fmla="*/ 219075 w 523875"/>
              <a:gd name="connsiteY1" fmla="*/ 7938 h 150813"/>
              <a:gd name="connsiteX2" fmla="*/ 523875 w 523875"/>
              <a:gd name="connsiteY2" fmla="*/ 150813 h 150813"/>
              <a:gd name="connsiteX0" fmla="*/ 0 w 523875"/>
              <a:gd name="connsiteY0" fmla="*/ 112713 h 160338"/>
              <a:gd name="connsiteX1" fmla="*/ 304800 w 523875"/>
              <a:gd name="connsiteY1" fmla="*/ 7938 h 160338"/>
              <a:gd name="connsiteX2" fmla="*/ 523875 w 523875"/>
              <a:gd name="connsiteY2" fmla="*/ 160338 h 160338"/>
              <a:gd name="connsiteX0" fmla="*/ 0 w 533400"/>
              <a:gd name="connsiteY0" fmla="*/ 106362 h 115887"/>
              <a:gd name="connsiteX1" fmla="*/ 304800 w 533400"/>
              <a:gd name="connsiteY1" fmla="*/ 1587 h 115887"/>
              <a:gd name="connsiteX2" fmla="*/ 533400 w 533400"/>
              <a:gd name="connsiteY2" fmla="*/ 115887 h 115887"/>
            </a:gdLst>
            <a:ahLst/>
            <a:cxnLst>
              <a:cxn ang="0">
                <a:pos x="connsiteX0" y="connsiteY0"/>
              </a:cxn>
              <a:cxn ang="0">
                <a:pos x="connsiteX1" y="connsiteY1"/>
              </a:cxn>
              <a:cxn ang="0">
                <a:pos x="connsiteX2" y="connsiteY2"/>
              </a:cxn>
            </a:cxnLst>
            <a:rect l="l" t="t" r="r" b="b"/>
            <a:pathLst>
              <a:path w="533400" h="115887">
                <a:moveTo>
                  <a:pt x="0" y="106362"/>
                </a:moveTo>
                <a:cubicBezTo>
                  <a:pt x="65881" y="54768"/>
                  <a:pt x="215900" y="0"/>
                  <a:pt x="304800" y="1587"/>
                </a:cubicBezTo>
                <a:cubicBezTo>
                  <a:pt x="393700" y="3174"/>
                  <a:pt x="424656" y="48418"/>
                  <a:pt x="533400" y="115887"/>
                </a:cubicBezTo>
              </a:path>
            </a:pathLst>
          </a:custGeom>
          <a:noFill/>
          <a:ln w="28575" cap="flat" cmpd="sng" algn="ctr">
            <a:solidFill>
              <a:schemeClr val="accent3">
                <a:lumMod val="60000"/>
                <a:lumOff val="4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2" name="TextBox 11"/>
          <p:cNvSpPr txBox="1"/>
          <p:nvPr/>
        </p:nvSpPr>
        <p:spPr>
          <a:xfrm>
            <a:off x="1028697" y="3539609"/>
            <a:ext cx="1924053" cy="923330"/>
          </a:xfrm>
          <a:prstGeom prst="rect">
            <a:avLst/>
          </a:prstGeom>
          <a:noFill/>
        </p:spPr>
        <p:txBody>
          <a:bodyPr wrap="square" rtlCol="0">
            <a:spAutoFit/>
          </a:bodyPr>
          <a:lstStyle/>
          <a:p>
            <a:r>
              <a:rPr lang="en-US" dirty="0"/>
              <a:t>Nodes are IMPs, or early routers, linked to hosts</a:t>
            </a:r>
          </a:p>
        </p:txBody>
      </p:sp>
      <p:sp>
        <p:nvSpPr>
          <p:cNvPr id="13" name="Freeform 12"/>
          <p:cNvSpPr/>
          <p:nvPr/>
        </p:nvSpPr>
        <p:spPr bwMode="auto">
          <a:xfrm rot="20755412">
            <a:off x="2524126" y="4941888"/>
            <a:ext cx="533400" cy="115887"/>
          </a:xfrm>
          <a:custGeom>
            <a:avLst/>
            <a:gdLst>
              <a:gd name="connsiteX0" fmla="*/ 0 w 523875"/>
              <a:gd name="connsiteY0" fmla="*/ 103188 h 150813"/>
              <a:gd name="connsiteX1" fmla="*/ 219075 w 523875"/>
              <a:gd name="connsiteY1" fmla="*/ 7938 h 150813"/>
              <a:gd name="connsiteX2" fmla="*/ 523875 w 523875"/>
              <a:gd name="connsiteY2" fmla="*/ 150813 h 150813"/>
              <a:gd name="connsiteX0" fmla="*/ 0 w 523875"/>
              <a:gd name="connsiteY0" fmla="*/ 112713 h 160338"/>
              <a:gd name="connsiteX1" fmla="*/ 304800 w 523875"/>
              <a:gd name="connsiteY1" fmla="*/ 7938 h 160338"/>
              <a:gd name="connsiteX2" fmla="*/ 523875 w 523875"/>
              <a:gd name="connsiteY2" fmla="*/ 160338 h 160338"/>
              <a:gd name="connsiteX0" fmla="*/ 0 w 533400"/>
              <a:gd name="connsiteY0" fmla="*/ 106362 h 115887"/>
              <a:gd name="connsiteX1" fmla="*/ 304800 w 533400"/>
              <a:gd name="connsiteY1" fmla="*/ 1587 h 115887"/>
              <a:gd name="connsiteX2" fmla="*/ 533400 w 533400"/>
              <a:gd name="connsiteY2" fmla="*/ 115887 h 115887"/>
            </a:gdLst>
            <a:ahLst/>
            <a:cxnLst>
              <a:cxn ang="0">
                <a:pos x="connsiteX0" y="connsiteY0"/>
              </a:cxn>
              <a:cxn ang="0">
                <a:pos x="connsiteX1" y="connsiteY1"/>
              </a:cxn>
              <a:cxn ang="0">
                <a:pos x="connsiteX2" y="connsiteY2"/>
              </a:cxn>
            </a:cxnLst>
            <a:rect l="l" t="t" r="r" b="b"/>
            <a:pathLst>
              <a:path w="533400" h="115887">
                <a:moveTo>
                  <a:pt x="0" y="106362"/>
                </a:moveTo>
                <a:cubicBezTo>
                  <a:pt x="65881" y="54768"/>
                  <a:pt x="215900" y="0"/>
                  <a:pt x="304800" y="1587"/>
                </a:cubicBezTo>
                <a:cubicBezTo>
                  <a:pt x="393700" y="3174"/>
                  <a:pt x="424656" y="48418"/>
                  <a:pt x="533400" y="115887"/>
                </a:cubicBezTo>
              </a:path>
            </a:pathLst>
          </a:custGeom>
          <a:noFill/>
          <a:ln w="28575" cap="flat" cmpd="sng" algn="ctr">
            <a:solidFill>
              <a:schemeClr val="accent3">
                <a:lumMod val="60000"/>
                <a:lumOff val="4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TextBox 13"/>
          <p:cNvSpPr txBox="1"/>
          <p:nvPr/>
        </p:nvSpPr>
        <p:spPr>
          <a:xfrm>
            <a:off x="1038225" y="4977884"/>
            <a:ext cx="1685925" cy="369332"/>
          </a:xfrm>
          <a:prstGeom prst="rect">
            <a:avLst/>
          </a:prstGeom>
          <a:noFill/>
        </p:spPr>
        <p:txBody>
          <a:bodyPr wrap="square" rtlCol="0">
            <a:spAutoFit/>
          </a:bodyPr>
          <a:lstStyle/>
          <a:p>
            <a:r>
              <a:rPr lang="en-US" dirty="0"/>
              <a:t>56 kbps links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543050" y="2064109"/>
            <a:ext cx="6057900" cy="3147646"/>
            <a:chOff x="1543050" y="2083159"/>
            <a:chExt cx="6057900" cy="3147646"/>
          </a:xfrm>
        </p:grpSpPr>
        <p:pic>
          <p:nvPicPr>
            <p:cNvPr id="6148" name="Picture 3"/>
            <p:cNvPicPr>
              <a:picLocks noChangeAspect="1" noChangeArrowheads="1"/>
            </p:cNvPicPr>
            <p:nvPr/>
          </p:nvPicPr>
          <p:blipFill>
            <a:blip r:embed="rId3" cstate="print"/>
            <a:srcRect/>
            <a:stretch>
              <a:fillRect/>
            </a:stretch>
          </p:blipFill>
          <p:spPr bwMode="auto">
            <a:xfrm>
              <a:off x="1543050" y="2083159"/>
              <a:ext cx="6057900" cy="3147646"/>
            </a:xfrm>
            <a:prstGeom prst="rect">
              <a:avLst/>
            </a:prstGeom>
            <a:noFill/>
            <a:ln w="9525">
              <a:noFill/>
              <a:miter lim="800000"/>
              <a:headEnd/>
              <a:tailEnd/>
            </a:ln>
          </p:spPr>
        </p:pic>
        <p:sp>
          <p:nvSpPr>
            <p:cNvPr id="12" name="Freeform 11"/>
            <p:cNvSpPr/>
            <p:nvPr/>
          </p:nvSpPr>
          <p:spPr bwMode="auto">
            <a:xfrm>
              <a:off x="3162300" y="2790825"/>
              <a:ext cx="3619500" cy="685800"/>
            </a:xfrm>
            <a:custGeom>
              <a:avLst/>
              <a:gdLst>
                <a:gd name="connsiteX0" fmla="*/ 0 w 3619500"/>
                <a:gd name="connsiteY0" fmla="*/ 0 h 685800"/>
                <a:gd name="connsiteX1" fmla="*/ 1514475 w 3619500"/>
                <a:gd name="connsiteY1" fmla="*/ 571500 h 685800"/>
                <a:gd name="connsiteX2" fmla="*/ 3619500 w 3619500"/>
                <a:gd name="connsiteY2" fmla="*/ 685800 h 685800"/>
              </a:gdLst>
              <a:ahLst/>
              <a:cxnLst>
                <a:cxn ang="0">
                  <a:pos x="connsiteX0" y="connsiteY0"/>
                </a:cxn>
                <a:cxn ang="0">
                  <a:pos x="connsiteX1" y="connsiteY1"/>
                </a:cxn>
                <a:cxn ang="0">
                  <a:pos x="connsiteX2" y="connsiteY2"/>
                </a:cxn>
              </a:cxnLst>
              <a:rect l="l" t="t" r="r" b="b"/>
              <a:pathLst>
                <a:path w="3619500" h="685800">
                  <a:moveTo>
                    <a:pt x="0" y="0"/>
                  </a:moveTo>
                  <a:cubicBezTo>
                    <a:pt x="455612" y="228600"/>
                    <a:pt x="911225" y="457200"/>
                    <a:pt x="1514475" y="571500"/>
                  </a:cubicBezTo>
                  <a:cubicBezTo>
                    <a:pt x="2117725" y="685800"/>
                    <a:pt x="2868612" y="685800"/>
                    <a:pt x="3619500" y="685800"/>
                  </a:cubicBezTo>
                </a:path>
              </a:pathLst>
            </a:custGeom>
            <a:noFill/>
            <a:ln w="28575" cap="flat" cmpd="sng" algn="ctr">
              <a:solidFill>
                <a:schemeClr val="accent3">
                  <a:lumMod val="60000"/>
                  <a:lumOff val="4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3" name="Freeform 12"/>
            <p:cNvSpPr/>
            <p:nvPr/>
          </p:nvSpPr>
          <p:spPr bwMode="auto">
            <a:xfrm>
              <a:off x="2981325" y="3267075"/>
              <a:ext cx="3810000" cy="685800"/>
            </a:xfrm>
            <a:custGeom>
              <a:avLst/>
              <a:gdLst>
                <a:gd name="connsiteX0" fmla="*/ 0 w 3619500"/>
                <a:gd name="connsiteY0" fmla="*/ 0 h 685800"/>
                <a:gd name="connsiteX1" fmla="*/ 1514475 w 3619500"/>
                <a:gd name="connsiteY1" fmla="*/ 571500 h 685800"/>
                <a:gd name="connsiteX2" fmla="*/ 3619500 w 3619500"/>
                <a:gd name="connsiteY2" fmla="*/ 685800 h 685800"/>
              </a:gdLst>
              <a:ahLst/>
              <a:cxnLst>
                <a:cxn ang="0">
                  <a:pos x="connsiteX0" y="connsiteY0"/>
                </a:cxn>
                <a:cxn ang="0">
                  <a:pos x="connsiteX1" y="connsiteY1"/>
                </a:cxn>
                <a:cxn ang="0">
                  <a:pos x="connsiteX2" y="connsiteY2"/>
                </a:cxn>
              </a:cxnLst>
              <a:rect l="l" t="t" r="r" b="b"/>
              <a:pathLst>
                <a:path w="3619500" h="685800">
                  <a:moveTo>
                    <a:pt x="0" y="0"/>
                  </a:moveTo>
                  <a:cubicBezTo>
                    <a:pt x="455612" y="228600"/>
                    <a:pt x="911225" y="457200"/>
                    <a:pt x="1514475" y="571500"/>
                  </a:cubicBezTo>
                  <a:cubicBezTo>
                    <a:pt x="2117725" y="685800"/>
                    <a:pt x="2868612" y="685800"/>
                    <a:pt x="3619500" y="685800"/>
                  </a:cubicBezTo>
                </a:path>
              </a:pathLst>
            </a:custGeom>
            <a:noFill/>
            <a:ln w="28575" cap="flat" cmpd="sng" algn="ctr">
              <a:solidFill>
                <a:schemeClr val="accent3">
                  <a:lumMod val="60000"/>
                  <a:lumOff val="40000"/>
                </a:schemeClr>
              </a:solidFill>
              <a:prstDash val="solid"/>
              <a:round/>
              <a:headEnd type="triangle" w="lg" len="lg"/>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TextBox 13"/>
            <p:cNvSpPr txBox="1"/>
            <p:nvPr/>
          </p:nvSpPr>
          <p:spPr>
            <a:xfrm>
              <a:off x="5904696" y="3069193"/>
              <a:ext cx="954107" cy="369332"/>
            </a:xfrm>
            <a:prstGeom prst="rect">
              <a:avLst/>
            </a:prstGeom>
            <a:noFill/>
          </p:spPr>
          <p:txBody>
            <a:bodyPr wrap="none" rtlCol="0">
              <a:spAutoFit/>
            </a:bodyPr>
            <a:lstStyle/>
            <a:p>
              <a:r>
                <a:rPr lang="en-US" dirty="0"/>
                <a:t>request</a:t>
              </a:r>
            </a:p>
          </p:txBody>
        </p:sp>
        <p:sp>
          <p:nvSpPr>
            <p:cNvPr id="15" name="TextBox 14"/>
            <p:cNvSpPr txBox="1"/>
            <p:nvPr/>
          </p:nvSpPr>
          <p:spPr>
            <a:xfrm>
              <a:off x="2742396" y="3533775"/>
              <a:ext cx="1133644" cy="369332"/>
            </a:xfrm>
            <a:prstGeom prst="rect">
              <a:avLst/>
            </a:prstGeom>
            <a:noFill/>
          </p:spPr>
          <p:txBody>
            <a:bodyPr wrap="none" rtlCol="0">
              <a:spAutoFit/>
            </a:bodyPr>
            <a:lstStyle/>
            <a:p>
              <a:r>
                <a:rPr lang="en-US" dirty="0"/>
                <a:t>response</a:t>
              </a:r>
            </a:p>
          </p:txBody>
        </p:sp>
      </p:grpSp>
      <p:sp>
        <p:nvSpPr>
          <p:cNvPr id="6146" name="Title 1"/>
          <p:cNvSpPr>
            <a:spLocks noGrp="1"/>
          </p:cNvSpPr>
          <p:nvPr>
            <p:ph type="title"/>
          </p:nvPr>
        </p:nvSpPr>
        <p:spPr/>
        <p:txBody>
          <a:bodyPr/>
          <a:lstStyle/>
          <a:p>
            <a:r>
              <a:rPr lang="en-US" dirty="0"/>
              <a:t>Business Applications</a:t>
            </a:r>
          </a:p>
        </p:txBody>
      </p:sp>
      <p:sp>
        <p:nvSpPr>
          <p:cNvPr id="6147" name="Content Placeholder 2"/>
          <p:cNvSpPr>
            <a:spLocks noGrp="1"/>
          </p:cNvSpPr>
          <p:nvPr>
            <p:ph idx="1"/>
          </p:nvPr>
        </p:nvSpPr>
        <p:spPr>
          <a:xfrm>
            <a:off x="542925" y="1143000"/>
            <a:ext cx="8229600" cy="4867275"/>
          </a:xfrm>
        </p:spPr>
        <p:txBody>
          <a:bodyPr/>
          <a:lstStyle/>
          <a:p>
            <a:r>
              <a:rPr lang="en-US" dirty="0"/>
              <a:t>Companies use networks and computers for </a:t>
            </a:r>
            <a:r>
              <a:rPr lang="en-US" u="sng" dirty="0"/>
              <a:t>resource sharing</a:t>
            </a:r>
            <a:r>
              <a:rPr lang="en-US" dirty="0"/>
              <a:t> with the </a:t>
            </a:r>
            <a:r>
              <a:rPr lang="en-US" u="sng" dirty="0"/>
              <a:t>client-server</a:t>
            </a:r>
            <a:r>
              <a:rPr lang="en-US" dirty="0"/>
              <a:t> model:</a:t>
            </a:r>
          </a:p>
          <a:p>
            <a:endParaRPr lang="en-US" u="sng" dirty="0"/>
          </a:p>
          <a:p>
            <a:endParaRPr lang="en-US" u="sng" dirty="0"/>
          </a:p>
          <a:p>
            <a:endParaRPr lang="en-US" u="sng" dirty="0"/>
          </a:p>
          <a:p>
            <a:endParaRPr lang="en-US" u="sng" dirty="0"/>
          </a:p>
          <a:p>
            <a:endParaRPr lang="en-US" u="sng" dirty="0"/>
          </a:p>
          <a:p>
            <a:pPr>
              <a:spcBef>
                <a:spcPts val="0"/>
              </a:spcBef>
            </a:pPr>
            <a:endParaRPr lang="en-US" dirty="0"/>
          </a:p>
          <a:p>
            <a:r>
              <a:rPr lang="en-US" dirty="0"/>
              <a:t>Other popular uses are communication, e.g., email, VoIP, and e-commerce </a:t>
            </a:r>
          </a:p>
        </p:txBody>
      </p:sp>
      <p:sp>
        <p:nvSpPr>
          <p:cNvPr id="17" name="Footer Placeholder 16"/>
          <p:cNvSpPr>
            <a:spLocks noGrp="1"/>
          </p:cNvSpPr>
          <p:nvPr>
            <p:ph type="ftr" sz="quarter" idx="11"/>
          </p:nvPr>
        </p:nvSpPr>
        <p:spPr/>
        <p:txBody>
          <a:bodyPr/>
          <a:lstStyle/>
          <a:p>
            <a:pPr>
              <a:defRPr/>
            </a:pPr>
            <a:r>
              <a:rPr lang="en-US"/>
              <a:t>CN5E by Tanenbaum &amp; Wetherall, © Pearson Education-Prentice Hall and D. Wetherall, 2011</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a:t>Internet (2)</a:t>
            </a:r>
          </a:p>
        </p:txBody>
      </p:sp>
      <p:sp>
        <p:nvSpPr>
          <p:cNvPr id="6" name="Footer Placeholder 5"/>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45059" name="Rectangle 3"/>
          <p:cNvSpPr>
            <a:spLocks noGrp="1" noChangeArrowheads="1"/>
          </p:cNvSpPr>
          <p:nvPr>
            <p:ph idx="1"/>
          </p:nvPr>
        </p:nvSpPr>
        <p:spPr>
          <a:xfrm>
            <a:off x="914399" y="1496413"/>
            <a:ext cx="7790214" cy="4600081"/>
          </a:xfrm>
        </p:spPr>
        <p:txBody>
          <a:bodyPr/>
          <a:lstStyle/>
          <a:p>
            <a:r>
              <a:rPr lang="en-US" dirty="0"/>
              <a:t>The early Internet used NSFNET (1985-1995) as its backbone; universities connected to get on the Internet</a:t>
            </a:r>
          </a:p>
        </p:txBody>
      </p:sp>
      <p:pic>
        <p:nvPicPr>
          <p:cNvPr id="45060" name="Picture 2"/>
          <p:cNvPicPr>
            <a:picLocks noChangeAspect="1" noChangeArrowheads="1"/>
          </p:cNvPicPr>
          <p:nvPr/>
        </p:nvPicPr>
        <p:blipFill>
          <a:blip r:embed="rId3" cstate="print"/>
          <a:srcRect/>
          <a:stretch>
            <a:fillRect/>
          </a:stretch>
        </p:blipFill>
        <p:spPr bwMode="auto">
          <a:xfrm>
            <a:off x="1689100" y="2533650"/>
            <a:ext cx="6165850" cy="3015182"/>
          </a:xfrm>
          <a:prstGeom prst="rect">
            <a:avLst/>
          </a:prstGeom>
          <a:noFill/>
          <a:ln w="9525">
            <a:noFill/>
            <a:miter lim="800000"/>
            <a:headEnd/>
            <a:tailEnd/>
          </a:ln>
        </p:spPr>
      </p:pic>
      <p:sp>
        <p:nvSpPr>
          <p:cNvPr id="10" name="TextBox 9"/>
          <p:cNvSpPr txBox="1"/>
          <p:nvPr/>
        </p:nvSpPr>
        <p:spPr>
          <a:xfrm>
            <a:off x="3305175" y="5562600"/>
            <a:ext cx="2924840" cy="369332"/>
          </a:xfrm>
          <a:prstGeom prst="rect">
            <a:avLst/>
          </a:prstGeom>
          <a:noFill/>
        </p:spPr>
        <p:txBody>
          <a:bodyPr wrap="none" rtlCol="0">
            <a:spAutoFit/>
          </a:bodyPr>
          <a:lstStyle/>
          <a:p>
            <a:r>
              <a:rPr lang="en-US" dirty="0"/>
              <a:t>NSFNET topology in 1988</a:t>
            </a:r>
          </a:p>
        </p:txBody>
      </p:sp>
      <p:sp>
        <p:nvSpPr>
          <p:cNvPr id="11" name="Freeform 10"/>
          <p:cNvSpPr/>
          <p:nvPr/>
        </p:nvSpPr>
        <p:spPr bwMode="auto">
          <a:xfrm rot="20755412">
            <a:off x="1781176" y="4332288"/>
            <a:ext cx="533400" cy="115887"/>
          </a:xfrm>
          <a:custGeom>
            <a:avLst/>
            <a:gdLst>
              <a:gd name="connsiteX0" fmla="*/ 0 w 523875"/>
              <a:gd name="connsiteY0" fmla="*/ 103188 h 150813"/>
              <a:gd name="connsiteX1" fmla="*/ 219075 w 523875"/>
              <a:gd name="connsiteY1" fmla="*/ 7938 h 150813"/>
              <a:gd name="connsiteX2" fmla="*/ 523875 w 523875"/>
              <a:gd name="connsiteY2" fmla="*/ 150813 h 150813"/>
              <a:gd name="connsiteX0" fmla="*/ 0 w 523875"/>
              <a:gd name="connsiteY0" fmla="*/ 112713 h 160338"/>
              <a:gd name="connsiteX1" fmla="*/ 304800 w 523875"/>
              <a:gd name="connsiteY1" fmla="*/ 7938 h 160338"/>
              <a:gd name="connsiteX2" fmla="*/ 523875 w 523875"/>
              <a:gd name="connsiteY2" fmla="*/ 160338 h 160338"/>
              <a:gd name="connsiteX0" fmla="*/ 0 w 533400"/>
              <a:gd name="connsiteY0" fmla="*/ 106362 h 115887"/>
              <a:gd name="connsiteX1" fmla="*/ 304800 w 533400"/>
              <a:gd name="connsiteY1" fmla="*/ 1587 h 115887"/>
              <a:gd name="connsiteX2" fmla="*/ 533400 w 533400"/>
              <a:gd name="connsiteY2" fmla="*/ 115887 h 115887"/>
            </a:gdLst>
            <a:ahLst/>
            <a:cxnLst>
              <a:cxn ang="0">
                <a:pos x="connsiteX0" y="connsiteY0"/>
              </a:cxn>
              <a:cxn ang="0">
                <a:pos x="connsiteX1" y="connsiteY1"/>
              </a:cxn>
              <a:cxn ang="0">
                <a:pos x="connsiteX2" y="connsiteY2"/>
              </a:cxn>
            </a:cxnLst>
            <a:rect l="l" t="t" r="r" b="b"/>
            <a:pathLst>
              <a:path w="533400" h="115887">
                <a:moveTo>
                  <a:pt x="0" y="106362"/>
                </a:moveTo>
                <a:cubicBezTo>
                  <a:pt x="65881" y="54768"/>
                  <a:pt x="215900" y="0"/>
                  <a:pt x="304800" y="1587"/>
                </a:cubicBezTo>
                <a:cubicBezTo>
                  <a:pt x="393700" y="3174"/>
                  <a:pt x="424656" y="48418"/>
                  <a:pt x="533400" y="115887"/>
                </a:cubicBezTo>
              </a:path>
            </a:pathLst>
          </a:custGeom>
          <a:noFill/>
          <a:ln w="28575" cap="flat" cmpd="sng" algn="ctr">
            <a:solidFill>
              <a:schemeClr val="accent3">
                <a:lumMod val="60000"/>
                <a:lumOff val="4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2" name="TextBox 11"/>
          <p:cNvSpPr txBox="1"/>
          <p:nvPr/>
        </p:nvSpPr>
        <p:spPr>
          <a:xfrm>
            <a:off x="828672" y="4301609"/>
            <a:ext cx="1314453" cy="646331"/>
          </a:xfrm>
          <a:prstGeom prst="rect">
            <a:avLst/>
          </a:prstGeom>
          <a:noFill/>
        </p:spPr>
        <p:txBody>
          <a:bodyPr wrap="square" rtlCol="0">
            <a:spAutoFit/>
          </a:bodyPr>
          <a:lstStyle/>
          <a:p>
            <a:r>
              <a:rPr lang="en-US" dirty="0"/>
              <a:t>T1 links (1.5 Mbps)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(3)</a:t>
            </a:r>
          </a:p>
        </p:txBody>
      </p:sp>
      <p:sp>
        <p:nvSpPr>
          <p:cNvPr id="3" name="Footer Placeholder 2"/>
          <p:cNvSpPr>
            <a:spLocks noGrp="1"/>
          </p:cNvSpPr>
          <p:nvPr>
            <p:ph type="ftr" sz="quarter" idx="10"/>
          </p:nvPr>
        </p:nvSpPr>
        <p:spPr/>
        <p:txBody>
          <a:bodyPr/>
          <a:lstStyle/>
          <a:p>
            <a:pPr>
              <a:defRPr/>
            </a:pPr>
            <a:r>
              <a:rPr lang="en-US"/>
              <a:t>CN5E by Tanenbaum &amp; Wetherall, © Pearson Education-Prentice Hall and D. Wetherall, 2011</a:t>
            </a:r>
            <a:endParaRPr lang="en-US" i="0" dirty="0"/>
          </a:p>
        </p:txBody>
      </p:sp>
      <p:sp>
        <p:nvSpPr>
          <p:cNvPr id="4" name="Content Placeholder 3"/>
          <p:cNvSpPr>
            <a:spLocks noGrp="1"/>
          </p:cNvSpPr>
          <p:nvPr>
            <p:ph idx="1"/>
          </p:nvPr>
        </p:nvSpPr>
        <p:spPr>
          <a:xfrm>
            <a:off x="914399" y="1324963"/>
            <a:ext cx="7790214" cy="4600081"/>
          </a:xfrm>
        </p:spPr>
        <p:txBody>
          <a:bodyPr/>
          <a:lstStyle/>
          <a:p>
            <a:r>
              <a:rPr lang="en-US" dirty="0"/>
              <a:t>The modern Internet is more complex:</a:t>
            </a:r>
          </a:p>
          <a:p>
            <a:pPr lvl="1"/>
            <a:r>
              <a:rPr lang="en-US" dirty="0"/>
              <a:t>ISP networks serve as the Internet backbone</a:t>
            </a:r>
          </a:p>
          <a:p>
            <a:pPr lvl="1"/>
            <a:r>
              <a:rPr lang="en-US" dirty="0"/>
              <a:t>ISPs connect or peer to exchange traffic at IXPs</a:t>
            </a:r>
          </a:p>
          <a:p>
            <a:pPr lvl="1"/>
            <a:r>
              <a:rPr lang="en-US" dirty="0"/>
              <a:t>Within each network routers switch packets</a:t>
            </a:r>
          </a:p>
          <a:p>
            <a:pPr lvl="1"/>
            <a:r>
              <a:rPr lang="en-US" dirty="0"/>
              <a:t>Between networks, traffic exchange is set by business agreements</a:t>
            </a:r>
          </a:p>
          <a:p>
            <a:pPr lvl="1"/>
            <a:r>
              <a:rPr lang="en-US" dirty="0"/>
              <a:t>Customers connect at the edge by many means</a:t>
            </a:r>
          </a:p>
          <a:p>
            <a:pPr lvl="2"/>
            <a:r>
              <a:rPr lang="en-US" dirty="0"/>
              <a:t>Cable, DSL, Fiber-to-the-Home, 3G/4G wireless, dialup</a:t>
            </a:r>
          </a:p>
          <a:p>
            <a:pPr lvl="1"/>
            <a:r>
              <a:rPr lang="en-US" dirty="0"/>
              <a:t>Data centers concentrate many servers (“the cloud”)</a:t>
            </a:r>
          </a:p>
          <a:p>
            <a:pPr lvl="1"/>
            <a:r>
              <a:rPr lang="en-US" dirty="0"/>
              <a:t>Most traffic is content from data centers (esp. video)</a:t>
            </a:r>
          </a:p>
          <a:p>
            <a:pPr lvl="1"/>
            <a:r>
              <a:rPr lang="en-US" dirty="0"/>
              <a:t>The architecture continues to evolve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Internet (4)</a:t>
            </a:r>
          </a:p>
        </p:txBody>
      </p:sp>
      <p:sp>
        <p:nvSpPr>
          <p:cNvPr id="6" name="Footer Placeholder 5"/>
          <p:cNvSpPr>
            <a:spLocks noGrp="1"/>
          </p:cNvSpPr>
          <p:nvPr>
            <p:ph type="ftr" sz="quarter" idx="11"/>
          </p:nvPr>
        </p:nvSpPr>
        <p:spPr/>
        <p:txBody>
          <a:bodyPr/>
          <a:lstStyle/>
          <a:p>
            <a:r>
              <a:rPr lang="en-US"/>
              <a:t>CN5E by Tanenbaum &amp; Wetherall, © Pearson Education-Prentice Hall and D. Wetherall, 2011</a:t>
            </a:r>
            <a:endParaRPr lang="en-US" dirty="0"/>
          </a:p>
        </p:txBody>
      </p:sp>
      <p:pic>
        <p:nvPicPr>
          <p:cNvPr id="46085" name="Picture 6"/>
          <p:cNvPicPr>
            <a:picLocks noChangeAspect="1" noChangeArrowheads="1"/>
          </p:cNvPicPr>
          <p:nvPr/>
        </p:nvPicPr>
        <p:blipFill>
          <a:blip r:embed="rId2" cstate="print"/>
          <a:srcRect/>
          <a:stretch>
            <a:fillRect/>
          </a:stretch>
        </p:blipFill>
        <p:spPr bwMode="auto">
          <a:xfrm>
            <a:off x="569181" y="1476375"/>
            <a:ext cx="8246207" cy="4210050"/>
          </a:xfrm>
          <a:prstGeom prst="rect">
            <a:avLst/>
          </a:prstGeom>
          <a:noFill/>
          <a:ln w="9525">
            <a:noFill/>
            <a:miter lim="800000"/>
            <a:headEnd/>
            <a:tailEnd/>
          </a:ln>
        </p:spPr>
      </p:pic>
      <p:sp>
        <p:nvSpPr>
          <p:cNvPr id="10" name="TextBox 9"/>
          <p:cNvSpPr txBox="1"/>
          <p:nvPr/>
        </p:nvSpPr>
        <p:spPr>
          <a:xfrm>
            <a:off x="2667000" y="5705475"/>
            <a:ext cx="3810659" cy="461665"/>
          </a:xfrm>
          <a:prstGeom prst="rect">
            <a:avLst/>
          </a:prstGeom>
          <a:noFill/>
        </p:spPr>
        <p:txBody>
          <a:bodyPr wrap="none" rtlCol="0">
            <a:spAutoFit/>
          </a:bodyPr>
          <a:lstStyle/>
          <a:p>
            <a:r>
              <a:rPr lang="en-US" sz="2400" dirty="0"/>
              <a:t>Architecture of the Internet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3G Mobile Phone Networks (1)</a:t>
            </a:r>
            <a:endParaRPr lang="en-US" dirty="0"/>
          </a:p>
        </p:txBody>
      </p:sp>
      <p:sp>
        <p:nvSpPr>
          <p:cNvPr id="6" name="Footer Placeholder 5"/>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47107" name="Rectangle 3"/>
          <p:cNvSpPr>
            <a:spLocks noGrp="1" noChangeArrowheads="1"/>
          </p:cNvSpPr>
          <p:nvPr>
            <p:ph idx="1"/>
          </p:nvPr>
        </p:nvSpPr>
        <p:spPr/>
        <p:txBody>
          <a:bodyPr/>
          <a:lstStyle/>
          <a:p>
            <a:r>
              <a:rPr lang="en-US" dirty="0"/>
              <a:t>3G network is based on spatial cells; each cell provides wireless service to mobiles within it via a base station</a:t>
            </a:r>
          </a:p>
        </p:txBody>
      </p:sp>
      <p:pic>
        <p:nvPicPr>
          <p:cNvPr id="47111" name="Picture 7" descr="01-30"/>
          <p:cNvPicPr>
            <a:picLocks noChangeAspect="1" noChangeArrowheads="1"/>
          </p:cNvPicPr>
          <p:nvPr/>
        </p:nvPicPr>
        <p:blipFill>
          <a:blip r:embed="rId2" cstate="print"/>
          <a:srcRect/>
          <a:stretch>
            <a:fillRect/>
          </a:stretch>
        </p:blipFill>
        <p:spPr bwMode="auto">
          <a:xfrm>
            <a:off x="2009775" y="2713039"/>
            <a:ext cx="5486400" cy="3208106"/>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3G Mobile Phone Networks (2)</a:t>
            </a:r>
            <a:endParaRPr lang="en-US" dirty="0"/>
          </a:p>
        </p:txBody>
      </p:sp>
      <p:sp>
        <p:nvSpPr>
          <p:cNvPr id="48131" name="Rectangle 3"/>
          <p:cNvSpPr>
            <a:spLocks noGrp="1" noChangeArrowheads="1"/>
          </p:cNvSpPr>
          <p:nvPr>
            <p:ph idx="1"/>
          </p:nvPr>
        </p:nvSpPr>
        <p:spPr>
          <a:xfrm>
            <a:off x="609600" y="1143000"/>
            <a:ext cx="8229600" cy="4867275"/>
          </a:xfrm>
        </p:spPr>
        <p:txBody>
          <a:bodyPr/>
          <a:lstStyle/>
          <a:p>
            <a:r>
              <a:rPr lang="en-US" dirty="0"/>
              <a:t>Base stations connect to the core network to find other mobiles and send data to the phone network and Internet</a:t>
            </a:r>
          </a:p>
        </p:txBody>
      </p:sp>
      <p:sp>
        <p:nvSpPr>
          <p:cNvPr id="6" name="Footer Placeholder 5"/>
          <p:cNvSpPr>
            <a:spLocks noGrp="1"/>
          </p:cNvSpPr>
          <p:nvPr>
            <p:ph type="ftr" sz="quarter" idx="11"/>
          </p:nvPr>
        </p:nvSpPr>
        <p:spPr/>
        <p:txBody>
          <a:bodyPr/>
          <a:lstStyle/>
          <a:p>
            <a:r>
              <a:rPr lang="en-US"/>
              <a:t>CN5E by Tanenbaum &amp; Wetherall, © Pearson Education-Prentice Hall and D. Wetherall, 2011</a:t>
            </a:r>
            <a:endParaRPr lang="en-US" dirty="0"/>
          </a:p>
        </p:txBody>
      </p:sp>
      <p:pic>
        <p:nvPicPr>
          <p:cNvPr id="48132" name="Picture 2"/>
          <p:cNvPicPr>
            <a:picLocks noChangeAspect="1" noChangeArrowheads="1"/>
          </p:cNvPicPr>
          <p:nvPr/>
        </p:nvPicPr>
        <p:blipFill>
          <a:blip r:embed="rId2" cstate="print"/>
          <a:srcRect/>
          <a:stretch>
            <a:fillRect/>
          </a:stretch>
        </p:blipFill>
        <p:spPr bwMode="auto">
          <a:xfrm>
            <a:off x="1050164" y="2066925"/>
            <a:ext cx="7269924" cy="399097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3G Mobile Phone Networks (3)</a:t>
            </a:r>
            <a:endParaRPr lang="en-US" dirty="0"/>
          </a:p>
        </p:txBody>
      </p:sp>
      <p:sp>
        <p:nvSpPr>
          <p:cNvPr id="6" name="Footer Placeholder 5"/>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49155" name="Rectangle 3"/>
          <p:cNvSpPr>
            <a:spLocks noGrp="1" noChangeArrowheads="1"/>
          </p:cNvSpPr>
          <p:nvPr>
            <p:ph idx="1"/>
          </p:nvPr>
        </p:nvSpPr>
        <p:spPr/>
        <p:txBody>
          <a:bodyPr/>
          <a:lstStyle/>
          <a:p>
            <a:r>
              <a:rPr lang="en-US" dirty="0"/>
              <a:t>As mobiles move, base stations hand them off from one cell to the next, and the network tracks their location</a:t>
            </a:r>
          </a:p>
        </p:txBody>
      </p:sp>
      <p:grpSp>
        <p:nvGrpSpPr>
          <p:cNvPr id="20" name="Group 19"/>
          <p:cNvGrpSpPr/>
          <p:nvPr/>
        </p:nvGrpSpPr>
        <p:grpSpPr>
          <a:xfrm>
            <a:off x="2947988" y="2744788"/>
            <a:ext cx="3271837" cy="2798762"/>
            <a:chOff x="509588" y="1830388"/>
            <a:chExt cx="3271837" cy="2798762"/>
          </a:xfrm>
        </p:grpSpPr>
        <p:pic>
          <p:nvPicPr>
            <p:cNvPr id="49159" name="Picture 7" descr="01-32"/>
            <p:cNvPicPr>
              <a:picLocks noChangeAspect="1" noChangeArrowheads="1"/>
            </p:cNvPicPr>
            <p:nvPr/>
          </p:nvPicPr>
          <p:blipFill>
            <a:blip r:embed="rId2" cstate="print"/>
            <a:srcRect r="59730" b="12463"/>
            <a:stretch>
              <a:fillRect/>
            </a:stretch>
          </p:blipFill>
          <p:spPr bwMode="auto">
            <a:xfrm>
              <a:off x="509588" y="1830388"/>
              <a:ext cx="3271837" cy="2798762"/>
            </a:xfrm>
            <a:prstGeom prst="rect">
              <a:avLst/>
            </a:prstGeom>
            <a:noFill/>
          </p:spPr>
        </p:pic>
        <p:sp>
          <p:nvSpPr>
            <p:cNvPr id="10" name="Freeform 9"/>
            <p:cNvSpPr/>
            <p:nvPr/>
          </p:nvSpPr>
          <p:spPr bwMode="auto">
            <a:xfrm>
              <a:off x="2619375" y="2981325"/>
              <a:ext cx="419100" cy="895350"/>
            </a:xfrm>
            <a:custGeom>
              <a:avLst/>
              <a:gdLst>
                <a:gd name="connsiteX0" fmla="*/ 419100 w 419100"/>
                <a:gd name="connsiteY0" fmla="*/ 0 h 895350"/>
                <a:gd name="connsiteX1" fmla="*/ 0 w 419100"/>
                <a:gd name="connsiteY1" fmla="*/ 619125 h 895350"/>
                <a:gd name="connsiteX2" fmla="*/ 342900 w 419100"/>
                <a:gd name="connsiteY2" fmla="*/ 466725 h 895350"/>
                <a:gd name="connsiteX3" fmla="*/ 28575 w 41910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19100" h="895350">
                  <a:moveTo>
                    <a:pt x="419100" y="0"/>
                  </a:moveTo>
                  <a:lnTo>
                    <a:pt x="0" y="619125"/>
                  </a:lnTo>
                  <a:lnTo>
                    <a:pt x="342900" y="466725"/>
                  </a:lnTo>
                  <a:lnTo>
                    <a:pt x="28575" y="895350"/>
                  </a:lnTo>
                </a:path>
              </a:pathLst>
            </a:custGeom>
            <a:noFill/>
            <a:ln w="28575"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2" name="Rectangle 11"/>
            <p:cNvSpPr/>
            <p:nvPr/>
          </p:nvSpPr>
          <p:spPr bwMode="auto">
            <a:xfrm>
              <a:off x="1638300" y="2981325"/>
              <a:ext cx="571500" cy="81915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 name="Freeform 10"/>
            <p:cNvSpPr/>
            <p:nvPr/>
          </p:nvSpPr>
          <p:spPr bwMode="auto">
            <a:xfrm>
              <a:off x="1666875" y="2905125"/>
              <a:ext cx="533400" cy="914400"/>
            </a:xfrm>
            <a:custGeom>
              <a:avLst/>
              <a:gdLst>
                <a:gd name="connsiteX0" fmla="*/ 0 w 533400"/>
                <a:gd name="connsiteY0" fmla="*/ 0 h 914400"/>
                <a:gd name="connsiteX1" fmla="*/ 247650 w 533400"/>
                <a:gd name="connsiteY1" fmla="*/ 685800 h 914400"/>
                <a:gd name="connsiteX2" fmla="*/ 323850 w 533400"/>
                <a:gd name="connsiteY2" fmla="*/ 342900 h 914400"/>
                <a:gd name="connsiteX3" fmla="*/ 533400 w 533400"/>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533400" h="914400">
                  <a:moveTo>
                    <a:pt x="0" y="0"/>
                  </a:moveTo>
                  <a:lnTo>
                    <a:pt x="247650" y="685800"/>
                  </a:lnTo>
                  <a:lnTo>
                    <a:pt x="323850" y="342900"/>
                  </a:lnTo>
                  <a:lnTo>
                    <a:pt x="533400" y="914400"/>
                  </a:lnTo>
                </a:path>
              </a:pathLst>
            </a:custGeom>
            <a:solidFill>
              <a:schemeClr val="bg1"/>
            </a:solidFill>
            <a:ln w="2857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3" name="Freeform 12"/>
            <p:cNvSpPr/>
            <p:nvPr/>
          </p:nvSpPr>
          <p:spPr bwMode="auto">
            <a:xfrm>
              <a:off x="2143126" y="3179763"/>
              <a:ext cx="533400" cy="115887"/>
            </a:xfrm>
            <a:custGeom>
              <a:avLst/>
              <a:gdLst>
                <a:gd name="connsiteX0" fmla="*/ 0 w 523875"/>
                <a:gd name="connsiteY0" fmla="*/ 103188 h 150813"/>
                <a:gd name="connsiteX1" fmla="*/ 219075 w 523875"/>
                <a:gd name="connsiteY1" fmla="*/ 7938 h 150813"/>
                <a:gd name="connsiteX2" fmla="*/ 523875 w 523875"/>
                <a:gd name="connsiteY2" fmla="*/ 150813 h 150813"/>
                <a:gd name="connsiteX0" fmla="*/ 0 w 523875"/>
                <a:gd name="connsiteY0" fmla="*/ 112713 h 160338"/>
                <a:gd name="connsiteX1" fmla="*/ 304800 w 523875"/>
                <a:gd name="connsiteY1" fmla="*/ 7938 h 160338"/>
                <a:gd name="connsiteX2" fmla="*/ 523875 w 523875"/>
                <a:gd name="connsiteY2" fmla="*/ 160338 h 160338"/>
                <a:gd name="connsiteX0" fmla="*/ 0 w 533400"/>
                <a:gd name="connsiteY0" fmla="*/ 106362 h 115887"/>
                <a:gd name="connsiteX1" fmla="*/ 304800 w 533400"/>
                <a:gd name="connsiteY1" fmla="*/ 1587 h 115887"/>
                <a:gd name="connsiteX2" fmla="*/ 533400 w 533400"/>
                <a:gd name="connsiteY2" fmla="*/ 115887 h 115887"/>
              </a:gdLst>
              <a:ahLst/>
              <a:cxnLst>
                <a:cxn ang="0">
                  <a:pos x="connsiteX0" y="connsiteY0"/>
                </a:cxn>
                <a:cxn ang="0">
                  <a:pos x="connsiteX1" y="connsiteY1"/>
                </a:cxn>
                <a:cxn ang="0">
                  <a:pos x="connsiteX2" y="connsiteY2"/>
                </a:cxn>
              </a:cxnLst>
              <a:rect l="l" t="t" r="r" b="b"/>
              <a:pathLst>
                <a:path w="533400" h="115887">
                  <a:moveTo>
                    <a:pt x="0" y="106362"/>
                  </a:moveTo>
                  <a:cubicBezTo>
                    <a:pt x="65881" y="54768"/>
                    <a:pt x="215900" y="0"/>
                    <a:pt x="304800" y="1587"/>
                  </a:cubicBezTo>
                  <a:cubicBezTo>
                    <a:pt x="393700" y="3174"/>
                    <a:pt x="424656" y="48418"/>
                    <a:pt x="533400" y="115887"/>
                  </a:cubicBezTo>
                </a:path>
              </a:pathLst>
            </a:custGeom>
            <a:noFill/>
            <a:ln w="28575" cap="flat" cmpd="sng" algn="ctr">
              <a:solidFill>
                <a:schemeClr val="accent3">
                  <a:lumMod val="60000"/>
                  <a:lumOff val="40000"/>
                </a:schemeClr>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TextBox 13"/>
            <p:cNvSpPr txBox="1"/>
            <p:nvPr/>
          </p:nvSpPr>
          <p:spPr>
            <a:xfrm>
              <a:off x="1828800" y="2847975"/>
              <a:ext cx="1184940" cy="369332"/>
            </a:xfrm>
            <a:prstGeom prst="rect">
              <a:avLst/>
            </a:prstGeom>
            <a:noFill/>
          </p:spPr>
          <p:txBody>
            <a:bodyPr wrap="none" rtlCol="0">
              <a:spAutoFit/>
            </a:bodyPr>
            <a:lstStyle/>
            <a:p>
              <a:r>
                <a:rPr lang="en-US" dirty="0"/>
                <a:t>Handover</a:t>
              </a:r>
            </a:p>
          </p:txBody>
        </p:sp>
        <p:cxnSp>
          <p:nvCxnSpPr>
            <p:cNvPr id="16" name="Straight Arrow Connector 15"/>
            <p:cNvCxnSpPr/>
            <p:nvPr/>
          </p:nvCxnSpPr>
          <p:spPr bwMode="auto">
            <a:xfrm>
              <a:off x="2676525" y="4095750"/>
              <a:ext cx="46672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a:t>Wireless LANs  (1)</a:t>
            </a:r>
          </a:p>
        </p:txBody>
      </p:sp>
      <p:sp>
        <p:nvSpPr>
          <p:cNvPr id="6" name="Footer Placeholder 5"/>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50179" name="Rectangle 3"/>
          <p:cNvSpPr>
            <a:spLocks noGrp="1" noChangeArrowheads="1"/>
          </p:cNvSpPr>
          <p:nvPr>
            <p:ph idx="1"/>
          </p:nvPr>
        </p:nvSpPr>
        <p:spPr/>
        <p:txBody>
          <a:bodyPr/>
          <a:lstStyle/>
          <a:p>
            <a:r>
              <a:rPr lang="en-US" dirty="0"/>
              <a:t>In 802.11, clients communicate via an AP (Access Point) that is wired to the rest of the network.</a:t>
            </a:r>
          </a:p>
        </p:txBody>
      </p:sp>
      <p:pic>
        <p:nvPicPr>
          <p:cNvPr id="50180" name="Picture 2"/>
          <p:cNvPicPr>
            <a:picLocks noChangeAspect="1" noChangeArrowheads="1"/>
          </p:cNvPicPr>
          <p:nvPr/>
        </p:nvPicPr>
        <p:blipFill>
          <a:blip r:embed="rId2" cstate="print"/>
          <a:srcRect t="6773" r="47747" b="12458"/>
          <a:stretch>
            <a:fillRect/>
          </a:stretch>
        </p:blipFill>
        <p:spPr bwMode="auto">
          <a:xfrm>
            <a:off x="2724150" y="2743200"/>
            <a:ext cx="3829050" cy="306705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Wireless LANs (2)</a:t>
            </a:r>
            <a:endParaRPr lang="en-US" dirty="0"/>
          </a:p>
        </p:txBody>
      </p:sp>
      <p:sp>
        <p:nvSpPr>
          <p:cNvPr id="6" name="Footer Placeholder 5"/>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51203" name="Rectangle 3"/>
          <p:cNvSpPr>
            <a:spLocks noGrp="1" noChangeArrowheads="1"/>
          </p:cNvSpPr>
          <p:nvPr>
            <p:ph idx="1"/>
          </p:nvPr>
        </p:nvSpPr>
        <p:spPr/>
        <p:txBody>
          <a:bodyPr/>
          <a:lstStyle/>
          <a:p>
            <a:r>
              <a:rPr lang="en-US" dirty="0"/>
              <a:t>Signals in the 2.4GHz ISM band vary in strength due to many effects, such as multipath fading due to reflections</a:t>
            </a:r>
          </a:p>
          <a:p>
            <a:pPr lvl="2"/>
            <a:r>
              <a:rPr lang="en-US" dirty="0"/>
              <a:t> requires complex transmission schemes, e.g., OFDM</a:t>
            </a:r>
          </a:p>
        </p:txBody>
      </p:sp>
      <p:pic>
        <p:nvPicPr>
          <p:cNvPr id="51205" name="Picture 6"/>
          <p:cNvPicPr>
            <a:picLocks noChangeAspect="1" noChangeArrowheads="1"/>
          </p:cNvPicPr>
          <p:nvPr/>
        </p:nvPicPr>
        <p:blipFill>
          <a:blip r:embed="rId2" cstate="print"/>
          <a:srcRect/>
          <a:stretch>
            <a:fillRect/>
          </a:stretch>
        </p:blipFill>
        <p:spPr bwMode="auto">
          <a:xfrm>
            <a:off x="1157288" y="2852738"/>
            <a:ext cx="7000874" cy="2928937"/>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dirty="0"/>
              <a:t>Wireless LANs (3)</a:t>
            </a:r>
          </a:p>
        </p:txBody>
      </p:sp>
      <p:sp>
        <p:nvSpPr>
          <p:cNvPr id="6" name="Footer Placeholder 5"/>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52227" name="Rectangle 3"/>
          <p:cNvSpPr>
            <a:spLocks noGrp="1" noChangeArrowheads="1"/>
          </p:cNvSpPr>
          <p:nvPr>
            <p:ph idx="1"/>
          </p:nvPr>
        </p:nvSpPr>
        <p:spPr/>
        <p:txBody>
          <a:bodyPr/>
          <a:lstStyle/>
          <a:p>
            <a:r>
              <a:rPr lang="en-US" dirty="0"/>
              <a:t>Radio broadcasts interfere with each other, and radio ranges may incompletely overlap</a:t>
            </a:r>
          </a:p>
          <a:p>
            <a:pPr lvl="2"/>
            <a:r>
              <a:rPr lang="en-US" dirty="0"/>
              <a:t>CSMA (Carrier Sense Multiple Access) designs are used</a:t>
            </a:r>
          </a:p>
        </p:txBody>
      </p:sp>
      <p:pic>
        <p:nvPicPr>
          <p:cNvPr id="52228" name="Picture 2"/>
          <p:cNvPicPr>
            <a:picLocks noChangeAspect="1" noChangeArrowheads="1"/>
          </p:cNvPicPr>
          <p:nvPr/>
        </p:nvPicPr>
        <p:blipFill>
          <a:blip r:embed="rId3" cstate="print"/>
          <a:srcRect/>
          <a:stretch>
            <a:fillRect/>
          </a:stretch>
        </p:blipFill>
        <p:spPr bwMode="auto">
          <a:xfrm>
            <a:off x="1943100" y="3041651"/>
            <a:ext cx="5295900" cy="320486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dirty="0"/>
              <a:t>RFID and Sensor Networks (1)</a:t>
            </a:r>
          </a:p>
        </p:txBody>
      </p:sp>
      <p:sp>
        <p:nvSpPr>
          <p:cNvPr id="6" name="Footer Placeholder 5"/>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53251" name="Rectangle 3"/>
          <p:cNvSpPr>
            <a:spLocks noGrp="1" noChangeArrowheads="1"/>
          </p:cNvSpPr>
          <p:nvPr>
            <p:ph idx="1"/>
          </p:nvPr>
        </p:nvSpPr>
        <p:spPr/>
        <p:txBody>
          <a:bodyPr/>
          <a:lstStyle/>
          <a:p>
            <a:r>
              <a:rPr lang="en-US" dirty="0"/>
              <a:t>Passive UHF RFID networks everyday objects:</a:t>
            </a:r>
          </a:p>
          <a:p>
            <a:pPr lvl="2"/>
            <a:r>
              <a:rPr lang="en-US" dirty="0"/>
              <a:t>Tags (stickers with not even a battery) are placed on objects</a:t>
            </a:r>
          </a:p>
          <a:p>
            <a:pPr lvl="2"/>
            <a:r>
              <a:rPr lang="en-US" dirty="0"/>
              <a:t>Readers send signals that the tags reflect to communicate</a:t>
            </a:r>
          </a:p>
          <a:p>
            <a:pPr lvl="2"/>
            <a:endParaRPr lang="en-US" dirty="0"/>
          </a:p>
        </p:txBody>
      </p:sp>
      <p:pic>
        <p:nvPicPr>
          <p:cNvPr id="53255" name="Picture 7" descr="01-36"/>
          <p:cNvPicPr>
            <a:picLocks noChangeAspect="1" noChangeArrowheads="1"/>
          </p:cNvPicPr>
          <p:nvPr/>
        </p:nvPicPr>
        <p:blipFill>
          <a:blip r:embed="rId2" cstate="print"/>
          <a:srcRect/>
          <a:stretch>
            <a:fillRect/>
          </a:stretch>
        </p:blipFill>
        <p:spPr bwMode="auto">
          <a:xfrm>
            <a:off x="1438274" y="3028950"/>
            <a:ext cx="6524625" cy="2140196"/>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Home Applications</a:t>
            </a:r>
            <a:endParaRPr lang="en-US" dirty="0"/>
          </a:p>
        </p:txBody>
      </p:sp>
      <p:sp>
        <p:nvSpPr>
          <p:cNvPr id="8195" name="Rectangle 3"/>
          <p:cNvSpPr>
            <a:spLocks noGrp="1" noChangeArrowheads="1"/>
          </p:cNvSpPr>
          <p:nvPr>
            <p:ph idx="1"/>
          </p:nvPr>
        </p:nvSpPr>
        <p:spPr>
          <a:xfrm>
            <a:off x="514350" y="1143000"/>
            <a:ext cx="8229600" cy="4867275"/>
          </a:xfrm>
        </p:spPr>
        <p:txBody>
          <a:bodyPr/>
          <a:lstStyle/>
          <a:p>
            <a:r>
              <a:rPr lang="en-US" dirty="0"/>
              <a:t>Homes contain many networked devices, e.g., computers, TVs, connected to the Internet by cable, DSL, wireless, etc.</a:t>
            </a:r>
          </a:p>
          <a:p>
            <a:r>
              <a:rPr lang="en-US" dirty="0"/>
              <a:t>Home users communicate, e.g., social networks, consume content, e.g., video, and transact, e.g., auctions</a:t>
            </a:r>
          </a:p>
          <a:p>
            <a:r>
              <a:rPr lang="en-US" dirty="0"/>
              <a:t>Some application use the </a:t>
            </a:r>
            <a:r>
              <a:rPr lang="en-US" u="sng" dirty="0"/>
              <a:t>peer-to-peer</a:t>
            </a:r>
            <a:r>
              <a:rPr lang="en-US" dirty="0"/>
              <a:t> model in which there are no fixed clients and servers:</a:t>
            </a:r>
          </a:p>
        </p:txBody>
      </p:sp>
      <p:sp>
        <p:nvSpPr>
          <p:cNvPr id="9" name="Footer Placeholder 8"/>
          <p:cNvSpPr>
            <a:spLocks noGrp="1"/>
          </p:cNvSpPr>
          <p:nvPr>
            <p:ph type="ftr" sz="quarter" idx="11"/>
          </p:nvPr>
        </p:nvSpPr>
        <p:spPr/>
        <p:txBody>
          <a:bodyPr/>
          <a:lstStyle/>
          <a:p>
            <a:r>
              <a:rPr lang="en-US"/>
              <a:t>CN5E by Tanenbaum &amp; Wetherall, © Pearson Education-Prentice Hall and D. Wetherall, 2011</a:t>
            </a:r>
            <a:endParaRPr lang="en-US" dirty="0"/>
          </a:p>
        </p:txBody>
      </p:sp>
      <p:pic>
        <p:nvPicPr>
          <p:cNvPr id="8196" name="Picture 2"/>
          <p:cNvPicPr>
            <a:picLocks noChangeAspect="1" noChangeArrowheads="1"/>
          </p:cNvPicPr>
          <p:nvPr/>
        </p:nvPicPr>
        <p:blipFill>
          <a:blip r:embed="rId3" cstate="print"/>
          <a:srcRect/>
          <a:stretch>
            <a:fillRect/>
          </a:stretch>
        </p:blipFill>
        <p:spPr bwMode="auto">
          <a:xfrm>
            <a:off x="2108995" y="3838575"/>
            <a:ext cx="4926010" cy="2347795"/>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RFID and Sensor Networks (2)</a:t>
            </a:r>
          </a:p>
        </p:txBody>
      </p:sp>
      <p:sp>
        <p:nvSpPr>
          <p:cNvPr id="6" name="Footer Placeholder 5"/>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54275" name="Rectangle 3"/>
          <p:cNvSpPr>
            <a:spLocks noGrp="1" noChangeArrowheads="1"/>
          </p:cNvSpPr>
          <p:nvPr>
            <p:ph idx="1"/>
          </p:nvPr>
        </p:nvSpPr>
        <p:spPr/>
        <p:txBody>
          <a:bodyPr/>
          <a:lstStyle/>
          <a:p>
            <a:r>
              <a:rPr lang="en-US" dirty="0"/>
              <a:t>Sensor networks spread small devices over an area:</a:t>
            </a:r>
          </a:p>
          <a:p>
            <a:pPr lvl="2"/>
            <a:r>
              <a:rPr lang="en-US" dirty="0"/>
              <a:t>Devices send sensed data to collector via wireless hops  </a:t>
            </a:r>
          </a:p>
        </p:txBody>
      </p:sp>
      <p:pic>
        <p:nvPicPr>
          <p:cNvPr id="54277" name="Picture 5"/>
          <p:cNvPicPr>
            <a:picLocks noChangeAspect="1" noChangeArrowheads="1"/>
          </p:cNvPicPr>
          <p:nvPr/>
        </p:nvPicPr>
        <p:blipFill>
          <a:blip r:embed="rId2" cstate="print"/>
          <a:srcRect/>
          <a:stretch>
            <a:fillRect/>
          </a:stretch>
        </p:blipFill>
        <p:spPr bwMode="auto">
          <a:xfrm>
            <a:off x="1543050" y="2581275"/>
            <a:ext cx="6675438" cy="3254118"/>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Network Standardization</a:t>
            </a:r>
          </a:p>
        </p:txBody>
      </p:sp>
      <p:sp>
        <p:nvSpPr>
          <p:cNvPr id="5" name="Footer Placeholder 4"/>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55299" name="Rectangle 3"/>
          <p:cNvSpPr>
            <a:spLocks noGrp="1" noChangeArrowheads="1"/>
          </p:cNvSpPr>
          <p:nvPr>
            <p:ph idx="1"/>
          </p:nvPr>
        </p:nvSpPr>
        <p:spPr/>
        <p:txBody>
          <a:bodyPr/>
          <a:lstStyle/>
          <a:p>
            <a:pPr lvl="1">
              <a:buNone/>
            </a:pPr>
            <a:r>
              <a:rPr lang="en-US" dirty="0"/>
              <a:t>Standards define what is needed for </a:t>
            </a:r>
            <a:r>
              <a:rPr lang="en-US" u="sng" dirty="0"/>
              <a:t>interoperability</a:t>
            </a:r>
          </a:p>
          <a:p>
            <a:pPr lvl="4">
              <a:buNone/>
            </a:pPr>
            <a:endParaRPr lang="en-US" dirty="0"/>
          </a:p>
          <a:p>
            <a:pPr lvl="1">
              <a:buNone/>
            </a:pPr>
            <a:r>
              <a:rPr lang="en-US" dirty="0"/>
              <a:t>Some of the many standards bodies:</a:t>
            </a:r>
          </a:p>
          <a:p>
            <a:pPr lvl="1">
              <a:buNone/>
            </a:pPr>
            <a:endParaRPr lang="en-US" dirty="0"/>
          </a:p>
        </p:txBody>
      </p:sp>
      <p:graphicFrame>
        <p:nvGraphicFramePr>
          <p:cNvPr id="9" name="Table 8"/>
          <p:cNvGraphicFramePr>
            <a:graphicFrameLocks noGrp="1"/>
          </p:cNvGraphicFramePr>
          <p:nvPr/>
        </p:nvGraphicFramePr>
        <p:xfrm>
          <a:off x="1657349" y="3130552"/>
          <a:ext cx="5829301" cy="2926080"/>
        </p:xfrm>
        <a:graphic>
          <a:graphicData uri="http://schemas.openxmlformats.org/drawingml/2006/table">
            <a:tbl>
              <a:tblPr firstRow="1" bandRow="1">
                <a:tableStyleId>{5C22544A-7EE6-4342-B048-85BDC9FD1C3A}</a:tableStyleId>
              </a:tblPr>
              <a:tblGrid>
                <a:gridCol w="981076">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2486025">
                  <a:extLst>
                    <a:ext uri="{9D8B030D-6E8A-4147-A177-3AD203B41FA5}">
                      <a16:colId xmlns:a16="http://schemas.microsoft.com/office/drawing/2014/main" val="20002"/>
                    </a:ext>
                  </a:extLst>
                </a:gridCol>
              </a:tblGrid>
              <a:tr h="183388">
                <a:tc>
                  <a:txBody>
                    <a:bodyPr/>
                    <a:lstStyle/>
                    <a:p>
                      <a:pPr algn="l"/>
                      <a:r>
                        <a:rPr lang="en-US" b="1" dirty="0">
                          <a:solidFill>
                            <a:schemeClr val="tx1"/>
                          </a:solidFill>
                          <a:latin typeface="Arial" pitchFamily="34" charset="0"/>
                          <a:cs typeface="Arial" pitchFamily="34" charset="0"/>
                        </a:rPr>
                        <a:t>Body</a:t>
                      </a: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1" dirty="0">
                          <a:solidFill>
                            <a:schemeClr val="tx1"/>
                          </a:solidFill>
                          <a:latin typeface="Arial" pitchFamily="34" charset="0"/>
                          <a:cs typeface="Arial" pitchFamily="34" charset="0"/>
                        </a:rPr>
                        <a:t>Area</a:t>
                      </a: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1" dirty="0">
                          <a:solidFill>
                            <a:schemeClr val="tx1"/>
                          </a:solidFill>
                          <a:latin typeface="Arial" pitchFamily="34" charset="0"/>
                          <a:cs typeface="Arial" pitchFamily="34" charset="0"/>
                        </a:rPr>
                        <a:t>Examples</a:t>
                      </a: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0"/>
                  </a:ext>
                </a:extLst>
              </a:tr>
              <a:tr h="320928">
                <a:tc>
                  <a:txBody>
                    <a:bodyPr/>
                    <a:lstStyle/>
                    <a:p>
                      <a:pPr algn="l"/>
                      <a:r>
                        <a:rPr lang="en-US" b="0" dirty="0">
                          <a:solidFill>
                            <a:schemeClr val="tx1"/>
                          </a:solidFill>
                          <a:latin typeface="Arial" pitchFamily="34" charset="0"/>
                          <a:cs typeface="Arial" pitchFamily="34" charset="0"/>
                        </a:rPr>
                        <a:t>ITU</a:t>
                      </a: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a:solidFill>
                            <a:schemeClr val="tx1"/>
                          </a:solidFill>
                          <a:latin typeface="Arial" pitchFamily="34" charset="0"/>
                          <a:cs typeface="Arial" pitchFamily="34" charset="0"/>
                        </a:rPr>
                        <a:t>Telecommunications</a:t>
                      </a: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a:solidFill>
                            <a:schemeClr val="tx1"/>
                          </a:solidFill>
                          <a:latin typeface="Arial" pitchFamily="34" charset="0"/>
                          <a:cs typeface="Arial" pitchFamily="34" charset="0"/>
                        </a:rPr>
                        <a:t>G.992, ADSL</a:t>
                      </a:r>
                    </a:p>
                    <a:p>
                      <a:r>
                        <a:rPr lang="en-US" b="0" dirty="0">
                          <a:solidFill>
                            <a:schemeClr val="tx1"/>
                          </a:solidFill>
                          <a:latin typeface="Arial" pitchFamily="34" charset="0"/>
                          <a:cs typeface="Arial" pitchFamily="34" charset="0"/>
                        </a:rPr>
                        <a:t>H.264,</a:t>
                      </a:r>
                      <a:r>
                        <a:rPr lang="en-US" b="0" baseline="0" dirty="0">
                          <a:solidFill>
                            <a:schemeClr val="tx1"/>
                          </a:solidFill>
                          <a:latin typeface="Arial" pitchFamily="34" charset="0"/>
                          <a:cs typeface="Arial" pitchFamily="34" charset="0"/>
                        </a:rPr>
                        <a:t> MPEG4</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320928">
                <a:tc>
                  <a:txBody>
                    <a:bodyPr/>
                    <a:lstStyle/>
                    <a:p>
                      <a:pPr algn="l"/>
                      <a:r>
                        <a:rPr lang="en-US" b="0" dirty="0">
                          <a:solidFill>
                            <a:schemeClr val="tx1"/>
                          </a:solidFill>
                          <a:latin typeface="Arial" pitchFamily="34" charset="0"/>
                          <a:cs typeface="Arial" pitchFamily="34" charset="0"/>
                        </a:rPr>
                        <a:t>IEEE</a:t>
                      </a: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a:solidFill>
                            <a:schemeClr val="tx1"/>
                          </a:solidFill>
                          <a:latin typeface="Arial" pitchFamily="34" charset="0"/>
                          <a:cs typeface="Arial" pitchFamily="34" charset="0"/>
                        </a:rPr>
                        <a:t>Communications</a:t>
                      </a: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a:solidFill>
                            <a:schemeClr val="tx1"/>
                          </a:solidFill>
                          <a:latin typeface="Arial" pitchFamily="34" charset="0"/>
                          <a:cs typeface="Arial" pitchFamily="34" charset="0"/>
                        </a:rPr>
                        <a:t>802.3,</a:t>
                      </a:r>
                      <a:r>
                        <a:rPr lang="en-US" b="0" baseline="0" dirty="0">
                          <a:solidFill>
                            <a:schemeClr val="tx1"/>
                          </a:solidFill>
                          <a:latin typeface="Arial" pitchFamily="34" charset="0"/>
                          <a:cs typeface="Arial" pitchFamily="34" charset="0"/>
                        </a:rPr>
                        <a:t> Ethernet</a:t>
                      </a:r>
                    </a:p>
                    <a:p>
                      <a:r>
                        <a:rPr lang="en-US" b="0" baseline="0" dirty="0">
                          <a:solidFill>
                            <a:schemeClr val="tx1"/>
                          </a:solidFill>
                          <a:latin typeface="Arial" pitchFamily="34" charset="0"/>
                          <a:cs typeface="Arial" pitchFamily="34" charset="0"/>
                        </a:rPr>
                        <a:t>802.11, </a:t>
                      </a:r>
                      <a:r>
                        <a:rPr lang="en-US" b="0" baseline="0" dirty="0" err="1">
                          <a:solidFill>
                            <a:schemeClr val="tx1"/>
                          </a:solidFill>
                          <a:latin typeface="Arial" pitchFamily="34" charset="0"/>
                          <a:cs typeface="Arial" pitchFamily="34" charset="0"/>
                        </a:rPr>
                        <a:t>WiFi</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r h="320928">
                <a:tc>
                  <a:txBody>
                    <a:bodyPr/>
                    <a:lstStyle/>
                    <a:p>
                      <a:pPr algn="l"/>
                      <a:r>
                        <a:rPr lang="en-US" b="0" dirty="0">
                          <a:solidFill>
                            <a:schemeClr val="tx1"/>
                          </a:solidFill>
                          <a:latin typeface="Arial" pitchFamily="34" charset="0"/>
                          <a:cs typeface="Arial" pitchFamily="34" charset="0"/>
                        </a:rPr>
                        <a:t>IETF</a:t>
                      </a: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a:solidFill>
                            <a:schemeClr val="tx1"/>
                          </a:solidFill>
                          <a:latin typeface="Arial" pitchFamily="34" charset="0"/>
                          <a:cs typeface="Arial" pitchFamily="34" charset="0"/>
                        </a:rPr>
                        <a:t>Internet</a:t>
                      </a: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a:solidFill>
                            <a:schemeClr val="tx1"/>
                          </a:solidFill>
                          <a:latin typeface="Arial" pitchFamily="34" charset="0"/>
                          <a:cs typeface="Arial" pitchFamily="34" charset="0"/>
                        </a:rPr>
                        <a:t>RFC 2616, HTTP/1.1</a:t>
                      </a:r>
                    </a:p>
                    <a:p>
                      <a:r>
                        <a:rPr lang="en-US" b="0" dirty="0">
                          <a:solidFill>
                            <a:schemeClr val="tx1"/>
                          </a:solidFill>
                          <a:latin typeface="Arial" pitchFamily="34" charset="0"/>
                          <a:cs typeface="Arial" pitchFamily="34" charset="0"/>
                        </a:rPr>
                        <a:t>RFC</a:t>
                      </a:r>
                      <a:r>
                        <a:rPr lang="en-US" b="0" baseline="0" dirty="0">
                          <a:solidFill>
                            <a:schemeClr val="tx1"/>
                          </a:solidFill>
                          <a:latin typeface="Arial" pitchFamily="34" charset="0"/>
                          <a:cs typeface="Arial" pitchFamily="34" charset="0"/>
                        </a:rPr>
                        <a:t> 1034/1035, DNS</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3"/>
                  </a:ext>
                </a:extLst>
              </a:tr>
              <a:tr h="320928">
                <a:tc>
                  <a:txBody>
                    <a:bodyPr/>
                    <a:lstStyle/>
                    <a:p>
                      <a:pPr algn="l"/>
                      <a:r>
                        <a:rPr lang="en-US" b="0" dirty="0">
                          <a:solidFill>
                            <a:schemeClr val="tx1"/>
                          </a:solidFill>
                          <a:latin typeface="Arial" pitchFamily="34" charset="0"/>
                          <a:cs typeface="Arial" pitchFamily="34" charset="0"/>
                        </a:rPr>
                        <a:t>W3C</a:t>
                      </a: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a:solidFill>
                            <a:schemeClr val="tx1"/>
                          </a:solidFill>
                          <a:latin typeface="Arial" pitchFamily="34" charset="0"/>
                          <a:cs typeface="Arial" pitchFamily="34" charset="0"/>
                        </a:rPr>
                        <a:t>Web</a:t>
                      </a: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a:solidFill>
                            <a:schemeClr val="tx1"/>
                          </a:solidFill>
                          <a:latin typeface="Arial" pitchFamily="34" charset="0"/>
                          <a:cs typeface="Arial" pitchFamily="34" charset="0"/>
                        </a:rPr>
                        <a:t>HTML5 standard</a:t>
                      </a:r>
                    </a:p>
                    <a:p>
                      <a:r>
                        <a:rPr lang="en-US" b="0" dirty="0">
                          <a:solidFill>
                            <a:schemeClr val="tx1"/>
                          </a:solidFill>
                          <a:latin typeface="Arial" pitchFamily="34" charset="0"/>
                          <a:cs typeface="Arial" pitchFamily="34" charset="0"/>
                        </a:rPr>
                        <a:t>CSS standard</a:t>
                      </a: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Metric Units</a:t>
            </a:r>
            <a:endParaRPr lang="en-US" dirty="0"/>
          </a:p>
        </p:txBody>
      </p:sp>
      <p:sp>
        <p:nvSpPr>
          <p:cNvPr id="6" name="Footer Placeholder 5"/>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58371" name="Rectangle 3"/>
          <p:cNvSpPr>
            <a:spLocks noGrp="1" noChangeArrowheads="1"/>
          </p:cNvSpPr>
          <p:nvPr>
            <p:ph idx="1"/>
          </p:nvPr>
        </p:nvSpPr>
        <p:spPr/>
        <p:txBody>
          <a:bodyPr/>
          <a:lstStyle/>
          <a:p>
            <a:r>
              <a:rPr lang="en-US" dirty="0"/>
              <a:t>The main prefixes we use:</a:t>
            </a:r>
          </a:p>
          <a:p>
            <a:pPr lvl="1"/>
            <a:endParaRPr lang="en-US" dirty="0"/>
          </a:p>
          <a:p>
            <a:pPr lvl="1"/>
            <a:endParaRPr lang="en-US" dirty="0"/>
          </a:p>
          <a:p>
            <a:pPr lvl="5">
              <a:buNone/>
            </a:pPr>
            <a:endParaRPr lang="en-US" dirty="0"/>
          </a:p>
          <a:p>
            <a:pPr lvl="5">
              <a:buNone/>
            </a:pPr>
            <a:endParaRPr lang="en-US" dirty="0"/>
          </a:p>
          <a:p>
            <a:pPr lvl="5">
              <a:buNone/>
            </a:pPr>
            <a:endParaRPr lang="en-US" dirty="0"/>
          </a:p>
          <a:p>
            <a:pPr lvl="1"/>
            <a:r>
              <a:rPr lang="en-US" dirty="0"/>
              <a:t>Use powers of 10 for rates, powers of 2 for storage</a:t>
            </a:r>
          </a:p>
          <a:p>
            <a:pPr lvl="2"/>
            <a:r>
              <a:rPr lang="en-US" dirty="0"/>
              <a:t>E.g., 1 Mbps = 1,000,000 bps, 1 KB = 1024 bytes</a:t>
            </a:r>
          </a:p>
          <a:p>
            <a:pPr lvl="1"/>
            <a:r>
              <a:rPr lang="en-US" dirty="0"/>
              <a:t>“B” is for bytes, “b” is for bits</a:t>
            </a:r>
          </a:p>
          <a:p>
            <a:pPr lvl="2">
              <a:buNone/>
            </a:pPr>
            <a:endParaRPr lang="en-US" dirty="0"/>
          </a:p>
        </p:txBody>
      </p:sp>
      <p:graphicFrame>
        <p:nvGraphicFramePr>
          <p:cNvPr id="7" name="Table 6"/>
          <p:cNvGraphicFramePr>
            <a:graphicFrameLocks noGrp="1"/>
          </p:cNvGraphicFramePr>
          <p:nvPr/>
        </p:nvGraphicFramePr>
        <p:xfrm>
          <a:off x="2600323" y="2168524"/>
          <a:ext cx="3914776" cy="1528232"/>
        </p:xfrm>
        <a:graphic>
          <a:graphicData uri="http://schemas.openxmlformats.org/drawingml/2006/table">
            <a:tbl>
              <a:tblPr firstRow="1" bandRow="1">
                <a:tableStyleId>{5C22544A-7EE6-4342-B048-85BDC9FD1C3A}</a:tableStyleId>
              </a:tblPr>
              <a:tblGrid>
                <a:gridCol w="978694">
                  <a:extLst>
                    <a:ext uri="{9D8B030D-6E8A-4147-A177-3AD203B41FA5}">
                      <a16:colId xmlns:a16="http://schemas.microsoft.com/office/drawing/2014/main" val="20000"/>
                    </a:ext>
                  </a:extLst>
                </a:gridCol>
                <a:gridCol w="973933">
                  <a:extLst>
                    <a:ext uri="{9D8B030D-6E8A-4147-A177-3AD203B41FA5}">
                      <a16:colId xmlns:a16="http://schemas.microsoft.com/office/drawing/2014/main" val="20001"/>
                    </a:ext>
                  </a:extLst>
                </a:gridCol>
                <a:gridCol w="1209675">
                  <a:extLst>
                    <a:ext uri="{9D8B030D-6E8A-4147-A177-3AD203B41FA5}">
                      <a16:colId xmlns:a16="http://schemas.microsoft.com/office/drawing/2014/main" val="20002"/>
                    </a:ext>
                  </a:extLst>
                </a:gridCol>
                <a:gridCol w="752474">
                  <a:extLst>
                    <a:ext uri="{9D8B030D-6E8A-4147-A177-3AD203B41FA5}">
                      <a16:colId xmlns:a16="http://schemas.microsoft.com/office/drawing/2014/main" val="20003"/>
                    </a:ext>
                  </a:extLst>
                </a:gridCol>
              </a:tblGrid>
              <a:tr h="382058">
                <a:tc>
                  <a:txBody>
                    <a:bodyPr/>
                    <a:lstStyle/>
                    <a:p>
                      <a:pPr algn="r"/>
                      <a:r>
                        <a:rPr lang="en-US" b="1" dirty="0">
                          <a:solidFill>
                            <a:schemeClr val="tx1"/>
                          </a:solidFill>
                          <a:latin typeface="Arial" pitchFamily="34" charset="0"/>
                          <a:cs typeface="Arial" pitchFamily="34" charset="0"/>
                        </a:rPr>
                        <a:t>Prefix</a:t>
                      </a: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1" dirty="0">
                          <a:solidFill>
                            <a:schemeClr val="tx1"/>
                          </a:solidFill>
                          <a:latin typeface="Arial" pitchFamily="34" charset="0"/>
                          <a:cs typeface="Arial" pitchFamily="34" charset="0"/>
                        </a:rPr>
                        <a:t>Exp.</a:t>
                      </a: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r"/>
                      <a:r>
                        <a:rPr lang="en-US" b="1" dirty="0">
                          <a:solidFill>
                            <a:schemeClr val="tx1"/>
                          </a:solidFill>
                          <a:latin typeface="Arial" pitchFamily="34" charset="0"/>
                          <a:cs typeface="Arial" pitchFamily="34" charset="0"/>
                        </a:rPr>
                        <a:t>prefix</a:t>
                      </a: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1" dirty="0">
                          <a:solidFill>
                            <a:schemeClr val="tx1"/>
                          </a:solidFill>
                          <a:latin typeface="Arial" pitchFamily="34" charset="0"/>
                          <a:cs typeface="Arial" pitchFamily="34" charset="0"/>
                        </a:rPr>
                        <a:t>exp.</a:t>
                      </a: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0"/>
                  </a:ext>
                </a:extLst>
              </a:tr>
              <a:tr h="382058">
                <a:tc>
                  <a:txBody>
                    <a:bodyPr/>
                    <a:lstStyle/>
                    <a:p>
                      <a:pPr algn="r"/>
                      <a:r>
                        <a:rPr lang="en-US" b="0" dirty="0">
                          <a:solidFill>
                            <a:schemeClr val="tx1"/>
                          </a:solidFill>
                          <a:latin typeface="Arial" pitchFamily="34" charset="0"/>
                          <a:cs typeface="Arial" pitchFamily="34" charset="0"/>
                        </a:rPr>
                        <a:t>K(</a:t>
                      </a:r>
                      <a:r>
                        <a:rPr lang="en-US" b="0" dirty="0" err="1">
                          <a:solidFill>
                            <a:schemeClr val="tx1"/>
                          </a:solidFill>
                          <a:latin typeface="Arial" pitchFamily="34" charset="0"/>
                          <a:cs typeface="Arial" pitchFamily="34" charset="0"/>
                        </a:rPr>
                        <a:t>ilo</a:t>
                      </a:r>
                      <a:r>
                        <a:rPr lang="en-US" b="0" dirty="0">
                          <a:solidFill>
                            <a:schemeClr val="tx1"/>
                          </a:solidFill>
                          <a:latin typeface="Arial" pitchFamily="34" charset="0"/>
                          <a:cs typeface="Arial" pitchFamily="34" charset="0"/>
                        </a:rPr>
                        <a:t>)</a:t>
                      </a: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a:solidFill>
                            <a:schemeClr val="tx1"/>
                          </a:solidFill>
                          <a:latin typeface="Arial" pitchFamily="34" charset="0"/>
                          <a:cs typeface="Arial" pitchFamily="34" charset="0"/>
                        </a:rPr>
                        <a:t>10</a:t>
                      </a:r>
                      <a:r>
                        <a:rPr lang="en-US" b="0" baseline="30000" dirty="0">
                          <a:solidFill>
                            <a:schemeClr val="tx1"/>
                          </a:solidFill>
                          <a:latin typeface="Arial" pitchFamily="34" charset="0"/>
                          <a:cs typeface="Arial" pitchFamily="34" charset="0"/>
                        </a:rPr>
                        <a:t>3</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r"/>
                      <a:r>
                        <a:rPr lang="en-US" b="0" dirty="0">
                          <a:solidFill>
                            <a:schemeClr val="tx1"/>
                          </a:solidFill>
                          <a:latin typeface="Arial" pitchFamily="34" charset="0"/>
                          <a:cs typeface="Arial" pitchFamily="34" charset="0"/>
                        </a:rPr>
                        <a:t>m(</a:t>
                      </a:r>
                      <a:r>
                        <a:rPr lang="en-US" b="0" dirty="0" err="1">
                          <a:solidFill>
                            <a:schemeClr val="tx1"/>
                          </a:solidFill>
                          <a:latin typeface="Arial" pitchFamily="34" charset="0"/>
                          <a:cs typeface="Arial" pitchFamily="34" charset="0"/>
                        </a:rPr>
                        <a:t>illi</a:t>
                      </a:r>
                      <a:r>
                        <a:rPr lang="en-US" b="0" dirty="0">
                          <a:solidFill>
                            <a:schemeClr val="tx1"/>
                          </a:solidFill>
                          <a:latin typeface="Arial" pitchFamily="34" charset="0"/>
                          <a:cs typeface="Arial" pitchFamily="34" charset="0"/>
                        </a:rPr>
                        <a:t>)</a:t>
                      </a: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a:solidFill>
                            <a:schemeClr val="tx1"/>
                          </a:solidFill>
                          <a:latin typeface="Arial" pitchFamily="34" charset="0"/>
                          <a:cs typeface="Arial" pitchFamily="34" charset="0"/>
                        </a:rPr>
                        <a:t>10</a:t>
                      </a:r>
                      <a:r>
                        <a:rPr lang="en-US" b="0" baseline="30000" dirty="0">
                          <a:solidFill>
                            <a:schemeClr val="tx1"/>
                          </a:solidFill>
                          <a:latin typeface="Arial" pitchFamily="34" charset="0"/>
                          <a:cs typeface="Arial" pitchFamily="34" charset="0"/>
                        </a:rPr>
                        <a:t>-3</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382058">
                <a:tc>
                  <a:txBody>
                    <a:bodyPr/>
                    <a:lstStyle/>
                    <a:p>
                      <a:pPr algn="r"/>
                      <a:r>
                        <a:rPr lang="en-US" b="0" dirty="0">
                          <a:solidFill>
                            <a:schemeClr val="tx1"/>
                          </a:solidFill>
                          <a:latin typeface="Arial" pitchFamily="34" charset="0"/>
                          <a:cs typeface="Arial" pitchFamily="34" charset="0"/>
                        </a:rPr>
                        <a:t>M(</a:t>
                      </a:r>
                      <a:r>
                        <a:rPr lang="en-US" b="0" dirty="0" err="1">
                          <a:solidFill>
                            <a:schemeClr val="tx1"/>
                          </a:solidFill>
                          <a:latin typeface="Arial" pitchFamily="34" charset="0"/>
                          <a:cs typeface="Arial" pitchFamily="34" charset="0"/>
                        </a:rPr>
                        <a:t>ega</a:t>
                      </a:r>
                      <a:r>
                        <a:rPr lang="en-US" b="0" dirty="0">
                          <a:solidFill>
                            <a:schemeClr val="tx1"/>
                          </a:solidFill>
                          <a:latin typeface="Arial" pitchFamily="34" charset="0"/>
                          <a:cs typeface="Arial" pitchFamily="34" charset="0"/>
                        </a:rPr>
                        <a:t>)</a:t>
                      </a: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a:solidFill>
                            <a:schemeClr val="tx1"/>
                          </a:solidFill>
                          <a:latin typeface="Arial" pitchFamily="34" charset="0"/>
                          <a:cs typeface="Arial" pitchFamily="34" charset="0"/>
                        </a:rPr>
                        <a:t>10</a:t>
                      </a:r>
                      <a:r>
                        <a:rPr lang="en-US" b="0" baseline="30000" dirty="0">
                          <a:solidFill>
                            <a:schemeClr val="tx1"/>
                          </a:solidFill>
                          <a:latin typeface="Arial" pitchFamily="34" charset="0"/>
                          <a:cs typeface="Arial" pitchFamily="34" charset="0"/>
                        </a:rPr>
                        <a:t>6</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r"/>
                      <a:r>
                        <a:rPr lang="el-GR" dirty="0">
                          <a:latin typeface="Arial" charset="0"/>
                          <a:cs typeface="Arial" charset="0"/>
                        </a:rPr>
                        <a:t>μ</a:t>
                      </a:r>
                      <a:r>
                        <a:rPr lang="en-US" dirty="0">
                          <a:latin typeface="Arial" charset="0"/>
                          <a:cs typeface="Arial" charset="0"/>
                        </a:rPr>
                        <a:t>(micro)</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a:solidFill>
                            <a:schemeClr val="tx1"/>
                          </a:solidFill>
                          <a:latin typeface="Arial" pitchFamily="34" charset="0"/>
                          <a:cs typeface="Arial" pitchFamily="34" charset="0"/>
                        </a:rPr>
                        <a:t>10</a:t>
                      </a:r>
                      <a:r>
                        <a:rPr lang="en-US" b="0" baseline="30000" dirty="0">
                          <a:solidFill>
                            <a:schemeClr val="tx1"/>
                          </a:solidFill>
                          <a:latin typeface="Arial" pitchFamily="34" charset="0"/>
                          <a:cs typeface="Arial" pitchFamily="34" charset="0"/>
                        </a:rPr>
                        <a:t>-6</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r h="382058">
                <a:tc>
                  <a:txBody>
                    <a:bodyPr/>
                    <a:lstStyle/>
                    <a:p>
                      <a:pPr algn="r"/>
                      <a:r>
                        <a:rPr lang="en-US" b="0" dirty="0">
                          <a:solidFill>
                            <a:schemeClr val="tx1"/>
                          </a:solidFill>
                          <a:latin typeface="Arial" pitchFamily="34" charset="0"/>
                          <a:cs typeface="Arial" pitchFamily="34" charset="0"/>
                        </a:rPr>
                        <a:t>G(</a:t>
                      </a:r>
                      <a:r>
                        <a:rPr lang="en-US" b="0" dirty="0" err="1">
                          <a:solidFill>
                            <a:schemeClr val="tx1"/>
                          </a:solidFill>
                          <a:latin typeface="Arial" pitchFamily="34" charset="0"/>
                          <a:cs typeface="Arial" pitchFamily="34" charset="0"/>
                        </a:rPr>
                        <a:t>iga</a:t>
                      </a:r>
                      <a:r>
                        <a:rPr lang="en-US" b="0" dirty="0">
                          <a:solidFill>
                            <a:schemeClr val="tx1"/>
                          </a:solidFill>
                          <a:latin typeface="Arial" pitchFamily="34" charset="0"/>
                          <a:cs typeface="Arial" pitchFamily="34" charset="0"/>
                        </a:rPr>
                        <a:t>)</a:t>
                      </a: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a:solidFill>
                            <a:schemeClr val="tx1"/>
                          </a:solidFill>
                          <a:latin typeface="Arial" pitchFamily="34" charset="0"/>
                          <a:cs typeface="Arial" pitchFamily="34" charset="0"/>
                        </a:rPr>
                        <a:t>10</a:t>
                      </a:r>
                      <a:r>
                        <a:rPr lang="en-US" b="0" baseline="30000" dirty="0">
                          <a:solidFill>
                            <a:schemeClr val="tx1"/>
                          </a:solidFill>
                          <a:latin typeface="Arial" pitchFamily="34" charset="0"/>
                          <a:cs typeface="Arial" pitchFamily="34" charset="0"/>
                        </a:rPr>
                        <a:t>9</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r"/>
                      <a:r>
                        <a:rPr lang="en-US" b="0" dirty="0">
                          <a:solidFill>
                            <a:schemeClr val="tx1"/>
                          </a:solidFill>
                          <a:latin typeface="Arial" pitchFamily="34" charset="0"/>
                          <a:cs typeface="Arial" pitchFamily="34" charset="0"/>
                        </a:rPr>
                        <a:t>n(</a:t>
                      </a:r>
                      <a:r>
                        <a:rPr lang="en-US" b="0" dirty="0" err="1">
                          <a:solidFill>
                            <a:schemeClr val="tx1"/>
                          </a:solidFill>
                          <a:latin typeface="Arial" pitchFamily="34" charset="0"/>
                          <a:cs typeface="Arial" pitchFamily="34" charset="0"/>
                        </a:rPr>
                        <a:t>ano</a:t>
                      </a:r>
                      <a:r>
                        <a:rPr lang="en-US" b="0" dirty="0">
                          <a:solidFill>
                            <a:schemeClr val="tx1"/>
                          </a:solidFill>
                          <a:latin typeface="Arial" pitchFamily="34" charset="0"/>
                          <a:cs typeface="Arial" pitchFamily="34" charset="0"/>
                        </a:rPr>
                        <a:t>)</a:t>
                      </a: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a:solidFill>
                            <a:schemeClr val="tx1"/>
                          </a:solidFill>
                          <a:latin typeface="Arial" pitchFamily="34" charset="0"/>
                          <a:cs typeface="Arial" pitchFamily="34" charset="0"/>
                        </a:rPr>
                        <a:t>10</a:t>
                      </a:r>
                      <a:r>
                        <a:rPr lang="en-US" b="0" baseline="30000" dirty="0">
                          <a:solidFill>
                            <a:schemeClr val="tx1"/>
                          </a:solidFill>
                          <a:latin typeface="Arial" pitchFamily="34" charset="0"/>
                          <a:cs typeface="Arial" pitchFamily="34" charset="0"/>
                        </a:rPr>
                        <a:t>-9</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ctrTitle"/>
          </p:nvPr>
        </p:nvSpPr>
        <p:spPr/>
        <p:txBody>
          <a:bodyPr/>
          <a:lstStyle/>
          <a:p>
            <a:pPr eaLnBrk="1" hangingPunct="1"/>
            <a:r>
              <a:rPr lang="en-US" sz="3600">
                <a:latin typeface="Arial" charset="0"/>
                <a:cs typeface="Arial" charset="0"/>
              </a:rPr>
              <a:t>End</a:t>
            </a:r>
          </a:p>
        </p:txBody>
      </p:sp>
      <p:sp>
        <p:nvSpPr>
          <p:cNvPr id="60419" name="Subtitle 2"/>
          <p:cNvSpPr>
            <a:spLocks noGrp="1"/>
          </p:cNvSpPr>
          <p:nvPr>
            <p:ph type="subTitle" idx="1"/>
          </p:nvPr>
        </p:nvSpPr>
        <p:spPr/>
        <p:txBody>
          <a:bodyPr/>
          <a:lstStyle/>
          <a:p>
            <a:pPr eaLnBrk="1" hangingPunct="1"/>
            <a:r>
              <a:rPr lang="en-US" dirty="0">
                <a:solidFill>
                  <a:schemeClr val="bg1">
                    <a:lumMod val="50000"/>
                  </a:schemeClr>
                </a:solidFill>
                <a:latin typeface="Arial" charset="0"/>
                <a:cs typeface="Arial" charset="0"/>
              </a:rPr>
              <a:t>Chapter 1</a:t>
            </a:r>
          </a:p>
        </p:txBody>
      </p:sp>
      <p:sp>
        <p:nvSpPr>
          <p:cNvPr id="5" name="Footer Placeholder 4"/>
          <p:cNvSpPr>
            <a:spLocks noGrp="1"/>
          </p:cNvSpPr>
          <p:nvPr>
            <p:ph type="ftr" sz="quarter" idx="10"/>
          </p:nvPr>
        </p:nvSpPr>
        <p:spPr/>
        <p:txBody>
          <a:bodyPr/>
          <a:lstStyle/>
          <a:p>
            <a:pPr>
              <a:defRPr/>
            </a:pPr>
            <a:r>
              <a:rPr lang="en-US"/>
              <a:t>CN5E by Tanenbaum &amp; Wetherall, © Pearson Education-Prentice Hall and D. Wetherall, 2011</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Mobile Users</a:t>
            </a:r>
          </a:p>
        </p:txBody>
      </p:sp>
      <p:sp>
        <p:nvSpPr>
          <p:cNvPr id="10243" name="Content Placeholder 2"/>
          <p:cNvSpPr>
            <a:spLocks noGrp="1"/>
          </p:cNvSpPr>
          <p:nvPr>
            <p:ph idx="1"/>
          </p:nvPr>
        </p:nvSpPr>
        <p:spPr>
          <a:xfrm>
            <a:off x="504825" y="1143000"/>
            <a:ext cx="8229600" cy="4867275"/>
          </a:xfrm>
        </p:spPr>
        <p:txBody>
          <a:bodyPr/>
          <a:lstStyle/>
          <a:p>
            <a:r>
              <a:rPr lang="en-US" dirty="0"/>
              <a:t>Tablets, laptops, and smart phones are popular devices; </a:t>
            </a:r>
            <a:r>
              <a:rPr lang="en-US" dirty="0" err="1"/>
              <a:t>WiFi</a:t>
            </a:r>
            <a:r>
              <a:rPr lang="en-US" dirty="0"/>
              <a:t> hotspots and 3G cellular provide wireless connectivity.</a:t>
            </a:r>
          </a:p>
          <a:p>
            <a:r>
              <a:rPr lang="en-US" dirty="0"/>
              <a:t>Mobile users communicate, e.g., voice and texts, consume content, e.g., video and Web, and use sensors, e.g., GPS. </a:t>
            </a:r>
          </a:p>
          <a:p>
            <a:r>
              <a:rPr lang="en-US" dirty="0"/>
              <a:t>Wireless and mobile are related but different:</a:t>
            </a:r>
          </a:p>
        </p:txBody>
      </p:sp>
      <p:pic>
        <p:nvPicPr>
          <p:cNvPr id="10245" name="Picture 6"/>
          <p:cNvPicPr>
            <a:picLocks noChangeAspect="1" noChangeArrowheads="1"/>
          </p:cNvPicPr>
          <p:nvPr/>
        </p:nvPicPr>
        <p:blipFill>
          <a:blip r:embed="rId3" cstate="print"/>
          <a:srcRect/>
          <a:stretch>
            <a:fillRect/>
          </a:stretch>
        </p:blipFill>
        <p:spPr bwMode="auto">
          <a:xfrm>
            <a:off x="992545" y="3505200"/>
            <a:ext cx="7158910" cy="2035709"/>
          </a:xfrm>
          <a:prstGeom prst="rect">
            <a:avLst/>
          </a:prstGeom>
          <a:noFill/>
          <a:ln w="9525">
            <a:noFill/>
            <a:miter lim="800000"/>
            <a:headEnd/>
            <a:tailEnd/>
          </a:ln>
        </p:spPr>
      </p:pic>
      <p:sp>
        <p:nvSpPr>
          <p:cNvPr id="9" name="Footer Placeholder 8"/>
          <p:cNvSpPr>
            <a:spLocks noGrp="1"/>
          </p:cNvSpPr>
          <p:nvPr>
            <p:ph type="ftr" sz="quarter" idx="11"/>
          </p:nvPr>
        </p:nvSpPr>
        <p:spPr/>
        <p:txBody>
          <a:bodyPr/>
          <a:lstStyle/>
          <a:p>
            <a:pPr>
              <a:defRPr/>
            </a:pPr>
            <a:r>
              <a:rPr lang="en-US"/>
              <a:t>CN5E by Tanenbaum &amp; Wetherall, © Pearson Education-Prentice Hall and D. Wetherall, 2011</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Social Issues</a:t>
            </a:r>
          </a:p>
        </p:txBody>
      </p:sp>
      <p:sp>
        <p:nvSpPr>
          <p:cNvPr id="8" name="Footer Placeholder 7"/>
          <p:cNvSpPr>
            <a:spLocks noGrp="1"/>
          </p:cNvSpPr>
          <p:nvPr>
            <p:ph type="ftr" sz="quarter" idx="10"/>
          </p:nvPr>
        </p:nvSpPr>
        <p:spPr/>
        <p:txBody>
          <a:bodyPr/>
          <a:lstStyle/>
          <a:p>
            <a:pPr>
              <a:defRPr/>
            </a:pPr>
            <a:r>
              <a:rPr lang="en-US"/>
              <a:t>CN5E by Tanenbaum &amp; Wetherall, © Pearson Education-Prentice Hall and D. Wetherall, 2011</a:t>
            </a:r>
            <a:endParaRPr lang="en-US" i="0" dirty="0"/>
          </a:p>
        </p:txBody>
      </p:sp>
      <p:sp>
        <p:nvSpPr>
          <p:cNvPr id="11267" name="Content Placeholder 2"/>
          <p:cNvSpPr>
            <a:spLocks noGrp="1"/>
          </p:cNvSpPr>
          <p:nvPr>
            <p:ph idx="1"/>
          </p:nvPr>
        </p:nvSpPr>
        <p:spPr/>
        <p:txBody>
          <a:bodyPr/>
          <a:lstStyle/>
          <a:p>
            <a:pPr lvl="1"/>
            <a:r>
              <a:rPr lang="en-US" dirty="0"/>
              <a:t>Network neutrality – no network restrictions</a:t>
            </a:r>
          </a:p>
          <a:p>
            <a:pPr lvl="1"/>
            <a:r>
              <a:rPr lang="en-US" dirty="0"/>
              <a:t>Content ownership, e.g., DMCA takedowns</a:t>
            </a:r>
          </a:p>
          <a:p>
            <a:pPr lvl="1"/>
            <a:r>
              <a:rPr lang="en-US" dirty="0"/>
              <a:t>Anonymity and censorship </a:t>
            </a:r>
          </a:p>
          <a:p>
            <a:pPr lvl="1"/>
            <a:r>
              <a:rPr lang="en-US" dirty="0"/>
              <a:t>Privacy, e.g., Web tracking and profiling</a:t>
            </a:r>
          </a:p>
          <a:p>
            <a:pPr lvl="1"/>
            <a:r>
              <a:rPr lang="en-US" dirty="0"/>
              <a:t>Theft, e.g., </a:t>
            </a:r>
            <a:r>
              <a:rPr lang="en-US" dirty="0" err="1"/>
              <a:t>botnets</a:t>
            </a:r>
            <a:r>
              <a:rPr lang="en-US" dirty="0"/>
              <a:t> and phishing</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Network Hardware</a:t>
            </a:r>
          </a:p>
        </p:txBody>
      </p:sp>
      <p:sp>
        <p:nvSpPr>
          <p:cNvPr id="9" name="Footer Placeholder 8"/>
          <p:cNvSpPr>
            <a:spLocks noGrp="1"/>
          </p:cNvSpPr>
          <p:nvPr>
            <p:ph type="ftr" sz="quarter" idx="10"/>
          </p:nvPr>
        </p:nvSpPr>
        <p:spPr/>
        <p:txBody>
          <a:bodyPr/>
          <a:lstStyle/>
          <a:p>
            <a:pPr>
              <a:defRPr/>
            </a:pPr>
            <a:r>
              <a:rPr lang="en-US"/>
              <a:t>CN5E by Tanenbaum &amp; Wetherall, © Pearson Education-Prentice Hall and D. Wetherall, 2011</a:t>
            </a:r>
            <a:endParaRPr lang="en-US" dirty="0"/>
          </a:p>
        </p:txBody>
      </p:sp>
      <p:sp>
        <p:nvSpPr>
          <p:cNvPr id="13315" name="Content Placeholder 2"/>
          <p:cNvSpPr>
            <a:spLocks noGrp="1"/>
          </p:cNvSpPr>
          <p:nvPr>
            <p:ph idx="1"/>
          </p:nvPr>
        </p:nvSpPr>
        <p:spPr/>
        <p:txBody>
          <a:bodyPr/>
          <a:lstStyle/>
          <a:p>
            <a:r>
              <a:rPr lang="en-US" dirty="0"/>
              <a:t>Networks can be classified by their scale:</a:t>
            </a:r>
          </a:p>
        </p:txBody>
      </p:sp>
      <p:graphicFrame>
        <p:nvGraphicFramePr>
          <p:cNvPr id="10" name="Table 9"/>
          <p:cNvGraphicFramePr>
            <a:graphicFrameLocks noGrp="1"/>
          </p:cNvGraphicFramePr>
          <p:nvPr/>
        </p:nvGraphicFramePr>
        <p:xfrm>
          <a:off x="1814512" y="2316480"/>
          <a:ext cx="5514975" cy="2225040"/>
        </p:xfrm>
        <a:graphic>
          <a:graphicData uri="http://schemas.openxmlformats.org/drawingml/2006/table">
            <a:tbl>
              <a:tblPr firstRow="1" bandRow="1">
                <a:tableStyleId>{5C22544A-7EE6-4342-B048-85BDC9FD1C3A}</a:tableStyleId>
              </a:tblPr>
              <a:tblGrid>
                <a:gridCol w="1428750">
                  <a:extLst>
                    <a:ext uri="{9D8B030D-6E8A-4147-A177-3AD203B41FA5}">
                      <a16:colId xmlns:a16="http://schemas.microsoft.com/office/drawing/2014/main" val="20000"/>
                    </a:ext>
                  </a:extLst>
                </a:gridCol>
                <a:gridCol w="4086225">
                  <a:extLst>
                    <a:ext uri="{9D8B030D-6E8A-4147-A177-3AD203B41FA5}">
                      <a16:colId xmlns:a16="http://schemas.microsoft.com/office/drawing/2014/main" val="20001"/>
                    </a:ext>
                  </a:extLst>
                </a:gridCol>
              </a:tblGrid>
              <a:tr h="370840">
                <a:tc>
                  <a:txBody>
                    <a:bodyPr/>
                    <a:lstStyle/>
                    <a:p>
                      <a:r>
                        <a:rPr lang="en-US" b="1" dirty="0">
                          <a:solidFill>
                            <a:schemeClr val="tx1"/>
                          </a:solidFill>
                          <a:latin typeface="Arial" pitchFamily="34" charset="0"/>
                          <a:cs typeface="Arial" pitchFamily="34" charset="0"/>
                        </a:rPr>
                        <a:t>Scale</a:t>
                      </a: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1" dirty="0">
                          <a:solidFill>
                            <a:schemeClr val="tx1"/>
                          </a:solidFill>
                          <a:latin typeface="Arial" pitchFamily="34" charset="0"/>
                          <a:cs typeface="Arial" pitchFamily="34" charset="0"/>
                        </a:rPr>
                        <a:t>Type</a:t>
                      </a: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b="0" dirty="0">
                          <a:solidFill>
                            <a:schemeClr val="tx1"/>
                          </a:solidFill>
                          <a:latin typeface="Arial" pitchFamily="34" charset="0"/>
                          <a:cs typeface="Arial" pitchFamily="34" charset="0"/>
                        </a:rPr>
                        <a:t>Vicinity</a:t>
                      </a: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a:solidFill>
                            <a:schemeClr val="tx1"/>
                          </a:solidFill>
                          <a:latin typeface="Arial" pitchFamily="34" charset="0"/>
                          <a:cs typeface="Arial" pitchFamily="34" charset="0"/>
                        </a:rPr>
                        <a:t>PAN</a:t>
                      </a:r>
                      <a:r>
                        <a:rPr lang="en-US" b="0" baseline="0" dirty="0">
                          <a:solidFill>
                            <a:schemeClr val="tx1"/>
                          </a:solidFill>
                          <a:latin typeface="Arial" pitchFamily="34" charset="0"/>
                          <a:cs typeface="Arial" pitchFamily="34" charset="0"/>
                        </a:rPr>
                        <a:t> (</a:t>
                      </a:r>
                      <a:r>
                        <a:rPr lang="en-US" b="0" dirty="0">
                          <a:solidFill>
                            <a:schemeClr val="tx1"/>
                          </a:solidFill>
                          <a:latin typeface="Arial" pitchFamily="34" charset="0"/>
                          <a:cs typeface="Arial" pitchFamily="34" charset="0"/>
                        </a:rPr>
                        <a:t>Personal Area Network) </a:t>
                      </a:r>
                      <a:r>
                        <a:rPr lang="en-US" dirty="0">
                          <a:solidFill>
                            <a:srgbClr val="0000FF"/>
                          </a:solidFill>
                          <a:latin typeface="Arial"/>
                          <a:cs typeface="Arial"/>
                        </a:rPr>
                        <a:t>»</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b="0" dirty="0">
                          <a:solidFill>
                            <a:schemeClr val="tx1"/>
                          </a:solidFill>
                          <a:latin typeface="Arial" pitchFamily="34" charset="0"/>
                          <a:cs typeface="Arial" pitchFamily="34" charset="0"/>
                        </a:rPr>
                        <a:t>Building </a:t>
                      </a: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a:solidFill>
                            <a:schemeClr val="tx1"/>
                          </a:solidFill>
                          <a:latin typeface="Arial" pitchFamily="34" charset="0"/>
                          <a:cs typeface="Arial" pitchFamily="34" charset="0"/>
                        </a:rPr>
                        <a:t>LAN (Local Area Network) </a:t>
                      </a:r>
                      <a:r>
                        <a:rPr lang="en-US" dirty="0">
                          <a:solidFill>
                            <a:srgbClr val="0000FF"/>
                          </a:solidFill>
                          <a:latin typeface="Arial"/>
                          <a:cs typeface="Arial"/>
                        </a:rPr>
                        <a:t>»</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b="0" dirty="0">
                          <a:solidFill>
                            <a:schemeClr val="tx1"/>
                          </a:solidFill>
                          <a:latin typeface="Arial" pitchFamily="34" charset="0"/>
                          <a:cs typeface="Arial" pitchFamily="34" charset="0"/>
                        </a:rPr>
                        <a:t>City</a:t>
                      </a: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a:solidFill>
                            <a:schemeClr val="tx1"/>
                          </a:solidFill>
                          <a:latin typeface="Arial" pitchFamily="34" charset="0"/>
                          <a:cs typeface="Arial" pitchFamily="34" charset="0"/>
                        </a:rPr>
                        <a:t>MAN (Metropolitan Area Network) </a:t>
                      </a:r>
                      <a:r>
                        <a:rPr lang="en-US" dirty="0">
                          <a:solidFill>
                            <a:srgbClr val="0000FF"/>
                          </a:solidFill>
                          <a:latin typeface="Arial"/>
                          <a:cs typeface="Arial"/>
                        </a:rPr>
                        <a:t>»</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b="0" dirty="0">
                          <a:solidFill>
                            <a:schemeClr val="tx1"/>
                          </a:solidFill>
                          <a:latin typeface="Arial" pitchFamily="34" charset="0"/>
                          <a:cs typeface="Arial" pitchFamily="34" charset="0"/>
                        </a:rPr>
                        <a:t>Country</a:t>
                      </a: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a:solidFill>
                            <a:schemeClr val="tx1"/>
                          </a:solidFill>
                          <a:latin typeface="Arial" pitchFamily="34" charset="0"/>
                          <a:cs typeface="Arial" pitchFamily="34" charset="0"/>
                        </a:rPr>
                        <a:t>WAN (Wide Area Network) </a:t>
                      </a:r>
                      <a:r>
                        <a:rPr lang="en-US" dirty="0">
                          <a:solidFill>
                            <a:srgbClr val="0000FF"/>
                          </a:solidFill>
                          <a:latin typeface="Arial"/>
                          <a:cs typeface="Arial"/>
                        </a:rPr>
                        <a:t>»</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b="0" dirty="0">
                          <a:solidFill>
                            <a:schemeClr val="tx1"/>
                          </a:solidFill>
                          <a:latin typeface="Arial" pitchFamily="34" charset="0"/>
                          <a:cs typeface="Arial" pitchFamily="34" charset="0"/>
                        </a:rPr>
                        <a:t>Planet</a:t>
                      </a: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b="0" dirty="0">
                          <a:solidFill>
                            <a:schemeClr val="tx1"/>
                          </a:solidFill>
                          <a:latin typeface="Arial" pitchFamily="34" charset="0"/>
                          <a:cs typeface="Arial" pitchFamily="34" charset="0"/>
                        </a:rPr>
                        <a:t>The Internet </a:t>
                      </a:r>
                      <a:r>
                        <a:rPr lang="en-US" b="0" dirty="0">
                          <a:solidFill>
                            <a:schemeClr val="tx1"/>
                          </a:solidFill>
                          <a:latin typeface="Arial"/>
                          <a:cs typeface="Arial"/>
                        </a:rPr>
                        <a:t>(network</a:t>
                      </a:r>
                      <a:r>
                        <a:rPr lang="en-US" b="0" baseline="0" dirty="0">
                          <a:solidFill>
                            <a:schemeClr val="tx1"/>
                          </a:solidFill>
                          <a:latin typeface="Arial"/>
                          <a:cs typeface="Arial"/>
                        </a:rPr>
                        <a:t> of all networks)</a:t>
                      </a:r>
                      <a:endParaRPr lang="en-US" b="0" dirty="0">
                        <a:solidFill>
                          <a:schemeClr val="tx1"/>
                        </a:solidFill>
                        <a:latin typeface="Arial" pitchFamily="34" charset="0"/>
                        <a:cs typeface="Arial" pitchFamily="34" charset="0"/>
                      </a:endParaRPr>
                    </a:p>
                  </a:txBody>
                  <a:tcP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t>Personal Area Network</a:t>
            </a:r>
          </a:p>
        </p:txBody>
      </p:sp>
      <p:sp>
        <p:nvSpPr>
          <p:cNvPr id="6" name="Footer Placeholder 5"/>
          <p:cNvSpPr>
            <a:spLocks noGrp="1"/>
          </p:cNvSpPr>
          <p:nvPr>
            <p:ph type="ftr" sz="quarter" idx="10"/>
          </p:nvPr>
        </p:nvSpPr>
        <p:spPr/>
        <p:txBody>
          <a:bodyPr/>
          <a:lstStyle/>
          <a:p>
            <a:r>
              <a:rPr lang="en-US"/>
              <a:t>CN5E by Tanenbaum &amp; Wetherall, © Pearson Education-Prentice Hall and D. Wetherall, 2011</a:t>
            </a:r>
            <a:endParaRPr lang="en-US" dirty="0"/>
          </a:p>
        </p:txBody>
      </p:sp>
      <p:sp>
        <p:nvSpPr>
          <p:cNvPr id="14339" name="Content Placeholder 2"/>
          <p:cNvSpPr>
            <a:spLocks noGrp="1"/>
          </p:cNvSpPr>
          <p:nvPr>
            <p:ph idx="1"/>
          </p:nvPr>
        </p:nvSpPr>
        <p:spPr/>
        <p:txBody>
          <a:bodyPr/>
          <a:lstStyle/>
          <a:p>
            <a:r>
              <a:rPr lang="en-US" dirty="0"/>
              <a:t>Connect devices over the range of a person</a:t>
            </a:r>
          </a:p>
          <a:p>
            <a:r>
              <a:rPr lang="en-US" dirty="0"/>
              <a:t>Example of a Bluetooth (wireless) PAN:</a:t>
            </a:r>
          </a:p>
        </p:txBody>
      </p:sp>
      <p:pic>
        <p:nvPicPr>
          <p:cNvPr id="14340" name="Picture 2"/>
          <p:cNvPicPr>
            <a:picLocks noChangeAspect="1" noChangeArrowheads="1"/>
          </p:cNvPicPr>
          <p:nvPr/>
        </p:nvPicPr>
        <p:blipFill>
          <a:blip r:embed="rId2" cstate="print"/>
          <a:srcRect/>
          <a:stretch>
            <a:fillRect/>
          </a:stretch>
        </p:blipFill>
        <p:spPr bwMode="auto">
          <a:xfrm>
            <a:off x="3057554" y="2928937"/>
            <a:ext cx="3447992" cy="296227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t>Local Area Networks</a:t>
            </a:r>
          </a:p>
        </p:txBody>
      </p:sp>
      <p:sp>
        <p:nvSpPr>
          <p:cNvPr id="15363" name="Content Placeholder 2"/>
          <p:cNvSpPr>
            <a:spLocks noGrp="1"/>
          </p:cNvSpPr>
          <p:nvPr>
            <p:ph idx="1"/>
          </p:nvPr>
        </p:nvSpPr>
        <p:spPr/>
        <p:txBody>
          <a:bodyPr/>
          <a:lstStyle/>
          <a:p>
            <a:r>
              <a:rPr lang="en-US" dirty="0"/>
              <a:t>Connect devices in a home or office building</a:t>
            </a:r>
          </a:p>
          <a:p>
            <a:r>
              <a:rPr lang="en-US" dirty="0"/>
              <a:t>Called </a:t>
            </a:r>
            <a:r>
              <a:rPr lang="en-US" u="sng" dirty="0"/>
              <a:t>enterprise network</a:t>
            </a:r>
            <a:r>
              <a:rPr lang="en-US" dirty="0"/>
              <a:t> in a company</a:t>
            </a:r>
          </a:p>
        </p:txBody>
      </p:sp>
      <p:sp>
        <p:nvSpPr>
          <p:cNvPr id="6" name="Footer Placeholder 5"/>
          <p:cNvSpPr>
            <a:spLocks noGrp="1"/>
          </p:cNvSpPr>
          <p:nvPr>
            <p:ph type="ftr" sz="quarter" idx="11"/>
          </p:nvPr>
        </p:nvSpPr>
        <p:spPr/>
        <p:txBody>
          <a:bodyPr/>
          <a:lstStyle/>
          <a:p>
            <a:r>
              <a:rPr lang="en-US"/>
              <a:t>CN5E by Tanenbaum &amp; Wetherall, © Pearson Education-Prentice Hall and D. Wetherall, 2011</a:t>
            </a:r>
            <a:endParaRPr lang="en-US" dirty="0"/>
          </a:p>
        </p:txBody>
      </p:sp>
      <p:pic>
        <p:nvPicPr>
          <p:cNvPr id="15365" name="Picture 5"/>
          <p:cNvPicPr>
            <a:picLocks noChangeAspect="1" noChangeArrowheads="1"/>
          </p:cNvPicPr>
          <p:nvPr/>
        </p:nvPicPr>
        <p:blipFill>
          <a:blip r:embed="rId2" cstate="print"/>
          <a:srcRect l="1683" t="7236" r="56107" b="4428"/>
          <a:stretch>
            <a:fillRect/>
          </a:stretch>
        </p:blipFill>
        <p:spPr bwMode="auto">
          <a:xfrm>
            <a:off x="1211138" y="2543175"/>
            <a:ext cx="2808412" cy="2524125"/>
          </a:xfrm>
          <a:prstGeom prst="rect">
            <a:avLst/>
          </a:prstGeom>
          <a:noFill/>
          <a:ln w="9525">
            <a:noFill/>
            <a:miter lim="800000"/>
            <a:headEnd/>
            <a:tailEnd/>
          </a:ln>
        </p:spPr>
      </p:pic>
      <p:sp>
        <p:nvSpPr>
          <p:cNvPr id="10" name="TextBox 9"/>
          <p:cNvSpPr txBox="1"/>
          <p:nvPr/>
        </p:nvSpPr>
        <p:spPr>
          <a:xfrm>
            <a:off x="1483629" y="5172075"/>
            <a:ext cx="2135521" cy="830997"/>
          </a:xfrm>
          <a:prstGeom prst="rect">
            <a:avLst/>
          </a:prstGeom>
          <a:noFill/>
        </p:spPr>
        <p:txBody>
          <a:bodyPr wrap="none" rtlCol="0">
            <a:spAutoFit/>
          </a:bodyPr>
          <a:lstStyle/>
          <a:p>
            <a:pPr algn="ctr"/>
            <a:r>
              <a:rPr lang="en-US" sz="2400" dirty="0"/>
              <a:t>Wireless LAN </a:t>
            </a:r>
          </a:p>
          <a:p>
            <a:pPr algn="ctr"/>
            <a:r>
              <a:rPr lang="en-US" sz="2400" dirty="0"/>
              <a:t>with 802.11</a:t>
            </a:r>
          </a:p>
        </p:txBody>
      </p:sp>
      <p:pic>
        <p:nvPicPr>
          <p:cNvPr id="11" name="Picture 5"/>
          <p:cNvPicPr>
            <a:picLocks noChangeAspect="1" noChangeArrowheads="1"/>
          </p:cNvPicPr>
          <p:nvPr/>
        </p:nvPicPr>
        <p:blipFill>
          <a:blip r:embed="rId2" cstate="print"/>
          <a:srcRect l="50021" t="6633" r="1424" b="4126"/>
          <a:stretch>
            <a:fillRect/>
          </a:stretch>
        </p:blipFill>
        <p:spPr bwMode="auto">
          <a:xfrm>
            <a:off x="5038725" y="2514600"/>
            <a:ext cx="3171825" cy="2503627"/>
          </a:xfrm>
          <a:prstGeom prst="rect">
            <a:avLst/>
          </a:prstGeom>
          <a:noFill/>
          <a:ln w="9525">
            <a:noFill/>
            <a:miter lim="800000"/>
            <a:headEnd/>
            <a:tailEnd/>
          </a:ln>
        </p:spPr>
      </p:pic>
      <p:sp>
        <p:nvSpPr>
          <p:cNvPr id="12" name="TextBox 11"/>
          <p:cNvSpPr txBox="1"/>
          <p:nvPr/>
        </p:nvSpPr>
        <p:spPr>
          <a:xfrm>
            <a:off x="5311865" y="5162550"/>
            <a:ext cx="2632452" cy="830997"/>
          </a:xfrm>
          <a:prstGeom prst="rect">
            <a:avLst/>
          </a:prstGeom>
          <a:noFill/>
        </p:spPr>
        <p:txBody>
          <a:bodyPr wrap="none" rtlCol="0">
            <a:spAutoFit/>
          </a:bodyPr>
          <a:lstStyle/>
          <a:p>
            <a:pPr algn="ctr"/>
            <a:r>
              <a:rPr lang="en-US" sz="2400" dirty="0"/>
              <a:t>Wired LAN with</a:t>
            </a:r>
          </a:p>
          <a:p>
            <a:pPr algn="ctr"/>
            <a:r>
              <a:rPr lang="en-US" sz="2400" dirty="0"/>
              <a:t>switched Ethernet</a:t>
            </a:r>
          </a:p>
        </p:txBody>
      </p:sp>
    </p:spTree>
  </p:cSld>
  <p:clrMapOvr>
    <a:masterClrMapping/>
  </p:clrMapOvr>
</p:sld>
</file>

<file path=ppt/theme/theme1.xml><?xml version="1.0" encoding="utf-8"?>
<a:theme xmlns:a="http://schemas.openxmlformats.org/drawingml/2006/main" name="Tannenbaum">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6984</TotalTime>
  <Words>3089</Words>
  <Application>Microsoft Macintosh PowerPoint</Application>
  <PresentationFormat>On-screen Show (4:3)</PresentationFormat>
  <Paragraphs>370</Paragraphs>
  <Slides>43</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Times New Roman</vt:lpstr>
      <vt:lpstr>Wingdings</vt:lpstr>
      <vt:lpstr>Tannenbaum</vt:lpstr>
      <vt:lpstr>Introduction Chapter 1</vt:lpstr>
      <vt:lpstr>Uses of Computer Networks</vt:lpstr>
      <vt:lpstr>Business Applications</vt:lpstr>
      <vt:lpstr>Home Applications</vt:lpstr>
      <vt:lpstr>Mobile Users</vt:lpstr>
      <vt:lpstr>Social Issues</vt:lpstr>
      <vt:lpstr>Network Hardware</vt:lpstr>
      <vt:lpstr>Personal Area Network</vt:lpstr>
      <vt:lpstr>Local Area Networks</vt:lpstr>
      <vt:lpstr>Metropolitan Area Networks</vt:lpstr>
      <vt:lpstr>Wide Area Networks (1)</vt:lpstr>
      <vt:lpstr>Wide Area Networks (2)</vt:lpstr>
      <vt:lpstr>Wide Area Networks (3)</vt:lpstr>
      <vt:lpstr>Network Software</vt:lpstr>
      <vt:lpstr>Protocol Layers (1)</vt:lpstr>
      <vt:lpstr>Protocol Layers (2)</vt:lpstr>
      <vt:lpstr>Protocol Layers (3)</vt:lpstr>
      <vt:lpstr>Design Issues for the Layers</vt:lpstr>
      <vt:lpstr>Connection-Oriented vs. Connectionless</vt:lpstr>
      <vt:lpstr>Service Primitives (1)</vt:lpstr>
      <vt:lpstr>Service Primitives (2)</vt:lpstr>
      <vt:lpstr>Relationship of Services to Protocols</vt:lpstr>
      <vt:lpstr>Reference Models</vt:lpstr>
      <vt:lpstr>OSI Reference Model</vt:lpstr>
      <vt:lpstr>TCP/IP Reference Model</vt:lpstr>
      <vt:lpstr>Model Used in this Book</vt:lpstr>
      <vt:lpstr>Critique of OSI &amp; TCP/IP</vt:lpstr>
      <vt:lpstr>Example Networks</vt:lpstr>
      <vt:lpstr>Internet (1)</vt:lpstr>
      <vt:lpstr>Internet (2)</vt:lpstr>
      <vt:lpstr>Internet (3)</vt:lpstr>
      <vt:lpstr>Internet (4)</vt:lpstr>
      <vt:lpstr>3G Mobile Phone Networks (1)</vt:lpstr>
      <vt:lpstr>3G Mobile Phone Networks (2)</vt:lpstr>
      <vt:lpstr>3G Mobile Phone Networks (3)</vt:lpstr>
      <vt:lpstr>Wireless LANs  (1)</vt:lpstr>
      <vt:lpstr>Wireless LANs (2)</vt:lpstr>
      <vt:lpstr>Wireless LANs (3)</vt:lpstr>
      <vt:lpstr>RFID and Sensor Networks (1)</vt:lpstr>
      <vt:lpstr>RFID and Sensor Networks (2)</vt:lpstr>
      <vt:lpstr>Network Standardization</vt:lpstr>
      <vt:lpstr>Metric Units</vt:lpstr>
      <vt:lpstr>End</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Steve_2</dc:creator>
  <cp:lastModifiedBy>Thomas Reddington</cp:lastModifiedBy>
  <cp:revision>158</cp:revision>
  <dcterms:created xsi:type="dcterms:W3CDTF">2010-05-03T15:18:06Z</dcterms:created>
  <dcterms:modified xsi:type="dcterms:W3CDTF">2018-09-09T15:20:57Z</dcterms:modified>
</cp:coreProperties>
</file>