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445" r:id="rId2"/>
    <p:sldId id="395" r:id="rId3"/>
    <p:sldId id="319" r:id="rId4"/>
    <p:sldId id="320" r:id="rId5"/>
    <p:sldId id="399" r:id="rId6"/>
    <p:sldId id="327" r:id="rId7"/>
    <p:sldId id="328" r:id="rId8"/>
    <p:sldId id="410" r:id="rId9"/>
    <p:sldId id="403" r:id="rId10"/>
    <p:sldId id="401" r:id="rId11"/>
    <p:sldId id="404" r:id="rId12"/>
    <p:sldId id="405" r:id="rId13"/>
    <p:sldId id="406" r:id="rId14"/>
    <p:sldId id="407" r:id="rId15"/>
    <p:sldId id="408" r:id="rId16"/>
    <p:sldId id="409" r:id="rId17"/>
    <p:sldId id="338" r:id="rId18"/>
    <p:sldId id="339" r:id="rId19"/>
    <p:sldId id="420" r:id="rId20"/>
    <p:sldId id="421" r:id="rId21"/>
    <p:sldId id="341" r:id="rId22"/>
    <p:sldId id="422" r:id="rId23"/>
    <p:sldId id="344" r:id="rId24"/>
    <p:sldId id="437" r:id="rId25"/>
    <p:sldId id="345" r:id="rId26"/>
    <p:sldId id="346" r:id="rId27"/>
    <p:sldId id="348" r:id="rId28"/>
    <p:sldId id="349" r:id="rId29"/>
    <p:sldId id="419" r:id="rId30"/>
    <p:sldId id="352" r:id="rId31"/>
    <p:sldId id="353" r:id="rId32"/>
    <p:sldId id="438" r:id="rId33"/>
    <p:sldId id="355" r:id="rId34"/>
    <p:sldId id="439" r:id="rId35"/>
    <p:sldId id="357" r:id="rId36"/>
    <p:sldId id="358" r:id="rId37"/>
    <p:sldId id="359" r:id="rId38"/>
    <p:sldId id="360" r:id="rId39"/>
    <p:sldId id="436" r:id="rId40"/>
    <p:sldId id="363" r:id="rId41"/>
    <p:sldId id="365" r:id="rId42"/>
    <p:sldId id="367" r:id="rId43"/>
    <p:sldId id="368" r:id="rId44"/>
    <p:sldId id="371" r:id="rId45"/>
    <p:sldId id="372" r:id="rId46"/>
    <p:sldId id="373" r:id="rId47"/>
    <p:sldId id="375" r:id="rId48"/>
    <p:sldId id="376" r:id="rId49"/>
    <p:sldId id="377" r:id="rId50"/>
    <p:sldId id="378" r:id="rId51"/>
    <p:sldId id="379" r:id="rId52"/>
    <p:sldId id="380" r:id="rId53"/>
    <p:sldId id="381" r:id="rId54"/>
    <p:sldId id="442" r:id="rId55"/>
    <p:sldId id="382" r:id="rId56"/>
    <p:sldId id="383" r:id="rId57"/>
    <p:sldId id="384" r:id="rId58"/>
    <p:sldId id="444" r:id="rId59"/>
    <p:sldId id="387" r:id="rId60"/>
    <p:sldId id="388" r:id="rId61"/>
    <p:sldId id="390" r:id="rId62"/>
    <p:sldId id="392" r:id="rId63"/>
    <p:sldId id="393" r:id="rId64"/>
    <p:sldId id="440" r:id="rId65"/>
    <p:sldId id="394" r:id="rId6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BD8"/>
    <a:srgbClr val="FF71E5"/>
    <a:srgbClr val="FF388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9"/>
    <p:restoredTop sz="82363" autoAdjust="0"/>
  </p:normalViewPr>
  <p:slideViewPr>
    <p:cSldViewPr snapToGrid="0" showGuides="1">
      <p:cViewPr varScale="1">
        <p:scale>
          <a:sx n="81" d="100"/>
          <a:sy n="81" d="100"/>
        </p:scale>
        <p:origin x="1800" y="1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9/9/18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Gray units can be optionally omitted without</a:t>
            </a:r>
            <a:r>
              <a:rPr lang="en-US" baseline="0" dirty="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other main kind of guided media is optical</a:t>
            </a:r>
            <a:r>
              <a:rPr lang="en-US" baseline="0" dirty="0"/>
              <a:t> fiber. It is widely used for links that run at high rates, particularly over long distances. It is much, much better than wire in both regards. Examples include the backbone links between ISP facilities, and fiber runs to the home (FTTH) that provide much higher bandwidth home connectivity than ADSL. The optical fiber is a very long, thin strand of glass. The figure shows the overall system. A light source is needed to produce pulses of light, either a LED or a laser (better quality, more expensive). The pulses of light are trapped in the fiber (total internal reflection) and follow it. At the other end a </a:t>
            </a:r>
            <a:r>
              <a:rPr lang="en-US" baseline="0" dirty="0" err="1"/>
              <a:t>photodetector</a:t>
            </a:r>
            <a:r>
              <a:rPr lang="en-US" baseline="0" dirty="0"/>
              <a:t> turns pulses of light into electrical signals. </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slide shows why fiber runs for high rates and long distances – attenuation is very low (can go 10km</a:t>
            </a:r>
            <a:r>
              <a:rPr lang="en-US" baseline="0" dirty="0"/>
              <a:t> before the signal has lost 3dB or half its power) </a:t>
            </a:r>
            <a:r>
              <a:rPr lang="en-US" dirty="0"/>
              <a:t>for enormous regions of bandwidth</a:t>
            </a:r>
            <a:r>
              <a:rPr lang="en-US" baseline="0" dirty="0"/>
              <a:t> (30 *Terahertz* when wavelength is converted to frequency).</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Fiber</a:t>
            </a:r>
            <a:r>
              <a:rPr lang="en-US" baseline="0" dirty="0"/>
              <a:t> gives you very high rates over long runs; wires score less highly on these properties and support high rates over much shorter runs. But wires are usually the inexpensive solution when the transmission/reception hardware is included. Wires are also easier to work with; fiber requires greater care with connections. Fiber has the advantage that it is very hard to tap as the light is confined only to the fiber or the fiber is broken. Wires are usually easy to tap because they radiate the signal well. </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TV, cellular,</a:t>
            </a:r>
            <a:r>
              <a:rPr lang="en-US" baseline="0" dirty="0"/>
              <a:t> satellite frequencies are heavily regulated.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bands are used for </a:t>
            </a:r>
            <a:r>
              <a:rPr lang="en-US" dirty="0" err="1"/>
              <a:t>WiFi</a:t>
            </a:r>
            <a:r>
              <a:rPr lang="en-US" dirty="0"/>
              <a:t>, etc., not for cellular.</a:t>
            </a:r>
          </a:p>
        </p:txBody>
      </p:sp>
      <p:sp>
        <p:nvSpPr>
          <p:cNvPr id="4" name="Slide Number Placeholder 3"/>
          <p:cNvSpPr>
            <a:spLocks noGrp="1"/>
          </p:cNvSpPr>
          <p:nvPr>
            <p:ph type="sldNum" sz="quarter" idx="10"/>
          </p:nvPr>
        </p:nvSpPr>
        <p:spPr/>
        <p:txBody>
          <a:bodyPr/>
          <a:lstStyle/>
          <a:p>
            <a:fld id="{F4859117-A06A-4DD6-900B-66B64C86974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path</a:t>
            </a:r>
            <a:r>
              <a:rPr lang="en-US" baseline="0" dirty="0"/>
              <a:t> loss makes the signal fall of at least as fast as 1/d^2 due to the RF energy being spread out over a greater region.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variation in signal strength as the sender/receiver</a:t>
            </a:r>
            <a:r>
              <a:rPr lang="en-US" baseline="0" dirty="0"/>
              <a:t> move is a key hallmark of wireless. It means that data rates over wireless links can change dramatically; they are not fixed like a wire.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a:t>MEO is used for navigation systems such as the GPS (Global Positioning System) rather</a:t>
            </a:r>
            <a:r>
              <a:rPr lang="en-US" baseline="0" dirty="0"/>
              <a:t> than data communications.</a:t>
            </a:r>
            <a:endParaRPr lang="en-US" dirty="0"/>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Since the satellites are LEO, it does not take long for signals from the Earth</a:t>
            </a:r>
            <a:r>
              <a:rPr lang="en-US" baseline="0" dirty="0"/>
              <a:t> to go up and down compared to GEO satellites.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Strategies</a:t>
            </a:r>
            <a:r>
              <a:rPr lang="en-US" baseline="0" dirty="0"/>
              <a:t> go from simplest to more complex and make progressively better use of bandwidth:</a:t>
            </a:r>
          </a:p>
          <a:p>
            <a:r>
              <a:rPr lang="en-US" baseline="0" dirty="0"/>
              <a:t>-Manchester is simple (every symbol has an embedded transition) but uses twice the bandwidth of a data signal</a:t>
            </a:r>
          </a:p>
          <a:p>
            <a:r>
              <a:rPr lang="en-US" baseline="0" dirty="0"/>
              <a:t>-4B/5B ensures no more than three 0s in a row (1s can be handled by making the signal level change to represent a 1) and needs 1.25X bandwidth</a:t>
            </a:r>
          </a:p>
          <a:p>
            <a:r>
              <a:rPr lang="en-US" baseline="0" dirty="0"/>
              <a:t>-scrambler needs no extra bandwidth (just data XOR sequence XOR sequence = data)  but only makes long runs of 0s or 1s a low probability event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distinction is to encourage competition by splitting</a:t>
            </a:r>
            <a:r>
              <a:rPr lang="en-US" baseline="0" dirty="0"/>
              <a:t> the local and long distance markets. Another regulation to promote competition is local number portability, i.e., you can take your telephone number when you change carriers, to make changing easier.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POTS</a:t>
            </a:r>
            <a:r>
              <a:rPr lang="en-US" baseline="0" dirty="0"/>
              <a:t> = plain old telephone network, i.e., the traditional voice calls in the PSTN without modern improvements like DSL.</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ADSL for</a:t>
            </a:r>
            <a:r>
              <a:rPr lang="en-US" baseline="0" dirty="0"/>
              <a:t> “asymmetric DSL” is the most popular version of DSL. The asymmetric means that greater bandwidth hence greater data rates are allocated to downstream traffic.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GSM</a:t>
            </a:r>
            <a:r>
              <a:rPr lang="en-US" baseline="0" dirty="0"/>
              <a:t> runs mostly in 850 / 900 / 1800 / 1900 MHz spectrum depending on the country</a:t>
            </a:r>
          </a:p>
        </p:txBody>
      </p:sp>
      <p:sp>
        <p:nvSpPr>
          <p:cNvPr id="4" name="Slide Number Placeholder 3"/>
          <p:cNvSpPr>
            <a:spLocks noGrp="1"/>
          </p:cNvSpPr>
          <p:nvPr>
            <p:ph type="sldNum" sz="quarter" idx="10"/>
          </p:nvPr>
        </p:nvSpPr>
        <p:spPr/>
        <p:txBody>
          <a:bodyPr/>
          <a:lstStyle/>
          <a:p>
            <a:fld id="{F4859117-A06A-4DD6-900B-66B64C869744}" type="slidenum">
              <a:rPr lang="en-US" smtClean="0"/>
              <a:pPr/>
              <a:t>57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are fundamental limits; real systems can only approach them.</a:t>
            </a:r>
          </a:p>
          <a:p>
            <a:endParaRPr lang="en-US" dirty="0"/>
          </a:p>
          <a:p>
            <a:r>
              <a:rPr lang="en-US" dirty="0"/>
              <a:t>S/N is called the signal</a:t>
            </a:r>
            <a:r>
              <a:rPr lang="en-US" baseline="0" dirty="0"/>
              <a:t> to noise ratio SNR, and it is commonly measured in decibels on a logarithmic scale e.g., 10dB means the signal is 10X noise, 20dB means 100X noise,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the garden variety cable used in most offices, e.g., as</a:t>
            </a:r>
            <a:r>
              <a:rPr lang="en-US" baseline="0" dirty="0"/>
              <a:t> gigabit Ethernet cables. It is also the old-fashioned telephone line that reaches into your home. The twists reduce interference because the signal radiated from the wire at one location is largely canceled by the signal from the nearby twist; tighter twisting gives higher quality wires. UTP = unshielded twisted pair. STP = shielded twisted pair does exist to shield the wire from external noise for more demanding uses (higher data rates) but is it more expensive and difficult to work with.</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higher quality cable</a:t>
            </a:r>
            <a:r>
              <a:rPr lang="en-US" baseline="0" dirty="0"/>
              <a:t> than UTP that can carry data at higher rates for longer distances, but is usually more expensive. Enclosing one wire within another provides better immunity to electrical noise. Commonly used for video, e.g., cable TV, because it needs larger bandwidth.</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It is horrible because it carries power signals at the same time and the wiring was not designed for data communications, e.g., it is not tightly twisted like twisted pair, and its electrical properties change as devices that are plugged in turn on and off. But it is convenient because it is already installed and many devices are plugged in to get power, so people are starting to use it.</a:t>
            </a:r>
          </a:p>
        </p:txBody>
      </p:sp>
      <p:sp>
        <p:nvSpPr>
          <p:cNvPr id="4" name="Slide Number Placeholder 3"/>
          <p:cNvSpPr>
            <a:spLocks noGrp="1"/>
          </p:cNvSpPr>
          <p:nvPr>
            <p:ph type="sldNum" sz="quarter" idx="10"/>
          </p:nvPr>
        </p:nvSpPr>
        <p:spPr/>
        <p:txBody>
          <a:bodyPr/>
          <a:lstStyle/>
          <a:p>
            <a:fld id="{0EBE0103-1A5B-4233-AC41-A926E2CF052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a:t>CN5E by Tanenbaum &amp; Wetherall, © Pearson Education-Prentice Hall and D. Wetherall,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800"/>
            </a:lvl1p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800"/>
            </a:lvl1p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png"/><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85800"/>
            <a:ext cx="9144000" cy="1143000"/>
          </a:xfrm>
        </p:spPr>
        <p:txBody>
          <a:bodyPr/>
          <a:lstStyle/>
          <a:p>
            <a:r>
              <a:rPr lang="en-US" dirty="0"/>
              <a:t>The Physical Layer</a:t>
            </a:r>
            <a:br>
              <a:rPr lang="en-US" dirty="0"/>
            </a:br>
            <a:r>
              <a:rPr lang="en-US" sz="2400" dirty="0">
                <a:solidFill>
                  <a:schemeClr val="bg1">
                    <a:lumMod val="50000"/>
                  </a:schemeClr>
                </a:solidFill>
              </a:rPr>
              <a:t>Chapter 2</a:t>
            </a:r>
            <a:endParaRPr lang="en-US" dirty="0"/>
          </a:p>
        </p:txBody>
      </p:sp>
      <p:sp>
        <p:nvSpPr>
          <p:cNvPr id="9" name="Footer Placeholder 8"/>
          <p:cNvSpPr>
            <a:spLocks noGrp="1"/>
          </p:cNvSpPr>
          <p:nvPr>
            <p:ph type="ftr" sz="quarter" idx="10"/>
          </p:nvPr>
        </p:nvSpPr>
        <p:spPr/>
        <p:txBody>
          <a:bodyPr/>
          <a:lstStyle/>
          <a:p>
            <a:pPr>
              <a:defRPr/>
            </a:pPr>
            <a:r>
              <a:rPr lang="en-US"/>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a:t>Theoretical Basis for Data Communications</a:t>
            </a:r>
          </a:p>
          <a:p>
            <a:pPr lvl="1"/>
            <a:r>
              <a:rPr lang="en-US" dirty="0"/>
              <a:t>Guided Transmission Media</a:t>
            </a:r>
          </a:p>
          <a:p>
            <a:pPr lvl="1"/>
            <a:r>
              <a:rPr lang="en-US" dirty="0"/>
              <a:t>Wireless Transmission</a:t>
            </a:r>
          </a:p>
          <a:p>
            <a:pPr lvl="1"/>
            <a:r>
              <a:rPr lang="en-US" dirty="0">
                <a:solidFill>
                  <a:schemeClr val="bg1">
                    <a:lumMod val="50000"/>
                  </a:schemeClr>
                </a:solidFill>
              </a:rPr>
              <a:t>Communication Satellites</a:t>
            </a:r>
          </a:p>
          <a:p>
            <a:pPr lvl="1"/>
            <a:r>
              <a:rPr lang="en-US" dirty="0"/>
              <a:t>Digital Modulation and Multiplexing</a:t>
            </a:r>
          </a:p>
          <a:p>
            <a:pPr lvl="1"/>
            <a:r>
              <a:rPr lang="en-US" dirty="0">
                <a:solidFill>
                  <a:schemeClr val="bg1">
                    <a:lumMod val="50000"/>
                  </a:schemeClr>
                </a:solidFill>
              </a:rPr>
              <a:t>Public Switched Telephone Network</a:t>
            </a:r>
          </a:p>
          <a:p>
            <a:pPr lvl="1"/>
            <a:r>
              <a:rPr lang="en-US" dirty="0">
                <a:solidFill>
                  <a:schemeClr val="bg1">
                    <a:lumMod val="50000"/>
                  </a:schemeClr>
                </a:solidFill>
              </a:rPr>
              <a:t>Mobile Telephone System</a:t>
            </a:r>
          </a:p>
          <a:p>
            <a:pPr lvl="1"/>
            <a:r>
              <a:rPr lang="en-US" dirty="0">
                <a:solidFill>
                  <a:schemeClr val="bg1">
                    <a:lumMod val="50000"/>
                  </a:schemeClr>
                </a:solidFill>
              </a:rPr>
              <a:t>Cable Television</a:t>
            </a:r>
          </a:p>
          <a:p>
            <a:pPr lvl="1"/>
            <a:endParaRPr lang="en-US" sz="1800" dirty="0">
              <a:solidFill>
                <a:schemeClr val="bg1">
                  <a:lumMod val="50000"/>
                </a:schemeClr>
              </a:solidFill>
            </a:endParaRPr>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Revised: August 2011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 Terminology</a:t>
            </a:r>
            <a:endParaRPr lang="en-US" dirty="0"/>
          </a:p>
        </p:txBody>
      </p:sp>
      <p:sp>
        <p:nvSpPr>
          <p:cNvPr id="5" name="Footer Placeholder 4"/>
          <p:cNvSpPr>
            <a:spLocks noGrp="1"/>
          </p:cNvSpPr>
          <p:nvPr>
            <p:ph type="ftr" sz="quarter" idx="10"/>
          </p:nvPr>
        </p:nvSpPr>
        <p:spPr/>
        <p:txBody>
          <a:bodyPr/>
          <a:lstStyle/>
          <a:p>
            <a:pPr>
              <a:defRPr/>
            </a:pPr>
            <a:r>
              <a:rPr lang="en-US"/>
              <a:t>CN5E by Tanenbaum &amp; Wetherall, © Pearson Education-Prentice Hall and D. Wetherall, 2011</a:t>
            </a:r>
          </a:p>
        </p:txBody>
      </p:sp>
      <p:sp>
        <p:nvSpPr>
          <p:cNvPr id="3" name="Content Placeholder 2"/>
          <p:cNvSpPr>
            <a:spLocks noGrp="1"/>
          </p:cNvSpPr>
          <p:nvPr>
            <p:ph idx="1"/>
          </p:nvPr>
        </p:nvSpPr>
        <p:spPr/>
        <p:txBody>
          <a:bodyPr/>
          <a:lstStyle/>
          <a:p>
            <a:r>
              <a:rPr lang="en-US" u="sng" dirty="0"/>
              <a:t>Full-duplex</a:t>
            </a:r>
            <a:r>
              <a:rPr lang="en-US" dirty="0"/>
              <a:t> link</a:t>
            </a:r>
          </a:p>
          <a:p>
            <a:pPr lvl="1"/>
            <a:r>
              <a:rPr lang="en-US" dirty="0"/>
              <a:t>Used for transmission in both directions at once</a:t>
            </a:r>
          </a:p>
          <a:p>
            <a:pPr lvl="1"/>
            <a:r>
              <a:rPr lang="en-US" dirty="0"/>
              <a:t>e.g., use different twisted pairs for each direction</a:t>
            </a:r>
          </a:p>
          <a:p>
            <a:r>
              <a:rPr lang="en-US" u="sng" dirty="0"/>
              <a:t>Half-duplex</a:t>
            </a:r>
            <a:r>
              <a:rPr lang="en-US" dirty="0"/>
              <a:t> link</a:t>
            </a:r>
          </a:p>
          <a:p>
            <a:pPr lvl="1"/>
            <a:r>
              <a:rPr lang="en-US" dirty="0"/>
              <a:t>Both directions, but not at the same time</a:t>
            </a:r>
          </a:p>
          <a:p>
            <a:pPr lvl="1"/>
            <a:r>
              <a:rPr lang="en-US" dirty="0"/>
              <a:t>e.g., senders take turns on a wireless channel </a:t>
            </a:r>
          </a:p>
          <a:p>
            <a:r>
              <a:rPr lang="en-US" u="sng" dirty="0"/>
              <a:t>Simplex</a:t>
            </a:r>
            <a:r>
              <a:rPr lang="en-US" dirty="0"/>
              <a:t> link</a:t>
            </a:r>
          </a:p>
          <a:p>
            <a:pPr lvl="1"/>
            <a:r>
              <a:rPr lang="en-US" dirty="0"/>
              <a:t>Only one fixed direction at all times; not common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Wires – Coaxial Cable (“Co-ax”)</a:t>
            </a:r>
            <a:endParaRPr lang="en-US" dirty="0"/>
          </a:p>
        </p:txBody>
      </p:sp>
      <p:sp>
        <p:nvSpPr>
          <p:cNvPr id="17413" name="Rectangle 5"/>
          <p:cNvSpPr>
            <a:spLocks noGrp="1" noChangeArrowheads="1"/>
          </p:cNvSpPr>
          <p:nvPr>
            <p:ph type="ftr" sz="quarter" idx="10"/>
          </p:nvPr>
        </p:nvSpPr>
        <p:spPr/>
        <p:txBody>
          <a:bodyPr/>
          <a:lstStyle/>
          <a:p>
            <a:r>
              <a:rPr lang="en-US"/>
              <a:t>CN5E by Tanenbaum &amp; Wetherall, © Pearson Education-Prentice Hall and D. Wetherall, 2011</a:t>
            </a:r>
            <a:endParaRPr lang="en-US" dirty="0"/>
          </a:p>
        </p:txBody>
      </p:sp>
      <p:sp>
        <p:nvSpPr>
          <p:cNvPr id="17411" name="Rectangle 3"/>
          <p:cNvSpPr>
            <a:spLocks noGrp="1" noChangeArrowheads="1"/>
          </p:cNvSpPr>
          <p:nvPr>
            <p:ph idx="1"/>
          </p:nvPr>
        </p:nvSpPr>
        <p:spPr/>
        <p:txBody>
          <a:bodyPr/>
          <a:lstStyle/>
          <a:p>
            <a:r>
              <a:rPr lang="en-US" dirty="0"/>
              <a:t>Also common. Better shielding and more bandwidth for longer distances and higher rates than twisted pair.</a:t>
            </a:r>
          </a:p>
        </p:txBody>
      </p:sp>
      <p:pic>
        <p:nvPicPr>
          <p:cNvPr id="17412" name="Picture 2"/>
          <p:cNvPicPr>
            <a:picLocks noChangeAspect="1" noChangeArrowheads="1"/>
          </p:cNvPicPr>
          <p:nvPr/>
        </p:nvPicPr>
        <p:blipFill>
          <a:blip r:embed="rId3" cstate="print"/>
          <a:srcRect/>
          <a:stretch>
            <a:fillRect/>
          </a:stretch>
        </p:blipFill>
        <p:spPr bwMode="auto">
          <a:xfrm>
            <a:off x="476250" y="2828925"/>
            <a:ext cx="8459788" cy="203252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Wires – Power Lines</a:t>
            </a:r>
            <a:endParaRPr lang="en-US" dirty="0"/>
          </a:p>
        </p:txBody>
      </p:sp>
      <p:sp>
        <p:nvSpPr>
          <p:cNvPr id="18437" name="Rectangle 5"/>
          <p:cNvSpPr>
            <a:spLocks noGrp="1" noChangeArrowheads="1"/>
          </p:cNvSpPr>
          <p:nvPr>
            <p:ph type="ftr" sz="quarter" idx="10"/>
          </p:nvPr>
        </p:nvSpPr>
        <p:spPr/>
        <p:txBody>
          <a:bodyPr/>
          <a:lstStyle/>
          <a:p>
            <a:r>
              <a:rPr lang="en-US"/>
              <a:t>CN5E by Tanenbaum &amp; Wetherall, © Pearson Education-Prentice Hall and D. Wetherall, 2011</a:t>
            </a:r>
          </a:p>
        </p:txBody>
      </p:sp>
      <p:sp>
        <p:nvSpPr>
          <p:cNvPr id="18435" name="Rectangle 3"/>
          <p:cNvSpPr>
            <a:spLocks noGrp="1" noChangeArrowheads="1"/>
          </p:cNvSpPr>
          <p:nvPr>
            <p:ph idx="1"/>
          </p:nvPr>
        </p:nvSpPr>
        <p:spPr/>
        <p:txBody>
          <a:bodyPr/>
          <a:lstStyle/>
          <a:p>
            <a:r>
              <a:rPr lang="en-US" dirty="0"/>
              <a:t>Household electrical wiring is another example of wires</a:t>
            </a:r>
          </a:p>
          <a:p>
            <a:pPr lvl="1"/>
            <a:r>
              <a:rPr lang="en-US" dirty="0"/>
              <a:t>Convenient to use, but horrible for sending data</a:t>
            </a:r>
          </a:p>
        </p:txBody>
      </p:sp>
      <p:pic>
        <p:nvPicPr>
          <p:cNvPr id="18436" name="Picture 2"/>
          <p:cNvPicPr>
            <a:picLocks noChangeAspect="1" noChangeArrowheads="1"/>
          </p:cNvPicPr>
          <p:nvPr/>
        </p:nvPicPr>
        <p:blipFill>
          <a:blip r:embed="rId3" cstate="print"/>
          <a:srcRect/>
          <a:stretch>
            <a:fillRect/>
          </a:stretch>
        </p:blipFill>
        <p:spPr bwMode="auto">
          <a:xfrm>
            <a:off x="533400" y="2867025"/>
            <a:ext cx="8129588" cy="23201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Fiber Cables (1)</a:t>
            </a:r>
          </a:p>
        </p:txBody>
      </p:sp>
      <p:sp>
        <p:nvSpPr>
          <p:cNvPr id="20485" name="Rectangle 5"/>
          <p:cNvSpPr>
            <a:spLocks noGrp="1" noChangeArrowheads="1"/>
          </p:cNvSpPr>
          <p:nvPr>
            <p:ph type="ftr" sz="quarter" idx="10"/>
          </p:nvPr>
        </p:nvSpPr>
        <p:spPr/>
        <p:txBody>
          <a:bodyPr/>
          <a:lstStyle/>
          <a:p>
            <a:r>
              <a:rPr lang="en-US"/>
              <a:t>CN5E by Tanenbaum &amp; Wetherall, © Pearson Education-Prentice Hall and D. Wetherall, 2011</a:t>
            </a:r>
          </a:p>
        </p:txBody>
      </p:sp>
      <p:sp>
        <p:nvSpPr>
          <p:cNvPr id="20483" name="Rectangle 3"/>
          <p:cNvSpPr>
            <a:spLocks noGrp="1" noChangeArrowheads="1"/>
          </p:cNvSpPr>
          <p:nvPr>
            <p:ph idx="1"/>
          </p:nvPr>
        </p:nvSpPr>
        <p:spPr/>
        <p:txBody>
          <a:bodyPr/>
          <a:lstStyle/>
          <a:p>
            <a:r>
              <a:rPr lang="en-US"/>
              <a:t>Common for high rates and long distances</a:t>
            </a:r>
          </a:p>
          <a:p>
            <a:pPr lvl="1"/>
            <a:r>
              <a:rPr lang="en-US"/>
              <a:t>Long distance ISP links, Fiber-to-the-Home</a:t>
            </a:r>
          </a:p>
          <a:p>
            <a:pPr lvl="1"/>
            <a:r>
              <a:rPr lang="en-US"/>
              <a:t>Light carried in very long, thin strand of glass</a:t>
            </a:r>
            <a:endParaRPr lang="en-US" dirty="0"/>
          </a:p>
        </p:txBody>
      </p:sp>
      <p:pic>
        <p:nvPicPr>
          <p:cNvPr id="20487" name="Picture 7" descr="02-06"/>
          <p:cNvPicPr>
            <a:picLocks noChangeAspect="1" noChangeArrowheads="1"/>
          </p:cNvPicPr>
          <p:nvPr/>
        </p:nvPicPr>
        <p:blipFill>
          <a:blip r:embed="rId3" cstate="print"/>
          <a:srcRect l="53049" t="38404" r="6707" b="40274"/>
          <a:stretch>
            <a:fillRect/>
          </a:stretch>
        </p:blipFill>
        <p:spPr bwMode="auto">
          <a:xfrm>
            <a:off x="3114675" y="3533775"/>
            <a:ext cx="3143250" cy="542925"/>
          </a:xfrm>
          <a:prstGeom prst="rect">
            <a:avLst/>
          </a:prstGeom>
          <a:noFill/>
        </p:spPr>
      </p:pic>
      <p:pic>
        <p:nvPicPr>
          <p:cNvPr id="14" name="Picture 13" descr="Machovka_Torch.png"/>
          <p:cNvPicPr>
            <a:picLocks noChangeAspect="1"/>
          </p:cNvPicPr>
          <p:nvPr/>
        </p:nvPicPr>
        <p:blipFill>
          <a:blip r:embed="rId4" cstate="print"/>
          <a:stretch>
            <a:fillRect/>
          </a:stretch>
        </p:blipFill>
        <p:spPr>
          <a:xfrm>
            <a:off x="1387858" y="3590925"/>
            <a:ext cx="1164841" cy="457200"/>
          </a:xfrm>
          <a:prstGeom prst="rect">
            <a:avLst/>
          </a:prstGeom>
        </p:spPr>
      </p:pic>
      <p:pic>
        <p:nvPicPr>
          <p:cNvPr id="15" name="Picture 14" descr="Anonymous_eye.png"/>
          <p:cNvPicPr>
            <a:picLocks noChangeAspect="1"/>
          </p:cNvPicPr>
          <p:nvPr/>
        </p:nvPicPr>
        <p:blipFill>
          <a:blip r:embed="rId5" cstate="print"/>
          <a:stretch>
            <a:fillRect/>
          </a:stretch>
        </p:blipFill>
        <p:spPr>
          <a:xfrm>
            <a:off x="6743700" y="3438525"/>
            <a:ext cx="875846" cy="827674"/>
          </a:xfrm>
          <a:prstGeom prst="rect">
            <a:avLst/>
          </a:prstGeom>
        </p:spPr>
      </p:pic>
      <p:sp>
        <p:nvSpPr>
          <p:cNvPr id="16" name="TextBox 15"/>
          <p:cNvSpPr txBox="1"/>
          <p:nvPr/>
        </p:nvSpPr>
        <p:spPr>
          <a:xfrm>
            <a:off x="1317799" y="4371975"/>
            <a:ext cx="1441420" cy="646331"/>
          </a:xfrm>
          <a:prstGeom prst="rect">
            <a:avLst/>
          </a:prstGeom>
          <a:noFill/>
        </p:spPr>
        <p:txBody>
          <a:bodyPr wrap="none" rtlCol="0">
            <a:spAutoFit/>
          </a:bodyPr>
          <a:lstStyle/>
          <a:p>
            <a:pPr algn="ctr"/>
            <a:r>
              <a:rPr lang="en-US" dirty="0"/>
              <a:t>Light source</a:t>
            </a:r>
          </a:p>
          <a:p>
            <a:pPr algn="ctr"/>
            <a:r>
              <a:rPr lang="en-US" dirty="0"/>
              <a:t>(LED, laser)</a:t>
            </a:r>
          </a:p>
        </p:txBody>
      </p:sp>
      <p:cxnSp>
        <p:nvCxnSpPr>
          <p:cNvPr id="17" name="Straight Arrow Connector 16"/>
          <p:cNvCxnSpPr/>
          <p:nvPr/>
        </p:nvCxnSpPr>
        <p:spPr>
          <a:xfrm rot="16200000" flipV="1">
            <a:off x="1857456" y="425759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62005" y="4533900"/>
            <a:ext cx="1620957" cy="369332"/>
          </a:xfrm>
          <a:prstGeom prst="rect">
            <a:avLst/>
          </a:prstGeom>
          <a:noFill/>
        </p:spPr>
        <p:txBody>
          <a:bodyPr wrap="none" rtlCol="0">
            <a:spAutoFit/>
          </a:bodyPr>
          <a:lstStyle/>
          <a:p>
            <a:pPr algn="ctr"/>
            <a:r>
              <a:rPr lang="en-US" dirty="0" err="1"/>
              <a:t>Photodetector</a:t>
            </a:r>
            <a:endParaRPr lang="en-US" dirty="0"/>
          </a:p>
        </p:txBody>
      </p:sp>
      <p:cxnSp>
        <p:nvCxnSpPr>
          <p:cNvPr id="19" name="Straight Arrow Connector 18"/>
          <p:cNvCxnSpPr/>
          <p:nvPr/>
        </p:nvCxnSpPr>
        <p:spPr>
          <a:xfrm rot="16200000" flipV="1">
            <a:off x="6981906" y="439094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37039" y="4429125"/>
            <a:ext cx="2441695" cy="646331"/>
          </a:xfrm>
          <a:prstGeom prst="rect">
            <a:avLst/>
          </a:prstGeom>
          <a:noFill/>
        </p:spPr>
        <p:txBody>
          <a:bodyPr wrap="none" rtlCol="0">
            <a:spAutoFit/>
          </a:bodyPr>
          <a:lstStyle/>
          <a:p>
            <a:pPr algn="ctr"/>
            <a:r>
              <a:rPr lang="en-US" dirty="0"/>
              <a:t>Light trapped by</a:t>
            </a:r>
          </a:p>
          <a:p>
            <a:pPr algn="ctr"/>
            <a:r>
              <a:rPr lang="en-US" dirty="0"/>
              <a:t>total internal reflection</a:t>
            </a:r>
          </a:p>
        </p:txBody>
      </p:sp>
      <p:cxnSp>
        <p:nvCxnSpPr>
          <p:cNvPr id="21" name="Straight Arrow Connector 20"/>
          <p:cNvCxnSpPr/>
          <p:nvPr/>
        </p:nvCxnSpPr>
        <p:spPr>
          <a:xfrm rot="16200000" flipV="1">
            <a:off x="4467306" y="4286173"/>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05100" y="382905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191250" y="3771900"/>
            <a:ext cx="419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Arial" charset="0"/>
                <a:cs typeface="Arial" charset="0"/>
              </a:rPr>
              <a:t>Fiber Cables (2)</a:t>
            </a:r>
            <a:endParaRPr dirty="0">
              <a:latin typeface="Arial" charset="0"/>
              <a:cs typeface="Arial" charset="0"/>
            </a:endParaRPr>
          </a:p>
        </p:txBody>
      </p:sp>
      <p:sp>
        <p:nvSpPr>
          <p:cNvPr id="21509" name="Rectangle 5"/>
          <p:cNvSpPr>
            <a:spLocks noGrp="1" noChangeArrowheads="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charset="0"/>
                <a:cs typeface="Arial" charset="0"/>
              </a:rPr>
              <a:t>CN5E by Tanenbaum &amp; Wetherall, © Pearson Education-Prentice Hall and D. Wetherall, 2011</a:t>
            </a:r>
            <a:endParaRPr lang="en-US" sz="1000">
              <a:solidFill>
                <a:schemeClr val="tx1"/>
              </a:solidFill>
              <a:latin typeface="Arial" charset="0"/>
              <a:cs typeface="Arial" charset="0"/>
            </a:endParaRPr>
          </a:p>
        </p:txBody>
      </p:sp>
      <p:sp>
        <p:nvSpPr>
          <p:cNvPr id="21507" name="Rectangle 3"/>
          <p:cNvSpPr>
            <a:spLocks noGrp="1" noChangeArrowheads="1"/>
          </p:cNvSpPr>
          <p:nvPr>
            <p:ph idx="1"/>
          </p:nvPr>
        </p:nvSpPr>
        <p:spPr/>
        <p:txBody>
          <a:bodyPr/>
          <a:lstStyle/>
          <a:p>
            <a:pPr marL="0" indent="0" eaLnBrk="1" hangingPunct="1">
              <a:spcBef>
                <a:spcPts val="0"/>
              </a:spcBef>
              <a:spcAft>
                <a:spcPts val="0"/>
              </a:spcAft>
              <a:buFontTx/>
              <a:buNone/>
            </a:pPr>
            <a:r>
              <a:rPr lang="en-US" dirty="0">
                <a:latin typeface="Arial" charset="0"/>
                <a:cs typeface="Arial" charset="0"/>
              </a:rPr>
              <a:t>Fiber has </a:t>
            </a:r>
            <a:r>
              <a:rPr lang="en-US" sz="2400" dirty="0">
                <a:latin typeface="Arial" charset="0"/>
                <a:cs typeface="Arial" charset="0"/>
              </a:rPr>
              <a:t>enormous bandwidth (THz) and tiny signal loss – </a:t>
            </a:r>
            <a:r>
              <a:rPr lang="en-US" dirty="0">
                <a:latin typeface="Arial" charset="0"/>
                <a:cs typeface="Arial" charset="0"/>
              </a:rPr>
              <a:t>hence </a:t>
            </a:r>
            <a:r>
              <a:rPr lang="en-US" sz="2400" dirty="0">
                <a:latin typeface="Arial" charset="0"/>
                <a:cs typeface="Arial" charset="0"/>
              </a:rPr>
              <a:t>high rates over long distances</a:t>
            </a:r>
          </a:p>
        </p:txBody>
      </p:sp>
      <p:pic>
        <p:nvPicPr>
          <p:cNvPr id="21508" name="Picture 2"/>
          <p:cNvPicPr>
            <a:picLocks noChangeAspect="1" noChangeArrowheads="1"/>
          </p:cNvPicPr>
          <p:nvPr/>
        </p:nvPicPr>
        <p:blipFill>
          <a:blip r:embed="rId3" cstate="print"/>
          <a:srcRect/>
          <a:stretch>
            <a:fillRect/>
          </a:stretch>
        </p:blipFill>
        <p:spPr bwMode="auto">
          <a:xfrm>
            <a:off x="1466850" y="2538414"/>
            <a:ext cx="6529388" cy="347982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Cables (3)</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p>
        </p:txBody>
      </p:sp>
      <p:sp>
        <p:nvSpPr>
          <p:cNvPr id="3" name="Content Placeholder 2"/>
          <p:cNvSpPr>
            <a:spLocks noGrp="1"/>
          </p:cNvSpPr>
          <p:nvPr>
            <p:ph idx="1"/>
          </p:nvPr>
        </p:nvSpPr>
        <p:spPr>
          <a:xfrm>
            <a:off x="514350" y="1333500"/>
            <a:ext cx="4933950" cy="4867275"/>
          </a:xfrm>
        </p:spPr>
        <p:txBody>
          <a:bodyPr/>
          <a:lstStyle/>
          <a:p>
            <a:r>
              <a:rPr lang="en-US" u="sng" dirty="0"/>
              <a:t>Single-mode</a:t>
            </a:r>
          </a:p>
          <a:p>
            <a:pPr lvl="1"/>
            <a:r>
              <a:rPr lang="en-US" dirty="0"/>
              <a:t>Core so narrow (10um) light can’t even bounce around</a:t>
            </a:r>
          </a:p>
          <a:p>
            <a:pPr lvl="1"/>
            <a:r>
              <a:rPr lang="en-US" dirty="0"/>
              <a:t>Used with lasers for long distances, e.g., 100km</a:t>
            </a:r>
          </a:p>
          <a:p>
            <a:pPr lvl="3"/>
            <a:endParaRPr lang="en-US" dirty="0"/>
          </a:p>
          <a:p>
            <a:r>
              <a:rPr lang="en-US" u="sng" dirty="0"/>
              <a:t>Multi-mode</a:t>
            </a:r>
          </a:p>
          <a:p>
            <a:pPr lvl="1"/>
            <a:r>
              <a:rPr lang="en-US" dirty="0"/>
              <a:t>Other main type of fiber</a:t>
            </a:r>
          </a:p>
          <a:p>
            <a:pPr lvl="1"/>
            <a:r>
              <a:rPr lang="en-US" dirty="0"/>
              <a:t>Light can bounce (50um core)</a:t>
            </a:r>
          </a:p>
          <a:p>
            <a:pPr lvl="1"/>
            <a:r>
              <a:rPr lang="en-US" dirty="0"/>
              <a:t>Used with LEDs for cheaper, shorter distance links</a:t>
            </a:r>
          </a:p>
        </p:txBody>
      </p:sp>
      <p:pic>
        <p:nvPicPr>
          <p:cNvPr id="7" name="Picture 7" descr="02-08"/>
          <p:cNvPicPr>
            <a:picLocks noChangeAspect="1" noChangeArrowheads="1"/>
          </p:cNvPicPr>
          <p:nvPr/>
        </p:nvPicPr>
        <p:blipFill>
          <a:blip r:embed="rId3" cstate="print"/>
          <a:srcRect l="2292" t="3500" r="57500" b="16625"/>
          <a:stretch>
            <a:fillRect/>
          </a:stretch>
        </p:blipFill>
        <p:spPr bwMode="auto">
          <a:xfrm>
            <a:off x="5514975" y="1581150"/>
            <a:ext cx="3200400" cy="1766023"/>
          </a:xfrm>
          <a:prstGeom prst="rect">
            <a:avLst/>
          </a:prstGeom>
          <a:noFill/>
        </p:spPr>
      </p:pic>
      <p:pic>
        <p:nvPicPr>
          <p:cNvPr id="8" name="Picture 7" descr="02-08"/>
          <p:cNvPicPr>
            <a:picLocks noChangeAspect="1" noChangeArrowheads="1"/>
          </p:cNvPicPr>
          <p:nvPr/>
        </p:nvPicPr>
        <p:blipFill>
          <a:blip r:embed="rId3" cstate="print"/>
          <a:srcRect l="59167" t="-1939" r="2292" b="14375"/>
          <a:stretch>
            <a:fillRect/>
          </a:stretch>
        </p:blipFill>
        <p:spPr bwMode="auto">
          <a:xfrm>
            <a:off x="5562600" y="3609975"/>
            <a:ext cx="3181350" cy="2007717"/>
          </a:xfrm>
          <a:prstGeom prst="rect">
            <a:avLst/>
          </a:prstGeom>
          <a:noFill/>
        </p:spPr>
      </p:pic>
      <p:sp>
        <p:nvSpPr>
          <p:cNvPr id="9" name="TextBox 8"/>
          <p:cNvSpPr txBox="1"/>
          <p:nvPr/>
        </p:nvSpPr>
        <p:spPr>
          <a:xfrm>
            <a:off x="6195666" y="6000750"/>
            <a:ext cx="1877437" cy="369332"/>
          </a:xfrm>
          <a:prstGeom prst="rect">
            <a:avLst/>
          </a:prstGeom>
          <a:noFill/>
        </p:spPr>
        <p:txBody>
          <a:bodyPr wrap="none" rtlCol="0">
            <a:spAutoFit/>
          </a:bodyPr>
          <a:lstStyle/>
          <a:p>
            <a:pPr algn="ctr"/>
            <a:r>
              <a:rPr lang="en-US" dirty="0"/>
              <a:t>Fibers in a cable</a:t>
            </a:r>
          </a:p>
        </p:txBody>
      </p:sp>
      <p:cxnSp>
        <p:nvCxnSpPr>
          <p:cNvPr id="10" name="Straight Arrow Connector 9"/>
          <p:cNvCxnSpPr/>
          <p:nvPr/>
        </p:nvCxnSpPr>
        <p:spPr>
          <a:xfrm rot="16200000" flipV="1">
            <a:off x="6943806" y="585779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914399" y="1610713"/>
            <a:ext cx="7790214" cy="46000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ts val="0"/>
              </a:spcAft>
              <a:buClr>
                <a:srgbClr val="0000FF"/>
              </a:buClr>
              <a:buSzTx/>
              <a:buFontTx/>
              <a:buNone/>
              <a:tabLst/>
              <a:defRPr/>
            </a:pPr>
            <a:r>
              <a:rPr kumimoji="0" lang="en-US" sz="2400" b="0" i="0" u="none" strike="noStrike" kern="0" cap="none" spc="0" normalizeH="0" baseline="0" noProof="0" dirty="0">
                <a:ln>
                  <a:noFill/>
                </a:ln>
                <a:solidFill>
                  <a:schemeClr val="tx1"/>
                </a:solidFill>
                <a:effectLst/>
                <a:uLnTx/>
                <a:uFillTx/>
                <a:latin typeface="Arial" charset="0"/>
                <a:ea typeface="+mn-ea"/>
                <a:cs typeface="Arial" charset="0"/>
              </a:rPr>
              <a:t>Comparison of the properties of wires</a:t>
            </a:r>
            <a:r>
              <a:rPr kumimoji="0" lang="en-US" sz="2400" b="0" i="0" u="none" strike="noStrike" kern="0" cap="none" spc="0" normalizeH="0" noProof="0" dirty="0">
                <a:ln>
                  <a:noFill/>
                </a:ln>
                <a:solidFill>
                  <a:schemeClr val="tx1"/>
                </a:solidFill>
                <a:effectLst/>
                <a:uLnTx/>
                <a:uFillTx/>
                <a:latin typeface="Arial" charset="0"/>
                <a:ea typeface="+mn-ea"/>
                <a:cs typeface="Arial" charset="0"/>
              </a:rPr>
              <a:t> and fiber:</a:t>
            </a:r>
            <a:endParaRPr kumimoji="0" lang="en-US" sz="2400" b="0" i="0" u="none" strike="noStrike" kern="0" cap="none" spc="0" normalizeH="0" baseline="0" noProof="0" dirty="0">
              <a:ln>
                <a:noFill/>
              </a:ln>
              <a:solidFill>
                <a:schemeClr val="tx1"/>
              </a:solidFill>
              <a:effectLst/>
              <a:uLnTx/>
              <a:uFillTx/>
              <a:latin typeface="Arial" charset="0"/>
              <a:ea typeface="+mn-ea"/>
              <a:cs typeface="Arial" charset="0"/>
            </a:endParaRPr>
          </a:p>
        </p:txBody>
      </p:sp>
      <p:sp>
        <p:nvSpPr>
          <p:cNvPr id="2" name="Title 1"/>
          <p:cNvSpPr>
            <a:spLocks noGrp="1"/>
          </p:cNvSpPr>
          <p:nvPr>
            <p:ph type="title"/>
          </p:nvPr>
        </p:nvSpPr>
        <p:spPr/>
        <p:txBody>
          <a:bodyPr/>
          <a:lstStyle/>
          <a:p>
            <a:r>
              <a:rPr lang="en-US"/>
              <a:t>Fiber Cables (4)</a:t>
            </a:r>
            <a:endParaRPr lang="en-US" dirty="0"/>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p>
        </p:txBody>
      </p:sp>
      <p:graphicFrame>
        <p:nvGraphicFramePr>
          <p:cNvPr id="7" name="Content Placeholder 6"/>
          <p:cNvGraphicFramePr>
            <a:graphicFrameLocks noGrp="1"/>
          </p:cNvGraphicFramePr>
          <p:nvPr>
            <p:ph idx="1"/>
          </p:nvPr>
        </p:nvGraphicFramePr>
        <p:xfrm>
          <a:off x="1000125" y="2495550"/>
          <a:ext cx="7315140" cy="2238378"/>
        </p:xfrm>
        <a:graphic>
          <a:graphicData uri="http://schemas.openxmlformats.org/drawingml/2006/table">
            <a:tbl>
              <a:tblPr firstRow="1" bandRow="1">
                <a:tableStyleId>{5C22544A-7EE6-4342-B048-85BDC9FD1C3A}</a:tableStyleId>
              </a:tblPr>
              <a:tblGrid>
                <a:gridCol w="2438380">
                  <a:extLst>
                    <a:ext uri="{9D8B030D-6E8A-4147-A177-3AD203B41FA5}">
                      <a16:colId xmlns:a16="http://schemas.microsoft.com/office/drawing/2014/main" val="20000"/>
                    </a:ext>
                  </a:extLst>
                </a:gridCol>
                <a:gridCol w="2438380">
                  <a:extLst>
                    <a:ext uri="{9D8B030D-6E8A-4147-A177-3AD203B41FA5}">
                      <a16:colId xmlns:a16="http://schemas.microsoft.com/office/drawing/2014/main" val="20001"/>
                    </a:ext>
                  </a:extLst>
                </a:gridCol>
                <a:gridCol w="2438380">
                  <a:extLst>
                    <a:ext uri="{9D8B030D-6E8A-4147-A177-3AD203B41FA5}">
                      <a16:colId xmlns:a16="http://schemas.microsoft.com/office/drawing/2014/main" val="20002"/>
                    </a:ext>
                  </a:extLst>
                </a:gridCol>
              </a:tblGrid>
              <a:tr h="373063">
                <a:tc>
                  <a:txBody>
                    <a:bodyPr/>
                    <a:lstStyle/>
                    <a:p>
                      <a:pPr algn="l"/>
                      <a:r>
                        <a:rPr lang="en-US" sz="1800" dirty="0">
                          <a:ln>
                            <a:noFill/>
                          </a:ln>
                          <a:solidFill>
                            <a:schemeClr val="tx1"/>
                          </a:solidFill>
                          <a:latin typeface="Arial" pitchFamily="34" charset="0"/>
                          <a:cs typeface="Arial" pitchFamily="34" charset="0"/>
                        </a:rPr>
                        <a:t>Property</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Wires</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Fiber</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63">
                <a:tc>
                  <a:txBody>
                    <a:bodyPr/>
                    <a:lstStyle/>
                    <a:p>
                      <a:pPr algn="l"/>
                      <a:r>
                        <a:rPr lang="en-US" sz="1800" dirty="0">
                          <a:ln>
                            <a:noFill/>
                          </a:ln>
                          <a:solidFill>
                            <a:schemeClr val="tx1"/>
                          </a:solidFill>
                          <a:latin typeface="Arial" pitchFamily="34" charset="0"/>
                          <a:cs typeface="Arial" pitchFamily="34" charset="0"/>
                        </a:rPr>
                        <a:t>Distance</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Short</a:t>
                      </a:r>
                      <a:r>
                        <a:rPr lang="en-US" sz="1800" baseline="0" dirty="0">
                          <a:ln>
                            <a:noFill/>
                          </a:ln>
                          <a:solidFill>
                            <a:schemeClr val="tx1"/>
                          </a:solidFill>
                          <a:latin typeface="Arial" pitchFamily="34" charset="0"/>
                          <a:cs typeface="Arial" pitchFamily="34" charset="0"/>
                        </a:rPr>
                        <a:t> (100s of 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Long (tens</a:t>
                      </a:r>
                      <a:r>
                        <a:rPr lang="en-US" sz="1800" baseline="0" dirty="0">
                          <a:ln>
                            <a:noFill/>
                          </a:ln>
                          <a:solidFill>
                            <a:schemeClr val="tx1"/>
                          </a:solidFill>
                          <a:latin typeface="Arial" pitchFamily="34" charset="0"/>
                          <a:cs typeface="Arial" pitchFamily="34" charset="0"/>
                        </a:rPr>
                        <a:t> of km)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63">
                <a:tc>
                  <a:txBody>
                    <a:bodyPr/>
                    <a:lstStyle/>
                    <a:p>
                      <a:pPr algn="l"/>
                      <a:r>
                        <a:rPr lang="en-US" sz="1800" dirty="0">
                          <a:ln>
                            <a:noFill/>
                          </a:ln>
                          <a:solidFill>
                            <a:schemeClr val="tx1"/>
                          </a:solidFill>
                          <a:latin typeface="Arial" pitchFamily="34" charset="0"/>
                          <a:cs typeface="Arial" pitchFamily="34" charset="0"/>
                        </a:rPr>
                        <a:t>Bandwidth</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Moderate</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Very High</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63">
                <a:tc>
                  <a:txBody>
                    <a:bodyPr/>
                    <a:lstStyle/>
                    <a:p>
                      <a:pPr algn="l"/>
                      <a:r>
                        <a:rPr lang="en-US" sz="1800" dirty="0">
                          <a:ln>
                            <a:noFill/>
                          </a:ln>
                          <a:solidFill>
                            <a:schemeClr val="tx1"/>
                          </a:solidFill>
                          <a:latin typeface="Arial" pitchFamily="34" charset="0"/>
                          <a:cs typeface="Arial" pitchFamily="34" charset="0"/>
                        </a:rPr>
                        <a:t>Cost</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Inexpensive </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Less</a:t>
                      </a:r>
                      <a:r>
                        <a:rPr lang="en-US" sz="1800" baseline="0" dirty="0">
                          <a:ln>
                            <a:noFill/>
                          </a:ln>
                          <a:solidFill>
                            <a:schemeClr val="tx1"/>
                          </a:solidFill>
                          <a:latin typeface="Arial" pitchFamily="34" charset="0"/>
                          <a:cs typeface="Arial" pitchFamily="34" charset="0"/>
                        </a:rPr>
                        <a:t> cheap</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63">
                <a:tc>
                  <a:txBody>
                    <a:bodyPr/>
                    <a:lstStyle/>
                    <a:p>
                      <a:pPr algn="l"/>
                      <a:r>
                        <a:rPr lang="en-US" sz="1800" dirty="0">
                          <a:ln>
                            <a:noFill/>
                          </a:ln>
                          <a:solidFill>
                            <a:schemeClr val="tx1"/>
                          </a:solidFill>
                          <a:latin typeface="Arial" pitchFamily="34" charset="0"/>
                          <a:cs typeface="Arial" pitchFamily="34" charset="0"/>
                        </a:rPr>
                        <a:t>Convenience</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Easy to</a:t>
                      </a:r>
                      <a:r>
                        <a:rPr lang="en-US" sz="1800" baseline="0" dirty="0">
                          <a:ln>
                            <a:noFill/>
                          </a:ln>
                          <a:solidFill>
                            <a:schemeClr val="tx1"/>
                          </a:solidFill>
                          <a:latin typeface="Arial" pitchFamily="34" charset="0"/>
                          <a:cs typeface="Arial" pitchFamily="34" charset="0"/>
                        </a:rPr>
                        <a:t> use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Less</a:t>
                      </a:r>
                      <a:r>
                        <a:rPr lang="en-US" sz="1800" baseline="0" dirty="0">
                          <a:ln>
                            <a:noFill/>
                          </a:ln>
                          <a:solidFill>
                            <a:schemeClr val="tx1"/>
                          </a:solidFill>
                          <a:latin typeface="Arial" pitchFamily="34" charset="0"/>
                          <a:cs typeface="Arial" pitchFamily="34" charset="0"/>
                        </a:rPr>
                        <a:t> easy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63">
                <a:tc>
                  <a:txBody>
                    <a:bodyPr/>
                    <a:lstStyle/>
                    <a:p>
                      <a:pPr algn="l"/>
                      <a:r>
                        <a:rPr lang="en-US" sz="1800" dirty="0">
                          <a:ln>
                            <a:noFill/>
                          </a:ln>
                          <a:solidFill>
                            <a:schemeClr val="tx1"/>
                          </a:solidFill>
                          <a:latin typeface="Arial" pitchFamily="34" charset="0"/>
                          <a:cs typeface="Arial" pitchFamily="34" charset="0"/>
                        </a:rPr>
                        <a:t>Security</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Easy to tap</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a:ln>
                            <a:noFill/>
                          </a:ln>
                          <a:solidFill>
                            <a:schemeClr val="tx1"/>
                          </a:solidFill>
                          <a:latin typeface="Arial" pitchFamily="34" charset="0"/>
                          <a:cs typeface="Arial" pitchFamily="34" charset="0"/>
                        </a:rPr>
                        <a:t>Hard to tap</a:t>
                      </a: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Wireless Transmission</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25603" name="Rectangle 3"/>
          <p:cNvSpPr>
            <a:spLocks noGrp="1" noChangeArrowheads="1"/>
          </p:cNvSpPr>
          <p:nvPr>
            <p:ph idx="1"/>
          </p:nvPr>
        </p:nvSpPr>
        <p:spPr/>
        <p:txBody>
          <a:bodyPr/>
          <a:lstStyle/>
          <a:p>
            <a:pPr lvl="1"/>
            <a:r>
              <a:rPr lang="en-US" dirty="0"/>
              <a:t>Electromagnetic Spectrum </a:t>
            </a:r>
            <a:r>
              <a:rPr lang="en-US" dirty="0">
                <a:solidFill>
                  <a:srgbClr val="0000FF"/>
                </a:solidFill>
              </a:rPr>
              <a:t>»</a:t>
            </a:r>
            <a:endParaRPr lang="en-US" dirty="0"/>
          </a:p>
          <a:p>
            <a:pPr lvl="1"/>
            <a:r>
              <a:rPr lang="en-US" dirty="0"/>
              <a:t>Radio Transmission </a:t>
            </a:r>
            <a:r>
              <a:rPr lang="en-US" dirty="0">
                <a:solidFill>
                  <a:srgbClr val="0000FF"/>
                </a:solidFill>
              </a:rPr>
              <a:t>»</a:t>
            </a:r>
            <a:endParaRPr lang="en-US" dirty="0"/>
          </a:p>
          <a:p>
            <a:pPr lvl="1"/>
            <a:r>
              <a:rPr lang="en-US" dirty="0"/>
              <a:t>Microwave Transmission </a:t>
            </a:r>
            <a:r>
              <a:rPr lang="en-US" dirty="0">
                <a:solidFill>
                  <a:srgbClr val="0000FF"/>
                </a:solidFill>
              </a:rPr>
              <a:t>»</a:t>
            </a:r>
            <a:endParaRPr lang="en-US" dirty="0"/>
          </a:p>
          <a:p>
            <a:pPr lvl="1"/>
            <a:r>
              <a:rPr lang="en-US" dirty="0"/>
              <a:t>Light Transmission </a:t>
            </a:r>
            <a:r>
              <a:rPr lang="en-US" dirty="0">
                <a:solidFill>
                  <a:srgbClr val="0000FF"/>
                </a:solidFill>
              </a:rPr>
              <a:t>»</a:t>
            </a:r>
            <a:endParaRPr lang="en-US" dirty="0"/>
          </a:p>
          <a:p>
            <a:pPr lvl="1"/>
            <a:r>
              <a:rPr lang="en-US" dirty="0"/>
              <a:t>Wireless vs. Wires/Fiber </a:t>
            </a:r>
            <a:r>
              <a:rPr lang="en-US" dirty="0">
                <a:solidFill>
                  <a:srgbClr val="0000FF"/>
                </a:solidFill>
              </a:rPr>
              <a:t>»</a:t>
            </a:r>
            <a:endParaRPr lang="en-US" dirty="0"/>
          </a:p>
          <a:p>
            <a:pPr lvl="1">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Electromagnetic Spectrum (1)</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26627" name="Rectangle 3"/>
          <p:cNvSpPr>
            <a:spLocks noGrp="1" noChangeArrowheads="1"/>
          </p:cNvSpPr>
          <p:nvPr>
            <p:ph idx="1"/>
          </p:nvPr>
        </p:nvSpPr>
        <p:spPr>
          <a:xfrm>
            <a:off x="990599" y="1391638"/>
            <a:ext cx="7790214" cy="4600081"/>
          </a:xfrm>
        </p:spPr>
        <p:txBody>
          <a:bodyPr/>
          <a:lstStyle/>
          <a:p>
            <a:r>
              <a:rPr lang="en-US" dirty="0"/>
              <a:t>Different bands have different uses:</a:t>
            </a:r>
          </a:p>
          <a:p>
            <a:pPr lvl="2"/>
            <a:r>
              <a:rPr lang="en-US" dirty="0"/>
              <a:t>Radio: wide-area broadcast; Infrared/Light: line-of-sight </a:t>
            </a:r>
          </a:p>
          <a:p>
            <a:pPr lvl="2"/>
            <a:r>
              <a:rPr lang="en-US" dirty="0"/>
              <a:t>Microwave: LANs and 3G/4G; </a:t>
            </a:r>
          </a:p>
          <a:p>
            <a:endParaRPr lang="en-US" dirty="0"/>
          </a:p>
        </p:txBody>
      </p:sp>
      <p:grpSp>
        <p:nvGrpSpPr>
          <p:cNvPr id="15" name="Group 14"/>
          <p:cNvGrpSpPr/>
          <p:nvPr/>
        </p:nvGrpSpPr>
        <p:grpSpPr>
          <a:xfrm>
            <a:off x="1414462" y="2907271"/>
            <a:ext cx="6048375" cy="3407536"/>
            <a:chOff x="1452562" y="2926321"/>
            <a:chExt cx="6048375" cy="3407536"/>
          </a:xfrm>
        </p:grpSpPr>
        <p:pic>
          <p:nvPicPr>
            <p:cNvPr id="16" name="Picture 2"/>
            <p:cNvPicPr>
              <a:picLocks noChangeAspect="1" noChangeArrowheads="1"/>
            </p:cNvPicPr>
            <p:nvPr/>
          </p:nvPicPr>
          <p:blipFill>
            <a:blip r:embed="rId2" cstate="print"/>
            <a:srcRect/>
            <a:stretch>
              <a:fillRect/>
            </a:stretch>
          </p:blipFill>
          <p:spPr bwMode="auto">
            <a:xfrm>
              <a:off x="1452562" y="2926321"/>
              <a:ext cx="6048375" cy="3407536"/>
            </a:xfrm>
            <a:prstGeom prst="rect">
              <a:avLst/>
            </a:prstGeom>
            <a:noFill/>
            <a:ln w="9525">
              <a:noFill/>
              <a:miter lim="800000"/>
              <a:headEnd/>
              <a:tailEnd/>
            </a:ln>
          </p:spPr>
        </p:pic>
        <p:sp>
          <p:nvSpPr>
            <p:cNvPr id="17" name="Rectangle 16"/>
            <p:cNvSpPr/>
            <p:nvPr/>
          </p:nvSpPr>
          <p:spPr>
            <a:xfrm>
              <a:off x="3590925" y="3200400"/>
              <a:ext cx="733425" cy="409575"/>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Microwave</a:t>
              </a:r>
            </a:p>
          </p:txBody>
        </p:sp>
      </p:grpSp>
      <p:cxnSp>
        <p:nvCxnSpPr>
          <p:cNvPr id="18" name="Straight Arrow Connector 17"/>
          <p:cNvCxnSpPr/>
          <p:nvPr/>
        </p:nvCxnSpPr>
        <p:spPr bwMode="auto">
          <a:xfrm rot="10800000">
            <a:off x="5448301" y="2381250"/>
            <a:ext cx="447675"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19" name="TextBox 18"/>
          <p:cNvSpPr txBox="1"/>
          <p:nvPr/>
        </p:nvSpPr>
        <p:spPr>
          <a:xfrm>
            <a:off x="5857875" y="2190750"/>
            <a:ext cx="1954381" cy="369332"/>
          </a:xfrm>
          <a:prstGeom prst="rect">
            <a:avLst/>
          </a:prstGeom>
          <a:noFill/>
        </p:spPr>
        <p:txBody>
          <a:bodyPr wrap="none" rtlCol="0">
            <a:spAutoFit/>
          </a:bodyPr>
          <a:lstStyle/>
          <a:p>
            <a:r>
              <a:rPr lang="en-US" dirty="0"/>
              <a:t>Networking focus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Electromagnetic Spectrum (2)</a:t>
            </a:r>
          </a:p>
        </p:txBody>
      </p:sp>
      <p:sp>
        <p:nvSpPr>
          <p:cNvPr id="3" name="Footer Placeholder 2"/>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 name="Content Placeholder 3"/>
          <p:cNvSpPr>
            <a:spLocks noGrp="1"/>
          </p:cNvSpPr>
          <p:nvPr>
            <p:ph idx="1"/>
          </p:nvPr>
        </p:nvSpPr>
        <p:spPr/>
        <p:txBody>
          <a:bodyPr/>
          <a:lstStyle/>
          <a:p>
            <a:r>
              <a:rPr lang="en-US" dirty="0"/>
              <a:t>To manage interference, spectrum is carefully divided, and its use regulated and licensed, e.g., sold at auction. </a:t>
            </a:r>
          </a:p>
        </p:txBody>
      </p:sp>
      <p:grpSp>
        <p:nvGrpSpPr>
          <p:cNvPr id="5" name="Group 27"/>
          <p:cNvGrpSpPr/>
          <p:nvPr/>
        </p:nvGrpSpPr>
        <p:grpSpPr>
          <a:xfrm>
            <a:off x="104621" y="2543174"/>
            <a:ext cx="8839112" cy="2976980"/>
            <a:chOff x="237971" y="2933699"/>
            <a:chExt cx="8839112" cy="2976980"/>
          </a:xfrm>
        </p:grpSpPr>
        <p:sp>
          <p:nvSpPr>
            <p:cNvPr id="6" name="TextBox 5"/>
            <p:cNvSpPr txBox="1"/>
            <p:nvPr/>
          </p:nvSpPr>
          <p:spPr>
            <a:xfrm>
              <a:off x="1132565" y="5619750"/>
              <a:ext cx="3344185" cy="253916"/>
            </a:xfrm>
            <a:prstGeom prst="rect">
              <a:avLst/>
            </a:prstGeom>
            <a:noFill/>
          </p:spPr>
          <p:txBody>
            <a:bodyPr wrap="none" rtlCol="0">
              <a:spAutoFit/>
            </a:bodyPr>
            <a:lstStyle/>
            <a:p>
              <a:r>
                <a:rPr lang="en-US" sz="1050" dirty="0"/>
                <a:t>Source: NTIA Office of Spectrum Management, 2003</a:t>
              </a:r>
            </a:p>
          </p:txBody>
        </p:sp>
        <p:pic>
          <p:nvPicPr>
            <p:cNvPr id="7" name="Picture 2"/>
            <p:cNvPicPr>
              <a:picLocks noChangeAspect="1" noChangeArrowheads="1"/>
            </p:cNvPicPr>
            <p:nvPr/>
          </p:nvPicPr>
          <p:blipFill>
            <a:blip r:embed="rId3" cstate="print"/>
            <a:srcRect/>
            <a:stretch>
              <a:fillRect/>
            </a:stretch>
          </p:blipFill>
          <p:spPr bwMode="auto">
            <a:xfrm>
              <a:off x="600075" y="3567113"/>
              <a:ext cx="8229600" cy="1726887"/>
            </a:xfrm>
            <a:prstGeom prst="rect">
              <a:avLst/>
            </a:prstGeom>
            <a:noFill/>
            <a:ln w="9525">
              <a:noFill/>
              <a:miter lim="800000"/>
              <a:headEnd/>
              <a:tailEnd/>
            </a:ln>
          </p:spPr>
        </p:pic>
        <p:sp>
          <p:nvSpPr>
            <p:cNvPr id="8" name="TextBox 7"/>
            <p:cNvSpPr txBox="1"/>
            <p:nvPr/>
          </p:nvSpPr>
          <p:spPr>
            <a:xfrm>
              <a:off x="312206" y="5572125"/>
              <a:ext cx="766555" cy="338554"/>
            </a:xfrm>
            <a:prstGeom prst="rect">
              <a:avLst/>
            </a:prstGeom>
            <a:noFill/>
          </p:spPr>
          <p:txBody>
            <a:bodyPr wrap="none" rtlCol="0">
              <a:spAutoFit/>
            </a:bodyPr>
            <a:lstStyle/>
            <a:p>
              <a:pPr algn="ctr"/>
              <a:r>
                <a:rPr lang="en-US" sz="1600" dirty="0"/>
                <a:t>3 GHz</a:t>
              </a:r>
            </a:p>
          </p:txBody>
        </p:sp>
        <p:cxnSp>
          <p:nvCxnSpPr>
            <p:cNvPr id="9" name="Straight Arrow Connector 8"/>
            <p:cNvCxnSpPr/>
            <p:nvPr/>
          </p:nvCxnSpPr>
          <p:spPr>
            <a:xfrm rot="5400000" flipH="1" flipV="1">
              <a:off x="566742" y="5491163"/>
              <a:ext cx="25717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196713" y="5562600"/>
              <a:ext cx="880370" cy="338554"/>
            </a:xfrm>
            <a:prstGeom prst="rect">
              <a:avLst/>
            </a:prstGeom>
            <a:noFill/>
          </p:spPr>
          <p:txBody>
            <a:bodyPr wrap="none" rtlCol="0">
              <a:spAutoFit/>
            </a:bodyPr>
            <a:lstStyle/>
            <a:p>
              <a:pPr algn="ctr"/>
              <a:r>
                <a:rPr lang="en-US" sz="1600" dirty="0"/>
                <a:t>30 GHz</a:t>
              </a:r>
            </a:p>
          </p:txBody>
        </p:sp>
        <p:cxnSp>
          <p:nvCxnSpPr>
            <p:cNvPr id="11" name="Straight Arrow Connector 10"/>
            <p:cNvCxnSpPr/>
            <p:nvPr/>
          </p:nvCxnSpPr>
          <p:spPr>
            <a:xfrm rot="5400000" flipH="1" flipV="1">
              <a:off x="8498631" y="5491163"/>
              <a:ext cx="27622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44094" y="2976146"/>
              <a:ext cx="766557" cy="338554"/>
            </a:xfrm>
            <a:prstGeom prst="rect">
              <a:avLst/>
            </a:prstGeom>
            <a:noFill/>
          </p:spPr>
          <p:txBody>
            <a:bodyPr wrap="none" rtlCol="0">
              <a:spAutoFit/>
            </a:bodyPr>
            <a:lstStyle/>
            <a:p>
              <a:pPr algn="ctr"/>
              <a:r>
                <a:rPr lang="en-US" sz="1600" dirty="0"/>
                <a:t>3 GHz</a:t>
              </a:r>
            </a:p>
          </p:txBody>
        </p:sp>
        <p:cxnSp>
          <p:nvCxnSpPr>
            <p:cNvPr id="13" name="Straight Arrow Connector 12"/>
            <p:cNvCxnSpPr/>
            <p:nvPr/>
          </p:nvCxnSpPr>
          <p:spPr>
            <a:xfrm rot="5400000" flipH="1" flipV="1">
              <a:off x="8470056" y="3390484"/>
              <a:ext cx="276224" cy="1"/>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7971" y="2933699"/>
              <a:ext cx="1005404" cy="338554"/>
            </a:xfrm>
            <a:prstGeom prst="rect">
              <a:avLst/>
            </a:prstGeom>
            <a:noFill/>
          </p:spPr>
          <p:txBody>
            <a:bodyPr wrap="none" rtlCol="0">
              <a:spAutoFit/>
            </a:bodyPr>
            <a:lstStyle/>
            <a:p>
              <a:pPr algn="ctr"/>
              <a:r>
                <a:rPr lang="en-US" sz="1600" dirty="0"/>
                <a:t>300 MHz</a:t>
              </a:r>
            </a:p>
          </p:txBody>
        </p:sp>
        <p:cxnSp>
          <p:nvCxnSpPr>
            <p:cNvPr id="15" name="Straight Arrow Connector 14"/>
            <p:cNvCxnSpPr/>
            <p:nvPr/>
          </p:nvCxnSpPr>
          <p:spPr>
            <a:xfrm rot="5400000" flipH="1" flipV="1">
              <a:off x="583356" y="3348037"/>
              <a:ext cx="276224" cy="1"/>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229600" y="4267200"/>
              <a:ext cx="180975" cy="1619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95600" y="5124450"/>
              <a:ext cx="180975" cy="1619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7" idx="5"/>
            </p:cNvCxnSpPr>
            <p:nvPr/>
          </p:nvCxnSpPr>
          <p:spPr>
            <a:xfrm rot="10800000">
              <a:off x="3050073" y="5262663"/>
              <a:ext cx="1645753" cy="176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6581775" y="4405412"/>
              <a:ext cx="1674328" cy="1004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27243" y="5343525"/>
              <a:ext cx="1770036" cy="338554"/>
            </a:xfrm>
            <a:prstGeom prst="rect">
              <a:avLst/>
            </a:prstGeom>
            <a:noFill/>
          </p:spPr>
          <p:txBody>
            <a:bodyPr wrap="none" rtlCol="0">
              <a:spAutoFit/>
            </a:bodyPr>
            <a:lstStyle/>
            <a:p>
              <a:pPr algn="ctr"/>
              <a:r>
                <a:rPr lang="en-US" sz="1600" dirty="0" err="1"/>
                <a:t>WiFi</a:t>
              </a:r>
              <a:r>
                <a:rPr lang="en-US" sz="1600" dirty="0"/>
                <a:t> (ISM bands)</a:t>
              </a:r>
            </a:p>
          </p:txBody>
        </p:sp>
      </p:grpSp>
      <p:sp>
        <p:nvSpPr>
          <p:cNvPr id="21" name="TextBox 20"/>
          <p:cNvSpPr txBox="1"/>
          <p:nvPr/>
        </p:nvSpPr>
        <p:spPr>
          <a:xfrm>
            <a:off x="2647950" y="5534025"/>
            <a:ext cx="4272323" cy="400110"/>
          </a:xfrm>
          <a:prstGeom prst="rect">
            <a:avLst/>
          </a:prstGeom>
          <a:noFill/>
        </p:spPr>
        <p:txBody>
          <a:bodyPr wrap="none" rtlCol="0">
            <a:spAutoFit/>
          </a:bodyPr>
          <a:lstStyle/>
          <a:p>
            <a:r>
              <a:rPr lang="en-US" sz="2000" dirty="0"/>
              <a:t>Part of the US frequency allocations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Physical Layer</a:t>
            </a:r>
            <a:endParaRPr lang="en-US" dirty="0"/>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p>
        </p:txBody>
      </p:sp>
      <p:sp>
        <p:nvSpPr>
          <p:cNvPr id="3" name="Content Placeholder 2"/>
          <p:cNvSpPr>
            <a:spLocks noGrp="1"/>
          </p:cNvSpPr>
          <p:nvPr>
            <p:ph idx="1"/>
          </p:nvPr>
        </p:nvSpPr>
        <p:spPr>
          <a:xfrm>
            <a:off x="914400" y="1610713"/>
            <a:ext cx="5429250" cy="4600081"/>
          </a:xfrm>
        </p:spPr>
        <p:txBody>
          <a:bodyPr/>
          <a:lstStyle/>
          <a:p>
            <a:r>
              <a:rPr lang="en-US" dirty="0"/>
              <a:t>Foundation on which other layers build</a:t>
            </a:r>
          </a:p>
          <a:p>
            <a:pPr lvl="1"/>
            <a:r>
              <a:rPr lang="en-US" dirty="0"/>
              <a:t>Properties of wires, fiber, wireless limit what the network can do</a:t>
            </a:r>
          </a:p>
          <a:p>
            <a:pPr lvl="1"/>
            <a:endParaRPr lang="en-US" dirty="0"/>
          </a:p>
          <a:p>
            <a:r>
              <a:rPr lang="en-US" dirty="0"/>
              <a:t>Key problem is to send (digital) bits using only (analog) signals</a:t>
            </a:r>
          </a:p>
          <a:p>
            <a:pPr lvl="1"/>
            <a:r>
              <a:rPr lang="en-US" dirty="0"/>
              <a:t>This is called modulation</a:t>
            </a:r>
          </a:p>
          <a:p>
            <a:endParaRPr lang="en-US" dirty="0"/>
          </a:p>
        </p:txBody>
      </p:sp>
      <p:grpSp>
        <p:nvGrpSpPr>
          <p:cNvPr id="27" name="Group 26"/>
          <p:cNvGrpSpPr/>
          <p:nvPr/>
        </p:nvGrpSpPr>
        <p:grpSpPr>
          <a:xfrm>
            <a:off x="6753225" y="2257425"/>
            <a:ext cx="1466850" cy="1920875"/>
            <a:chOff x="6753225" y="2638425"/>
            <a:chExt cx="1466850" cy="1920875"/>
          </a:xfrm>
        </p:grpSpPr>
        <p:sp>
          <p:nvSpPr>
            <p:cNvPr id="7" name="Rectangle 4"/>
            <p:cNvSpPr>
              <a:spLocks noChangeArrowheads="1"/>
            </p:cNvSpPr>
            <p:nvPr/>
          </p:nvSpPr>
          <p:spPr bwMode="auto">
            <a:xfrm>
              <a:off x="6753225" y="4178300"/>
              <a:ext cx="1447800" cy="381000"/>
            </a:xfrm>
            <a:prstGeom prst="rect">
              <a:avLst/>
            </a:prstGeom>
            <a:solidFill>
              <a:srgbClr val="FF2BD8">
                <a:alpha val="50196"/>
              </a:srgbClr>
            </a:solidFill>
            <a:ln w="9525">
              <a:solidFill>
                <a:schemeClr val="tx1"/>
              </a:solidFill>
              <a:miter lim="800000"/>
              <a:headEnd/>
              <a:tailEnd/>
            </a:ln>
            <a:effectLst/>
          </p:spPr>
          <p:txBody>
            <a:bodyPr wrap="none" anchor="ctr">
              <a:spAutoFit/>
            </a:bodyPr>
            <a:lstStyle/>
            <a:p>
              <a:endParaRPr lang="en-US"/>
            </a:p>
          </p:txBody>
        </p:sp>
        <p:sp>
          <p:nvSpPr>
            <p:cNvPr id="8" name="Rectangle 5"/>
            <p:cNvSpPr>
              <a:spLocks noChangeArrowheads="1"/>
            </p:cNvSpPr>
            <p:nvPr/>
          </p:nvSpPr>
          <p:spPr bwMode="auto">
            <a:xfrm>
              <a:off x="6753225" y="3797300"/>
              <a:ext cx="1447800" cy="381000"/>
            </a:xfrm>
            <a:prstGeom prst="rect">
              <a:avLst/>
            </a:prstGeom>
            <a:solidFill>
              <a:schemeClr val="bg1"/>
            </a:solidFill>
            <a:ln w="9525">
              <a:solidFill>
                <a:schemeClr val="tx1"/>
              </a:solidFill>
              <a:miter lim="800000"/>
              <a:headEnd/>
              <a:tailEnd/>
            </a:ln>
            <a:effectLst/>
          </p:spPr>
          <p:txBody>
            <a:bodyPr wrap="none" anchor="ctr">
              <a:spAutoFit/>
            </a:bodyPr>
            <a:lstStyle/>
            <a:p>
              <a:endParaRPr lang="en-US"/>
            </a:p>
          </p:txBody>
        </p:sp>
        <p:sp>
          <p:nvSpPr>
            <p:cNvPr id="9" name="Rectangle 6"/>
            <p:cNvSpPr>
              <a:spLocks noChangeArrowheads="1"/>
            </p:cNvSpPr>
            <p:nvPr/>
          </p:nvSpPr>
          <p:spPr bwMode="auto">
            <a:xfrm>
              <a:off x="6753225" y="3416300"/>
              <a:ext cx="1447800" cy="381000"/>
            </a:xfrm>
            <a:prstGeom prst="rect">
              <a:avLst/>
            </a:prstGeom>
            <a:solidFill>
              <a:schemeClr val="bg1"/>
            </a:solidFill>
            <a:ln w="9525">
              <a:solidFill>
                <a:schemeClr val="tx1"/>
              </a:solidFill>
              <a:miter lim="800000"/>
              <a:headEnd/>
              <a:tailEnd/>
            </a:ln>
            <a:effectLst/>
          </p:spPr>
          <p:txBody>
            <a:bodyPr wrap="none" anchor="ctr">
              <a:spAutoFit/>
            </a:bodyPr>
            <a:lstStyle/>
            <a:p>
              <a:endParaRPr lang="en-US"/>
            </a:p>
          </p:txBody>
        </p:sp>
        <p:sp>
          <p:nvSpPr>
            <p:cNvPr id="10" name="Rectangle 7"/>
            <p:cNvSpPr>
              <a:spLocks noChangeArrowheads="1"/>
            </p:cNvSpPr>
            <p:nvPr/>
          </p:nvSpPr>
          <p:spPr bwMode="auto">
            <a:xfrm>
              <a:off x="6753225" y="3035300"/>
              <a:ext cx="1447800" cy="3810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11"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12" name="Text Box 11"/>
            <p:cNvSpPr txBox="1">
              <a:spLocks noChangeArrowheads="1"/>
            </p:cNvSpPr>
            <p:nvPr/>
          </p:nvSpPr>
          <p:spPr bwMode="auto">
            <a:xfrm>
              <a:off x="6916738" y="4162425"/>
              <a:ext cx="1131887" cy="396875"/>
            </a:xfrm>
            <a:prstGeom prst="rect">
              <a:avLst/>
            </a:prstGeom>
            <a:noFill/>
            <a:ln w="9525">
              <a:noFill/>
              <a:miter lim="800000"/>
              <a:headEnd/>
              <a:tailEnd/>
            </a:ln>
            <a:effectLst/>
          </p:spPr>
          <p:txBody>
            <a:bodyPr wrap="none">
              <a:spAutoFit/>
            </a:bodyPr>
            <a:lstStyle/>
            <a:p>
              <a:r>
                <a:rPr lang="en-US" sz="2000" dirty="0"/>
                <a:t>Physical</a:t>
              </a:r>
            </a:p>
          </p:txBody>
        </p:sp>
        <p:sp>
          <p:nvSpPr>
            <p:cNvPr id="13" name="Text Box 12"/>
            <p:cNvSpPr txBox="1">
              <a:spLocks noChangeArrowheads="1"/>
            </p:cNvSpPr>
            <p:nvPr/>
          </p:nvSpPr>
          <p:spPr bwMode="auto">
            <a:xfrm>
              <a:off x="7145975" y="3797300"/>
              <a:ext cx="655949" cy="400110"/>
            </a:xfrm>
            <a:prstGeom prst="rect">
              <a:avLst/>
            </a:prstGeom>
            <a:noFill/>
            <a:ln w="9525">
              <a:noFill/>
              <a:miter lim="800000"/>
              <a:headEnd/>
              <a:tailEnd/>
            </a:ln>
            <a:effectLst/>
          </p:spPr>
          <p:txBody>
            <a:bodyPr wrap="none">
              <a:spAutoFit/>
            </a:bodyPr>
            <a:lstStyle/>
            <a:p>
              <a:r>
                <a:rPr lang="en-US" sz="2000" dirty="0"/>
                <a:t>Link</a:t>
              </a:r>
            </a:p>
          </p:txBody>
        </p:sp>
        <p:sp>
          <p:nvSpPr>
            <p:cNvPr id="14" name="Text Box 13"/>
            <p:cNvSpPr txBox="1">
              <a:spLocks noChangeArrowheads="1"/>
            </p:cNvSpPr>
            <p:nvPr/>
          </p:nvSpPr>
          <p:spPr bwMode="auto">
            <a:xfrm>
              <a:off x="6904038" y="3432175"/>
              <a:ext cx="1116012" cy="396875"/>
            </a:xfrm>
            <a:prstGeom prst="rect">
              <a:avLst/>
            </a:prstGeom>
            <a:noFill/>
            <a:ln w="9525">
              <a:noFill/>
              <a:miter lim="800000"/>
              <a:headEnd/>
              <a:tailEnd/>
            </a:ln>
            <a:effectLst/>
          </p:spPr>
          <p:txBody>
            <a:bodyPr wrap="none">
              <a:spAutoFit/>
            </a:bodyPr>
            <a:lstStyle/>
            <a:p>
              <a:r>
                <a:rPr lang="en-US" sz="2000" dirty="0"/>
                <a:t>Network</a:t>
              </a:r>
            </a:p>
          </p:txBody>
        </p:sp>
        <p:sp>
          <p:nvSpPr>
            <p:cNvPr id="15" name="Text Box 14"/>
            <p:cNvSpPr txBox="1">
              <a:spLocks noChangeArrowheads="1"/>
            </p:cNvSpPr>
            <p:nvPr/>
          </p:nvSpPr>
          <p:spPr bwMode="auto">
            <a:xfrm>
              <a:off x="6818313" y="3035300"/>
              <a:ext cx="1270000" cy="396875"/>
            </a:xfrm>
            <a:prstGeom prst="rect">
              <a:avLst/>
            </a:prstGeom>
            <a:noFill/>
            <a:ln w="9525">
              <a:noFill/>
              <a:miter lim="800000"/>
              <a:headEnd/>
              <a:tailEnd/>
            </a:ln>
            <a:effectLst/>
          </p:spPr>
          <p:txBody>
            <a:bodyPr wrap="none">
              <a:spAutoFit/>
            </a:bodyPr>
            <a:lstStyle/>
            <a:p>
              <a:r>
                <a:rPr lang="en-US" sz="2000" dirty="0"/>
                <a:t>Transport</a:t>
              </a:r>
            </a:p>
          </p:txBody>
        </p:sp>
        <p:sp>
          <p:nvSpPr>
            <p:cNvPr id="16" name="Text Box 17"/>
            <p:cNvSpPr txBox="1">
              <a:spLocks noChangeArrowheads="1"/>
            </p:cNvSpPr>
            <p:nvPr/>
          </p:nvSpPr>
          <p:spPr bwMode="auto">
            <a:xfrm>
              <a:off x="6791325" y="2638425"/>
              <a:ext cx="1428750" cy="396875"/>
            </a:xfrm>
            <a:prstGeom prst="rect">
              <a:avLst/>
            </a:prstGeom>
            <a:noFill/>
            <a:ln w="9525">
              <a:noFill/>
              <a:miter lim="800000"/>
              <a:headEnd/>
              <a:tailEnd/>
            </a:ln>
            <a:effectLst/>
          </p:spPr>
          <p:txBody>
            <a:bodyPr wrap="none">
              <a:spAutoFit/>
            </a:bodyPr>
            <a:lstStyle/>
            <a:p>
              <a:r>
                <a:rPr lang="en-US" sz="2000" dirty="0"/>
                <a:t>Application</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Electromagnetic Spectrum (3)</a:t>
            </a:r>
            <a:endParaRPr lang="en-US" dirty="0"/>
          </a:p>
        </p:txBody>
      </p:sp>
      <p:sp>
        <p:nvSpPr>
          <p:cNvPr id="3" name="Footer Placeholder 2"/>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 name="Content Placeholder 3"/>
          <p:cNvSpPr>
            <a:spLocks noGrp="1"/>
          </p:cNvSpPr>
          <p:nvPr>
            <p:ph idx="1"/>
          </p:nvPr>
        </p:nvSpPr>
        <p:spPr/>
        <p:txBody>
          <a:bodyPr/>
          <a:lstStyle/>
          <a:p>
            <a:r>
              <a:rPr lang="en-US" dirty="0"/>
              <a:t>Fortunately, there are also unlicensed (“ISM”) bands:</a:t>
            </a:r>
          </a:p>
          <a:p>
            <a:pPr lvl="2"/>
            <a:r>
              <a:rPr lang="en-US" dirty="0"/>
              <a:t>Free for use at low power; devices manage interference</a:t>
            </a:r>
          </a:p>
          <a:p>
            <a:pPr lvl="2"/>
            <a:r>
              <a:rPr lang="en-US" dirty="0"/>
              <a:t>Widely used for networking; </a:t>
            </a:r>
            <a:r>
              <a:rPr lang="en-US" dirty="0" err="1"/>
              <a:t>WiFi</a:t>
            </a:r>
            <a:r>
              <a:rPr lang="en-US" dirty="0"/>
              <a:t>, Bluetooth, </a:t>
            </a:r>
            <a:r>
              <a:rPr lang="en-US" dirty="0" err="1"/>
              <a:t>Zigbee</a:t>
            </a:r>
            <a:r>
              <a:rPr lang="en-US" dirty="0"/>
              <a:t>, etc.</a:t>
            </a:r>
          </a:p>
        </p:txBody>
      </p:sp>
      <p:grpSp>
        <p:nvGrpSpPr>
          <p:cNvPr id="15" name="Group 14"/>
          <p:cNvGrpSpPr/>
          <p:nvPr/>
        </p:nvGrpSpPr>
        <p:grpSpPr>
          <a:xfrm>
            <a:off x="1494631" y="3178897"/>
            <a:ext cx="7054412" cy="2786490"/>
            <a:chOff x="1408906" y="3378922"/>
            <a:chExt cx="7054412" cy="2786490"/>
          </a:xfrm>
        </p:grpSpPr>
        <p:pic>
          <p:nvPicPr>
            <p:cNvPr id="5" name="Picture 5"/>
            <p:cNvPicPr>
              <a:picLocks noChangeAspect="1" noChangeArrowheads="1"/>
            </p:cNvPicPr>
            <p:nvPr/>
          </p:nvPicPr>
          <p:blipFill>
            <a:blip r:embed="rId3" cstate="print"/>
            <a:srcRect/>
            <a:stretch>
              <a:fillRect/>
            </a:stretch>
          </p:blipFill>
          <p:spPr bwMode="auto">
            <a:xfrm>
              <a:off x="1408906" y="3378922"/>
              <a:ext cx="6030119" cy="2786490"/>
            </a:xfrm>
            <a:prstGeom prst="rect">
              <a:avLst/>
            </a:prstGeom>
            <a:noFill/>
            <a:ln w="9525">
              <a:noFill/>
              <a:miter lim="800000"/>
              <a:headEnd/>
              <a:tailEnd/>
            </a:ln>
          </p:spPr>
        </p:pic>
        <p:sp>
          <p:nvSpPr>
            <p:cNvPr id="6" name="TextBox 5"/>
            <p:cNvSpPr txBox="1"/>
            <p:nvPr/>
          </p:nvSpPr>
          <p:spPr>
            <a:xfrm>
              <a:off x="4171635" y="4429125"/>
              <a:ext cx="796180" cy="584775"/>
            </a:xfrm>
            <a:prstGeom prst="rect">
              <a:avLst/>
            </a:prstGeom>
            <a:noFill/>
          </p:spPr>
          <p:txBody>
            <a:bodyPr wrap="none" rtlCol="0">
              <a:spAutoFit/>
            </a:bodyPr>
            <a:lstStyle/>
            <a:p>
              <a:pPr algn="ctr"/>
              <a:r>
                <a:rPr lang="en-US" sz="1600" dirty="0"/>
                <a:t>802.11</a:t>
              </a:r>
            </a:p>
            <a:p>
              <a:pPr algn="ctr"/>
              <a:r>
                <a:rPr lang="en-US" sz="1600" dirty="0"/>
                <a:t>b/g/n</a:t>
              </a:r>
            </a:p>
          </p:txBody>
        </p:sp>
        <p:sp>
          <p:nvSpPr>
            <p:cNvPr id="7" name="TextBox 6"/>
            <p:cNvSpPr txBox="1"/>
            <p:nvPr/>
          </p:nvSpPr>
          <p:spPr>
            <a:xfrm>
              <a:off x="7210283" y="4524375"/>
              <a:ext cx="1253035" cy="338554"/>
            </a:xfrm>
            <a:prstGeom prst="rect">
              <a:avLst/>
            </a:prstGeom>
            <a:noFill/>
          </p:spPr>
          <p:txBody>
            <a:bodyPr wrap="none" rtlCol="0">
              <a:spAutoFit/>
            </a:bodyPr>
            <a:lstStyle/>
            <a:p>
              <a:pPr algn="ctr"/>
              <a:r>
                <a:rPr lang="en-US" sz="1600" dirty="0"/>
                <a:t>802.11a/g/n</a:t>
              </a:r>
            </a:p>
          </p:txBody>
        </p:sp>
        <p:cxnSp>
          <p:nvCxnSpPr>
            <p:cNvPr id="8" name="Straight Arrow Connector 7"/>
            <p:cNvCxnSpPr>
              <a:stCxn id="7" idx="1"/>
            </p:cNvCxnSpPr>
            <p:nvPr/>
          </p:nvCxnSpPr>
          <p:spPr>
            <a:xfrm rot="10800000">
              <a:off x="6869857" y="4691064"/>
              <a:ext cx="340427" cy="2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562600" y="4457700"/>
              <a:ext cx="1323975" cy="533400"/>
            </a:xfrm>
            <a:prstGeom prst="ellipse">
              <a:avLst/>
            </a:prstGeom>
            <a:solidFill>
              <a:srgbClr val="FF2BD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95675" y="4486275"/>
              <a:ext cx="466725" cy="466725"/>
            </a:xfrm>
            <a:prstGeom prst="ellipse">
              <a:avLst/>
            </a:prstGeom>
            <a:solidFill>
              <a:srgbClr val="FF2BD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flipH="1" flipV="1">
              <a:off x="3936156" y="4729163"/>
              <a:ext cx="27622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Radio Transmission</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grpSp>
        <p:nvGrpSpPr>
          <p:cNvPr id="11" name="Group 10"/>
          <p:cNvGrpSpPr/>
          <p:nvPr/>
        </p:nvGrpSpPr>
        <p:grpSpPr>
          <a:xfrm>
            <a:off x="4457700" y="2323651"/>
            <a:ext cx="4572000" cy="2326033"/>
            <a:chOff x="4572000" y="2276026"/>
            <a:chExt cx="4572000" cy="2326033"/>
          </a:xfrm>
        </p:grpSpPr>
        <p:graphicFrame>
          <p:nvGraphicFramePr>
            <p:cNvPr id="64515" name="Object 3"/>
            <p:cNvGraphicFramePr>
              <a:graphicFrameLocks noChangeAspect="1"/>
            </p:cNvGraphicFramePr>
            <p:nvPr/>
          </p:nvGraphicFramePr>
          <p:xfrm>
            <a:off x="4572000" y="2276026"/>
            <a:ext cx="4572000" cy="2326033"/>
          </p:xfrm>
          <a:graphic>
            <a:graphicData uri="http://schemas.openxmlformats.org/presentationml/2006/ole">
              <mc:AlternateContent xmlns:mc="http://schemas.openxmlformats.org/markup-compatibility/2006">
                <mc:Choice xmlns:v="urn:schemas-microsoft-com:vml" Requires="v">
                  <p:oleObj spid="_x0000_s64516" name="Image" r:id="rId4" imgW="22882540" imgH="11644444" progId="">
                    <p:embed/>
                  </p:oleObj>
                </mc:Choice>
                <mc:Fallback>
                  <p:oleObj name="Image" r:id="rId4" imgW="22882540" imgH="11644444"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276026"/>
                          <a:ext cx="4572000" cy="2326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p:nvPr/>
          </p:nvSpPr>
          <p:spPr bwMode="auto">
            <a:xfrm>
              <a:off x="6534150" y="4257675"/>
              <a:ext cx="400050" cy="342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13" name="Group 12"/>
          <p:cNvGrpSpPr/>
          <p:nvPr/>
        </p:nvGrpSpPr>
        <p:grpSpPr>
          <a:xfrm>
            <a:off x="571500" y="2083428"/>
            <a:ext cx="3652838" cy="2691144"/>
            <a:chOff x="438150" y="2083428"/>
            <a:chExt cx="3652838" cy="2691144"/>
          </a:xfrm>
        </p:grpSpPr>
        <p:graphicFrame>
          <p:nvGraphicFramePr>
            <p:cNvPr id="28682" name="Object 10"/>
            <p:cNvGraphicFramePr>
              <a:graphicFrameLocks noChangeAspect="1"/>
            </p:cNvGraphicFramePr>
            <p:nvPr/>
          </p:nvGraphicFramePr>
          <p:xfrm>
            <a:off x="438150" y="2083428"/>
            <a:ext cx="3652838" cy="2691144"/>
          </p:xfrm>
          <a:graphic>
            <a:graphicData uri="http://schemas.openxmlformats.org/presentationml/2006/ole">
              <mc:AlternateContent xmlns:mc="http://schemas.openxmlformats.org/markup-compatibility/2006">
                <mc:Choice xmlns:v="urn:schemas-microsoft-com:vml" Requires="v">
                  <p:oleObj spid="_x0000_s64517" name="Image" r:id="rId6" imgW="15796825" imgH="11644444" progId="">
                    <p:embed/>
                  </p:oleObj>
                </mc:Choice>
                <mc:Fallback>
                  <p:oleObj name="Image" r:id="rId6" imgW="15796825" imgH="11644444"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 y="2083428"/>
                          <a:ext cx="3652838" cy="2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p:nvPr/>
          </p:nvSpPr>
          <p:spPr bwMode="auto">
            <a:xfrm>
              <a:off x="1981200" y="4410075"/>
              <a:ext cx="400050" cy="342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14" name="Rectangle 3"/>
          <p:cNvSpPr txBox="1">
            <a:spLocks noChangeArrowheads="1"/>
          </p:cNvSpPr>
          <p:nvPr/>
        </p:nvSpPr>
        <p:spPr bwMode="auto">
          <a:xfrm>
            <a:off x="4657725" y="4829175"/>
            <a:ext cx="432435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ts val="1800"/>
              </a:spcBef>
              <a:spcAft>
                <a:spcPct val="0"/>
              </a:spcAft>
              <a:buClr>
                <a:srgbClr val="0000FF"/>
              </a:buClr>
              <a:buSzTx/>
              <a:buFont typeface="Arial" charset="0"/>
              <a:buNone/>
              <a:tabLst/>
              <a:defRPr/>
            </a:pPr>
            <a:r>
              <a:rPr kumimoji="0" lang="en-US" b="0" i="0" u="none" strike="noStrike" kern="0" cap="none" spc="0" normalizeH="0" baseline="0" noProof="0" dirty="0">
                <a:ln>
                  <a:noFill/>
                </a:ln>
                <a:solidFill>
                  <a:schemeClr val="tx1"/>
                </a:solidFill>
                <a:effectLst/>
                <a:uLnTx/>
                <a:uFillTx/>
                <a:latin typeface="Arial" charset="0"/>
                <a:ea typeface="+mn-ea"/>
                <a:cs typeface="Arial" charset="0"/>
              </a:rPr>
              <a:t>In the HF band, radio waves</a:t>
            </a:r>
            <a:r>
              <a:rPr kumimoji="0" lang="en-US" b="0" i="0" u="none" strike="noStrike" kern="0" cap="none" spc="0" normalizeH="0" noProof="0" dirty="0">
                <a:ln>
                  <a:noFill/>
                </a:ln>
                <a:solidFill>
                  <a:schemeClr val="tx1"/>
                </a:solidFill>
                <a:effectLst/>
                <a:uLnTx/>
                <a:uFillTx/>
                <a:latin typeface="Arial" charset="0"/>
                <a:ea typeface="+mn-ea"/>
                <a:cs typeface="Arial" charset="0"/>
              </a:rPr>
              <a:t> </a:t>
            </a:r>
            <a:r>
              <a:rPr kumimoji="0" lang="en-US" b="0" i="0" u="none" strike="noStrike" kern="0" cap="none" spc="0" normalizeH="0" baseline="0" noProof="0" dirty="0">
                <a:ln>
                  <a:noFill/>
                </a:ln>
                <a:solidFill>
                  <a:schemeClr val="tx1"/>
                </a:solidFill>
                <a:effectLst/>
                <a:uLnTx/>
                <a:uFillTx/>
                <a:latin typeface="Arial" charset="0"/>
                <a:ea typeface="+mn-ea"/>
                <a:cs typeface="Arial" charset="0"/>
              </a:rPr>
              <a:t>bounce off the ionosphere</a:t>
            </a:r>
            <a:r>
              <a:rPr kumimoji="0" lang="en-US" b="0" i="0" u="none" strike="noStrike" kern="0" cap="none" spc="0" normalizeH="0" baseline="0" noProof="0" dirty="0">
                <a:ln>
                  <a:noFill/>
                </a:ln>
                <a:solidFill>
                  <a:schemeClr val="tx1"/>
                </a:solidFill>
                <a:effectLst/>
                <a:uLnTx/>
                <a:uFillTx/>
                <a:latin typeface="Arial" pitchFamily="34" charset="0"/>
                <a:ea typeface="+mn-ea"/>
                <a:cs typeface="Arial" pitchFamily="34" charset="0"/>
              </a:rPr>
              <a:t>.</a:t>
            </a:r>
          </a:p>
        </p:txBody>
      </p:sp>
      <p:sp>
        <p:nvSpPr>
          <p:cNvPr id="18" name="Rectangle 3"/>
          <p:cNvSpPr txBox="1">
            <a:spLocks noChangeArrowheads="1"/>
          </p:cNvSpPr>
          <p:nvPr/>
        </p:nvSpPr>
        <p:spPr bwMode="auto">
          <a:xfrm>
            <a:off x="381000" y="4810125"/>
            <a:ext cx="432435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a:t>In the VLF, LF, and MF bands, radio waves follow the curvature of the earth</a:t>
            </a:r>
          </a:p>
        </p:txBody>
      </p:sp>
      <p:sp>
        <p:nvSpPr>
          <p:cNvPr id="28675" name="Rectangle 3"/>
          <p:cNvSpPr>
            <a:spLocks noGrp="1" noChangeArrowheads="1"/>
          </p:cNvSpPr>
          <p:nvPr>
            <p:ph idx="1"/>
          </p:nvPr>
        </p:nvSpPr>
        <p:spPr/>
        <p:txBody>
          <a:bodyPr/>
          <a:lstStyle/>
          <a:p>
            <a:r>
              <a:rPr lang="en-US" dirty="0"/>
              <a:t>Radio signals penetrate buildings well and propagate for long distances with </a:t>
            </a:r>
            <a:r>
              <a:rPr lang="en-US" u="sng" dirty="0"/>
              <a:t>path loss</a:t>
            </a: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Microwave Transmission</a:t>
            </a:r>
            <a:endParaRPr lang="en-US" dirty="0"/>
          </a:p>
        </p:txBody>
      </p:sp>
      <p:sp>
        <p:nvSpPr>
          <p:cNvPr id="3" name="Content Placeholder 2"/>
          <p:cNvSpPr>
            <a:spLocks noGrp="1"/>
          </p:cNvSpPr>
          <p:nvPr>
            <p:ph idx="1"/>
          </p:nvPr>
        </p:nvSpPr>
        <p:spPr>
          <a:xfrm>
            <a:off x="619125" y="1143000"/>
            <a:ext cx="8229600" cy="4867275"/>
          </a:xfrm>
        </p:spPr>
        <p:txBody>
          <a:bodyPr/>
          <a:lstStyle/>
          <a:p>
            <a:r>
              <a:rPr lang="en-US" dirty="0"/>
              <a:t>Microwaves have much bandwidth and are widely used indoors (</a:t>
            </a:r>
            <a:r>
              <a:rPr lang="en-US" dirty="0" err="1"/>
              <a:t>WiFi</a:t>
            </a:r>
            <a:r>
              <a:rPr lang="en-US" dirty="0"/>
              <a:t>) and outdoors (3G, satellites)</a:t>
            </a:r>
          </a:p>
          <a:p>
            <a:pPr lvl="1"/>
            <a:r>
              <a:rPr lang="en-US" dirty="0"/>
              <a:t>Signal is attenuated/reflected by everyday objects</a:t>
            </a:r>
          </a:p>
          <a:p>
            <a:pPr lvl="1"/>
            <a:r>
              <a:rPr lang="en-US" dirty="0"/>
              <a:t>Strength varies with mobility due multipath fading, etc.</a:t>
            </a:r>
          </a:p>
        </p:txBody>
      </p:sp>
      <p:sp>
        <p:nvSpPr>
          <p:cNvPr id="4" name="Footer Placeholder 3"/>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5" name="Picture 6"/>
          <p:cNvPicPr>
            <a:picLocks noChangeAspect="1" noChangeArrowheads="1"/>
          </p:cNvPicPr>
          <p:nvPr/>
        </p:nvPicPr>
        <p:blipFill>
          <a:blip r:embed="rId3" cstate="print"/>
          <a:srcRect/>
          <a:stretch>
            <a:fillRect/>
          </a:stretch>
        </p:blipFill>
        <p:spPr bwMode="auto">
          <a:xfrm>
            <a:off x="1157288" y="3186113"/>
            <a:ext cx="7000874" cy="29289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t>Light Transmission</a:t>
            </a:r>
          </a:p>
        </p:txBody>
      </p:sp>
      <p:sp>
        <p:nvSpPr>
          <p:cNvPr id="7" name="Footer Placeholder 6"/>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1748" name="Rectangle 3"/>
          <p:cNvSpPr>
            <a:spLocks noGrp="1" noChangeArrowheads="1"/>
          </p:cNvSpPr>
          <p:nvPr>
            <p:ph idx="1"/>
          </p:nvPr>
        </p:nvSpPr>
        <p:spPr/>
        <p:txBody>
          <a:bodyPr/>
          <a:lstStyle/>
          <a:p>
            <a:r>
              <a:rPr lang="en-US" dirty="0"/>
              <a:t>Line-of-sight light (no fiber) can be used for links</a:t>
            </a:r>
          </a:p>
          <a:p>
            <a:pPr lvl="1"/>
            <a:r>
              <a:rPr lang="en-US" dirty="0"/>
              <a:t>Light is highly directional, has much bandwidth</a:t>
            </a:r>
          </a:p>
          <a:p>
            <a:pPr lvl="1"/>
            <a:r>
              <a:rPr lang="en-US" dirty="0"/>
              <a:t>Use of LEDs/cameras and lasers/</a:t>
            </a:r>
            <a:r>
              <a:rPr lang="en-US" dirty="0" err="1"/>
              <a:t>photodetectors</a:t>
            </a:r>
            <a:endParaRPr lang="en-US" dirty="0"/>
          </a:p>
        </p:txBody>
      </p:sp>
      <p:grpSp>
        <p:nvGrpSpPr>
          <p:cNvPr id="10" name="Group 14"/>
          <p:cNvGrpSpPr/>
          <p:nvPr/>
        </p:nvGrpSpPr>
        <p:grpSpPr>
          <a:xfrm>
            <a:off x="1952624" y="3638551"/>
            <a:ext cx="5237457" cy="2305050"/>
            <a:chOff x="4926269" y="3743325"/>
            <a:chExt cx="3960556" cy="1743075"/>
          </a:xfrm>
        </p:grpSpPr>
        <p:pic>
          <p:nvPicPr>
            <p:cNvPr id="11" name="Picture 3"/>
            <p:cNvPicPr>
              <a:picLocks noChangeAspect="1" noChangeArrowheads="1"/>
            </p:cNvPicPr>
            <p:nvPr/>
          </p:nvPicPr>
          <p:blipFill>
            <a:blip r:embed="rId2" cstate="print"/>
            <a:srcRect/>
            <a:stretch>
              <a:fillRect/>
            </a:stretch>
          </p:blipFill>
          <p:spPr bwMode="auto">
            <a:xfrm>
              <a:off x="4926269" y="3743325"/>
              <a:ext cx="2131756" cy="1695450"/>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6962775" y="3790950"/>
              <a:ext cx="1924050" cy="1695450"/>
            </a:xfrm>
            <a:prstGeom prst="rect">
              <a:avLst/>
            </a:prstGeom>
            <a:noFill/>
            <a:ln w="9525">
              <a:noFill/>
              <a:miter lim="800000"/>
              <a:headEnd/>
              <a:tailEnd/>
            </a:ln>
          </p:spPr>
        </p:pic>
      </p:grpSp>
      <p:pic>
        <p:nvPicPr>
          <p:cNvPr id="3174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09825" y="3114675"/>
            <a:ext cx="1704975" cy="1038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vs. Wires/Fiber</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a:t>Wireless:</a:t>
            </a:r>
          </a:p>
          <a:p>
            <a:pPr lvl="2">
              <a:buFont typeface="Arial" pitchFamily="34" charset="0"/>
              <a:buChar char="+"/>
            </a:pPr>
            <a:r>
              <a:rPr lang="en-US" dirty="0"/>
              <a:t>Easy and inexpensive to deploy</a:t>
            </a:r>
          </a:p>
          <a:p>
            <a:pPr lvl="2">
              <a:buFont typeface="Arial" pitchFamily="34" charset="0"/>
              <a:buChar char="+"/>
            </a:pPr>
            <a:r>
              <a:rPr lang="en-US" dirty="0"/>
              <a:t>Naturally supports mobility</a:t>
            </a:r>
          </a:p>
          <a:p>
            <a:pPr lvl="2">
              <a:buFont typeface="Arial" pitchFamily="34" charset="0"/>
              <a:buChar char="+"/>
            </a:pPr>
            <a:r>
              <a:rPr lang="en-US" dirty="0"/>
              <a:t>Naturally supports broadcast</a:t>
            </a:r>
          </a:p>
          <a:p>
            <a:pPr lvl="2"/>
            <a:r>
              <a:rPr lang="en-US" dirty="0"/>
              <a:t>Transmissions interfere and must be managed</a:t>
            </a:r>
          </a:p>
          <a:p>
            <a:pPr lvl="2"/>
            <a:r>
              <a:rPr lang="en-US" dirty="0"/>
              <a:t>Signal strengths hence data rates vary greatly</a:t>
            </a:r>
          </a:p>
          <a:p>
            <a:r>
              <a:rPr lang="en-US" dirty="0"/>
              <a:t>Wires/Fiber:</a:t>
            </a:r>
          </a:p>
          <a:p>
            <a:pPr lvl="2">
              <a:buFont typeface="Arial" pitchFamily="34" charset="0"/>
              <a:buChar char="+"/>
            </a:pPr>
            <a:r>
              <a:rPr lang="en-US" dirty="0"/>
              <a:t>Easy to engineer a fixed data rate over point-to-point links</a:t>
            </a:r>
          </a:p>
          <a:p>
            <a:pPr lvl="2"/>
            <a:r>
              <a:rPr lang="en-US" dirty="0"/>
              <a:t>Can be expensive to deploy, esp. over distances</a:t>
            </a:r>
          </a:p>
          <a:p>
            <a:pPr lvl="2"/>
            <a:r>
              <a:rPr lang="en-US" dirty="0"/>
              <a:t>Doesn’t readily support mobility or broadcast</a:t>
            </a:r>
          </a:p>
          <a:p>
            <a:pPr lvl="2">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Communication Satellites</a:t>
            </a:r>
            <a:endParaRPr lang="en-US" dirty="0"/>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2771" name="Rectangle 3"/>
          <p:cNvSpPr>
            <a:spLocks noGrp="1" noChangeArrowheads="1"/>
          </p:cNvSpPr>
          <p:nvPr>
            <p:ph idx="1"/>
          </p:nvPr>
        </p:nvSpPr>
        <p:spPr>
          <a:xfrm>
            <a:off x="1381125" y="1990725"/>
            <a:ext cx="6867526" cy="4019550"/>
          </a:xfrm>
        </p:spPr>
        <p:txBody>
          <a:bodyPr/>
          <a:lstStyle/>
          <a:p>
            <a:pPr>
              <a:spcAft>
                <a:spcPts val="600"/>
              </a:spcAft>
            </a:pPr>
            <a:r>
              <a:rPr lang="en-US" dirty="0"/>
              <a:t>Satellites are effective for broadcast distribution and anywhere/anytime communications</a:t>
            </a:r>
          </a:p>
          <a:p>
            <a:pPr lvl="1"/>
            <a:r>
              <a:rPr lang="en-US" dirty="0"/>
              <a:t>Kinds of Satellites </a:t>
            </a:r>
            <a:r>
              <a:rPr lang="en-US" dirty="0">
                <a:solidFill>
                  <a:srgbClr val="0000FF"/>
                </a:solidFill>
              </a:rPr>
              <a:t>»</a:t>
            </a:r>
            <a:endParaRPr lang="en-US" dirty="0"/>
          </a:p>
          <a:p>
            <a:pPr lvl="1"/>
            <a:r>
              <a:rPr lang="en-US" dirty="0"/>
              <a:t>Geostationary (GEO) Satellites </a:t>
            </a:r>
            <a:r>
              <a:rPr lang="en-US" dirty="0">
                <a:solidFill>
                  <a:srgbClr val="0000FF"/>
                </a:solidFill>
              </a:rPr>
              <a:t>»</a:t>
            </a:r>
            <a:endParaRPr lang="en-US" dirty="0"/>
          </a:p>
          <a:p>
            <a:pPr lvl="1"/>
            <a:r>
              <a:rPr lang="en-US" dirty="0"/>
              <a:t>Low-Earth Orbit (LEO) Satellites </a:t>
            </a:r>
            <a:r>
              <a:rPr lang="en-US" dirty="0">
                <a:solidFill>
                  <a:srgbClr val="0000FF"/>
                </a:solidFill>
              </a:rPr>
              <a:t>»</a:t>
            </a:r>
            <a:endParaRPr lang="en-US" dirty="0"/>
          </a:p>
          <a:p>
            <a:pPr lvl="1"/>
            <a:r>
              <a:rPr lang="en-US" dirty="0"/>
              <a:t>Satellites vs. Fiber </a:t>
            </a:r>
            <a:r>
              <a:rPr lang="en-US" dirty="0">
                <a:solidFill>
                  <a:srgbClr val="0000FF"/>
                </a:solidFill>
              </a:rPr>
              <a:t>»</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Kinds of Satellites</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3795" name="Rectangle 3"/>
          <p:cNvSpPr>
            <a:spLocks noGrp="1" noChangeArrowheads="1"/>
          </p:cNvSpPr>
          <p:nvPr>
            <p:ph idx="1"/>
          </p:nvPr>
        </p:nvSpPr>
        <p:spPr>
          <a:xfrm>
            <a:off x="914399" y="1353538"/>
            <a:ext cx="7790214" cy="4600081"/>
          </a:xfrm>
        </p:spPr>
        <p:txBody>
          <a:bodyPr/>
          <a:lstStyle/>
          <a:p>
            <a:r>
              <a:rPr lang="en-US" dirty="0"/>
              <a:t>Satellites and their properties vary by altitude:</a:t>
            </a:r>
          </a:p>
          <a:p>
            <a:pPr lvl="1"/>
            <a:r>
              <a:rPr lang="en-US" dirty="0"/>
              <a:t>Geostationary (GEO), Medium-Earth Orbit (MEO),     and Low-Earth Orbit (LEO)</a:t>
            </a:r>
          </a:p>
        </p:txBody>
      </p:sp>
      <p:grpSp>
        <p:nvGrpSpPr>
          <p:cNvPr id="13" name="Group 12"/>
          <p:cNvGrpSpPr/>
          <p:nvPr/>
        </p:nvGrpSpPr>
        <p:grpSpPr>
          <a:xfrm>
            <a:off x="1524000" y="2790825"/>
            <a:ext cx="5943600" cy="3267075"/>
            <a:chOff x="1657350" y="2590800"/>
            <a:chExt cx="5943600" cy="3267075"/>
          </a:xfrm>
        </p:grpSpPr>
        <p:pic>
          <p:nvPicPr>
            <p:cNvPr id="33796" name="Picture 2"/>
            <p:cNvPicPr>
              <a:picLocks noChangeAspect="1" noChangeArrowheads="1"/>
            </p:cNvPicPr>
            <p:nvPr/>
          </p:nvPicPr>
          <p:blipFill>
            <a:blip r:embed="rId3" cstate="print"/>
            <a:srcRect/>
            <a:stretch>
              <a:fillRect/>
            </a:stretch>
          </p:blipFill>
          <p:spPr bwMode="auto">
            <a:xfrm>
              <a:off x="1657350" y="2590800"/>
              <a:ext cx="5810250" cy="3267075"/>
            </a:xfrm>
            <a:prstGeom prst="rect">
              <a:avLst/>
            </a:prstGeom>
            <a:noFill/>
            <a:ln w="9525">
              <a:noFill/>
              <a:miter lim="800000"/>
              <a:headEnd/>
              <a:tailEnd/>
            </a:ln>
          </p:spPr>
        </p:pic>
        <p:sp>
          <p:nvSpPr>
            <p:cNvPr id="12" name="TextBox 11"/>
            <p:cNvSpPr txBox="1"/>
            <p:nvPr/>
          </p:nvSpPr>
          <p:spPr>
            <a:xfrm>
              <a:off x="6153150" y="2619375"/>
              <a:ext cx="1447800" cy="461665"/>
            </a:xfrm>
            <a:prstGeom prst="rect">
              <a:avLst/>
            </a:prstGeom>
            <a:solidFill>
              <a:schemeClr val="bg1"/>
            </a:solidFill>
          </p:spPr>
          <p:txBody>
            <a:bodyPr wrap="square" rtlCol="0">
              <a:spAutoFit/>
            </a:bodyPr>
            <a:lstStyle/>
            <a:p>
              <a:pPr algn="ctr"/>
              <a:r>
                <a:rPr lang="en-US" sz="1200" dirty="0" err="1"/>
                <a:t>Sats</a:t>
              </a:r>
              <a:r>
                <a:rPr lang="en-US" sz="1200" dirty="0"/>
                <a:t> needed for global coverage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Geostationary Satellites</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5843" name="Rectangle 3"/>
          <p:cNvSpPr>
            <a:spLocks noGrp="1" noChangeArrowheads="1"/>
          </p:cNvSpPr>
          <p:nvPr>
            <p:ph idx="1"/>
          </p:nvPr>
        </p:nvSpPr>
        <p:spPr>
          <a:xfrm>
            <a:off x="914399" y="1401163"/>
            <a:ext cx="7790214" cy="4600081"/>
          </a:xfrm>
        </p:spPr>
        <p:txBody>
          <a:bodyPr/>
          <a:lstStyle/>
          <a:p>
            <a:r>
              <a:rPr lang="en-US" dirty="0"/>
              <a:t>GEO satellites orbit 35,000 km above a fixed location</a:t>
            </a:r>
          </a:p>
          <a:p>
            <a:pPr marL="628650" lvl="2" indent="-285750"/>
            <a:r>
              <a:rPr lang="en-US" dirty="0"/>
              <a:t>VSAT (computers) can communicate with the help of a hub</a:t>
            </a:r>
          </a:p>
          <a:p>
            <a:pPr marL="628650" lvl="2" indent="-285750"/>
            <a:r>
              <a:rPr lang="en-US" dirty="0"/>
              <a:t>Different bands (L, S, C, Ku, Ka) in the GHz are in use but may be crowded or susceptible to rain.</a:t>
            </a:r>
          </a:p>
          <a:p>
            <a:endParaRPr lang="en-US" dirty="0"/>
          </a:p>
        </p:txBody>
      </p:sp>
      <p:grpSp>
        <p:nvGrpSpPr>
          <p:cNvPr id="13" name="Group 12"/>
          <p:cNvGrpSpPr/>
          <p:nvPr/>
        </p:nvGrpSpPr>
        <p:grpSpPr>
          <a:xfrm>
            <a:off x="2124075" y="3171825"/>
            <a:ext cx="5219699" cy="3315974"/>
            <a:chOff x="1133475" y="2253131"/>
            <a:chExt cx="5629274" cy="3576169"/>
          </a:xfrm>
        </p:grpSpPr>
        <p:pic>
          <p:nvPicPr>
            <p:cNvPr id="35844" name="Picture 2"/>
            <p:cNvPicPr>
              <a:picLocks noChangeAspect="1" noChangeArrowheads="1"/>
            </p:cNvPicPr>
            <p:nvPr/>
          </p:nvPicPr>
          <p:blipFill>
            <a:blip r:embed="rId2" cstate="print"/>
            <a:srcRect t="1971"/>
            <a:stretch>
              <a:fillRect/>
            </a:stretch>
          </p:blipFill>
          <p:spPr bwMode="auto">
            <a:xfrm>
              <a:off x="1391972" y="2253131"/>
              <a:ext cx="5370777" cy="3576169"/>
            </a:xfrm>
            <a:prstGeom prst="rect">
              <a:avLst/>
            </a:prstGeom>
            <a:noFill/>
            <a:ln w="9525">
              <a:noFill/>
              <a:miter lim="800000"/>
              <a:headEnd/>
              <a:tailEnd/>
            </a:ln>
          </p:spPr>
        </p:pic>
        <p:sp>
          <p:nvSpPr>
            <p:cNvPr id="9" name="TextBox 8"/>
            <p:cNvSpPr txBox="1"/>
            <p:nvPr/>
          </p:nvSpPr>
          <p:spPr>
            <a:xfrm>
              <a:off x="1676400" y="4371975"/>
              <a:ext cx="770275" cy="369332"/>
            </a:xfrm>
            <a:prstGeom prst="rect">
              <a:avLst/>
            </a:prstGeom>
            <a:solidFill>
              <a:schemeClr val="bg1"/>
            </a:solidFill>
          </p:spPr>
          <p:txBody>
            <a:bodyPr wrap="none" rtlCol="0">
              <a:spAutoFit/>
            </a:bodyPr>
            <a:lstStyle/>
            <a:p>
              <a:r>
                <a:rPr lang="en-US" dirty="0"/>
                <a:t>VSAT</a:t>
              </a:r>
            </a:p>
          </p:txBody>
        </p:sp>
        <p:sp>
          <p:nvSpPr>
            <p:cNvPr id="10" name="Freeform 9"/>
            <p:cNvSpPr/>
            <p:nvPr/>
          </p:nvSpPr>
          <p:spPr bwMode="auto">
            <a:xfrm rot="2908794">
              <a:off x="2019301" y="4799012"/>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5648325" y="4933950"/>
              <a:ext cx="1028700" cy="581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1133475" y="4886325"/>
              <a:ext cx="1028700" cy="581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18" name="TextBox 17"/>
          <p:cNvSpPr txBox="1"/>
          <p:nvPr/>
        </p:nvSpPr>
        <p:spPr>
          <a:xfrm>
            <a:off x="5257800" y="3206234"/>
            <a:ext cx="1544012" cy="369332"/>
          </a:xfrm>
          <a:prstGeom prst="rect">
            <a:avLst/>
          </a:prstGeom>
          <a:solidFill>
            <a:schemeClr val="bg1"/>
          </a:solidFill>
        </p:spPr>
        <p:txBody>
          <a:bodyPr wrap="none" rtlCol="0">
            <a:spAutoFit/>
          </a:bodyPr>
          <a:lstStyle/>
          <a:p>
            <a:r>
              <a:rPr lang="en-US" dirty="0"/>
              <a:t>GEO satellite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Low-Earth Orbit Satellites</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a:t>Systems such as Iridium use many low-latency satellites for coverage and route communications via them</a:t>
            </a:r>
          </a:p>
        </p:txBody>
      </p:sp>
      <p:pic>
        <p:nvPicPr>
          <p:cNvPr id="36868" name="Picture 2"/>
          <p:cNvPicPr>
            <a:picLocks noChangeAspect="1" noChangeArrowheads="1"/>
          </p:cNvPicPr>
          <p:nvPr/>
        </p:nvPicPr>
        <p:blipFill>
          <a:blip r:embed="rId3" cstate="print"/>
          <a:srcRect/>
          <a:stretch>
            <a:fillRect/>
          </a:stretch>
        </p:blipFill>
        <p:spPr bwMode="auto">
          <a:xfrm>
            <a:off x="1504950" y="2419350"/>
            <a:ext cx="5807075" cy="3828009"/>
          </a:xfrm>
          <a:prstGeom prst="rect">
            <a:avLst/>
          </a:prstGeom>
          <a:noFill/>
          <a:ln w="9525">
            <a:noFill/>
            <a:miter lim="800000"/>
            <a:headEnd/>
            <a:tailEnd/>
          </a:ln>
        </p:spPr>
      </p:pic>
      <p:sp>
        <p:nvSpPr>
          <p:cNvPr id="12" name="Rectangle 11"/>
          <p:cNvSpPr/>
          <p:nvPr/>
        </p:nvSpPr>
        <p:spPr>
          <a:xfrm>
            <a:off x="4733925" y="5353735"/>
            <a:ext cx="3971924" cy="646331"/>
          </a:xfrm>
          <a:prstGeom prst="rect">
            <a:avLst/>
          </a:prstGeom>
        </p:spPr>
        <p:txBody>
          <a:bodyPr wrap="square">
            <a:spAutoFit/>
          </a:bodyPr>
          <a:lstStyle/>
          <a:p>
            <a:pPr marL="0" indent="0" algn="ctr" eaLnBrk="1" hangingPunct="1">
              <a:buFontTx/>
              <a:buNone/>
            </a:pPr>
            <a:r>
              <a:rPr lang="en-US" dirty="0"/>
              <a:t>The Iridium satellites form six necklaces around the earth.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Satellite vs. Fiber</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a:t>Satellite:</a:t>
            </a:r>
          </a:p>
          <a:p>
            <a:pPr lvl="2">
              <a:buFont typeface="Arial" pitchFamily="34" charset="0"/>
              <a:buChar char="+"/>
            </a:pPr>
            <a:r>
              <a:rPr lang="en-US" dirty="0"/>
              <a:t>Can rapidly set up anywhere/anytime communications (after satellites have been launched)</a:t>
            </a:r>
          </a:p>
          <a:p>
            <a:pPr lvl="2">
              <a:buFont typeface="Arial" pitchFamily="34" charset="0"/>
              <a:buChar char="+"/>
            </a:pPr>
            <a:r>
              <a:rPr lang="en-US" dirty="0"/>
              <a:t>Can broadcast to large regions</a:t>
            </a:r>
          </a:p>
          <a:p>
            <a:pPr lvl="2"/>
            <a:r>
              <a:rPr lang="en-US" dirty="0"/>
              <a:t>Limited bandwidth and interference to manage </a:t>
            </a:r>
          </a:p>
          <a:p>
            <a:r>
              <a:rPr lang="en-US" dirty="0"/>
              <a:t>Fiber:</a:t>
            </a:r>
          </a:p>
          <a:p>
            <a:pPr lvl="2">
              <a:buFont typeface="Arial" pitchFamily="34" charset="0"/>
              <a:buChar char="+"/>
            </a:pPr>
            <a:r>
              <a:rPr lang="en-US" dirty="0"/>
              <a:t>Enormous bandwidth over long distances</a:t>
            </a:r>
          </a:p>
          <a:p>
            <a:pPr lvl="2"/>
            <a:r>
              <a:rPr lang="en-US" dirty="0"/>
              <a:t>Installation can be more expensive/difficult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dirty="0"/>
              <a:t>Theoretical Basis for Data Communication</a:t>
            </a:r>
          </a:p>
        </p:txBody>
      </p:sp>
      <p:sp>
        <p:nvSpPr>
          <p:cNvPr id="5123" name="Content Placeholder 4"/>
          <p:cNvSpPr>
            <a:spLocks noGrp="1"/>
          </p:cNvSpPr>
          <p:nvPr>
            <p:ph idx="1"/>
          </p:nvPr>
        </p:nvSpPr>
        <p:spPr/>
        <p:txBody>
          <a:bodyPr/>
          <a:lstStyle/>
          <a:p>
            <a:r>
              <a:rPr lang="en-US" dirty="0"/>
              <a:t>Communication rates have fundamental limits</a:t>
            </a:r>
          </a:p>
          <a:p>
            <a:pPr lvl="3"/>
            <a:endParaRPr lang="en-US" dirty="0"/>
          </a:p>
          <a:p>
            <a:pPr lvl="1"/>
            <a:r>
              <a:rPr lang="en-US" dirty="0"/>
              <a:t>Fourier analysis </a:t>
            </a:r>
            <a:r>
              <a:rPr lang="en-US" dirty="0">
                <a:solidFill>
                  <a:srgbClr val="0000FF"/>
                </a:solidFill>
              </a:rPr>
              <a:t>»</a:t>
            </a:r>
          </a:p>
          <a:p>
            <a:pPr lvl="1"/>
            <a:r>
              <a:rPr lang="en-US" dirty="0"/>
              <a:t>Bandwidth-limited signals </a:t>
            </a:r>
            <a:r>
              <a:rPr lang="en-US" dirty="0">
                <a:solidFill>
                  <a:srgbClr val="0000FF"/>
                </a:solidFill>
              </a:rPr>
              <a:t>»</a:t>
            </a:r>
          </a:p>
          <a:p>
            <a:pPr lvl="1"/>
            <a:r>
              <a:rPr lang="en-US" dirty="0"/>
              <a:t>Maximum data rate of a channel </a:t>
            </a:r>
            <a:r>
              <a:rPr lang="en-US" dirty="0">
                <a:solidFill>
                  <a:srgbClr val="0000FF"/>
                </a:solidFill>
              </a:rPr>
              <a:t>»</a:t>
            </a:r>
          </a:p>
          <a:p>
            <a:endParaRPr lang="en-US" dirty="0"/>
          </a:p>
        </p:txBody>
      </p:sp>
      <p:sp>
        <p:nvSpPr>
          <p:cNvPr id="11" name="Footer Placeholder 10"/>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Digital Modulation and Multiplexing</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9939" name="Rectangle 3"/>
          <p:cNvSpPr>
            <a:spLocks noGrp="1" noChangeArrowheads="1"/>
          </p:cNvSpPr>
          <p:nvPr>
            <p:ph idx="1"/>
          </p:nvPr>
        </p:nvSpPr>
        <p:spPr>
          <a:xfrm>
            <a:off x="1381124" y="1714500"/>
            <a:ext cx="7315201" cy="4019550"/>
          </a:xfrm>
        </p:spPr>
        <p:txBody>
          <a:bodyPr/>
          <a:lstStyle/>
          <a:p>
            <a:pPr>
              <a:spcAft>
                <a:spcPts val="1800"/>
              </a:spcAft>
            </a:pPr>
            <a:r>
              <a:rPr lang="en-US" u="sng" dirty="0"/>
              <a:t>Modulation</a:t>
            </a:r>
            <a:r>
              <a:rPr lang="en-US" dirty="0"/>
              <a:t> schemes send bits as signals; </a:t>
            </a:r>
            <a:r>
              <a:rPr lang="en-US" u="sng" dirty="0"/>
              <a:t>multiplexing</a:t>
            </a:r>
            <a:r>
              <a:rPr lang="en-US" dirty="0"/>
              <a:t> schemes share a channel among users.</a:t>
            </a:r>
          </a:p>
          <a:p>
            <a:pPr lvl="1"/>
            <a:r>
              <a:rPr lang="en-US" dirty="0"/>
              <a:t>Baseband Transmission </a:t>
            </a:r>
            <a:r>
              <a:rPr lang="en-US" dirty="0">
                <a:solidFill>
                  <a:srgbClr val="0000FF"/>
                </a:solidFill>
              </a:rPr>
              <a:t>»</a:t>
            </a:r>
            <a:endParaRPr lang="en-US" dirty="0"/>
          </a:p>
          <a:p>
            <a:pPr lvl="1"/>
            <a:r>
              <a:rPr lang="en-US" dirty="0" err="1"/>
              <a:t>Passband</a:t>
            </a:r>
            <a:r>
              <a:rPr lang="en-US" dirty="0"/>
              <a:t> Transmission </a:t>
            </a:r>
            <a:r>
              <a:rPr lang="en-US" dirty="0">
                <a:solidFill>
                  <a:srgbClr val="0000FF"/>
                </a:solidFill>
              </a:rPr>
              <a:t>»</a:t>
            </a:r>
            <a:endParaRPr lang="en-US" dirty="0"/>
          </a:p>
          <a:p>
            <a:pPr lvl="1"/>
            <a:r>
              <a:rPr lang="en-US" dirty="0"/>
              <a:t>Frequency Division Multiplexing </a:t>
            </a:r>
            <a:r>
              <a:rPr lang="en-US" dirty="0">
                <a:solidFill>
                  <a:srgbClr val="0000FF"/>
                </a:solidFill>
              </a:rPr>
              <a:t>»</a:t>
            </a:r>
            <a:endParaRPr lang="en-US" dirty="0"/>
          </a:p>
          <a:p>
            <a:pPr lvl="1"/>
            <a:r>
              <a:rPr lang="en-US" dirty="0"/>
              <a:t>Time Division Multiplexing </a:t>
            </a:r>
            <a:r>
              <a:rPr lang="en-US" dirty="0">
                <a:solidFill>
                  <a:srgbClr val="0000FF"/>
                </a:solidFill>
              </a:rPr>
              <a:t>»</a:t>
            </a:r>
            <a:endParaRPr lang="en-US" dirty="0"/>
          </a:p>
          <a:p>
            <a:pPr lvl="1"/>
            <a:r>
              <a:rPr lang="en-US" dirty="0"/>
              <a:t>Code Division Multiple Access </a:t>
            </a:r>
            <a:r>
              <a:rPr lang="en-US" dirty="0">
                <a:solidFill>
                  <a:srgbClr val="0000FF"/>
                </a:solidFill>
              </a:rPr>
              <a:t>»</a:t>
            </a: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65" name="Picture 5"/>
          <p:cNvPicPr>
            <a:picLocks noChangeAspect="1" noChangeArrowheads="1"/>
          </p:cNvPicPr>
          <p:nvPr/>
        </p:nvPicPr>
        <p:blipFill>
          <a:blip r:embed="rId2" cstate="print"/>
          <a:srcRect/>
          <a:stretch>
            <a:fillRect/>
          </a:stretch>
        </p:blipFill>
        <p:spPr bwMode="auto">
          <a:xfrm>
            <a:off x="1476375" y="2592968"/>
            <a:ext cx="6057900" cy="3560181"/>
          </a:xfrm>
          <a:prstGeom prst="rect">
            <a:avLst/>
          </a:prstGeom>
          <a:noFill/>
          <a:ln w="9525">
            <a:noFill/>
            <a:miter lim="800000"/>
            <a:headEnd/>
            <a:tailEnd/>
          </a:ln>
        </p:spPr>
      </p:pic>
      <p:sp>
        <p:nvSpPr>
          <p:cNvPr id="40962" name="Rectangle 2"/>
          <p:cNvSpPr>
            <a:spLocks noGrp="1" noChangeArrowheads="1"/>
          </p:cNvSpPr>
          <p:nvPr>
            <p:ph type="title"/>
          </p:nvPr>
        </p:nvSpPr>
        <p:spPr/>
        <p:txBody>
          <a:bodyPr/>
          <a:lstStyle/>
          <a:p>
            <a:r>
              <a:rPr lang="en-US"/>
              <a:t>Baseband Transmission</a:t>
            </a:r>
          </a:p>
        </p:txBody>
      </p:sp>
      <p:sp>
        <p:nvSpPr>
          <p:cNvPr id="40963" name="Rectangle 3"/>
          <p:cNvSpPr>
            <a:spLocks noGrp="1" noChangeArrowheads="1"/>
          </p:cNvSpPr>
          <p:nvPr>
            <p:ph type="body" idx="1"/>
          </p:nvPr>
        </p:nvSpPr>
        <p:spPr/>
        <p:txBody>
          <a:bodyPr/>
          <a:lstStyle/>
          <a:p>
            <a:r>
              <a:rPr lang="it-IT" dirty="0"/>
              <a:t>Line codes send </a:t>
            </a:r>
            <a:r>
              <a:rPr lang="it-IT" u="sng" dirty="0"/>
              <a:t>symbols</a:t>
            </a:r>
            <a:r>
              <a:rPr lang="it-IT" dirty="0"/>
              <a:t> that represent one or more bits</a:t>
            </a:r>
          </a:p>
          <a:p>
            <a:pPr lvl="1"/>
            <a:r>
              <a:rPr lang="it-IT" dirty="0"/>
              <a:t>NRZ is the simplest, literal line code (+1V=“1”, -1V=“0”)</a:t>
            </a:r>
          </a:p>
          <a:p>
            <a:pPr lvl="1"/>
            <a:r>
              <a:rPr lang="it-IT" dirty="0"/>
              <a:t>Other codes tradeoff bandwidth and signal transitions</a:t>
            </a:r>
          </a:p>
          <a:p>
            <a:r>
              <a:rPr lang="it-IT" dirty="0"/>
              <a:t> </a:t>
            </a:r>
            <a:endParaRPr lang="en-US" dirty="0"/>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sp>
        <p:nvSpPr>
          <p:cNvPr id="12" name="Rectangle 11"/>
          <p:cNvSpPr/>
          <p:nvPr/>
        </p:nvSpPr>
        <p:spPr>
          <a:xfrm>
            <a:off x="2600325" y="6020485"/>
            <a:ext cx="3971924" cy="369332"/>
          </a:xfrm>
          <a:prstGeom prst="rect">
            <a:avLst/>
          </a:prstGeom>
        </p:spPr>
        <p:txBody>
          <a:bodyPr wrap="square">
            <a:spAutoFit/>
          </a:bodyPr>
          <a:lstStyle/>
          <a:p>
            <a:pPr algn="ctr"/>
            <a:r>
              <a:rPr lang="it-IT" dirty="0"/>
              <a:t>Four different line codes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Recovery</a:t>
            </a:r>
          </a:p>
        </p:txBody>
      </p:sp>
      <p:sp>
        <p:nvSpPr>
          <p:cNvPr id="3" name="Content Placeholder 2"/>
          <p:cNvSpPr>
            <a:spLocks noGrp="1"/>
          </p:cNvSpPr>
          <p:nvPr>
            <p:ph idx="1"/>
          </p:nvPr>
        </p:nvSpPr>
        <p:spPr/>
        <p:txBody>
          <a:bodyPr/>
          <a:lstStyle/>
          <a:p>
            <a:r>
              <a:rPr lang="en-US" dirty="0"/>
              <a:t>To decode the symbols, signals need sufficient transitions</a:t>
            </a:r>
          </a:p>
          <a:p>
            <a:pPr lvl="1"/>
            <a:r>
              <a:rPr lang="en-US" dirty="0"/>
              <a:t>Otherwise long runs of 0s (or 1s) are confusing, e.g.:</a:t>
            </a:r>
          </a:p>
          <a:p>
            <a:pPr lvl="3"/>
            <a:endParaRPr lang="en-US" dirty="0"/>
          </a:p>
          <a:p>
            <a:pPr lvl="3"/>
            <a:endParaRPr lang="en-US" dirty="0"/>
          </a:p>
          <a:p>
            <a:pPr>
              <a:spcBef>
                <a:spcPts val="1200"/>
              </a:spcBef>
            </a:pPr>
            <a:r>
              <a:rPr lang="en-US" dirty="0"/>
              <a:t>Strategies:</a:t>
            </a:r>
          </a:p>
          <a:p>
            <a:pPr lvl="1"/>
            <a:r>
              <a:rPr lang="en-US" dirty="0"/>
              <a:t>Manchester coding, mixes clock signal in every symbol</a:t>
            </a:r>
          </a:p>
          <a:p>
            <a:pPr lvl="1"/>
            <a:r>
              <a:rPr lang="en-US" dirty="0"/>
              <a:t>4B/5B maps 4 data bits to 5 coded bits with 1s and 0s:</a:t>
            </a:r>
          </a:p>
          <a:p>
            <a:pPr lvl="1"/>
            <a:endParaRPr lang="en-US" dirty="0"/>
          </a:p>
          <a:p>
            <a:pPr lvl="1"/>
            <a:endParaRPr lang="en-US" dirty="0"/>
          </a:p>
          <a:p>
            <a:pPr lvl="1"/>
            <a:endParaRPr lang="en-US" dirty="0"/>
          </a:p>
          <a:p>
            <a:pPr lvl="1">
              <a:spcBef>
                <a:spcPts val="1800"/>
              </a:spcBef>
            </a:pPr>
            <a:r>
              <a:rPr lang="en-US" dirty="0"/>
              <a:t>Scrambler XORs </a:t>
            </a:r>
            <a:r>
              <a:rPr lang="en-US" dirty="0" err="1"/>
              <a:t>tx</a:t>
            </a:r>
            <a:r>
              <a:rPr lang="en-US" dirty="0"/>
              <a:t>/</a:t>
            </a:r>
            <a:r>
              <a:rPr lang="en-US" dirty="0" err="1"/>
              <a:t>rx</a:t>
            </a:r>
            <a:r>
              <a:rPr lang="en-US" dirty="0"/>
              <a:t> data with pseudorandom bits</a:t>
            </a:r>
          </a:p>
          <a:p>
            <a:pPr lvl="1"/>
            <a:endParaRPr lang="en-US" dirty="0"/>
          </a:p>
        </p:txBody>
      </p:sp>
      <p:sp>
        <p:nvSpPr>
          <p:cNvPr id="4" name="Footer Placeholder 3"/>
          <p:cNvSpPr>
            <a:spLocks noGrp="1"/>
          </p:cNvSpPr>
          <p:nvPr>
            <p:ph type="ftr" sz="quarter" idx="11"/>
          </p:nvPr>
        </p:nvSpPr>
        <p:spPr/>
        <p:txBody>
          <a:bodyPr/>
          <a:lstStyle/>
          <a:p>
            <a:pPr>
              <a:defRPr/>
            </a:pPr>
            <a:r>
              <a:rPr lang="en-US"/>
              <a:t>CN5E by Tanenbaum &amp; Wetherall, © Pearson Education-Prentice Hall and D. Wetherall, 2011</a:t>
            </a:r>
            <a:endParaRPr lang="en-US" dirty="0"/>
          </a:p>
        </p:txBody>
      </p:sp>
      <p:grpSp>
        <p:nvGrpSpPr>
          <p:cNvPr id="8" name="Group 7"/>
          <p:cNvGrpSpPr/>
          <p:nvPr/>
        </p:nvGrpSpPr>
        <p:grpSpPr>
          <a:xfrm>
            <a:off x="1628774" y="2171700"/>
            <a:ext cx="5895976" cy="400050"/>
            <a:chOff x="1628774" y="2200275"/>
            <a:chExt cx="5895976" cy="400050"/>
          </a:xfrm>
        </p:grpSpPr>
        <p:sp>
          <p:nvSpPr>
            <p:cNvPr id="5" name="Freeform 4"/>
            <p:cNvSpPr/>
            <p:nvPr/>
          </p:nvSpPr>
          <p:spPr>
            <a:xfrm>
              <a:off x="1628774" y="2200275"/>
              <a:ext cx="5534025" cy="400050"/>
            </a:xfrm>
            <a:custGeom>
              <a:avLst/>
              <a:gdLst>
                <a:gd name="connsiteX0" fmla="*/ 0 w 4743450"/>
                <a:gd name="connsiteY0" fmla="*/ 0 h 342900"/>
                <a:gd name="connsiteX1" fmla="*/ 381000 w 4743450"/>
                <a:gd name="connsiteY1" fmla="*/ 9525 h 342900"/>
                <a:gd name="connsiteX2" fmla="*/ 381000 w 4743450"/>
                <a:gd name="connsiteY2" fmla="*/ 342900 h 342900"/>
                <a:gd name="connsiteX3" fmla="*/ 4743450 w 474345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4743450" h="342900">
                  <a:moveTo>
                    <a:pt x="0" y="0"/>
                  </a:moveTo>
                  <a:lnTo>
                    <a:pt x="381000" y="9525"/>
                  </a:lnTo>
                  <a:lnTo>
                    <a:pt x="381000" y="342900"/>
                  </a:lnTo>
                  <a:lnTo>
                    <a:pt x="4743450" y="342900"/>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706599" y="2247117"/>
              <a:ext cx="298480" cy="338554"/>
            </a:xfrm>
            <a:prstGeom prst="rect">
              <a:avLst/>
            </a:prstGeom>
            <a:noFill/>
          </p:spPr>
          <p:txBody>
            <a:bodyPr wrap="none" rtlCol="0">
              <a:spAutoFit/>
            </a:bodyPr>
            <a:lstStyle/>
            <a:p>
              <a:pPr algn="ctr"/>
              <a:r>
                <a:rPr lang="en-US" sz="1600" dirty="0"/>
                <a:t>1</a:t>
              </a:r>
            </a:p>
          </p:txBody>
        </p:sp>
        <p:sp>
          <p:nvSpPr>
            <p:cNvPr id="7" name="TextBox 6"/>
            <p:cNvSpPr txBox="1"/>
            <p:nvPr/>
          </p:nvSpPr>
          <p:spPr>
            <a:xfrm>
              <a:off x="2106648" y="2209800"/>
              <a:ext cx="5418102" cy="338554"/>
            </a:xfrm>
            <a:prstGeom prst="rect">
              <a:avLst/>
            </a:prstGeom>
            <a:noFill/>
          </p:spPr>
          <p:txBody>
            <a:bodyPr wrap="square" rtlCol="0">
              <a:spAutoFit/>
            </a:bodyPr>
            <a:lstStyle/>
            <a:p>
              <a:pPr algn="ctr"/>
              <a:r>
                <a:rPr lang="en-US" sz="1600" dirty="0"/>
                <a:t>0    0     0     0     0     0     0     0     0    0  um, 0? </a:t>
              </a:r>
              <a:r>
                <a:rPr lang="en-US" sz="1600" dirty="0" err="1"/>
                <a:t>er</a:t>
              </a:r>
              <a:r>
                <a:rPr lang="en-US" sz="1600" dirty="0"/>
                <a:t>, 0?  </a:t>
              </a:r>
            </a:p>
          </p:txBody>
        </p:sp>
      </p:grpSp>
      <p:graphicFrame>
        <p:nvGraphicFramePr>
          <p:cNvPr id="10" name="Table 9"/>
          <p:cNvGraphicFramePr>
            <a:graphicFrameLocks noGrp="1"/>
          </p:cNvGraphicFramePr>
          <p:nvPr/>
        </p:nvGraphicFramePr>
        <p:xfrm>
          <a:off x="1809748" y="4168774"/>
          <a:ext cx="5876928" cy="1279525"/>
        </p:xfrm>
        <a:graphic>
          <a:graphicData uri="http://schemas.openxmlformats.org/drawingml/2006/table">
            <a:tbl>
              <a:tblPr firstRow="1" bandRow="1">
                <a:tableStyleId>{5940675A-B579-460E-94D1-54222C63F5DA}</a:tableStyleId>
              </a:tblPr>
              <a:tblGrid>
                <a:gridCol w="734616">
                  <a:extLst>
                    <a:ext uri="{9D8B030D-6E8A-4147-A177-3AD203B41FA5}">
                      <a16:colId xmlns:a16="http://schemas.microsoft.com/office/drawing/2014/main" val="20000"/>
                    </a:ext>
                  </a:extLst>
                </a:gridCol>
                <a:gridCol w="734616">
                  <a:extLst>
                    <a:ext uri="{9D8B030D-6E8A-4147-A177-3AD203B41FA5}">
                      <a16:colId xmlns:a16="http://schemas.microsoft.com/office/drawing/2014/main" val="20001"/>
                    </a:ext>
                  </a:extLst>
                </a:gridCol>
                <a:gridCol w="734616">
                  <a:extLst>
                    <a:ext uri="{9D8B030D-6E8A-4147-A177-3AD203B41FA5}">
                      <a16:colId xmlns:a16="http://schemas.microsoft.com/office/drawing/2014/main" val="20002"/>
                    </a:ext>
                  </a:extLst>
                </a:gridCol>
                <a:gridCol w="734616">
                  <a:extLst>
                    <a:ext uri="{9D8B030D-6E8A-4147-A177-3AD203B41FA5}">
                      <a16:colId xmlns:a16="http://schemas.microsoft.com/office/drawing/2014/main" val="20003"/>
                    </a:ext>
                  </a:extLst>
                </a:gridCol>
                <a:gridCol w="734616">
                  <a:extLst>
                    <a:ext uri="{9D8B030D-6E8A-4147-A177-3AD203B41FA5}">
                      <a16:colId xmlns:a16="http://schemas.microsoft.com/office/drawing/2014/main" val="20004"/>
                    </a:ext>
                  </a:extLst>
                </a:gridCol>
                <a:gridCol w="734616">
                  <a:extLst>
                    <a:ext uri="{9D8B030D-6E8A-4147-A177-3AD203B41FA5}">
                      <a16:colId xmlns:a16="http://schemas.microsoft.com/office/drawing/2014/main" val="20005"/>
                    </a:ext>
                  </a:extLst>
                </a:gridCol>
                <a:gridCol w="734616">
                  <a:extLst>
                    <a:ext uri="{9D8B030D-6E8A-4147-A177-3AD203B41FA5}">
                      <a16:colId xmlns:a16="http://schemas.microsoft.com/office/drawing/2014/main" val="20006"/>
                    </a:ext>
                  </a:extLst>
                </a:gridCol>
                <a:gridCol w="734616">
                  <a:extLst>
                    <a:ext uri="{9D8B030D-6E8A-4147-A177-3AD203B41FA5}">
                      <a16:colId xmlns:a16="http://schemas.microsoft.com/office/drawing/2014/main" val="20007"/>
                    </a:ext>
                  </a:extLst>
                </a:gridCol>
              </a:tblGrid>
              <a:tr h="255905">
                <a:tc>
                  <a:txBody>
                    <a:bodyPr/>
                    <a:lstStyle/>
                    <a:p>
                      <a:pPr algn="ctr"/>
                      <a:r>
                        <a:rPr lang="en-US" sz="1600" b="1" dirty="0">
                          <a:latin typeface="Arial" pitchFamily="34" charset="0"/>
                          <a:cs typeface="Arial" pitchFamily="34" charset="0"/>
                        </a:rPr>
                        <a:t>Data</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a:latin typeface="Arial" pitchFamily="34" charset="0"/>
                          <a:cs typeface="Arial" pitchFamily="34" charset="0"/>
                        </a:rPr>
                        <a:t>Code</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a:latin typeface="Arial" pitchFamily="34" charset="0"/>
                          <a:cs typeface="Arial" pitchFamily="34" charset="0"/>
                        </a:rPr>
                        <a:t>Data</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a:latin typeface="Arial" pitchFamily="34" charset="0"/>
                          <a:cs typeface="Arial" pitchFamily="34" charset="0"/>
                        </a:rPr>
                        <a:t>Code</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a:latin typeface="Arial" pitchFamily="34" charset="0"/>
                          <a:cs typeface="Arial" pitchFamily="34" charset="0"/>
                        </a:rPr>
                        <a:t>Data</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a:latin typeface="Arial" pitchFamily="34" charset="0"/>
                          <a:cs typeface="Arial" pitchFamily="34" charset="0"/>
                        </a:rPr>
                        <a:t>Code</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a:latin typeface="Arial" pitchFamily="34" charset="0"/>
                          <a:cs typeface="Arial" pitchFamily="34" charset="0"/>
                        </a:rPr>
                        <a:t>Data</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a:latin typeface="Arial" pitchFamily="34" charset="0"/>
                          <a:cs typeface="Arial" pitchFamily="34" charset="0"/>
                        </a:rPr>
                        <a:t>Code</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255905">
                <a:tc>
                  <a:txBody>
                    <a:bodyPr/>
                    <a:lstStyle/>
                    <a:p>
                      <a:pPr algn="ctr"/>
                      <a:r>
                        <a:rPr lang="en-US" sz="1600" dirty="0">
                          <a:latin typeface="Arial" pitchFamily="34" charset="0"/>
                          <a:cs typeface="Arial" pitchFamily="34" charset="0"/>
                        </a:rPr>
                        <a:t>0000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11110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0100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01010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1000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10010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1100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11010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255905">
                <a:tc>
                  <a:txBody>
                    <a:bodyPr/>
                    <a:lstStyle/>
                    <a:p>
                      <a:pPr algn="ctr"/>
                      <a:r>
                        <a:rPr lang="en-US" sz="1600" dirty="0">
                          <a:latin typeface="Arial" pitchFamily="34" charset="0"/>
                          <a:cs typeface="Arial" pitchFamily="34" charset="0"/>
                        </a:rPr>
                        <a:t>0001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01001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0101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01011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1001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10011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1101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11011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5905">
                <a:tc>
                  <a:txBody>
                    <a:bodyPr/>
                    <a:lstStyle/>
                    <a:p>
                      <a:pPr algn="ctr"/>
                      <a:r>
                        <a:rPr lang="en-US" sz="1600" dirty="0">
                          <a:latin typeface="Arial" pitchFamily="34" charset="0"/>
                          <a:cs typeface="Arial" pitchFamily="34" charset="0"/>
                        </a:rPr>
                        <a:t>0010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10100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0110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01110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1010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10110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1110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pitchFamily="34" charset="0"/>
                          <a:cs typeface="Arial" pitchFamily="34" charset="0"/>
                        </a:rPr>
                        <a:t>11100</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5905">
                <a:tc>
                  <a:txBody>
                    <a:bodyPr/>
                    <a:lstStyle/>
                    <a:p>
                      <a:pPr algn="ctr"/>
                      <a:r>
                        <a:rPr lang="en-US" sz="1600" dirty="0">
                          <a:latin typeface="Arial" pitchFamily="34" charset="0"/>
                          <a:cs typeface="Arial" pitchFamily="34" charset="0"/>
                        </a:rPr>
                        <a:t>0011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10101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0111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01111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1011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10111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1111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a:latin typeface="Arial" pitchFamily="34" charset="0"/>
                          <a:cs typeface="Arial" pitchFamily="34" charset="0"/>
                        </a:rPr>
                        <a:t>11101</a:t>
                      </a: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Passband Transmission (1)</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3011" name="Rectangle 3"/>
          <p:cNvSpPr>
            <a:spLocks noGrp="1" noChangeArrowheads="1"/>
          </p:cNvSpPr>
          <p:nvPr>
            <p:ph idx="1"/>
          </p:nvPr>
        </p:nvSpPr>
        <p:spPr/>
        <p:txBody>
          <a:bodyPr/>
          <a:lstStyle/>
          <a:p>
            <a:r>
              <a:rPr lang="en-US" dirty="0"/>
              <a:t>Modulating the amplitude, frequency/phase of a carrier signal sends bits in a (non-zero) frequency range</a:t>
            </a:r>
          </a:p>
        </p:txBody>
      </p:sp>
      <p:grpSp>
        <p:nvGrpSpPr>
          <p:cNvPr id="9" name="Group 8"/>
          <p:cNvGrpSpPr/>
          <p:nvPr/>
        </p:nvGrpSpPr>
        <p:grpSpPr>
          <a:xfrm>
            <a:off x="1145381" y="2781300"/>
            <a:ext cx="6853237" cy="2807732"/>
            <a:chOff x="-1343025" y="3457575"/>
            <a:chExt cx="6853237" cy="2807732"/>
          </a:xfrm>
        </p:grpSpPr>
        <p:grpSp>
          <p:nvGrpSpPr>
            <p:cNvPr id="10" name="Group 6"/>
            <p:cNvGrpSpPr/>
            <p:nvPr/>
          </p:nvGrpSpPr>
          <p:grpSpPr>
            <a:xfrm>
              <a:off x="1171575" y="3457575"/>
              <a:ext cx="4338637" cy="2790825"/>
              <a:chOff x="2447925" y="1304925"/>
              <a:chExt cx="4338637" cy="2790825"/>
            </a:xfrm>
          </p:grpSpPr>
          <p:pic>
            <p:nvPicPr>
              <p:cNvPr id="15" name="Picture 2"/>
              <p:cNvPicPr>
                <a:picLocks noChangeAspect="1" noChangeArrowheads="1"/>
              </p:cNvPicPr>
              <p:nvPr/>
            </p:nvPicPr>
            <p:blipFill>
              <a:blip r:embed="rId2" cstate="print"/>
              <a:srcRect l="6445" t="1111" r="4688" b="81111"/>
              <a:stretch>
                <a:fillRect/>
              </a:stretch>
            </p:blipFill>
            <p:spPr bwMode="auto">
              <a:xfrm>
                <a:off x="2447925" y="1304925"/>
                <a:ext cx="4333875" cy="762000"/>
              </a:xfrm>
              <a:prstGeom prst="rect">
                <a:avLst/>
              </a:prstGeom>
              <a:noFill/>
              <a:ln w="9525">
                <a:noFill/>
                <a:miter lim="800000"/>
                <a:headEnd/>
                <a:tailEnd/>
              </a:ln>
            </p:spPr>
          </p:pic>
          <p:pic>
            <p:nvPicPr>
              <p:cNvPr id="16" name="Picture 2"/>
              <p:cNvPicPr>
                <a:picLocks noChangeAspect="1" noChangeArrowheads="1"/>
              </p:cNvPicPr>
              <p:nvPr/>
            </p:nvPicPr>
            <p:blipFill>
              <a:blip r:embed="rId2" cstate="print"/>
              <a:srcRect l="6445" t="20222" r="4688" b="60889"/>
              <a:stretch>
                <a:fillRect/>
              </a:stretch>
            </p:blipFill>
            <p:spPr bwMode="auto">
              <a:xfrm>
                <a:off x="2447925" y="1990725"/>
                <a:ext cx="4333875" cy="809625"/>
              </a:xfrm>
              <a:prstGeom prst="rect">
                <a:avLst/>
              </a:prstGeom>
              <a:noFill/>
              <a:ln w="9525">
                <a:noFill/>
                <a:miter lim="800000"/>
                <a:headEnd/>
                <a:tailEnd/>
              </a:ln>
            </p:spPr>
          </p:pic>
          <p:pic>
            <p:nvPicPr>
              <p:cNvPr id="17" name="Picture 2"/>
              <p:cNvPicPr>
                <a:picLocks noChangeAspect="1" noChangeArrowheads="1"/>
              </p:cNvPicPr>
              <p:nvPr/>
            </p:nvPicPr>
            <p:blipFill>
              <a:blip r:embed="rId2" cstate="print"/>
              <a:srcRect l="6445" t="45556" r="4688" b="34000"/>
              <a:stretch>
                <a:fillRect/>
              </a:stretch>
            </p:blipFill>
            <p:spPr bwMode="auto">
              <a:xfrm>
                <a:off x="2447925" y="2686050"/>
                <a:ext cx="4333875" cy="876300"/>
              </a:xfrm>
              <a:prstGeom prst="rect">
                <a:avLst/>
              </a:prstGeom>
              <a:noFill/>
              <a:ln w="9525">
                <a:noFill/>
                <a:miter lim="800000"/>
                <a:headEnd/>
                <a:tailEnd/>
              </a:ln>
            </p:spPr>
          </p:pic>
          <p:pic>
            <p:nvPicPr>
              <p:cNvPr id="18" name="Picture 2"/>
              <p:cNvPicPr>
                <a:picLocks noChangeAspect="1" noChangeArrowheads="1"/>
              </p:cNvPicPr>
              <p:nvPr/>
            </p:nvPicPr>
            <p:blipFill>
              <a:blip r:embed="rId2" cstate="print"/>
              <a:srcRect l="6445" t="74223" r="4688" b="12666"/>
              <a:stretch>
                <a:fillRect/>
              </a:stretch>
            </p:blipFill>
            <p:spPr bwMode="auto">
              <a:xfrm>
                <a:off x="2452687" y="3533775"/>
                <a:ext cx="4333875" cy="561975"/>
              </a:xfrm>
              <a:prstGeom prst="rect">
                <a:avLst/>
              </a:prstGeom>
              <a:noFill/>
              <a:ln w="9525">
                <a:noFill/>
                <a:miter lim="800000"/>
                <a:headEnd/>
                <a:tailEnd/>
              </a:ln>
            </p:spPr>
          </p:pic>
        </p:grpSp>
        <p:sp>
          <p:nvSpPr>
            <p:cNvPr id="11" name="TextBox 10"/>
            <p:cNvSpPr txBox="1"/>
            <p:nvPr/>
          </p:nvSpPr>
          <p:spPr>
            <a:xfrm>
              <a:off x="-1343025" y="3657600"/>
              <a:ext cx="2005677" cy="369332"/>
            </a:xfrm>
            <a:prstGeom prst="rect">
              <a:avLst/>
            </a:prstGeom>
            <a:noFill/>
          </p:spPr>
          <p:txBody>
            <a:bodyPr wrap="none" rtlCol="0">
              <a:spAutoFit/>
            </a:bodyPr>
            <a:lstStyle/>
            <a:p>
              <a:r>
                <a:rPr lang="en-US" dirty="0"/>
                <a:t>NRZ signal of bits</a:t>
              </a:r>
            </a:p>
          </p:txBody>
        </p:sp>
        <p:sp>
          <p:nvSpPr>
            <p:cNvPr id="12" name="TextBox 11"/>
            <p:cNvSpPr txBox="1"/>
            <p:nvPr/>
          </p:nvSpPr>
          <p:spPr>
            <a:xfrm>
              <a:off x="-1343025" y="4410075"/>
              <a:ext cx="2428870" cy="369332"/>
            </a:xfrm>
            <a:prstGeom prst="rect">
              <a:avLst/>
            </a:prstGeom>
            <a:noFill/>
          </p:spPr>
          <p:txBody>
            <a:bodyPr wrap="none" rtlCol="0">
              <a:spAutoFit/>
            </a:bodyPr>
            <a:lstStyle/>
            <a:p>
              <a:r>
                <a:rPr lang="en-US" dirty="0"/>
                <a:t>Amplitude shift keying</a:t>
              </a:r>
            </a:p>
          </p:txBody>
        </p:sp>
        <p:sp>
          <p:nvSpPr>
            <p:cNvPr id="13" name="TextBox 12"/>
            <p:cNvSpPr txBox="1"/>
            <p:nvPr/>
          </p:nvSpPr>
          <p:spPr>
            <a:xfrm>
              <a:off x="-1343025" y="5143500"/>
              <a:ext cx="2492990" cy="369332"/>
            </a:xfrm>
            <a:prstGeom prst="rect">
              <a:avLst/>
            </a:prstGeom>
            <a:noFill/>
          </p:spPr>
          <p:txBody>
            <a:bodyPr wrap="none" rtlCol="0">
              <a:spAutoFit/>
            </a:bodyPr>
            <a:lstStyle/>
            <a:p>
              <a:r>
                <a:rPr lang="en-US" dirty="0"/>
                <a:t>Frequency shift keying</a:t>
              </a:r>
            </a:p>
          </p:txBody>
        </p:sp>
        <p:sp>
          <p:nvSpPr>
            <p:cNvPr id="14" name="TextBox 13"/>
            <p:cNvSpPr txBox="1"/>
            <p:nvPr/>
          </p:nvSpPr>
          <p:spPr>
            <a:xfrm>
              <a:off x="-1343025" y="5895975"/>
              <a:ext cx="2056973" cy="369332"/>
            </a:xfrm>
            <a:prstGeom prst="rect">
              <a:avLst/>
            </a:prstGeom>
            <a:noFill/>
          </p:spPr>
          <p:txBody>
            <a:bodyPr wrap="none" rtlCol="0">
              <a:spAutoFit/>
            </a:bodyPr>
            <a:lstStyle/>
            <a:p>
              <a:r>
                <a:rPr lang="en-US" dirty="0"/>
                <a:t>Phase shift keying</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2" name="Group 31"/>
          <p:cNvGrpSpPr/>
          <p:nvPr/>
        </p:nvGrpSpPr>
        <p:grpSpPr>
          <a:xfrm>
            <a:off x="571500" y="2181225"/>
            <a:ext cx="8220075" cy="3114080"/>
            <a:chOff x="571500" y="2419350"/>
            <a:chExt cx="8220075" cy="3114080"/>
          </a:xfrm>
        </p:grpSpPr>
        <p:pic>
          <p:nvPicPr>
            <p:cNvPr id="5" name="Picture 2"/>
            <p:cNvPicPr>
              <a:picLocks noChangeAspect="1" noChangeArrowheads="1"/>
            </p:cNvPicPr>
            <p:nvPr/>
          </p:nvPicPr>
          <p:blipFill>
            <a:blip r:embed="rId2" cstate="print"/>
            <a:srcRect b="12057"/>
            <a:stretch>
              <a:fillRect/>
            </a:stretch>
          </p:blipFill>
          <p:spPr bwMode="auto">
            <a:xfrm>
              <a:off x="804862" y="2419350"/>
              <a:ext cx="7686675" cy="2524125"/>
            </a:xfrm>
            <a:prstGeom prst="rect">
              <a:avLst/>
            </a:prstGeom>
            <a:noFill/>
            <a:ln w="9525">
              <a:noFill/>
              <a:miter lim="800000"/>
              <a:headEnd/>
              <a:tailEnd/>
            </a:ln>
          </p:spPr>
        </p:pic>
        <p:grpSp>
          <p:nvGrpSpPr>
            <p:cNvPr id="11" name="Group 25"/>
            <p:cNvGrpSpPr/>
            <p:nvPr/>
          </p:nvGrpSpPr>
          <p:grpSpPr>
            <a:xfrm>
              <a:off x="571500" y="2686051"/>
              <a:ext cx="8220075" cy="2847379"/>
              <a:chOff x="609600" y="2867026"/>
              <a:chExt cx="8220075" cy="2847379"/>
            </a:xfrm>
          </p:grpSpPr>
          <p:grpSp>
            <p:nvGrpSpPr>
              <p:cNvPr id="12" name="Group 20"/>
              <p:cNvGrpSpPr/>
              <p:nvPr/>
            </p:nvGrpSpPr>
            <p:grpSpPr>
              <a:xfrm>
                <a:off x="609600" y="2867026"/>
                <a:ext cx="8220075" cy="1977754"/>
                <a:chOff x="323850" y="3124201"/>
                <a:chExt cx="8220075" cy="1977754"/>
              </a:xfrm>
            </p:grpSpPr>
            <p:pic>
              <p:nvPicPr>
                <p:cNvPr id="17" name="Picture 2"/>
                <p:cNvPicPr>
                  <a:picLocks noChangeAspect="1" noChangeArrowheads="1"/>
                </p:cNvPicPr>
                <p:nvPr/>
              </p:nvPicPr>
              <p:blipFill>
                <a:blip r:embed="rId2" cstate="print"/>
                <a:srcRect b="14712"/>
                <a:stretch>
                  <a:fillRect/>
                </a:stretch>
              </p:blipFill>
              <p:spPr bwMode="auto">
                <a:xfrm>
                  <a:off x="2333625" y="3124201"/>
                  <a:ext cx="6210300" cy="1977754"/>
                </a:xfrm>
                <a:prstGeom prst="rect">
                  <a:avLst/>
                </a:prstGeom>
                <a:noFill/>
                <a:ln w="9525">
                  <a:noFill/>
                  <a:miter lim="800000"/>
                  <a:headEnd/>
                  <a:tailEnd/>
                </a:ln>
              </p:spPr>
            </p:pic>
            <p:grpSp>
              <p:nvGrpSpPr>
                <p:cNvPr id="18" name="Group 19"/>
                <p:cNvGrpSpPr/>
                <p:nvPr/>
              </p:nvGrpSpPr>
              <p:grpSpPr>
                <a:xfrm>
                  <a:off x="323850" y="3124201"/>
                  <a:ext cx="2085975" cy="1977754"/>
                  <a:chOff x="2486025" y="3276601"/>
                  <a:chExt cx="2085975" cy="1977754"/>
                </a:xfrm>
              </p:grpSpPr>
              <p:pic>
                <p:nvPicPr>
                  <p:cNvPr id="19" name="Picture 2"/>
                  <p:cNvPicPr>
                    <a:picLocks noChangeAspect="1" noChangeArrowheads="1"/>
                  </p:cNvPicPr>
                  <p:nvPr/>
                </p:nvPicPr>
                <p:blipFill>
                  <a:blip r:embed="rId2" cstate="print"/>
                  <a:srcRect r="66411" b="14712"/>
                  <a:stretch>
                    <a:fillRect/>
                  </a:stretch>
                </p:blipFill>
                <p:spPr bwMode="auto">
                  <a:xfrm>
                    <a:off x="2486025" y="3276601"/>
                    <a:ext cx="2085975" cy="1977754"/>
                  </a:xfrm>
                  <a:prstGeom prst="rect">
                    <a:avLst/>
                  </a:prstGeom>
                  <a:noFill/>
                  <a:ln w="9525">
                    <a:noFill/>
                    <a:miter lim="800000"/>
                    <a:headEnd/>
                    <a:tailEnd/>
                  </a:ln>
                </p:spPr>
              </p:pic>
              <p:sp>
                <p:nvSpPr>
                  <p:cNvPr id="20" name="Rectangle 19"/>
                  <p:cNvSpPr/>
                  <p:nvPr/>
                </p:nvSpPr>
                <p:spPr>
                  <a:xfrm>
                    <a:off x="3114675" y="4000500"/>
                    <a:ext cx="36195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9500" y="4000500"/>
                    <a:ext cx="36195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38550" y="4429125"/>
                    <a:ext cx="36195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086100" y="4476750"/>
                    <a:ext cx="36195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24199" y="43052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924299" y="43052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extBox 12"/>
              <p:cNvSpPr txBox="1"/>
              <p:nvPr/>
            </p:nvSpPr>
            <p:spPr>
              <a:xfrm>
                <a:off x="966948" y="4791075"/>
                <a:ext cx="1415772" cy="923330"/>
              </a:xfrm>
              <a:prstGeom prst="rect">
                <a:avLst/>
              </a:prstGeom>
              <a:noFill/>
            </p:spPr>
            <p:txBody>
              <a:bodyPr wrap="none" rtlCol="0">
                <a:spAutoFit/>
              </a:bodyPr>
              <a:lstStyle/>
              <a:p>
                <a:pPr algn="ctr"/>
                <a:r>
                  <a:rPr lang="en-US" dirty="0"/>
                  <a:t>BPSK</a:t>
                </a:r>
              </a:p>
              <a:p>
                <a:pPr algn="ctr"/>
                <a:r>
                  <a:rPr lang="en-US" dirty="0"/>
                  <a:t>2 symbols</a:t>
                </a:r>
              </a:p>
              <a:p>
                <a:pPr algn="ctr"/>
                <a:r>
                  <a:rPr lang="en-US" dirty="0"/>
                  <a:t>1 bit/symbol</a:t>
                </a:r>
              </a:p>
            </p:txBody>
          </p:sp>
          <p:sp>
            <p:nvSpPr>
              <p:cNvPr id="14" name="TextBox 13"/>
              <p:cNvSpPr txBox="1"/>
              <p:nvPr/>
            </p:nvSpPr>
            <p:spPr>
              <a:xfrm>
                <a:off x="2928542" y="4791075"/>
                <a:ext cx="1531189" cy="923330"/>
              </a:xfrm>
              <a:prstGeom prst="rect">
                <a:avLst/>
              </a:prstGeom>
              <a:noFill/>
            </p:spPr>
            <p:txBody>
              <a:bodyPr wrap="none" rtlCol="0">
                <a:spAutoFit/>
              </a:bodyPr>
              <a:lstStyle/>
              <a:p>
                <a:pPr algn="ctr"/>
                <a:r>
                  <a:rPr lang="en-US" dirty="0"/>
                  <a:t>QPSK</a:t>
                </a:r>
              </a:p>
              <a:p>
                <a:pPr algn="ctr"/>
                <a:r>
                  <a:rPr lang="en-US" dirty="0"/>
                  <a:t>4 symbols</a:t>
                </a:r>
              </a:p>
              <a:p>
                <a:pPr algn="ctr"/>
                <a:r>
                  <a:rPr lang="en-US" dirty="0"/>
                  <a:t>2 bits/symbol</a:t>
                </a:r>
              </a:p>
            </p:txBody>
          </p:sp>
          <p:sp>
            <p:nvSpPr>
              <p:cNvPr id="15" name="TextBox 14"/>
              <p:cNvSpPr txBox="1"/>
              <p:nvPr/>
            </p:nvSpPr>
            <p:spPr>
              <a:xfrm>
                <a:off x="4900217" y="4781550"/>
                <a:ext cx="1531189" cy="923330"/>
              </a:xfrm>
              <a:prstGeom prst="rect">
                <a:avLst/>
              </a:prstGeom>
              <a:noFill/>
            </p:spPr>
            <p:txBody>
              <a:bodyPr wrap="none" rtlCol="0">
                <a:spAutoFit/>
              </a:bodyPr>
              <a:lstStyle/>
              <a:p>
                <a:pPr algn="ctr"/>
                <a:r>
                  <a:rPr lang="en-US" dirty="0"/>
                  <a:t>QAM-16</a:t>
                </a:r>
              </a:p>
              <a:p>
                <a:pPr algn="ctr"/>
                <a:r>
                  <a:rPr lang="en-US" dirty="0"/>
                  <a:t>16 symbols</a:t>
                </a:r>
              </a:p>
              <a:p>
                <a:pPr algn="ctr"/>
                <a:r>
                  <a:rPr lang="en-US" dirty="0"/>
                  <a:t>4 bits/symbol</a:t>
                </a:r>
              </a:p>
            </p:txBody>
          </p:sp>
          <p:sp>
            <p:nvSpPr>
              <p:cNvPr id="16" name="TextBox 15"/>
              <p:cNvSpPr txBox="1"/>
              <p:nvPr/>
            </p:nvSpPr>
            <p:spPr>
              <a:xfrm>
                <a:off x="7043342" y="4791075"/>
                <a:ext cx="1531189" cy="923330"/>
              </a:xfrm>
              <a:prstGeom prst="rect">
                <a:avLst/>
              </a:prstGeom>
              <a:noFill/>
            </p:spPr>
            <p:txBody>
              <a:bodyPr wrap="none" rtlCol="0">
                <a:spAutoFit/>
              </a:bodyPr>
              <a:lstStyle/>
              <a:p>
                <a:pPr algn="ctr"/>
                <a:r>
                  <a:rPr lang="en-US" dirty="0"/>
                  <a:t>QAM-64</a:t>
                </a:r>
              </a:p>
              <a:p>
                <a:pPr algn="ctr"/>
                <a:r>
                  <a:rPr lang="en-US" dirty="0"/>
                  <a:t>64 symbols</a:t>
                </a:r>
              </a:p>
              <a:p>
                <a:pPr algn="ctr"/>
                <a:r>
                  <a:rPr lang="en-US" dirty="0"/>
                  <a:t>6 bits/symbol</a:t>
                </a:r>
              </a:p>
            </p:txBody>
          </p:sp>
        </p:grpSp>
        <p:sp>
          <p:nvSpPr>
            <p:cNvPr id="26" name="Rectangle 25"/>
            <p:cNvSpPr/>
            <p:nvPr/>
          </p:nvSpPr>
          <p:spPr bwMode="auto">
            <a:xfrm>
              <a:off x="4248150" y="2524125"/>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Rectangle 26"/>
            <p:cNvSpPr/>
            <p:nvPr/>
          </p:nvSpPr>
          <p:spPr bwMode="auto">
            <a:xfrm>
              <a:off x="4286250" y="4581525"/>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8" name="Rectangle 27"/>
            <p:cNvSpPr/>
            <p:nvPr/>
          </p:nvSpPr>
          <p:spPr bwMode="auto">
            <a:xfrm>
              <a:off x="1990725" y="4610100"/>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Rectangle 28"/>
            <p:cNvSpPr/>
            <p:nvPr/>
          </p:nvSpPr>
          <p:spPr bwMode="auto">
            <a:xfrm>
              <a:off x="6838950" y="4591050"/>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Rectangle 29"/>
            <p:cNvSpPr/>
            <p:nvPr/>
          </p:nvSpPr>
          <p:spPr bwMode="auto">
            <a:xfrm>
              <a:off x="1866900" y="2581275"/>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ectangle 30"/>
            <p:cNvSpPr/>
            <p:nvPr/>
          </p:nvSpPr>
          <p:spPr bwMode="auto">
            <a:xfrm>
              <a:off x="6905625" y="2533650"/>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33" name="Left Brace 32"/>
          <p:cNvSpPr/>
          <p:nvPr/>
        </p:nvSpPr>
        <p:spPr bwMode="auto">
          <a:xfrm rot="16200000">
            <a:off x="6581775" y="4105275"/>
            <a:ext cx="219075" cy="269557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4" name="Left Brace 33"/>
          <p:cNvSpPr/>
          <p:nvPr/>
        </p:nvSpPr>
        <p:spPr bwMode="auto">
          <a:xfrm rot="16200000">
            <a:off x="2486025" y="4076700"/>
            <a:ext cx="219075" cy="269557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 name="TextBox 34"/>
          <p:cNvSpPr txBox="1"/>
          <p:nvPr/>
        </p:nvSpPr>
        <p:spPr>
          <a:xfrm>
            <a:off x="4934683" y="5582245"/>
            <a:ext cx="3595856" cy="369332"/>
          </a:xfrm>
          <a:prstGeom prst="rect">
            <a:avLst/>
          </a:prstGeom>
          <a:noFill/>
        </p:spPr>
        <p:txBody>
          <a:bodyPr wrap="none" rtlCol="0">
            <a:spAutoFit/>
          </a:bodyPr>
          <a:lstStyle/>
          <a:p>
            <a:pPr algn="ctr"/>
            <a:r>
              <a:rPr lang="en-US" dirty="0"/>
              <a:t>QAM varies amplitude and phase</a:t>
            </a:r>
          </a:p>
        </p:txBody>
      </p:sp>
      <p:sp>
        <p:nvSpPr>
          <p:cNvPr id="36" name="TextBox 35"/>
          <p:cNvSpPr txBox="1"/>
          <p:nvPr/>
        </p:nvSpPr>
        <p:spPr>
          <a:xfrm>
            <a:off x="963875" y="5572720"/>
            <a:ext cx="3365024" cy="369332"/>
          </a:xfrm>
          <a:prstGeom prst="rect">
            <a:avLst/>
          </a:prstGeom>
          <a:noFill/>
        </p:spPr>
        <p:txBody>
          <a:bodyPr wrap="none" rtlCol="0">
            <a:spAutoFit/>
          </a:bodyPr>
          <a:lstStyle/>
          <a:p>
            <a:pPr algn="ctr"/>
            <a:r>
              <a:rPr lang="en-US" dirty="0"/>
              <a:t>BPSK/QPSK varies only phase</a:t>
            </a:r>
          </a:p>
        </p:txBody>
      </p:sp>
      <p:sp>
        <p:nvSpPr>
          <p:cNvPr id="2" name="Title 1"/>
          <p:cNvSpPr>
            <a:spLocks noGrp="1"/>
          </p:cNvSpPr>
          <p:nvPr>
            <p:ph type="title"/>
          </p:nvPr>
        </p:nvSpPr>
        <p:spPr/>
        <p:txBody>
          <a:bodyPr/>
          <a:lstStyle/>
          <a:p>
            <a:r>
              <a:rPr lang="en-US" dirty="0" err="1"/>
              <a:t>Passband</a:t>
            </a:r>
            <a:r>
              <a:rPr lang="en-US" dirty="0"/>
              <a:t> Transmission (2)</a:t>
            </a:r>
          </a:p>
        </p:txBody>
      </p:sp>
      <p:sp>
        <p:nvSpPr>
          <p:cNvPr id="4" name="Footer Placeholder 3"/>
          <p:cNvSpPr>
            <a:spLocks noGrp="1"/>
          </p:cNvSpPr>
          <p:nvPr>
            <p:ph type="ftr" sz="quarter" idx="10"/>
          </p:nvPr>
        </p:nvSpPr>
        <p:spPr/>
        <p:txBody>
          <a:bodyPr/>
          <a:lstStyle/>
          <a:p>
            <a:pPr>
              <a:defRPr/>
            </a:pPr>
            <a:r>
              <a:rPr lang="en-US"/>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a:t>Constellation diagrams are a shorthand to capture the amplitude and phase modulations of symbols: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err="1"/>
              <a:t>Passband</a:t>
            </a:r>
            <a:r>
              <a:rPr lang="en-US" dirty="0"/>
              <a:t> Transmission (3)</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5059" name="Rectangle 3"/>
          <p:cNvSpPr>
            <a:spLocks noGrp="1" noChangeArrowheads="1"/>
          </p:cNvSpPr>
          <p:nvPr>
            <p:ph idx="1"/>
          </p:nvPr>
        </p:nvSpPr>
        <p:spPr/>
        <p:txBody>
          <a:bodyPr/>
          <a:lstStyle/>
          <a:p>
            <a:r>
              <a:rPr lang="en-US" dirty="0"/>
              <a:t>Gray-coding assigns bits to symbols so that small symbol errors cause few bit errors:</a:t>
            </a:r>
          </a:p>
        </p:txBody>
      </p:sp>
      <p:grpSp>
        <p:nvGrpSpPr>
          <p:cNvPr id="27" name="Group 26"/>
          <p:cNvGrpSpPr/>
          <p:nvPr/>
        </p:nvGrpSpPr>
        <p:grpSpPr>
          <a:xfrm>
            <a:off x="1099344" y="2657475"/>
            <a:ext cx="6945312" cy="3124200"/>
            <a:chOff x="1099344" y="2657475"/>
            <a:chExt cx="6945312" cy="3124200"/>
          </a:xfrm>
        </p:grpSpPr>
        <p:pic>
          <p:nvPicPr>
            <p:cNvPr id="12" name="Picture 2"/>
            <p:cNvPicPr>
              <a:picLocks noChangeAspect="1" noChangeArrowheads="1"/>
            </p:cNvPicPr>
            <p:nvPr/>
          </p:nvPicPr>
          <p:blipFill>
            <a:blip r:embed="rId2" cstate="print"/>
            <a:srcRect t="3026" b="6740"/>
            <a:stretch>
              <a:fillRect/>
            </a:stretch>
          </p:blipFill>
          <p:spPr bwMode="auto">
            <a:xfrm>
              <a:off x="1099344" y="2657475"/>
              <a:ext cx="6945312" cy="3124200"/>
            </a:xfrm>
            <a:prstGeom prst="rect">
              <a:avLst/>
            </a:prstGeom>
            <a:noFill/>
            <a:ln w="9525">
              <a:noFill/>
              <a:miter lim="800000"/>
              <a:headEnd/>
              <a:tailEnd/>
            </a:ln>
          </p:spPr>
        </p:pic>
        <p:sp>
          <p:nvSpPr>
            <p:cNvPr id="13" name="Oval 12"/>
            <p:cNvSpPr/>
            <p:nvPr/>
          </p:nvSpPr>
          <p:spPr>
            <a:xfrm>
              <a:off x="2672555" y="402907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4" name="Oval 13"/>
            <p:cNvSpPr/>
            <p:nvPr/>
          </p:nvSpPr>
          <p:spPr>
            <a:xfrm>
              <a:off x="2939255" y="4019549"/>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5" name="Oval 14"/>
            <p:cNvSpPr/>
            <p:nvPr/>
          </p:nvSpPr>
          <p:spPr>
            <a:xfrm>
              <a:off x="3272630" y="4343399"/>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6" name="Oval 15"/>
            <p:cNvSpPr/>
            <p:nvPr/>
          </p:nvSpPr>
          <p:spPr>
            <a:xfrm>
              <a:off x="3215480" y="402907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7" name="Oval 16"/>
            <p:cNvSpPr/>
            <p:nvPr/>
          </p:nvSpPr>
          <p:spPr>
            <a:xfrm>
              <a:off x="3367880" y="368617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8" name="Oval 17"/>
            <p:cNvSpPr/>
            <p:nvPr/>
          </p:nvSpPr>
          <p:spPr>
            <a:xfrm>
              <a:off x="3272630" y="340042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9" name="Oval 18"/>
            <p:cNvSpPr/>
            <p:nvPr/>
          </p:nvSpPr>
          <p:spPr>
            <a:xfrm>
              <a:off x="2958305" y="3543299"/>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20" name="Oval 19"/>
            <p:cNvSpPr/>
            <p:nvPr/>
          </p:nvSpPr>
          <p:spPr>
            <a:xfrm>
              <a:off x="2882105" y="381952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21" name="TextBox 20"/>
            <p:cNvSpPr txBox="1"/>
            <p:nvPr/>
          </p:nvSpPr>
          <p:spPr>
            <a:xfrm>
              <a:off x="3063081" y="4010025"/>
              <a:ext cx="129844" cy="215444"/>
            </a:xfrm>
            <a:prstGeom prst="rect">
              <a:avLst/>
            </a:prstGeom>
            <a:solidFill>
              <a:schemeClr val="bg1"/>
            </a:solidFill>
            <a:ln>
              <a:noFill/>
            </a:ln>
          </p:spPr>
          <p:txBody>
            <a:bodyPr wrap="none" lIns="0" tIns="0" rIns="0" bIns="0" rtlCol="0">
              <a:spAutoFit/>
            </a:bodyPr>
            <a:lstStyle/>
            <a:p>
              <a:r>
                <a:rPr lang="en-US" sz="1400" b="1" dirty="0">
                  <a:solidFill>
                    <a:schemeClr val="accent3">
                      <a:lumMod val="60000"/>
                      <a:lumOff val="40000"/>
                    </a:schemeClr>
                  </a:solidFill>
                </a:rPr>
                <a:t>A</a:t>
              </a:r>
            </a:p>
          </p:txBody>
        </p:sp>
        <p:sp>
          <p:nvSpPr>
            <p:cNvPr id="22" name="TextBox 21"/>
            <p:cNvSpPr txBox="1"/>
            <p:nvPr/>
          </p:nvSpPr>
          <p:spPr>
            <a:xfrm>
              <a:off x="3396456" y="3333750"/>
              <a:ext cx="129844" cy="215444"/>
            </a:xfrm>
            <a:prstGeom prst="rect">
              <a:avLst/>
            </a:prstGeom>
            <a:solidFill>
              <a:schemeClr val="bg1"/>
            </a:solidFill>
            <a:ln>
              <a:noFill/>
            </a:ln>
          </p:spPr>
          <p:txBody>
            <a:bodyPr wrap="none" lIns="0" tIns="0" rIns="0" bIns="0" rtlCol="0">
              <a:spAutoFit/>
            </a:bodyPr>
            <a:lstStyle/>
            <a:p>
              <a:r>
                <a:rPr lang="en-US" sz="1400" b="1" dirty="0">
                  <a:solidFill>
                    <a:schemeClr val="accent3">
                      <a:lumMod val="60000"/>
                      <a:lumOff val="40000"/>
                    </a:schemeClr>
                  </a:solidFill>
                </a:rPr>
                <a:t>B</a:t>
              </a:r>
            </a:p>
          </p:txBody>
        </p:sp>
        <p:sp>
          <p:nvSpPr>
            <p:cNvPr id="23" name="TextBox 22"/>
            <p:cNvSpPr txBox="1"/>
            <p:nvPr/>
          </p:nvSpPr>
          <p:spPr>
            <a:xfrm>
              <a:off x="3634581" y="3990975"/>
              <a:ext cx="129844" cy="215444"/>
            </a:xfrm>
            <a:prstGeom prst="rect">
              <a:avLst/>
            </a:prstGeom>
            <a:solidFill>
              <a:schemeClr val="bg1"/>
            </a:solidFill>
            <a:ln>
              <a:noFill/>
            </a:ln>
          </p:spPr>
          <p:txBody>
            <a:bodyPr wrap="none" lIns="0" tIns="0" rIns="0" bIns="0" rtlCol="0">
              <a:spAutoFit/>
            </a:bodyPr>
            <a:lstStyle/>
            <a:p>
              <a:r>
                <a:rPr lang="en-US" sz="1400" b="1" dirty="0">
                  <a:solidFill>
                    <a:schemeClr val="accent3">
                      <a:lumMod val="60000"/>
                      <a:lumOff val="40000"/>
                    </a:schemeClr>
                  </a:solidFill>
                </a:rPr>
                <a:t>C</a:t>
              </a:r>
            </a:p>
          </p:txBody>
        </p:sp>
        <p:sp>
          <p:nvSpPr>
            <p:cNvPr id="24" name="TextBox 23"/>
            <p:cNvSpPr txBox="1"/>
            <p:nvPr/>
          </p:nvSpPr>
          <p:spPr>
            <a:xfrm>
              <a:off x="3386931" y="4362450"/>
              <a:ext cx="129844" cy="215444"/>
            </a:xfrm>
            <a:prstGeom prst="rect">
              <a:avLst/>
            </a:prstGeom>
            <a:solidFill>
              <a:schemeClr val="bg1"/>
            </a:solidFill>
            <a:ln>
              <a:noFill/>
            </a:ln>
          </p:spPr>
          <p:txBody>
            <a:bodyPr wrap="none" lIns="0" tIns="0" rIns="0" bIns="0" rtlCol="0">
              <a:spAutoFit/>
            </a:bodyPr>
            <a:lstStyle/>
            <a:p>
              <a:r>
                <a:rPr lang="en-US" sz="1400" b="1" dirty="0">
                  <a:solidFill>
                    <a:schemeClr val="accent3">
                      <a:lumMod val="60000"/>
                      <a:lumOff val="40000"/>
                    </a:schemeClr>
                  </a:solidFill>
                </a:rPr>
                <a:t>D</a:t>
              </a:r>
            </a:p>
          </p:txBody>
        </p:sp>
        <p:sp>
          <p:nvSpPr>
            <p:cNvPr id="25" name="TextBox 24"/>
            <p:cNvSpPr txBox="1"/>
            <p:nvPr/>
          </p:nvSpPr>
          <p:spPr>
            <a:xfrm>
              <a:off x="2539206" y="3819525"/>
              <a:ext cx="120226" cy="215444"/>
            </a:xfrm>
            <a:prstGeom prst="rect">
              <a:avLst/>
            </a:prstGeom>
            <a:solidFill>
              <a:schemeClr val="bg1"/>
            </a:solidFill>
            <a:ln>
              <a:noFill/>
            </a:ln>
          </p:spPr>
          <p:txBody>
            <a:bodyPr wrap="none" lIns="0" tIns="0" rIns="0" bIns="0" rtlCol="0">
              <a:spAutoFit/>
            </a:bodyPr>
            <a:lstStyle/>
            <a:p>
              <a:r>
                <a:rPr lang="en-US" sz="1400" b="1" dirty="0">
                  <a:solidFill>
                    <a:schemeClr val="accent3">
                      <a:lumMod val="60000"/>
                      <a:lumOff val="40000"/>
                    </a:schemeClr>
                  </a:solidFill>
                </a:rPr>
                <a:t>E</a:t>
              </a:r>
            </a:p>
          </p:txBody>
        </p:sp>
        <p:sp>
          <p:nvSpPr>
            <p:cNvPr id="26" name="Oval 25"/>
            <p:cNvSpPr/>
            <p:nvPr/>
          </p:nvSpPr>
          <p:spPr>
            <a:xfrm>
              <a:off x="3586955" y="391477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Frequency Division Multiplexing (1)</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6083" name="Rectangle 3"/>
          <p:cNvSpPr>
            <a:spLocks noGrp="1" noChangeArrowheads="1"/>
          </p:cNvSpPr>
          <p:nvPr>
            <p:ph idx="1"/>
          </p:nvPr>
        </p:nvSpPr>
        <p:spPr>
          <a:xfrm>
            <a:off x="914399" y="1258288"/>
            <a:ext cx="7790214" cy="4600081"/>
          </a:xfrm>
        </p:spPr>
        <p:txBody>
          <a:bodyPr/>
          <a:lstStyle/>
          <a:p>
            <a:r>
              <a:rPr lang="en-US" dirty="0"/>
              <a:t>FDM (Frequency Division Multiplexing) shares the channel by placing users on different frequencies:</a:t>
            </a:r>
          </a:p>
          <a:p>
            <a:endParaRPr lang="en-US" dirty="0"/>
          </a:p>
        </p:txBody>
      </p:sp>
      <p:grpSp>
        <p:nvGrpSpPr>
          <p:cNvPr id="17" name="Group 16"/>
          <p:cNvGrpSpPr/>
          <p:nvPr/>
        </p:nvGrpSpPr>
        <p:grpSpPr>
          <a:xfrm>
            <a:off x="1466850" y="2305050"/>
            <a:ext cx="6885826" cy="3784609"/>
            <a:chOff x="1466850" y="2305050"/>
            <a:chExt cx="6885826" cy="3784609"/>
          </a:xfrm>
        </p:grpSpPr>
        <p:pic>
          <p:nvPicPr>
            <p:cNvPr id="46084" name="Picture 2"/>
            <p:cNvPicPr>
              <a:picLocks noChangeAspect="1" noChangeArrowheads="1"/>
            </p:cNvPicPr>
            <p:nvPr/>
          </p:nvPicPr>
          <p:blipFill>
            <a:blip r:embed="rId2" cstate="print"/>
            <a:srcRect/>
            <a:stretch>
              <a:fillRect/>
            </a:stretch>
          </p:blipFill>
          <p:spPr bwMode="auto">
            <a:xfrm>
              <a:off x="1466850" y="2305050"/>
              <a:ext cx="6267450" cy="3784609"/>
            </a:xfrm>
            <a:prstGeom prst="rect">
              <a:avLst/>
            </a:prstGeom>
            <a:noFill/>
            <a:ln w="9525">
              <a:noFill/>
              <a:miter lim="800000"/>
              <a:headEnd/>
              <a:tailEnd/>
            </a:ln>
          </p:spPr>
        </p:pic>
        <p:sp>
          <p:nvSpPr>
            <p:cNvPr id="12" name="TextBox 11"/>
            <p:cNvSpPr txBox="1"/>
            <p:nvPr/>
          </p:nvSpPr>
          <p:spPr>
            <a:xfrm>
              <a:off x="6000750" y="5267325"/>
              <a:ext cx="2351926" cy="369332"/>
            </a:xfrm>
            <a:prstGeom prst="rect">
              <a:avLst/>
            </a:prstGeom>
            <a:noFill/>
          </p:spPr>
          <p:txBody>
            <a:bodyPr wrap="none" rtlCol="0">
              <a:spAutoFit/>
            </a:bodyPr>
            <a:lstStyle/>
            <a:p>
              <a:r>
                <a:rPr lang="en-US" dirty="0"/>
                <a:t>Overall FDM channel</a:t>
              </a:r>
            </a:p>
          </p:txBody>
        </p:sp>
        <p:cxnSp>
          <p:nvCxnSpPr>
            <p:cNvPr id="13" name="Straight Arrow Connector 12"/>
            <p:cNvCxnSpPr/>
            <p:nvPr/>
          </p:nvCxnSpPr>
          <p:spPr>
            <a:xfrm rot="16200000" flipV="1">
              <a:off x="6786563" y="4862512"/>
              <a:ext cx="476250" cy="352425"/>
            </a:xfrm>
            <a:prstGeom prst="straightConnector1">
              <a:avLst/>
            </a:prstGeom>
            <a:ln w="1905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6219825" y="4724400"/>
              <a:ext cx="609600" cy="2571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3771900" y="5772150"/>
              <a:ext cx="609600" cy="2571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2085975" y="5743575"/>
              <a:ext cx="609600" cy="2571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Frequency Division Multiplexing (2)</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7107" name="Rectangle 3"/>
          <p:cNvSpPr>
            <a:spLocks noGrp="1" noChangeArrowheads="1"/>
          </p:cNvSpPr>
          <p:nvPr>
            <p:ph idx="1"/>
          </p:nvPr>
        </p:nvSpPr>
        <p:spPr/>
        <p:txBody>
          <a:bodyPr/>
          <a:lstStyle/>
          <a:p>
            <a:r>
              <a:rPr lang="en-US" dirty="0"/>
              <a:t>OFDM (Orthogonal FDM) is an efficient FDM technique used for 802.11, 4G cellular and other communications</a:t>
            </a:r>
          </a:p>
          <a:p>
            <a:pPr lvl="1"/>
            <a:r>
              <a:rPr lang="en-US" dirty="0"/>
              <a:t>Subcarriers are coordinated to be tightly packed</a:t>
            </a:r>
          </a:p>
        </p:txBody>
      </p:sp>
      <p:pic>
        <p:nvPicPr>
          <p:cNvPr id="47108" name="Picture 2"/>
          <p:cNvPicPr>
            <a:picLocks noChangeAspect="1" noChangeArrowheads="1"/>
          </p:cNvPicPr>
          <p:nvPr/>
        </p:nvPicPr>
        <p:blipFill>
          <a:blip r:embed="rId2" cstate="print"/>
          <a:srcRect/>
          <a:stretch>
            <a:fillRect/>
          </a:stretch>
        </p:blipFill>
        <p:spPr bwMode="auto">
          <a:xfrm>
            <a:off x="1243375" y="3019426"/>
            <a:ext cx="7590699" cy="32194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Time Division Multiplexing (TDM)</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8131" name="Rectangle 3"/>
          <p:cNvSpPr>
            <a:spLocks noGrp="1" noChangeArrowheads="1"/>
          </p:cNvSpPr>
          <p:nvPr>
            <p:ph idx="1"/>
          </p:nvPr>
        </p:nvSpPr>
        <p:spPr/>
        <p:txBody>
          <a:bodyPr/>
          <a:lstStyle/>
          <a:p>
            <a:r>
              <a:rPr lang="en-US" dirty="0"/>
              <a:t>Time division multiplexing shares a channel over time:</a:t>
            </a:r>
          </a:p>
          <a:p>
            <a:pPr lvl="1"/>
            <a:r>
              <a:rPr lang="en-US" dirty="0"/>
              <a:t>Users take turns on a fixed schedule; this is not packet switching or STDM (Statistical TDM)</a:t>
            </a:r>
          </a:p>
          <a:p>
            <a:pPr lvl="1"/>
            <a:r>
              <a:rPr lang="en-US" dirty="0"/>
              <a:t>Widely used in telephone / cellular systems</a:t>
            </a:r>
          </a:p>
        </p:txBody>
      </p:sp>
      <p:pic>
        <p:nvPicPr>
          <p:cNvPr id="48132" name="Picture 3"/>
          <p:cNvPicPr>
            <a:picLocks noChangeAspect="1" noChangeArrowheads="1"/>
          </p:cNvPicPr>
          <p:nvPr/>
        </p:nvPicPr>
        <p:blipFill>
          <a:blip r:embed="rId2" cstate="print"/>
          <a:srcRect/>
          <a:stretch>
            <a:fillRect/>
          </a:stretch>
        </p:blipFill>
        <p:spPr bwMode="auto">
          <a:xfrm>
            <a:off x="696912" y="3771900"/>
            <a:ext cx="7997825" cy="16764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Division Multiple Access (CDMA)</a:t>
            </a:r>
            <a:endParaRPr lang="en-US" dirty="0"/>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p>
        </p:txBody>
      </p:sp>
      <p:sp>
        <p:nvSpPr>
          <p:cNvPr id="3" name="Content Placeholder 2"/>
          <p:cNvSpPr>
            <a:spLocks noGrp="1"/>
          </p:cNvSpPr>
          <p:nvPr>
            <p:ph idx="1"/>
          </p:nvPr>
        </p:nvSpPr>
        <p:spPr>
          <a:xfrm>
            <a:off x="914399" y="1220188"/>
            <a:ext cx="7790214" cy="4600081"/>
          </a:xfrm>
        </p:spPr>
        <p:txBody>
          <a:bodyPr/>
          <a:lstStyle/>
          <a:p>
            <a:r>
              <a:rPr lang="en-US" dirty="0"/>
              <a:t>CDMA shares the channel by giving users a code</a:t>
            </a:r>
          </a:p>
          <a:p>
            <a:pPr lvl="1"/>
            <a:r>
              <a:rPr lang="en-US" dirty="0"/>
              <a:t>Codes are orthogonal; can be sent at the same time</a:t>
            </a:r>
          </a:p>
          <a:p>
            <a:pPr lvl="1"/>
            <a:r>
              <a:rPr lang="en-US" dirty="0"/>
              <a:t>Widely used as part of 3G networks</a:t>
            </a:r>
          </a:p>
        </p:txBody>
      </p:sp>
      <p:grpSp>
        <p:nvGrpSpPr>
          <p:cNvPr id="7" name="Group 97"/>
          <p:cNvGrpSpPr/>
          <p:nvPr/>
        </p:nvGrpSpPr>
        <p:grpSpPr>
          <a:xfrm>
            <a:off x="1027130" y="3351983"/>
            <a:ext cx="1761457" cy="568683"/>
            <a:chOff x="725699" y="3421942"/>
            <a:chExt cx="2341351" cy="755900"/>
          </a:xfrm>
        </p:grpSpPr>
        <p:sp>
          <p:nvSpPr>
            <p:cNvPr id="8" name="TextBox 7"/>
            <p:cNvSpPr txBox="1"/>
            <p:nvPr/>
          </p:nvSpPr>
          <p:spPr>
            <a:xfrm>
              <a:off x="725699" y="3566605"/>
              <a:ext cx="502935" cy="354102"/>
            </a:xfrm>
            <a:prstGeom prst="rect">
              <a:avLst/>
            </a:prstGeom>
            <a:noFill/>
          </p:spPr>
          <p:txBody>
            <a:bodyPr wrap="none" rtlCol="0">
              <a:spAutoFit/>
            </a:bodyPr>
            <a:lstStyle/>
            <a:p>
              <a:r>
                <a:rPr lang="en-US" dirty="0"/>
                <a:t>A =</a:t>
              </a:r>
            </a:p>
          </p:txBody>
        </p:sp>
        <p:cxnSp>
          <p:nvCxnSpPr>
            <p:cNvPr id="14" name="Straight Arrow Connector 13"/>
            <p:cNvCxnSpPr/>
            <p:nvPr/>
          </p:nvCxnSpPr>
          <p:spPr>
            <a:xfrm>
              <a:off x="1227350" y="3804943"/>
              <a:ext cx="18397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1355201" y="3429000"/>
              <a:ext cx="1515948" cy="748842"/>
            </a:xfrm>
            <a:custGeom>
              <a:avLst/>
              <a:gdLst>
                <a:gd name="connsiteX0" fmla="*/ 0 w 1581150"/>
                <a:gd name="connsiteY0" fmla="*/ 381000 h 781050"/>
                <a:gd name="connsiteX1" fmla="*/ 9525 w 1581150"/>
                <a:gd name="connsiteY1" fmla="*/ 0 h 781050"/>
                <a:gd name="connsiteX2" fmla="*/ 400050 w 1581150"/>
                <a:gd name="connsiteY2" fmla="*/ 0 h 781050"/>
                <a:gd name="connsiteX3" fmla="*/ 400050 w 1581150"/>
                <a:gd name="connsiteY3" fmla="*/ 781050 h 781050"/>
                <a:gd name="connsiteX4" fmla="*/ 800100 w 1581150"/>
                <a:gd name="connsiteY4" fmla="*/ 781050 h 781050"/>
                <a:gd name="connsiteX5" fmla="*/ 800100 w 1581150"/>
                <a:gd name="connsiteY5" fmla="*/ 0 h 781050"/>
                <a:gd name="connsiteX6" fmla="*/ 1181100 w 1581150"/>
                <a:gd name="connsiteY6" fmla="*/ 0 h 781050"/>
                <a:gd name="connsiteX7" fmla="*/ 1190625 w 1581150"/>
                <a:gd name="connsiteY7" fmla="*/ 781050 h 781050"/>
                <a:gd name="connsiteX8" fmla="*/ 1581150 w 1581150"/>
                <a:gd name="connsiteY8" fmla="*/ 781050 h 781050"/>
                <a:gd name="connsiteX9" fmla="*/ 1581150 w 1581150"/>
                <a:gd name="connsiteY9" fmla="*/ 390525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1150" h="781050">
                  <a:moveTo>
                    <a:pt x="0" y="381000"/>
                  </a:moveTo>
                  <a:lnTo>
                    <a:pt x="9525" y="0"/>
                  </a:lnTo>
                  <a:lnTo>
                    <a:pt x="400050" y="0"/>
                  </a:lnTo>
                  <a:lnTo>
                    <a:pt x="400050" y="781050"/>
                  </a:lnTo>
                  <a:lnTo>
                    <a:pt x="800100" y="781050"/>
                  </a:lnTo>
                  <a:lnTo>
                    <a:pt x="800100" y="0"/>
                  </a:lnTo>
                  <a:lnTo>
                    <a:pt x="1181100" y="0"/>
                  </a:lnTo>
                  <a:lnTo>
                    <a:pt x="1190625" y="781050"/>
                  </a:lnTo>
                  <a:lnTo>
                    <a:pt x="1581150" y="781050"/>
                  </a:lnTo>
                  <a:lnTo>
                    <a:pt x="1581150" y="39052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288368" y="3431075"/>
              <a:ext cx="401438" cy="324594"/>
            </a:xfrm>
            <a:prstGeom prst="rect">
              <a:avLst/>
            </a:prstGeom>
            <a:noFill/>
          </p:spPr>
          <p:txBody>
            <a:bodyPr wrap="none" rtlCol="0">
              <a:spAutoFit/>
            </a:bodyPr>
            <a:lstStyle/>
            <a:p>
              <a:r>
                <a:rPr lang="en-US" sz="1600" dirty="0"/>
                <a:t>+1</a:t>
              </a:r>
            </a:p>
          </p:txBody>
        </p:sp>
        <p:sp>
          <p:nvSpPr>
            <p:cNvPr id="22" name="TextBox 21"/>
            <p:cNvSpPr txBox="1"/>
            <p:nvPr/>
          </p:nvSpPr>
          <p:spPr>
            <a:xfrm>
              <a:off x="2429896" y="3796364"/>
              <a:ext cx="352257" cy="324593"/>
            </a:xfrm>
            <a:prstGeom prst="rect">
              <a:avLst/>
            </a:prstGeom>
            <a:noFill/>
          </p:spPr>
          <p:txBody>
            <a:bodyPr wrap="none" rtlCol="0">
              <a:spAutoFit/>
            </a:bodyPr>
            <a:lstStyle/>
            <a:p>
              <a:r>
                <a:rPr lang="en-US" sz="1600" dirty="0"/>
                <a:t>-1</a:t>
              </a:r>
            </a:p>
          </p:txBody>
        </p:sp>
        <p:sp>
          <p:nvSpPr>
            <p:cNvPr id="23" name="TextBox 22"/>
            <p:cNvSpPr txBox="1"/>
            <p:nvPr/>
          </p:nvSpPr>
          <p:spPr>
            <a:xfrm>
              <a:off x="2037211" y="3421942"/>
              <a:ext cx="401438" cy="324594"/>
            </a:xfrm>
            <a:prstGeom prst="rect">
              <a:avLst/>
            </a:prstGeom>
            <a:noFill/>
          </p:spPr>
          <p:txBody>
            <a:bodyPr wrap="none" rtlCol="0">
              <a:spAutoFit/>
            </a:bodyPr>
            <a:lstStyle/>
            <a:p>
              <a:r>
                <a:rPr lang="en-US" sz="1600" dirty="0"/>
                <a:t>+1</a:t>
              </a:r>
            </a:p>
          </p:txBody>
        </p:sp>
        <p:sp>
          <p:nvSpPr>
            <p:cNvPr id="33" name="TextBox 32"/>
            <p:cNvSpPr txBox="1"/>
            <p:nvPr/>
          </p:nvSpPr>
          <p:spPr>
            <a:xfrm>
              <a:off x="1690186" y="3787232"/>
              <a:ext cx="352257" cy="324593"/>
            </a:xfrm>
            <a:prstGeom prst="rect">
              <a:avLst/>
            </a:prstGeom>
            <a:noFill/>
          </p:spPr>
          <p:txBody>
            <a:bodyPr wrap="none" rtlCol="0">
              <a:spAutoFit/>
            </a:bodyPr>
            <a:lstStyle/>
            <a:p>
              <a:r>
                <a:rPr lang="en-US" sz="1600" dirty="0"/>
                <a:t>-1</a:t>
              </a:r>
            </a:p>
          </p:txBody>
        </p:sp>
      </p:grpSp>
      <p:grpSp>
        <p:nvGrpSpPr>
          <p:cNvPr id="10" name="Group 98"/>
          <p:cNvGrpSpPr/>
          <p:nvPr/>
        </p:nvGrpSpPr>
        <p:grpSpPr>
          <a:xfrm>
            <a:off x="1008865" y="4310866"/>
            <a:ext cx="1768033" cy="587736"/>
            <a:chOff x="707434" y="4355500"/>
            <a:chExt cx="2350091" cy="781225"/>
          </a:xfrm>
        </p:grpSpPr>
        <p:sp>
          <p:nvSpPr>
            <p:cNvPr id="9" name="TextBox 8"/>
            <p:cNvSpPr txBox="1"/>
            <p:nvPr/>
          </p:nvSpPr>
          <p:spPr>
            <a:xfrm>
              <a:off x="707434" y="4525487"/>
              <a:ext cx="515169" cy="354102"/>
            </a:xfrm>
            <a:prstGeom prst="rect">
              <a:avLst/>
            </a:prstGeom>
            <a:noFill/>
          </p:spPr>
          <p:txBody>
            <a:bodyPr wrap="none" rtlCol="0">
              <a:spAutoFit/>
            </a:bodyPr>
            <a:lstStyle/>
            <a:p>
              <a:r>
                <a:rPr lang="en-US" dirty="0"/>
                <a:t>B =</a:t>
              </a:r>
            </a:p>
          </p:txBody>
        </p:sp>
        <p:cxnSp>
          <p:nvCxnSpPr>
            <p:cNvPr id="12" name="Straight Arrow Connector 11"/>
            <p:cNvCxnSpPr/>
            <p:nvPr/>
          </p:nvCxnSpPr>
          <p:spPr>
            <a:xfrm>
              <a:off x="1245615" y="4763826"/>
              <a:ext cx="181191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1364334" y="4387883"/>
              <a:ext cx="1515948" cy="748842"/>
            </a:xfrm>
            <a:custGeom>
              <a:avLst/>
              <a:gdLst>
                <a:gd name="connsiteX0" fmla="*/ 0 w 1581150"/>
                <a:gd name="connsiteY0" fmla="*/ 381000 h 781050"/>
                <a:gd name="connsiteX1" fmla="*/ 9525 w 1581150"/>
                <a:gd name="connsiteY1" fmla="*/ 0 h 781050"/>
                <a:gd name="connsiteX2" fmla="*/ 790575 w 1581150"/>
                <a:gd name="connsiteY2" fmla="*/ 0 h 781050"/>
                <a:gd name="connsiteX3" fmla="*/ 790575 w 1581150"/>
                <a:gd name="connsiteY3" fmla="*/ 781050 h 781050"/>
                <a:gd name="connsiteX4" fmla="*/ 1581150 w 1581150"/>
                <a:gd name="connsiteY4" fmla="*/ 781050 h 781050"/>
                <a:gd name="connsiteX5" fmla="*/ 1581150 w 1581150"/>
                <a:gd name="connsiteY5" fmla="*/ 390525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781050">
                  <a:moveTo>
                    <a:pt x="0" y="381000"/>
                  </a:moveTo>
                  <a:lnTo>
                    <a:pt x="9525" y="0"/>
                  </a:lnTo>
                  <a:lnTo>
                    <a:pt x="790575" y="0"/>
                  </a:lnTo>
                  <a:lnTo>
                    <a:pt x="790575" y="781050"/>
                  </a:lnTo>
                  <a:lnTo>
                    <a:pt x="1581150" y="781050"/>
                  </a:lnTo>
                  <a:lnTo>
                    <a:pt x="1581150" y="39052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341087" y="4355500"/>
              <a:ext cx="401438" cy="324593"/>
            </a:xfrm>
            <a:prstGeom prst="rect">
              <a:avLst/>
            </a:prstGeom>
            <a:noFill/>
          </p:spPr>
          <p:txBody>
            <a:bodyPr wrap="none" rtlCol="0">
              <a:spAutoFit/>
            </a:bodyPr>
            <a:lstStyle/>
            <a:p>
              <a:r>
                <a:rPr lang="en-US" sz="1600" dirty="0"/>
                <a:t>+1</a:t>
              </a:r>
            </a:p>
          </p:txBody>
        </p:sp>
        <p:sp>
          <p:nvSpPr>
            <p:cNvPr id="24" name="TextBox 23"/>
            <p:cNvSpPr txBox="1"/>
            <p:nvPr/>
          </p:nvSpPr>
          <p:spPr>
            <a:xfrm>
              <a:off x="1688111" y="4355500"/>
              <a:ext cx="401438" cy="324593"/>
            </a:xfrm>
            <a:prstGeom prst="rect">
              <a:avLst/>
            </a:prstGeom>
            <a:noFill/>
          </p:spPr>
          <p:txBody>
            <a:bodyPr wrap="none" rtlCol="0">
              <a:spAutoFit/>
            </a:bodyPr>
            <a:lstStyle/>
            <a:p>
              <a:r>
                <a:rPr lang="en-US" sz="1600" dirty="0"/>
                <a:t>+1</a:t>
              </a:r>
            </a:p>
          </p:txBody>
        </p:sp>
        <p:sp>
          <p:nvSpPr>
            <p:cNvPr id="36" name="TextBox 35"/>
            <p:cNvSpPr txBox="1"/>
            <p:nvPr/>
          </p:nvSpPr>
          <p:spPr>
            <a:xfrm>
              <a:off x="2117325" y="4729921"/>
              <a:ext cx="352257" cy="324593"/>
            </a:xfrm>
            <a:prstGeom prst="rect">
              <a:avLst/>
            </a:prstGeom>
            <a:noFill/>
          </p:spPr>
          <p:txBody>
            <a:bodyPr wrap="none" rtlCol="0">
              <a:spAutoFit/>
            </a:bodyPr>
            <a:lstStyle/>
            <a:p>
              <a:r>
                <a:rPr lang="en-US" sz="1600" dirty="0"/>
                <a:t>-1</a:t>
              </a:r>
            </a:p>
          </p:txBody>
        </p:sp>
        <p:sp>
          <p:nvSpPr>
            <p:cNvPr id="37" name="TextBox 36"/>
            <p:cNvSpPr txBox="1"/>
            <p:nvPr/>
          </p:nvSpPr>
          <p:spPr>
            <a:xfrm>
              <a:off x="2455218" y="4729921"/>
              <a:ext cx="352257" cy="324593"/>
            </a:xfrm>
            <a:prstGeom prst="rect">
              <a:avLst/>
            </a:prstGeom>
            <a:noFill/>
          </p:spPr>
          <p:txBody>
            <a:bodyPr wrap="none" rtlCol="0">
              <a:spAutoFit/>
            </a:bodyPr>
            <a:lstStyle/>
            <a:p>
              <a:r>
                <a:rPr lang="en-US" sz="1600" dirty="0"/>
                <a:t>-1</a:t>
              </a:r>
            </a:p>
          </p:txBody>
        </p:sp>
      </p:grpSp>
      <p:grpSp>
        <p:nvGrpSpPr>
          <p:cNvPr id="11" name="Group 99"/>
          <p:cNvGrpSpPr/>
          <p:nvPr/>
        </p:nvGrpSpPr>
        <p:grpSpPr>
          <a:xfrm>
            <a:off x="990600" y="5323074"/>
            <a:ext cx="1767440" cy="582423"/>
            <a:chOff x="689170" y="5312311"/>
            <a:chExt cx="2349305" cy="774164"/>
          </a:xfrm>
        </p:grpSpPr>
        <p:cxnSp>
          <p:nvCxnSpPr>
            <p:cNvPr id="13" name="Straight Arrow Connector 12"/>
            <p:cNvCxnSpPr/>
            <p:nvPr/>
          </p:nvCxnSpPr>
          <p:spPr>
            <a:xfrm>
              <a:off x="1254747" y="5695312"/>
              <a:ext cx="17837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1364334" y="5328501"/>
              <a:ext cx="1515948" cy="757974"/>
            </a:xfrm>
            <a:custGeom>
              <a:avLst/>
              <a:gdLst>
                <a:gd name="connsiteX0" fmla="*/ 0 w 1581150"/>
                <a:gd name="connsiteY0" fmla="*/ 390525 h 790575"/>
                <a:gd name="connsiteX1" fmla="*/ 9525 w 1581150"/>
                <a:gd name="connsiteY1" fmla="*/ 0 h 790575"/>
                <a:gd name="connsiteX2" fmla="*/ 400050 w 1581150"/>
                <a:gd name="connsiteY2" fmla="*/ 0 h 790575"/>
                <a:gd name="connsiteX3" fmla="*/ 400050 w 1581150"/>
                <a:gd name="connsiteY3" fmla="*/ 790575 h 790575"/>
                <a:gd name="connsiteX4" fmla="*/ 1190625 w 1581150"/>
                <a:gd name="connsiteY4" fmla="*/ 790575 h 790575"/>
                <a:gd name="connsiteX5" fmla="*/ 1190625 w 1581150"/>
                <a:gd name="connsiteY5" fmla="*/ 0 h 790575"/>
                <a:gd name="connsiteX6" fmla="*/ 1581150 w 1581150"/>
                <a:gd name="connsiteY6" fmla="*/ 0 h 790575"/>
                <a:gd name="connsiteX7" fmla="*/ 1581150 w 1581150"/>
                <a:gd name="connsiteY7" fmla="*/ 390525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1150" h="790575">
                  <a:moveTo>
                    <a:pt x="0" y="390525"/>
                  </a:moveTo>
                  <a:lnTo>
                    <a:pt x="9525" y="0"/>
                  </a:lnTo>
                  <a:lnTo>
                    <a:pt x="400050" y="0"/>
                  </a:lnTo>
                  <a:lnTo>
                    <a:pt x="400050" y="790575"/>
                  </a:lnTo>
                  <a:lnTo>
                    <a:pt x="1190625" y="790575"/>
                  </a:lnTo>
                  <a:lnTo>
                    <a:pt x="1190625" y="0"/>
                  </a:lnTo>
                  <a:lnTo>
                    <a:pt x="1581150" y="0"/>
                  </a:lnTo>
                  <a:lnTo>
                    <a:pt x="1581150" y="39052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1301030" y="5312311"/>
              <a:ext cx="401438" cy="324594"/>
            </a:xfrm>
            <a:prstGeom prst="rect">
              <a:avLst/>
            </a:prstGeom>
            <a:noFill/>
          </p:spPr>
          <p:txBody>
            <a:bodyPr wrap="none" rtlCol="0">
              <a:spAutoFit/>
            </a:bodyPr>
            <a:lstStyle/>
            <a:p>
              <a:r>
                <a:rPr lang="en-US" sz="1600" dirty="0"/>
                <a:t>+1</a:t>
              </a:r>
            </a:p>
          </p:txBody>
        </p:sp>
        <p:sp>
          <p:nvSpPr>
            <p:cNvPr id="29" name="TextBox 28"/>
            <p:cNvSpPr txBox="1"/>
            <p:nvPr/>
          </p:nvSpPr>
          <p:spPr>
            <a:xfrm>
              <a:off x="2442557" y="5321445"/>
              <a:ext cx="401438" cy="324594"/>
            </a:xfrm>
            <a:prstGeom prst="rect">
              <a:avLst/>
            </a:prstGeom>
            <a:noFill/>
          </p:spPr>
          <p:txBody>
            <a:bodyPr wrap="none" rtlCol="0">
              <a:spAutoFit/>
            </a:bodyPr>
            <a:lstStyle/>
            <a:p>
              <a:r>
                <a:rPr lang="en-US" sz="1600" dirty="0"/>
                <a:t>+1</a:t>
              </a:r>
            </a:p>
          </p:txBody>
        </p:sp>
        <p:sp>
          <p:nvSpPr>
            <p:cNvPr id="34" name="TextBox 33"/>
            <p:cNvSpPr txBox="1"/>
            <p:nvPr/>
          </p:nvSpPr>
          <p:spPr>
            <a:xfrm>
              <a:off x="2059004" y="5686736"/>
              <a:ext cx="352258" cy="324594"/>
            </a:xfrm>
            <a:prstGeom prst="rect">
              <a:avLst/>
            </a:prstGeom>
            <a:noFill/>
          </p:spPr>
          <p:txBody>
            <a:bodyPr wrap="none" rtlCol="0">
              <a:spAutoFit/>
            </a:bodyPr>
            <a:lstStyle/>
            <a:p>
              <a:r>
                <a:rPr lang="en-US" sz="1600" dirty="0"/>
                <a:t>-1</a:t>
              </a:r>
            </a:p>
          </p:txBody>
        </p:sp>
        <p:sp>
          <p:nvSpPr>
            <p:cNvPr id="35" name="TextBox 34"/>
            <p:cNvSpPr txBox="1"/>
            <p:nvPr/>
          </p:nvSpPr>
          <p:spPr>
            <a:xfrm>
              <a:off x="1739375" y="5695867"/>
              <a:ext cx="352258" cy="324594"/>
            </a:xfrm>
            <a:prstGeom prst="rect">
              <a:avLst/>
            </a:prstGeom>
            <a:noFill/>
          </p:spPr>
          <p:txBody>
            <a:bodyPr wrap="none" rtlCol="0">
              <a:spAutoFit/>
            </a:bodyPr>
            <a:lstStyle/>
            <a:p>
              <a:r>
                <a:rPr lang="en-US" sz="1600" dirty="0"/>
                <a:t>-1</a:t>
              </a:r>
            </a:p>
          </p:txBody>
        </p:sp>
        <p:sp>
          <p:nvSpPr>
            <p:cNvPr id="38" name="TextBox 37"/>
            <p:cNvSpPr txBox="1"/>
            <p:nvPr/>
          </p:nvSpPr>
          <p:spPr>
            <a:xfrm>
              <a:off x="689170" y="5453446"/>
              <a:ext cx="527464" cy="354102"/>
            </a:xfrm>
            <a:prstGeom prst="rect">
              <a:avLst/>
            </a:prstGeom>
            <a:noFill/>
          </p:spPr>
          <p:txBody>
            <a:bodyPr wrap="none" rtlCol="0">
              <a:spAutoFit/>
            </a:bodyPr>
            <a:lstStyle/>
            <a:p>
              <a:r>
                <a:rPr lang="en-US" dirty="0"/>
                <a:t>C =</a:t>
              </a:r>
            </a:p>
          </p:txBody>
        </p:sp>
      </p:grpSp>
      <p:grpSp>
        <p:nvGrpSpPr>
          <p:cNvPr id="15" name="Group 86"/>
          <p:cNvGrpSpPr/>
          <p:nvPr/>
        </p:nvGrpSpPr>
        <p:grpSpPr>
          <a:xfrm>
            <a:off x="3590925" y="4014168"/>
            <a:ext cx="1352784" cy="1564973"/>
            <a:chOff x="3419475" y="4006447"/>
            <a:chExt cx="1798138" cy="2080182"/>
          </a:xfrm>
        </p:grpSpPr>
        <p:cxnSp>
          <p:nvCxnSpPr>
            <p:cNvPr id="45" name="Straight Arrow Connector 44"/>
            <p:cNvCxnSpPr/>
            <p:nvPr/>
          </p:nvCxnSpPr>
          <p:spPr>
            <a:xfrm>
              <a:off x="3419475" y="4756223"/>
              <a:ext cx="1798138" cy="15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3528453" y="4010025"/>
              <a:ext cx="1516611" cy="1498449"/>
            </a:xfrm>
            <a:custGeom>
              <a:avLst/>
              <a:gdLst>
                <a:gd name="connsiteX0" fmla="*/ 0 w 1590675"/>
                <a:gd name="connsiteY0" fmla="*/ 781050 h 1571625"/>
                <a:gd name="connsiteX1" fmla="*/ 400050 w 1590675"/>
                <a:gd name="connsiteY1" fmla="*/ 790575 h 1571625"/>
                <a:gd name="connsiteX2" fmla="*/ 400050 w 1590675"/>
                <a:gd name="connsiteY2" fmla="*/ 1571625 h 1571625"/>
                <a:gd name="connsiteX3" fmla="*/ 809625 w 1590675"/>
                <a:gd name="connsiteY3" fmla="*/ 1562100 h 1571625"/>
                <a:gd name="connsiteX4" fmla="*/ 800100 w 1590675"/>
                <a:gd name="connsiteY4" fmla="*/ 0 h 1571625"/>
                <a:gd name="connsiteX5" fmla="*/ 1190625 w 1590675"/>
                <a:gd name="connsiteY5" fmla="*/ 0 h 1571625"/>
                <a:gd name="connsiteX6" fmla="*/ 1190625 w 1590675"/>
                <a:gd name="connsiteY6" fmla="*/ 781050 h 1571625"/>
                <a:gd name="connsiteX7" fmla="*/ 1590675 w 1590675"/>
                <a:gd name="connsiteY7" fmla="*/ 781050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675" h="1571625">
                  <a:moveTo>
                    <a:pt x="0" y="781050"/>
                  </a:moveTo>
                  <a:lnTo>
                    <a:pt x="400050" y="790575"/>
                  </a:lnTo>
                  <a:lnTo>
                    <a:pt x="400050" y="1571625"/>
                  </a:lnTo>
                  <a:lnTo>
                    <a:pt x="809625" y="1562100"/>
                  </a:lnTo>
                  <a:lnTo>
                    <a:pt x="800100" y="0"/>
                  </a:lnTo>
                  <a:lnTo>
                    <a:pt x="1190625" y="0"/>
                  </a:lnTo>
                  <a:lnTo>
                    <a:pt x="1190625" y="781050"/>
                  </a:lnTo>
                  <a:lnTo>
                    <a:pt x="1590675" y="781050"/>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3864735" y="5141633"/>
              <a:ext cx="350301" cy="322791"/>
            </a:xfrm>
            <a:prstGeom prst="rect">
              <a:avLst/>
            </a:prstGeom>
            <a:noFill/>
          </p:spPr>
          <p:txBody>
            <a:bodyPr wrap="none" rtlCol="0">
              <a:spAutoFit/>
            </a:bodyPr>
            <a:lstStyle/>
            <a:p>
              <a:r>
                <a:rPr lang="en-US" sz="1600" dirty="0"/>
                <a:t>-2</a:t>
              </a:r>
            </a:p>
          </p:txBody>
        </p:sp>
        <p:sp>
          <p:nvSpPr>
            <p:cNvPr id="52" name="TextBox 51"/>
            <p:cNvSpPr txBox="1"/>
            <p:nvPr/>
          </p:nvSpPr>
          <p:spPr>
            <a:xfrm>
              <a:off x="4200752" y="4006447"/>
              <a:ext cx="399209" cy="322791"/>
            </a:xfrm>
            <a:prstGeom prst="rect">
              <a:avLst/>
            </a:prstGeom>
            <a:noFill/>
          </p:spPr>
          <p:txBody>
            <a:bodyPr wrap="none" rtlCol="0">
              <a:spAutoFit/>
            </a:bodyPr>
            <a:lstStyle/>
            <a:p>
              <a:r>
                <a:rPr lang="en-US" sz="1600" dirty="0"/>
                <a:t>+2</a:t>
              </a:r>
            </a:p>
          </p:txBody>
        </p:sp>
        <p:sp>
          <p:nvSpPr>
            <p:cNvPr id="53" name="TextBox 52"/>
            <p:cNvSpPr txBox="1"/>
            <p:nvPr/>
          </p:nvSpPr>
          <p:spPr>
            <a:xfrm>
              <a:off x="3592024" y="4565919"/>
              <a:ext cx="284582" cy="322791"/>
            </a:xfrm>
            <a:prstGeom prst="rect">
              <a:avLst/>
            </a:prstGeom>
            <a:noFill/>
          </p:spPr>
          <p:txBody>
            <a:bodyPr wrap="none" rtlCol="0">
              <a:spAutoFit/>
            </a:bodyPr>
            <a:lstStyle/>
            <a:p>
              <a:r>
                <a:rPr lang="en-US" sz="1600" dirty="0"/>
                <a:t>0</a:t>
              </a:r>
            </a:p>
          </p:txBody>
        </p:sp>
        <p:sp>
          <p:nvSpPr>
            <p:cNvPr id="54" name="TextBox 53"/>
            <p:cNvSpPr txBox="1"/>
            <p:nvPr/>
          </p:nvSpPr>
          <p:spPr>
            <a:xfrm>
              <a:off x="4754455" y="4556838"/>
              <a:ext cx="284582" cy="322791"/>
            </a:xfrm>
            <a:prstGeom prst="rect">
              <a:avLst/>
            </a:prstGeom>
            <a:noFill/>
          </p:spPr>
          <p:txBody>
            <a:bodyPr wrap="none" rtlCol="0">
              <a:spAutoFit/>
            </a:bodyPr>
            <a:lstStyle/>
            <a:p>
              <a:r>
                <a:rPr lang="en-US" sz="1600" dirty="0"/>
                <a:t>0</a:t>
              </a:r>
            </a:p>
          </p:txBody>
        </p:sp>
        <p:sp>
          <p:nvSpPr>
            <p:cNvPr id="55" name="TextBox 54"/>
            <p:cNvSpPr txBox="1"/>
            <p:nvPr/>
          </p:nvSpPr>
          <p:spPr>
            <a:xfrm>
              <a:off x="3522727" y="5595708"/>
              <a:ext cx="1558077" cy="490921"/>
            </a:xfrm>
            <a:prstGeom prst="rect">
              <a:avLst/>
            </a:prstGeom>
            <a:noFill/>
          </p:spPr>
          <p:txBody>
            <a:bodyPr wrap="none" rtlCol="0">
              <a:spAutoFit/>
            </a:bodyPr>
            <a:lstStyle/>
            <a:p>
              <a:r>
                <a:rPr lang="en-US" dirty="0"/>
                <a:t>S = +A -B</a:t>
              </a:r>
            </a:p>
          </p:txBody>
        </p:sp>
      </p:grpSp>
      <p:sp>
        <p:nvSpPr>
          <p:cNvPr id="56" name="TextBox 55"/>
          <p:cNvSpPr txBox="1"/>
          <p:nvPr/>
        </p:nvSpPr>
        <p:spPr>
          <a:xfrm>
            <a:off x="5343525" y="3324225"/>
            <a:ext cx="723340" cy="369332"/>
          </a:xfrm>
          <a:prstGeom prst="rect">
            <a:avLst/>
          </a:prstGeom>
          <a:noFill/>
        </p:spPr>
        <p:txBody>
          <a:bodyPr wrap="none" rtlCol="0">
            <a:spAutoFit/>
          </a:bodyPr>
          <a:lstStyle/>
          <a:p>
            <a:r>
              <a:rPr lang="en-US" dirty="0"/>
              <a:t>S x A</a:t>
            </a:r>
          </a:p>
        </p:txBody>
      </p:sp>
      <p:grpSp>
        <p:nvGrpSpPr>
          <p:cNvPr id="16" name="Group 96"/>
          <p:cNvGrpSpPr/>
          <p:nvPr/>
        </p:nvGrpSpPr>
        <p:grpSpPr>
          <a:xfrm>
            <a:off x="5741023" y="3276600"/>
            <a:ext cx="1332152" cy="561975"/>
            <a:chOff x="5379072" y="3057525"/>
            <a:chExt cx="1783728" cy="752475"/>
          </a:xfrm>
        </p:grpSpPr>
        <p:cxnSp>
          <p:nvCxnSpPr>
            <p:cNvPr id="69" name="Straight Arrow Connector 68"/>
            <p:cNvCxnSpPr/>
            <p:nvPr/>
          </p:nvCxnSpPr>
          <p:spPr>
            <a:xfrm>
              <a:off x="5379072" y="3795811"/>
              <a:ext cx="17837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155528" y="3088652"/>
              <a:ext cx="418704" cy="338554"/>
            </a:xfrm>
            <a:prstGeom prst="rect">
              <a:avLst/>
            </a:prstGeom>
            <a:noFill/>
          </p:spPr>
          <p:txBody>
            <a:bodyPr wrap="none" rtlCol="0">
              <a:spAutoFit/>
            </a:bodyPr>
            <a:lstStyle/>
            <a:p>
              <a:r>
                <a:rPr lang="en-US" sz="1600" dirty="0"/>
                <a:t>+2</a:t>
              </a:r>
            </a:p>
          </p:txBody>
        </p:sp>
        <p:sp>
          <p:nvSpPr>
            <p:cNvPr id="72" name="TextBox 71"/>
            <p:cNvSpPr txBox="1"/>
            <p:nvPr/>
          </p:nvSpPr>
          <p:spPr>
            <a:xfrm>
              <a:off x="5835899" y="3088260"/>
              <a:ext cx="418704" cy="338554"/>
            </a:xfrm>
            <a:prstGeom prst="rect">
              <a:avLst/>
            </a:prstGeom>
            <a:noFill/>
          </p:spPr>
          <p:txBody>
            <a:bodyPr wrap="none" rtlCol="0">
              <a:spAutoFit/>
            </a:bodyPr>
            <a:lstStyle/>
            <a:p>
              <a:r>
                <a:rPr lang="en-US" sz="1600" dirty="0"/>
                <a:t>+2</a:t>
              </a:r>
            </a:p>
          </p:txBody>
        </p:sp>
        <p:sp>
          <p:nvSpPr>
            <p:cNvPr id="73" name="Freeform 72"/>
            <p:cNvSpPr/>
            <p:nvPr/>
          </p:nvSpPr>
          <p:spPr>
            <a:xfrm>
              <a:off x="5486400" y="3057525"/>
              <a:ext cx="1543050" cy="752475"/>
            </a:xfrm>
            <a:custGeom>
              <a:avLst/>
              <a:gdLst>
                <a:gd name="connsiteX0" fmla="*/ 0 w 1543050"/>
                <a:gd name="connsiteY0" fmla="*/ 752475 h 752475"/>
                <a:gd name="connsiteX1" fmla="*/ 390525 w 1543050"/>
                <a:gd name="connsiteY1" fmla="*/ 752475 h 752475"/>
                <a:gd name="connsiteX2" fmla="*/ 390525 w 1543050"/>
                <a:gd name="connsiteY2" fmla="*/ 0 h 752475"/>
                <a:gd name="connsiteX3" fmla="*/ 1152525 w 1543050"/>
                <a:gd name="connsiteY3" fmla="*/ 0 h 752475"/>
                <a:gd name="connsiteX4" fmla="*/ 1152525 w 1543050"/>
                <a:gd name="connsiteY4" fmla="*/ 752475 h 752475"/>
                <a:gd name="connsiteX5" fmla="*/ 1543050 w 1543050"/>
                <a:gd name="connsiteY5" fmla="*/ 75247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3050" h="752475">
                  <a:moveTo>
                    <a:pt x="0" y="752475"/>
                  </a:moveTo>
                  <a:lnTo>
                    <a:pt x="390525" y="752475"/>
                  </a:lnTo>
                  <a:lnTo>
                    <a:pt x="390525" y="0"/>
                  </a:lnTo>
                  <a:lnTo>
                    <a:pt x="1152525" y="0"/>
                  </a:lnTo>
                  <a:lnTo>
                    <a:pt x="1152525" y="752475"/>
                  </a:lnTo>
                  <a:lnTo>
                    <a:pt x="1543050" y="75247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 name="Group 95"/>
          <p:cNvGrpSpPr/>
          <p:nvPr/>
        </p:nvGrpSpPr>
        <p:grpSpPr>
          <a:xfrm>
            <a:off x="5741023" y="4349442"/>
            <a:ext cx="1332151" cy="565458"/>
            <a:chOff x="5379072" y="4710211"/>
            <a:chExt cx="1783728" cy="757139"/>
          </a:xfrm>
        </p:grpSpPr>
        <p:cxnSp>
          <p:nvCxnSpPr>
            <p:cNvPr id="74" name="Straight Arrow Connector 73"/>
            <p:cNvCxnSpPr/>
            <p:nvPr/>
          </p:nvCxnSpPr>
          <p:spPr>
            <a:xfrm>
              <a:off x="5379072" y="4710211"/>
              <a:ext cx="17837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163814" y="5088902"/>
              <a:ext cx="367408" cy="338554"/>
            </a:xfrm>
            <a:prstGeom prst="rect">
              <a:avLst/>
            </a:prstGeom>
            <a:noFill/>
          </p:spPr>
          <p:txBody>
            <a:bodyPr wrap="none" rtlCol="0">
              <a:spAutoFit/>
            </a:bodyPr>
            <a:lstStyle/>
            <a:p>
              <a:r>
                <a:rPr lang="en-US" sz="1600" dirty="0"/>
                <a:t>-2</a:t>
              </a:r>
            </a:p>
          </p:txBody>
        </p:sp>
        <p:sp>
          <p:nvSpPr>
            <p:cNvPr id="76" name="TextBox 75"/>
            <p:cNvSpPr txBox="1"/>
            <p:nvPr/>
          </p:nvSpPr>
          <p:spPr>
            <a:xfrm>
              <a:off x="5844185" y="5088510"/>
              <a:ext cx="367408" cy="338554"/>
            </a:xfrm>
            <a:prstGeom prst="rect">
              <a:avLst/>
            </a:prstGeom>
            <a:noFill/>
          </p:spPr>
          <p:txBody>
            <a:bodyPr wrap="none" rtlCol="0">
              <a:spAutoFit/>
            </a:bodyPr>
            <a:lstStyle/>
            <a:p>
              <a:r>
                <a:rPr lang="en-US" sz="1600" dirty="0"/>
                <a:t>-2</a:t>
              </a:r>
            </a:p>
          </p:txBody>
        </p:sp>
        <p:sp>
          <p:nvSpPr>
            <p:cNvPr id="77" name="Freeform 76"/>
            <p:cNvSpPr/>
            <p:nvPr/>
          </p:nvSpPr>
          <p:spPr>
            <a:xfrm flipV="1">
              <a:off x="5486400" y="4714875"/>
              <a:ext cx="1543050" cy="752475"/>
            </a:xfrm>
            <a:custGeom>
              <a:avLst/>
              <a:gdLst>
                <a:gd name="connsiteX0" fmla="*/ 0 w 1543050"/>
                <a:gd name="connsiteY0" fmla="*/ 752475 h 752475"/>
                <a:gd name="connsiteX1" fmla="*/ 390525 w 1543050"/>
                <a:gd name="connsiteY1" fmla="*/ 752475 h 752475"/>
                <a:gd name="connsiteX2" fmla="*/ 390525 w 1543050"/>
                <a:gd name="connsiteY2" fmla="*/ 0 h 752475"/>
                <a:gd name="connsiteX3" fmla="*/ 1152525 w 1543050"/>
                <a:gd name="connsiteY3" fmla="*/ 0 h 752475"/>
                <a:gd name="connsiteX4" fmla="*/ 1152525 w 1543050"/>
                <a:gd name="connsiteY4" fmla="*/ 752475 h 752475"/>
                <a:gd name="connsiteX5" fmla="*/ 1543050 w 1543050"/>
                <a:gd name="connsiteY5" fmla="*/ 75247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3050" h="752475">
                  <a:moveTo>
                    <a:pt x="0" y="752475"/>
                  </a:moveTo>
                  <a:lnTo>
                    <a:pt x="390525" y="752475"/>
                  </a:lnTo>
                  <a:lnTo>
                    <a:pt x="390525" y="0"/>
                  </a:lnTo>
                  <a:lnTo>
                    <a:pt x="1152525" y="0"/>
                  </a:lnTo>
                  <a:lnTo>
                    <a:pt x="1152525" y="752475"/>
                  </a:lnTo>
                  <a:lnTo>
                    <a:pt x="1543050" y="75247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87"/>
          <p:cNvGrpSpPr/>
          <p:nvPr/>
        </p:nvGrpSpPr>
        <p:grpSpPr>
          <a:xfrm>
            <a:off x="5743576" y="5238342"/>
            <a:ext cx="1280610" cy="1098812"/>
            <a:chOff x="3419475" y="3965605"/>
            <a:chExt cx="1798138" cy="1542869"/>
          </a:xfrm>
        </p:grpSpPr>
        <p:cxnSp>
          <p:nvCxnSpPr>
            <p:cNvPr id="89" name="Straight Arrow Connector 88"/>
            <p:cNvCxnSpPr/>
            <p:nvPr/>
          </p:nvCxnSpPr>
          <p:spPr>
            <a:xfrm>
              <a:off x="3419475" y="4756223"/>
              <a:ext cx="1798138" cy="15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Freeform 89"/>
            <p:cNvSpPr/>
            <p:nvPr/>
          </p:nvSpPr>
          <p:spPr>
            <a:xfrm flipV="1">
              <a:off x="3528453" y="4010025"/>
              <a:ext cx="1516611" cy="1498449"/>
            </a:xfrm>
            <a:custGeom>
              <a:avLst/>
              <a:gdLst>
                <a:gd name="connsiteX0" fmla="*/ 0 w 1590675"/>
                <a:gd name="connsiteY0" fmla="*/ 781050 h 1571625"/>
                <a:gd name="connsiteX1" fmla="*/ 400050 w 1590675"/>
                <a:gd name="connsiteY1" fmla="*/ 790575 h 1571625"/>
                <a:gd name="connsiteX2" fmla="*/ 400050 w 1590675"/>
                <a:gd name="connsiteY2" fmla="*/ 1571625 h 1571625"/>
                <a:gd name="connsiteX3" fmla="*/ 809625 w 1590675"/>
                <a:gd name="connsiteY3" fmla="*/ 1562100 h 1571625"/>
                <a:gd name="connsiteX4" fmla="*/ 800100 w 1590675"/>
                <a:gd name="connsiteY4" fmla="*/ 0 h 1571625"/>
                <a:gd name="connsiteX5" fmla="*/ 1190625 w 1590675"/>
                <a:gd name="connsiteY5" fmla="*/ 0 h 1571625"/>
                <a:gd name="connsiteX6" fmla="*/ 1190625 w 1590675"/>
                <a:gd name="connsiteY6" fmla="*/ 781050 h 1571625"/>
                <a:gd name="connsiteX7" fmla="*/ 1590675 w 1590675"/>
                <a:gd name="connsiteY7" fmla="*/ 781050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675" h="1571625">
                  <a:moveTo>
                    <a:pt x="0" y="781050"/>
                  </a:moveTo>
                  <a:lnTo>
                    <a:pt x="400050" y="790575"/>
                  </a:lnTo>
                  <a:lnTo>
                    <a:pt x="400050" y="1571625"/>
                  </a:lnTo>
                  <a:lnTo>
                    <a:pt x="809625" y="1562100"/>
                  </a:lnTo>
                  <a:lnTo>
                    <a:pt x="800100" y="0"/>
                  </a:lnTo>
                  <a:lnTo>
                    <a:pt x="1190625" y="0"/>
                  </a:lnTo>
                  <a:lnTo>
                    <a:pt x="1190625" y="781050"/>
                  </a:lnTo>
                  <a:lnTo>
                    <a:pt x="1590675" y="781050"/>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232642" y="5100791"/>
              <a:ext cx="350301" cy="322790"/>
            </a:xfrm>
            <a:prstGeom prst="rect">
              <a:avLst/>
            </a:prstGeom>
            <a:noFill/>
          </p:spPr>
          <p:txBody>
            <a:bodyPr wrap="none" rtlCol="0">
              <a:spAutoFit/>
            </a:bodyPr>
            <a:lstStyle/>
            <a:p>
              <a:r>
                <a:rPr lang="en-US" sz="1600" dirty="0"/>
                <a:t>-2</a:t>
              </a:r>
            </a:p>
          </p:txBody>
        </p:sp>
        <p:sp>
          <p:nvSpPr>
            <p:cNvPr id="92" name="TextBox 91"/>
            <p:cNvSpPr txBox="1"/>
            <p:nvPr/>
          </p:nvSpPr>
          <p:spPr>
            <a:xfrm>
              <a:off x="3844758" y="3965605"/>
              <a:ext cx="399209" cy="322790"/>
            </a:xfrm>
            <a:prstGeom prst="rect">
              <a:avLst/>
            </a:prstGeom>
            <a:noFill/>
          </p:spPr>
          <p:txBody>
            <a:bodyPr wrap="none" rtlCol="0">
              <a:spAutoFit/>
            </a:bodyPr>
            <a:lstStyle/>
            <a:p>
              <a:r>
                <a:rPr lang="en-US" sz="1600" dirty="0"/>
                <a:t>+2</a:t>
              </a:r>
            </a:p>
          </p:txBody>
        </p:sp>
        <p:sp>
          <p:nvSpPr>
            <p:cNvPr id="93" name="TextBox 92"/>
            <p:cNvSpPr txBox="1"/>
            <p:nvPr/>
          </p:nvSpPr>
          <p:spPr>
            <a:xfrm>
              <a:off x="3471655" y="4524364"/>
              <a:ext cx="284583" cy="322790"/>
            </a:xfrm>
            <a:prstGeom prst="rect">
              <a:avLst/>
            </a:prstGeom>
            <a:noFill/>
          </p:spPr>
          <p:txBody>
            <a:bodyPr wrap="none" rtlCol="0">
              <a:spAutoFit/>
            </a:bodyPr>
            <a:lstStyle/>
            <a:p>
              <a:r>
                <a:rPr lang="en-US" sz="1600" dirty="0"/>
                <a:t>0</a:t>
              </a:r>
            </a:p>
          </p:txBody>
        </p:sp>
        <p:sp>
          <p:nvSpPr>
            <p:cNvPr id="94" name="TextBox 93"/>
            <p:cNvSpPr txBox="1"/>
            <p:nvPr/>
          </p:nvSpPr>
          <p:spPr>
            <a:xfrm>
              <a:off x="4714333" y="4528656"/>
              <a:ext cx="284583" cy="322790"/>
            </a:xfrm>
            <a:prstGeom prst="rect">
              <a:avLst/>
            </a:prstGeom>
            <a:noFill/>
          </p:spPr>
          <p:txBody>
            <a:bodyPr wrap="none" rtlCol="0">
              <a:spAutoFit/>
            </a:bodyPr>
            <a:lstStyle/>
            <a:p>
              <a:r>
                <a:rPr lang="en-US" sz="1600" dirty="0"/>
                <a:t>0</a:t>
              </a:r>
            </a:p>
          </p:txBody>
        </p:sp>
      </p:grpSp>
      <p:sp>
        <p:nvSpPr>
          <p:cNvPr id="101" name="TextBox 100"/>
          <p:cNvSpPr txBox="1"/>
          <p:nvPr/>
        </p:nvSpPr>
        <p:spPr>
          <a:xfrm>
            <a:off x="5362575" y="4381500"/>
            <a:ext cx="736099" cy="369332"/>
          </a:xfrm>
          <a:prstGeom prst="rect">
            <a:avLst/>
          </a:prstGeom>
          <a:noFill/>
        </p:spPr>
        <p:txBody>
          <a:bodyPr wrap="none" rtlCol="0">
            <a:spAutoFit/>
          </a:bodyPr>
          <a:lstStyle/>
          <a:p>
            <a:r>
              <a:rPr lang="en-US" dirty="0"/>
              <a:t>S x B</a:t>
            </a:r>
          </a:p>
        </p:txBody>
      </p:sp>
      <p:sp>
        <p:nvSpPr>
          <p:cNvPr id="102" name="TextBox 101"/>
          <p:cNvSpPr txBox="1"/>
          <p:nvPr/>
        </p:nvSpPr>
        <p:spPr>
          <a:xfrm>
            <a:off x="5334000" y="5286375"/>
            <a:ext cx="748923" cy="369332"/>
          </a:xfrm>
          <a:prstGeom prst="rect">
            <a:avLst/>
          </a:prstGeom>
          <a:noFill/>
        </p:spPr>
        <p:txBody>
          <a:bodyPr wrap="none" rtlCol="0">
            <a:spAutoFit/>
          </a:bodyPr>
          <a:lstStyle/>
          <a:p>
            <a:r>
              <a:rPr lang="en-US" dirty="0"/>
              <a:t>S x C</a:t>
            </a:r>
          </a:p>
        </p:txBody>
      </p:sp>
      <p:sp>
        <p:nvSpPr>
          <p:cNvPr id="103" name="TextBox 102"/>
          <p:cNvSpPr txBox="1"/>
          <p:nvPr/>
        </p:nvSpPr>
        <p:spPr>
          <a:xfrm>
            <a:off x="7229475" y="3257550"/>
            <a:ext cx="1176989" cy="646331"/>
          </a:xfrm>
          <a:prstGeom prst="rect">
            <a:avLst/>
          </a:prstGeom>
          <a:noFill/>
        </p:spPr>
        <p:txBody>
          <a:bodyPr wrap="none" rtlCol="0">
            <a:spAutoFit/>
          </a:bodyPr>
          <a:lstStyle/>
          <a:p>
            <a:r>
              <a:rPr lang="en-US" dirty="0"/>
              <a:t>Sum = 4</a:t>
            </a:r>
          </a:p>
          <a:p>
            <a:r>
              <a:rPr lang="en-US" dirty="0"/>
              <a:t>A sent “1”</a:t>
            </a:r>
          </a:p>
        </p:txBody>
      </p:sp>
      <p:sp>
        <p:nvSpPr>
          <p:cNvPr id="104" name="TextBox 103"/>
          <p:cNvSpPr txBox="1"/>
          <p:nvPr/>
        </p:nvSpPr>
        <p:spPr>
          <a:xfrm>
            <a:off x="7210425" y="4295775"/>
            <a:ext cx="1184940" cy="646331"/>
          </a:xfrm>
          <a:prstGeom prst="rect">
            <a:avLst/>
          </a:prstGeom>
          <a:noFill/>
        </p:spPr>
        <p:txBody>
          <a:bodyPr wrap="none" rtlCol="0">
            <a:spAutoFit/>
          </a:bodyPr>
          <a:lstStyle/>
          <a:p>
            <a:r>
              <a:rPr lang="en-US" dirty="0"/>
              <a:t>Sum = -4</a:t>
            </a:r>
          </a:p>
          <a:p>
            <a:r>
              <a:rPr lang="en-US" dirty="0"/>
              <a:t>B sent “0”</a:t>
            </a:r>
          </a:p>
        </p:txBody>
      </p:sp>
      <p:sp>
        <p:nvSpPr>
          <p:cNvPr id="105" name="TextBox 104"/>
          <p:cNvSpPr txBox="1"/>
          <p:nvPr/>
        </p:nvSpPr>
        <p:spPr>
          <a:xfrm>
            <a:off x="7191375" y="5229225"/>
            <a:ext cx="1531188" cy="646331"/>
          </a:xfrm>
          <a:prstGeom prst="rect">
            <a:avLst/>
          </a:prstGeom>
          <a:noFill/>
        </p:spPr>
        <p:txBody>
          <a:bodyPr wrap="none" rtlCol="0">
            <a:spAutoFit/>
          </a:bodyPr>
          <a:lstStyle/>
          <a:p>
            <a:r>
              <a:rPr lang="en-US" dirty="0"/>
              <a:t>Sum = 0</a:t>
            </a:r>
          </a:p>
          <a:p>
            <a:r>
              <a:rPr lang="en-US" dirty="0"/>
              <a:t>C didn’t send</a:t>
            </a:r>
          </a:p>
        </p:txBody>
      </p:sp>
      <p:sp>
        <p:nvSpPr>
          <p:cNvPr id="106" name="TextBox 105"/>
          <p:cNvSpPr txBox="1"/>
          <p:nvPr/>
        </p:nvSpPr>
        <p:spPr>
          <a:xfrm>
            <a:off x="1333500" y="2819400"/>
            <a:ext cx="1659429" cy="369332"/>
          </a:xfrm>
          <a:prstGeom prst="rect">
            <a:avLst/>
          </a:prstGeom>
          <a:noFill/>
        </p:spPr>
        <p:txBody>
          <a:bodyPr wrap="none" rtlCol="0">
            <a:spAutoFit/>
          </a:bodyPr>
          <a:lstStyle/>
          <a:p>
            <a:r>
              <a:rPr lang="en-US" i="1" dirty="0"/>
              <a:t>Sender Codes</a:t>
            </a:r>
          </a:p>
        </p:txBody>
      </p:sp>
      <p:sp>
        <p:nvSpPr>
          <p:cNvPr id="107" name="TextBox 106"/>
          <p:cNvSpPr txBox="1"/>
          <p:nvPr/>
        </p:nvSpPr>
        <p:spPr>
          <a:xfrm>
            <a:off x="3514725" y="2812018"/>
            <a:ext cx="1385829" cy="646331"/>
          </a:xfrm>
          <a:prstGeom prst="rect">
            <a:avLst/>
          </a:prstGeom>
          <a:noFill/>
        </p:spPr>
        <p:txBody>
          <a:bodyPr wrap="none" rtlCol="0">
            <a:spAutoFit/>
          </a:bodyPr>
          <a:lstStyle/>
          <a:p>
            <a:pPr algn="ctr"/>
            <a:r>
              <a:rPr lang="en-US" i="1" dirty="0"/>
              <a:t>Transmitted</a:t>
            </a:r>
          </a:p>
          <a:p>
            <a:pPr algn="ctr"/>
            <a:r>
              <a:rPr lang="en-US" i="1" dirty="0"/>
              <a:t>Signal</a:t>
            </a:r>
          </a:p>
        </p:txBody>
      </p:sp>
      <p:sp>
        <p:nvSpPr>
          <p:cNvPr id="108" name="TextBox 107"/>
          <p:cNvSpPr txBox="1"/>
          <p:nvPr/>
        </p:nvSpPr>
        <p:spPr>
          <a:xfrm>
            <a:off x="5864834" y="2810559"/>
            <a:ext cx="2133918" cy="369332"/>
          </a:xfrm>
          <a:prstGeom prst="rect">
            <a:avLst/>
          </a:prstGeom>
          <a:noFill/>
        </p:spPr>
        <p:txBody>
          <a:bodyPr wrap="none" rtlCol="0">
            <a:spAutoFit/>
          </a:bodyPr>
          <a:lstStyle/>
          <a:p>
            <a:pPr algn="ctr"/>
            <a:r>
              <a:rPr lang="en-US" i="1" dirty="0"/>
              <a:t>Receiver Decoding</a:t>
            </a:r>
          </a:p>
        </p:txBody>
      </p:sp>
      <p:sp>
        <p:nvSpPr>
          <p:cNvPr id="68" name="TextBox 67"/>
          <p:cNvSpPr txBox="1"/>
          <p:nvPr/>
        </p:nvSpPr>
        <p:spPr>
          <a:xfrm>
            <a:off x="5809313" y="4178958"/>
            <a:ext cx="202676" cy="229887"/>
          </a:xfrm>
          <a:prstGeom prst="rect">
            <a:avLst/>
          </a:prstGeom>
          <a:noFill/>
        </p:spPr>
        <p:txBody>
          <a:bodyPr wrap="none" rtlCol="0">
            <a:spAutoFit/>
          </a:bodyPr>
          <a:lstStyle/>
          <a:p>
            <a:r>
              <a:rPr lang="en-US" sz="1600" dirty="0"/>
              <a:t>0</a:t>
            </a:r>
          </a:p>
        </p:txBody>
      </p:sp>
      <p:sp>
        <p:nvSpPr>
          <p:cNvPr id="70" name="TextBox 69"/>
          <p:cNvSpPr txBox="1"/>
          <p:nvPr/>
        </p:nvSpPr>
        <p:spPr>
          <a:xfrm>
            <a:off x="6685613" y="4188483"/>
            <a:ext cx="202676" cy="229887"/>
          </a:xfrm>
          <a:prstGeom prst="rect">
            <a:avLst/>
          </a:prstGeom>
          <a:noFill/>
        </p:spPr>
        <p:txBody>
          <a:bodyPr wrap="none" rtlCol="0">
            <a:spAutoFit/>
          </a:bodyPr>
          <a:lstStyle/>
          <a:p>
            <a:r>
              <a:rPr lang="en-US" sz="1600" dirty="0"/>
              <a:t>0</a:t>
            </a:r>
          </a:p>
        </p:txBody>
      </p:sp>
      <p:sp>
        <p:nvSpPr>
          <p:cNvPr id="79" name="TextBox 78"/>
          <p:cNvSpPr txBox="1"/>
          <p:nvPr/>
        </p:nvSpPr>
        <p:spPr>
          <a:xfrm>
            <a:off x="5828363" y="3645558"/>
            <a:ext cx="202676" cy="229887"/>
          </a:xfrm>
          <a:prstGeom prst="rect">
            <a:avLst/>
          </a:prstGeom>
          <a:noFill/>
        </p:spPr>
        <p:txBody>
          <a:bodyPr wrap="none" rtlCol="0">
            <a:spAutoFit/>
          </a:bodyPr>
          <a:lstStyle/>
          <a:p>
            <a:r>
              <a:rPr lang="en-US" sz="1600" dirty="0"/>
              <a:t>0</a:t>
            </a:r>
          </a:p>
        </p:txBody>
      </p:sp>
      <p:sp>
        <p:nvSpPr>
          <p:cNvPr id="80" name="TextBox 79"/>
          <p:cNvSpPr txBox="1"/>
          <p:nvPr/>
        </p:nvSpPr>
        <p:spPr>
          <a:xfrm>
            <a:off x="6704663" y="3655083"/>
            <a:ext cx="202676" cy="229887"/>
          </a:xfrm>
          <a:prstGeom prst="rect">
            <a:avLst/>
          </a:prstGeom>
          <a:noFill/>
        </p:spPr>
        <p:txBody>
          <a:bodyPr wrap="none" rtlCol="0">
            <a:spAutoFit/>
          </a:bodyPr>
          <a:lstStyle/>
          <a:p>
            <a:r>
              <a:rPr lang="en-US" sz="1600" dirty="0"/>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n-US"/>
              <a:t>Fourier Analysis</a:t>
            </a:r>
          </a:p>
        </p:txBody>
      </p:sp>
      <p:sp>
        <p:nvSpPr>
          <p:cNvPr id="6147" name="Content Placeholder 4"/>
          <p:cNvSpPr>
            <a:spLocks noGrp="1"/>
          </p:cNvSpPr>
          <p:nvPr>
            <p:ph idx="1"/>
          </p:nvPr>
        </p:nvSpPr>
        <p:spPr/>
        <p:txBody>
          <a:bodyPr/>
          <a:lstStyle/>
          <a:p>
            <a:r>
              <a:rPr lang="en-US" dirty="0"/>
              <a:t>A time-varying signal can be equivalently represented as a series of frequency components (harmonics):</a:t>
            </a:r>
          </a:p>
          <a:p>
            <a:endParaRPr lang="en-US" dirty="0"/>
          </a:p>
          <a:p>
            <a:endParaRPr lang="en-US" dirty="0"/>
          </a:p>
        </p:txBody>
      </p:sp>
      <p:pic>
        <p:nvPicPr>
          <p:cNvPr id="6148" name="Picture 2"/>
          <p:cNvPicPr>
            <a:picLocks noChangeAspect="1" noChangeArrowheads="1"/>
          </p:cNvPicPr>
          <p:nvPr/>
        </p:nvPicPr>
        <p:blipFill>
          <a:blip r:embed="rId2" cstate="print"/>
          <a:srcRect/>
          <a:stretch>
            <a:fillRect/>
          </a:stretch>
        </p:blipFill>
        <p:spPr bwMode="auto">
          <a:xfrm>
            <a:off x="1095375" y="2190750"/>
            <a:ext cx="6915150" cy="1152525"/>
          </a:xfrm>
          <a:prstGeom prst="rect">
            <a:avLst/>
          </a:prstGeom>
          <a:noFill/>
          <a:ln w="9525">
            <a:noFill/>
            <a:miter lim="800000"/>
            <a:headEnd/>
            <a:tailEnd/>
          </a:ln>
        </p:spPr>
      </p:pic>
      <p:sp>
        <p:nvSpPr>
          <p:cNvPr id="10" name="Footer Placeholder 9"/>
          <p:cNvSpPr>
            <a:spLocks noGrp="1"/>
          </p:cNvSpPr>
          <p:nvPr>
            <p:ph type="ftr" sz="quarter" idx="11"/>
          </p:nvPr>
        </p:nvSpPr>
        <p:spPr/>
        <p:txBody>
          <a:bodyPr/>
          <a:lstStyle/>
          <a:p>
            <a:pPr>
              <a:defRPr/>
            </a:pPr>
            <a:r>
              <a:rPr lang="en-US"/>
              <a:t>CN5E by Tanenbaum &amp; Wetherall, © Pearson Education-Prentice Hall and D. Wetherall, 2011</a:t>
            </a:r>
            <a:endParaRPr lang="en-US" dirty="0"/>
          </a:p>
        </p:txBody>
      </p:sp>
      <p:sp>
        <p:nvSpPr>
          <p:cNvPr id="15" name="TextBox 14"/>
          <p:cNvSpPr txBox="1"/>
          <p:nvPr/>
        </p:nvSpPr>
        <p:spPr>
          <a:xfrm>
            <a:off x="5324475" y="5476875"/>
            <a:ext cx="2864887" cy="369332"/>
          </a:xfrm>
          <a:prstGeom prst="rect">
            <a:avLst/>
          </a:prstGeom>
          <a:noFill/>
        </p:spPr>
        <p:txBody>
          <a:bodyPr wrap="none" rtlCol="0">
            <a:spAutoFit/>
          </a:bodyPr>
          <a:lstStyle/>
          <a:p>
            <a:r>
              <a:rPr lang="en-US" dirty="0"/>
              <a:t>a, b weights of harmonics</a:t>
            </a:r>
          </a:p>
        </p:txBody>
      </p:sp>
      <p:pic>
        <p:nvPicPr>
          <p:cNvPr id="17" name="Picture 2"/>
          <p:cNvPicPr>
            <a:picLocks noChangeAspect="1" noChangeArrowheads="1"/>
          </p:cNvPicPr>
          <p:nvPr/>
        </p:nvPicPr>
        <p:blipFill>
          <a:blip r:embed="rId3" cstate="print"/>
          <a:srcRect b="10660"/>
          <a:stretch>
            <a:fillRect/>
          </a:stretch>
        </p:blipFill>
        <p:spPr bwMode="auto">
          <a:xfrm>
            <a:off x="644525" y="3895725"/>
            <a:ext cx="7764463" cy="1676400"/>
          </a:xfrm>
          <a:prstGeom prst="rect">
            <a:avLst/>
          </a:prstGeom>
          <a:noFill/>
          <a:ln w="9525">
            <a:noFill/>
            <a:miter lim="800000"/>
            <a:headEnd/>
            <a:tailEnd/>
          </a:ln>
        </p:spPr>
      </p:pic>
      <p:sp>
        <p:nvSpPr>
          <p:cNvPr id="33" name="Rectangle 32"/>
          <p:cNvSpPr/>
          <p:nvPr/>
        </p:nvSpPr>
        <p:spPr bwMode="auto">
          <a:xfrm>
            <a:off x="2095500" y="5324475"/>
            <a:ext cx="1057275" cy="2667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TextBox 12"/>
          <p:cNvSpPr txBox="1"/>
          <p:nvPr/>
        </p:nvSpPr>
        <p:spPr>
          <a:xfrm>
            <a:off x="1628775" y="5438775"/>
            <a:ext cx="1838965" cy="369332"/>
          </a:xfrm>
          <a:prstGeom prst="rect">
            <a:avLst/>
          </a:prstGeom>
          <a:noFill/>
        </p:spPr>
        <p:txBody>
          <a:bodyPr wrap="none" rtlCol="0">
            <a:spAutoFit/>
          </a:bodyPr>
          <a:lstStyle/>
          <a:p>
            <a:r>
              <a:rPr lang="en-US" dirty="0"/>
              <a:t>Signal over time</a:t>
            </a:r>
          </a:p>
        </p:txBody>
      </p:sp>
      <p:cxnSp>
        <p:nvCxnSpPr>
          <p:cNvPr id="35" name="Straight Arrow Connector 34"/>
          <p:cNvCxnSpPr/>
          <p:nvPr/>
        </p:nvCxnSpPr>
        <p:spPr bwMode="auto">
          <a:xfrm>
            <a:off x="3429000" y="5648325"/>
            <a:ext cx="4191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Oval 35"/>
          <p:cNvSpPr/>
          <p:nvPr/>
        </p:nvSpPr>
        <p:spPr bwMode="auto">
          <a:xfrm>
            <a:off x="5905500" y="2495550"/>
            <a:ext cx="447675" cy="447675"/>
          </a:xfrm>
          <a:prstGeom prst="ellipse">
            <a:avLst/>
          </a:prstGeom>
          <a:solidFill>
            <a:schemeClr val="accent3">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Oval 36"/>
          <p:cNvSpPr/>
          <p:nvPr/>
        </p:nvSpPr>
        <p:spPr bwMode="auto">
          <a:xfrm>
            <a:off x="3305175" y="2505075"/>
            <a:ext cx="447675" cy="447675"/>
          </a:xfrm>
          <a:prstGeom prst="ellipse">
            <a:avLst/>
          </a:prstGeom>
          <a:solidFill>
            <a:schemeClr val="accent3">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Oval 37"/>
          <p:cNvSpPr/>
          <p:nvPr/>
        </p:nvSpPr>
        <p:spPr bwMode="auto">
          <a:xfrm>
            <a:off x="1176337" y="2509837"/>
            <a:ext cx="447675" cy="447675"/>
          </a:xfrm>
          <a:prstGeom prst="ellipse">
            <a:avLst/>
          </a:prstGeom>
          <a:solidFill>
            <a:srgbClr val="0000FF">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Freeform 38"/>
          <p:cNvSpPr/>
          <p:nvPr/>
        </p:nvSpPr>
        <p:spPr>
          <a:xfrm>
            <a:off x="914400" y="4410075"/>
            <a:ext cx="2971800" cy="866775"/>
          </a:xfrm>
          <a:custGeom>
            <a:avLst/>
            <a:gdLst>
              <a:gd name="connsiteX0" fmla="*/ 0 w 2971800"/>
              <a:gd name="connsiteY0" fmla="*/ 857250 h 866775"/>
              <a:gd name="connsiteX1" fmla="*/ 400050 w 2971800"/>
              <a:gd name="connsiteY1" fmla="*/ 866775 h 866775"/>
              <a:gd name="connsiteX2" fmla="*/ 409575 w 2971800"/>
              <a:gd name="connsiteY2" fmla="*/ 9525 h 866775"/>
              <a:gd name="connsiteX3" fmla="*/ 1257300 w 2971800"/>
              <a:gd name="connsiteY3" fmla="*/ 19050 h 866775"/>
              <a:gd name="connsiteX4" fmla="*/ 1257300 w 2971800"/>
              <a:gd name="connsiteY4" fmla="*/ 866775 h 866775"/>
              <a:gd name="connsiteX5" fmla="*/ 2533650 w 2971800"/>
              <a:gd name="connsiteY5" fmla="*/ 866775 h 866775"/>
              <a:gd name="connsiteX6" fmla="*/ 2533650 w 2971800"/>
              <a:gd name="connsiteY6" fmla="*/ 0 h 866775"/>
              <a:gd name="connsiteX7" fmla="*/ 2962275 w 2971800"/>
              <a:gd name="connsiteY7" fmla="*/ 0 h 866775"/>
              <a:gd name="connsiteX8" fmla="*/ 2971800 w 2971800"/>
              <a:gd name="connsiteY8" fmla="*/ 866775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866775">
                <a:moveTo>
                  <a:pt x="0" y="857250"/>
                </a:moveTo>
                <a:lnTo>
                  <a:pt x="400050" y="866775"/>
                </a:lnTo>
                <a:lnTo>
                  <a:pt x="409575" y="9525"/>
                </a:lnTo>
                <a:lnTo>
                  <a:pt x="1257300" y="19050"/>
                </a:lnTo>
                <a:lnTo>
                  <a:pt x="1257300" y="866775"/>
                </a:lnTo>
                <a:lnTo>
                  <a:pt x="2533650" y="866775"/>
                </a:lnTo>
                <a:lnTo>
                  <a:pt x="2533650" y="0"/>
                </a:lnTo>
                <a:lnTo>
                  <a:pt x="2962275" y="0"/>
                </a:lnTo>
                <a:lnTo>
                  <a:pt x="2971800" y="866775"/>
                </a:lnTo>
              </a:path>
            </a:pathLst>
          </a:cu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rot="5400000">
            <a:off x="4938713" y="5062537"/>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943478" y="4876801"/>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405439" y="5119687"/>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653089" y="5157787"/>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891214" y="5176837"/>
            <a:ext cx="20002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076952" y="5143499"/>
            <a:ext cx="2476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72230" y="5238750"/>
            <a:ext cx="7619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6786564" y="5233987"/>
            <a:ext cx="1047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981827" y="5191124"/>
            <a:ext cx="1333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7210427" y="5229224"/>
            <a:ext cx="952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415217" y="5214938"/>
            <a:ext cx="104770"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605719" y="5205412"/>
            <a:ext cx="14286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7829553" y="5191124"/>
            <a:ext cx="133348"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8058158" y="5219699"/>
            <a:ext cx="95243"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38650" y="4581525"/>
            <a:ext cx="394660" cy="523220"/>
          </a:xfrm>
          <a:prstGeom prst="rect">
            <a:avLst/>
          </a:prstGeom>
          <a:noFill/>
        </p:spPr>
        <p:txBody>
          <a:bodyPr wrap="none" rtlCol="0">
            <a:spAutoFit/>
          </a:bodyPr>
          <a:lstStyle/>
          <a:p>
            <a:r>
              <a:rPr lang="en-US" sz="28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The Public Switched Telephone Network</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1203" name="Rectangle 3"/>
          <p:cNvSpPr>
            <a:spLocks noGrp="1" noChangeArrowheads="1"/>
          </p:cNvSpPr>
          <p:nvPr>
            <p:ph idx="1"/>
          </p:nvPr>
        </p:nvSpPr>
        <p:spPr/>
        <p:txBody>
          <a:bodyPr/>
          <a:lstStyle/>
          <a:p>
            <a:pPr lvl="1"/>
            <a:r>
              <a:rPr lang="en-US" dirty="0"/>
              <a:t>Structure of the telephone system </a:t>
            </a:r>
            <a:r>
              <a:rPr lang="en-US" dirty="0">
                <a:solidFill>
                  <a:srgbClr val="0000FF"/>
                </a:solidFill>
              </a:rPr>
              <a:t>»</a:t>
            </a:r>
            <a:endParaRPr lang="en-US" dirty="0"/>
          </a:p>
          <a:p>
            <a:pPr lvl="1"/>
            <a:r>
              <a:rPr lang="en-US" dirty="0"/>
              <a:t>Politics of telephones </a:t>
            </a:r>
            <a:r>
              <a:rPr lang="en-US" dirty="0">
                <a:solidFill>
                  <a:srgbClr val="0000FF"/>
                </a:solidFill>
              </a:rPr>
              <a:t>»</a:t>
            </a:r>
            <a:endParaRPr lang="en-US" dirty="0"/>
          </a:p>
          <a:p>
            <a:pPr lvl="1"/>
            <a:r>
              <a:rPr lang="en-US" dirty="0"/>
              <a:t>Local loop: modems, ADSL, and FTTH </a:t>
            </a:r>
            <a:r>
              <a:rPr lang="en-US" dirty="0">
                <a:solidFill>
                  <a:srgbClr val="0000FF"/>
                </a:solidFill>
              </a:rPr>
              <a:t>»</a:t>
            </a:r>
            <a:endParaRPr lang="en-US" dirty="0"/>
          </a:p>
          <a:p>
            <a:pPr lvl="1"/>
            <a:r>
              <a:rPr lang="en-US" dirty="0"/>
              <a:t>Trunks and multiplexing </a:t>
            </a:r>
            <a:r>
              <a:rPr lang="en-US" dirty="0">
                <a:solidFill>
                  <a:srgbClr val="0000FF"/>
                </a:solidFill>
              </a:rPr>
              <a:t>»</a:t>
            </a:r>
            <a:endParaRPr lang="en-US" dirty="0"/>
          </a:p>
          <a:p>
            <a:pPr lvl="1"/>
            <a:r>
              <a:rPr lang="en-US" dirty="0"/>
              <a:t>Switching </a:t>
            </a:r>
            <a:r>
              <a:rPr lang="en-US" dirty="0">
                <a:solidFill>
                  <a:srgbClr val="0000FF"/>
                </a:solidFill>
              </a:rPr>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Structure of the Telephone System</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a:t>A hierarchical system for carrying voice calls made of:</a:t>
            </a:r>
          </a:p>
          <a:p>
            <a:pPr lvl="1"/>
            <a:r>
              <a:rPr lang="en-US" dirty="0"/>
              <a:t>Local loops, mostly analog twisted pairs to houses</a:t>
            </a:r>
          </a:p>
          <a:p>
            <a:pPr lvl="1"/>
            <a:r>
              <a:rPr lang="en-US" dirty="0"/>
              <a:t>Trunks, digital fiber optic links that carry calls</a:t>
            </a:r>
          </a:p>
          <a:p>
            <a:pPr lvl="1"/>
            <a:r>
              <a:rPr lang="en-US" dirty="0"/>
              <a:t>Switching offices, that move calls among trunks</a:t>
            </a:r>
          </a:p>
        </p:txBody>
      </p:sp>
      <p:graphicFrame>
        <p:nvGraphicFramePr>
          <p:cNvPr id="53255" name="Object 7"/>
          <p:cNvGraphicFramePr>
            <a:graphicFrameLocks noChangeAspect="1"/>
          </p:cNvGraphicFramePr>
          <p:nvPr/>
        </p:nvGraphicFramePr>
        <p:xfrm>
          <a:off x="887412" y="3705225"/>
          <a:ext cx="7407275" cy="2152650"/>
        </p:xfrm>
        <a:graphic>
          <a:graphicData uri="http://schemas.openxmlformats.org/presentationml/2006/ole">
            <mc:AlternateContent xmlns:mc="http://schemas.openxmlformats.org/markup-compatibility/2006">
              <mc:Choice xmlns:v="urn:schemas-microsoft-com:vml" Requires="v">
                <p:oleObj spid="_x0000_s68611" name="Image" r:id="rId3" imgW="25396825" imgH="7377778" progId="">
                  <p:embed/>
                </p:oleObj>
              </mc:Choice>
              <mc:Fallback>
                <p:oleObj name="Image" r:id="rId3" imgW="25396825" imgH="737777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2" y="3705225"/>
                        <a:ext cx="74072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The Politics of Telephones</a:t>
            </a:r>
          </a:p>
        </p:txBody>
      </p:sp>
      <p:sp>
        <p:nvSpPr>
          <p:cNvPr id="55299" name="Rectangle 3"/>
          <p:cNvSpPr>
            <a:spLocks noGrp="1" noChangeArrowheads="1"/>
          </p:cNvSpPr>
          <p:nvPr>
            <p:ph type="body" idx="1"/>
          </p:nvPr>
        </p:nvSpPr>
        <p:spPr/>
        <p:txBody>
          <a:bodyPr/>
          <a:lstStyle/>
          <a:p>
            <a:r>
              <a:rPr lang="en-US" dirty="0"/>
              <a:t>In the U.S., there is a distinction for competition between serving a local area (LECs) and connecting to a local area (at a POP) to switch calls across areas (IXCs)</a:t>
            </a:r>
          </a:p>
          <a:p>
            <a:pPr lvl="1"/>
            <a:r>
              <a:rPr lang="en-US" dirty="0"/>
              <a:t>Customers of a LEC can dial via any IXC they choose</a:t>
            </a:r>
          </a:p>
          <a:p>
            <a:endParaRPr lang="en-US" dirty="0"/>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55300" name="Picture 2"/>
          <p:cNvPicPr>
            <a:picLocks noChangeAspect="1" noChangeArrowheads="1"/>
          </p:cNvPicPr>
          <p:nvPr/>
        </p:nvPicPr>
        <p:blipFill>
          <a:blip r:embed="rId3" cstate="print"/>
          <a:srcRect/>
          <a:stretch>
            <a:fillRect/>
          </a:stretch>
        </p:blipFill>
        <p:spPr bwMode="auto">
          <a:xfrm>
            <a:off x="1855577" y="2828926"/>
            <a:ext cx="5654886" cy="3313092"/>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Local loop (1): modems</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6323" name="Rectangle 3"/>
          <p:cNvSpPr>
            <a:spLocks noGrp="1" noChangeArrowheads="1"/>
          </p:cNvSpPr>
          <p:nvPr>
            <p:ph idx="1"/>
          </p:nvPr>
        </p:nvSpPr>
        <p:spPr/>
        <p:txBody>
          <a:bodyPr/>
          <a:lstStyle/>
          <a:p>
            <a:r>
              <a:rPr lang="en-US" dirty="0"/>
              <a:t>Telephone modems send digital data over an 3.3 KHz analog voice channel interface to the POTS</a:t>
            </a:r>
          </a:p>
          <a:p>
            <a:pPr lvl="1"/>
            <a:r>
              <a:rPr lang="en-US" dirty="0"/>
              <a:t>Rates &lt;56 kbps; early way to connect to the Internet</a:t>
            </a:r>
          </a:p>
        </p:txBody>
      </p:sp>
      <p:pic>
        <p:nvPicPr>
          <p:cNvPr id="56324" name="Picture 2"/>
          <p:cNvPicPr>
            <a:picLocks noChangeAspect="1" noChangeArrowheads="1"/>
          </p:cNvPicPr>
          <p:nvPr/>
        </p:nvPicPr>
        <p:blipFill>
          <a:blip r:embed="rId3" cstate="print"/>
          <a:srcRect/>
          <a:stretch>
            <a:fillRect/>
          </a:stretch>
        </p:blipFill>
        <p:spPr bwMode="auto">
          <a:xfrm>
            <a:off x="419100" y="3238500"/>
            <a:ext cx="8537575" cy="2671763"/>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Local loop (2): Digital Subscriber Lines</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9395" name="Rectangle 3"/>
          <p:cNvSpPr>
            <a:spLocks noGrp="1" noChangeArrowheads="1"/>
          </p:cNvSpPr>
          <p:nvPr>
            <p:ph idx="1"/>
          </p:nvPr>
        </p:nvSpPr>
        <p:spPr/>
        <p:txBody>
          <a:bodyPr/>
          <a:lstStyle/>
          <a:p>
            <a:r>
              <a:rPr lang="en-US" dirty="0"/>
              <a:t>DSL </a:t>
            </a:r>
            <a:r>
              <a:rPr lang="en-US" u="sng" dirty="0"/>
              <a:t>broadband</a:t>
            </a:r>
            <a:r>
              <a:rPr lang="en-US" dirty="0"/>
              <a:t> sends data over the local loop to the local office using frequencies that are not used for POTS</a:t>
            </a:r>
          </a:p>
        </p:txBody>
      </p:sp>
      <p:sp>
        <p:nvSpPr>
          <p:cNvPr id="13" name="Content Placeholder 12"/>
          <p:cNvSpPr>
            <a:spLocks noGrp="1"/>
          </p:cNvSpPr>
          <p:nvPr>
            <p:ph idx="11"/>
          </p:nvPr>
        </p:nvSpPr>
        <p:spPr>
          <a:xfrm>
            <a:off x="457200" y="2266950"/>
            <a:ext cx="3476625" cy="4105275"/>
          </a:xfrm>
        </p:spPr>
        <p:txBody>
          <a:bodyPr>
            <a:normAutofit/>
          </a:bodyPr>
          <a:lstStyle/>
          <a:p>
            <a:pPr marL="228600" lvl="1" indent="-228600"/>
            <a:r>
              <a:rPr lang="en-US" dirty="0"/>
              <a:t>Telephone/computers attach to the same old phone line</a:t>
            </a:r>
          </a:p>
          <a:p>
            <a:pPr marL="228600" lvl="1" indent="-228600">
              <a:spcBef>
                <a:spcPts val="1200"/>
              </a:spcBef>
            </a:pPr>
            <a:r>
              <a:rPr lang="en-US" dirty="0"/>
              <a:t>Rates vary with line</a:t>
            </a:r>
          </a:p>
          <a:p>
            <a:pPr marL="571500" lvl="2" indent="-228600">
              <a:spcBef>
                <a:spcPts val="1200"/>
              </a:spcBef>
            </a:pPr>
            <a:r>
              <a:rPr lang="en-US" dirty="0"/>
              <a:t>ADSL2 up to 12 Mbps</a:t>
            </a:r>
          </a:p>
          <a:p>
            <a:pPr marL="228600" lvl="1" indent="-228600">
              <a:spcBef>
                <a:spcPts val="1200"/>
              </a:spcBef>
            </a:pPr>
            <a:r>
              <a:rPr lang="en-US" dirty="0"/>
              <a:t>OFDM is used up to 1.1 MHz for ADSL2</a:t>
            </a:r>
          </a:p>
          <a:p>
            <a:pPr marL="571500" lvl="2" indent="-228600">
              <a:spcBef>
                <a:spcPts val="1200"/>
              </a:spcBef>
            </a:pPr>
            <a:r>
              <a:rPr lang="en-US" dirty="0"/>
              <a:t>Most bandwidth down</a:t>
            </a:r>
          </a:p>
        </p:txBody>
      </p:sp>
      <p:pic>
        <p:nvPicPr>
          <p:cNvPr id="59396" name="Picture 2"/>
          <p:cNvPicPr>
            <a:picLocks noChangeAspect="1" noChangeArrowheads="1"/>
          </p:cNvPicPr>
          <p:nvPr/>
        </p:nvPicPr>
        <p:blipFill>
          <a:blip r:embed="rId3" cstate="print"/>
          <a:srcRect b="1920"/>
          <a:stretch>
            <a:fillRect/>
          </a:stretch>
        </p:blipFill>
        <p:spPr bwMode="auto">
          <a:xfrm>
            <a:off x="3981450" y="2094990"/>
            <a:ext cx="4953000" cy="2794155"/>
          </a:xfrm>
          <a:prstGeom prst="rect">
            <a:avLst/>
          </a:prstGeom>
          <a:noFill/>
          <a:ln w="9525">
            <a:noFill/>
            <a:miter lim="800000"/>
            <a:headEnd/>
            <a:tailEnd/>
          </a:ln>
        </p:spPr>
      </p:pic>
      <p:pic>
        <p:nvPicPr>
          <p:cNvPr id="12" name="Picture 2"/>
          <p:cNvPicPr>
            <a:picLocks noChangeAspect="1" noChangeArrowheads="1"/>
          </p:cNvPicPr>
          <p:nvPr/>
        </p:nvPicPr>
        <p:blipFill>
          <a:blip r:embed="rId4" cstate="print"/>
          <a:srcRect t="8058" r="5188"/>
          <a:stretch>
            <a:fillRect/>
          </a:stretch>
        </p:blipFill>
        <p:spPr bwMode="auto">
          <a:xfrm>
            <a:off x="3867150" y="5000625"/>
            <a:ext cx="5048250" cy="1304143"/>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Local loop (3): Fiber To The Home</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pic>
        <p:nvPicPr>
          <p:cNvPr id="60421" name="Picture 6"/>
          <p:cNvPicPr>
            <a:picLocks noChangeAspect="1" noChangeArrowheads="1"/>
          </p:cNvPicPr>
          <p:nvPr/>
        </p:nvPicPr>
        <p:blipFill>
          <a:blip r:embed="rId2" cstate="print"/>
          <a:srcRect/>
          <a:stretch>
            <a:fillRect/>
          </a:stretch>
        </p:blipFill>
        <p:spPr bwMode="auto">
          <a:xfrm>
            <a:off x="412750" y="3081338"/>
            <a:ext cx="8318500" cy="2960687"/>
          </a:xfrm>
          <a:prstGeom prst="rect">
            <a:avLst/>
          </a:prstGeom>
          <a:noFill/>
          <a:ln w="9525">
            <a:noFill/>
            <a:miter lim="800000"/>
            <a:headEnd/>
            <a:tailEnd/>
          </a:ln>
        </p:spPr>
      </p:pic>
      <p:sp>
        <p:nvSpPr>
          <p:cNvPr id="60419" name="Rectangle 3"/>
          <p:cNvSpPr>
            <a:spLocks noGrp="1" noChangeArrowheads="1"/>
          </p:cNvSpPr>
          <p:nvPr>
            <p:ph idx="1"/>
          </p:nvPr>
        </p:nvSpPr>
        <p:spPr/>
        <p:txBody>
          <a:bodyPr/>
          <a:lstStyle/>
          <a:p>
            <a:r>
              <a:rPr lang="en-US" dirty="0"/>
              <a:t>FTTH broadband relies on deployment of fiber optic cables to provide high data rates  customers</a:t>
            </a:r>
          </a:p>
          <a:p>
            <a:pPr lvl="1"/>
            <a:r>
              <a:rPr lang="en-US" dirty="0"/>
              <a:t>One wavelength can be shared among many houses</a:t>
            </a:r>
          </a:p>
          <a:p>
            <a:pPr lvl="1"/>
            <a:r>
              <a:rPr lang="en-US" dirty="0"/>
              <a:t>Fiber is passive (no amplifiers, 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Trunks and Multiplexing (1)</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61443" name="Rectangle 3"/>
          <p:cNvSpPr>
            <a:spLocks noGrp="1" noChangeArrowheads="1"/>
          </p:cNvSpPr>
          <p:nvPr>
            <p:ph idx="1"/>
          </p:nvPr>
        </p:nvSpPr>
        <p:spPr/>
        <p:txBody>
          <a:bodyPr/>
          <a:lstStyle/>
          <a:p>
            <a:r>
              <a:rPr lang="en-US"/>
              <a:t>Calls are carried digitally on PSTN trunks using TDM</a:t>
            </a:r>
          </a:p>
          <a:p>
            <a:pPr lvl="1"/>
            <a:r>
              <a:rPr lang="en-US"/>
              <a:t>A call is an 8-bit PCM sample each 125 </a:t>
            </a:r>
            <a:r>
              <a:rPr lang="el-GR"/>
              <a:t>μ</a:t>
            </a:r>
            <a:r>
              <a:rPr lang="en-US"/>
              <a:t>s (64 kbps)</a:t>
            </a:r>
          </a:p>
          <a:p>
            <a:pPr lvl="1"/>
            <a:r>
              <a:rPr lang="en-US"/>
              <a:t>Traditional T1 carrier has 24 call channels each 125 </a:t>
            </a:r>
            <a:r>
              <a:rPr lang="el-GR"/>
              <a:t>μ</a:t>
            </a:r>
            <a:r>
              <a:rPr lang="en-US"/>
              <a:t>s (1.544 Mbps) with symbols based on AMI</a:t>
            </a:r>
            <a:endParaRPr lang="en-US" dirty="0"/>
          </a:p>
        </p:txBody>
      </p:sp>
      <p:pic>
        <p:nvPicPr>
          <p:cNvPr id="61444" name="Picture 2"/>
          <p:cNvPicPr>
            <a:picLocks noChangeAspect="1" noChangeArrowheads="1"/>
          </p:cNvPicPr>
          <p:nvPr/>
        </p:nvPicPr>
        <p:blipFill>
          <a:blip r:embed="rId2" cstate="print"/>
          <a:srcRect/>
          <a:stretch>
            <a:fillRect/>
          </a:stretch>
        </p:blipFill>
        <p:spPr bwMode="auto">
          <a:xfrm>
            <a:off x="1100931" y="3286125"/>
            <a:ext cx="6942137" cy="3208001"/>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Trunks and Multiplexing (2)</a:t>
            </a:r>
          </a:p>
        </p:txBody>
      </p:sp>
      <p:sp>
        <p:nvSpPr>
          <p:cNvPr id="63491" name="Rectangle 3"/>
          <p:cNvSpPr>
            <a:spLocks noGrp="1" noChangeArrowheads="1"/>
          </p:cNvSpPr>
          <p:nvPr>
            <p:ph type="body" idx="1"/>
          </p:nvPr>
        </p:nvSpPr>
        <p:spPr>
          <a:xfrm>
            <a:off x="685800" y="1143000"/>
            <a:ext cx="8229600" cy="4867275"/>
          </a:xfrm>
        </p:spPr>
        <p:txBody>
          <a:bodyPr/>
          <a:lstStyle/>
          <a:p>
            <a:r>
              <a:rPr lang="en-US" dirty="0"/>
              <a:t>SONET (Synchronous Optical </a:t>
            </a:r>
            <a:r>
              <a:rPr lang="en-US" dirty="0" err="1"/>
              <a:t>NETwork</a:t>
            </a:r>
            <a:r>
              <a:rPr lang="en-US" dirty="0"/>
              <a:t>) is the worldwide standard for carrying digital signals on optical trunks</a:t>
            </a:r>
          </a:p>
          <a:p>
            <a:pPr lvl="1"/>
            <a:r>
              <a:rPr lang="en-US" dirty="0"/>
              <a:t>Keeps 125 </a:t>
            </a:r>
            <a:r>
              <a:rPr lang="el-GR" dirty="0"/>
              <a:t>μ</a:t>
            </a:r>
            <a:r>
              <a:rPr lang="en-US" dirty="0"/>
              <a:t>s frame; base frame is 810 bytes (52Mbps)</a:t>
            </a:r>
          </a:p>
          <a:p>
            <a:pPr lvl="1"/>
            <a:r>
              <a:rPr lang="en-US" dirty="0"/>
              <a:t>Payload “floats” within framing for flexibility</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63492" name="Picture 2"/>
          <p:cNvPicPr>
            <a:picLocks noChangeAspect="1" noChangeArrowheads="1"/>
          </p:cNvPicPr>
          <p:nvPr/>
        </p:nvPicPr>
        <p:blipFill>
          <a:blip r:embed="rId2" cstate="print"/>
          <a:srcRect t="3308" b="5837"/>
          <a:stretch>
            <a:fillRect/>
          </a:stretch>
        </p:blipFill>
        <p:spPr bwMode="auto">
          <a:xfrm>
            <a:off x="1152524" y="2895600"/>
            <a:ext cx="7383463" cy="34004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Trunks and Multiplexing (3)</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64515" name="Rectangle 3"/>
          <p:cNvSpPr>
            <a:spLocks noGrp="1" noChangeArrowheads="1"/>
          </p:cNvSpPr>
          <p:nvPr>
            <p:ph idx="1"/>
          </p:nvPr>
        </p:nvSpPr>
        <p:spPr/>
        <p:txBody>
          <a:bodyPr/>
          <a:lstStyle/>
          <a:p>
            <a:r>
              <a:rPr lang="en-US" dirty="0"/>
              <a:t>Hierarchy at 3:1 per level is used for higher rates</a:t>
            </a:r>
          </a:p>
          <a:p>
            <a:pPr lvl="1"/>
            <a:r>
              <a:rPr lang="en-US" dirty="0"/>
              <a:t>Each level also adds a small amount of framing</a:t>
            </a:r>
          </a:p>
          <a:p>
            <a:pPr lvl="1"/>
            <a:r>
              <a:rPr lang="en-US" dirty="0"/>
              <a:t>Rates from 50 Mbps (STS-1) to 40 </a:t>
            </a:r>
            <a:r>
              <a:rPr lang="en-US" dirty="0" err="1"/>
              <a:t>Gbps</a:t>
            </a:r>
            <a:r>
              <a:rPr lang="en-US" dirty="0"/>
              <a:t> (STS-768)</a:t>
            </a:r>
          </a:p>
        </p:txBody>
      </p:sp>
      <p:pic>
        <p:nvPicPr>
          <p:cNvPr id="64517" name="Picture 6"/>
          <p:cNvPicPr>
            <a:picLocks noChangeAspect="1" noChangeArrowheads="1"/>
          </p:cNvPicPr>
          <p:nvPr/>
        </p:nvPicPr>
        <p:blipFill>
          <a:blip r:embed="rId2" cstate="print"/>
          <a:srcRect/>
          <a:stretch>
            <a:fillRect/>
          </a:stretch>
        </p:blipFill>
        <p:spPr bwMode="auto">
          <a:xfrm>
            <a:off x="1421606" y="3175000"/>
            <a:ext cx="6300788" cy="2378976"/>
          </a:xfrm>
          <a:prstGeom prst="rect">
            <a:avLst/>
          </a:prstGeom>
          <a:noFill/>
          <a:ln w="9525">
            <a:noFill/>
            <a:miter lim="800000"/>
            <a:headEnd/>
            <a:tailEnd/>
          </a:ln>
        </p:spPr>
      </p:pic>
      <p:sp>
        <p:nvSpPr>
          <p:cNvPr id="12" name="Rectangle 11"/>
          <p:cNvSpPr/>
          <p:nvPr/>
        </p:nvSpPr>
        <p:spPr>
          <a:xfrm>
            <a:off x="2586038" y="5658535"/>
            <a:ext cx="3971924" cy="369332"/>
          </a:xfrm>
          <a:prstGeom prst="rect">
            <a:avLst/>
          </a:prstGeom>
        </p:spPr>
        <p:txBody>
          <a:bodyPr wrap="square">
            <a:spAutoFit/>
          </a:bodyPr>
          <a:lstStyle/>
          <a:p>
            <a:pPr algn="ctr"/>
            <a:r>
              <a:rPr lang="it-IT" dirty="0"/>
              <a:t>SONET/SDH rate hierarchy</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Trunks and Multiplexing (4)</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65539" name="Rectangle 3"/>
          <p:cNvSpPr>
            <a:spLocks noGrp="1" noChangeArrowheads="1"/>
          </p:cNvSpPr>
          <p:nvPr>
            <p:ph idx="1"/>
          </p:nvPr>
        </p:nvSpPr>
        <p:spPr/>
        <p:txBody>
          <a:bodyPr/>
          <a:lstStyle/>
          <a:p>
            <a:r>
              <a:rPr lang="en-US" dirty="0"/>
              <a:t>WDM (Wavelength Division Multiplexing), another name for FDM, is used to carry many signals on one fiber:</a:t>
            </a:r>
          </a:p>
        </p:txBody>
      </p:sp>
      <p:pic>
        <p:nvPicPr>
          <p:cNvPr id="65540" name="Picture 2"/>
          <p:cNvPicPr>
            <a:picLocks noChangeAspect="1" noChangeArrowheads="1"/>
          </p:cNvPicPr>
          <p:nvPr/>
        </p:nvPicPr>
        <p:blipFill>
          <a:blip r:embed="rId2" cstate="print"/>
          <a:srcRect/>
          <a:stretch>
            <a:fillRect/>
          </a:stretch>
        </p:blipFill>
        <p:spPr bwMode="auto">
          <a:xfrm>
            <a:off x="1264443" y="2790825"/>
            <a:ext cx="6615113" cy="330358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Bandwidth-Limited Signals</a:t>
            </a:r>
          </a:p>
        </p:txBody>
      </p:sp>
      <p:sp>
        <p:nvSpPr>
          <p:cNvPr id="47" name="Content Placeholder 46"/>
          <p:cNvSpPr>
            <a:spLocks noGrp="1"/>
          </p:cNvSpPr>
          <p:nvPr>
            <p:ph idx="1"/>
          </p:nvPr>
        </p:nvSpPr>
        <p:spPr/>
        <p:txBody>
          <a:bodyPr/>
          <a:lstStyle/>
          <a:p>
            <a:r>
              <a:rPr lang="en-US" dirty="0"/>
              <a:t>Having less bandwidth (harmonics) degrades the signal</a:t>
            </a:r>
          </a:p>
        </p:txBody>
      </p:sp>
      <p:sp>
        <p:nvSpPr>
          <p:cNvPr id="11269" name="Rectangle 5"/>
          <p:cNvSpPr>
            <a:spLocks noGrp="1" noChangeArrowheads="1"/>
          </p:cNvSpPr>
          <p:nvPr>
            <p:ph type="ftr" sz="quarter" idx="11"/>
          </p:nvPr>
        </p:nvSpPr>
        <p:spPr/>
        <p:txBody>
          <a:bodyPr/>
          <a:lstStyle/>
          <a:p>
            <a:r>
              <a:rPr lang="en-US"/>
              <a:t>CN5E by Tanenbaum &amp; Wetherall, © Pearson Education-Prentice Hall and D. Wetherall, 2011</a:t>
            </a:r>
            <a:endParaRPr lang="en-US" dirty="0"/>
          </a:p>
        </p:txBody>
      </p:sp>
      <p:grpSp>
        <p:nvGrpSpPr>
          <p:cNvPr id="2" name="Group 69"/>
          <p:cNvGrpSpPr/>
          <p:nvPr/>
        </p:nvGrpSpPr>
        <p:grpSpPr>
          <a:xfrm>
            <a:off x="931862" y="3499380"/>
            <a:ext cx="7526688" cy="1280576"/>
            <a:chOff x="541337" y="3019425"/>
            <a:chExt cx="7955280" cy="1322381"/>
          </a:xfrm>
        </p:grpSpPr>
        <p:pic>
          <p:nvPicPr>
            <p:cNvPr id="8" name="Picture 2"/>
            <p:cNvPicPr>
              <a:picLocks noChangeAspect="1" noChangeArrowheads="1"/>
            </p:cNvPicPr>
            <p:nvPr/>
          </p:nvPicPr>
          <p:blipFill>
            <a:blip r:embed="rId3" cstate="print"/>
            <a:srcRect/>
            <a:stretch>
              <a:fillRect/>
            </a:stretch>
          </p:blipFill>
          <p:spPr bwMode="auto">
            <a:xfrm>
              <a:off x="541337" y="3019425"/>
              <a:ext cx="7955280" cy="1322381"/>
            </a:xfrm>
            <a:prstGeom prst="rect">
              <a:avLst/>
            </a:prstGeom>
            <a:noFill/>
            <a:ln w="9525">
              <a:noFill/>
              <a:miter lim="800000"/>
              <a:headEnd/>
              <a:tailEnd/>
            </a:ln>
          </p:spPr>
        </p:pic>
        <p:grpSp>
          <p:nvGrpSpPr>
            <p:cNvPr id="3" name="Group 66"/>
            <p:cNvGrpSpPr/>
            <p:nvPr/>
          </p:nvGrpSpPr>
          <p:grpSpPr>
            <a:xfrm>
              <a:off x="5229226" y="3219453"/>
              <a:ext cx="640080" cy="841248"/>
              <a:chOff x="5229226" y="3238503"/>
              <a:chExt cx="628650" cy="819146"/>
            </a:xfrm>
          </p:grpSpPr>
          <p:cxnSp>
            <p:nvCxnSpPr>
              <p:cNvPr id="10" name="Straight Connector 9"/>
              <p:cNvCxnSpPr/>
              <p:nvPr/>
            </p:nvCxnSpPr>
            <p:spPr>
              <a:xfrm rot="5400000">
                <a:off x="5014913" y="383381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019678" y="3648076"/>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481639" y="3890962"/>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729289" y="3929062"/>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 name="Group 70"/>
          <p:cNvGrpSpPr/>
          <p:nvPr/>
        </p:nvGrpSpPr>
        <p:grpSpPr>
          <a:xfrm>
            <a:off x="890588" y="1735660"/>
            <a:ext cx="7615237" cy="1426640"/>
            <a:chOff x="490538" y="1403337"/>
            <a:chExt cx="8046720" cy="1473213"/>
          </a:xfrm>
        </p:grpSpPr>
        <p:pic>
          <p:nvPicPr>
            <p:cNvPr id="11268" name="Picture 2"/>
            <p:cNvPicPr>
              <a:picLocks noChangeAspect="1" noChangeArrowheads="1"/>
            </p:cNvPicPr>
            <p:nvPr/>
          </p:nvPicPr>
          <p:blipFill>
            <a:blip r:embed="rId4" cstate="print"/>
            <a:srcRect/>
            <a:stretch>
              <a:fillRect/>
            </a:stretch>
          </p:blipFill>
          <p:spPr bwMode="auto">
            <a:xfrm>
              <a:off x="490538" y="1403337"/>
              <a:ext cx="8046720" cy="1473213"/>
            </a:xfrm>
            <a:prstGeom prst="rect">
              <a:avLst/>
            </a:prstGeom>
            <a:noFill/>
            <a:ln w="9525">
              <a:noFill/>
              <a:miter lim="800000"/>
              <a:headEnd/>
              <a:tailEnd/>
            </a:ln>
          </p:spPr>
        </p:pic>
        <p:grpSp>
          <p:nvGrpSpPr>
            <p:cNvPr id="5" name="Group 37"/>
            <p:cNvGrpSpPr/>
            <p:nvPr/>
          </p:nvGrpSpPr>
          <p:grpSpPr>
            <a:xfrm>
              <a:off x="5229226" y="1771653"/>
              <a:ext cx="1289304" cy="868680"/>
              <a:chOff x="5229226" y="1790703"/>
              <a:chExt cx="1257302" cy="819146"/>
            </a:xfrm>
          </p:grpSpPr>
          <p:cxnSp>
            <p:nvCxnSpPr>
              <p:cNvPr id="24" name="Straight Connector 23"/>
              <p:cNvCxnSpPr/>
              <p:nvPr/>
            </p:nvCxnSpPr>
            <p:spPr>
              <a:xfrm rot="5400000">
                <a:off x="5014913" y="238601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5019678" y="2200276"/>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481639" y="2434180"/>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729289" y="2472280"/>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967414" y="2500312"/>
                <a:ext cx="20002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153152" y="2466974"/>
                <a:ext cx="2476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448430" y="2553243"/>
                <a:ext cx="7619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Group 68"/>
          <p:cNvGrpSpPr/>
          <p:nvPr/>
        </p:nvGrpSpPr>
        <p:grpSpPr>
          <a:xfrm>
            <a:off x="942974" y="5003810"/>
            <a:ext cx="7680960" cy="1264545"/>
            <a:chOff x="548640" y="4448177"/>
            <a:chExt cx="8145874" cy="1321918"/>
          </a:xfrm>
        </p:grpSpPr>
        <p:pic>
          <p:nvPicPr>
            <p:cNvPr id="9" name="Picture 2"/>
            <p:cNvPicPr>
              <a:picLocks noChangeAspect="1" noChangeArrowheads="1"/>
            </p:cNvPicPr>
            <p:nvPr/>
          </p:nvPicPr>
          <p:blipFill>
            <a:blip r:embed="rId5" cstate="print"/>
            <a:srcRect/>
            <a:stretch>
              <a:fillRect/>
            </a:stretch>
          </p:blipFill>
          <p:spPr bwMode="auto">
            <a:xfrm>
              <a:off x="548640" y="4448177"/>
              <a:ext cx="8145874" cy="1321918"/>
            </a:xfrm>
            <a:prstGeom prst="rect">
              <a:avLst/>
            </a:prstGeom>
            <a:noFill/>
            <a:ln w="9525">
              <a:noFill/>
              <a:miter lim="800000"/>
              <a:headEnd/>
              <a:tailEnd/>
            </a:ln>
          </p:spPr>
        </p:pic>
        <p:cxnSp>
          <p:nvCxnSpPr>
            <p:cNvPr id="39" name="Straight Connector 38"/>
            <p:cNvCxnSpPr/>
            <p:nvPr/>
          </p:nvCxnSpPr>
          <p:spPr>
            <a:xfrm rot="5400000">
              <a:off x="5005388" y="530066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008627" y="5106927"/>
              <a:ext cx="841248"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a:off x="5353050" y="3219450"/>
            <a:ext cx="1466850"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314950" y="4838700"/>
            <a:ext cx="714375"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305425" y="6324600"/>
            <a:ext cx="266700"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267450" y="182880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153150" y="344805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143625" y="497205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67425" y="2143125"/>
            <a:ext cx="1441420" cy="369332"/>
          </a:xfrm>
          <a:prstGeom prst="rect">
            <a:avLst/>
          </a:prstGeom>
          <a:noFill/>
        </p:spPr>
        <p:txBody>
          <a:bodyPr wrap="none" rtlCol="0">
            <a:spAutoFit/>
          </a:bodyPr>
          <a:lstStyle/>
          <a:p>
            <a:r>
              <a:rPr lang="en-US" dirty="0"/>
              <a:t>8 harmonics</a:t>
            </a:r>
          </a:p>
        </p:txBody>
      </p:sp>
      <p:sp>
        <p:nvSpPr>
          <p:cNvPr id="86" name="TextBox 85"/>
          <p:cNvSpPr txBox="1"/>
          <p:nvPr/>
        </p:nvSpPr>
        <p:spPr>
          <a:xfrm>
            <a:off x="5991225" y="3895725"/>
            <a:ext cx="1441420" cy="369332"/>
          </a:xfrm>
          <a:prstGeom prst="rect">
            <a:avLst/>
          </a:prstGeom>
          <a:noFill/>
        </p:spPr>
        <p:txBody>
          <a:bodyPr wrap="none" rtlCol="0">
            <a:spAutoFit/>
          </a:bodyPr>
          <a:lstStyle/>
          <a:p>
            <a:r>
              <a:rPr lang="en-US" dirty="0"/>
              <a:t>4 harmonics</a:t>
            </a:r>
          </a:p>
        </p:txBody>
      </p:sp>
      <p:sp>
        <p:nvSpPr>
          <p:cNvPr id="87" name="TextBox 86"/>
          <p:cNvSpPr txBox="1"/>
          <p:nvPr/>
        </p:nvSpPr>
        <p:spPr>
          <a:xfrm>
            <a:off x="5915025" y="5353050"/>
            <a:ext cx="1441420" cy="369332"/>
          </a:xfrm>
          <a:prstGeom prst="rect">
            <a:avLst/>
          </a:prstGeom>
          <a:noFill/>
        </p:spPr>
        <p:txBody>
          <a:bodyPr wrap="none" rtlCol="0">
            <a:spAutoFit/>
          </a:bodyPr>
          <a:lstStyle/>
          <a:p>
            <a:r>
              <a:rPr lang="en-US" dirty="0"/>
              <a:t>2 harmonics</a:t>
            </a:r>
          </a:p>
        </p:txBody>
      </p:sp>
      <p:sp>
        <p:nvSpPr>
          <p:cNvPr id="90" name="Rectangle 89"/>
          <p:cNvSpPr/>
          <p:nvPr/>
        </p:nvSpPr>
        <p:spPr bwMode="auto">
          <a:xfrm>
            <a:off x="6969125" y="2676525"/>
            <a:ext cx="118872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
        <p:nvSpPr>
          <p:cNvPr id="77" name="TextBox 76"/>
          <p:cNvSpPr txBox="1"/>
          <p:nvPr/>
        </p:nvSpPr>
        <p:spPr>
          <a:xfrm>
            <a:off x="5429250" y="3209925"/>
            <a:ext cx="1261884" cy="369332"/>
          </a:xfrm>
          <a:prstGeom prst="rect">
            <a:avLst/>
          </a:prstGeom>
          <a:noFill/>
        </p:spPr>
        <p:txBody>
          <a:bodyPr wrap="none" rtlCol="0">
            <a:spAutoFit/>
          </a:bodyPr>
          <a:lstStyle/>
          <a:p>
            <a:r>
              <a:rPr lang="en-US" dirty="0"/>
              <a:t>Bandwidth</a:t>
            </a:r>
          </a:p>
        </p:txBody>
      </p:sp>
      <p:sp>
        <p:nvSpPr>
          <p:cNvPr id="91" name="Rectangle 90"/>
          <p:cNvSpPr/>
          <p:nvPr/>
        </p:nvSpPr>
        <p:spPr bwMode="auto">
          <a:xfrm>
            <a:off x="6130925" y="4276725"/>
            <a:ext cx="201168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
        <p:nvSpPr>
          <p:cNvPr id="92" name="Rectangle 91"/>
          <p:cNvSpPr/>
          <p:nvPr/>
        </p:nvSpPr>
        <p:spPr bwMode="auto">
          <a:xfrm>
            <a:off x="5740400" y="5819775"/>
            <a:ext cx="237744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Content Placeholder 19"/>
          <p:cNvSpPr>
            <a:spLocks noGrp="1"/>
          </p:cNvSpPr>
          <p:nvPr>
            <p:ph idx="1"/>
          </p:nvPr>
        </p:nvSpPr>
        <p:spPr/>
        <p:txBody>
          <a:bodyPr/>
          <a:lstStyle/>
          <a:p>
            <a:r>
              <a:rPr lang="en-US" dirty="0"/>
              <a:t>PSTN uses circuit switching; Internet uses packet switching</a:t>
            </a:r>
          </a:p>
        </p:txBody>
      </p:sp>
      <p:sp>
        <p:nvSpPr>
          <p:cNvPr id="66563" name="Rectangle 2"/>
          <p:cNvSpPr>
            <a:spLocks noGrp="1" noChangeArrowheads="1"/>
          </p:cNvSpPr>
          <p:nvPr>
            <p:ph type="title"/>
          </p:nvPr>
        </p:nvSpPr>
        <p:spPr/>
        <p:txBody>
          <a:bodyPr/>
          <a:lstStyle/>
          <a:p>
            <a:r>
              <a:rPr lang="en-US"/>
              <a:t>Switching (1)</a:t>
            </a:r>
            <a:endParaRPr lang="en-US" dirty="0"/>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grpSp>
        <p:nvGrpSpPr>
          <p:cNvPr id="29" name="Group 28"/>
          <p:cNvGrpSpPr/>
          <p:nvPr/>
        </p:nvGrpSpPr>
        <p:grpSpPr>
          <a:xfrm>
            <a:off x="2295525" y="1981200"/>
            <a:ext cx="5543550" cy="3971925"/>
            <a:chOff x="1781175" y="1971675"/>
            <a:chExt cx="5543550" cy="3971925"/>
          </a:xfrm>
        </p:grpSpPr>
        <p:pic>
          <p:nvPicPr>
            <p:cNvPr id="66562" name="Picture 2"/>
            <p:cNvPicPr>
              <a:picLocks noChangeAspect="1" noChangeArrowheads="1"/>
            </p:cNvPicPr>
            <p:nvPr/>
          </p:nvPicPr>
          <p:blipFill>
            <a:blip r:embed="rId2" cstate="print"/>
            <a:srcRect l="1490" t="2554" r="2152" b="3648"/>
            <a:stretch>
              <a:fillRect/>
            </a:stretch>
          </p:blipFill>
          <p:spPr bwMode="auto">
            <a:xfrm>
              <a:off x="1781175" y="1971675"/>
              <a:ext cx="5543550" cy="3848100"/>
            </a:xfrm>
            <a:prstGeom prst="rect">
              <a:avLst/>
            </a:prstGeom>
            <a:noFill/>
            <a:ln w="9525">
              <a:noFill/>
              <a:miter lim="800000"/>
              <a:headEnd/>
              <a:tailEnd/>
            </a:ln>
          </p:spPr>
        </p:pic>
        <p:sp>
          <p:nvSpPr>
            <p:cNvPr id="22" name="Freeform 21"/>
            <p:cNvSpPr/>
            <p:nvPr/>
          </p:nvSpPr>
          <p:spPr bwMode="auto">
            <a:xfrm>
              <a:off x="2094931" y="2518012"/>
              <a:ext cx="4763069" cy="641445"/>
            </a:xfrm>
            <a:custGeom>
              <a:avLst/>
              <a:gdLst>
                <a:gd name="connsiteX0" fmla="*/ 0 w 4763069"/>
                <a:gd name="connsiteY0" fmla="*/ 156949 h 641445"/>
                <a:gd name="connsiteX1" fmla="*/ 341194 w 4763069"/>
                <a:gd name="connsiteY1" fmla="*/ 156949 h 641445"/>
                <a:gd name="connsiteX2" fmla="*/ 805218 w 4763069"/>
                <a:gd name="connsiteY2" fmla="*/ 477672 h 641445"/>
                <a:gd name="connsiteX3" fmla="*/ 1132765 w 4763069"/>
                <a:gd name="connsiteY3" fmla="*/ 470848 h 641445"/>
                <a:gd name="connsiteX4" fmla="*/ 1132765 w 4763069"/>
                <a:gd name="connsiteY4" fmla="*/ 641445 h 641445"/>
                <a:gd name="connsiteX5" fmla="*/ 2156347 w 4763069"/>
                <a:gd name="connsiteY5" fmla="*/ 627797 h 641445"/>
                <a:gd name="connsiteX6" fmla="*/ 2483893 w 4763069"/>
                <a:gd name="connsiteY6" fmla="*/ 6824 h 641445"/>
                <a:gd name="connsiteX7" fmla="*/ 3521123 w 4763069"/>
                <a:gd name="connsiteY7" fmla="*/ 0 h 641445"/>
                <a:gd name="connsiteX8" fmla="*/ 3534770 w 4763069"/>
                <a:gd name="connsiteY8" fmla="*/ 163773 h 641445"/>
                <a:gd name="connsiteX9" fmla="*/ 4039738 w 4763069"/>
                <a:gd name="connsiteY9" fmla="*/ 156949 h 641445"/>
                <a:gd name="connsiteX10" fmla="*/ 4278573 w 4763069"/>
                <a:gd name="connsiteY10" fmla="*/ 477672 h 641445"/>
                <a:gd name="connsiteX11" fmla="*/ 4763069 w 4763069"/>
                <a:gd name="connsiteY11" fmla="*/ 491319 h 64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3069" h="641445">
                  <a:moveTo>
                    <a:pt x="0" y="156949"/>
                  </a:moveTo>
                  <a:lnTo>
                    <a:pt x="341194" y="156949"/>
                  </a:lnTo>
                  <a:lnTo>
                    <a:pt x="805218" y="477672"/>
                  </a:lnTo>
                  <a:lnTo>
                    <a:pt x="1132765" y="470848"/>
                  </a:lnTo>
                  <a:lnTo>
                    <a:pt x="1132765" y="641445"/>
                  </a:lnTo>
                  <a:lnTo>
                    <a:pt x="2156347" y="627797"/>
                  </a:lnTo>
                  <a:lnTo>
                    <a:pt x="2483893" y="6824"/>
                  </a:lnTo>
                  <a:lnTo>
                    <a:pt x="3521123" y="0"/>
                  </a:lnTo>
                  <a:lnTo>
                    <a:pt x="3534770" y="163773"/>
                  </a:lnTo>
                  <a:lnTo>
                    <a:pt x="4039738" y="156949"/>
                  </a:lnTo>
                  <a:lnTo>
                    <a:pt x="4278573" y="477672"/>
                  </a:lnTo>
                  <a:lnTo>
                    <a:pt x="4763069" y="491319"/>
                  </a:lnTo>
                </a:path>
              </a:pathLst>
            </a:custGeom>
            <a:noFill/>
            <a:ln w="19050"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Rectangle 22"/>
            <p:cNvSpPr/>
            <p:nvPr/>
          </p:nvSpPr>
          <p:spPr bwMode="auto">
            <a:xfrm>
              <a:off x="6080077" y="5008728"/>
              <a:ext cx="95535" cy="109182"/>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Rectangle 23"/>
            <p:cNvSpPr/>
            <p:nvPr/>
          </p:nvSpPr>
          <p:spPr bwMode="auto">
            <a:xfrm>
              <a:off x="4772166" y="4458268"/>
              <a:ext cx="95535" cy="109182"/>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Rectangle 24"/>
            <p:cNvSpPr/>
            <p:nvPr/>
          </p:nvSpPr>
          <p:spPr bwMode="auto">
            <a:xfrm>
              <a:off x="3955575" y="5409062"/>
              <a:ext cx="95535" cy="109182"/>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 name="Rectangle 25"/>
            <p:cNvSpPr/>
            <p:nvPr/>
          </p:nvSpPr>
          <p:spPr bwMode="auto">
            <a:xfrm>
              <a:off x="2988860" y="4838131"/>
              <a:ext cx="95535" cy="109182"/>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Rectangle 26"/>
            <p:cNvSpPr/>
            <p:nvPr/>
          </p:nvSpPr>
          <p:spPr bwMode="auto">
            <a:xfrm>
              <a:off x="4029075" y="3629025"/>
              <a:ext cx="333375"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8" name="Rectangle 27"/>
            <p:cNvSpPr/>
            <p:nvPr/>
          </p:nvSpPr>
          <p:spPr bwMode="auto">
            <a:xfrm>
              <a:off x="4076700" y="5753100"/>
              <a:ext cx="333375"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30" name="TextBox 29"/>
          <p:cNvSpPr txBox="1"/>
          <p:nvPr/>
        </p:nvSpPr>
        <p:spPr>
          <a:xfrm>
            <a:off x="1076325" y="2628900"/>
            <a:ext cx="864339" cy="369332"/>
          </a:xfrm>
          <a:prstGeom prst="rect">
            <a:avLst/>
          </a:prstGeom>
          <a:noFill/>
        </p:spPr>
        <p:txBody>
          <a:bodyPr wrap="none" rtlCol="0">
            <a:spAutoFit/>
          </a:bodyPr>
          <a:lstStyle/>
          <a:p>
            <a:r>
              <a:rPr lang="en-US" dirty="0"/>
              <a:t>PSTN:</a:t>
            </a:r>
          </a:p>
        </p:txBody>
      </p:sp>
      <p:sp>
        <p:nvSpPr>
          <p:cNvPr id="31" name="TextBox 30"/>
          <p:cNvSpPr txBox="1"/>
          <p:nvPr/>
        </p:nvSpPr>
        <p:spPr>
          <a:xfrm>
            <a:off x="904875" y="4648200"/>
            <a:ext cx="1031051" cy="369332"/>
          </a:xfrm>
          <a:prstGeom prst="rect">
            <a:avLst/>
          </a:prstGeom>
          <a:noFill/>
        </p:spPr>
        <p:txBody>
          <a:bodyPr wrap="none" rtlCol="0">
            <a:spAutoFit/>
          </a:bodyPr>
          <a:lstStyle/>
          <a:p>
            <a:r>
              <a:rPr lang="en-US" dirty="0"/>
              <a:t>Internet: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Switching (2)</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67587" name="Rectangle 3"/>
          <p:cNvSpPr>
            <a:spLocks noGrp="1" noChangeArrowheads="1"/>
          </p:cNvSpPr>
          <p:nvPr>
            <p:ph idx="1"/>
          </p:nvPr>
        </p:nvSpPr>
        <p:spPr>
          <a:xfrm>
            <a:off x="457200" y="1314450"/>
            <a:ext cx="3848100" cy="4867275"/>
          </a:xfrm>
        </p:spPr>
        <p:txBody>
          <a:bodyPr/>
          <a:lstStyle/>
          <a:p>
            <a:r>
              <a:rPr lang="en-US" dirty="0"/>
              <a:t>Circuit switching requires call setup (connection) before data flows smoothly</a:t>
            </a:r>
          </a:p>
          <a:p>
            <a:pPr marL="228600" lvl="1" indent="-228600"/>
            <a:r>
              <a:rPr lang="en-US" dirty="0"/>
              <a:t>Also teardown at end (not shown)</a:t>
            </a:r>
          </a:p>
          <a:p>
            <a:pPr marL="1028700" lvl="4"/>
            <a:endParaRPr lang="en-US" dirty="0"/>
          </a:p>
          <a:p>
            <a:r>
              <a:rPr lang="en-US" dirty="0"/>
              <a:t>Packet switching treats messages independently</a:t>
            </a:r>
          </a:p>
          <a:p>
            <a:pPr marL="228600" lvl="1" indent="-228600"/>
            <a:r>
              <a:rPr lang="en-US" dirty="0"/>
              <a:t>No setup, but variable queuing delay at routers</a:t>
            </a:r>
          </a:p>
        </p:txBody>
      </p:sp>
      <p:pic>
        <p:nvPicPr>
          <p:cNvPr id="67589" name="Picture 5"/>
          <p:cNvPicPr>
            <a:picLocks noChangeAspect="1" noChangeArrowheads="1"/>
          </p:cNvPicPr>
          <p:nvPr/>
        </p:nvPicPr>
        <p:blipFill>
          <a:blip r:embed="rId2" cstate="print"/>
          <a:srcRect l="5367" b="4970"/>
          <a:stretch>
            <a:fillRect/>
          </a:stretch>
        </p:blipFill>
        <p:spPr bwMode="auto">
          <a:xfrm>
            <a:off x="4229100" y="1309687"/>
            <a:ext cx="4786313" cy="4462463"/>
          </a:xfrm>
          <a:prstGeom prst="rect">
            <a:avLst/>
          </a:prstGeom>
          <a:noFill/>
          <a:ln w="9525">
            <a:noFill/>
            <a:miter lim="800000"/>
            <a:headEnd/>
            <a:tailEnd/>
          </a:ln>
        </p:spPr>
      </p:pic>
      <p:sp>
        <p:nvSpPr>
          <p:cNvPr id="12" name="TextBox 11"/>
          <p:cNvSpPr txBox="1"/>
          <p:nvPr/>
        </p:nvSpPr>
        <p:spPr>
          <a:xfrm>
            <a:off x="4610100" y="5810250"/>
            <a:ext cx="954107" cy="369332"/>
          </a:xfrm>
          <a:prstGeom prst="rect">
            <a:avLst/>
          </a:prstGeom>
          <a:noFill/>
        </p:spPr>
        <p:txBody>
          <a:bodyPr wrap="none" rtlCol="0">
            <a:spAutoFit/>
          </a:bodyPr>
          <a:lstStyle/>
          <a:p>
            <a:r>
              <a:rPr lang="en-US" dirty="0"/>
              <a:t>Circuits</a:t>
            </a:r>
          </a:p>
        </p:txBody>
      </p:sp>
      <p:sp>
        <p:nvSpPr>
          <p:cNvPr id="13" name="TextBox 12"/>
          <p:cNvSpPr txBox="1"/>
          <p:nvPr/>
        </p:nvSpPr>
        <p:spPr>
          <a:xfrm>
            <a:off x="7315200" y="5791200"/>
            <a:ext cx="1005403" cy="369332"/>
          </a:xfrm>
          <a:prstGeom prst="rect">
            <a:avLst/>
          </a:prstGeom>
          <a:noFill/>
        </p:spPr>
        <p:txBody>
          <a:bodyPr wrap="none" rtlCol="0">
            <a:spAutoFit/>
          </a:bodyPr>
          <a:lstStyle/>
          <a:p>
            <a:r>
              <a:rPr lang="en-US" dirty="0"/>
              <a:t>Packets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Switching (3)</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68611" name="Rectangle 3"/>
          <p:cNvSpPr>
            <a:spLocks noGrp="1" noChangeArrowheads="1"/>
          </p:cNvSpPr>
          <p:nvPr>
            <p:ph idx="1"/>
          </p:nvPr>
        </p:nvSpPr>
        <p:spPr/>
        <p:txBody>
          <a:bodyPr/>
          <a:lstStyle/>
          <a:p>
            <a:r>
              <a:rPr lang="en-US" dirty="0"/>
              <a:t>Comparison of circuit- and packet-switched networks</a:t>
            </a:r>
          </a:p>
        </p:txBody>
      </p:sp>
      <p:pic>
        <p:nvPicPr>
          <p:cNvPr id="68613" name="Picture 6"/>
          <p:cNvPicPr>
            <a:picLocks noChangeAspect="1" noChangeArrowheads="1"/>
          </p:cNvPicPr>
          <p:nvPr/>
        </p:nvPicPr>
        <p:blipFill>
          <a:blip r:embed="rId2" cstate="print"/>
          <a:srcRect/>
          <a:stretch>
            <a:fillRect/>
          </a:stretch>
        </p:blipFill>
        <p:spPr bwMode="auto">
          <a:xfrm>
            <a:off x="722312" y="2190750"/>
            <a:ext cx="7718425" cy="365278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Mobile Telephone System</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69635" name="Rectangle 3"/>
          <p:cNvSpPr>
            <a:spLocks noGrp="1" noChangeArrowheads="1"/>
          </p:cNvSpPr>
          <p:nvPr>
            <p:ph idx="1"/>
          </p:nvPr>
        </p:nvSpPr>
        <p:spPr/>
        <p:txBody>
          <a:bodyPr/>
          <a:lstStyle/>
          <a:p>
            <a:pPr lvl="1"/>
            <a:r>
              <a:rPr lang="en-US" dirty="0"/>
              <a:t>Generations of mobile telephone systems </a:t>
            </a:r>
            <a:r>
              <a:rPr lang="en-US" dirty="0">
                <a:solidFill>
                  <a:srgbClr val="0000FF"/>
                </a:solidFill>
              </a:rPr>
              <a:t>»</a:t>
            </a:r>
            <a:endParaRPr lang="en-US" dirty="0"/>
          </a:p>
          <a:p>
            <a:pPr lvl="1"/>
            <a:r>
              <a:rPr lang="en-US" dirty="0"/>
              <a:t>Cellular mobile telephone systems </a:t>
            </a:r>
            <a:r>
              <a:rPr lang="en-US" dirty="0">
                <a:solidFill>
                  <a:srgbClr val="0000FF"/>
                </a:solidFill>
              </a:rPr>
              <a:t>»</a:t>
            </a:r>
            <a:endParaRPr lang="en-US" dirty="0"/>
          </a:p>
          <a:p>
            <a:pPr lvl="1"/>
            <a:r>
              <a:rPr lang="en-US" dirty="0"/>
              <a:t>GSM, a 2G system </a:t>
            </a:r>
            <a:r>
              <a:rPr lang="en-US" dirty="0">
                <a:solidFill>
                  <a:srgbClr val="0000FF"/>
                </a:solidFill>
              </a:rPr>
              <a:t>»</a:t>
            </a:r>
            <a:r>
              <a:rPr lang="en-US" dirty="0"/>
              <a:t> </a:t>
            </a:r>
          </a:p>
          <a:p>
            <a:pPr lvl="1"/>
            <a:r>
              <a:rPr lang="en-US" dirty="0"/>
              <a:t>UMTS, a 3G system </a:t>
            </a:r>
            <a:r>
              <a:rPr lang="en-US" dirty="0">
                <a:solidFill>
                  <a:srgbClr val="0000FF"/>
                </a:solidFill>
              </a:rPr>
              <a: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Generations of mobile telephone systems</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4" name="Content Placeholder 3"/>
          <p:cNvSpPr>
            <a:spLocks noGrp="1"/>
          </p:cNvSpPr>
          <p:nvPr>
            <p:ph idx="1"/>
          </p:nvPr>
        </p:nvSpPr>
        <p:spPr>
          <a:xfrm>
            <a:off x="914399" y="1563088"/>
            <a:ext cx="7790214" cy="4600081"/>
          </a:xfrm>
        </p:spPr>
        <p:txBody>
          <a:bodyPr>
            <a:normAutofit fontScale="92500" lnSpcReduction="10000"/>
          </a:bodyPr>
          <a:lstStyle/>
          <a:p>
            <a:r>
              <a:rPr lang="en-US" dirty="0"/>
              <a:t>1G, analog voice</a:t>
            </a:r>
          </a:p>
          <a:p>
            <a:pPr lvl="2"/>
            <a:r>
              <a:rPr lang="en-US" dirty="0"/>
              <a:t>AMPS (Advanced Mobile Phone System) is example, deployed from 1980s. Modulation based on FM (as in radio).</a:t>
            </a:r>
          </a:p>
          <a:p>
            <a:r>
              <a:rPr lang="en-US" dirty="0"/>
              <a:t>2G, analog voice and digital data</a:t>
            </a:r>
          </a:p>
          <a:p>
            <a:pPr lvl="2"/>
            <a:r>
              <a:rPr lang="en-US" dirty="0"/>
              <a:t>GSM (Global System for Mobile communications) is example, deployed from 1990s. Modulation based on QPSK.</a:t>
            </a:r>
          </a:p>
          <a:p>
            <a:r>
              <a:rPr lang="en-US" dirty="0"/>
              <a:t>3G, digital voice and data</a:t>
            </a:r>
          </a:p>
          <a:p>
            <a:pPr lvl="2"/>
            <a:r>
              <a:rPr lang="en-US" dirty="0"/>
              <a:t>UMTS (Universal Mobile Telecommunications System) is example, deployed from 2000s. Modulation based on CDMA</a:t>
            </a:r>
          </a:p>
          <a:p>
            <a:r>
              <a:rPr lang="en-US" dirty="0"/>
              <a:t>4G, digital data including voice</a:t>
            </a:r>
          </a:p>
          <a:p>
            <a:pPr lvl="2"/>
            <a:r>
              <a:rPr lang="en-US" dirty="0"/>
              <a:t>LTE (Long Term Evolution) is example, deployed from 2010s. Modulation based on OFDM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Cellular mobile phone systems</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70659" name="Rectangle 3"/>
          <p:cNvSpPr>
            <a:spLocks noGrp="1" noChangeArrowheads="1"/>
          </p:cNvSpPr>
          <p:nvPr>
            <p:ph idx="1"/>
          </p:nvPr>
        </p:nvSpPr>
        <p:spPr>
          <a:xfrm>
            <a:off x="914399" y="1248763"/>
            <a:ext cx="7790214" cy="4600081"/>
          </a:xfrm>
        </p:spPr>
        <p:txBody>
          <a:bodyPr/>
          <a:lstStyle/>
          <a:p>
            <a:r>
              <a:rPr lang="en-US" dirty="0"/>
              <a:t>All based on notion of spatial regions called cells</a:t>
            </a:r>
          </a:p>
          <a:p>
            <a:pPr marL="514350" lvl="2" indent="-285750"/>
            <a:r>
              <a:rPr lang="en-US" dirty="0"/>
              <a:t>Each mobile uses a frequency in a cell; moves cause </a:t>
            </a:r>
            <a:r>
              <a:rPr lang="en-US" u="sng" dirty="0"/>
              <a:t>handoff</a:t>
            </a:r>
          </a:p>
          <a:p>
            <a:pPr marL="514350" lvl="2" indent="-285750"/>
            <a:r>
              <a:rPr lang="en-US" dirty="0"/>
              <a:t>Frequencies are reused across non-adjacent cells</a:t>
            </a:r>
          </a:p>
          <a:p>
            <a:pPr marL="514350" lvl="2" indent="-285750"/>
            <a:r>
              <a:rPr lang="en-US" dirty="0"/>
              <a:t>To support more mobiles, smaller cells can be used</a:t>
            </a:r>
          </a:p>
        </p:txBody>
      </p:sp>
      <p:pic>
        <p:nvPicPr>
          <p:cNvPr id="70660" name="Picture 2"/>
          <p:cNvPicPr>
            <a:picLocks noChangeAspect="1" noChangeArrowheads="1"/>
          </p:cNvPicPr>
          <p:nvPr/>
        </p:nvPicPr>
        <p:blipFill>
          <a:blip r:embed="rId2" cstate="print"/>
          <a:srcRect b="10670"/>
          <a:stretch>
            <a:fillRect/>
          </a:stretch>
        </p:blipFill>
        <p:spPr bwMode="auto">
          <a:xfrm>
            <a:off x="1075531" y="2800350"/>
            <a:ext cx="6992938" cy="3169936"/>
          </a:xfrm>
          <a:prstGeom prst="rect">
            <a:avLst/>
          </a:prstGeom>
          <a:noFill/>
          <a:ln w="9525">
            <a:noFill/>
            <a:miter lim="800000"/>
            <a:headEnd/>
            <a:tailEnd/>
          </a:ln>
        </p:spPr>
      </p:pic>
      <p:sp>
        <p:nvSpPr>
          <p:cNvPr id="13" name="TextBox 12"/>
          <p:cNvSpPr txBox="1"/>
          <p:nvPr/>
        </p:nvSpPr>
        <p:spPr>
          <a:xfrm>
            <a:off x="1438275" y="5886450"/>
            <a:ext cx="2390398" cy="369332"/>
          </a:xfrm>
          <a:prstGeom prst="rect">
            <a:avLst/>
          </a:prstGeom>
          <a:noFill/>
        </p:spPr>
        <p:txBody>
          <a:bodyPr wrap="none" rtlCol="0">
            <a:spAutoFit/>
          </a:bodyPr>
          <a:lstStyle/>
          <a:p>
            <a:r>
              <a:rPr lang="en-US" dirty="0"/>
              <a:t>Cellular reuse pattern</a:t>
            </a:r>
          </a:p>
        </p:txBody>
      </p:sp>
      <p:sp>
        <p:nvSpPr>
          <p:cNvPr id="14" name="TextBox 13"/>
          <p:cNvSpPr txBox="1"/>
          <p:nvPr/>
        </p:nvSpPr>
        <p:spPr>
          <a:xfrm>
            <a:off x="4953000" y="5867400"/>
            <a:ext cx="3377848" cy="369332"/>
          </a:xfrm>
          <a:prstGeom prst="rect">
            <a:avLst/>
          </a:prstGeom>
          <a:noFill/>
        </p:spPr>
        <p:txBody>
          <a:bodyPr wrap="none" rtlCol="0">
            <a:spAutoFit/>
          </a:bodyPr>
          <a:lstStyle/>
          <a:p>
            <a:r>
              <a:rPr lang="en-US" dirty="0"/>
              <a:t>Smaller cells for dense mobiles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GSM – Global System for Mobile Communications (1)</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71683" name="Rectangle 3"/>
          <p:cNvSpPr>
            <a:spLocks noGrp="1" noChangeArrowheads="1"/>
          </p:cNvSpPr>
          <p:nvPr>
            <p:ph idx="1"/>
          </p:nvPr>
        </p:nvSpPr>
        <p:spPr>
          <a:xfrm>
            <a:off x="914399" y="1410688"/>
            <a:ext cx="7790214" cy="4600081"/>
          </a:xfrm>
        </p:spPr>
        <p:txBody>
          <a:bodyPr/>
          <a:lstStyle/>
          <a:p>
            <a:pPr lvl="1"/>
            <a:r>
              <a:rPr lang="en-US" sz="2000" dirty="0"/>
              <a:t>Mobile is divided into handset and SIM card  (Subscriber Identity Module) with credentials</a:t>
            </a:r>
          </a:p>
          <a:p>
            <a:pPr lvl="1"/>
            <a:r>
              <a:rPr lang="en-US" sz="2000" dirty="0"/>
              <a:t>Mobiles tell their HLR (Home Location Register) their current whereabouts for incoming calls</a:t>
            </a:r>
          </a:p>
          <a:p>
            <a:pPr lvl="1"/>
            <a:r>
              <a:rPr lang="en-US" sz="2000" dirty="0"/>
              <a:t>Cells keep track of visiting mobiles (in the Visitor LR)</a:t>
            </a:r>
          </a:p>
        </p:txBody>
      </p:sp>
      <p:graphicFrame>
        <p:nvGraphicFramePr>
          <p:cNvPr id="71687" name="Object 7"/>
          <p:cNvGraphicFramePr>
            <a:graphicFrameLocks noChangeAspect="1"/>
          </p:cNvGraphicFramePr>
          <p:nvPr/>
        </p:nvGraphicFramePr>
        <p:xfrm>
          <a:off x="1374775" y="3429000"/>
          <a:ext cx="6718300" cy="2676525"/>
        </p:xfrm>
        <a:graphic>
          <a:graphicData uri="http://schemas.openxmlformats.org/presentationml/2006/ole">
            <mc:AlternateContent xmlns:mc="http://schemas.openxmlformats.org/markup-compatibility/2006">
              <mc:Choice xmlns:v="urn:schemas-microsoft-com:vml" Requires="v">
                <p:oleObj spid="_x0000_s69635" name="Image" r:id="rId3" imgW="27619048" imgH="11009524" progId="">
                  <p:embed/>
                </p:oleObj>
              </mc:Choice>
              <mc:Fallback>
                <p:oleObj name="Image" r:id="rId3" imgW="27619048" imgH="1100952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3429000"/>
                        <a:ext cx="67183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GSM – Global System for Mobile Communications (2)</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72707" name="Rectangle 3"/>
          <p:cNvSpPr>
            <a:spLocks noGrp="1" noChangeArrowheads="1"/>
          </p:cNvSpPr>
          <p:nvPr>
            <p:ph idx="1"/>
          </p:nvPr>
        </p:nvSpPr>
        <p:spPr>
          <a:xfrm>
            <a:off x="914399" y="1515463"/>
            <a:ext cx="7790214" cy="4600081"/>
          </a:xfrm>
        </p:spPr>
        <p:txBody>
          <a:bodyPr/>
          <a:lstStyle/>
          <a:p>
            <a:r>
              <a:rPr lang="en-US" dirty="0"/>
              <a:t>Air interface is based on FDM channels of 200 KHz divided in an eight-slot TDM frame every 4.615 ms</a:t>
            </a:r>
          </a:p>
          <a:p>
            <a:pPr lvl="1"/>
            <a:r>
              <a:rPr lang="en-US" dirty="0"/>
              <a:t>Mobile is assigned up- and down-stream slots to use</a:t>
            </a:r>
          </a:p>
          <a:p>
            <a:pPr lvl="1"/>
            <a:r>
              <a:rPr lang="en-US" dirty="0"/>
              <a:t>Each slot is 148 bits long, gives rate of 27.4 kbps</a:t>
            </a:r>
          </a:p>
        </p:txBody>
      </p:sp>
      <p:pic>
        <p:nvPicPr>
          <p:cNvPr id="72708" name="Picture 2"/>
          <p:cNvPicPr>
            <a:picLocks noChangeAspect="1" noChangeArrowheads="1"/>
          </p:cNvPicPr>
          <p:nvPr/>
        </p:nvPicPr>
        <p:blipFill>
          <a:blip r:embed="rId3" cstate="print"/>
          <a:srcRect/>
          <a:stretch>
            <a:fillRect/>
          </a:stretch>
        </p:blipFill>
        <p:spPr bwMode="auto">
          <a:xfrm>
            <a:off x="1047750" y="3228976"/>
            <a:ext cx="7205663" cy="3221974"/>
          </a:xfrm>
          <a:prstGeom prst="rect">
            <a:avLst/>
          </a:prstGeom>
          <a:noFill/>
          <a:ln w="9525">
            <a:noFill/>
            <a:miter lim="800000"/>
            <a:headEnd/>
            <a:tailEnd/>
          </a:ln>
        </p:spPr>
      </p:pic>
      <p:sp>
        <p:nvSpPr>
          <p:cNvPr id="12" name="Rectangle 11"/>
          <p:cNvSpPr/>
          <p:nvPr/>
        </p:nvSpPr>
        <p:spPr bwMode="auto">
          <a:xfrm>
            <a:off x="2552701" y="43148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3724276" y="43148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4905376" y="4324351"/>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6076951" y="43148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3133726" y="57626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Rectangle 16"/>
          <p:cNvSpPr/>
          <p:nvPr/>
        </p:nvSpPr>
        <p:spPr bwMode="auto">
          <a:xfrm>
            <a:off x="4305301" y="57626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Rectangle 17"/>
          <p:cNvSpPr/>
          <p:nvPr/>
        </p:nvSpPr>
        <p:spPr bwMode="auto">
          <a:xfrm>
            <a:off x="5486401" y="5772151"/>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Rectangle 18"/>
          <p:cNvSpPr/>
          <p:nvPr/>
        </p:nvSpPr>
        <p:spPr bwMode="auto">
          <a:xfrm>
            <a:off x="6657976" y="57626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UMTS – Universal Mobile Telecommunications System (1) </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8131" name="Rectangle 3"/>
          <p:cNvSpPr>
            <a:spLocks noGrp="1" noChangeArrowheads="1"/>
          </p:cNvSpPr>
          <p:nvPr>
            <p:ph idx="1"/>
          </p:nvPr>
        </p:nvSpPr>
        <p:spPr/>
        <p:txBody>
          <a:bodyPr/>
          <a:lstStyle/>
          <a:p>
            <a:r>
              <a:rPr lang="en-US" dirty="0"/>
              <a:t>Architecture is an evolution of GSM; terminology differs</a:t>
            </a:r>
          </a:p>
          <a:p>
            <a:pPr>
              <a:spcBef>
                <a:spcPts val="600"/>
              </a:spcBef>
            </a:pPr>
            <a:r>
              <a:rPr lang="en-US" dirty="0"/>
              <a:t>Packets goes to/from the Internet via SGSN/GGSN</a:t>
            </a:r>
          </a:p>
        </p:txBody>
      </p:sp>
      <p:grpSp>
        <p:nvGrpSpPr>
          <p:cNvPr id="14" name="Group 13"/>
          <p:cNvGrpSpPr/>
          <p:nvPr/>
        </p:nvGrpSpPr>
        <p:grpSpPr>
          <a:xfrm>
            <a:off x="1647825" y="2781301"/>
            <a:ext cx="6262688" cy="3438032"/>
            <a:chOff x="1762125" y="2667001"/>
            <a:chExt cx="6262688" cy="3438032"/>
          </a:xfrm>
        </p:grpSpPr>
        <p:pic>
          <p:nvPicPr>
            <p:cNvPr id="48132" name="Picture 2"/>
            <p:cNvPicPr>
              <a:picLocks noChangeAspect="1" noChangeArrowheads="1"/>
            </p:cNvPicPr>
            <p:nvPr/>
          </p:nvPicPr>
          <p:blipFill>
            <a:blip r:embed="rId2" cstate="print"/>
            <a:srcRect/>
            <a:stretch>
              <a:fillRect/>
            </a:stretch>
          </p:blipFill>
          <p:spPr bwMode="auto">
            <a:xfrm>
              <a:off x="1762125" y="2667001"/>
              <a:ext cx="6262688" cy="3438032"/>
            </a:xfrm>
            <a:prstGeom prst="rect">
              <a:avLst/>
            </a:prstGeom>
            <a:noFill/>
            <a:ln w="9525">
              <a:noFill/>
              <a:miter lim="800000"/>
              <a:headEnd/>
              <a:tailEnd/>
            </a:ln>
          </p:spPr>
        </p:pic>
        <p:sp>
          <p:nvSpPr>
            <p:cNvPr id="13" name="Rectangle 12"/>
            <p:cNvSpPr/>
            <p:nvPr/>
          </p:nvSpPr>
          <p:spPr bwMode="auto">
            <a:xfrm>
              <a:off x="6705600" y="4848225"/>
              <a:ext cx="1304925" cy="8477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Cloud 9"/>
            <p:cNvSpPr/>
            <p:nvPr/>
          </p:nvSpPr>
          <p:spPr bwMode="auto">
            <a:xfrm>
              <a:off x="6723730" y="4945780"/>
              <a:ext cx="1220146" cy="731100"/>
            </a:xfrm>
            <a:prstGeom prst="cloud">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Internet</a:t>
              </a:r>
            </a:p>
          </p:txBody>
        </p:sp>
        <p:sp>
          <p:nvSpPr>
            <p:cNvPr id="11" name="Rectangle 10"/>
            <p:cNvSpPr/>
            <p:nvPr/>
          </p:nvSpPr>
          <p:spPr bwMode="auto">
            <a:xfrm>
              <a:off x="5876925" y="5162550"/>
              <a:ext cx="695325" cy="285750"/>
            </a:xfrm>
            <a:prstGeom prst="rect">
              <a:avLst/>
            </a:prstGeom>
            <a:solidFill>
              <a:srgbClr val="FF2BD8">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4867275" y="5162550"/>
              <a:ext cx="695325" cy="285750"/>
            </a:xfrm>
            <a:prstGeom prst="rect">
              <a:avLst/>
            </a:prstGeom>
            <a:solidFill>
              <a:srgbClr val="FF2BD8">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fr-FR"/>
              <a:t>UMTS – Universal Mobile Telecommunications System (2)</a:t>
            </a:r>
            <a:endParaRPr lang="fr-FR"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75779" name="Rectangle 3"/>
          <p:cNvSpPr>
            <a:spLocks noGrp="1" noChangeArrowheads="1"/>
          </p:cNvSpPr>
          <p:nvPr>
            <p:ph idx="1"/>
          </p:nvPr>
        </p:nvSpPr>
        <p:spPr/>
        <p:txBody>
          <a:bodyPr/>
          <a:lstStyle/>
          <a:p>
            <a:r>
              <a:rPr lang="en-US" dirty="0"/>
              <a:t>Air interface based on CDMA over 5 MHz channels</a:t>
            </a:r>
          </a:p>
          <a:p>
            <a:pPr lvl="1"/>
            <a:r>
              <a:rPr lang="en-US" dirty="0"/>
              <a:t>Rates  over users &lt;14.4 Mbps (HSPDA) per 5 MHz </a:t>
            </a:r>
          </a:p>
          <a:p>
            <a:pPr lvl="1"/>
            <a:r>
              <a:rPr lang="en-US" dirty="0"/>
              <a:t>CDMA allows frequency reuse over all cells</a:t>
            </a:r>
          </a:p>
          <a:p>
            <a:pPr lvl="1"/>
            <a:r>
              <a:rPr lang="en-US" dirty="0"/>
              <a:t>CDMA permits soft handoff (connected to both cells)</a:t>
            </a:r>
          </a:p>
        </p:txBody>
      </p:sp>
      <p:grpSp>
        <p:nvGrpSpPr>
          <p:cNvPr id="22" name="Group 21"/>
          <p:cNvGrpSpPr/>
          <p:nvPr/>
        </p:nvGrpSpPr>
        <p:grpSpPr>
          <a:xfrm>
            <a:off x="1762125" y="3811589"/>
            <a:ext cx="6000750" cy="2370136"/>
            <a:chOff x="1762125" y="3811589"/>
            <a:chExt cx="6000750" cy="2370136"/>
          </a:xfrm>
        </p:grpSpPr>
        <p:grpSp>
          <p:nvGrpSpPr>
            <p:cNvPr id="13" name="Group 12"/>
            <p:cNvGrpSpPr/>
            <p:nvPr/>
          </p:nvGrpSpPr>
          <p:grpSpPr>
            <a:xfrm>
              <a:off x="1762125" y="3811589"/>
              <a:ext cx="6000750" cy="2370136"/>
              <a:chOff x="2047875" y="3804890"/>
              <a:chExt cx="5715000" cy="2132011"/>
            </a:xfrm>
          </p:grpSpPr>
          <p:graphicFrame>
            <p:nvGraphicFramePr>
              <p:cNvPr id="75785" name="Object 9"/>
              <p:cNvGraphicFramePr>
                <a:graphicFrameLocks noChangeAspect="1"/>
              </p:cNvGraphicFramePr>
              <p:nvPr/>
            </p:nvGraphicFramePr>
            <p:xfrm>
              <a:off x="2047875" y="3804890"/>
              <a:ext cx="5486400" cy="2071688"/>
            </p:xfrm>
            <a:graphic>
              <a:graphicData uri="http://schemas.openxmlformats.org/presentationml/2006/ole">
                <mc:AlternateContent xmlns:mc="http://schemas.openxmlformats.org/markup-compatibility/2006">
                  <mc:Choice xmlns:v="urn:schemas-microsoft-com:vml" Requires="v">
                    <p:oleObj spid="_x0000_s70659" name="Image" r:id="rId3" imgW="23809524" imgH="8990476" progId="">
                      <p:embed/>
                    </p:oleObj>
                  </mc:Choice>
                  <mc:Fallback>
                    <p:oleObj name="Image" r:id="rId3" imgW="23809524" imgH="899047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3804890"/>
                            <a:ext cx="5486400"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p:nvPr/>
            </p:nvSpPr>
            <p:spPr bwMode="auto">
              <a:xfrm>
                <a:off x="2076450" y="5660676"/>
                <a:ext cx="5686425" cy="2762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14" name="Freeform 13"/>
            <p:cNvSpPr/>
            <p:nvPr/>
          </p:nvSpPr>
          <p:spPr bwMode="auto">
            <a:xfrm rot="18232091" flipV="1">
              <a:off x="4219575" y="469423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p:cNvSpPr txBox="1"/>
            <p:nvPr/>
          </p:nvSpPr>
          <p:spPr>
            <a:xfrm>
              <a:off x="4194014" y="3895725"/>
              <a:ext cx="949940" cy="646331"/>
            </a:xfrm>
            <a:prstGeom prst="rect">
              <a:avLst/>
            </a:prstGeom>
            <a:noFill/>
          </p:spPr>
          <p:txBody>
            <a:bodyPr wrap="none" rtlCol="0">
              <a:spAutoFit/>
            </a:bodyPr>
            <a:lstStyle/>
            <a:p>
              <a:pPr algn="ctr"/>
              <a:r>
                <a:rPr lang="en-US" dirty="0"/>
                <a:t>Soft</a:t>
              </a:r>
            </a:p>
            <a:p>
              <a:pPr algn="ctr"/>
              <a:r>
                <a:rPr lang="en-US" dirty="0"/>
                <a:t>handoff</a:t>
              </a:r>
            </a:p>
          </p:txBody>
        </p:sp>
        <p:sp>
          <p:nvSpPr>
            <p:cNvPr id="16" name="Freeform 15"/>
            <p:cNvSpPr/>
            <p:nvPr/>
          </p:nvSpPr>
          <p:spPr bwMode="auto">
            <a:xfrm rot="3367909" flipH="1" flipV="1">
              <a:off x="4565761" y="4694237"/>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Rectangle 19"/>
            <p:cNvSpPr/>
            <p:nvPr/>
          </p:nvSpPr>
          <p:spPr bwMode="auto">
            <a:xfrm>
              <a:off x="3067050" y="5448300"/>
              <a:ext cx="600075" cy="2476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8" name="Straight Arrow Connector 17"/>
            <p:cNvCxnSpPr/>
            <p:nvPr/>
          </p:nvCxnSpPr>
          <p:spPr bwMode="auto">
            <a:xfrm>
              <a:off x="3114675" y="5562600"/>
              <a:ext cx="466725"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21" name="Rectangle 20"/>
            <p:cNvSpPr/>
            <p:nvPr/>
          </p:nvSpPr>
          <p:spPr bwMode="auto">
            <a:xfrm>
              <a:off x="5600700" y="5448300"/>
              <a:ext cx="600075" cy="2476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9" name="Straight Arrow Connector 18"/>
            <p:cNvCxnSpPr/>
            <p:nvPr/>
          </p:nvCxnSpPr>
          <p:spPr bwMode="auto">
            <a:xfrm>
              <a:off x="5676900" y="5562600"/>
              <a:ext cx="466725"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Maximum Data Rate of a Channel</a:t>
            </a:r>
          </a:p>
        </p:txBody>
      </p:sp>
      <p:sp>
        <p:nvSpPr>
          <p:cNvPr id="13315" name="Rectangle 3"/>
          <p:cNvSpPr>
            <a:spLocks noGrp="1" noChangeArrowheads="1"/>
          </p:cNvSpPr>
          <p:nvPr>
            <p:ph idx="1"/>
          </p:nvPr>
        </p:nvSpPr>
        <p:spPr>
          <a:xfrm>
            <a:off x="695325" y="1257300"/>
            <a:ext cx="8229600" cy="4867275"/>
          </a:xfrm>
        </p:spPr>
        <p:txBody>
          <a:bodyPr/>
          <a:lstStyle/>
          <a:p>
            <a:r>
              <a:rPr lang="en-US" dirty="0" err="1"/>
              <a:t>Nyquist’s</a:t>
            </a:r>
            <a:r>
              <a:rPr lang="en-US" dirty="0"/>
              <a:t> theorem relates the data rate to the bandwidth (B) and number of signal levels (V):</a:t>
            </a:r>
          </a:p>
          <a:p>
            <a:endParaRPr lang="en-US" dirty="0"/>
          </a:p>
          <a:p>
            <a:endParaRPr lang="en-US" dirty="0"/>
          </a:p>
          <a:p>
            <a:r>
              <a:rPr lang="en-US" dirty="0"/>
              <a:t>Shannon's theorem relates the data rate to the bandwidth (B) and signal strength (S) relative to the noise (N):</a:t>
            </a:r>
          </a:p>
          <a:p>
            <a:endParaRPr lang="en-US" dirty="0"/>
          </a:p>
          <a:p>
            <a:endParaRPr lang="en-US" dirty="0"/>
          </a:p>
        </p:txBody>
      </p:sp>
      <p:sp>
        <p:nvSpPr>
          <p:cNvPr id="7" name="Footer Placeholder 6"/>
          <p:cNvSpPr>
            <a:spLocks noGrp="1"/>
          </p:cNvSpPr>
          <p:nvPr>
            <p:ph type="ftr" sz="quarter" idx="11"/>
          </p:nvPr>
        </p:nvSpPr>
        <p:spPr/>
        <p:txBody>
          <a:bodyPr/>
          <a:lstStyle/>
          <a:p>
            <a:r>
              <a:rPr lang="en-US"/>
              <a:t>CN5E by Tanenbaum &amp; Wetherall, © Pearson Education-Prentice Hall and D. Wetherall, 2011</a:t>
            </a:r>
            <a:endParaRPr lang="en-US" dirty="0"/>
          </a:p>
        </p:txBody>
      </p:sp>
      <p:sp>
        <p:nvSpPr>
          <p:cNvPr id="16" name="TextBox 15"/>
          <p:cNvSpPr txBox="1"/>
          <p:nvPr/>
        </p:nvSpPr>
        <p:spPr>
          <a:xfrm>
            <a:off x="1821086" y="2228850"/>
            <a:ext cx="5601213" cy="523220"/>
          </a:xfrm>
          <a:prstGeom prst="rect">
            <a:avLst/>
          </a:prstGeom>
          <a:solidFill>
            <a:schemeClr val="bg1">
              <a:lumMod val="95000"/>
            </a:schemeClr>
          </a:solidFill>
          <a:ln>
            <a:solidFill>
              <a:schemeClr val="tx1"/>
            </a:solidFill>
          </a:ln>
        </p:spPr>
        <p:txBody>
          <a:bodyPr wrap="none" rtlCol="0">
            <a:spAutoFit/>
          </a:bodyPr>
          <a:lstStyle/>
          <a:p>
            <a:r>
              <a:rPr lang="en-US" sz="2800" dirty="0"/>
              <a:t>Max. data rate = 2B log</a:t>
            </a:r>
            <a:r>
              <a:rPr lang="en-US" sz="2800" baseline="-25000" dirty="0"/>
              <a:t>2</a:t>
            </a:r>
            <a:r>
              <a:rPr lang="en-US" sz="2800" dirty="0"/>
              <a:t>V bits/sec</a:t>
            </a:r>
          </a:p>
        </p:txBody>
      </p:sp>
      <p:sp>
        <p:nvSpPr>
          <p:cNvPr id="17" name="TextBox 16"/>
          <p:cNvSpPr txBox="1"/>
          <p:nvPr/>
        </p:nvSpPr>
        <p:spPr>
          <a:xfrm>
            <a:off x="1282308" y="4420255"/>
            <a:ext cx="6566292" cy="523220"/>
          </a:xfrm>
          <a:prstGeom prst="rect">
            <a:avLst/>
          </a:prstGeom>
          <a:solidFill>
            <a:schemeClr val="bg1">
              <a:lumMod val="95000"/>
            </a:schemeClr>
          </a:solidFill>
          <a:ln>
            <a:solidFill>
              <a:schemeClr val="tx1"/>
            </a:solidFill>
          </a:ln>
        </p:spPr>
        <p:txBody>
          <a:bodyPr wrap="square" rtlCol="0" anchor="ctr">
            <a:spAutoFit/>
          </a:bodyPr>
          <a:lstStyle/>
          <a:p>
            <a:r>
              <a:rPr lang="en-US" sz="2800" dirty="0"/>
              <a:t>Max. data rate = B log</a:t>
            </a:r>
            <a:r>
              <a:rPr lang="en-US" sz="2800" baseline="-25000" dirty="0"/>
              <a:t>2</a:t>
            </a:r>
            <a:r>
              <a:rPr lang="en-US" sz="2800" dirty="0"/>
              <a:t>(1 + S/N) bits/sec</a:t>
            </a:r>
          </a:p>
        </p:txBody>
      </p:sp>
      <p:sp>
        <p:nvSpPr>
          <p:cNvPr id="18" name="TextBox 17"/>
          <p:cNvSpPr txBox="1"/>
          <p:nvPr/>
        </p:nvSpPr>
        <p:spPr>
          <a:xfrm>
            <a:off x="3221310" y="5305425"/>
            <a:ext cx="1749197" cy="646331"/>
          </a:xfrm>
          <a:prstGeom prst="rect">
            <a:avLst/>
          </a:prstGeom>
          <a:noFill/>
        </p:spPr>
        <p:txBody>
          <a:bodyPr wrap="none" rtlCol="0">
            <a:spAutoFit/>
          </a:bodyPr>
          <a:lstStyle/>
          <a:p>
            <a:pPr algn="ctr"/>
            <a:r>
              <a:rPr lang="en-US" dirty="0"/>
              <a:t>How fast signal</a:t>
            </a:r>
          </a:p>
          <a:p>
            <a:pPr algn="ctr"/>
            <a:r>
              <a:rPr lang="en-US" dirty="0"/>
              <a:t>can change</a:t>
            </a:r>
          </a:p>
        </p:txBody>
      </p:sp>
      <p:cxnSp>
        <p:nvCxnSpPr>
          <p:cNvPr id="19" name="Straight Arrow Connector 18"/>
          <p:cNvCxnSpPr/>
          <p:nvPr/>
        </p:nvCxnSpPr>
        <p:spPr>
          <a:xfrm rot="16200000" flipV="1">
            <a:off x="3933906" y="515294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09443" y="5286375"/>
            <a:ext cx="1954381" cy="646331"/>
          </a:xfrm>
          <a:prstGeom prst="rect">
            <a:avLst/>
          </a:prstGeom>
          <a:noFill/>
        </p:spPr>
        <p:txBody>
          <a:bodyPr wrap="none" rtlCol="0">
            <a:spAutoFit/>
          </a:bodyPr>
          <a:lstStyle/>
          <a:p>
            <a:pPr algn="ctr"/>
            <a:r>
              <a:rPr lang="en-US" dirty="0"/>
              <a:t>How many levels</a:t>
            </a:r>
          </a:p>
          <a:p>
            <a:pPr algn="ctr"/>
            <a:r>
              <a:rPr lang="en-US" dirty="0"/>
              <a:t>can be seen</a:t>
            </a:r>
          </a:p>
        </p:txBody>
      </p:sp>
      <p:cxnSp>
        <p:nvCxnSpPr>
          <p:cNvPr id="21" name="Straight Arrow Connector 20"/>
          <p:cNvCxnSpPr/>
          <p:nvPr/>
        </p:nvCxnSpPr>
        <p:spPr>
          <a:xfrm rot="16200000" flipV="1">
            <a:off x="5819856" y="5143423"/>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Cable Television</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76803" name="Rectangle 3"/>
          <p:cNvSpPr>
            <a:spLocks noGrp="1" noChangeArrowheads="1"/>
          </p:cNvSpPr>
          <p:nvPr>
            <p:ph idx="1"/>
          </p:nvPr>
        </p:nvSpPr>
        <p:spPr/>
        <p:txBody>
          <a:bodyPr/>
          <a:lstStyle/>
          <a:p>
            <a:pPr lvl="1"/>
            <a:r>
              <a:rPr lang="en-US" dirty="0"/>
              <a:t>Internet over cable </a:t>
            </a:r>
            <a:r>
              <a:rPr lang="en-US" dirty="0">
                <a:solidFill>
                  <a:srgbClr val="0000FF"/>
                </a:solidFill>
              </a:rPr>
              <a:t>»</a:t>
            </a:r>
            <a:endParaRPr lang="en-US" dirty="0"/>
          </a:p>
          <a:p>
            <a:pPr lvl="1"/>
            <a:r>
              <a:rPr lang="en-US" dirty="0"/>
              <a:t>Spectrum allocation </a:t>
            </a:r>
            <a:r>
              <a:rPr lang="en-US" dirty="0">
                <a:solidFill>
                  <a:srgbClr val="0000FF"/>
                </a:solidFill>
              </a:rPr>
              <a:t>»</a:t>
            </a:r>
            <a:endParaRPr lang="en-US" dirty="0"/>
          </a:p>
          <a:p>
            <a:pPr lvl="1"/>
            <a:r>
              <a:rPr lang="en-US" dirty="0"/>
              <a:t>Cable modems </a:t>
            </a:r>
            <a:r>
              <a:rPr lang="en-US" dirty="0">
                <a:solidFill>
                  <a:srgbClr val="0000FF"/>
                </a:solidFill>
              </a:rPr>
              <a:t>»</a:t>
            </a:r>
            <a:endParaRPr lang="en-US" dirty="0"/>
          </a:p>
          <a:p>
            <a:pPr lvl="1"/>
            <a:r>
              <a:rPr lang="en-US" dirty="0"/>
              <a:t>ADSL vs. cable </a:t>
            </a:r>
            <a:r>
              <a:rPr lang="en-US" dirty="0">
                <a:solidFill>
                  <a:srgbClr val="0000FF"/>
                </a:solidFill>
              </a:rPr>
              <a:t>»</a:t>
            </a:r>
            <a:endParaRPr lang="en-US" dirty="0"/>
          </a:p>
          <a:p>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Internet over Cable</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78851" name="Rectangle 3"/>
          <p:cNvSpPr>
            <a:spLocks noGrp="1" noChangeArrowheads="1"/>
          </p:cNvSpPr>
          <p:nvPr>
            <p:ph idx="1"/>
          </p:nvPr>
        </p:nvSpPr>
        <p:spPr>
          <a:xfrm>
            <a:off x="914399" y="1363063"/>
            <a:ext cx="7790214" cy="4600081"/>
          </a:xfrm>
        </p:spPr>
        <p:txBody>
          <a:bodyPr/>
          <a:lstStyle/>
          <a:p>
            <a:r>
              <a:rPr lang="en-US" dirty="0"/>
              <a:t>Internet over cable reuses the cable television plant</a:t>
            </a:r>
          </a:p>
          <a:p>
            <a:pPr lvl="1"/>
            <a:r>
              <a:rPr lang="en-US" dirty="0"/>
              <a:t>Data is sent on the shared cable tree from the head-end, not on a dedicated line per subscriber (DSL)</a:t>
            </a:r>
          </a:p>
        </p:txBody>
      </p:sp>
      <p:pic>
        <p:nvPicPr>
          <p:cNvPr id="78852" name="Picture 2"/>
          <p:cNvPicPr>
            <a:picLocks noChangeAspect="1" noChangeArrowheads="1"/>
          </p:cNvPicPr>
          <p:nvPr/>
        </p:nvPicPr>
        <p:blipFill>
          <a:blip r:embed="rId2" cstate="print"/>
          <a:srcRect/>
          <a:stretch>
            <a:fillRect/>
          </a:stretch>
        </p:blipFill>
        <p:spPr bwMode="auto">
          <a:xfrm>
            <a:off x="1695449" y="2847975"/>
            <a:ext cx="6410325" cy="3493267"/>
          </a:xfrm>
          <a:prstGeom prst="rect">
            <a:avLst/>
          </a:prstGeom>
          <a:noFill/>
          <a:ln w="9525">
            <a:noFill/>
            <a:miter lim="800000"/>
            <a:headEnd/>
            <a:tailEnd/>
          </a:ln>
        </p:spPr>
      </p:pic>
      <p:cxnSp>
        <p:nvCxnSpPr>
          <p:cNvPr id="14" name="Straight Connector 13"/>
          <p:cNvCxnSpPr/>
          <p:nvPr/>
        </p:nvCxnSpPr>
        <p:spPr bwMode="auto">
          <a:xfrm flipV="1">
            <a:off x="2019299" y="4914900"/>
            <a:ext cx="85726"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Cloud 14"/>
          <p:cNvSpPr/>
          <p:nvPr/>
        </p:nvSpPr>
        <p:spPr bwMode="auto">
          <a:xfrm>
            <a:off x="590551" y="4429125"/>
            <a:ext cx="1466848" cy="819150"/>
          </a:xfrm>
          <a:prstGeom prst="cloud">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ISP</a:t>
            </a:r>
          </a:p>
          <a:p>
            <a:pPr marL="0" marR="0" indent="0" algn="ctr" defTabSz="914400" rtl="0" eaLnBrk="1" fontAlgn="base" latinLnBrk="0" hangingPunct="1">
              <a:lnSpc>
                <a:spcPct val="100000"/>
              </a:lnSpc>
              <a:spcBef>
                <a:spcPct val="0"/>
              </a:spcBef>
              <a:spcAft>
                <a:spcPct val="0"/>
              </a:spcAft>
              <a:buClrTx/>
              <a:buSzTx/>
              <a:buFontTx/>
              <a:buNone/>
              <a:tabLst/>
            </a:pPr>
            <a:r>
              <a:rPr lang="en-US" dirty="0"/>
              <a:t>(I</a:t>
            </a:r>
            <a:r>
              <a:rPr kumimoji="0" lang="en-US" sz="1800" b="0" i="0" u="none" strike="noStrike" cap="none" normalizeH="0" baseline="0" dirty="0">
                <a:ln>
                  <a:noFill/>
                </a:ln>
                <a:solidFill>
                  <a:schemeClr val="tx1"/>
                </a:solidFill>
                <a:effectLst/>
                <a:latin typeface="Arial" charset="0"/>
              </a:rPr>
              <a:t>nternet)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Spectrum Allocation</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80899" name="Rectangle 3"/>
          <p:cNvSpPr>
            <a:spLocks noGrp="1" noChangeArrowheads="1"/>
          </p:cNvSpPr>
          <p:nvPr>
            <p:ph idx="1"/>
          </p:nvPr>
        </p:nvSpPr>
        <p:spPr/>
        <p:txBody>
          <a:bodyPr/>
          <a:lstStyle/>
          <a:p>
            <a:r>
              <a:rPr lang="en-US" dirty="0"/>
              <a:t>Upstream and downstream data are allocated to frequency channels not used for TV channels:</a:t>
            </a:r>
          </a:p>
        </p:txBody>
      </p:sp>
      <p:pic>
        <p:nvPicPr>
          <p:cNvPr id="80900" name="Picture 2"/>
          <p:cNvPicPr>
            <a:picLocks noChangeAspect="1" noChangeArrowheads="1"/>
          </p:cNvPicPr>
          <p:nvPr/>
        </p:nvPicPr>
        <p:blipFill>
          <a:blip r:embed="rId2" cstate="print"/>
          <a:srcRect/>
          <a:stretch>
            <a:fillRect/>
          </a:stretch>
        </p:blipFill>
        <p:spPr bwMode="auto">
          <a:xfrm>
            <a:off x="647700" y="2552700"/>
            <a:ext cx="7897813" cy="2681693"/>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Cable Modems</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81923" name="Rectangle 3"/>
          <p:cNvSpPr>
            <a:spLocks noGrp="1" noChangeArrowheads="1"/>
          </p:cNvSpPr>
          <p:nvPr>
            <p:ph idx="1"/>
          </p:nvPr>
        </p:nvSpPr>
        <p:spPr/>
        <p:txBody>
          <a:bodyPr/>
          <a:lstStyle/>
          <a:p>
            <a:r>
              <a:rPr lang="en-US" dirty="0"/>
              <a:t>Cable modems at customer premises implement the physical layer of the DOCSIS standard</a:t>
            </a:r>
          </a:p>
          <a:p>
            <a:pPr lvl="1"/>
            <a:r>
              <a:rPr lang="en-US" dirty="0"/>
              <a:t>QPSK/QAM is used in timeslots on frequencies that are assigned for upstream/downstream data</a:t>
            </a:r>
          </a:p>
        </p:txBody>
      </p:sp>
      <p:pic>
        <p:nvPicPr>
          <p:cNvPr id="81924" name="Picture 2"/>
          <p:cNvPicPr>
            <a:picLocks noChangeAspect="1" noChangeArrowheads="1"/>
          </p:cNvPicPr>
          <p:nvPr/>
        </p:nvPicPr>
        <p:blipFill>
          <a:blip r:embed="rId2" cstate="print"/>
          <a:srcRect/>
          <a:stretch>
            <a:fillRect/>
          </a:stretch>
        </p:blipFill>
        <p:spPr bwMode="auto">
          <a:xfrm>
            <a:off x="714374" y="3419475"/>
            <a:ext cx="7965281" cy="2708841"/>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Cable vs. ADSL</a:t>
            </a:r>
            <a:endParaRPr lang="en-US" dirty="0"/>
          </a:p>
        </p:txBody>
      </p:sp>
      <p:sp>
        <p:nvSpPr>
          <p:cNvPr id="3" name="Footer Placeholder 2"/>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9" name="Content Placeholder 8"/>
          <p:cNvSpPr>
            <a:spLocks noGrp="1"/>
          </p:cNvSpPr>
          <p:nvPr>
            <p:ph idx="1"/>
          </p:nvPr>
        </p:nvSpPr>
        <p:spPr/>
        <p:txBody>
          <a:bodyPr/>
          <a:lstStyle/>
          <a:p>
            <a:pPr lvl="0">
              <a:defRPr/>
            </a:pPr>
            <a:r>
              <a:rPr lang="en-US" dirty="0"/>
              <a:t>Cable:</a:t>
            </a:r>
          </a:p>
          <a:p>
            <a:pPr lvl="2">
              <a:buFont typeface="Arial" pitchFamily="34" charset="0"/>
              <a:buChar char="+"/>
              <a:defRPr/>
            </a:pPr>
            <a:r>
              <a:rPr lang="en-US" dirty="0"/>
              <a:t>Uses coaxial cable to customers (good bandwidth)</a:t>
            </a:r>
          </a:p>
          <a:p>
            <a:pPr lvl="2">
              <a:defRPr/>
            </a:pPr>
            <a:r>
              <a:rPr lang="en-US" dirty="0"/>
              <a:t>Data is broadcast to all customers (less secure)</a:t>
            </a:r>
          </a:p>
          <a:p>
            <a:pPr lvl="2">
              <a:defRPr/>
            </a:pPr>
            <a:r>
              <a:rPr lang="en-US" dirty="0"/>
              <a:t>Bandwidth is shared over customers so may vary</a:t>
            </a:r>
          </a:p>
          <a:p>
            <a:pPr lvl="0">
              <a:defRPr/>
            </a:pPr>
            <a:r>
              <a:rPr lang="en-US" dirty="0"/>
              <a:t>ADSL:</a:t>
            </a:r>
          </a:p>
          <a:p>
            <a:pPr lvl="2">
              <a:buFont typeface="Arial" pitchFamily="34" charset="0"/>
              <a:buChar char="+"/>
              <a:defRPr/>
            </a:pPr>
            <a:r>
              <a:rPr lang="en-US" dirty="0"/>
              <a:t>Bandwidth is dedicated for each customer</a:t>
            </a:r>
          </a:p>
          <a:p>
            <a:pPr lvl="2">
              <a:buFont typeface="Arial" pitchFamily="34" charset="0"/>
              <a:buChar char="+"/>
              <a:defRPr/>
            </a:pPr>
            <a:r>
              <a:rPr lang="en-US" dirty="0"/>
              <a:t>Point-to-point link does not broadcast data</a:t>
            </a:r>
          </a:p>
          <a:p>
            <a:pPr lvl="2">
              <a:defRPr/>
            </a:pPr>
            <a:r>
              <a:rPr lang="en-US" dirty="0"/>
              <a:t>Uses twisted pair to customers (lower bandwidth)</a:t>
            </a:r>
          </a:p>
          <a:p>
            <a:pPr lvl="0">
              <a:defRPr/>
            </a:pPr>
            <a:endParaRPr lang="en-US" dirty="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ctrTitle"/>
          </p:nvPr>
        </p:nvSpPr>
        <p:spPr/>
        <p:txBody>
          <a:bodyPr/>
          <a:lstStyle/>
          <a:p>
            <a:pPr eaLnBrk="1" hangingPunct="1"/>
            <a:r>
              <a:rPr>
                <a:latin typeface="Arial" charset="0"/>
                <a:cs typeface="Arial" charset="0"/>
              </a:rPr>
              <a:t>End</a:t>
            </a:r>
          </a:p>
        </p:txBody>
      </p:sp>
      <p:sp>
        <p:nvSpPr>
          <p:cNvPr id="82947" name="Subtitle 2"/>
          <p:cNvSpPr>
            <a:spLocks noGrp="1"/>
          </p:cNvSpPr>
          <p:nvPr>
            <p:ph type="subTitle" idx="1"/>
          </p:nvPr>
        </p:nvSpPr>
        <p:spPr/>
        <p:txBody>
          <a:bodyPr/>
          <a:lstStyle/>
          <a:p>
            <a:pPr eaLnBrk="1" hangingPunct="1"/>
            <a:r>
              <a:rPr lang="en-US" sz="2400" dirty="0">
                <a:solidFill>
                  <a:schemeClr val="tx1">
                    <a:lumMod val="50000"/>
                    <a:lumOff val="50000"/>
                  </a:schemeClr>
                </a:solidFill>
                <a:latin typeface="Arial" charset="0"/>
                <a:cs typeface="Arial" charset="0"/>
              </a:rPr>
              <a:t>Chapter 2</a:t>
            </a:r>
          </a:p>
        </p:txBody>
      </p:sp>
      <p:sp>
        <p:nvSpPr>
          <p:cNvPr id="5" name="Footer Placeholder 4"/>
          <p:cNvSpPr>
            <a:spLocks noGrp="1"/>
          </p:cNvSpPr>
          <p:nvPr>
            <p:ph type="ftr" sz="quarter" idx="10"/>
          </p:nvPr>
        </p:nvSpPr>
        <p:spPr/>
        <p:txBody>
          <a:bodyPr/>
          <a:lstStyle/>
          <a:p>
            <a:pPr>
              <a:defRPr/>
            </a:pPr>
            <a:r>
              <a:rPr lang="en-US"/>
              <a:t>CN5E by Tanenbaum &amp; Wetherall, © Pearson Education-Prentice Hall and D. Wetherall, 2011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dirty="0"/>
              <a:t>Guided Transmission (Wires &amp; Fiber)</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14339" name="Rectangle 3"/>
          <p:cNvSpPr>
            <a:spLocks noGrp="1" noChangeArrowheads="1"/>
          </p:cNvSpPr>
          <p:nvPr>
            <p:ph idx="1"/>
          </p:nvPr>
        </p:nvSpPr>
        <p:spPr/>
        <p:txBody>
          <a:bodyPr/>
          <a:lstStyle/>
          <a:p>
            <a:r>
              <a:rPr lang="en-US" dirty="0"/>
              <a:t>Media have different properties, hence performance</a:t>
            </a:r>
          </a:p>
          <a:p>
            <a:pPr lvl="1"/>
            <a:r>
              <a:rPr lang="en-US" dirty="0"/>
              <a:t>Reality check</a:t>
            </a:r>
          </a:p>
          <a:p>
            <a:pPr lvl="2"/>
            <a:r>
              <a:rPr lang="en-US" dirty="0"/>
              <a:t>Storage media </a:t>
            </a:r>
            <a:r>
              <a:rPr lang="en-US" dirty="0">
                <a:solidFill>
                  <a:srgbClr val="0000FF"/>
                </a:solidFill>
              </a:rPr>
              <a:t>»</a:t>
            </a:r>
            <a:endParaRPr lang="en-US" dirty="0"/>
          </a:p>
          <a:p>
            <a:pPr lvl="1"/>
            <a:r>
              <a:rPr lang="en-US" dirty="0"/>
              <a:t>Wires:</a:t>
            </a:r>
          </a:p>
          <a:p>
            <a:pPr lvl="2"/>
            <a:r>
              <a:rPr lang="en-US" dirty="0"/>
              <a:t>Twisted pairs </a:t>
            </a:r>
            <a:r>
              <a:rPr lang="en-US" dirty="0">
                <a:solidFill>
                  <a:srgbClr val="0000FF"/>
                </a:solidFill>
              </a:rPr>
              <a:t>»</a:t>
            </a:r>
            <a:endParaRPr lang="en-US" dirty="0"/>
          </a:p>
          <a:p>
            <a:pPr lvl="2"/>
            <a:r>
              <a:rPr lang="en-US" dirty="0"/>
              <a:t>Coaxial cable </a:t>
            </a:r>
            <a:r>
              <a:rPr lang="en-US" dirty="0">
                <a:solidFill>
                  <a:srgbClr val="0000FF"/>
                </a:solidFill>
              </a:rPr>
              <a:t>»</a:t>
            </a:r>
            <a:endParaRPr lang="en-US" dirty="0"/>
          </a:p>
          <a:p>
            <a:pPr lvl="2"/>
            <a:r>
              <a:rPr lang="en-US" dirty="0"/>
              <a:t>Power lines </a:t>
            </a:r>
            <a:r>
              <a:rPr lang="en-US" dirty="0">
                <a:solidFill>
                  <a:srgbClr val="0000FF"/>
                </a:solidFill>
              </a:rPr>
              <a:t>»</a:t>
            </a:r>
            <a:endParaRPr lang="en-US" dirty="0"/>
          </a:p>
          <a:p>
            <a:pPr lvl="1"/>
            <a:r>
              <a:rPr lang="en-US" dirty="0"/>
              <a:t>Fiber cables </a:t>
            </a:r>
            <a:r>
              <a:rPr lang="en-US" dirty="0">
                <a:solidFill>
                  <a:srgbClr val="0000FF"/>
                </a:solidFill>
              </a:rPr>
              <a:t>»</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Reality Check: Storage media</a:t>
            </a:r>
            <a:endParaRPr lang="en-US" dirty="0"/>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p>
        </p:txBody>
      </p:sp>
      <p:sp>
        <p:nvSpPr>
          <p:cNvPr id="3" name="Content Placeholder 2"/>
          <p:cNvSpPr>
            <a:spLocks noGrp="1"/>
          </p:cNvSpPr>
          <p:nvPr>
            <p:ph idx="1"/>
          </p:nvPr>
        </p:nvSpPr>
        <p:spPr/>
        <p:txBody>
          <a:bodyPr/>
          <a:lstStyle/>
          <a:p>
            <a:r>
              <a:rPr lang="en-US" dirty="0"/>
              <a:t>Send data on tape / disk / DVD for a high bandwidth link</a:t>
            </a:r>
          </a:p>
          <a:p>
            <a:pPr lvl="1"/>
            <a:r>
              <a:rPr lang="en-US" dirty="0"/>
              <a:t>Mail one box with 1000 800GB tapes (6400 </a:t>
            </a:r>
            <a:r>
              <a:rPr lang="en-US" dirty="0" err="1"/>
              <a:t>Tbit</a:t>
            </a:r>
            <a:r>
              <a:rPr lang="en-US" dirty="0"/>
              <a:t>)</a:t>
            </a:r>
          </a:p>
          <a:p>
            <a:pPr lvl="1"/>
            <a:r>
              <a:rPr lang="en-US" dirty="0"/>
              <a:t>Takes one day to send (86,400 </a:t>
            </a:r>
            <a:r>
              <a:rPr lang="en-US" dirty="0" err="1"/>
              <a:t>secs</a:t>
            </a:r>
            <a:r>
              <a:rPr lang="en-US" dirty="0"/>
              <a:t>)</a:t>
            </a:r>
          </a:p>
          <a:p>
            <a:pPr lvl="1"/>
            <a:r>
              <a:rPr lang="en-US" dirty="0"/>
              <a:t>Data rate is 70 </a:t>
            </a:r>
            <a:r>
              <a:rPr lang="en-US" dirty="0" err="1"/>
              <a:t>Gbps</a:t>
            </a:r>
            <a:r>
              <a:rPr lang="en-US" dirty="0"/>
              <a:t>. </a:t>
            </a:r>
          </a:p>
          <a:p>
            <a:r>
              <a:rPr lang="en-US" dirty="0"/>
              <a:t>Data rate is faster than long-distance networks!</a:t>
            </a:r>
          </a:p>
          <a:p>
            <a:r>
              <a:rPr lang="en-US" dirty="0"/>
              <a:t>But, the message delay is very poor.</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Wires – Twisted Pair</a:t>
            </a:r>
            <a:endParaRPr lang="en-US" dirty="0"/>
          </a:p>
        </p:txBody>
      </p:sp>
      <p:sp>
        <p:nvSpPr>
          <p:cNvPr id="16389" name="Rectangle 5"/>
          <p:cNvSpPr>
            <a:spLocks noGrp="1" noChangeArrowheads="1"/>
          </p:cNvSpPr>
          <p:nvPr>
            <p:ph type="ftr" sz="quarter" idx="10"/>
          </p:nvPr>
        </p:nvSpPr>
        <p:spPr/>
        <p:txBody>
          <a:bodyPr/>
          <a:lstStyle/>
          <a:p>
            <a:r>
              <a:rPr lang="en-US"/>
              <a:t>CN5E by Tanenbaum &amp; Wetherall, © Pearson Education-Prentice Hall and D. Wetherall, 2011</a:t>
            </a:r>
          </a:p>
        </p:txBody>
      </p:sp>
      <p:sp>
        <p:nvSpPr>
          <p:cNvPr id="16387" name="Rectangle 3"/>
          <p:cNvSpPr>
            <a:spLocks noGrp="1" noChangeArrowheads="1"/>
          </p:cNvSpPr>
          <p:nvPr>
            <p:ph idx="1"/>
          </p:nvPr>
        </p:nvSpPr>
        <p:spPr/>
        <p:txBody>
          <a:bodyPr/>
          <a:lstStyle/>
          <a:p>
            <a:r>
              <a:rPr lang="en-US" dirty="0"/>
              <a:t>Very common; used in LANs, telephone lines</a:t>
            </a:r>
          </a:p>
          <a:p>
            <a:pPr lvl="1"/>
            <a:r>
              <a:rPr lang="en-US" dirty="0"/>
              <a:t>Twists reduce radiated signal (interference)</a:t>
            </a:r>
          </a:p>
        </p:txBody>
      </p:sp>
      <p:pic>
        <p:nvPicPr>
          <p:cNvPr id="16391" name="Picture 7" descr="02-03"/>
          <p:cNvPicPr>
            <a:picLocks noChangeAspect="1" noChangeArrowheads="1"/>
          </p:cNvPicPr>
          <p:nvPr/>
        </p:nvPicPr>
        <p:blipFill>
          <a:blip r:embed="rId3" cstate="print"/>
          <a:srcRect/>
          <a:stretch>
            <a:fillRect/>
          </a:stretch>
        </p:blipFill>
        <p:spPr bwMode="auto">
          <a:xfrm>
            <a:off x="1247775" y="3025620"/>
            <a:ext cx="6642098" cy="2717003"/>
          </a:xfrm>
          <a:prstGeom prst="rect">
            <a:avLst/>
          </a:prstGeom>
          <a:noFill/>
        </p:spPr>
      </p:pic>
      <p:sp>
        <p:nvSpPr>
          <p:cNvPr id="12" name="Rectangle 11"/>
          <p:cNvSpPr/>
          <p:nvPr/>
        </p:nvSpPr>
        <p:spPr bwMode="auto">
          <a:xfrm>
            <a:off x="3124200" y="3343275"/>
            <a:ext cx="2857500" cy="4857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Freeform 12"/>
          <p:cNvSpPr/>
          <p:nvPr/>
        </p:nvSpPr>
        <p:spPr bwMode="auto">
          <a:xfrm rot="1856886">
            <a:off x="5276852" y="37512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TextBox 10"/>
          <p:cNvSpPr txBox="1"/>
          <p:nvPr/>
        </p:nvSpPr>
        <p:spPr>
          <a:xfrm>
            <a:off x="2962275" y="3238500"/>
            <a:ext cx="2647950" cy="646331"/>
          </a:xfrm>
          <a:prstGeom prst="rect">
            <a:avLst/>
          </a:prstGeom>
          <a:noFill/>
        </p:spPr>
        <p:txBody>
          <a:bodyPr wrap="square" rtlCol="0">
            <a:spAutoFit/>
          </a:bodyPr>
          <a:lstStyle/>
          <a:p>
            <a:r>
              <a:rPr lang="en-US" dirty="0"/>
              <a:t>Category 5 UTP cable with four twisted pairs</a:t>
            </a:r>
          </a:p>
        </p:txBody>
      </p:sp>
    </p:spTree>
  </p:cSld>
  <p:clrMapOvr>
    <a:masterClrMapping/>
  </p:clrMapOvr>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9972</TotalTime>
  <Words>4742</Words>
  <Application>Microsoft Macintosh PowerPoint</Application>
  <PresentationFormat>On-screen Show (4:3)</PresentationFormat>
  <Paragraphs>597</Paragraphs>
  <Slides>65</Slides>
  <Notes>25</Notes>
  <HiddenSlides>33</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1" baseType="lpstr">
      <vt:lpstr>Arial</vt:lpstr>
      <vt:lpstr>Calibri</vt:lpstr>
      <vt:lpstr>Times New Roman</vt:lpstr>
      <vt:lpstr>Wingdings</vt:lpstr>
      <vt:lpstr>Tannenbaum</vt:lpstr>
      <vt:lpstr>Image</vt:lpstr>
      <vt:lpstr>The Physical Layer Chapter 2</vt:lpstr>
      <vt:lpstr>The Physical Layer</vt:lpstr>
      <vt:lpstr>Theoretical Basis for Data Communication</vt:lpstr>
      <vt:lpstr>Fourier Analysis</vt:lpstr>
      <vt:lpstr>Bandwidth-Limited Signals</vt:lpstr>
      <vt:lpstr>Maximum Data Rate of a Channel</vt:lpstr>
      <vt:lpstr>Guided Transmission (Wires &amp; Fiber)</vt:lpstr>
      <vt:lpstr>Reality Check: Storage media</vt:lpstr>
      <vt:lpstr>Wires – Twisted Pair</vt:lpstr>
      <vt:lpstr>Link Terminology</vt:lpstr>
      <vt:lpstr>Wires – Coaxial Cable (“Co-ax”)</vt:lpstr>
      <vt:lpstr>Wires – Power Lines</vt:lpstr>
      <vt:lpstr>Fiber Cables (1)</vt:lpstr>
      <vt:lpstr>Fiber Cables (2)</vt:lpstr>
      <vt:lpstr>Fiber Cables (3)</vt:lpstr>
      <vt:lpstr>Fiber Cables (4)</vt:lpstr>
      <vt:lpstr>Wireless Transmission</vt:lpstr>
      <vt:lpstr>Electromagnetic Spectrum (1)</vt:lpstr>
      <vt:lpstr>Electromagnetic Spectrum (2)</vt:lpstr>
      <vt:lpstr>Electromagnetic Spectrum (3)</vt:lpstr>
      <vt:lpstr>Radio Transmission</vt:lpstr>
      <vt:lpstr>Microwave Transmission</vt:lpstr>
      <vt:lpstr>Light Transmission</vt:lpstr>
      <vt:lpstr>Wireless vs. Wires/Fiber</vt:lpstr>
      <vt:lpstr>Communication Satellites</vt:lpstr>
      <vt:lpstr>Kinds of Satellites</vt:lpstr>
      <vt:lpstr>Geostationary Satellites</vt:lpstr>
      <vt:lpstr>Low-Earth Orbit Satellites</vt:lpstr>
      <vt:lpstr>Satellite vs. Fiber</vt:lpstr>
      <vt:lpstr>Digital Modulation and Multiplexing</vt:lpstr>
      <vt:lpstr>Baseband Transmission</vt:lpstr>
      <vt:lpstr>Clock Recovery</vt:lpstr>
      <vt:lpstr>Passband Transmission (1)</vt:lpstr>
      <vt:lpstr>Passband Transmission (2)</vt:lpstr>
      <vt:lpstr>Passband Transmission (3)</vt:lpstr>
      <vt:lpstr>Frequency Division Multiplexing (1)</vt:lpstr>
      <vt:lpstr>Frequency Division Multiplexing (2)</vt:lpstr>
      <vt:lpstr>Time Division Multiplexing (TDM)</vt:lpstr>
      <vt:lpstr>Code Division Multiple Access (CDMA)</vt:lpstr>
      <vt:lpstr>The Public Switched Telephone Network</vt:lpstr>
      <vt:lpstr>Structure of the Telephone System</vt:lpstr>
      <vt:lpstr>The Politics of Telephones</vt:lpstr>
      <vt:lpstr>Local loop (1): modems</vt:lpstr>
      <vt:lpstr>Local loop (2): Digital Subscriber Lines</vt:lpstr>
      <vt:lpstr>Local loop (3): Fiber To The Home</vt:lpstr>
      <vt:lpstr>Trunks and Multiplexing (1)</vt:lpstr>
      <vt:lpstr>Trunks and Multiplexing (2)</vt:lpstr>
      <vt:lpstr>Trunks and Multiplexing (3)</vt:lpstr>
      <vt:lpstr>Trunks and Multiplexing (4)</vt:lpstr>
      <vt:lpstr>Switching (1)</vt:lpstr>
      <vt:lpstr>Switching (2)</vt:lpstr>
      <vt:lpstr>Switching (3)</vt:lpstr>
      <vt:lpstr>Mobile Telephone System</vt:lpstr>
      <vt:lpstr>Generations of mobile telephone systems</vt:lpstr>
      <vt:lpstr>Cellular mobile phone systems</vt:lpstr>
      <vt:lpstr>GSM – Global System for Mobile Communications (1)</vt:lpstr>
      <vt:lpstr>GSM – Global System for Mobile Communications (2)</vt:lpstr>
      <vt:lpstr>UMTS – Universal Mobile Telecommunications System (1) </vt:lpstr>
      <vt:lpstr>UMTS – Universal Mobile Telecommunications System (2)</vt:lpstr>
      <vt:lpstr>Cable Television</vt:lpstr>
      <vt:lpstr>Internet over Cable</vt:lpstr>
      <vt:lpstr>Spectrum Allocation</vt:lpstr>
      <vt:lpstr>Cable Modems</vt:lpstr>
      <vt:lpstr>Cable vs. ADSL</vt:lpstr>
      <vt:lpstr>End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Thomas Reddington</cp:lastModifiedBy>
  <cp:revision>388</cp:revision>
  <dcterms:created xsi:type="dcterms:W3CDTF">2010-05-03T15:18:06Z</dcterms:created>
  <dcterms:modified xsi:type="dcterms:W3CDTF">2018-09-09T15:36:59Z</dcterms:modified>
</cp:coreProperties>
</file>