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autoCompressPictures="0">
  <p:sldMasterIdLst>
    <p:sldMasterId id="2147483648" r:id="rId1"/>
  </p:sldMasterIdLst>
  <p:notesMasterIdLst>
    <p:notesMasterId r:id="rId45"/>
  </p:notesMasterIdLst>
  <p:sldIdLst>
    <p:sldId id="258" r:id="rId2"/>
    <p:sldId id="338" r:id="rId3"/>
    <p:sldId id="256" r:id="rId4"/>
    <p:sldId id="337" r:id="rId5"/>
    <p:sldId id="260" r:id="rId6"/>
    <p:sldId id="339" r:id="rId7"/>
    <p:sldId id="341" r:id="rId8"/>
    <p:sldId id="342" r:id="rId9"/>
    <p:sldId id="344" r:id="rId10"/>
    <p:sldId id="378" r:id="rId11"/>
    <p:sldId id="262" r:id="rId12"/>
    <p:sldId id="343" r:id="rId13"/>
    <p:sldId id="345" r:id="rId14"/>
    <p:sldId id="266" r:id="rId15"/>
    <p:sldId id="346" r:id="rId16"/>
    <p:sldId id="267" r:id="rId17"/>
    <p:sldId id="349" r:id="rId18"/>
    <p:sldId id="272"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48" r:id="rId4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9" autoAdjust="0"/>
    <p:restoredTop sz="94660" autoAdjust="0"/>
  </p:normalViewPr>
  <p:slideViewPr>
    <p:cSldViewPr>
      <p:cViewPr varScale="1">
        <p:scale>
          <a:sx n="116" d="100"/>
          <a:sy n="116" d="100"/>
        </p:scale>
        <p:origin x="164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60EA42A7-0729-8B45-BF52-0C3940465B8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1026"/>
          <p:cNvSpPr>
            <a:spLocks noGrp="1" noChangeArrowheads="1"/>
          </p:cNvSpPr>
          <p:nvPr>
            <p:ph type="ctrTitle"/>
          </p:nvPr>
        </p:nvSpPr>
        <p:spPr>
          <a:xfrm>
            <a:off x="762000" y="1219200"/>
            <a:ext cx="7772400" cy="1143000"/>
          </a:xfrm>
        </p:spPr>
        <p:txBody>
          <a:bodyPr/>
          <a:lstStyle>
            <a:lvl1pPr>
              <a:defRPr sz="4000"/>
            </a:lvl1pPr>
          </a:lstStyle>
          <a:p>
            <a:pPr lvl="0"/>
            <a:r>
              <a:rPr lang="en-US" altLang="en-US" noProof="0"/>
              <a:t>Click to edit Master title style</a:t>
            </a:r>
          </a:p>
        </p:txBody>
      </p:sp>
      <p:sp>
        <p:nvSpPr>
          <p:cNvPr id="3075" name="Rectangle 1027"/>
          <p:cNvSpPr>
            <a:spLocks noGrp="1" noChangeArrowheads="1"/>
          </p:cNvSpPr>
          <p:nvPr>
            <p:ph type="subTitle" idx="1"/>
          </p:nvPr>
        </p:nvSpPr>
        <p:spPr>
          <a:xfrm>
            <a:off x="838200" y="3048000"/>
            <a:ext cx="7772400" cy="2590800"/>
          </a:xfrm>
        </p:spPr>
        <p:txBody>
          <a:bodyPr/>
          <a:lstStyle>
            <a:lvl1pPr marL="0" indent="0" algn="ctr">
              <a:buFont typeface="Arial" charset="0"/>
              <a:buNone/>
              <a:defRPr/>
            </a:lvl1pPr>
          </a:lstStyle>
          <a:p>
            <a:pPr lvl="0"/>
            <a:r>
              <a:rPr lang="en-US" altLang="en-US" noProof="0"/>
              <a:t>Click to edit Master subtitle style</a:t>
            </a:r>
          </a:p>
        </p:txBody>
      </p:sp>
      <p:sp>
        <p:nvSpPr>
          <p:cNvPr id="3077" name="Rectangle 1029"/>
          <p:cNvSpPr>
            <a:spLocks noGrp="1" noChangeArrowheads="1"/>
          </p:cNvSpPr>
          <p:nvPr>
            <p:ph type="ftr" sz="quarter" idx="3"/>
          </p:nvPr>
        </p:nvSpPr>
        <p:spPr>
          <a:xfrm>
            <a:off x="3124200" y="6248400"/>
            <a:ext cx="2895600" cy="457200"/>
          </a:xfrm>
        </p:spPr>
        <p:txBody>
          <a:bodyPr/>
          <a:lstStyle>
            <a:lvl1pPr algn="ctr">
              <a:defRPr sz="1400">
                <a:solidFill>
                  <a:schemeClr val="tx1"/>
                </a:solidFill>
                <a:latin typeface="Times New Roman" charset="0"/>
              </a:defRPr>
            </a:lvl1pPr>
          </a:lstStyle>
          <a:p>
            <a:endParaRPr lang="en-US" altLang="en-US"/>
          </a:p>
        </p:txBody>
      </p:sp>
      <p:sp>
        <p:nvSpPr>
          <p:cNvPr id="3078" name="Rectangle 1030"/>
          <p:cNvSpPr>
            <a:spLocks noGrp="1" noChangeArrowheads="1"/>
          </p:cNvSpPr>
          <p:nvPr>
            <p:ph type="sldNum" sz="quarter" idx="4"/>
          </p:nvPr>
        </p:nvSpPr>
        <p:spPr>
          <a:xfrm>
            <a:off x="6553200" y="6248400"/>
            <a:ext cx="1905000" cy="457200"/>
          </a:xfrm>
        </p:spPr>
        <p:txBody>
          <a:bodyPr/>
          <a:lstStyle>
            <a:lvl1pPr>
              <a:defRPr sz="1400">
                <a:latin typeface="Times New Roman" charset="0"/>
              </a:defRPr>
            </a:lvl1pPr>
          </a:lstStyle>
          <a:p>
            <a:fld id="{F0A40829-AF56-9649-B8AC-60BC3ABC54EF}"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0A97784F-3E8F-FB43-AEEE-450F68AA3C22}" type="slidenum">
              <a:rPr lang="en-US" altLang="en-US"/>
              <a:pPr/>
              <a:t>‹#›</a:t>
            </a:fld>
            <a:endParaRPr lang="en-US" altLang="en-US"/>
          </a:p>
        </p:txBody>
      </p:sp>
    </p:spTree>
    <p:extLst>
      <p:ext uri="{BB962C8B-B14F-4D97-AF65-F5344CB8AC3E}">
        <p14:creationId xmlns:p14="http://schemas.microsoft.com/office/powerpoint/2010/main" val="43560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1336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2484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CF9E60D6-AC09-0D4C-AD05-2A16EC1AEBAD}" type="slidenum">
              <a:rPr lang="en-US" altLang="en-US"/>
              <a:pPr/>
              <a:t>‹#›</a:t>
            </a:fld>
            <a:endParaRPr lang="en-US" altLang="en-US"/>
          </a:p>
        </p:txBody>
      </p:sp>
    </p:spTree>
    <p:extLst>
      <p:ext uri="{BB962C8B-B14F-4D97-AF65-F5344CB8AC3E}">
        <p14:creationId xmlns:p14="http://schemas.microsoft.com/office/powerpoint/2010/main" val="437616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E54D5B95-4C23-D649-95F7-22B659BA0C62}" type="slidenum">
              <a:rPr lang="en-US" altLang="en-US"/>
              <a:pPr/>
              <a:t>‹#›</a:t>
            </a:fld>
            <a:endParaRPr lang="en-US" altLang="en-US"/>
          </a:p>
        </p:txBody>
      </p:sp>
    </p:spTree>
    <p:extLst>
      <p:ext uri="{BB962C8B-B14F-4D97-AF65-F5344CB8AC3E}">
        <p14:creationId xmlns:p14="http://schemas.microsoft.com/office/powerpoint/2010/main" val="135511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91FD3805-42B5-2548-A86D-7DBFD1A9875A}" type="slidenum">
              <a:rPr lang="en-US" altLang="en-US"/>
              <a:pPr/>
              <a:t>‹#›</a:t>
            </a:fld>
            <a:endParaRPr lang="en-US" altLang="en-US"/>
          </a:p>
        </p:txBody>
      </p:sp>
    </p:spTree>
    <p:extLst>
      <p:ext uri="{BB962C8B-B14F-4D97-AF65-F5344CB8AC3E}">
        <p14:creationId xmlns:p14="http://schemas.microsoft.com/office/powerpoint/2010/main" val="138505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143000"/>
            <a:ext cx="41910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143000"/>
            <a:ext cx="41910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62C7E573-842C-B944-B460-5803401D0BC3}" type="slidenum">
              <a:rPr lang="en-US" altLang="en-US"/>
              <a:pPr/>
              <a:t>‹#›</a:t>
            </a:fld>
            <a:endParaRPr lang="en-US" altLang="en-US"/>
          </a:p>
        </p:txBody>
      </p:sp>
    </p:spTree>
    <p:extLst>
      <p:ext uri="{BB962C8B-B14F-4D97-AF65-F5344CB8AC3E}">
        <p14:creationId xmlns:p14="http://schemas.microsoft.com/office/powerpoint/2010/main" val="207460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2179D77C-1005-DD4E-BEED-DF23FB6B6FF8}" type="slidenum">
              <a:rPr lang="en-US" altLang="en-US"/>
              <a:pPr/>
              <a:t>‹#›</a:t>
            </a:fld>
            <a:endParaRPr lang="en-US" altLang="en-US"/>
          </a:p>
        </p:txBody>
      </p:sp>
    </p:spTree>
    <p:extLst>
      <p:ext uri="{BB962C8B-B14F-4D97-AF65-F5344CB8AC3E}">
        <p14:creationId xmlns:p14="http://schemas.microsoft.com/office/powerpoint/2010/main" val="136288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C7BA0BF4-FA13-D643-AB60-439BA0DA2578}" type="slidenum">
              <a:rPr lang="en-US" altLang="en-US"/>
              <a:pPr/>
              <a:t>‹#›</a:t>
            </a:fld>
            <a:endParaRPr lang="en-US" altLang="en-US"/>
          </a:p>
        </p:txBody>
      </p:sp>
    </p:spTree>
    <p:extLst>
      <p:ext uri="{BB962C8B-B14F-4D97-AF65-F5344CB8AC3E}">
        <p14:creationId xmlns:p14="http://schemas.microsoft.com/office/powerpoint/2010/main" val="95625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77764CEC-33C2-BB49-B531-F68FE91B008D}" type="slidenum">
              <a:rPr lang="en-US" altLang="en-US"/>
              <a:pPr/>
              <a:t>‹#›</a:t>
            </a:fld>
            <a:endParaRPr lang="en-US" altLang="en-US"/>
          </a:p>
        </p:txBody>
      </p:sp>
    </p:spTree>
    <p:extLst>
      <p:ext uri="{BB962C8B-B14F-4D97-AF65-F5344CB8AC3E}">
        <p14:creationId xmlns:p14="http://schemas.microsoft.com/office/powerpoint/2010/main" val="842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3CBAA09D-224B-5C4A-A328-5235B37009DB}" type="slidenum">
              <a:rPr lang="en-US" altLang="en-US"/>
              <a:pPr/>
              <a:t>‹#›</a:t>
            </a:fld>
            <a:endParaRPr lang="en-US" altLang="en-US"/>
          </a:p>
        </p:txBody>
      </p:sp>
    </p:spTree>
    <p:extLst>
      <p:ext uri="{BB962C8B-B14F-4D97-AF65-F5344CB8AC3E}">
        <p14:creationId xmlns:p14="http://schemas.microsoft.com/office/powerpoint/2010/main" val="197764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4166EA71-1860-CC4B-A499-D815EFE33F87}" type="slidenum">
              <a:rPr lang="en-US" altLang="en-US"/>
              <a:pPr/>
              <a:t>‹#›</a:t>
            </a:fld>
            <a:endParaRPr lang="en-US" altLang="en-US"/>
          </a:p>
        </p:txBody>
      </p:sp>
    </p:spTree>
    <p:extLst>
      <p:ext uri="{BB962C8B-B14F-4D97-AF65-F5344CB8AC3E}">
        <p14:creationId xmlns:p14="http://schemas.microsoft.com/office/powerpoint/2010/main" val="170222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45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1430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457200" y="6629400"/>
            <a:ext cx="6858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solidFill>
                  <a:srgbClr val="009999"/>
                </a:solidFill>
                <a:latin typeface="+mn-lt"/>
              </a:defRPr>
            </a:lvl1pPr>
          </a:lstStyle>
          <a:p>
            <a:endParaRPr lang="en-US" altLang="en-US"/>
          </a:p>
        </p:txBody>
      </p:sp>
      <p:sp>
        <p:nvSpPr>
          <p:cNvPr id="1030" name="Rectangle 6"/>
          <p:cNvSpPr>
            <a:spLocks noGrp="1" noChangeArrowheads="1"/>
          </p:cNvSpPr>
          <p:nvPr>
            <p:ph type="sldNum" sz="quarter" idx="4"/>
          </p:nvPr>
        </p:nvSpPr>
        <p:spPr bwMode="auto">
          <a:xfrm>
            <a:off x="8077200" y="6629400"/>
            <a:ext cx="914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fld id="{23FE2F34-8DAF-A843-B47D-0AB31E3D7D4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342900" indent="-342900" algn="l" rtl="0" fontAlgn="base">
        <a:spcBef>
          <a:spcPct val="20000"/>
        </a:spcBef>
        <a:spcAft>
          <a:spcPct val="0"/>
        </a:spcAft>
        <a:buClr>
          <a:srgbClr val="009999"/>
        </a:buClr>
        <a:buSzPct val="125000"/>
        <a:buFont typeface="Arial" charset="0"/>
        <a:buChar char="•"/>
        <a:defRPr sz="2400" kern="1200">
          <a:solidFill>
            <a:schemeClr val="tx1"/>
          </a:solidFill>
          <a:latin typeface="+mn-lt"/>
          <a:ea typeface="+mn-ea"/>
          <a:cs typeface="+mn-cs"/>
        </a:defRPr>
      </a:lvl1pPr>
      <a:lvl2pPr marL="742950" indent="-285750" algn="l" rtl="0" fontAlgn="base">
        <a:spcBef>
          <a:spcPct val="20000"/>
        </a:spcBef>
        <a:spcAft>
          <a:spcPct val="0"/>
        </a:spcAft>
        <a:buClr>
          <a:srgbClr val="009999"/>
        </a:buClr>
        <a:buChar char="–"/>
        <a:defRPr sz="2400" kern="1200">
          <a:solidFill>
            <a:schemeClr val="tx1"/>
          </a:solidFill>
          <a:latin typeface="+mn-lt"/>
          <a:ea typeface="+mn-ea"/>
          <a:cs typeface="+mn-cs"/>
        </a:defRPr>
      </a:lvl2pPr>
      <a:lvl3pPr marL="1143000" indent="-228600" algn="l" rtl="0" fontAlgn="base">
        <a:spcBef>
          <a:spcPct val="20000"/>
        </a:spcBef>
        <a:spcAft>
          <a:spcPct val="0"/>
        </a:spcAft>
        <a:buClr>
          <a:srgbClr val="009999"/>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009999"/>
        </a:buClr>
        <a:buChar char="–"/>
        <a:defRPr sz="2400" kern="1200">
          <a:solidFill>
            <a:schemeClr val="tx1"/>
          </a:solidFill>
          <a:latin typeface="+mn-lt"/>
          <a:ea typeface="+mn-ea"/>
          <a:cs typeface="+mn-cs"/>
        </a:defRPr>
      </a:lvl4pPr>
      <a:lvl5pPr marL="2057400" indent="-228600" algn="l" rtl="0" fontAlgn="base">
        <a:spcBef>
          <a:spcPct val="20000"/>
        </a:spcBef>
        <a:spcAft>
          <a:spcPct val="0"/>
        </a:spcAft>
        <a:buClr>
          <a:srgbClr val="009999"/>
        </a:buClr>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png"/><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2" Type="http://schemas.openxmlformats.org/officeDocument/2006/relationships/hyperlink" Target="http://www.map.meteoswiss.ch/map-doc/ftp-probleme.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www.amazon.com/exec/obidos/tg/stores/detail/-/books/0201633469/reader/2/102-0782088-5257725#reader-link" TargetMode="Externa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7200" y="1219200"/>
            <a:ext cx="8382000" cy="1143000"/>
          </a:xfrm>
        </p:spPr>
        <p:txBody>
          <a:bodyPr/>
          <a:lstStyle/>
          <a:p>
            <a:pPr algn="ctr"/>
            <a:r>
              <a:rPr lang="en-US" altLang="en-US" dirty="0"/>
              <a:t>Control Messages (ICMP)</a:t>
            </a:r>
          </a:p>
        </p:txBody>
      </p:sp>
      <p:sp>
        <p:nvSpPr>
          <p:cNvPr id="5123" name="Rectangle 3"/>
          <p:cNvSpPr>
            <a:spLocks noGrp="1" noChangeArrowheads="1"/>
          </p:cNvSpPr>
          <p:nvPr>
            <p:ph type="subTitle" idx="1"/>
          </p:nvPr>
        </p:nvSpPr>
        <p:spPr/>
        <p:txBody>
          <a:bodyPr/>
          <a:lstStyle/>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CDE8544-03F4-1E41-A1F1-1F4B1ED7F6E3}" type="slidenum">
              <a:rPr lang="en-US" altLang="en-US"/>
              <a:pPr/>
              <a:t>10</a:t>
            </a:fld>
            <a:endParaRPr lang="en-US" altLang="en-US"/>
          </a:p>
        </p:txBody>
      </p:sp>
      <p:sp>
        <p:nvSpPr>
          <p:cNvPr id="165890" name="Rectangle 2"/>
          <p:cNvSpPr>
            <a:spLocks noGrp="1" noChangeArrowheads="1"/>
          </p:cNvSpPr>
          <p:nvPr>
            <p:ph type="title"/>
          </p:nvPr>
        </p:nvSpPr>
        <p:spPr/>
        <p:txBody>
          <a:bodyPr/>
          <a:lstStyle/>
          <a:p>
            <a:r>
              <a:rPr lang="en-US" altLang="en-US" b="0"/>
              <a:t>Unreachable Destinations</a:t>
            </a:r>
          </a:p>
        </p:txBody>
      </p:sp>
      <p:sp>
        <p:nvSpPr>
          <p:cNvPr id="165891" name="Rectangle 3"/>
          <p:cNvSpPr>
            <a:spLocks noGrp="1" noChangeArrowheads="1"/>
          </p:cNvSpPr>
          <p:nvPr>
            <p:ph type="body" idx="1"/>
          </p:nvPr>
        </p:nvSpPr>
        <p:spPr/>
        <p:txBody>
          <a:bodyPr/>
          <a:lstStyle/>
          <a:p>
            <a:endParaRPr lang="en-US" altLang="en-US" b="1"/>
          </a:p>
          <a:p>
            <a:r>
              <a:rPr lang="en-US" altLang="en-US" b="1"/>
              <a:t>Network Unreachable </a:t>
            </a:r>
          </a:p>
          <a:p>
            <a:pPr lvl="1"/>
            <a:r>
              <a:rPr lang="en-US" altLang="en-US"/>
              <a:t>generated by router lacking any route to destination </a:t>
            </a:r>
          </a:p>
          <a:p>
            <a:r>
              <a:rPr lang="en-US" altLang="en-US" b="1"/>
              <a:t>Host Unreachable </a:t>
            </a:r>
          </a:p>
          <a:p>
            <a:pPr lvl="1"/>
            <a:r>
              <a:rPr lang="en-US" altLang="en-US"/>
              <a:t>last hop router cannot contact destination </a:t>
            </a:r>
          </a:p>
          <a:p>
            <a:r>
              <a:rPr lang="en-US" altLang="en-US" b="1"/>
              <a:t>Port Unreachable </a:t>
            </a:r>
          </a:p>
          <a:p>
            <a:pPr lvl="1"/>
            <a:r>
              <a:rPr lang="en-US" altLang="en-US"/>
              <a:t>no process bound to port </a:t>
            </a:r>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1E9A90A-A2A3-EB49-8ADE-FB5AB3C25129}" type="slidenum">
              <a:rPr lang="en-US" altLang="en-US"/>
              <a:pPr/>
              <a:t>11</a:t>
            </a:fld>
            <a:endParaRPr lang="en-US" altLang="en-US"/>
          </a:p>
        </p:txBody>
      </p:sp>
      <p:sp>
        <p:nvSpPr>
          <p:cNvPr id="11269" name="Rectangle 5"/>
          <p:cNvSpPr>
            <a:spLocks noGrp="1" noChangeArrowheads="1"/>
          </p:cNvSpPr>
          <p:nvPr>
            <p:ph type="title"/>
          </p:nvPr>
        </p:nvSpPr>
        <p:spPr>
          <a:xfrm>
            <a:off x="381000" y="152400"/>
            <a:ext cx="3581400" cy="609600"/>
          </a:xfrm>
        </p:spPr>
        <p:txBody>
          <a:bodyPr/>
          <a:lstStyle/>
          <a:p>
            <a:r>
              <a:rPr lang="en-US" altLang="en-US"/>
              <a:t>Unreachable networks</a:t>
            </a:r>
          </a:p>
        </p:txBody>
      </p:sp>
      <p:pic>
        <p:nvPicPr>
          <p:cNvPr id="1126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0" y="0"/>
            <a:ext cx="4572000" cy="3073400"/>
          </a:xfrm>
          <a:noFill/>
          <a:ln/>
        </p:spPr>
      </p:pic>
      <p:sp>
        <p:nvSpPr>
          <p:cNvPr id="11271" name="Rectangle 7"/>
          <p:cNvSpPr>
            <a:spLocks noChangeArrowheads="1"/>
          </p:cNvSpPr>
          <p:nvPr/>
        </p:nvSpPr>
        <p:spPr bwMode="auto">
          <a:xfrm>
            <a:off x="381000" y="3048000"/>
            <a:ext cx="8534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09999"/>
              </a:buClr>
              <a:buSzPct val="125000"/>
              <a:buFont typeface="Arial" charset="0"/>
              <a:buNone/>
            </a:pPr>
            <a:r>
              <a:rPr lang="en-US" altLang="en-US" sz="2000" b="1">
                <a:latin typeface="Arial" charset="0"/>
              </a:rPr>
              <a:t>Network communication</a:t>
            </a:r>
            <a:r>
              <a:rPr lang="en-US" altLang="en-US" sz="2000">
                <a:latin typeface="Arial" charset="0"/>
              </a:rPr>
              <a:t> depends upon certain basic conditions being met: </a:t>
            </a:r>
          </a:p>
          <a:p>
            <a:pPr>
              <a:spcBef>
                <a:spcPct val="20000"/>
              </a:spcBef>
              <a:buClr>
                <a:srgbClr val="009999"/>
              </a:buClr>
              <a:buSzPct val="125000"/>
              <a:buFont typeface="Arial" charset="0"/>
              <a:buChar char="•"/>
            </a:pPr>
            <a:r>
              <a:rPr lang="en-US" altLang="en-US" sz="2000">
                <a:latin typeface="Arial" charset="0"/>
              </a:rPr>
              <a:t>Sending and receiving devices must have the TCP/IP protocol stack properly configured. </a:t>
            </a:r>
          </a:p>
          <a:p>
            <a:pPr lvl="1">
              <a:spcBef>
                <a:spcPct val="20000"/>
              </a:spcBef>
              <a:buClr>
                <a:srgbClr val="009999"/>
              </a:buClr>
              <a:buFont typeface="Wingdings" charset="2"/>
              <a:buChar char="§"/>
            </a:pPr>
            <a:r>
              <a:rPr lang="en-US" altLang="en-US" sz="2000">
                <a:latin typeface="Arial" charset="0"/>
              </a:rPr>
              <a:t>proper configuration of </a:t>
            </a:r>
            <a:r>
              <a:rPr lang="en-US" altLang="en-US" sz="2000" b="1">
                <a:latin typeface="Arial" charset="0"/>
              </a:rPr>
              <a:t>IP address and subnet mask.</a:t>
            </a:r>
            <a:r>
              <a:rPr lang="en-US" altLang="en-US" sz="2000">
                <a:latin typeface="Arial" charset="0"/>
              </a:rPr>
              <a:t> </a:t>
            </a:r>
          </a:p>
          <a:p>
            <a:pPr lvl="1">
              <a:spcBef>
                <a:spcPct val="20000"/>
              </a:spcBef>
              <a:buClr>
                <a:srgbClr val="009999"/>
              </a:buClr>
              <a:buFont typeface="Wingdings" charset="2"/>
              <a:buChar char="§"/>
            </a:pPr>
            <a:r>
              <a:rPr lang="en-US" altLang="en-US" sz="2000">
                <a:latin typeface="Arial" charset="0"/>
              </a:rPr>
              <a:t>A </a:t>
            </a:r>
            <a:r>
              <a:rPr lang="en-US" altLang="en-US" sz="2000" b="1">
                <a:latin typeface="Arial" charset="0"/>
              </a:rPr>
              <a:t>default gateway</a:t>
            </a:r>
            <a:r>
              <a:rPr lang="en-US" altLang="en-US" sz="2000">
                <a:latin typeface="Arial" charset="0"/>
              </a:rPr>
              <a:t> must also be configured if datagrams are to travel outside of the local network. </a:t>
            </a:r>
          </a:p>
          <a:p>
            <a:pPr>
              <a:spcBef>
                <a:spcPct val="20000"/>
              </a:spcBef>
              <a:buClr>
                <a:srgbClr val="009999"/>
              </a:buClr>
              <a:buSzPct val="125000"/>
              <a:buFont typeface="Arial" charset="0"/>
              <a:buChar char="•"/>
            </a:pPr>
            <a:r>
              <a:rPr lang="en-US" altLang="en-US" sz="2000">
                <a:latin typeface="Arial" charset="0"/>
              </a:rPr>
              <a:t>A router also must have the TCP/IP protocol properly configured on its interfaces, and it must use an appropriate routing protocol. </a:t>
            </a:r>
          </a:p>
          <a:p>
            <a:pPr>
              <a:spcBef>
                <a:spcPct val="20000"/>
              </a:spcBef>
              <a:buClr>
                <a:srgbClr val="009999"/>
              </a:buClr>
              <a:buSzPct val="125000"/>
              <a:buFont typeface="Arial" charset="0"/>
              <a:buNone/>
            </a:pPr>
            <a:r>
              <a:rPr lang="en-US" altLang="en-US" sz="2000">
                <a:latin typeface="Arial" charset="0"/>
              </a:rPr>
              <a:t>If these conditions are not met, then network communication cannot take place.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2C18153-526B-2D4E-AC2D-EA4F8E27CC90}" type="slidenum">
              <a:rPr lang="en-US" altLang="en-US"/>
              <a:pPr/>
              <a:t>12</a:t>
            </a:fld>
            <a:endParaRPr lang="en-US" altLang="en-US"/>
          </a:p>
        </p:txBody>
      </p:sp>
      <p:sp>
        <p:nvSpPr>
          <p:cNvPr id="129027" name="Rectangle 3"/>
          <p:cNvSpPr>
            <a:spLocks noGrp="1" noChangeArrowheads="1"/>
          </p:cNvSpPr>
          <p:nvPr>
            <p:ph type="body" idx="1"/>
          </p:nvPr>
        </p:nvSpPr>
        <p:spPr>
          <a:xfrm>
            <a:off x="381000" y="3124200"/>
            <a:ext cx="8534400" cy="2743200"/>
          </a:xfrm>
        </p:spPr>
        <p:txBody>
          <a:bodyPr/>
          <a:lstStyle/>
          <a:p>
            <a:pPr>
              <a:buFont typeface="Arial" charset="0"/>
              <a:buNone/>
            </a:pPr>
            <a:r>
              <a:rPr lang="en-US" altLang="en-US" sz="2000"/>
              <a:t>Examples of problems:</a:t>
            </a:r>
          </a:p>
          <a:p>
            <a:r>
              <a:rPr lang="en-US" altLang="en-US" sz="2000"/>
              <a:t>Sending device may address the datagram to a non-existent IP address </a:t>
            </a:r>
          </a:p>
          <a:p>
            <a:r>
              <a:rPr lang="en-US" altLang="en-US" sz="2000"/>
              <a:t>Destination device that is disconnected from its network. </a:t>
            </a:r>
          </a:p>
          <a:p>
            <a:r>
              <a:rPr lang="en-US" altLang="en-US" sz="2000"/>
              <a:t>Router’s connecting interface is down </a:t>
            </a:r>
          </a:p>
          <a:p>
            <a:r>
              <a:rPr lang="en-US" altLang="en-US" sz="2000"/>
              <a:t>Router does not have the information necessary to find the destination network. </a:t>
            </a:r>
          </a:p>
        </p:txBody>
      </p:sp>
      <p:pic>
        <p:nvPicPr>
          <p:cNvPr id="129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0"/>
            <a:ext cx="4572000"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9029" name="Rectangle 5"/>
          <p:cNvSpPr>
            <a:spLocks noGrp="1" noChangeArrowheads="1"/>
          </p:cNvSpPr>
          <p:nvPr>
            <p:ph type="title"/>
          </p:nvPr>
        </p:nvSpPr>
        <p:spPr>
          <a:xfrm>
            <a:off x="381000" y="152400"/>
            <a:ext cx="3581400" cy="609600"/>
          </a:xfrm>
          <a:noFill/>
          <a:ln/>
        </p:spPr>
        <p:txBody>
          <a:bodyPr/>
          <a:lstStyle/>
          <a:p>
            <a:r>
              <a:rPr lang="en-US" altLang="en-US"/>
              <a:t>Unreachable networks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FC80F78-2ADC-8949-99F8-74224E3DE20B}" type="slidenum">
              <a:rPr lang="en-US" altLang="en-US"/>
              <a:pPr/>
              <a:t>13</a:t>
            </a:fld>
            <a:endParaRPr lang="en-US" altLang="en-US"/>
          </a:p>
        </p:txBody>
      </p:sp>
      <p:sp>
        <p:nvSpPr>
          <p:cNvPr id="131074" name="Rectangle 2"/>
          <p:cNvSpPr>
            <a:spLocks noGrp="1" noChangeArrowheads="1"/>
          </p:cNvSpPr>
          <p:nvPr>
            <p:ph type="title"/>
          </p:nvPr>
        </p:nvSpPr>
        <p:spPr/>
        <p:txBody>
          <a:bodyPr/>
          <a:lstStyle/>
          <a:p>
            <a:r>
              <a:rPr lang="en-US" altLang="en-US"/>
              <a:t>Destination unreachable message</a:t>
            </a:r>
          </a:p>
        </p:txBody>
      </p:sp>
      <p:sp>
        <p:nvSpPr>
          <p:cNvPr id="131075" name="Rectangle 3"/>
          <p:cNvSpPr>
            <a:spLocks noGrp="1" noChangeArrowheads="1"/>
          </p:cNvSpPr>
          <p:nvPr>
            <p:ph type="body" idx="1"/>
          </p:nvPr>
        </p:nvSpPr>
        <p:spPr>
          <a:xfrm>
            <a:off x="304800" y="2590800"/>
            <a:ext cx="8534400" cy="4114800"/>
          </a:xfrm>
        </p:spPr>
        <p:txBody>
          <a:bodyPr/>
          <a:lstStyle/>
          <a:p>
            <a:pPr>
              <a:lnSpc>
                <a:spcPct val="90000"/>
              </a:lnSpc>
            </a:pPr>
            <a:r>
              <a:rPr lang="en-US" altLang="en-US" sz="2000" b="1"/>
              <a:t>If</a:t>
            </a:r>
            <a:r>
              <a:rPr lang="en-US" altLang="en-US" sz="2000"/>
              <a:t> </a:t>
            </a:r>
            <a:r>
              <a:rPr lang="en-US" altLang="en-US" sz="2000" b="1"/>
              <a:t>datagrams</a:t>
            </a:r>
            <a:r>
              <a:rPr lang="en-US" altLang="en-US" sz="2000"/>
              <a:t> </a:t>
            </a:r>
            <a:r>
              <a:rPr lang="en-US" altLang="en-US" sz="2000" b="1"/>
              <a:t>cannot always be forwarded to their destinations,</a:t>
            </a:r>
            <a:r>
              <a:rPr lang="en-US" altLang="en-US" sz="2000"/>
              <a:t> </a:t>
            </a:r>
            <a:r>
              <a:rPr lang="en-US" altLang="en-US" sz="2000" b="1"/>
              <a:t>ICMP</a:t>
            </a:r>
            <a:r>
              <a:rPr lang="en-US" altLang="en-US" sz="2000"/>
              <a:t> delivers back to the sender a </a:t>
            </a:r>
            <a:r>
              <a:rPr lang="en-US" altLang="en-US" sz="2000" b="1"/>
              <a:t>destination unreachable message</a:t>
            </a:r>
            <a:r>
              <a:rPr lang="en-US" altLang="en-US" sz="2000"/>
              <a:t> indicating to the sender that the datagram could not be properly forwarded. </a:t>
            </a:r>
          </a:p>
          <a:p>
            <a:pPr>
              <a:lnSpc>
                <a:spcPct val="90000"/>
              </a:lnSpc>
            </a:pPr>
            <a:r>
              <a:rPr lang="en-US" altLang="en-US" sz="2000"/>
              <a:t>A destination unreachable message </a:t>
            </a:r>
            <a:r>
              <a:rPr lang="en-US" altLang="en-US" sz="2000" b="1" i="1"/>
              <a:t>may also</a:t>
            </a:r>
            <a:r>
              <a:rPr lang="en-US" altLang="en-US" sz="2000"/>
              <a:t> be sent when packet </a:t>
            </a:r>
            <a:r>
              <a:rPr lang="en-US" altLang="en-US" sz="2000" b="1"/>
              <a:t>fragmentation is required</a:t>
            </a:r>
            <a:r>
              <a:rPr lang="en-US" altLang="en-US" sz="2000"/>
              <a:t> in order to forward a packet. </a:t>
            </a:r>
          </a:p>
          <a:p>
            <a:pPr lvl="1">
              <a:lnSpc>
                <a:spcPct val="90000"/>
              </a:lnSpc>
            </a:pPr>
            <a:r>
              <a:rPr lang="en-US" altLang="en-US" sz="2000"/>
              <a:t>Fragmentation is usually necessary when a datagram is forwarded from a Token-Ring network(4500-18000) to an Ethernet network. </a:t>
            </a:r>
          </a:p>
          <a:p>
            <a:pPr lvl="1">
              <a:lnSpc>
                <a:spcPct val="90000"/>
              </a:lnSpc>
            </a:pPr>
            <a:r>
              <a:rPr lang="en-US" altLang="en-US" sz="2000"/>
              <a:t>If the datagram does not allow fragmentation, the packet cannot be forwarded, so a destination unreachable message will be sent. </a:t>
            </a:r>
          </a:p>
          <a:p>
            <a:pPr lvl="1">
              <a:lnSpc>
                <a:spcPct val="90000"/>
              </a:lnSpc>
            </a:pPr>
            <a:r>
              <a:rPr lang="en-US" altLang="en-US" sz="2000" i="1"/>
              <a:t>More a little later on fragmentation and MTU Path Discovery!</a:t>
            </a:r>
          </a:p>
          <a:p>
            <a:pPr>
              <a:lnSpc>
                <a:spcPct val="90000"/>
              </a:lnSpc>
            </a:pPr>
            <a:r>
              <a:rPr lang="en-US" altLang="en-US" sz="2000"/>
              <a:t>Destination unreachable messages may also be generated if </a:t>
            </a:r>
            <a:r>
              <a:rPr lang="en-US" altLang="en-US" sz="2000" b="1"/>
              <a:t>IP related</a:t>
            </a:r>
            <a:r>
              <a:rPr lang="en-US" altLang="en-US" sz="2000"/>
              <a:t> </a:t>
            </a:r>
            <a:r>
              <a:rPr lang="en-US" altLang="en-US" sz="2000" b="1"/>
              <a:t>services</a:t>
            </a:r>
            <a:r>
              <a:rPr lang="en-US" altLang="en-US" sz="2000"/>
              <a:t> such as FTP or Web services are </a:t>
            </a:r>
            <a:r>
              <a:rPr lang="en-US" altLang="en-US" sz="2000" b="1"/>
              <a:t>unavailable</a:t>
            </a:r>
            <a:r>
              <a:rPr lang="en-US" altLang="en-US" sz="2000"/>
              <a:t>. </a:t>
            </a:r>
          </a:p>
        </p:txBody>
      </p:sp>
      <p:pic>
        <p:nvPicPr>
          <p:cNvPr id="131076" name="Picture 4" descr="image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663" y="762000"/>
            <a:ext cx="4732337" cy="1817688"/>
          </a:xfrm>
          <a:prstGeom prst="rect">
            <a:avLst/>
          </a:prstGeom>
          <a:noFill/>
          <a:extLst>
            <a:ext uri="{909E8E84-426E-40DD-AFC4-6F175D3DCCD1}">
              <a14:hiddenFill xmlns:a14="http://schemas.microsoft.com/office/drawing/2010/main">
                <a:solidFill>
                  <a:srgbClr val="FFFFFF"/>
                </a:solidFill>
              </a14:hiddenFill>
            </a:ext>
          </a:extLst>
        </p:spPr>
      </p:pic>
      <p:sp>
        <p:nvSpPr>
          <p:cNvPr id="131077" name="Text Box 5"/>
          <p:cNvSpPr txBox="1">
            <a:spLocks noChangeArrowheads="1"/>
          </p:cNvSpPr>
          <p:nvPr/>
        </p:nvSpPr>
        <p:spPr bwMode="auto">
          <a:xfrm>
            <a:off x="381000" y="15240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3</a:t>
            </a:r>
          </a:p>
        </p:txBody>
      </p:sp>
      <p:sp>
        <p:nvSpPr>
          <p:cNvPr id="131078" name="Text Box 6"/>
          <p:cNvSpPr txBox="1">
            <a:spLocks noChangeArrowheads="1"/>
          </p:cNvSpPr>
          <p:nvPr/>
        </p:nvSpPr>
        <p:spPr bwMode="auto">
          <a:xfrm>
            <a:off x="381000" y="1143000"/>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Destination Unreachable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B4E069F9-096E-8346-9475-AA24D692B988}" type="slidenum">
              <a:rPr lang="en-US" altLang="en-US"/>
              <a:pPr/>
              <a:t>14</a:t>
            </a:fld>
            <a:endParaRPr lang="en-US" altLang="en-US"/>
          </a:p>
        </p:txBody>
      </p:sp>
      <p:sp>
        <p:nvSpPr>
          <p:cNvPr id="15365" name="Rectangle 5"/>
          <p:cNvSpPr>
            <a:spLocks noGrp="1" noChangeArrowheads="1"/>
          </p:cNvSpPr>
          <p:nvPr>
            <p:ph type="title"/>
          </p:nvPr>
        </p:nvSpPr>
        <p:spPr/>
        <p:txBody>
          <a:bodyPr/>
          <a:lstStyle/>
          <a:p>
            <a:r>
              <a:rPr lang="en-US" altLang="en-US"/>
              <a:t>ICMP Echo (Request) and Echo Reply</a:t>
            </a:r>
          </a:p>
        </p:txBody>
      </p:sp>
      <p:pic>
        <p:nvPicPr>
          <p:cNvPr id="1536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 y="1143000"/>
            <a:ext cx="4495800" cy="2578100"/>
          </a:xfrm>
          <a:noFill/>
          <a:ln/>
        </p:spPr>
      </p:pic>
      <p:sp>
        <p:nvSpPr>
          <p:cNvPr id="15367" name="Rectangle 7"/>
          <p:cNvSpPr>
            <a:spLocks noChangeArrowheads="1"/>
          </p:cNvSpPr>
          <p:nvPr/>
        </p:nvSpPr>
        <p:spPr bwMode="auto">
          <a:xfrm>
            <a:off x="381000" y="5562600"/>
            <a:ext cx="8534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09999"/>
              </a:buClr>
              <a:buSzPct val="125000"/>
              <a:buFont typeface="Arial" charset="0"/>
              <a:buChar char="•"/>
            </a:pPr>
            <a:r>
              <a:rPr lang="en-US" altLang="en-US" sz="2000">
                <a:latin typeface="Arial" charset="0"/>
              </a:rPr>
              <a:t>IP Protocol Field = 1</a:t>
            </a:r>
          </a:p>
          <a:p>
            <a:pPr>
              <a:spcBef>
                <a:spcPct val="20000"/>
              </a:spcBef>
              <a:buClr>
                <a:srgbClr val="009999"/>
              </a:buClr>
              <a:buSzPct val="125000"/>
              <a:buFont typeface="Arial" charset="0"/>
              <a:buChar char="•"/>
            </a:pPr>
            <a:r>
              <a:rPr lang="en-US" altLang="en-US" sz="2000">
                <a:latin typeface="Arial" charset="0"/>
              </a:rPr>
              <a:t>The echo request message is typically initiated using the ping command .</a:t>
            </a:r>
          </a:p>
        </p:txBody>
      </p:sp>
      <p:pic>
        <p:nvPicPr>
          <p:cNvPr id="15368" name="Picture 8" descr="image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95400"/>
            <a:ext cx="4267200" cy="1638300"/>
          </a:xfrm>
          <a:prstGeom prst="rect">
            <a:avLst/>
          </a:prstGeom>
          <a:noFill/>
          <a:extLst>
            <a:ext uri="{909E8E84-426E-40DD-AFC4-6F175D3DCCD1}">
              <a14:hiddenFill xmlns:a14="http://schemas.microsoft.com/office/drawing/2010/main">
                <a:solidFill>
                  <a:srgbClr val="FFFFFF"/>
                </a:solidFill>
              </a14:hiddenFill>
            </a:ext>
          </a:extLst>
        </p:spPr>
      </p:pic>
      <p:sp>
        <p:nvSpPr>
          <p:cNvPr id="15369" name="Text Box 9"/>
          <p:cNvSpPr txBox="1">
            <a:spLocks noChangeArrowheads="1"/>
          </p:cNvSpPr>
          <p:nvPr/>
        </p:nvSpPr>
        <p:spPr bwMode="auto">
          <a:xfrm>
            <a:off x="5029200" y="26670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800" b="1">
                <a:solidFill>
                  <a:srgbClr val="FF0000"/>
                </a:solidFill>
                <a:latin typeface="Arial" charset="0"/>
              </a:rPr>
              <a:t>Echo = Type 8</a:t>
            </a:r>
          </a:p>
        </p:txBody>
      </p:sp>
      <p:sp>
        <p:nvSpPr>
          <p:cNvPr id="15370" name="Text Box 10"/>
          <p:cNvSpPr txBox="1">
            <a:spLocks noChangeArrowheads="1"/>
          </p:cNvSpPr>
          <p:nvPr/>
        </p:nvSpPr>
        <p:spPr bwMode="auto">
          <a:xfrm>
            <a:off x="5029200" y="3048000"/>
            <a:ext cx="3962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800" b="1">
                <a:solidFill>
                  <a:srgbClr val="FF0000"/>
                </a:solidFill>
                <a:latin typeface="Arial" charset="0"/>
              </a:rPr>
              <a:t>Echo Reply = Type 0</a:t>
            </a:r>
          </a:p>
          <a:p>
            <a:pPr>
              <a:spcBef>
                <a:spcPct val="50000"/>
              </a:spcBef>
            </a:pPr>
            <a:r>
              <a:rPr lang="en-US" altLang="en-US" sz="1800" b="1">
                <a:solidFill>
                  <a:srgbClr val="FF0000"/>
                </a:solidFill>
                <a:latin typeface="Arial" charset="0"/>
              </a:rPr>
              <a:t>Notice that the code is 0 for both</a:t>
            </a:r>
          </a:p>
        </p:txBody>
      </p:sp>
      <p:sp>
        <p:nvSpPr>
          <p:cNvPr id="15371" name="Rectangle 11"/>
          <p:cNvSpPr>
            <a:spLocks noChangeArrowheads="1"/>
          </p:cNvSpPr>
          <p:nvPr/>
        </p:nvSpPr>
        <p:spPr bwMode="auto">
          <a:xfrm>
            <a:off x="4953000" y="1371600"/>
            <a:ext cx="838200" cy="3048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5372" name="Object 12"/>
          <p:cNvGraphicFramePr>
            <a:graphicFrameLocks noChangeAspect="1"/>
          </p:cNvGraphicFramePr>
          <p:nvPr/>
        </p:nvGraphicFramePr>
        <p:xfrm>
          <a:off x="304800" y="3810000"/>
          <a:ext cx="8382000" cy="1504950"/>
        </p:xfrm>
        <a:graphic>
          <a:graphicData uri="http://schemas.openxmlformats.org/presentationml/2006/ole">
            <mc:AlternateContent xmlns:mc="http://schemas.openxmlformats.org/markup-compatibility/2006">
              <mc:Choice xmlns:v="urn:schemas-microsoft-com:vml" Requires="v">
                <p:oleObj spid="_x0000_s15377" name="Document" r:id="rId5" imgW="5630040" imgH="1011960" progId="Word.Document.8">
                  <p:embed/>
                </p:oleObj>
              </mc:Choice>
              <mc:Fallback>
                <p:oleObj name="Document" r:id="rId5" imgW="5630040" imgH="1011960" progId="Word.Document.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810000"/>
                        <a:ext cx="8382000" cy="1504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5373" name="Line 13"/>
          <p:cNvSpPr>
            <a:spLocks noChangeShapeType="1"/>
          </p:cNvSpPr>
          <p:nvPr/>
        </p:nvSpPr>
        <p:spPr bwMode="auto">
          <a:xfrm flipH="1">
            <a:off x="2438400" y="5029200"/>
            <a:ext cx="685800" cy="609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AD63DBB-B6EE-A741-BA04-3DA490B18229}" type="slidenum">
              <a:rPr lang="en-US" altLang="en-US"/>
              <a:pPr/>
              <a:t>15</a:t>
            </a:fld>
            <a:endParaRPr lang="en-US" altLang="en-US"/>
          </a:p>
        </p:txBody>
      </p:sp>
      <p:sp>
        <p:nvSpPr>
          <p:cNvPr id="132098" name="Rectangle 2"/>
          <p:cNvSpPr>
            <a:spLocks noGrp="1" noChangeArrowheads="1"/>
          </p:cNvSpPr>
          <p:nvPr>
            <p:ph type="title"/>
          </p:nvPr>
        </p:nvSpPr>
        <p:spPr>
          <a:xfrm>
            <a:off x="304800" y="228600"/>
            <a:ext cx="7772400" cy="457200"/>
          </a:xfrm>
        </p:spPr>
        <p:txBody>
          <a:bodyPr/>
          <a:lstStyle/>
          <a:p>
            <a:r>
              <a:rPr lang="en-US" altLang="en-US"/>
              <a:t>For more information on Ping</a:t>
            </a:r>
          </a:p>
        </p:txBody>
      </p:sp>
      <p:sp>
        <p:nvSpPr>
          <p:cNvPr id="132099" name="Rectangle 3"/>
          <p:cNvSpPr>
            <a:spLocks noGrp="1" noChangeArrowheads="1"/>
          </p:cNvSpPr>
          <p:nvPr>
            <p:ph type="body" idx="1"/>
          </p:nvPr>
        </p:nvSpPr>
        <p:spPr>
          <a:xfrm>
            <a:off x="304800" y="1143000"/>
            <a:ext cx="8716963" cy="1676400"/>
          </a:xfrm>
        </p:spPr>
        <p:txBody>
          <a:bodyPr/>
          <a:lstStyle/>
          <a:p>
            <a:pPr>
              <a:buFont typeface="Arial" charset="0"/>
              <a:buNone/>
            </a:pPr>
            <a:r>
              <a:rPr lang="en-US" altLang="en-US" sz="2000"/>
              <a:t>Here are two options for more information on Ping:</a:t>
            </a:r>
          </a:p>
          <a:p>
            <a:r>
              <a:rPr lang="en-US" altLang="en-US" sz="2000"/>
              <a:t>See PowerPoint presentation: </a:t>
            </a:r>
            <a:r>
              <a:rPr lang="en-US" altLang="en-US" sz="2000" b="1"/>
              <a:t>ICMP – Understanding Ping and Trace</a:t>
            </a:r>
          </a:p>
          <a:p>
            <a:r>
              <a:rPr lang="en-US" altLang="en-US" sz="2000"/>
              <a:t>Read the book: </a:t>
            </a:r>
            <a:r>
              <a:rPr lang="en-US" altLang="en-US" sz="2000" b="1"/>
              <a:t>The Story About Ping</a:t>
            </a:r>
            <a:br>
              <a:rPr lang="en-US" altLang="en-US" sz="2000"/>
            </a:br>
            <a:r>
              <a:rPr lang="en-US" altLang="en-US" sz="2000"/>
              <a:t>by Marjorie Flack, Kurt Wiese</a:t>
            </a:r>
            <a:endParaRPr lang="en-US" altLang="en-US" sz="2000" b="1"/>
          </a:p>
        </p:txBody>
      </p:sp>
      <p:pic>
        <p:nvPicPr>
          <p:cNvPr id="132100" name="Picture 4" descr="01405024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819400"/>
            <a:ext cx="314325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0144C150-CDF3-D843-800D-A649D4E76C9E}" type="slidenum">
              <a:rPr lang="en-US" altLang="en-US"/>
              <a:pPr/>
              <a:t>16</a:t>
            </a:fld>
            <a:endParaRPr lang="en-US" altLang="en-US"/>
          </a:p>
        </p:txBody>
      </p:sp>
      <p:sp>
        <p:nvSpPr>
          <p:cNvPr id="16389" name="Rectangle 5"/>
          <p:cNvSpPr>
            <a:spLocks noGrp="1" noChangeArrowheads="1"/>
          </p:cNvSpPr>
          <p:nvPr>
            <p:ph type="title"/>
          </p:nvPr>
        </p:nvSpPr>
        <p:spPr/>
        <p:txBody>
          <a:bodyPr/>
          <a:lstStyle/>
          <a:p>
            <a:r>
              <a:rPr lang="en-US" altLang="en-US"/>
              <a:t>Detecting excessively long routes</a:t>
            </a:r>
          </a:p>
        </p:txBody>
      </p:sp>
      <p:sp>
        <p:nvSpPr>
          <p:cNvPr id="16391" name="Rectangle 7"/>
          <p:cNvSpPr>
            <a:spLocks noChangeArrowheads="1"/>
          </p:cNvSpPr>
          <p:nvPr/>
        </p:nvSpPr>
        <p:spPr bwMode="auto">
          <a:xfrm>
            <a:off x="228600" y="3962400"/>
            <a:ext cx="8686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09999"/>
              </a:buClr>
              <a:buSzPct val="125000"/>
              <a:buFont typeface="Arial" charset="0"/>
              <a:buChar char="•"/>
            </a:pPr>
            <a:r>
              <a:rPr lang="en-US" altLang="en-US" sz="2000">
                <a:latin typeface="Arial" charset="0"/>
              </a:rPr>
              <a:t>A TTL value is defined in each datagram (IP packet). </a:t>
            </a:r>
          </a:p>
          <a:p>
            <a:pPr>
              <a:spcBef>
                <a:spcPct val="20000"/>
              </a:spcBef>
              <a:buClr>
                <a:srgbClr val="009999"/>
              </a:buClr>
              <a:buSzPct val="125000"/>
              <a:buFont typeface="Arial" charset="0"/>
              <a:buChar char="•"/>
            </a:pPr>
            <a:r>
              <a:rPr lang="en-US" altLang="en-US" sz="2000">
                <a:latin typeface="Arial" charset="0"/>
              </a:rPr>
              <a:t>As each router processes the datagram, it decreases the TTL value by one. </a:t>
            </a:r>
          </a:p>
          <a:p>
            <a:pPr>
              <a:spcBef>
                <a:spcPct val="20000"/>
              </a:spcBef>
              <a:buClr>
                <a:srgbClr val="009999"/>
              </a:buClr>
              <a:buSzPct val="125000"/>
              <a:buFont typeface="Arial" charset="0"/>
              <a:buChar char="•"/>
            </a:pPr>
            <a:r>
              <a:rPr lang="en-US" altLang="en-US" sz="2000">
                <a:latin typeface="Arial" charset="0"/>
              </a:rPr>
              <a:t>When the TTL of the datagram value reaches zero, the packet is discarded. </a:t>
            </a:r>
          </a:p>
          <a:p>
            <a:pPr>
              <a:spcBef>
                <a:spcPct val="20000"/>
              </a:spcBef>
              <a:buClr>
                <a:srgbClr val="009999"/>
              </a:buClr>
              <a:buSzPct val="125000"/>
              <a:buFont typeface="Arial" charset="0"/>
              <a:buChar char="•"/>
            </a:pPr>
            <a:r>
              <a:rPr lang="en-US" altLang="en-US" sz="2000" b="1">
                <a:latin typeface="Arial" charset="0"/>
              </a:rPr>
              <a:t>ICMP uses a time exceeded message</a:t>
            </a:r>
            <a:r>
              <a:rPr lang="en-US" altLang="en-US" sz="2000">
                <a:latin typeface="Arial" charset="0"/>
              </a:rPr>
              <a:t> to notify the source device that the TTL of the datagram has been exceeded. </a:t>
            </a:r>
          </a:p>
        </p:txBody>
      </p:sp>
      <p:graphicFrame>
        <p:nvGraphicFramePr>
          <p:cNvPr id="16393" name="Object 9"/>
          <p:cNvGraphicFramePr>
            <a:graphicFrameLocks noChangeAspect="1"/>
          </p:cNvGraphicFramePr>
          <p:nvPr/>
        </p:nvGraphicFramePr>
        <p:xfrm>
          <a:off x="381000" y="838200"/>
          <a:ext cx="4114800" cy="3241675"/>
        </p:xfrm>
        <a:graphic>
          <a:graphicData uri="http://schemas.openxmlformats.org/presentationml/2006/ole">
            <mc:AlternateContent xmlns:mc="http://schemas.openxmlformats.org/markup-compatibility/2006">
              <mc:Choice xmlns:v="urn:schemas-microsoft-com:vml" Requires="v">
                <p:oleObj spid="_x0000_s16402" name="Document" r:id="rId3" imgW="5661720" imgH="4461120" progId="Word.Document.8">
                  <p:embed/>
                </p:oleObj>
              </mc:Choice>
              <mc:Fallback>
                <p:oleObj name="Document" r:id="rId3" imgW="5661720" imgH="4461120" progId="Word.Document.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838200"/>
                        <a:ext cx="4114800"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394" name="Oval 10"/>
          <p:cNvSpPr>
            <a:spLocks noChangeArrowheads="1"/>
          </p:cNvSpPr>
          <p:nvPr/>
        </p:nvSpPr>
        <p:spPr bwMode="auto">
          <a:xfrm>
            <a:off x="304800" y="1981200"/>
            <a:ext cx="1143000" cy="5334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6395" name="Picture 11" descr="image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295400"/>
            <a:ext cx="4191000" cy="1609725"/>
          </a:xfrm>
          <a:prstGeom prst="rect">
            <a:avLst/>
          </a:prstGeom>
          <a:noFill/>
          <a:extLst>
            <a:ext uri="{909E8E84-426E-40DD-AFC4-6F175D3DCCD1}">
              <a14:hiddenFill xmlns:a14="http://schemas.microsoft.com/office/drawing/2010/main">
                <a:solidFill>
                  <a:srgbClr val="FFFFFF"/>
                </a:solidFill>
              </a14:hiddenFill>
            </a:ext>
          </a:extLst>
        </p:spPr>
      </p:pic>
      <p:sp>
        <p:nvSpPr>
          <p:cNvPr id="16396" name="Rectangle 12"/>
          <p:cNvSpPr>
            <a:spLocks noChangeArrowheads="1"/>
          </p:cNvSpPr>
          <p:nvPr/>
        </p:nvSpPr>
        <p:spPr bwMode="auto">
          <a:xfrm>
            <a:off x="4953000" y="1371600"/>
            <a:ext cx="838200" cy="3048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7" name="Text Box 13"/>
          <p:cNvSpPr txBox="1">
            <a:spLocks noChangeArrowheads="1"/>
          </p:cNvSpPr>
          <p:nvPr/>
        </p:nvSpPr>
        <p:spPr bwMode="auto">
          <a:xfrm>
            <a:off x="4953000" y="3260725"/>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11</a:t>
            </a:r>
          </a:p>
        </p:txBody>
      </p:sp>
      <p:sp>
        <p:nvSpPr>
          <p:cNvPr id="16398" name="Text Box 14"/>
          <p:cNvSpPr txBox="1">
            <a:spLocks noChangeArrowheads="1"/>
          </p:cNvSpPr>
          <p:nvPr/>
        </p:nvSpPr>
        <p:spPr bwMode="auto">
          <a:xfrm>
            <a:off x="4953000" y="2879725"/>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Time Exceeded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1A22823-22A8-A84C-874F-694364C395B3}" type="slidenum">
              <a:rPr lang="en-US" altLang="en-US"/>
              <a:pPr/>
              <a:t>17</a:t>
            </a:fld>
            <a:endParaRPr lang="en-US" altLang="en-US"/>
          </a:p>
        </p:txBody>
      </p:sp>
      <p:sp>
        <p:nvSpPr>
          <p:cNvPr id="135170" name="Rectangle 2"/>
          <p:cNvSpPr>
            <a:spLocks noGrp="1" noChangeArrowheads="1"/>
          </p:cNvSpPr>
          <p:nvPr>
            <p:ph type="body" idx="1"/>
          </p:nvPr>
        </p:nvSpPr>
        <p:spPr>
          <a:xfrm>
            <a:off x="228600" y="152400"/>
            <a:ext cx="8716963" cy="6705600"/>
          </a:xfrm>
          <a:solidFill>
            <a:schemeClr val="bg1"/>
          </a:solidFill>
        </p:spPr>
        <p:txBody>
          <a:bodyPr/>
          <a:lstStyle/>
          <a:p>
            <a:pPr>
              <a:lnSpc>
                <a:spcPct val="90000"/>
              </a:lnSpc>
              <a:buNone/>
            </a:pPr>
            <a:r>
              <a:rPr lang="en-US" altLang="en-US" sz="1200" b="1" dirty="0">
                <a:solidFill>
                  <a:schemeClr val="tx2"/>
                </a:solidFill>
                <a:latin typeface="Courier New" charset="0"/>
                <a:hlinkClick r:id="rId2"/>
              </a:rPr>
              <a:t>http://www.map.meteoswiss.ch/map-doc/ftp-probleme.htm</a:t>
            </a:r>
            <a:endParaRPr lang="en-US" altLang="en-US" sz="1200" b="1" dirty="0">
              <a:solidFill>
                <a:schemeClr val="tx2"/>
              </a:solidFill>
              <a:latin typeface="Courier New" charset="0"/>
            </a:endParaRPr>
          </a:p>
          <a:p>
            <a:pPr>
              <a:lnSpc>
                <a:spcPct val="90000"/>
              </a:lnSpc>
              <a:buNone/>
            </a:pPr>
            <a:r>
              <a:rPr lang="en-US" altLang="en-US" sz="1200" b="1" dirty="0">
                <a:latin typeface="Courier New" charset="0"/>
              </a:rPr>
              <a:t>TTL Overview - Disclaimer:</a:t>
            </a:r>
          </a:p>
          <a:p>
            <a:pPr>
              <a:lnSpc>
                <a:spcPct val="90000"/>
              </a:lnSpc>
              <a:buFont typeface="Arial" charset="0"/>
              <a:buNone/>
            </a:pPr>
            <a:r>
              <a:rPr lang="en-US" altLang="en-US" sz="1200" b="1" dirty="0">
                <a:latin typeface="Courier New" charset="0"/>
              </a:rPr>
              <a:t>The following list is a best effort overview of some widely used TCP/IP stacks. The information was provided by vendors and many helpful system administrators. We would like to thank all these contributors for their precious help ! SWITCH cannot, however, take any responsibility that the provided information is correct. Furthermore, SWITCH cannot be made liable for any damage that may arise by the use of this information. </a:t>
            </a:r>
          </a:p>
          <a:p>
            <a:pPr>
              <a:lnSpc>
                <a:spcPct val="90000"/>
              </a:lnSpc>
              <a:buFont typeface="Arial" charset="0"/>
              <a:buNone/>
            </a:pPr>
            <a:endParaRPr lang="en-US" altLang="en-US" sz="1200" b="1" dirty="0">
              <a:latin typeface="Courier New" charset="0"/>
            </a:endParaRPr>
          </a:p>
          <a:p>
            <a:pPr>
              <a:lnSpc>
                <a:spcPct val="90000"/>
              </a:lnSpc>
              <a:buFont typeface="Arial" charset="0"/>
              <a:buNone/>
            </a:pPr>
            <a:r>
              <a:rPr lang="en-US" altLang="en-US" sz="1200" b="1" dirty="0">
                <a:latin typeface="Courier New" charset="0"/>
              </a:rPr>
              <a:t>	+--------------------+-------+---------+---------+</a:t>
            </a:r>
          </a:p>
          <a:p>
            <a:pPr>
              <a:lnSpc>
                <a:spcPct val="90000"/>
              </a:lnSpc>
              <a:buFont typeface="Arial" charset="0"/>
              <a:buNone/>
            </a:pPr>
            <a:r>
              <a:rPr lang="en-US" altLang="en-US" sz="1200" b="1" dirty="0">
                <a:latin typeface="Courier New" charset="0"/>
              </a:rPr>
              <a:t>	| OS Version	     |"safe" | </a:t>
            </a:r>
            <a:r>
              <a:rPr lang="en-US" altLang="en-US" sz="1200" b="1" dirty="0" err="1">
                <a:latin typeface="Courier New" charset="0"/>
              </a:rPr>
              <a:t>tcp_ttl</a:t>
            </a:r>
            <a:r>
              <a:rPr lang="en-US" altLang="en-US" sz="1200" b="1" dirty="0">
                <a:latin typeface="Courier New" charset="0"/>
              </a:rPr>
              <a:t> | </a:t>
            </a:r>
            <a:r>
              <a:rPr lang="en-US" altLang="en-US" sz="1200" b="1" dirty="0" err="1">
                <a:latin typeface="Courier New" charset="0"/>
              </a:rPr>
              <a:t>udp_ttl</a:t>
            </a:r>
            <a:r>
              <a:rPr lang="en-US" altLang="en-US" sz="1200" b="1" dirty="0">
                <a:latin typeface="Courier New" charset="0"/>
              </a:rPr>
              <a:t> |</a:t>
            </a:r>
          </a:p>
          <a:p>
            <a:pPr>
              <a:lnSpc>
                <a:spcPct val="90000"/>
              </a:lnSpc>
              <a:buFont typeface="Arial" charset="0"/>
              <a:buNone/>
            </a:pPr>
            <a:r>
              <a:rPr lang="en-US" altLang="en-US" sz="1200" b="1" dirty="0">
                <a:latin typeface="Courier New" charset="0"/>
              </a:rPr>
              <a:t>	+--------------------+-------+---------+---------+</a:t>
            </a:r>
          </a:p>
          <a:p>
            <a:pPr>
              <a:lnSpc>
                <a:spcPct val="90000"/>
              </a:lnSpc>
              <a:buFont typeface="Arial" charset="0"/>
              <a:buNone/>
            </a:pPr>
            <a:r>
              <a:rPr lang="en-US" altLang="en-US" sz="1200" b="1" dirty="0">
                <a:latin typeface="Courier New" charset="0"/>
              </a:rPr>
              <a:t>	  AIX			  n	 60	   30		 </a:t>
            </a:r>
          </a:p>
          <a:p>
            <a:pPr>
              <a:lnSpc>
                <a:spcPct val="90000"/>
              </a:lnSpc>
              <a:buFont typeface="Arial" charset="0"/>
              <a:buNone/>
            </a:pPr>
            <a:r>
              <a:rPr lang="en-US" altLang="en-US" sz="1200" b="1" dirty="0">
                <a:latin typeface="Courier New" charset="0"/>
              </a:rPr>
              <a:t>	  DEC </a:t>
            </a:r>
            <a:r>
              <a:rPr lang="en-US" altLang="en-US" sz="1200" b="1" dirty="0" err="1">
                <a:latin typeface="Courier New" charset="0"/>
              </a:rPr>
              <a:t>Pathworks</a:t>
            </a:r>
            <a:r>
              <a:rPr lang="en-US" altLang="en-US" sz="1200" b="1" dirty="0">
                <a:latin typeface="Courier New" charset="0"/>
              </a:rPr>
              <a:t> V5	  n	 30	   30</a:t>
            </a:r>
          </a:p>
          <a:p>
            <a:pPr>
              <a:lnSpc>
                <a:spcPct val="90000"/>
              </a:lnSpc>
              <a:buFont typeface="Arial" charset="0"/>
              <a:buNone/>
            </a:pPr>
            <a:r>
              <a:rPr lang="en-US" altLang="en-US" sz="1200" b="1" dirty="0">
                <a:latin typeface="Courier New" charset="0"/>
              </a:rPr>
              <a:t>	  FreeBSD 2.1R		  y	 64	   64</a:t>
            </a:r>
          </a:p>
          <a:p>
            <a:pPr>
              <a:lnSpc>
                <a:spcPct val="90000"/>
              </a:lnSpc>
              <a:buFont typeface="Arial" charset="0"/>
              <a:buNone/>
            </a:pPr>
            <a:r>
              <a:rPr lang="en-US" altLang="en-US" sz="1200" b="1" dirty="0">
                <a:latin typeface="Courier New" charset="0"/>
              </a:rPr>
              <a:t>	  HP/UX	 9.0x	  n	 30	   30		  </a:t>
            </a:r>
          </a:p>
          <a:p>
            <a:pPr>
              <a:lnSpc>
                <a:spcPct val="90000"/>
              </a:lnSpc>
              <a:buFont typeface="Arial" charset="0"/>
              <a:buNone/>
            </a:pPr>
            <a:r>
              <a:rPr lang="en-US" altLang="en-US" sz="1200" b="1" dirty="0">
                <a:latin typeface="Courier New" charset="0"/>
              </a:rPr>
              <a:t>	  HP/UX	10.01	  y	 64	   64		  </a:t>
            </a:r>
          </a:p>
          <a:p>
            <a:pPr>
              <a:lnSpc>
                <a:spcPct val="90000"/>
              </a:lnSpc>
              <a:buFont typeface="Arial" charset="0"/>
              <a:buNone/>
            </a:pPr>
            <a:r>
              <a:rPr lang="en-US" altLang="en-US" sz="1200" b="1" dirty="0">
                <a:latin typeface="Courier New" charset="0"/>
              </a:rPr>
              <a:t>	  </a:t>
            </a:r>
            <a:r>
              <a:rPr lang="en-US" altLang="en-US" sz="1200" b="1" dirty="0" err="1">
                <a:latin typeface="Courier New" charset="0"/>
              </a:rPr>
              <a:t>Irix</a:t>
            </a:r>
            <a:r>
              <a:rPr lang="en-US" altLang="en-US" sz="1200" b="1" dirty="0">
                <a:latin typeface="Courier New" charset="0"/>
              </a:rPr>
              <a:t> 5.3		  y	 60	   60</a:t>
            </a:r>
          </a:p>
          <a:p>
            <a:pPr>
              <a:lnSpc>
                <a:spcPct val="90000"/>
              </a:lnSpc>
              <a:buFont typeface="Arial" charset="0"/>
              <a:buNone/>
            </a:pPr>
            <a:r>
              <a:rPr lang="en-US" altLang="en-US" sz="1200" b="1" dirty="0">
                <a:latin typeface="Courier New" charset="0"/>
              </a:rPr>
              <a:t>	  </a:t>
            </a:r>
            <a:r>
              <a:rPr lang="en-US" altLang="en-US" sz="1200" b="1" dirty="0" err="1">
                <a:latin typeface="Courier New" charset="0"/>
              </a:rPr>
              <a:t>Irix</a:t>
            </a:r>
            <a:r>
              <a:rPr lang="en-US" altLang="en-US" sz="1200" b="1" dirty="0">
                <a:latin typeface="Courier New" charset="0"/>
              </a:rPr>
              <a:t> 6.x		  y	 60	   60</a:t>
            </a:r>
          </a:p>
          <a:p>
            <a:pPr>
              <a:lnSpc>
                <a:spcPct val="90000"/>
              </a:lnSpc>
              <a:buFont typeface="Arial" charset="0"/>
              <a:buNone/>
            </a:pPr>
            <a:r>
              <a:rPr lang="en-US" altLang="en-US" sz="1200" b="1" dirty="0">
                <a:latin typeface="Courier New" charset="0"/>
              </a:rPr>
              <a:t>	  Linux		  y	 64	   64</a:t>
            </a:r>
          </a:p>
          <a:p>
            <a:pPr>
              <a:lnSpc>
                <a:spcPct val="90000"/>
              </a:lnSpc>
              <a:buFont typeface="Arial" charset="0"/>
              <a:buNone/>
            </a:pPr>
            <a:r>
              <a:rPr lang="en-US" altLang="en-US" sz="1200" b="1" dirty="0">
                <a:latin typeface="Courier New" charset="0"/>
              </a:rPr>
              <a:t>	  </a:t>
            </a:r>
            <a:r>
              <a:rPr lang="en-US" altLang="en-US" sz="1200" b="1" dirty="0" err="1">
                <a:latin typeface="Courier New" charset="0"/>
              </a:rPr>
              <a:t>MacOS</a:t>
            </a:r>
            <a:r>
              <a:rPr lang="en-US" altLang="en-US" sz="1200" b="1" dirty="0">
                <a:latin typeface="Courier New" charset="0"/>
              </a:rPr>
              <a:t>/</a:t>
            </a:r>
            <a:r>
              <a:rPr lang="en-US" altLang="en-US" sz="1200" b="1" dirty="0" err="1">
                <a:latin typeface="Courier New" charset="0"/>
              </a:rPr>
              <a:t>MacTCP</a:t>
            </a:r>
            <a:r>
              <a:rPr lang="en-US" altLang="en-US" sz="1200" b="1" dirty="0">
                <a:latin typeface="Courier New" charset="0"/>
              </a:rPr>
              <a:t> 2.0.x	  y	 60	   60</a:t>
            </a:r>
          </a:p>
          <a:p>
            <a:pPr>
              <a:lnSpc>
                <a:spcPct val="90000"/>
              </a:lnSpc>
              <a:buFont typeface="Arial" charset="0"/>
              <a:buNone/>
            </a:pPr>
            <a:r>
              <a:rPr lang="en-US" altLang="en-US" sz="1200" b="1" dirty="0">
                <a:latin typeface="Courier New" charset="0"/>
              </a:rPr>
              <a:t>	  OS/2 TCP/IP 3.0	  y	 64	   64</a:t>
            </a:r>
          </a:p>
          <a:p>
            <a:pPr>
              <a:lnSpc>
                <a:spcPct val="90000"/>
              </a:lnSpc>
              <a:buFont typeface="Arial" charset="0"/>
              <a:buNone/>
            </a:pPr>
            <a:r>
              <a:rPr lang="en-US" altLang="en-US" sz="1200" b="1" dirty="0">
                <a:latin typeface="Courier New" charset="0"/>
              </a:rPr>
              <a:t>	  OSF/1 V3.2A		  n	 60	   30</a:t>
            </a:r>
          </a:p>
          <a:p>
            <a:pPr>
              <a:lnSpc>
                <a:spcPct val="90000"/>
              </a:lnSpc>
              <a:buFont typeface="Arial" charset="0"/>
              <a:buNone/>
            </a:pPr>
            <a:r>
              <a:rPr lang="en-US" altLang="en-US" sz="1200" b="1" dirty="0">
                <a:latin typeface="Courier New" charset="0"/>
              </a:rPr>
              <a:t>	  Solaris 2.x		  y	255	  255</a:t>
            </a:r>
          </a:p>
          <a:p>
            <a:pPr>
              <a:lnSpc>
                <a:spcPct val="90000"/>
              </a:lnSpc>
              <a:buFont typeface="Arial" charset="0"/>
              <a:buNone/>
            </a:pPr>
            <a:r>
              <a:rPr lang="en-US" altLang="en-US" sz="1200" b="1" dirty="0">
                <a:latin typeface="Courier New" charset="0"/>
              </a:rPr>
              <a:t>	  SunOS 4.1.3/4.1.4	  y	 60	   60</a:t>
            </a:r>
          </a:p>
          <a:p>
            <a:pPr>
              <a:lnSpc>
                <a:spcPct val="90000"/>
              </a:lnSpc>
              <a:buFont typeface="Arial" charset="0"/>
              <a:buNone/>
            </a:pPr>
            <a:r>
              <a:rPr lang="en-US" altLang="en-US" sz="1200" b="1" dirty="0">
                <a:latin typeface="Courier New" charset="0"/>
              </a:rPr>
              <a:t>	  Ultrix V4.1/V4.2A	  n	 60	   30</a:t>
            </a:r>
          </a:p>
          <a:p>
            <a:pPr>
              <a:lnSpc>
                <a:spcPct val="90000"/>
              </a:lnSpc>
              <a:buFont typeface="Arial" charset="0"/>
              <a:buNone/>
            </a:pPr>
            <a:r>
              <a:rPr lang="en-US" altLang="en-US" sz="1200" b="1" dirty="0">
                <a:latin typeface="Courier New" charset="0"/>
              </a:rPr>
              <a:t>	  VMS/</a:t>
            </a:r>
            <a:r>
              <a:rPr lang="en-US" altLang="en-US" sz="1200" b="1" dirty="0" err="1">
                <a:latin typeface="Courier New" charset="0"/>
              </a:rPr>
              <a:t>Multinet</a:t>
            </a:r>
            <a:r>
              <a:rPr lang="en-US" altLang="en-US" sz="1200" b="1" dirty="0">
                <a:latin typeface="Courier New" charset="0"/>
              </a:rPr>
              <a:t>		  y	 64	   64</a:t>
            </a:r>
          </a:p>
          <a:p>
            <a:pPr>
              <a:lnSpc>
                <a:spcPct val="90000"/>
              </a:lnSpc>
              <a:buFont typeface="Arial" charset="0"/>
              <a:buNone/>
            </a:pPr>
            <a:r>
              <a:rPr lang="en-US" altLang="en-US" sz="1200" b="1" dirty="0">
                <a:latin typeface="Courier New" charset="0"/>
              </a:rPr>
              <a:t>	  VMS/</a:t>
            </a:r>
            <a:r>
              <a:rPr lang="en-US" altLang="en-US" sz="1200" b="1" dirty="0" err="1">
                <a:latin typeface="Courier New" charset="0"/>
              </a:rPr>
              <a:t>TCPware</a:t>
            </a:r>
            <a:r>
              <a:rPr lang="en-US" altLang="en-US" sz="1200" b="1" dirty="0">
                <a:latin typeface="Courier New" charset="0"/>
              </a:rPr>
              <a:t>		  y	 60	   64</a:t>
            </a:r>
          </a:p>
          <a:p>
            <a:pPr>
              <a:lnSpc>
                <a:spcPct val="90000"/>
              </a:lnSpc>
              <a:buFont typeface="Arial" charset="0"/>
              <a:buNone/>
            </a:pPr>
            <a:r>
              <a:rPr lang="en-US" altLang="en-US" sz="1200" b="1" dirty="0">
                <a:latin typeface="Courier New" charset="0"/>
              </a:rPr>
              <a:t>	  VMS/Wollongong 1.1.1.1    n	128	   30</a:t>
            </a:r>
          </a:p>
          <a:p>
            <a:pPr>
              <a:lnSpc>
                <a:spcPct val="90000"/>
              </a:lnSpc>
              <a:buFont typeface="Arial" charset="0"/>
              <a:buNone/>
            </a:pPr>
            <a:r>
              <a:rPr lang="en-US" altLang="en-US" sz="1200" b="1" dirty="0">
                <a:latin typeface="Courier New" charset="0"/>
              </a:rPr>
              <a:t>	  VMS/UCX (latest rel.)	  y	128	  128	</a:t>
            </a:r>
          </a:p>
          <a:p>
            <a:pPr>
              <a:lnSpc>
                <a:spcPct val="90000"/>
              </a:lnSpc>
              <a:buFont typeface="Arial" charset="0"/>
              <a:buNone/>
            </a:pPr>
            <a:r>
              <a:rPr lang="en-US" altLang="en-US" sz="1200" b="1" dirty="0">
                <a:latin typeface="Courier New" charset="0"/>
              </a:rPr>
              <a:t>	  MS </a:t>
            </a:r>
            <a:r>
              <a:rPr lang="en-US" altLang="en-US" sz="1200" b="1" dirty="0" err="1">
                <a:latin typeface="Courier New" charset="0"/>
              </a:rPr>
              <a:t>WfW</a:t>
            </a:r>
            <a:r>
              <a:rPr lang="en-US" altLang="en-US" sz="1200" b="1" dirty="0">
                <a:latin typeface="Courier New" charset="0"/>
              </a:rPr>
              <a:t>		  n	 32	   32</a:t>
            </a:r>
          </a:p>
          <a:p>
            <a:pPr>
              <a:lnSpc>
                <a:spcPct val="90000"/>
              </a:lnSpc>
              <a:buFont typeface="Arial" charset="0"/>
              <a:buNone/>
            </a:pPr>
            <a:r>
              <a:rPr lang="en-US" altLang="en-US" sz="1200" b="1" dirty="0">
                <a:latin typeface="Courier New" charset="0"/>
              </a:rPr>
              <a:t>	  MS Windows 95		  n	 32	   32</a:t>
            </a:r>
          </a:p>
          <a:p>
            <a:pPr>
              <a:lnSpc>
                <a:spcPct val="90000"/>
              </a:lnSpc>
              <a:buFont typeface="Arial" charset="0"/>
              <a:buNone/>
            </a:pPr>
            <a:r>
              <a:rPr lang="en-US" altLang="en-US" sz="1200" b="1" dirty="0">
                <a:latin typeface="Courier New" charset="0"/>
              </a:rPr>
              <a:t>	  MS Windows NT 3.51        n	 32	   32</a:t>
            </a:r>
          </a:p>
          <a:p>
            <a:pPr>
              <a:lnSpc>
                <a:spcPct val="90000"/>
              </a:lnSpc>
              <a:buFont typeface="Arial" charset="0"/>
              <a:buNone/>
            </a:pPr>
            <a:r>
              <a:rPr lang="en-US" altLang="en-US" sz="1200" b="1" dirty="0">
                <a:latin typeface="Courier New" charset="0"/>
              </a:rPr>
              <a:t>	  MS Windows NT 4.0         y	128	  128</a:t>
            </a:r>
          </a:p>
        </p:txBody>
      </p:sp>
      <p:sp>
        <p:nvSpPr>
          <p:cNvPr id="135171" name="Text Box 3"/>
          <p:cNvSpPr txBox="1">
            <a:spLocks noChangeArrowheads="1"/>
          </p:cNvSpPr>
          <p:nvPr/>
        </p:nvSpPr>
        <p:spPr bwMode="auto">
          <a:xfrm>
            <a:off x="5715000" y="2209800"/>
            <a:ext cx="3200400" cy="2913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b="1">
                <a:latin typeface="Courier New" charset="0"/>
              </a:rPr>
              <a:t>Assigned Numbers (RFC 1700, J. Reynolds, J. Postel, October 1994):</a:t>
            </a:r>
          </a:p>
          <a:p>
            <a:pPr lvl="1">
              <a:spcBef>
                <a:spcPct val="50000"/>
              </a:spcBef>
            </a:pPr>
            <a:r>
              <a:rPr lang="en-US" altLang="en-US" sz="1600" b="1">
                <a:latin typeface="Courier New" charset="0"/>
              </a:rPr>
              <a:t>IP TIME TO LIVE PARAMETER </a:t>
            </a:r>
          </a:p>
          <a:p>
            <a:pPr lvl="1">
              <a:spcBef>
                <a:spcPct val="50000"/>
              </a:spcBef>
            </a:pPr>
            <a:r>
              <a:rPr lang="en-US" altLang="en-US" sz="1600" b="1">
                <a:latin typeface="Courier New" charset="0"/>
              </a:rPr>
              <a:t>The current recommended default time to live (TTL) for the Internet Protocol (IP) is 64. </a:t>
            </a:r>
          </a:p>
          <a:p>
            <a:pPr>
              <a:spcBef>
                <a:spcPct val="50000"/>
              </a:spcBef>
            </a:pPr>
            <a:endParaRPr lang="en-US" altLang="en-US" sz="1600" b="1">
              <a:latin typeface="Courier New" charset="0"/>
            </a:endParaRPr>
          </a:p>
        </p:txBody>
      </p:sp>
      <p:sp>
        <p:nvSpPr>
          <p:cNvPr id="135172" name="Text Box 4"/>
          <p:cNvSpPr txBox="1">
            <a:spLocks noChangeArrowheads="1"/>
          </p:cNvSpPr>
          <p:nvPr/>
        </p:nvSpPr>
        <p:spPr bwMode="auto">
          <a:xfrm>
            <a:off x="5791200" y="5410200"/>
            <a:ext cx="3048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b="1">
                <a:latin typeface="Courier New" charset="0"/>
              </a:rPr>
              <a:t>Safe: TCP and UDP initial TTL values should be set to a "safe" value of at least 60 today.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7BBB04F1-AC3A-0F4A-B917-459F2472E19D}" type="slidenum">
              <a:rPr lang="en-US" altLang="en-US"/>
              <a:pPr/>
              <a:t>18</a:t>
            </a:fld>
            <a:endParaRPr lang="en-US" altLang="en-US"/>
          </a:p>
        </p:txBody>
      </p:sp>
      <p:sp>
        <p:nvSpPr>
          <p:cNvPr id="21509" name="Rectangle 5"/>
          <p:cNvSpPr>
            <a:spLocks noGrp="1" noChangeArrowheads="1"/>
          </p:cNvSpPr>
          <p:nvPr>
            <p:ph type="title"/>
          </p:nvPr>
        </p:nvSpPr>
        <p:spPr>
          <a:xfrm>
            <a:off x="76200" y="152400"/>
            <a:ext cx="4419600" cy="609600"/>
          </a:xfrm>
        </p:spPr>
        <p:txBody>
          <a:bodyPr/>
          <a:lstStyle/>
          <a:p>
            <a:r>
              <a:rPr lang="en-US" altLang="en-US"/>
              <a:t>IP Parameter Problem</a:t>
            </a:r>
          </a:p>
        </p:txBody>
      </p:sp>
      <p:pic>
        <p:nvPicPr>
          <p:cNvPr id="2150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733800" y="1838325"/>
            <a:ext cx="5267325" cy="1133475"/>
          </a:xfrm>
          <a:noFill/>
          <a:ln/>
        </p:spPr>
      </p:pic>
      <p:sp>
        <p:nvSpPr>
          <p:cNvPr id="21511" name="Rectangle 7"/>
          <p:cNvSpPr>
            <a:spLocks noChangeArrowheads="1"/>
          </p:cNvSpPr>
          <p:nvPr/>
        </p:nvSpPr>
        <p:spPr bwMode="auto">
          <a:xfrm>
            <a:off x="381000" y="3200400"/>
            <a:ext cx="8534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09999"/>
              </a:buClr>
              <a:buSzPct val="125000"/>
              <a:buFont typeface="Arial" charset="0"/>
              <a:buChar char="•"/>
            </a:pPr>
            <a:r>
              <a:rPr lang="en-US" altLang="en-US" sz="2000">
                <a:latin typeface="Arial" charset="0"/>
                <a:ea typeface="Arial" charset="0"/>
                <a:cs typeface="Arial" charset="0"/>
              </a:rPr>
              <a:t>Devices that process datagrams may not be able to forward a datagram due to some type of </a:t>
            </a:r>
            <a:r>
              <a:rPr lang="en-US" altLang="en-US" sz="2000" b="1">
                <a:latin typeface="Arial" charset="0"/>
                <a:ea typeface="Arial" charset="0"/>
                <a:cs typeface="Arial" charset="0"/>
              </a:rPr>
              <a:t>error in the header</a:t>
            </a:r>
            <a:r>
              <a:rPr lang="en-US" altLang="en-US" sz="2000">
                <a:latin typeface="Arial" charset="0"/>
                <a:ea typeface="Arial" charset="0"/>
                <a:cs typeface="Arial" charset="0"/>
              </a:rPr>
              <a:t>. </a:t>
            </a:r>
          </a:p>
          <a:p>
            <a:pPr>
              <a:spcBef>
                <a:spcPct val="20000"/>
              </a:spcBef>
              <a:buClr>
                <a:srgbClr val="009999"/>
              </a:buClr>
              <a:buSzPct val="125000"/>
              <a:buFont typeface="Arial" charset="0"/>
              <a:buChar char="•"/>
            </a:pPr>
            <a:r>
              <a:rPr lang="en-US" altLang="en-US" sz="2000">
                <a:latin typeface="Arial" charset="0"/>
                <a:ea typeface="Arial" charset="0"/>
                <a:cs typeface="Arial" charset="0"/>
              </a:rPr>
              <a:t>This error </a:t>
            </a:r>
            <a:r>
              <a:rPr lang="en-US" altLang="en-US" sz="2000" b="1">
                <a:latin typeface="Arial" charset="0"/>
                <a:ea typeface="Arial" charset="0"/>
                <a:cs typeface="Arial" charset="0"/>
              </a:rPr>
              <a:t>does not relate to the state of the destination host or network</a:t>
            </a:r>
            <a:r>
              <a:rPr lang="en-US" altLang="en-US" sz="2000">
                <a:latin typeface="Arial" charset="0"/>
                <a:ea typeface="Arial" charset="0"/>
                <a:cs typeface="Arial" charset="0"/>
              </a:rPr>
              <a:t> but </a:t>
            </a:r>
            <a:r>
              <a:rPr lang="en-US" altLang="en-US" sz="2000" b="1">
                <a:latin typeface="Arial" charset="0"/>
                <a:ea typeface="Arial" charset="0"/>
                <a:cs typeface="Arial" charset="0"/>
              </a:rPr>
              <a:t>still prevents the datagram from being processed and delivered</a:t>
            </a:r>
            <a:r>
              <a:rPr lang="en-US" altLang="en-US" sz="2000">
                <a:latin typeface="Arial" charset="0"/>
                <a:ea typeface="Arial" charset="0"/>
                <a:cs typeface="Arial" charset="0"/>
              </a:rPr>
              <a:t>. </a:t>
            </a:r>
          </a:p>
          <a:p>
            <a:pPr>
              <a:spcBef>
                <a:spcPct val="20000"/>
              </a:spcBef>
              <a:buClr>
                <a:srgbClr val="009999"/>
              </a:buClr>
              <a:buSzPct val="125000"/>
              <a:buFont typeface="Arial" charset="0"/>
              <a:buChar char="•"/>
            </a:pPr>
            <a:r>
              <a:rPr lang="en-US" altLang="en-US" sz="2000">
                <a:latin typeface="Arial" charset="0"/>
                <a:ea typeface="Arial" charset="0"/>
                <a:cs typeface="Arial" charset="0"/>
              </a:rPr>
              <a:t>An ICMP type 12 parameter problem message is sent to the source of the datagram. </a:t>
            </a:r>
          </a:p>
        </p:txBody>
      </p:sp>
      <p:pic>
        <p:nvPicPr>
          <p:cNvPr id="21512" name="Picture 8" descr="image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663" y="0"/>
            <a:ext cx="4732337" cy="1817688"/>
          </a:xfrm>
          <a:prstGeom prst="rect">
            <a:avLst/>
          </a:prstGeom>
          <a:noFill/>
          <a:extLst>
            <a:ext uri="{909E8E84-426E-40DD-AFC4-6F175D3DCCD1}">
              <a14:hiddenFill xmlns:a14="http://schemas.microsoft.com/office/drawing/2010/main">
                <a:solidFill>
                  <a:srgbClr val="FFFFFF"/>
                </a:solidFill>
              </a14:hiddenFill>
            </a:ext>
          </a:extLst>
        </p:spPr>
      </p:pic>
      <p:sp>
        <p:nvSpPr>
          <p:cNvPr id="21513" name="Text Box 9"/>
          <p:cNvSpPr txBox="1">
            <a:spLocks noChangeArrowheads="1"/>
          </p:cNvSpPr>
          <p:nvPr/>
        </p:nvSpPr>
        <p:spPr bwMode="auto">
          <a:xfrm>
            <a:off x="381000" y="15240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12</a:t>
            </a:r>
          </a:p>
        </p:txBody>
      </p:sp>
      <p:sp>
        <p:nvSpPr>
          <p:cNvPr id="21514" name="Text Box 10"/>
          <p:cNvSpPr txBox="1">
            <a:spLocks noChangeArrowheads="1"/>
          </p:cNvSpPr>
          <p:nvPr/>
        </p:nvSpPr>
        <p:spPr bwMode="auto">
          <a:xfrm>
            <a:off x="381000" y="1143000"/>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Parameter Problem</a:t>
            </a:r>
          </a:p>
        </p:txBody>
      </p:sp>
      <p:sp>
        <p:nvSpPr>
          <p:cNvPr id="21515" name="Line 11"/>
          <p:cNvSpPr>
            <a:spLocks noChangeShapeType="1"/>
          </p:cNvSpPr>
          <p:nvPr/>
        </p:nvSpPr>
        <p:spPr bwMode="auto">
          <a:xfrm>
            <a:off x="3733800" y="2209800"/>
            <a:ext cx="1828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p:txBody>
          <a:bodyPr/>
          <a:lstStyle/>
          <a:p>
            <a:pPr algn="ctr"/>
            <a:r>
              <a:rPr lang="en-US" altLang="en-US"/>
              <a:t>ICMP Control Messages</a:t>
            </a:r>
          </a:p>
        </p:txBody>
      </p:sp>
      <p:sp>
        <p:nvSpPr>
          <p:cNvPr id="136195" name="Rectangle 3"/>
          <p:cNvSpPr>
            <a:spLocks noGrp="1" noChangeArrowheads="1"/>
          </p:cNvSpPr>
          <p:nvPr>
            <p:ph type="subTitle" idx="1"/>
          </p:nvPr>
        </p:nvSpPr>
        <p:spPr/>
        <p:txBody>
          <a:bodyPr/>
          <a:lstStyle/>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726A004-F970-D74B-AB5A-C9FD377AB298}" type="slidenum">
              <a:rPr lang="en-US" altLang="en-US"/>
              <a:pPr/>
              <a:t>2</a:t>
            </a:fld>
            <a:endParaRPr lang="en-US" altLang="en-US"/>
          </a:p>
        </p:txBody>
      </p:sp>
      <p:sp>
        <p:nvSpPr>
          <p:cNvPr id="123906" name="Rectangle 2"/>
          <p:cNvSpPr>
            <a:spLocks noGrp="1" noChangeArrowheads="1"/>
          </p:cNvSpPr>
          <p:nvPr>
            <p:ph type="title"/>
          </p:nvPr>
        </p:nvSpPr>
        <p:spPr/>
        <p:txBody>
          <a:bodyPr/>
          <a:lstStyle/>
          <a:p>
            <a:r>
              <a:rPr lang="en-US" altLang="en-US"/>
              <a:t>Overview</a:t>
            </a:r>
          </a:p>
        </p:txBody>
      </p:sp>
      <p:sp>
        <p:nvSpPr>
          <p:cNvPr id="123907" name="Rectangle 3"/>
          <p:cNvSpPr>
            <a:spLocks noGrp="1" noChangeArrowheads="1"/>
          </p:cNvSpPr>
          <p:nvPr>
            <p:ph type="body" idx="1"/>
          </p:nvPr>
        </p:nvSpPr>
        <p:spPr/>
        <p:txBody>
          <a:bodyPr/>
          <a:lstStyle/>
          <a:p>
            <a:pPr>
              <a:lnSpc>
                <a:spcPct val="90000"/>
              </a:lnSpc>
            </a:pPr>
            <a:r>
              <a:rPr lang="en-US" altLang="en-US">
                <a:ea typeface="Arial" charset="0"/>
                <a:cs typeface="Arial" charset="0"/>
              </a:rPr>
              <a:t>Knowledge of ICMP control messages is an essential part of network troubleshooting and is a key to a full understanding of IP networks. </a:t>
            </a:r>
            <a:endParaRPr lang="en-US" altLang="en-US"/>
          </a:p>
          <a:p>
            <a:pPr>
              <a:lnSpc>
                <a:spcPct val="90000"/>
              </a:lnSpc>
            </a:pPr>
            <a:r>
              <a:rPr lang="en-US" altLang="en-US">
                <a:ea typeface="Arial" charset="0"/>
                <a:cs typeface="Arial" charset="0"/>
              </a:rPr>
              <a:t>This module will: </a:t>
            </a:r>
            <a:endParaRPr lang="en-US" altLang="en-US"/>
          </a:p>
          <a:p>
            <a:pPr lvl="1">
              <a:lnSpc>
                <a:spcPct val="90000"/>
              </a:lnSpc>
            </a:pPr>
            <a:r>
              <a:rPr lang="en-US" altLang="en-US">
                <a:ea typeface="Arial" charset="0"/>
                <a:cs typeface="Arial" charset="0"/>
              </a:rPr>
              <a:t>Describe ICMP </a:t>
            </a:r>
            <a:endParaRPr lang="en-US" altLang="en-US"/>
          </a:p>
          <a:p>
            <a:pPr lvl="1">
              <a:lnSpc>
                <a:spcPct val="90000"/>
              </a:lnSpc>
            </a:pPr>
            <a:r>
              <a:rPr lang="en-US" altLang="en-US">
                <a:ea typeface="Arial" charset="0"/>
                <a:cs typeface="Arial" charset="0"/>
              </a:rPr>
              <a:t>Describe the ICMP message format </a:t>
            </a:r>
            <a:endParaRPr lang="en-US" altLang="en-US"/>
          </a:p>
          <a:p>
            <a:pPr lvl="1">
              <a:lnSpc>
                <a:spcPct val="90000"/>
              </a:lnSpc>
            </a:pPr>
            <a:r>
              <a:rPr lang="en-US" altLang="en-US">
                <a:ea typeface="Arial" charset="0"/>
                <a:cs typeface="Arial" charset="0"/>
              </a:rPr>
              <a:t>Identify ICMP error message types </a:t>
            </a:r>
            <a:endParaRPr lang="en-US" altLang="en-US"/>
          </a:p>
          <a:p>
            <a:pPr lvl="1">
              <a:lnSpc>
                <a:spcPct val="90000"/>
              </a:lnSpc>
            </a:pPr>
            <a:r>
              <a:rPr lang="en-US" altLang="en-US">
                <a:ea typeface="Arial" charset="0"/>
                <a:cs typeface="Arial" charset="0"/>
              </a:rPr>
              <a:t>Identify potential causes of specific ICMP error messages </a:t>
            </a:r>
            <a:endParaRPr lang="en-US" altLang="en-US"/>
          </a:p>
          <a:p>
            <a:pPr lvl="1">
              <a:lnSpc>
                <a:spcPct val="90000"/>
              </a:lnSpc>
            </a:pPr>
            <a:r>
              <a:rPr lang="en-US" altLang="en-US">
                <a:ea typeface="Arial" charset="0"/>
                <a:cs typeface="Arial" charset="0"/>
              </a:rPr>
              <a:t>Describe ICMP control messages </a:t>
            </a:r>
            <a:endParaRPr lang="en-US" altLang="en-US"/>
          </a:p>
          <a:p>
            <a:pPr lvl="1">
              <a:lnSpc>
                <a:spcPct val="90000"/>
              </a:lnSpc>
            </a:pPr>
            <a:r>
              <a:rPr lang="en-US" altLang="en-US">
                <a:ea typeface="Arial" charset="0"/>
                <a:cs typeface="Arial" charset="0"/>
              </a:rPr>
              <a:t>Identify a variety of ICMP control messages used in networks today </a:t>
            </a:r>
            <a:endParaRPr lang="en-US" altLang="en-US"/>
          </a:p>
          <a:p>
            <a:pPr lvl="1">
              <a:lnSpc>
                <a:spcPct val="90000"/>
              </a:lnSpc>
            </a:pPr>
            <a:r>
              <a:rPr lang="en-US" altLang="en-US">
                <a:ea typeface="Arial" charset="0"/>
                <a:cs typeface="Arial" charset="0"/>
              </a:rPr>
              <a:t>Determine the causes for ICMP control messages </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98332A7-C697-6F43-8A82-BF5C78F388E3}" type="slidenum">
              <a:rPr lang="en-US" altLang="en-US"/>
              <a:pPr/>
              <a:t>20</a:t>
            </a:fld>
            <a:endParaRPr lang="en-US" altLang="en-US"/>
          </a:p>
        </p:txBody>
      </p:sp>
      <p:sp>
        <p:nvSpPr>
          <p:cNvPr id="137218" name="Rectangle 2"/>
          <p:cNvSpPr>
            <a:spLocks noGrp="1" noChangeArrowheads="1"/>
          </p:cNvSpPr>
          <p:nvPr>
            <p:ph type="title"/>
          </p:nvPr>
        </p:nvSpPr>
        <p:spPr/>
        <p:txBody>
          <a:bodyPr/>
          <a:lstStyle/>
          <a:p>
            <a:r>
              <a:rPr lang="en-US" altLang="en-US"/>
              <a:t>Introduction to ICMP Control Messages</a:t>
            </a:r>
          </a:p>
        </p:txBody>
      </p:sp>
      <p:sp>
        <p:nvSpPr>
          <p:cNvPr id="137219" name="Rectangle 3"/>
          <p:cNvSpPr>
            <a:spLocks noGrp="1" noChangeArrowheads="1"/>
          </p:cNvSpPr>
          <p:nvPr>
            <p:ph type="body" idx="1"/>
          </p:nvPr>
        </p:nvSpPr>
        <p:spPr>
          <a:xfrm>
            <a:off x="457200" y="1295400"/>
            <a:ext cx="8534400" cy="2743200"/>
          </a:xfrm>
        </p:spPr>
        <p:txBody>
          <a:bodyPr/>
          <a:lstStyle/>
          <a:p>
            <a:pPr>
              <a:lnSpc>
                <a:spcPct val="90000"/>
              </a:lnSpc>
            </a:pPr>
            <a:r>
              <a:rPr lang="en-US" altLang="en-US"/>
              <a:t>Unlike error messages, control messages are </a:t>
            </a:r>
            <a:r>
              <a:rPr lang="en-US" altLang="en-US" u="sng"/>
              <a:t>not</a:t>
            </a:r>
            <a:r>
              <a:rPr lang="en-US" altLang="en-US"/>
              <a:t> the results of lost packets or error conditions which occur during packet transmission. </a:t>
            </a:r>
          </a:p>
          <a:p>
            <a:pPr>
              <a:lnSpc>
                <a:spcPct val="90000"/>
              </a:lnSpc>
            </a:pPr>
            <a:r>
              <a:rPr lang="en-US" altLang="en-US"/>
              <a:t>Instead, they are used to inform hosts of conditions such as:</a:t>
            </a:r>
          </a:p>
          <a:p>
            <a:pPr lvl="1">
              <a:lnSpc>
                <a:spcPct val="90000"/>
              </a:lnSpc>
            </a:pPr>
            <a:r>
              <a:rPr lang="en-US" altLang="en-US"/>
              <a:t>Network congestion </a:t>
            </a:r>
          </a:p>
          <a:p>
            <a:pPr lvl="1">
              <a:lnSpc>
                <a:spcPct val="90000"/>
              </a:lnSpc>
            </a:pPr>
            <a:r>
              <a:rPr lang="en-US" altLang="en-US"/>
              <a:t>Existence of a better gateway to a remote network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1"/>
          </p:nvPr>
        </p:nvSpPr>
        <p:spPr/>
        <p:txBody>
          <a:bodyPr/>
          <a:lstStyle/>
          <a:p>
            <a:fld id="{D518491F-7A1E-C04B-A6F9-63DF6CF393CC}" type="slidenum">
              <a:rPr lang="en-US" altLang="en-US"/>
              <a:pPr/>
              <a:t>21</a:t>
            </a:fld>
            <a:endParaRPr lang="en-US" altLang="en-US"/>
          </a:p>
        </p:txBody>
      </p:sp>
      <p:sp>
        <p:nvSpPr>
          <p:cNvPr id="138242" name="Rectangle 2"/>
          <p:cNvSpPr>
            <a:spLocks noGrp="1" noChangeArrowheads="1"/>
          </p:cNvSpPr>
          <p:nvPr>
            <p:ph type="title"/>
          </p:nvPr>
        </p:nvSpPr>
        <p:spPr>
          <a:xfrm>
            <a:off x="152400" y="152400"/>
            <a:ext cx="4267200" cy="609600"/>
          </a:xfrm>
        </p:spPr>
        <p:txBody>
          <a:bodyPr/>
          <a:lstStyle/>
          <a:p>
            <a:r>
              <a:rPr lang="en-US" altLang="en-US"/>
              <a:t>ICMP Redirect</a:t>
            </a:r>
          </a:p>
        </p:txBody>
      </p:sp>
      <p:sp>
        <p:nvSpPr>
          <p:cNvPr id="138245" name="Text Box 5"/>
          <p:cNvSpPr txBox="1">
            <a:spLocks noChangeArrowheads="1"/>
          </p:cNvSpPr>
          <p:nvPr/>
        </p:nvSpPr>
        <p:spPr bwMode="auto">
          <a:xfrm>
            <a:off x="381000" y="15240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5   Code = 0 to 3</a:t>
            </a:r>
          </a:p>
        </p:txBody>
      </p:sp>
      <p:sp>
        <p:nvSpPr>
          <p:cNvPr id="138246" name="Text Box 6"/>
          <p:cNvSpPr txBox="1">
            <a:spLocks noChangeArrowheads="1"/>
          </p:cNvSpPr>
          <p:nvPr/>
        </p:nvSpPr>
        <p:spPr bwMode="auto">
          <a:xfrm>
            <a:off x="381000" y="1143000"/>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Redirect</a:t>
            </a:r>
          </a:p>
        </p:txBody>
      </p:sp>
      <p:pic>
        <p:nvPicPr>
          <p:cNvPr id="1382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0"/>
            <a:ext cx="3733800"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8249" name="Line 9"/>
          <p:cNvSpPr>
            <a:spLocks noChangeShapeType="1"/>
          </p:cNvSpPr>
          <p:nvPr/>
        </p:nvSpPr>
        <p:spPr bwMode="auto">
          <a:xfrm flipV="1">
            <a:off x="6400800" y="1447800"/>
            <a:ext cx="0" cy="530225"/>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8250" name="Line 10"/>
          <p:cNvSpPr>
            <a:spLocks noChangeShapeType="1"/>
          </p:cNvSpPr>
          <p:nvPr/>
        </p:nvSpPr>
        <p:spPr bwMode="auto">
          <a:xfrm>
            <a:off x="6705600" y="1371600"/>
            <a:ext cx="5334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8251" name="Line 11"/>
          <p:cNvSpPr>
            <a:spLocks noChangeShapeType="1"/>
          </p:cNvSpPr>
          <p:nvPr/>
        </p:nvSpPr>
        <p:spPr bwMode="auto">
          <a:xfrm>
            <a:off x="6553200" y="1447800"/>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8253" name="Line 13"/>
          <p:cNvSpPr>
            <a:spLocks noChangeShapeType="1"/>
          </p:cNvSpPr>
          <p:nvPr/>
        </p:nvSpPr>
        <p:spPr bwMode="auto">
          <a:xfrm flipV="1">
            <a:off x="7543800" y="533400"/>
            <a:ext cx="0" cy="685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8254" name="Text Box 14"/>
          <p:cNvSpPr txBox="1">
            <a:spLocks noChangeArrowheads="1"/>
          </p:cNvSpPr>
          <p:nvPr/>
        </p:nvSpPr>
        <p:spPr bwMode="auto">
          <a:xfrm>
            <a:off x="6172200" y="1676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400" b="1">
                <a:solidFill>
                  <a:srgbClr val="FF0000"/>
                </a:solidFill>
                <a:latin typeface="Arial" charset="0"/>
              </a:rPr>
              <a:t>1</a:t>
            </a:r>
          </a:p>
        </p:txBody>
      </p:sp>
      <p:sp>
        <p:nvSpPr>
          <p:cNvPr id="138255" name="Text Box 15"/>
          <p:cNvSpPr txBox="1">
            <a:spLocks noChangeArrowheads="1"/>
          </p:cNvSpPr>
          <p:nvPr/>
        </p:nvSpPr>
        <p:spPr bwMode="auto">
          <a:xfrm>
            <a:off x="6781800" y="1143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400" b="1">
                <a:solidFill>
                  <a:srgbClr val="FF0000"/>
                </a:solidFill>
                <a:latin typeface="Arial" charset="0"/>
              </a:rPr>
              <a:t>2</a:t>
            </a:r>
          </a:p>
        </p:txBody>
      </p:sp>
      <p:sp>
        <p:nvSpPr>
          <p:cNvPr id="138256" name="Text Box 16"/>
          <p:cNvSpPr txBox="1">
            <a:spLocks noChangeArrowheads="1"/>
          </p:cNvSpPr>
          <p:nvPr/>
        </p:nvSpPr>
        <p:spPr bwMode="auto">
          <a:xfrm>
            <a:off x="7543800" y="762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400" b="1">
                <a:solidFill>
                  <a:srgbClr val="FF0000"/>
                </a:solidFill>
                <a:latin typeface="Arial" charset="0"/>
              </a:rPr>
              <a:t>3</a:t>
            </a:r>
          </a:p>
        </p:txBody>
      </p:sp>
      <p:sp>
        <p:nvSpPr>
          <p:cNvPr id="138257" name="Text Box 17"/>
          <p:cNvSpPr txBox="1">
            <a:spLocks noChangeArrowheads="1"/>
          </p:cNvSpPr>
          <p:nvPr/>
        </p:nvSpPr>
        <p:spPr bwMode="auto">
          <a:xfrm>
            <a:off x="6553200" y="1676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400" b="1">
                <a:solidFill>
                  <a:schemeClr val="accent2"/>
                </a:solidFill>
                <a:latin typeface="Arial" charset="0"/>
              </a:rPr>
              <a:t>2</a:t>
            </a:r>
          </a:p>
        </p:txBody>
      </p:sp>
      <p:sp>
        <p:nvSpPr>
          <p:cNvPr id="138258" name="Line 18"/>
          <p:cNvSpPr>
            <a:spLocks noChangeShapeType="1"/>
          </p:cNvSpPr>
          <p:nvPr/>
        </p:nvSpPr>
        <p:spPr bwMode="auto">
          <a:xfrm flipV="1">
            <a:off x="6629400" y="1524000"/>
            <a:ext cx="685800" cy="5334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8259" name="Text Box 19"/>
          <p:cNvSpPr txBox="1">
            <a:spLocks noChangeArrowheads="1"/>
          </p:cNvSpPr>
          <p:nvPr/>
        </p:nvSpPr>
        <p:spPr bwMode="auto">
          <a:xfrm>
            <a:off x="6934200" y="1828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400" b="1">
                <a:solidFill>
                  <a:srgbClr val="FF0000"/>
                </a:solidFill>
                <a:latin typeface="Arial" charset="0"/>
              </a:rPr>
              <a:t>4</a:t>
            </a:r>
          </a:p>
        </p:txBody>
      </p:sp>
      <p:sp>
        <p:nvSpPr>
          <p:cNvPr id="138261" name="Rectangle 21"/>
          <p:cNvSpPr>
            <a:spLocks noGrp="1" noChangeArrowheads="1"/>
          </p:cNvSpPr>
          <p:nvPr>
            <p:ph type="body" idx="1"/>
          </p:nvPr>
        </p:nvSpPr>
        <p:spPr>
          <a:xfrm>
            <a:off x="381000" y="2971800"/>
            <a:ext cx="8534400" cy="3657600"/>
          </a:xfrm>
          <a:noFill/>
          <a:ln/>
        </p:spPr>
        <p:txBody>
          <a:bodyPr/>
          <a:lstStyle/>
          <a:p>
            <a:pPr>
              <a:lnSpc>
                <a:spcPct val="90000"/>
              </a:lnSpc>
            </a:pPr>
            <a:r>
              <a:rPr lang="en-US" altLang="en-US" sz="2000"/>
              <a:t>ICMP Redirect messages can only be sent by routers</a:t>
            </a:r>
          </a:p>
          <a:p>
            <a:pPr>
              <a:lnSpc>
                <a:spcPct val="90000"/>
              </a:lnSpc>
            </a:pPr>
            <a:r>
              <a:rPr lang="en-US" altLang="en-US" sz="2000"/>
              <a:t>Host H sends a packet to Host 10.1.1.1 on network 10.0.0.0/8. </a:t>
            </a:r>
          </a:p>
          <a:p>
            <a:pPr>
              <a:lnSpc>
                <a:spcPct val="90000"/>
              </a:lnSpc>
            </a:pPr>
            <a:r>
              <a:rPr lang="en-US" altLang="en-US" sz="2000"/>
              <a:t>Since Host H is not directly connected to the same network, it forwards the packet to its default gateway, Router R1 at 172.16.1.100. </a:t>
            </a:r>
          </a:p>
          <a:p>
            <a:pPr>
              <a:lnSpc>
                <a:spcPct val="90000"/>
              </a:lnSpc>
            </a:pPr>
            <a:r>
              <a:rPr lang="en-US" altLang="en-US" sz="2000"/>
              <a:t>Router R1 finds the correct route to network 10.0.0.0/8 by looking in its route table. </a:t>
            </a:r>
          </a:p>
          <a:p>
            <a:pPr>
              <a:lnSpc>
                <a:spcPct val="90000"/>
              </a:lnSpc>
            </a:pPr>
            <a:r>
              <a:rPr lang="en-US" altLang="en-US" sz="2000"/>
              <a:t>It determines that the path to the network is back out the same interface the request to forward the packet came from to Router R2 at 172.16.1.200. </a:t>
            </a:r>
          </a:p>
          <a:p>
            <a:pPr>
              <a:lnSpc>
                <a:spcPct val="90000"/>
              </a:lnSpc>
            </a:pPr>
            <a:r>
              <a:rPr lang="en-US" altLang="en-US" sz="2000"/>
              <a:t>R1 forwards the packet to </a:t>
            </a:r>
            <a:r>
              <a:rPr lang="en-US" altLang="en-US" sz="2000" b="1">
                <a:solidFill>
                  <a:schemeClr val="accent2"/>
                </a:solidFill>
              </a:rPr>
              <a:t>R2 and sends an ICMP redirect/change request to Host H</a:t>
            </a:r>
            <a:r>
              <a:rPr lang="en-US" altLang="en-US" sz="2000"/>
              <a:t> telling it to use Router R2 at 172.16.1.100 as the gateway to forward all future requests to network 10.0.0.0/8.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A20C224-B9A9-5B42-8168-A35E0557406E}" type="slidenum">
              <a:rPr lang="en-US" altLang="en-US"/>
              <a:pPr/>
              <a:t>22</a:t>
            </a:fld>
            <a:endParaRPr lang="en-US" altLang="en-US"/>
          </a:p>
        </p:txBody>
      </p:sp>
      <p:sp>
        <p:nvSpPr>
          <p:cNvPr id="139266" name="Rectangle 2"/>
          <p:cNvSpPr>
            <a:spLocks noGrp="1" noChangeArrowheads="1"/>
          </p:cNvSpPr>
          <p:nvPr>
            <p:ph type="title"/>
          </p:nvPr>
        </p:nvSpPr>
        <p:spPr/>
        <p:txBody>
          <a:bodyPr/>
          <a:lstStyle/>
          <a:p>
            <a:r>
              <a:rPr lang="en-US" altLang="en-US"/>
              <a:t>ICMP Redirects</a:t>
            </a:r>
          </a:p>
        </p:txBody>
      </p:sp>
      <p:sp>
        <p:nvSpPr>
          <p:cNvPr id="139267" name="Rectangle 3"/>
          <p:cNvSpPr>
            <a:spLocks noGrp="1" noChangeArrowheads="1"/>
          </p:cNvSpPr>
          <p:nvPr>
            <p:ph type="body" idx="1"/>
          </p:nvPr>
        </p:nvSpPr>
        <p:spPr>
          <a:xfrm>
            <a:off x="381000" y="2209800"/>
            <a:ext cx="8534400" cy="3581400"/>
          </a:xfrm>
        </p:spPr>
        <p:txBody>
          <a:bodyPr/>
          <a:lstStyle/>
          <a:p>
            <a:pPr>
              <a:lnSpc>
                <a:spcPct val="90000"/>
              </a:lnSpc>
            </a:pPr>
            <a:r>
              <a:rPr lang="en-US" altLang="en-US" sz="2000"/>
              <a:t>Default gateways only send ICMP redirect/change request messages if the following conditions are met:  </a:t>
            </a:r>
          </a:p>
          <a:p>
            <a:pPr lvl="1">
              <a:lnSpc>
                <a:spcPct val="90000"/>
              </a:lnSpc>
            </a:pPr>
            <a:r>
              <a:rPr lang="en-US" altLang="en-US" sz="2000"/>
              <a:t>The interface on which the packet comes into the router is the same interface on which the packet gets routed out. </a:t>
            </a:r>
          </a:p>
          <a:p>
            <a:pPr lvl="1">
              <a:lnSpc>
                <a:spcPct val="90000"/>
              </a:lnSpc>
            </a:pPr>
            <a:r>
              <a:rPr lang="en-US" altLang="en-US" sz="2000"/>
              <a:t>The subnet/network of the source IP address is the same subnet/network of the next-hop IP address of the routed packet. </a:t>
            </a:r>
          </a:p>
          <a:p>
            <a:pPr lvl="1">
              <a:lnSpc>
                <a:spcPct val="90000"/>
              </a:lnSpc>
            </a:pPr>
            <a:r>
              <a:rPr lang="en-US" altLang="en-US" sz="2000"/>
              <a:t>The datagram is not source-routed. </a:t>
            </a:r>
          </a:p>
          <a:p>
            <a:pPr lvl="1">
              <a:lnSpc>
                <a:spcPct val="90000"/>
              </a:lnSpc>
            </a:pPr>
            <a:r>
              <a:rPr lang="en-US" altLang="en-US" sz="2000"/>
              <a:t>The route for the redirect is not another ICMP redirect or a default route. </a:t>
            </a:r>
          </a:p>
          <a:p>
            <a:pPr lvl="1">
              <a:lnSpc>
                <a:spcPct val="90000"/>
              </a:lnSpc>
            </a:pPr>
            <a:r>
              <a:rPr lang="en-US" altLang="en-US" sz="2000"/>
              <a:t>The router is configured to send redirects. (By default, Cisco routers send ICMP redirects. The interface subcommand </a:t>
            </a:r>
            <a:r>
              <a:rPr lang="en-US" altLang="en-US" sz="2000" b="1"/>
              <a:t>no ip redirects</a:t>
            </a:r>
            <a:r>
              <a:rPr lang="en-US" altLang="en-US" sz="2000"/>
              <a:t> will disable ICMP redirects.) </a:t>
            </a:r>
          </a:p>
        </p:txBody>
      </p:sp>
      <p:pic>
        <p:nvPicPr>
          <p:cNvPr id="139268" name="Picture 4" descr="image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663" y="0"/>
            <a:ext cx="4732337" cy="1817688"/>
          </a:xfrm>
          <a:prstGeom prst="rect">
            <a:avLst/>
          </a:prstGeom>
          <a:noFill/>
          <a:extLst>
            <a:ext uri="{909E8E84-426E-40DD-AFC4-6F175D3DCCD1}">
              <a14:hiddenFill xmlns:a14="http://schemas.microsoft.com/office/drawing/2010/main">
                <a:solidFill>
                  <a:srgbClr val="FFFFFF"/>
                </a:solidFill>
              </a14:hiddenFill>
            </a:ext>
          </a:extLst>
        </p:spPr>
      </p:pic>
      <p:sp>
        <p:nvSpPr>
          <p:cNvPr id="139269" name="Text Box 5"/>
          <p:cNvSpPr txBox="1">
            <a:spLocks noChangeArrowheads="1"/>
          </p:cNvSpPr>
          <p:nvPr/>
        </p:nvSpPr>
        <p:spPr bwMode="auto">
          <a:xfrm>
            <a:off x="381000" y="15240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5   Code = 0 to 3</a:t>
            </a:r>
          </a:p>
        </p:txBody>
      </p:sp>
      <p:sp>
        <p:nvSpPr>
          <p:cNvPr id="139270" name="Text Box 6"/>
          <p:cNvSpPr txBox="1">
            <a:spLocks noChangeArrowheads="1"/>
          </p:cNvSpPr>
          <p:nvPr/>
        </p:nvSpPr>
        <p:spPr bwMode="auto">
          <a:xfrm>
            <a:off x="381000" y="1143000"/>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Redirect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146A0C0A-B872-284E-B20A-2BC60ECB3DCD}" type="slidenum">
              <a:rPr lang="en-US" altLang="en-US"/>
              <a:pPr/>
              <a:t>23</a:t>
            </a:fld>
            <a:endParaRPr lang="en-US" altLang="en-US"/>
          </a:p>
        </p:txBody>
      </p:sp>
      <p:sp>
        <p:nvSpPr>
          <p:cNvPr id="140290" name="Rectangle 2"/>
          <p:cNvSpPr>
            <a:spLocks noGrp="1" noChangeArrowheads="1"/>
          </p:cNvSpPr>
          <p:nvPr>
            <p:ph type="title"/>
          </p:nvPr>
        </p:nvSpPr>
        <p:spPr/>
        <p:txBody>
          <a:bodyPr/>
          <a:lstStyle/>
          <a:p>
            <a:r>
              <a:rPr lang="en-US" altLang="en-US"/>
              <a:t>Clock synchronization and transit time estimation</a:t>
            </a:r>
          </a:p>
        </p:txBody>
      </p:sp>
      <p:sp>
        <p:nvSpPr>
          <p:cNvPr id="140291" name="Rectangle 3"/>
          <p:cNvSpPr>
            <a:spLocks noGrp="1" noChangeArrowheads="1"/>
          </p:cNvSpPr>
          <p:nvPr>
            <p:ph type="body" idx="1"/>
          </p:nvPr>
        </p:nvSpPr>
        <p:spPr>
          <a:xfrm>
            <a:off x="381000" y="2590800"/>
            <a:ext cx="8534400" cy="3962400"/>
          </a:xfrm>
        </p:spPr>
        <p:txBody>
          <a:bodyPr/>
          <a:lstStyle/>
          <a:p>
            <a:pPr>
              <a:lnSpc>
                <a:spcPct val="90000"/>
              </a:lnSpc>
            </a:pPr>
            <a:r>
              <a:rPr lang="en-US" altLang="en-US" sz="2000"/>
              <a:t>The TCP/IP protocol suite allows systems to connect to one another over vast distances through multiple networks. </a:t>
            </a:r>
          </a:p>
          <a:p>
            <a:pPr>
              <a:lnSpc>
                <a:spcPct val="90000"/>
              </a:lnSpc>
            </a:pPr>
            <a:r>
              <a:rPr lang="en-US" altLang="en-US" sz="2000"/>
              <a:t>Each of these individual networks provides clock synchronization in its own way. </a:t>
            </a:r>
          </a:p>
          <a:p>
            <a:pPr>
              <a:lnSpc>
                <a:spcPct val="90000"/>
              </a:lnSpc>
            </a:pPr>
            <a:r>
              <a:rPr lang="en-US" altLang="en-US" sz="2000"/>
              <a:t>As a result, </a:t>
            </a:r>
            <a:r>
              <a:rPr lang="en-US" altLang="en-US" sz="2000" b="1"/>
              <a:t>hosts on different networks who are trying to communicate using software that requires time synchronization</a:t>
            </a:r>
            <a:r>
              <a:rPr lang="en-US" altLang="en-US" sz="2000"/>
              <a:t> can sometimes encounter problems. </a:t>
            </a:r>
          </a:p>
          <a:p>
            <a:pPr>
              <a:lnSpc>
                <a:spcPct val="90000"/>
              </a:lnSpc>
            </a:pPr>
            <a:r>
              <a:rPr lang="en-US" altLang="en-US" sz="2000"/>
              <a:t>The ICMP timestamp message type is designed to help alleviate this problem. </a:t>
            </a:r>
          </a:p>
          <a:p>
            <a:pPr>
              <a:lnSpc>
                <a:spcPct val="90000"/>
              </a:lnSpc>
            </a:pPr>
            <a:r>
              <a:rPr lang="en-US" altLang="en-US" sz="2000"/>
              <a:t>The ICMP timestamp request message </a:t>
            </a:r>
            <a:r>
              <a:rPr lang="en-US" altLang="en-US" sz="2000" b="1"/>
              <a:t>allows a host to ask for the current time according to the remote host</a:t>
            </a:r>
            <a:r>
              <a:rPr lang="en-US" altLang="en-US" sz="2000"/>
              <a:t>. </a:t>
            </a:r>
          </a:p>
          <a:p>
            <a:pPr>
              <a:lnSpc>
                <a:spcPct val="90000"/>
              </a:lnSpc>
            </a:pPr>
            <a:r>
              <a:rPr lang="en-US" altLang="en-US" sz="2000"/>
              <a:t>The remote host uses an ICMP timestamp reply message to respond to the request. </a:t>
            </a:r>
          </a:p>
        </p:txBody>
      </p:sp>
      <p:sp>
        <p:nvSpPr>
          <p:cNvPr id="140293" name="Text Box 5"/>
          <p:cNvSpPr txBox="1">
            <a:spLocks noChangeArrowheads="1"/>
          </p:cNvSpPr>
          <p:nvPr/>
        </p:nvSpPr>
        <p:spPr bwMode="auto">
          <a:xfrm>
            <a:off x="381000" y="15240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13 or 14</a:t>
            </a:r>
          </a:p>
        </p:txBody>
      </p:sp>
      <p:sp>
        <p:nvSpPr>
          <p:cNvPr id="140294" name="Text Box 6"/>
          <p:cNvSpPr txBox="1">
            <a:spLocks noChangeArrowheads="1"/>
          </p:cNvSpPr>
          <p:nvPr/>
        </p:nvSpPr>
        <p:spPr bwMode="auto">
          <a:xfrm>
            <a:off x="381000" y="1143000"/>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Timestamp Request</a:t>
            </a:r>
          </a:p>
        </p:txBody>
      </p:sp>
      <p:pic>
        <p:nvPicPr>
          <p:cNvPr id="14029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524000"/>
            <a:ext cx="4114800"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40297" name="Picture 9" descr="n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685800"/>
            <a:ext cx="1968500" cy="1981200"/>
          </a:xfrm>
          <a:prstGeom prst="rect">
            <a:avLst/>
          </a:prstGeom>
          <a:noFill/>
          <a:extLst>
            <a:ext uri="{909E8E84-426E-40DD-AFC4-6F175D3DCCD1}">
              <a14:hiddenFill xmlns:a14="http://schemas.microsoft.com/office/drawing/2010/main">
                <a:solidFill>
                  <a:srgbClr val="FFFFFF"/>
                </a:solidFill>
              </a14:hiddenFill>
            </a:ext>
          </a:extLst>
        </p:spPr>
      </p:pic>
      <p:sp>
        <p:nvSpPr>
          <p:cNvPr id="140298" name="Text Box 10"/>
          <p:cNvSpPr txBox="1">
            <a:spLocks noChangeArrowheads="1"/>
          </p:cNvSpPr>
          <p:nvPr/>
        </p:nvSpPr>
        <p:spPr bwMode="auto">
          <a:xfrm>
            <a:off x="7391400" y="60960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b="1">
                <a:solidFill>
                  <a:srgbClr val="FF0000"/>
                </a:solidFill>
                <a:latin typeface="Arial" charset="0"/>
              </a:rPr>
              <a:t>Replaced by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4BA84891-B8C6-E44E-8277-B907CC085F20}" type="slidenum">
              <a:rPr lang="en-US" altLang="en-US"/>
              <a:pPr/>
              <a:t>24</a:t>
            </a:fld>
            <a:endParaRPr lang="en-US" altLang="en-US"/>
          </a:p>
        </p:txBody>
      </p:sp>
      <p:sp>
        <p:nvSpPr>
          <p:cNvPr id="141314" name="Rectangle 2"/>
          <p:cNvSpPr>
            <a:spLocks noGrp="1" noChangeArrowheads="1"/>
          </p:cNvSpPr>
          <p:nvPr>
            <p:ph type="title"/>
          </p:nvPr>
        </p:nvSpPr>
        <p:spPr/>
        <p:txBody>
          <a:bodyPr/>
          <a:lstStyle/>
          <a:p>
            <a:r>
              <a:rPr lang="en-US" altLang="en-US"/>
              <a:t>Clock synchronization and transit time estimation</a:t>
            </a:r>
          </a:p>
        </p:txBody>
      </p:sp>
      <p:sp>
        <p:nvSpPr>
          <p:cNvPr id="141315" name="Rectangle 3"/>
          <p:cNvSpPr>
            <a:spLocks noGrp="1" noChangeArrowheads="1"/>
          </p:cNvSpPr>
          <p:nvPr>
            <p:ph type="body" idx="1"/>
          </p:nvPr>
        </p:nvSpPr>
        <p:spPr>
          <a:xfrm>
            <a:off x="228600" y="2362200"/>
            <a:ext cx="8686800" cy="4191000"/>
          </a:xfrm>
        </p:spPr>
        <p:txBody>
          <a:bodyPr/>
          <a:lstStyle/>
          <a:p>
            <a:pPr>
              <a:lnSpc>
                <a:spcPct val="90000"/>
              </a:lnSpc>
            </a:pPr>
            <a:r>
              <a:rPr lang="en-US" altLang="en-US" sz="2000"/>
              <a:t>All ICMP timestamp reply messages contain the originate, receive and transmit timestamps. </a:t>
            </a:r>
          </a:p>
          <a:p>
            <a:pPr>
              <a:lnSpc>
                <a:spcPct val="90000"/>
              </a:lnSpc>
            </a:pPr>
            <a:r>
              <a:rPr lang="en-US" altLang="en-US" sz="2000"/>
              <a:t>Using these three timestamps, the host can estimate transit time across the network by subtracting the originate time from the transit time. </a:t>
            </a:r>
          </a:p>
          <a:p>
            <a:pPr>
              <a:lnSpc>
                <a:spcPct val="90000"/>
              </a:lnSpc>
            </a:pPr>
            <a:r>
              <a:rPr lang="en-US" altLang="en-US" sz="2000"/>
              <a:t>It is only an estimate however, as true transit time can vary widely based on traffic and congestion on the network. </a:t>
            </a:r>
          </a:p>
          <a:p>
            <a:pPr>
              <a:lnSpc>
                <a:spcPct val="90000"/>
              </a:lnSpc>
            </a:pPr>
            <a:r>
              <a:rPr lang="en-US" altLang="en-US" sz="2000"/>
              <a:t>The host that originated the timestamp request can also estimate the local time on the remote computer. </a:t>
            </a:r>
          </a:p>
          <a:p>
            <a:pPr>
              <a:lnSpc>
                <a:spcPct val="90000"/>
              </a:lnSpc>
            </a:pPr>
            <a:r>
              <a:rPr lang="en-US" altLang="en-US" sz="2000"/>
              <a:t>While ICMP timestamp messages provide a simple way to estimate time on a remote host and total network transit time, this is not the best way to obtain this information. </a:t>
            </a:r>
          </a:p>
          <a:p>
            <a:pPr>
              <a:lnSpc>
                <a:spcPct val="90000"/>
              </a:lnSpc>
            </a:pPr>
            <a:r>
              <a:rPr lang="en-US" altLang="en-US" sz="2000"/>
              <a:t>Instead, more robust protocols such as </a:t>
            </a:r>
            <a:r>
              <a:rPr lang="en-US" altLang="en-US" sz="2000" b="1"/>
              <a:t>Network Time Protocol (NTP)</a:t>
            </a:r>
            <a:r>
              <a:rPr lang="en-US" altLang="en-US" sz="2000"/>
              <a:t> at the upper layers of the TCP/IP protocol stack perform clock synchronization in a </a:t>
            </a:r>
            <a:r>
              <a:rPr lang="en-US" altLang="en-US" sz="2000" b="1"/>
              <a:t>more reliable</a:t>
            </a:r>
            <a:r>
              <a:rPr lang="en-US" altLang="en-US" sz="2000"/>
              <a:t> manner.  </a:t>
            </a:r>
          </a:p>
          <a:p>
            <a:pPr>
              <a:lnSpc>
                <a:spcPct val="90000"/>
              </a:lnSpc>
            </a:pPr>
            <a:endParaRPr lang="en-US" altLang="en-US" sz="2000"/>
          </a:p>
        </p:txBody>
      </p:sp>
      <p:sp>
        <p:nvSpPr>
          <p:cNvPr id="141316" name="Text Box 4"/>
          <p:cNvSpPr txBox="1">
            <a:spLocks noChangeArrowheads="1"/>
          </p:cNvSpPr>
          <p:nvPr/>
        </p:nvSpPr>
        <p:spPr bwMode="auto">
          <a:xfrm>
            <a:off x="381000" y="15240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13 or 14</a:t>
            </a:r>
          </a:p>
        </p:txBody>
      </p:sp>
      <p:sp>
        <p:nvSpPr>
          <p:cNvPr id="141317" name="Text Box 5"/>
          <p:cNvSpPr txBox="1">
            <a:spLocks noChangeArrowheads="1"/>
          </p:cNvSpPr>
          <p:nvPr/>
        </p:nvSpPr>
        <p:spPr bwMode="auto">
          <a:xfrm>
            <a:off x="381000" y="11430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Timestamp</a:t>
            </a:r>
          </a:p>
        </p:txBody>
      </p:sp>
      <p:pic>
        <p:nvPicPr>
          <p:cNvPr id="1413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19200"/>
            <a:ext cx="3962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41319" name="Picture 7" descr="n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685800"/>
            <a:ext cx="1968500" cy="1981200"/>
          </a:xfrm>
          <a:prstGeom prst="rect">
            <a:avLst/>
          </a:prstGeom>
          <a:noFill/>
          <a:extLst>
            <a:ext uri="{909E8E84-426E-40DD-AFC4-6F175D3DCCD1}">
              <a14:hiddenFill xmlns:a14="http://schemas.microsoft.com/office/drawing/2010/main">
                <a:solidFill>
                  <a:srgbClr val="FFFFFF"/>
                </a:solidFill>
              </a14:hiddenFill>
            </a:ext>
          </a:extLst>
        </p:spPr>
      </p:pic>
      <p:sp>
        <p:nvSpPr>
          <p:cNvPr id="141320" name="Text Box 8"/>
          <p:cNvSpPr txBox="1">
            <a:spLocks noChangeArrowheads="1"/>
          </p:cNvSpPr>
          <p:nvPr/>
        </p:nvSpPr>
        <p:spPr bwMode="auto">
          <a:xfrm>
            <a:off x="7391400" y="60960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a:solidFill>
                  <a:srgbClr val="FF0000"/>
                </a:solidFill>
                <a:latin typeface="Arial" charset="0"/>
              </a:rPr>
              <a:t>Replaced by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73353F7B-5429-CC43-86B2-10F17C2EB13F}" type="slidenum">
              <a:rPr lang="en-US" altLang="en-US"/>
              <a:pPr/>
              <a:t>25</a:t>
            </a:fld>
            <a:endParaRPr lang="en-US" altLang="en-US"/>
          </a:p>
        </p:txBody>
      </p:sp>
      <p:sp>
        <p:nvSpPr>
          <p:cNvPr id="142338" name="Rectangle 2"/>
          <p:cNvSpPr>
            <a:spLocks noGrp="1" noChangeArrowheads="1"/>
          </p:cNvSpPr>
          <p:nvPr>
            <p:ph type="title"/>
          </p:nvPr>
        </p:nvSpPr>
        <p:spPr/>
        <p:txBody>
          <a:bodyPr/>
          <a:lstStyle/>
          <a:p>
            <a:r>
              <a:rPr lang="en-US" altLang="en-US"/>
              <a:t>Information requests and reply message formats</a:t>
            </a:r>
          </a:p>
        </p:txBody>
      </p:sp>
      <p:sp>
        <p:nvSpPr>
          <p:cNvPr id="142339" name="Rectangle 3"/>
          <p:cNvSpPr>
            <a:spLocks noGrp="1" noChangeArrowheads="1"/>
          </p:cNvSpPr>
          <p:nvPr>
            <p:ph type="body" idx="1"/>
          </p:nvPr>
        </p:nvSpPr>
        <p:spPr>
          <a:xfrm>
            <a:off x="381000" y="2438400"/>
            <a:ext cx="5181600" cy="4114800"/>
          </a:xfrm>
        </p:spPr>
        <p:txBody>
          <a:bodyPr/>
          <a:lstStyle/>
          <a:p>
            <a:r>
              <a:rPr lang="en-US" altLang="en-US" sz="2000"/>
              <a:t>The ICMP information requests and reply messages were originally intended to </a:t>
            </a:r>
            <a:r>
              <a:rPr lang="en-US" altLang="en-US" sz="2000" b="1"/>
              <a:t>allow a host to determine its network number</a:t>
            </a:r>
            <a:r>
              <a:rPr lang="en-US" altLang="en-US" sz="2000"/>
              <a:t>. </a:t>
            </a:r>
          </a:p>
          <a:p>
            <a:r>
              <a:rPr lang="en-US" altLang="en-US" sz="2000"/>
              <a:t>This particular ICMP message type is considered obsolete. </a:t>
            </a:r>
          </a:p>
          <a:p>
            <a:r>
              <a:rPr lang="en-US" altLang="en-US" sz="2000"/>
              <a:t>Other protocols such as BOOTP and </a:t>
            </a:r>
            <a:r>
              <a:rPr lang="en-US" altLang="en-US" sz="2000" b="1"/>
              <a:t>Dynamic Host Configuration Protocol (DHCP) are now used</a:t>
            </a:r>
            <a:r>
              <a:rPr lang="en-US" altLang="en-US" sz="2000"/>
              <a:t> to allow hosts to obtain their network numbers.  </a:t>
            </a:r>
          </a:p>
        </p:txBody>
      </p:sp>
      <p:pic>
        <p:nvPicPr>
          <p:cNvPr id="142340" name="Picture 4" descr="image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663" y="457200"/>
            <a:ext cx="4732337" cy="1817688"/>
          </a:xfrm>
          <a:prstGeom prst="rect">
            <a:avLst/>
          </a:prstGeom>
          <a:noFill/>
          <a:extLst>
            <a:ext uri="{909E8E84-426E-40DD-AFC4-6F175D3DCCD1}">
              <a14:hiddenFill xmlns:a14="http://schemas.microsoft.com/office/drawing/2010/main">
                <a:solidFill>
                  <a:srgbClr val="FFFFFF"/>
                </a:solidFill>
              </a14:hiddenFill>
            </a:ext>
          </a:extLst>
        </p:spPr>
      </p:pic>
      <p:sp>
        <p:nvSpPr>
          <p:cNvPr id="142341" name="Text Box 5"/>
          <p:cNvSpPr txBox="1">
            <a:spLocks noChangeArrowheads="1"/>
          </p:cNvSpPr>
          <p:nvPr/>
        </p:nvSpPr>
        <p:spPr bwMode="auto">
          <a:xfrm>
            <a:off x="228600" y="15240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15 or 16</a:t>
            </a:r>
          </a:p>
        </p:txBody>
      </p:sp>
      <p:sp>
        <p:nvSpPr>
          <p:cNvPr id="142342" name="Text Box 6"/>
          <p:cNvSpPr txBox="1">
            <a:spLocks noChangeArrowheads="1"/>
          </p:cNvSpPr>
          <p:nvPr/>
        </p:nvSpPr>
        <p:spPr bwMode="auto">
          <a:xfrm>
            <a:off x="152400" y="1143000"/>
            <a:ext cx="426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Information Request/Reply</a:t>
            </a:r>
          </a:p>
        </p:txBody>
      </p:sp>
      <p:pic>
        <p:nvPicPr>
          <p:cNvPr id="142344" name="Picture 8" descr="24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667000"/>
            <a:ext cx="3090863" cy="3429000"/>
          </a:xfrm>
          <a:prstGeom prst="rect">
            <a:avLst/>
          </a:prstGeom>
          <a:noFill/>
          <a:extLst>
            <a:ext uri="{909E8E84-426E-40DD-AFC4-6F175D3DCCD1}">
              <a14:hiddenFill xmlns:a14="http://schemas.microsoft.com/office/drawing/2010/main">
                <a:solidFill>
                  <a:srgbClr val="FFFFFF"/>
                </a:solidFill>
              </a14:hiddenFill>
            </a:ext>
          </a:extLst>
        </p:spPr>
      </p:pic>
      <p:sp>
        <p:nvSpPr>
          <p:cNvPr id="142345" name="Rectangle 9"/>
          <p:cNvSpPr>
            <a:spLocks noChangeArrowheads="1"/>
          </p:cNvSpPr>
          <p:nvPr/>
        </p:nvSpPr>
        <p:spPr bwMode="auto">
          <a:xfrm>
            <a:off x="5867400" y="3886200"/>
            <a:ext cx="2590800" cy="2286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46" name="Text Box 10"/>
          <p:cNvSpPr txBox="1">
            <a:spLocks noChangeArrowheads="1"/>
          </p:cNvSpPr>
          <p:nvPr/>
        </p:nvSpPr>
        <p:spPr bwMode="auto">
          <a:xfrm>
            <a:off x="6553200" y="228600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b="1">
                <a:solidFill>
                  <a:srgbClr val="FF0000"/>
                </a:solidFill>
                <a:latin typeface="Arial" charset="0"/>
              </a:rPr>
              <a:t>Replaced by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FD62C1B7-6049-D143-9033-A408A47F659D}" type="slidenum">
              <a:rPr lang="en-US" altLang="en-US"/>
              <a:pPr/>
              <a:t>26</a:t>
            </a:fld>
            <a:endParaRPr lang="en-US" altLang="en-US"/>
          </a:p>
        </p:txBody>
      </p:sp>
      <p:sp>
        <p:nvSpPr>
          <p:cNvPr id="143362" name="Rectangle 2"/>
          <p:cNvSpPr>
            <a:spLocks noGrp="1" noChangeArrowheads="1"/>
          </p:cNvSpPr>
          <p:nvPr>
            <p:ph type="title"/>
          </p:nvPr>
        </p:nvSpPr>
        <p:spPr/>
        <p:txBody>
          <a:bodyPr/>
          <a:lstStyle/>
          <a:p>
            <a:r>
              <a:rPr lang="en-US" altLang="en-US"/>
              <a:t>Address Masks</a:t>
            </a:r>
          </a:p>
        </p:txBody>
      </p:sp>
      <p:sp>
        <p:nvSpPr>
          <p:cNvPr id="143363" name="Rectangle 3"/>
          <p:cNvSpPr>
            <a:spLocks noGrp="1" noChangeArrowheads="1"/>
          </p:cNvSpPr>
          <p:nvPr>
            <p:ph type="body" idx="1"/>
          </p:nvPr>
        </p:nvSpPr>
        <p:spPr>
          <a:xfrm>
            <a:off x="381000" y="2133600"/>
            <a:ext cx="5562600" cy="4419600"/>
          </a:xfrm>
        </p:spPr>
        <p:txBody>
          <a:bodyPr/>
          <a:lstStyle/>
          <a:p>
            <a:pPr>
              <a:lnSpc>
                <a:spcPct val="90000"/>
              </a:lnSpc>
            </a:pPr>
            <a:r>
              <a:rPr lang="en-US" altLang="en-US" sz="2000"/>
              <a:t>This new subnet mask is crucial in identifying network, subnet, and host bits in an IP address. </a:t>
            </a:r>
          </a:p>
          <a:p>
            <a:pPr>
              <a:lnSpc>
                <a:spcPct val="90000"/>
              </a:lnSpc>
            </a:pPr>
            <a:r>
              <a:rPr lang="en-US" altLang="en-US" sz="2000"/>
              <a:t>If a </a:t>
            </a:r>
            <a:r>
              <a:rPr lang="en-US" altLang="en-US" sz="2000" b="1"/>
              <a:t>host does not know the subnet mask</a:t>
            </a:r>
            <a:r>
              <a:rPr lang="en-US" altLang="en-US" sz="2000"/>
              <a:t>, it may send an address mask request to the local router. </a:t>
            </a:r>
          </a:p>
          <a:p>
            <a:pPr>
              <a:lnSpc>
                <a:spcPct val="90000"/>
              </a:lnSpc>
            </a:pPr>
            <a:r>
              <a:rPr lang="en-US" altLang="en-US" sz="2000"/>
              <a:t>If the address of the router is known, this request may be sent directly to the router. </a:t>
            </a:r>
          </a:p>
          <a:p>
            <a:pPr>
              <a:lnSpc>
                <a:spcPct val="90000"/>
              </a:lnSpc>
            </a:pPr>
            <a:r>
              <a:rPr lang="en-US" altLang="en-US" sz="2000"/>
              <a:t>Otherwise, the request will be broadcast. </a:t>
            </a:r>
          </a:p>
          <a:p>
            <a:pPr>
              <a:lnSpc>
                <a:spcPct val="90000"/>
              </a:lnSpc>
            </a:pPr>
            <a:r>
              <a:rPr lang="en-US" altLang="en-US" sz="2000"/>
              <a:t>When the router receives the request, it will respond with an address mask reply. </a:t>
            </a:r>
          </a:p>
          <a:p>
            <a:pPr>
              <a:lnSpc>
                <a:spcPct val="90000"/>
              </a:lnSpc>
            </a:pPr>
            <a:r>
              <a:rPr lang="en-US" altLang="en-US" sz="2000" b="1" i="1"/>
              <a:t>Somewhat obsolete</a:t>
            </a:r>
            <a:r>
              <a:rPr lang="en-US" altLang="en-US" sz="2000" i="1"/>
              <a:t>, was used with diskless workstations that used RARP for the IP address and ICMP for the subnet mask.</a:t>
            </a:r>
          </a:p>
        </p:txBody>
      </p:sp>
      <p:pic>
        <p:nvPicPr>
          <p:cNvPr id="143364" name="Picture 4" descr="image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663" y="457200"/>
            <a:ext cx="4732337" cy="1817688"/>
          </a:xfrm>
          <a:prstGeom prst="rect">
            <a:avLst/>
          </a:prstGeom>
          <a:noFill/>
          <a:extLst>
            <a:ext uri="{909E8E84-426E-40DD-AFC4-6F175D3DCCD1}">
              <a14:hiddenFill xmlns:a14="http://schemas.microsoft.com/office/drawing/2010/main">
                <a:solidFill>
                  <a:srgbClr val="FFFFFF"/>
                </a:solidFill>
              </a14:hiddenFill>
            </a:ext>
          </a:extLst>
        </p:spPr>
      </p:pic>
      <p:sp>
        <p:nvSpPr>
          <p:cNvPr id="143365" name="Text Box 5"/>
          <p:cNvSpPr txBox="1">
            <a:spLocks noChangeArrowheads="1"/>
          </p:cNvSpPr>
          <p:nvPr/>
        </p:nvSpPr>
        <p:spPr bwMode="auto">
          <a:xfrm>
            <a:off x="228600" y="15240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17 or 18</a:t>
            </a:r>
          </a:p>
        </p:txBody>
      </p:sp>
      <p:sp>
        <p:nvSpPr>
          <p:cNvPr id="143366" name="Text Box 6"/>
          <p:cNvSpPr txBox="1">
            <a:spLocks noChangeArrowheads="1"/>
          </p:cNvSpPr>
          <p:nvPr/>
        </p:nvSpPr>
        <p:spPr bwMode="auto">
          <a:xfrm>
            <a:off x="152400" y="1143000"/>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Address Mask Request/Reply</a:t>
            </a:r>
          </a:p>
        </p:txBody>
      </p:sp>
      <p:pic>
        <p:nvPicPr>
          <p:cNvPr id="143367" name="Picture 7" descr="24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138" y="2667000"/>
            <a:ext cx="3090862" cy="3429000"/>
          </a:xfrm>
          <a:prstGeom prst="rect">
            <a:avLst/>
          </a:prstGeom>
          <a:noFill/>
          <a:extLst>
            <a:ext uri="{909E8E84-426E-40DD-AFC4-6F175D3DCCD1}">
              <a14:hiddenFill xmlns:a14="http://schemas.microsoft.com/office/drawing/2010/main">
                <a:solidFill>
                  <a:srgbClr val="FFFFFF"/>
                </a:solidFill>
              </a14:hiddenFill>
            </a:ext>
          </a:extLst>
        </p:spPr>
      </p:pic>
      <p:sp>
        <p:nvSpPr>
          <p:cNvPr id="143368" name="Rectangle 8"/>
          <p:cNvSpPr>
            <a:spLocks noChangeArrowheads="1"/>
          </p:cNvSpPr>
          <p:nvPr/>
        </p:nvSpPr>
        <p:spPr bwMode="auto">
          <a:xfrm>
            <a:off x="6172200" y="4038600"/>
            <a:ext cx="2590800" cy="3048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369" name="Text Box 9"/>
          <p:cNvSpPr txBox="1">
            <a:spLocks noChangeArrowheads="1"/>
          </p:cNvSpPr>
          <p:nvPr/>
        </p:nvSpPr>
        <p:spPr bwMode="auto">
          <a:xfrm>
            <a:off x="6705600" y="228600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b="1">
                <a:solidFill>
                  <a:srgbClr val="FF0000"/>
                </a:solidFill>
                <a:latin typeface="Arial" charset="0"/>
              </a:rPr>
              <a:t>Replaced by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C23D2F92-23BC-1F45-9F6B-81372A642601}" type="slidenum">
              <a:rPr lang="en-US" altLang="en-US"/>
              <a:pPr/>
              <a:t>27</a:t>
            </a:fld>
            <a:endParaRPr lang="en-US" altLang="en-US"/>
          </a:p>
        </p:txBody>
      </p:sp>
      <p:sp>
        <p:nvSpPr>
          <p:cNvPr id="144386" name="Rectangle 2"/>
          <p:cNvSpPr>
            <a:spLocks noGrp="1" noChangeArrowheads="1"/>
          </p:cNvSpPr>
          <p:nvPr>
            <p:ph type="title"/>
          </p:nvPr>
        </p:nvSpPr>
        <p:spPr/>
        <p:txBody>
          <a:bodyPr/>
          <a:lstStyle/>
          <a:p>
            <a:r>
              <a:rPr lang="en-US" altLang="en-US"/>
              <a:t>Router Solicitation and Advertisement</a:t>
            </a:r>
          </a:p>
        </p:txBody>
      </p:sp>
      <p:sp>
        <p:nvSpPr>
          <p:cNvPr id="144387" name="Rectangle 3"/>
          <p:cNvSpPr>
            <a:spLocks noGrp="1" noChangeArrowheads="1"/>
          </p:cNvSpPr>
          <p:nvPr>
            <p:ph type="body" idx="1"/>
          </p:nvPr>
        </p:nvSpPr>
        <p:spPr>
          <a:xfrm>
            <a:off x="381000" y="2971800"/>
            <a:ext cx="5410200" cy="3581400"/>
          </a:xfrm>
        </p:spPr>
        <p:txBody>
          <a:bodyPr/>
          <a:lstStyle/>
          <a:p>
            <a:pPr>
              <a:lnSpc>
                <a:spcPct val="90000"/>
              </a:lnSpc>
            </a:pPr>
            <a:r>
              <a:rPr lang="en-US" altLang="en-US" sz="1800"/>
              <a:t>When a host on the network boots, and the host has not been manually configured with a </a:t>
            </a:r>
            <a:r>
              <a:rPr lang="en-US" altLang="en-US" sz="1800" b="1"/>
              <a:t>default gateway</a:t>
            </a:r>
            <a:r>
              <a:rPr lang="en-US" altLang="en-US" sz="1800"/>
              <a:t>, it can learn of available routers through the process of router discovery. </a:t>
            </a:r>
          </a:p>
          <a:p>
            <a:pPr>
              <a:lnSpc>
                <a:spcPct val="90000"/>
              </a:lnSpc>
            </a:pPr>
            <a:r>
              <a:rPr lang="en-US" altLang="en-US" sz="1800"/>
              <a:t>This process begins with the </a:t>
            </a:r>
            <a:r>
              <a:rPr lang="en-US" altLang="en-US" sz="1800" b="1"/>
              <a:t>host</a:t>
            </a:r>
            <a:r>
              <a:rPr lang="en-US" altLang="en-US" sz="1800"/>
              <a:t> sending a </a:t>
            </a:r>
            <a:r>
              <a:rPr lang="en-US" altLang="en-US" sz="1800" b="1"/>
              <a:t>router solicitation</a:t>
            </a:r>
            <a:r>
              <a:rPr lang="en-US" altLang="en-US" sz="1800"/>
              <a:t> message to all routers, using the multicast address 224.0.0.2 as the destination address. (May also be broadcast). </a:t>
            </a:r>
          </a:p>
          <a:p>
            <a:pPr>
              <a:lnSpc>
                <a:spcPct val="90000"/>
              </a:lnSpc>
            </a:pPr>
            <a:r>
              <a:rPr lang="en-US" altLang="en-US" sz="1800"/>
              <a:t>When a router that supports the discovery process receives the </a:t>
            </a:r>
            <a:r>
              <a:rPr lang="en-US" altLang="en-US" sz="1800" b="1"/>
              <a:t>router</a:t>
            </a:r>
            <a:r>
              <a:rPr lang="en-US" altLang="en-US" sz="1800"/>
              <a:t> discovery message, a </a:t>
            </a:r>
            <a:r>
              <a:rPr lang="en-US" altLang="en-US" sz="1800" b="1"/>
              <a:t>router advertisement</a:t>
            </a:r>
            <a:r>
              <a:rPr lang="en-US" altLang="en-US" sz="1800"/>
              <a:t> is sent in return. </a:t>
            </a:r>
          </a:p>
          <a:p>
            <a:pPr>
              <a:lnSpc>
                <a:spcPct val="90000"/>
              </a:lnSpc>
            </a:pPr>
            <a:r>
              <a:rPr lang="en-US" altLang="en-US" sz="1800"/>
              <a:t>Routers may also periodically advertise router advertisement messages.</a:t>
            </a:r>
          </a:p>
        </p:txBody>
      </p:sp>
      <p:pic>
        <p:nvPicPr>
          <p:cNvPr id="144388" name="Picture 4" descr="image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219200"/>
            <a:ext cx="4732338" cy="1817688"/>
          </a:xfrm>
          <a:prstGeom prst="rect">
            <a:avLst/>
          </a:prstGeom>
          <a:noFill/>
          <a:extLst>
            <a:ext uri="{909E8E84-426E-40DD-AFC4-6F175D3DCCD1}">
              <a14:hiddenFill xmlns:a14="http://schemas.microsoft.com/office/drawing/2010/main">
                <a:solidFill>
                  <a:srgbClr val="FFFFFF"/>
                </a:solidFill>
              </a14:hiddenFill>
            </a:ext>
          </a:extLst>
        </p:spPr>
      </p:pic>
      <p:sp>
        <p:nvSpPr>
          <p:cNvPr id="144389" name="Text Box 5"/>
          <p:cNvSpPr txBox="1">
            <a:spLocks noChangeArrowheads="1"/>
          </p:cNvSpPr>
          <p:nvPr/>
        </p:nvSpPr>
        <p:spPr bwMode="auto">
          <a:xfrm>
            <a:off x="304800" y="15240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10</a:t>
            </a:r>
          </a:p>
        </p:txBody>
      </p:sp>
      <p:sp>
        <p:nvSpPr>
          <p:cNvPr id="144390" name="Text Box 6"/>
          <p:cNvSpPr txBox="1">
            <a:spLocks noChangeArrowheads="1"/>
          </p:cNvSpPr>
          <p:nvPr/>
        </p:nvSpPr>
        <p:spPr bwMode="auto">
          <a:xfrm>
            <a:off x="304800" y="1143000"/>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Router Solicitation</a:t>
            </a:r>
          </a:p>
        </p:txBody>
      </p:sp>
      <p:sp>
        <p:nvSpPr>
          <p:cNvPr id="144391" name="Text Box 7"/>
          <p:cNvSpPr txBox="1">
            <a:spLocks noChangeArrowheads="1"/>
          </p:cNvSpPr>
          <p:nvPr/>
        </p:nvSpPr>
        <p:spPr bwMode="auto">
          <a:xfrm>
            <a:off x="304800" y="2057400"/>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Router Advertisement</a:t>
            </a:r>
          </a:p>
        </p:txBody>
      </p:sp>
      <p:sp>
        <p:nvSpPr>
          <p:cNvPr id="144392" name="Text Box 8"/>
          <p:cNvSpPr txBox="1">
            <a:spLocks noChangeArrowheads="1"/>
          </p:cNvSpPr>
          <p:nvPr/>
        </p:nvSpPr>
        <p:spPr bwMode="auto">
          <a:xfrm>
            <a:off x="304800" y="24384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9</a:t>
            </a:r>
          </a:p>
        </p:txBody>
      </p:sp>
      <p:pic>
        <p:nvPicPr>
          <p:cNvPr id="144393" name="Picture 9" descr="24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971800"/>
            <a:ext cx="3090863" cy="3429000"/>
          </a:xfrm>
          <a:prstGeom prst="rect">
            <a:avLst/>
          </a:prstGeom>
          <a:noFill/>
          <a:extLst>
            <a:ext uri="{909E8E84-426E-40DD-AFC4-6F175D3DCCD1}">
              <a14:hiddenFill xmlns:a14="http://schemas.microsoft.com/office/drawing/2010/main">
                <a:solidFill>
                  <a:srgbClr val="FFFFFF"/>
                </a:solidFill>
              </a14:hiddenFill>
            </a:ext>
          </a:extLst>
        </p:spPr>
      </p:pic>
      <p:sp>
        <p:nvSpPr>
          <p:cNvPr id="144394" name="Rectangle 10"/>
          <p:cNvSpPr>
            <a:spLocks noChangeArrowheads="1"/>
          </p:cNvSpPr>
          <p:nvPr/>
        </p:nvSpPr>
        <p:spPr bwMode="auto">
          <a:xfrm>
            <a:off x="5943600" y="4572000"/>
            <a:ext cx="2667000" cy="3048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395" name="Text Box 11"/>
          <p:cNvSpPr txBox="1">
            <a:spLocks noChangeArrowheads="1"/>
          </p:cNvSpPr>
          <p:nvPr/>
        </p:nvSpPr>
        <p:spPr bwMode="auto">
          <a:xfrm>
            <a:off x="6781800" y="266700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b="1">
                <a:solidFill>
                  <a:srgbClr val="FF0000"/>
                </a:solidFill>
                <a:latin typeface="Arial" charset="0"/>
              </a:rPr>
              <a:t>Replaced by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2FBA316-61C6-8144-A204-B8A612E0DB5A}" type="slidenum">
              <a:rPr lang="en-US" altLang="en-US"/>
              <a:pPr/>
              <a:t>28</a:t>
            </a:fld>
            <a:endParaRPr lang="en-US" altLang="en-US"/>
          </a:p>
        </p:txBody>
      </p:sp>
      <p:sp>
        <p:nvSpPr>
          <p:cNvPr id="145410" name="Rectangle 2"/>
          <p:cNvSpPr>
            <a:spLocks noGrp="1" noChangeArrowheads="1"/>
          </p:cNvSpPr>
          <p:nvPr>
            <p:ph type="title"/>
          </p:nvPr>
        </p:nvSpPr>
        <p:spPr/>
        <p:txBody>
          <a:bodyPr/>
          <a:lstStyle/>
          <a:p>
            <a:r>
              <a:rPr lang="en-US" altLang="en-US"/>
              <a:t>IRDP</a:t>
            </a:r>
          </a:p>
        </p:txBody>
      </p:sp>
      <p:sp>
        <p:nvSpPr>
          <p:cNvPr id="145411" name="Rectangle 3"/>
          <p:cNvSpPr>
            <a:spLocks noGrp="1" noChangeArrowheads="1"/>
          </p:cNvSpPr>
          <p:nvPr>
            <p:ph type="body" idx="1"/>
          </p:nvPr>
        </p:nvSpPr>
        <p:spPr/>
        <p:txBody>
          <a:bodyPr/>
          <a:lstStyle/>
          <a:p>
            <a:r>
              <a:rPr lang="en-US" altLang="en-US"/>
              <a:t>Some newer IP hosts use ICMP Router Discovery Protocol (IRDP) (RFC 1256 ) to find a new router when a route becomes unavailable. </a:t>
            </a:r>
          </a:p>
          <a:p>
            <a:r>
              <a:rPr lang="en-US" altLang="en-US"/>
              <a:t>A host that runs IRDP listens for hello multicast messages from its configured router and uses an alternate router when it no longer receives those hello messages. </a:t>
            </a:r>
          </a:p>
          <a:p>
            <a:r>
              <a:rPr lang="en-US" altLang="en-US"/>
              <a:t>The default timer values of IRDP mean that it's not suitable for detection of failure of the first hop. </a:t>
            </a:r>
          </a:p>
          <a:p>
            <a:r>
              <a:rPr lang="en-US" altLang="en-US"/>
              <a:t>The default advertisement rate is once every 7 to 10 minutes, and the default lifetime is 30 minutes.</a:t>
            </a:r>
          </a:p>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A85E53E-18E7-FD4D-B47B-178EEA3ACDCD}" type="slidenum">
              <a:rPr lang="en-US" altLang="en-US"/>
              <a:pPr/>
              <a:t>29</a:t>
            </a:fld>
            <a:endParaRPr lang="en-US" altLang="en-US"/>
          </a:p>
        </p:txBody>
      </p:sp>
      <p:sp>
        <p:nvSpPr>
          <p:cNvPr id="146434" name="Rectangle 2"/>
          <p:cNvSpPr>
            <a:spLocks noGrp="1" noChangeArrowheads="1"/>
          </p:cNvSpPr>
          <p:nvPr>
            <p:ph type="title"/>
          </p:nvPr>
        </p:nvSpPr>
        <p:spPr>
          <a:xfrm>
            <a:off x="152400" y="152400"/>
            <a:ext cx="3886200" cy="609600"/>
          </a:xfrm>
        </p:spPr>
        <p:txBody>
          <a:bodyPr/>
          <a:lstStyle/>
          <a:p>
            <a:r>
              <a:rPr lang="en-US" altLang="en-US"/>
              <a:t>ICMP source-quench messages </a:t>
            </a:r>
          </a:p>
        </p:txBody>
      </p:sp>
      <p:sp>
        <p:nvSpPr>
          <p:cNvPr id="146435" name="Rectangle 3"/>
          <p:cNvSpPr>
            <a:spLocks noGrp="1" noChangeArrowheads="1"/>
          </p:cNvSpPr>
          <p:nvPr>
            <p:ph type="body" idx="1"/>
          </p:nvPr>
        </p:nvSpPr>
        <p:spPr>
          <a:xfrm>
            <a:off x="381000" y="2514600"/>
            <a:ext cx="8534400" cy="4038600"/>
          </a:xfrm>
        </p:spPr>
        <p:txBody>
          <a:bodyPr/>
          <a:lstStyle/>
          <a:p>
            <a:pPr>
              <a:lnSpc>
                <a:spcPct val="90000"/>
              </a:lnSpc>
            </a:pPr>
            <a:r>
              <a:rPr lang="en-US" altLang="en-US" sz="2000"/>
              <a:t>Congestion can also occur for various reasons including when traffic from a high speed LAN reaches a slower WAN connection. </a:t>
            </a:r>
          </a:p>
          <a:p>
            <a:pPr>
              <a:lnSpc>
                <a:spcPct val="90000"/>
              </a:lnSpc>
            </a:pPr>
            <a:r>
              <a:rPr lang="en-US" altLang="en-US" sz="2000"/>
              <a:t>Dropped packets occur when there is too much congestion on a network. </a:t>
            </a:r>
          </a:p>
          <a:p>
            <a:pPr>
              <a:lnSpc>
                <a:spcPct val="90000"/>
              </a:lnSpc>
            </a:pPr>
            <a:r>
              <a:rPr lang="en-US" altLang="en-US" sz="2000"/>
              <a:t>ICMP source-quench messages are used to reduce the amount of data lost. </a:t>
            </a:r>
          </a:p>
          <a:p>
            <a:pPr>
              <a:lnSpc>
                <a:spcPct val="90000"/>
              </a:lnSpc>
            </a:pPr>
            <a:r>
              <a:rPr lang="en-US" altLang="en-US" sz="2000"/>
              <a:t>The source-quench message asks senders to reduce the rate at which they are transmitting packets. </a:t>
            </a:r>
          </a:p>
          <a:p>
            <a:pPr>
              <a:lnSpc>
                <a:spcPct val="90000"/>
              </a:lnSpc>
            </a:pPr>
            <a:r>
              <a:rPr lang="en-US" altLang="en-US" sz="2000"/>
              <a:t>In most cases, congestion will subside after a short period of time, and the source will slowly increase the transmission rate as long as no other source-quench messages are received. </a:t>
            </a:r>
          </a:p>
          <a:p>
            <a:pPr>
              <a:lnSpc>
                <a:spcPct val="90000"/>
              </a:lnSpc>
            </a:pPr>
            <a:r>
              <a:rPr lang="en-US" altLang="en-US" sz="2000" b="1" i="1"/>
              <a:t>Most Cisco routers do not send source-quench messages by default</a:t>
            </a:r>
            <a:r>
              <a:rPr lang="en-US" altLang="en-US" sz="2000"/>
              <a:t>, because the source-quench message may itself add to the network congestion.   (See TCP)</a:t>
            </a:r>
          </a:p>
        </p:txBody>
      </p:sp>
      <p:pic>
        <p:nvPicPr>
          <p:cNvPr id="146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225" y="0"/>
            <a:ext cx="50577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6437" name="Text Box 5"/>
          <p:cNvSpPr txBox="1">
            <a:spLocks noChangeArrowheads="1"/>
          </p:cNvSpPr>
          <p:nvPr/>
        </p:nvSpPr>
        <p:spPr bwMode="auto">
          <a:xfrm>
            <a:off x="228600" y="1295400"/>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Source Quench</a:t>
            </a:r>
          </a:p>
        </p:txBody>
      </p:sp>
      <p:sp>
        <p:nvSpPr>
          <p:cNvPr id="146438" name="Text Box 6"/>
          <p:cNvSpPr txBox="1">
            <a:spLocks noChangeArrowheads="1"/>
          </p:cNvSpPr>
          <p:nvPr/>
        </p:nvSpPr>
        <p:spPr bwMode="auto">
          <a:xfrm>
            <a:off x="228600" y="16764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78F772F-B561-2644-8B66-3CD767CB4321}" type="slidenum">
              <a:rPr lang="en-US" altLang="en-US"/>
              <a:pPr/>
              <a:t>3</a:t>
            </a:fld>
            <a:endParaRPr lang="en-US" altLang="en-US"/>
          </a:p>
        </p:txBody>
      </p:sp>
      <p:sp>
        <p:nvSpPr>
          <p:cNvPr id="7178" name="Rectangle 10"/>
          <p:cNvSpPr>
            <a:spLocks noGrp="1" noChangeArrowheads="1"/>
          </p:cNvSpPr>
          <p:nvPr>
            <p:ph type="title"/>
          </p:nvPr>
        </p:nvSpPr>
        <p:spPr>
          <a:xfrm>
            <a:off x="381000" y="152400"/>
            <a:ext cx="4191000" cy="609600"/>
          </a:xfrm>
        </p:spPr>
        <p:txBody>
          <a:bodyPr/>
          <a:lstStyle/>
          <a:p>
            <a:r>
              <a:rPr lang="en-US" altLang="en-US"/>
              <a:t>Overview</a:t>
            </a:r>
          </a:p>
        </p:txBody>
      </p:sp>
      <p:sp>
        <p:nvSpPr>
          <p:cNvPr id="7183" name="Rectangle 15"/>
          <p:cNvSpPr>
            <a:spLocks noChangeArrowheads="1"/>
          </p:cNvSpPr>
          <p:nvPr/>
        </p:nvSpPr>
        <p:spPr bwMode="auto">
          <a:xfrm>
            <a:off x="381000" y="3429000"/>
            <a:ext cx="8534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09999"/>
              </a:buClr>
              <a:buSzPct val="125000"/>
              <a:buFont typeface="Arial" charset="0"/>
              <a:buNone/>
            </a:pPr>
            <a:r>
              <a:rPr lang="en-US" altLang="en-US" sz="2000" b="1">
                <a:latin typeface="Arial" charset="0"/>
                <a:ea typeface="Arial" charset="0"/>
                <a:cs typeface="Arial" charset="0"/>
              </a:rPr>
              <a:t>IP</a:t>
            </a:r>
            <a:r>
              <a:rPr lang="en-US" altLang="en-US" sz="2000">
                <a:latin typeface="Arial" charset="0"/>
                <a:ea typeface="Arial" charset="0"/>
                <a:cs typeface="Arial" charset="0"/>
              </a:rPr>
              <a:t> is a best effort delivery system. </a:t>
            </a:r>
          </a:p>
          <a:p>
            <a:pPr lvl="1">
              <a:spcBef>
                <a:spcPct val="20000"/>
              </a:spcBef>
              <a:buClr>
                <a:srgbClr val="009999"/>
              </a:buClr>
              <a:buSzPct val="125000"/>
              <a:buFont typeface="Arial" charset="0"/>
              <a:buChar char="•"/>
            </a:pPr>
            <a:r>
              <a:rPr lang="en-US" altLang="en-US" sz="2000">
                <a:latin typeface="Arial" charset="0"/>
                <a:ea typeface="Arial" charset="0"/>
                <a:cs typeface="Arial" charset="0"/>
              </a:rPr>
              <a:t>Data may fail to reach its destination for a variety of reasons, such as hardware failure, improper configuration or incorrect routing information. </a:t>
            </a:r>
          </a:p>
          <a:p>
            <a:pPr lvl="1">
              <a:spcBef>
                <a:spcPct val="20000"/>
              </a:spcBef>
              <a:buClr>
                <a:srgbClr val="009999"/>
              </a:buClr>
              <a:buSzPct val="125000"/>
              <a:buFont typeface="Arial" charset="0"/>
              <a:buChar char="•"/>
            </a:pPr>
            <a:r>
              <a:rPr lang="en-US" altLang="en-US" sz="2000">
                <a:latin typeface="Arial" charset="0"/>
                <a:ea typeface="Arial" charset="0"/>
                <a:cs typeface="Arial" charset="0"/>
              </a:rPr>
              <a:t>IP does not have a built-in mechanism for sending error and control messages.</a:t>
            </a:r>
          </a:p>
          <a:p>
            <a:pPr lvl="1">
              <a:spcBef>
                <a:spcPct val="20000"/>
              </a:spcBef>
              <a:buClr>
                <a:srgbClr val="009999"/>
              </a:buClr>
              <a:buSzPct val="125000"/>
              <a:buFont typeface="Arial" charset="0"/>
              <a:buChar char="•"/>
            </a:pPr>
            <a:r>
              <a:rPr lang="en-US" altLang="en-US" sz="2000">
                <a:latin typeface="Arial" charset="0"/>
                <a:ea typeface="Arial" charset="0"/>
                <a:cs typeface="Arial" charset="0"/>
              </a:rPr>
              <a:t>IP also lack a mechanism for host and management queries.</a:t>
            </a:r>
          </a:p>
          <a:p>
            <a:pPr>
              <a:spcBef>
                <a:spcPct val="20000"/>
              </a:spcBef>
              <a:buClr>
                <a:srgbClr val="009999"/>
              </a:buClr>
              <a:buSzPct val="125000"/>
              <a:buFont typeface="Arial" charset="0"/>
              <a:buNone/>
            </a:pPr>
            <a:r>
              <a:rPr lang="en-US" altLang="en-US" sz="2000" b="1">
                <a:latin typeface="Arial" charset="0"/>
                <a:ea typeface="Arial" charset="0"/>
                <a:cs typeface="Arial" charset="0"/>
              </a:rPr>
              <a:t>Internet Control Message Protocol (ICMP)</a:t>
            </a:r>
            <a:r>
              <a:rPr lang="en-US" altLang="en-US" sz="2000">
                <a:latin typeface="Arial" charset="0"/>
                <a:ea typeface="Arial" charset="0"/>
                <a:cs typeface="Arial" charset="0"/>
              </a:rPr>
              <a:t>  was designed to handle these issues. </a:t>
            </a:r>
            <a:endParaRPr lang="en-US" altLang="en-US" sz="2000">
              <a:latin typeface="Arial" charset="0"/>
            </a:endParaRPr>
          </a:p>
        </p:txBody>
      </p:sp>
      <p:graphicFrame>
        <p:nvGraphicFramePr>
          <p:cNvPr id="7185" name="Object 17"/>
          <p:cNvGraphicFramePr>
            <a:graphicFrameLocks noChangeAspect="1"/>
          </p:cNvGraphicFramePr>
          <p:nvPr/>
        </p:nvGraphicFramePr>
        <p:xfrm>
          <a:off x="4876800" y="0"/>
          <a:ext cx="4114800" cy="3581400"/>
        </p:xfrm>
        <a:graphic>
          <a:graphicData uri="http://schemas.openxmlformats.org/presentationml/2006/ole">
            <mc:AlternateContent xmlns:mc="http://schemas.openxmlformats.org/markup-compatibility/2006">
              <mc:Choice xmlns:v="urn:schemas-microsoft-com:vml" Requires="v">
                <p:oleObj spid="_x0000_s7189" name="Bitmap Image" r:id="rId3" imgW="4115157" imgH="3580952" progId="Paint.Picture">
                  <p:embed/>
                </p:oleObj>
              </mc:Choice>
              <mc:Fallback>
                <p:oleObj name="Bitmap Image" r:id="rId3" imgW="4115157" imgH="3580952" progId="Paint.Picture">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0"/>
                        <a:ext cx="4114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0119EA6C-7BCB-374B-9CFD-740756A1F3B4}" type="slidenum">
              <a:rPr lang="en-US" altLang="en-US"/>
              <a:pPr/>
              <a:t>30</a:t>
            </a:fld>
            <a:endParaRPr lang="en-US" altLang="en-US"/>
          </a:p>
        </p:txBody>
      </p:sp>
      <p:sp>
        <p:nvSpPr>
          <p:cNvPr id="147458" name="Rectangle 2"/>
          <p:cNvSpPr>
            <a:spLocks noGrp="1" noChangeArrowheads="1"/>
          </p:cNvSpPr>
          <p:nvPr>
            <p:ph type="title"/>
          </p:nvPr>
        </p:nvSpPr>
        <p:spPr>
          <a:xfrm>
            <a:off x="152400" y="152400"/>
            <a:ext cx="3886200" cy="609600"/>
          </a:xfrm>
        </p:spPr>
        <p:txBody>
          <a:bodyPr/>
          <a:lstStyle/>
          <a:p>
            <a:r>
              <a:rPr lang="en-US" altLang="en-US"/>
              <a:t>ICMP source-quench messages </a:t>
            </a:r>
          </a:p>
        </p:txBody>
      </p:sp>
      <p:sp>
        <p:nvSpPr>
          <p:cNvPr id="147459" name="Rectangle 3"/>
          <p:cNvSpPr>
            <a:spLocks noGrp="1" noChangeArrowheads="1"/>
          </p:cNvSpPr>
          <p:nvPr>
            <p:ph type="body" idx="1"/>
          </p:nvPr>
        </p:nvSpPr>
        <p:spPr>
          <a:xfrm>
            <a:off x="381000" y="2514600"/>
            <a:ext cx="8534400" cy="4038600"/>
          </a:xfrm>
        </p:spPr>
        <p:txBody>
          <a:bodyPr/>
          <a:lstStyle/>
          <a:p>
            <a:r>
              <a:rPr lang="en-US" altLang="en-US" sz="2000"/>
              <a:t>IP has no mechanism for flow control</a:t>
            </a:r>
          </a:p>
          <a:p>
            <a:r>
              <a:rPr lang="en-US" altLang="en-US" sz="2000"/>
              <a:t>Some issues with ICMP Source Quench:</a:t>
            </a:r>
          </a:p>
          <a:p>
            <a:pPr lvl="1"/>
            <a:r>
              <a:rPr lang="en-US" altLang="en-US" sz="2000"/>
              <a:t>A router or destination host (buffers full) will send one source-quench message for each discarded packet.</a:t>
            </a:r>
          </a:p>
          <a:p>
            <a:pPr lvl="1"/>
            <a:r>
              <a:rPr lang="en-US" altLang="en-US" sz="2000"/>
              <a:t>No mechanism to tell the source that the congestion has been relieved and source can resume sending at previous rate.</a:t>
            </a:r>
          </a:p>
          <a:p>
            <a:r>
              <a:rPr lang="en-US" altLang="en-US" sz="2000"/>
              <a:t>Remember, TCP/IP uses TCP mechanisms for flow control and reliability including sliding windows.</a:t>
            </a:r>
          </a:p>
        </p:txBody>
      </p:sp>
      <p:pic>
        <p:nvPicPr>
          <p:cNvPr id="147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225" y="0"/>
            <a:ext cx="50577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7461" name="Text Box 5"/>
          <p:cNvSpPr txBox="1">
            <a:spLocks noChangeArrowheads="1"/>
          </p:cNvSpPr>
          <p:nvPr/>
        </p:nvSpPr>
        <p:spPr bwMode="auto">
          <a:xfrm>
            <a:off x="228600" y="1295400"/>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ICMP Source Quench</a:t>
            </a:r>
          </a:p>
        </p:txBody>
      </p:sp>
      <p:sp>
        <p:nvSpPr>
          <p:cNvPr id="147462" name="Text Box 6"/>
          <p:cNvSpPr txBox="1">
            <a:spLocks noChangeArrowheads="1"/>
          </p:cNvSpPr>
          <p:nvPr/>
        </p:nvSpPr>
        <p:spPr bwMode="auto">
          <a:xfrm>
            <a:off x="228600" y="16764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Type = 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p:txBody>
          <a:bodyPr/>
          <a:lstStyle/>
          <a:p>
            <a:pPr algn="ctr"/>
            <a:r>
              <a:rPr lang="en-US" altLang="en-US"/>
              <a:t>ICMP Path MTU Discovery</a:t>
            </a:r>
          </a:p>
        </p:txBody>
      </p:sp>
      <p:sp>
        <p:nvSpPr>
          <p:cNvPr id="149507" name="Rectangle 3"/>
          <p:cNvSpPr>
            <a:spLocks noGrp="1" noChangeArrowheads="1"/>
          </p:cNvSpPr>
          <p:nvPr>
            <p:ph type="subTitle" idx="1"/>
          </p:nvPr>
        </p:nvSpPr>
        <p:spPr>
          <a:xfrm>
            <a:off x="838200" y="2819400"/>
            <a:ext cx="7772400" cy="3429000"/>
          </a:xfrm>
        </p:spPr>
        <p:txBody>
          <a:bodyPr/>
          <a:lstStyle/>
          <a:p>
            <a:endParaRPr lang="en-US" alt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DEAF3DF-093A-3C4C-9187-BF6FD40425FB}" type="slidenum">
              <a:rPr lang="en-US" altLang="en-US"/>
              <a:pPr/>
              <a:t>32</a:t>
            </a:fld>
            <a:endParaRPr lang="en-US" altLang="en-US"/>
          </a:p>
        </p:txBody>
      </p:sp>
      <p:sp>
        <p:nvSpPr>
          <p:cNvPr id="150530" name="Rectangle 2"/>
          <p:cNvSpPr>
            <a:spLocks noGrp="1" noChangeArrowheads="1"/>
          </p:cNvSpPr>
          <p:nvPr>
            <p:ph type="title"/>
          </p:nvPr>
        </p:nvSpPr>
        <p:spPr>
          <a:xfrm>
            <a:off x="381000" y="152400"/>
            <a:ext cx="3886200" cy="609600"/>
          </a:xfrm>
        </p:spPr>
        <p:txBody>
          <a:bodyPr/>
          <a:lstStyle/>
          <a:p>
            <a:r>
              <a:rPr lang="en-US" altLang="en-US"/>
              <a:t>Path MTU Discovery</a:t>
            </a:r>
          </a:p>
        </p:txBody>
      </p:sp>
      <p:sp>
        <p:nvSpPr>
          <p:cNvPr id="150531" name="Rectangle 3"/>
          <p:cNvSpPr>
            <a:spLocks noGrp="1" noChangeArrowheads="1"/>
          </p:cNvSpPr>
          <p:nvPr>
            <p:ph type="body" idx="1"/>
          </p:nvPr>
        </p:nvSpPr>
        <p:spPr>
          <a:xfrm>
            <a:off x="381000" y="3048000"/>
            <a:ext cx="8534400" cy="3505200"/>
          </a:xfrm>
        </p:spPr>
        <p:txBody>
          <a:bodyPr/>
          <a:lstStyle/>
          <a:p>
            <a:pPr>
              <a:lnSpc>
                <a:spcPct val="90000"/>
              </a:lnSpc>
              <a:buFont typeface="Arial" charset="0"/>
              <a:buNone/>
            </a:pPr>
            <a:r>
              <a:rPr lang="en-US" altLang="en-US" sz="2000" b="1"/>
              <a:t>Problem</a:t>
            </a:r>
            <a:r>
              <a:rPr lang="en-US" altLang="en-US" sz="2000"/>
              <a:t>:</a:t>
            </a:r>
          </a:p>
          <a:p>
            <a:pPr>
              <a:lnSpc>
                <a:spcPct val="90000"/>
              </a:lnSpc>
            </a:pPr>
            <a:r>
              <a:rPr lang="en-US" altLang="en-US" sz="2000"/>
              <a:t>How path MTU discovery (PMTU-D) combined with filtering ICMP messages can result in connectivity problems.</a:t>
            </a:r>
          </a:p>
          <a:p>
            <a:pPr>
              <a:lnSpc>
                <a:spcPct val="90000"/>
              </a:lnSpc>
            </a:pPr>
            <a:r>
              <a:rPr lang="en-US" altLang="en-US" sz="2000">
                <a:solidFill>
                  <a:srgbClr val="000000"/>
                </a:solidFill>
                <a:ea typeface="Arial" charset="0"/>
                <a:cs typeface="Arial" charset="0"/>
              </a:rPr>
              <a:t>Path MTU discovery allows a node to dynamically discover and adjust to differences in the MTU size of every link along a given data path. </a:t>
            </a:r>
          </a:p>
          <a:p>
            <a:pPr>
              <a:lnSpc>
                <a:spcPct val="90000"/>
              </a:lnSpc>
            </a:pPr>
            <a:r>
              <a:rPr lang="en-US" altLang="en-US" sz="2000">
                <a:solidFill>
                  <a:srgbClr val="000000"/>
                </a:solidFill>
                <a:ea typeface="Arial" charset="0"/>
                <a:cs typeface="Arial" charset="0"/>
              </a:rPr>
              <a:t>In IPv4, the minimum link MTU size is 68 octets and the recommended minimum is 576 octets, which is the minimum reassembly buffer size. </a:t>
            </a:r>
          </a:p>
          <a:p>
            <a:pPr>
              <a:lnSpc>
                <a:spcPct val="90000"/>
              </a:lnSpc>
            </a:pPr>
            <a:r>
              <a:rPr lang="en-US" altLang="en-US" sz="2000">
                <a:solidFill>
                  <a:srgbClr val="000000"/>
                </a:solidFill>
                <a:ea typeface="Arial" charset="0"/>
                <a:cs typeface="Arial" charset="0"/>
              </a:rPr>
              <a:t>So, any IPv4 packet must be at least 68 octets in length.</a:t>
            </a:r>
          </a:p>
          <a:p>
            <a:pPr>
              <a:lnSpc>
                <a:spcPct val="90000"/>
              </a:lnSpc>
            </a:pPr>
            <a:r>
              <a:rPr lang="en-US" altLang="en-US" sz="1600">
                <a:solidFill>
                  <a:srgbClr val="000000"/>
                </a:solidFill>
                <a:ea typeface="Arial" charset="0"/>
                <a:cs typeface="Arial" charset="0"/>
              </a:rPr>
              <a:t>(</a:t>
            </a:r>
            <a:r>
              <a:rPr lang="en-US" altLang="en-US" sz="1600" i="1">
                <a:solidFill>
                  <a:srgbClr val="000000"/>
                </a:solidFill>
                <a:ea typeface="Arial" charset="0"/>
                <a:cs typeface="Arial" charset="0"/>
              </a:rPr>
              <a:t>In IPv6, the minimum link MTU is 1280 octets, but the recommended MTU value for IPv6 links is 1500 octets. The maximum packet size supported by the basic IPv6 header is 64,000 octets. Larger packets called jumbograms could be handled using a hop-by-hop extension header option</a:t>
            </a:r>
            <a:r>
              <a:rPr lang="en-US" altLang="en-US" sz="1600">
                <a:solidFill>
                  <a:srgbClr val="000000"/>
                </a:solidFill>
                <a:ea typeface="Arial" charset="0"/>
                <a:cs typeface="Arial" charset="0"/>
              </a:rPr>
              <a:t>.)</a:t>
            </a:r>
            <a:endParaRPr lang="en-US" altLang="en-US" sz="1600"/>
          </a:p>
        </p:txBody>
      </p:sp>
      <p:pic>
        <p:nvPicPr>
          <p:cNvPr id="150533" name="Picture 5" descr="Fig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288" y="0"/>
            <a:ext cx="4811712" cy="3097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2504E99-BFF3-2C41-BB07-F0DBC3F13C3E}" type="slidenum">
              <a:rPr lang="en-US" altLang="en-US"/>
              <a:pPr/>
              <a:t>33</a:t>
            </a:fld>
            <a:endParaRPr lang="en-US" altLang="en-US"/>
          </a:p>
        </p:txBody>
      </p:sp>
      <p:sp>
        <p:nvSpPr>
          <p:cNvPr id="151554" name="Rectangle 2"/>
          <p:cNvSpPr>
            <a:spLocks noGrp="1" noChangeArrowheads="1"/>
          </p:cNvSpPr>
          <p:nvPr>
            <p:ph type="title"/>
          </p:nvPr>
        </p:nvSpPr>
        <p:spPr>
          <a:xfrm>
            <a:off x="152400" y="152400"/>
            <a:ext cx="8458200" cy="609600"/>
          </a:xfrm>
        </p:spPr>
        <p:txBody>
          <a:bodyPr/>
          <a:lstStyle/>
          <a:p>
            <a:r>
              <a:rPr lang="en-US" altLang="en-US"/>
              <a:t>Path MTU Discovery - Terms</a:t>
            </a:r>
          </a:p>
        </p:txBody>
      </p:sp>
      <p:sp>
        <p:nvSpPr>
          <p:cNvPr id="151555" name="Rectangle 3"/>
          <p:cNvSpPr>
            <a:spLocks noGrp="1" noChangeArrowheads="1"/>
          </p:cNvSpPr>
          <p:nvPr>
            <p:ph type="body" idx="1"/>
          </p:nvPr>
        </p:nvSpPr>
        <p:spPr>
          <a:xfrm>
            <a:off x="381000" y="2971800"/>
            <a:ext cx="8534400" cy="3581400"/>
          </a:xfrm>
        </p:spPr>
        <p:txBody>
          <a:bodyPr/>
          <a:lstStyle/>
          <a:p>
            <a:pPr>
              <a:lnSpc>
                <a:spcPct val="90000"/>
              </a:lnSpc>
            </a:pPr>
            <a:r>
              <a:rPr lang="en-US" altLang="en-US" sz="2000" b="1"/>
              <a:t>MTU</a:t>
            </a:r>
            <a:r>
              <a:rPr lang="en-US" altLang="en-US" sz="2000"/>
              <a:t>: The maximum transmission unit is a link layer restriction on the maximum number of bytes of data in a single transmission (ie. frame, cell, packet, depending on the terminology). </a:t>
            </a:r>
          </a:p>
          <a:p>
            <a:pPr lvl="1">
              <a:lnSpc>
                <a:spcPct val="90000"/>
              </a:lnSpc>
            </a:pPr>
            <a:r>
              <a:rPr lang="en-US" altLang="en-US" sz="2000"/>
              <a:t>The table above shows some typical values for MTUs, taken from RFC-1191.</a:t>
            </a:r>
          </a:p>
          <a:p>
            <a:pPr>
              <a:lnSpc>
                <a:spcPct val="90000"/>
              </a:lnSpc>
            </a:pPr>
            <a:r>
              <a:rPr lang="en-US" altLang="en-US" sz="2000" b="1"/>
              <a:t>Path MTU</a:t>
            </a:r>
            <a:r>
              <a:rPr lang="en-US" altLang="en-US" sz="2000"/>
              <a:t> : The smallest MTU of any link on the current path between two hosts. </a:t>
            </a:r>
          </a:p>
          <a:p>
            <a:pPr lvl="1">
              <a:lnSpc>
                <a:spcPct val="90000"/>
              </a:lnSpc>
            </a:pPr>
            <a:r>
              <a:rPr lang="en-US" altLang="en-US" sz="2000"/>
              <a:t>This may change over time since the route between two hosts, especially on the Internet, may change over time. </a:t>
            </a:r>
          </a:p>
          <a:p>
            <a:pPr lvl="1">
              <a:lnSpc>
                <a:spcPct val="90000"/>
              </a:lnSpc>
            </a:pPr>
            <a:r>
              <a:rPr lang="en-US" altLang="en-US" sz="2000"/>
              <a:t>It is not necessarily symmetric and can even vary for different types of traffic from the same host. </a:t>
            </a:r>
          </a:p>
        </p:txBody>
      </p:sp>
      <p:pic>
        <p:nvPicPr>
          <p:cNvPr id="1515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42291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515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57200"/>
            <a:ext cx="310515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FB37F2BF-4DF6-CC4E-A6CE-FCE98B81B9F5}" type="slidenum">
              <a:rPr lang="en-US" altLang="en-US"/>
              <a:pPr/>
              <a:t>34</a:t>
            </a:fld>
            <a:endParaRPr lang="en-US" altLang="en-US"/>
          </a:p>
        </p:txBody>
      </p:sp>
      <p:sp>
        <p:nvSpPr>
          <p:cNvPr id="152578" name="Rectangle 2"/>
          <p:cNvSpPr>
            <a:spLocks noGrp="1" noChangeArrowheads="1"/>
          </p:cNvSpPr>
          <p:nvPr>
            <p:ph type="title"/>
          </p:nvPr>
        </p:nvSpPr>
        <p:spPr/>
        <p:txBody>
          <a:bodyPr/>
          <a:lstStyle/>
          <a:p>
            <a:r>
              <a:rPr lang="en-US" altLang="en-US"/>
              <a:t>Terms</a:t>
            </a:r>
          </a:p>
        </p:txBody>
      </p:sp>
      <p:sp>
        <p:nvSpPr>
          <p:cNvPr id="152579" name="Rectangle 3"/>
          <p:cNvSpPr>
            <a:spLocks noGrp="1" noChangeArrowheads="1"/>
          </p:cNvSpPr>
          <p:nvPr>
            <p:ph type="body" idx="1"/>
          </p:nvPr>
        </p:nvSpPr>
        <p:spPr>
          <a:xfrm>
            <a:off x="381000" y="2895600"/>
            <a:ext cx="8534400" cy="3657600"/>
          </a:xfrm>
        </p:spPr>
        <p:txBody>
          <a:bodyPr/>
          <a:lstStyle/>
          <a:p>
            <a:pPr>
              <a:lnSpc>
                <a:spcPct val="90000"/>
              </a:lnSpc>
            </a:pPr>
            <a:r>
              <a:rPr lang="en-US" altLang="en-US" sz="1800" b="1"/>
              <a:t>Fragmentation</a:t>
            </a:r>
            <a:r>
              <a:rPr lang="en-US" altLang="en-US" sz="1800"/>
              <a:t>: When a packet is too large to be sent across a link as a single unit, a router can fragment the packet. </a:t>
            </a:r>
          </a:p>
          <a:p>
            <a:pPr lvl="1">
              <a:lnSpc>
                <a:spcPct val="90000"/>
              </a:lnSpc>
            </a:pPr>
            <a:r>
              <a:rPr lang="en-US" altLang="en-US" sz="1800"/>
              <a:t>This means that it splits it into multiple parts which contain enough information for the receiver to glue them together again. </a:t>
            </a:r>
          </a:p>
          <a:p>
            <a:pPr lvl="1">
              <a:lnSpc>
                <a:spcPct val="90000"/>
              </a:lnSpc>
            </a:pPr>
            <a:r>
              <a:rPr lang="en-US" altLang="en-US" sz="1800"/>
              <a:t>Note that this is </a:t>
            </a:r>
            <a:r>
              <a:rPr lang="en-US" altLang="en-US" sz="1800" u="sng"/>
              <a:t>not</a:t>
            </a:r>
            <a:r>
              <a:rPr lang="en-US" altLang="en-US" sz="1800"/>
              <a:t> done on a hop-by-hop basis, but once fragmented a packet will not be put back together until it reaches its destination. </a:t>
            </a:r>
          </a:p>
          <a:p>
            <a:pPr lvl="1">
              <a:lnSpc>
                <a:spcPct val="90000"/>
              </a:lnSpc>
            </a:pPr>
            <a:r>
              <a:rPr lang="en-US" altLang="en-US" sz="1800"/>
              <a:t>Fragmentation is undesirable for numerous reasons, including: </a:t>
            </a:r>
          </a:p>
          <a:p>
            <a:pPr lvl="2">
              <a:lnSpc>
                <a:spcPct val="90000"/>
              </a:lnSpc>
            </a:pPr>
            <a:r>
              <a:rPr lang="en-US" altLang="en-US" sz="1800"/>
              <a:t>If any one fragment from a packet is dropped, the entire packet needs to be retransmitted. This is a very significant problem. </a:t>
            </a:r>
          </a:p>
          <a:p>
            <a:pPr lvl="2">
              <a:lnSpc>
                <a:spcPct val="90000"/>
              </a:lnSpc>
            </a:pPr>
            <a:r>
              <a:rPr lang="en-US" altLang="en-US" sz="1800"/>
              <a:t>It imposes extra processing load on the routers that have to split the packets. </a:t>
            </a:r>
          </a:p>
          <a:p>
            <a:pPr lvl="2">
              <a:lnSpc>
                <a:spcPct val="90000"/>
              </a:lnSpc>
            </a:pPr>
            <a:r>
              <a:rPr lang="en-US" altLang="en-US" sz="1800"/>
              <a:t>In some configuration, simpler firewalls will block all fragments because they don't contain the header information for a higher layer protocol (eg. TCP) needed for filtering. </a:t>
            </a:r>
          </a:p>
        </p:txBody>
      </p:sp>
      <p:pic>
        <p:nvPicPr>
          <p:cNvPr id="152581" name="Picture 5" descr="In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0"/>
            <a:ext cx="3962400" cy="2867025"/>
          </a:xfrm>
          <a:prstGeom prst="rect">
            <a:avLst/>
          </a:prstGeom>
          <a:noFill/>
          <a:extLst>
            <a:ext uri="{909E8E84-426E-40DD-AFC4-6F175D3DCCD1}">
              <a14:hiddenFill xmlns:a14="http://schemas.microsoft.com/office/drawing/2010/main">
                <a:solidFill>
                  <a:srgbClr val="FFFFFF"/>
                </a:solidFill>
              </a14:hiddenFill>
            </a:ext>
          </a:extLst>
        </p:spPr>
      </p:pic>
      <p:pic>
        <p:nvPicPr>
          <p:cNvPr id="152583" name="Picture 7" descr="frag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4800600" cy="1144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1E4DD919-FE74-4449-AF2F-5976C8217891}" type="slidenum">
              <a:rPr lang="en-US" altLang="en-US"/>
              <a:pPr/>
              <a:t>35</a:t>
            </a:fld>
            <a:endParaRPr lang="en-US" altLang="en-US"/>
          </a:p>
        </p:txBody>
      </p:sp>
      <p:sp>
        <p:nvSpPr>
          <p:cNvPr id="153602" name="Rectangle 2"/>
          <p:cNvSpPr>
            <a:spLocks noGrp="1" noChangeArrowheads="1"/>
          </p:cNvSpPr>
          <p:nvPr>
            <p:ph type="title"/>
          </p:nvPr>
        </p:nvSpPr>
        <p:spPr>
          <a:xfrm>
            <a:off x="304800" y="152400"/>
            <a:ext cx="8458200" cy="609600"/>
          </a:xfrm>
        </p:spPr>
        <p:txBody>
          <a:bodyPr/>
          <a:lstStyle/>
          <a:p>
            <a:r>
              <a:rPr lang="en-US" altLang="en-US"/>
              <a:t>Terms</a:t>
            </a:r>
          </a:p>
        </p:txBody>
      </p:sp>
      <p:sp>
        <p:nvSpPr>
          <p:cNvPr id="153603" name="Rectangle 3"/>
          <p:cNvSpPr>
            <a:spLocks noGrp="1" noChangeArrowheads="1"/>
          </p:cNvSpPr>
          <p:nvPr>
            <p:ph type="body" idx="1"/>
          </p:nvPr>
        </p:nvSpPr>
        <p:spPr>
          <a:xfrm>
            <a:off x="381000" y="2286000"/>
            <a:ext cx="8534400" cy="4267200"/>
          </a:xfrm>
        </p:spPr>
        <p:txBody>
          <a:bodyPr/>
          <a:lstStyle/>
          <a:p>
            <a:pPr>
              <a:lnSpc>
                <a:spcPct val="90000"/>
              </a:lnSpc>
            </a:pPr>
            <a:r>
              <a:rPr lang="en-US" altLang="en-US" sz="1800" b="1"/>
              <a:t>DF (Don't Fragment) bit</a:t>
            </a:r>
            <a:r>
              <a:rPr lang="en-US" altLang="en-US" sz="1800"/>
              <a:t>: This is a bit in the IP header that can be set to indicate that the packet should not be fragmented by routers.</a:t>
            </a:r>
          </a:p>
          <a:p>
            <a:pPr lvl="1">
              <a:lnSpc>
                <a:spcPct val="90000"/>
              </a:lnSpc>
            </a:pPr>
            <a:r>
              <a:rPr lang="en-US" altLang="en-US" sz="1800"/>
              <a:t>If the packet needs to be fragmented, an </a:t>
            </a:r>
            <a:r>
              <a:rPr lang="en-US" altLang="en-US" sz="1800" i="1"/>
              <a:t>ICMP "can't fragment"</a:t>
            </a:r>
            <a:r>
              <a:rPr lang="en-US" altLang="en-US" sz="1800"/>
              <a:t> error is returned sent to the sender and the packet is dropped. </a:t>
            </a:r>
          </a:p>
          <a:p>
            <a:pPr>
              <a:lnSpc>
                <a:spcPct val="90000"/>
              </a:lnSpc>
            </a:pPr>
            <a:r>
              <a:rPr lang="en-US" altLang="en-US" sz="1800" b="1"/>
              <a:t>ICMP Can't Fragment Error</a:t>
            </a:r>
            <a:r>
              <a:rPr lang="en-US" altLang="en-US" sz="1800"/>
              <a:t>: </a:t>
            </a:r>
          </a:p>
          <a:p>
            <a:pPr lvl="1">
              <a:lnSpc>
                <a:spcPct val="90000"/>
              </a:lnSpc>
            </a:pPr>
            <a:r>
              <a:rPr lang="en-US" altLang="en-US" sz="1800"/>
              <a:t>This error is a type 3 (destination unreachable), code 4 (fragmentation needed but don't-fragment bit set) </a:t>
            </a:r>
          </a:p>
          <a:p>
            <a:pPr lvl="1">
              <a:lnSpc>
                <a:spcPct val="90000"/>
              </a:lnSpc>
            </a:pPr>
            <a:r>
              <a:rPr lang="en-US" altLang="en-US" sz="1800"/>
              <a:t>Returned by a router when it receives a packet that is too large for it to forward and the DF bit is set. </a:t>
            </a:r>
          </a:p>
          <a:p>
            <a:pPr lvl="1">
              <a:lnSpc>
                <a:spcPct val="90000"/>
              </a:lnSpc>
            </a:pPr>
            <a:r>
              <a:rPr lang="en-US" altLang="en-US" sz="1800"/>
              <a:t>The packet is dropped and the ICMP error is sent back to the origin host. </a:t>
            </a:r>
          </a:p>
          <a:p>
            <a:pPr lvl="1">
              <a:lnSpc>
                <a:spcPct val="90000"/>
              </a:lnSpc>
            </a:pPr>
            <a:r>
              <a:rPr lang="en-US" altLang="en-US" sz="1800"/>
              <a:t>Normally, this tells the origin host that it needs to reduce the size of its packets if it wants to get through. </a:t>
            </a:r>
          </a:p>
          <a:p>
            <a:pPr lvl="1">
              <a:lnSpc>
                <a:spcPct val="90000"/>
              </a:lnSpc>
            </a:pPr>
            <a:r>
              <a:rPr lang="en-US" altLang="en-US" sz="1800"/>
              <a:t>Recent systems also include the MTU of the next hop in the ICMP message so the source knows how big its packets can be. </a:t>
            </a:r>
          </a:p>
          <a:p>
            <a:pPr lvl="1">
              <a:lnSpc>
                <a:spcPct val="90000"/>
              </a:lnSpc>
            </a:pPr>
            <a:r>
              <a:rPr lang="en-US" altLang="en-US" sz="1800"/>
              <a:t>Note that this error is only sent if the DF bit is set; otherwise, packets are just fragmented and passed through. </a:t>
            </a:r>
          </a:p>
        </p:txBody>
      </p:sp>
      <p:pic>
        <p:nvPicPr>
          <p:cNvPr id="153607" name="Picture 7" descr="IPHea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0"/>
            <a:ext cx="3962400" cy="2339975"/>
          </a:xfrm>
          <a:prstGeom prst="rect">
            <a:avLst/>
          </a:prstGeom>
          <a:noFill/>
          <a:extLst>
            <a:ext uri="{909E8E84-426E-40DD-AFC4-6F175D3DCCD1}">
              <a14:hiddenFill xmlns:a14="http://schemas.microsoft.com/office/drawing/2010/main">
                <a:solidFill>
                  <a:srgbClr val="FFFFFF"/>
                </a:solidFill>
              </a14:hiddenFill>
            </a:ext>
          </a:extLst>
        </p:spPr>
      </p:pic>
      <p:sp>
        <p:nvSpPr>
          <p:cNvPr id="153608" name="Rectangle 8"/>
          <p:cNvSpPr>
            <a:spLocks noChangeArrowheads="1"/>
          </p:cNvSpPr>
          <p:nvPr/>
        </p:nvSpPr>
        <p:spPr bwMode="auto">
          <a:xfrm>
            <a:off x="7162800" y="455613"/>
            <a:ext cx="231775" cy="2286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53609" name="Picture 9" descr="image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0"/>
            <a:ext cx="3894138" cy="1495425"/>
          </a:xfrm>
          <a:prstGeom prst="rect">
            <a:avLst/>
          </a:prstGeom>
          <a:noFill/>
          <a:extLst>
            <a:ext uri="{909E8E84-426E-40DD-AFC4-6F175D3DCCD1}">
              <a14:hiddenFill xmlns:a14="http://schemas.microsoft.com/office/drawing/2010/main">
                <a:solidFill>
                  <a:srgbClr val="FFFFFF"/>
                </a:solidFill>
              </a14:hiddenFill>
            </a:ext>
          </a:extLst>
        </p:spPr>
      </p:pic>
      <p:sp>
        <p:nvSpPr>
          <p:cNvPr id="153610" name="Text Box 10"/>
          <p:cNvSpPr txBox="1">
            <a:spLocks noChangeArrowheads="1"/>
          </p:cNvSpPr>
          <p:nvPr/>
        </p:nvSpPr>
        <p:spPr bwMode="auto">
          <a:xfrm>
            <a:off x="1828800" y="838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400" b="1">
                <a:solidFill>
                  <a:srgbClr val="FF0000"/>
                </a:solidFill>
                <a:latin typeface="Arial" charset="0"/>
              </a:rPr>
              <a:t>4</a:t>
            </a:r>
          </a:p>
        </p:txBody>
      </p:sp>
      <p:sp>
        <p:nvSpPr>
          <p:cNvPr id="153611" name="Text Box 11"/>
          <p:cNvSpPr txBox="1">
            <a:spLocks noChangeArrowheads="1"/>
          </p:cNvSpPr>
          <p:nvPr/>
        </p:nvSpPr>
        <p:spPr bwMode="auto">
          <a:xfrm>
            <a:off x="762000" y="838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400" b="1">
                <a:solidFill>
                  <a:srgbClr val="FF0000"/>
                </a:solidFill>
                <a:latin typeface="Arial" charset="0"/>
              </a:rPr>
              <a:t>3</a:t>
            </a:r>
          </a:p>
        </p:txBody>
      </p:sp>
      <p:sp>
        <p:nvSpPr>
          <p:cNvPr id="153612" name="Text Box 12"/>
          <p:cNvSpPr txBox="1">
            <a:spLocks noChangeArrowheads="1"/>
          </p:cNvSpPr>
          <p:nvPr/>
        </p:nvSpPr>
        <p:spPr bwMode="auto">
          <a:xfrm>
            <a:off x="838200" y="1600200"/>
            <a:ext cx="4191000" cy="581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b="1">
                <a:solidFill>
                  <a:srgbClr val="FF0000"/>
                </a:solidFill>
                <a:latin typeface="Arial" charset="0"/>
              </a:rPr>
              <a:t>ICMP Destination Unreachable </a:t>
            </a:r>
            <a:r>
              <a:rPr lang="en-US" altLang="en-US" sz="1600">
                <a:solidFill>
                  <a:srgbClr val="FF0000"/>
                </a:solidFill>
                <a:latin typeface="Arial" charset="0"/>
              </a:rPr>
              <a:t>Fragmentation needed, but DF Set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EFF981E-2E7A-F749-941B-83C65D278D25}" type="slidenum">
              <a:rPr lang="en-US" altLang="en-US"/>
              <a:pPr/>
              <a:t>36</a:t>
            </a:fld>
            <a:endParaRPr lang="en-US" altLang="en-US"/>
          </a:p>
        </p:txBody>
      </p:sp>
      <p:sp>
        <p:nvSpPr>
          <p:cNvPr id="154626" name="Rectangle 2"/>
          <p:cNvSpPr>
            <a:spLocks noGrp="1" noChangeArrowheads="1"/>
          </p:cNvSpPr>
          <p:nvPr>
            <p:ph type="title"/>
          </p:nvPr>
        </p:nvSpPr>
        <p:spPr>
          <a:xfrm>
            <a:off x="381000" y="152400"/>
            <a:ext cx="2971800" cy="609600"/>
          </a:xfrm>
        </p:spPr>
        <p:txBody>
          <a:bodyPr/>
          <a:lstStyle/>
          <a:p>
            <a:r>
              <a:rPr lang="en-US" altLang="en-US"/>
              <a:t>Terms</a:t>
            </a:r>
          </a:p>
        </p:txBody>
      </p:sp>
      <p:sp>
        <p:nvSpPr>
          <p:cNvPr id="154627" name="Rectangle 3"/>
          <p:cNvSpPr>
            <a:spLocks noGrp="1" noChangeArrowheads="1"/>
          </p:cNvSpPr>
          <p:nvPr>
            <p:ph type="body" idx="1"/>
          </p:nvPr>
        </p:nvSpPr>
        <p:spPr>
          <a:xfrm>
            <a:off x="381000" y="3352800"/>
            <a:ext cx="8534400" cy="3200400"/>
          </a:xfrm>
        </p:spPr>
        <p:txBody>
          <a:bodyPr/>
          <a:lstStyle/>
          <a:p>
            <a:r>
              <a:rPr lang="en-US" altLang="en-US" dirty="0"/>
              <a:t>MSS: The MSS is the maximum segment size. </a:t>
            </a:r>
          </a:p>
          <a:p>
            <a:pPr lvl="1"/>
            <a:r>
              <a:rPr lang="en-US" altLang="en-US" dirty="0"/>
              <a:t>It can be announced during the establishment of a TCP connection to indicate to the other end the largest amount of data in one packet that should be sent by the remote system. </a:t>
            </a:r>
          </a:p>
          <a:p>
            <a:pPr lvl="1"/>
            <a:r>
              <a:rPr lang="en-US" altLang="en-US" dirty="0"/>
              <a:t>MSS is beyond the scope of this discussion at the moment.</a:t>
            </a:r>
          </a:p>
        </p:txBody>
      </p:sp>
      <p:pic>
        <p:nvPicPr>
          <p:cNvPr id="154629" name="Picture 5" descr="pmtud_ipfrag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0"/>
            <a:ext cx="5791200" cy="278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2D1158-2E92-CB4C-83B5-16922E4681CA}" type="slidenum">
              <a:rPr lang="en-US" altLang="en-US"/>
              <a:pPr/>
              <a:t>37</a:t>
            </a:fld>
            <a:endParaRPr lang="en-US" altLang="en-US"/>
          </a:p>
        </p:txBody>
      </p:sp>
      <p:sp>
        <p:nvSpPr>
          <p:cNvPr id="155650" name="Rectangle 2"/>
          <p:cNvSpPr>
            <a:spLocks noGrp="1" noChangeArrowheads="1"/>
          </p:cNvSpPr>
          <p:nvPr>
            <p:ph type="title"/>
          </p:nvPr>
        </p:nvSpPr>
        <p:spPr/>
        <p:txBody>
          <a:bodyPr/>
          <a:lstStyle/>
          <a:p>
            <a:r>
              <a:rPr lang="en-US" altLang="en-US"/>
              <a:t>Path MTU Discovery (PMTU-D)</a:t>
            </a:r>
          </a:p>
        </p:txBody>
      </p:sp>
      <p:sp>
        <p:nvSpPr>
          <p:cNvPr id="155651" name="Rectangle 3"/>
          <p:cNvSpPr>
            <a:spLocks noGrp="1" noChangeArrowheads="1"/>
          </p:cNvSpPr>
          <p:nvPr>
            <p:ph type="body" idx="1"/>
          </p:nvPr>
        </p:nvSpPr>
        <p:spPr/>
        <p:txBody>
          <a:bodyPr/>
          <a:lstStyle/>
          <a:p>
            <a:r>
              <a:rPr lang="en-US" altLang="en-US"/>
              <a:t>Now you know that Path MTUs vary. </a:t>
            </a:r>
          </a:p>
          <a:p>
            <a:r>
              <a:rPr lang="en-US" altLang="en-US"/>
              <a:t>You know that fragmentation is bad. </a:t>
            </a:r>
          </a:p>
          <a:p>
            <a:r>
              <a:rPr lang="en-US" altLang="en-US"/>
              <a:t>The solution? </a:t>
            </a:r>
          </a:p>
          <a:p>
            <a:pPr lvl="1"/>
            <a:r>
              <a:rPr lang="en-US" altLang="en-US"/>
              <a:t>Well, one solution is Path MTU Discovery. </a:t>
            </a:r>
          </a:p>
          <a:p>
            <a:pPr lvl="1"/>
            <a:r>
              <a:rPr lang="en-US" altLang="en-US"/>
              <a:t>The idea behind it is to send packets that are as large as possible while still avoiding fragmentation.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53A70B20-F2E1-CE4E-8974-CE8277D5F064}" type="slidenum">
              <a:rPr lang="en-US" altLang="en-US"/>
              <a:pPr/>
              <a:t>38</a:t>
            </a:fld>
            <a:endParaRPr lang="en-US" altLang="en-US"/>
          </a:p>
        </p:txBody>
      </p:sp>
      <p:sp>
        <p:nvSpPr>
          <p:cNvPr id="156674" name="Rectangle 2"/>
          <p:cNvSpPr>
            <a:spLocks noGrp="1" noChangeArrowheads="1"/>
          </p:cNvSpPr>
          <p:nvPr>
            <p:ph type="title"/>
          </p:nvPr>
        </p:nvSpPr>
        <p:spPr>
          <a:xfrm>
            <a:off x="381000" y="152400"/>
            <a:ext cx="3276600" cy="609600"/>
          </a:xfrm>
        </p:spPr>
        <p:txBody>
          <a:bodyPr/>
          <a:lstStyle/>
          <a:p>
            <a:r>
              <a:rPr lang="en-US" altLang="en-US"/>
              <a:t>PMTU-D</a:t>
            </a:r>
          </a:p>
        </p:txBody>
      </p:sp>
      <p:sp>
        <p:nvSpPr>
          <p:cNvPr id="156675" name="Rectangle 3"/>
          <p:cNvSpPr>
            <a:spLocks noGrp="1" noChangeArrowheads="1"/>
          </p:cNvSpPr>
          <p:nvPr>
            <p:ph type="body" idx="1"/>
          </p:nvPr>
        </p:nvSpPr>
        <p:spPr>
          <a:xfrm>
            <a:off x="152400" y="3200400"/>
            <a:ext cx="8763000" cy="3352800"/>
          </a:xfrm>
        </p:spPr>
        <p:txBody>
          <a:bodyPr/>
          <a:lstStyle/>
          <a:p>
            <a:r>
              <a:rPr lang="en-US" altLang="en-US" sz="2000"/>
              <a:t>A host does this by starting by sending packets that have a maximum size of the lesser of the local MTU or the MSS announced by the remote system. </a:t>
            </a:r>
          </a:p>
          <a:p>
            <a:r>
              <a:rPr lang="en-US" altLang="en-US" sz="2000"/>
              <a:t>These packets are sent with the </a:t>
            </a:r>
            <a:r>
              <a:rPr lang="en-US" altLang="en-US" sz="2000" b="1"/>
              <a:t>DF bit set</a:t>
            </a:r>
            <a:r>
              <a:rPr lang="en-US" altLang="en-US" sz="2000"/>
              <a:t>. </a:t>
            </a:r>
          </a:p>
          <a:p>
            <a:r>
              <a:rPr lang="en-US" altLang="en-US" sz="2000"/>
              <a:t>If there is some MTU between the two hosts which is too small to pass the packet successfully, then an ICMP can't fragment error will be sent back to the source. </a:t>
            </a:r>
          </a:p>
          <a:p>
            <a:r>
              <a:rPr lang="en-US" altLang="en-US" sz="2000"/>
              <a:t>It will then know to lower the size; if the ICMP message includes the next hop MTU, it can pick the correct size for that link immediately, otherwise it has to guess. </a:t>
            </a:r>
          </a:p>
        </p:txBody>
      </p:sp>
      <p:pic>
        <p:nvPicPr>
          <p:cNvPr id="156676" name="Picture 4" descr="Fig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288" y="0"/>
            <a:ext cx="4811712" cy="3097213"/>
          </a:xfrm>
          <a:prstGeom prst="rect">
            <a:avLst/>
          </a:prstGeom>
          <a:noFill/>
          <a:extLst>
            <a:ext uri="{909E8E84-426E-40DD-AFC4-6F175D3DCCD1}">
              <a14:hiddenFill xmlns:a14="http://schemas.microsoft.com/office/drawing/2010/main">
                <a:solidFill>
                  <a:srgbClr val="FFFFFF"/>
                </a:solidFill>
              </a14:hiddenFill>
            </a:ext>
          </a:extLst>
        </p:spPr>
      </p:pic>
      <p:pic>
        <p:nvPicPr>
          <p:cNvPr id="156677" name="Picture 5" descr="IPHea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3962400" cy="2339975"/>
          </a:xfrm>
          <a:prstGeom prst="rect">
            <a:avLst/>
          </a:prstGeom>
          <a:noFill/>
          <a:extLst>
            <a:ext uri="{909E8E84-426E-40DD-AFC4-6F175D3DCCD1}">
              <a14:hiddenFill xmlns:a14="http://schemas.microsoft.com/office/drawing/2010/main">
                <a:solidFill>
                  <a:srgbClr val="FFFFFF"/>
                </a:solidFill>
              </a14:hiddenFill>
            </a:ext>
          </a:extLst>
        </p:spPr>
      </p:pic>
      <p:sp>
        <p:nvSpPr>
          <p:cNvPr id="156678" name="Rectangle 6"/>
          <p:cNvSpPr>
            <a:spLocks noChangeArrowheads="1"/>
          </p:cNvSpPr>
          <p:nvPr/>
        </p:nvSpPr>
        <p:spPr bwMode="auto">
          <a:xfrm>
            <a:off x="2362200" y="1217613"/>
            <a:ext cx="231775" cy="2286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402D6A3-A303-6540-AEFB-4FA925851612}" type="slidenum">
              <a:rPr lang="en-US" altLang="en-US"/>
              <a:pPr/>
              <a:t>39</a:t>
            </a:fld>
            <a:endParaRPr lang="en-US" altLang="en-US"/>
          </a:p>
        </p:txBody>
      </p:sp>
      <p:sp>
        <p:nvSpPr>
          <p:cNvPr id="157698" name="Rectangle 2"/>
          <p:cNvSpPr>
            <a:spLocks noGrp="1" noChangeArrowheads="1"/>
          </p:cNvSpPr>
          <p:nvPr>
            <p:ph type="title"/>
          </p:nvPr>
        </p:nvSpPr>
        <p:spPr>
          <a:xfrm>
            <a:off x="381000" y="152400"/>
            <a:ext cx="4191000" cy="609600"/>
          </a:xfrm>
        </p:spPr>
        <p:txBody>
          <a:bodyPr/>
          <a:lstStyle/>
          <a:p>
            <a:r>
              <a:rPr lang="en-US" altLang="en-US"/>
              <a:t>PMTU-D</a:t>
            </a:r>
          </a:p>
        </p:txBody>
      </p:sp>
      <p:sp>
        <p:nvSpPr>
          <p:cNvPr id="157699" name="Rectangle 3"/>
          <p:cNvSpPr>
            <a:spLocks noGrp="1" noChangeArrowheads="1"/>
          </p:cNvSpPr>
          <p:nvPr>
            <p:ph type="body" idx="1"/>
          </p:nvPr>
        </p:nvSpPr>
        <p:spPr>
          <a:xfrm>
            <a:off x="381000" y="3962400"/>
            <a:ext cx="8534400" cy="2590800"/>
          </a:xfrm>
        </p:spPr>
        <p:txBody>
          <a:bodyPr/>
          <a:lstStyle/>
          <a:p>
            <a:pPr>
              <a:lnSpc>
                <a:spcPct val="90000"/>
              </a:lnSpc>
            </a:pPr>
            <a:r>
              <a:rPr lang="en-US" altLang="en-US" sz="2000"/>
              <a:t>The exact process that systems go through is somewhat more complicated to account for special circumstances. See, RFC 1191.</a:t>
            </a:r>
          </a:p>
          <a:p>
            <a:pPr>
              <a:lnSpc>
                <a:spcPct val="90000"/>
              </a:lnSpc>
            </a:pPr>
            <a:r>
              <a:rPr lang="en-US" altLang="en-US" sz="2000"/>
              <a:t>A good indication of if a system is trying to do PMTU-D is to watch the packets it is sending with something like tcpdump or snoop and see if they have the DF bit set; if so, it is most likely trying to do PMTU-D.</a:t>
            </a:r>
          </a:p>
          <a:p>
            <a:pPr>
              <a:lnSpc>
                <a:spcPct val="90000"/>
              </a:lnSpc>
            </a:pPr>
            <a:r>
              <a:rPr lang="en-US" altLang="en-US" sz="2000"/>
              <a:t>Most Windows and Linux/Unix OS’s default to using PMTU-D. </a:t>
            </a:r>
          </a:p>
          <a:p>
            <a:pPr>
              <a:lnSpc>
                <a:spcPct val="90000"/>
              </a:lnSpc>
            </a:pPr>
            <a:r>
              <a:rPr lang="en-US" altLang="en-US" sz="2000"/>
              <a:t>Adjusting IP MTU, TCP MSS, and PMTUD on Windows and Sun Systems - http://www.cisco.com/warp/public/105/38.shtml</a:t>
            </a:r>
          </a:p>
        </p:txBody>
      </p:sp>
      <p:pic>
        <p:nvPicPr>
          <p:cNvPr id="157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0"/>
            <a:ext cx="4267200" cy="400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E2D2BEE-D05D-6C40-8895-FB9F42E96F63}" type="slidenum">
              <a:rPr lang="en-US" altLang="en-US"/>
              <a:pPr/>
              <a:t>4</a:t>
            </a:fld>
            <a:endParaRPr lang="en-US" altLang="en-US"/>
          </a:p>
        </p:txBody>
      </p:sp>
      <p:sp>
        <p:nvSpPr>
          <p:cNvPr id="122882" name="Rectangle 2"/>
          <p:cNvSpPr>
            <a:spLocks noGrp="1" noChangeArrowheads="1"/>
          </p:cNvSpPr>
          <p:nvPr>
            <p:ph type="title"/>
          </p:nvPr>
        </p:nvSpPr>
        <p:spPr/>
        <p:txBody>
          <a:bodyPr/>
          <a:lstStyle/>
          <a:p>
            <a:r>
              <a:rPr lang="en-US" altLang="en-US"/>
              <a:t>ICMP</a:t>
            </a:r>
          </a:p>
        </p:txBody>
      </p:sp>
      <p:sp>
        <p:nvSpPr>
          <p:cNvPr id="122883" name="Rectangle 3"/>
          <p:cNvSpPr>
            <a:spLocks noGrp="1" noChangeArrowheads="1"/>
          </p:cNvSpPr>
          <p:nvPr>
            <p:ph type="body" idx="1"/>
          </p:nvPr>
        </p:nvSpPr>
        <p:spPr>
          <a:xfrm>
            <a:off x="381000" y="4191000"/>
            <a:ext cx="8534400" cy="2362200"/>
          </a:xfrm>
        </p:spPr>
        <p:txBody>
          <a:bodyPr/>
          <a:lstStyle/>
          <a:p>
            <a:r>
              <a:rPr lang="en-US" altLang="en-US"/>
              <a:t>ICMP messages can be divided into categories (depending upon the author.</a:t>
            </a:r>
          </a:p>
          <a:p>
            <a:r>
              <a:rPr lang="en-US" altLang="en-US"/>
              <a:t>The Cisco curriculum divides it into:</a:t>
            </a:r>
          </a:p>
          <a:p>
            <a:pPr lvl="1"/>
            <a:r>
              <a:rPr lang="en-US" altLang="en-US"/>
              <a:t>Error-Reporting Messages</a:t>
            </a:r>
          </a:p>
          <a:p>
            <a:pPr lvl="1"/>
            <a:r>
              <a:rPr lang="en-US" altLang="en-US"/>
              <a:t>Suite Control Messages</a:t>
            </a:r>
          </a:p>
        </p:txBody>
      </p:sp>
      <p:graphicFrame>
        <p:nvGraphicFramePr>
          <p:cNvPr id="122884" name="Object 4"/>
          <p:cNvGraphicFramePr>
            <a:graphicFrameLocks noChangeAspect="1"/>
          </p:cNvGraphicFramePr>
          <p:nvPr/>
        </p:nvGraphicFramePr>
        <p:xfrm>
          <a:off x="2514600" y="1143000"/>
          <a:ext cx="3352800" cy="2917825"/>
        </p:xfrm>
        <a:graphic>
          <a:graphicData uri="http://schemas.openxmlformats.org/presentationml/2006/ole">
            <mc:AlternateContent xmlns:mc="http://schemas.openxmlformats.org/markup-compatibility/2006">
              <mc:Choice xmlns:v="urn:schemas-microsoft-com:vml" Requires="v">
                <p:oleObj spid="_x0000_s122888" name="Bitmap Image" r:id="rId3" imgW="4115157" imgH="3580952" progId="Paint.Picture">
                  <p:embed/>
                </p:oleObj>
              </mc:Choice>
              <mc:Fallback>
                <p:oleObj name="Bitmap Image" r:id="rId3" imgW="4115157" imgH="358095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143000"/>
                        <a:ext cx="3352800"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84BD7EE-918C-5C47-8CFB-E4CD2B3AE318}" type="slidenum">
              <a:rPr lang="en-US" altLang="en-US"/>
              <a:pPr/>
              <a:t>40</a:t>
            </a:fld>
            <a:endParaRPr lang="en-US" altLang="en-US"/>
          </a:p>
        </p:txBody>
      </p:sp>
      <p:sp>
        <p:nvSpPr>
          <p:cNvPr id="158722" name="Rectangle 2"/>
          <p:cNvSpPr>
            <a:spLocks noGrp="1" noChangeArrowheads="1"/>
          </p:cNvSpPr>
          <p:nvPr>
            <p:ph type="title"/>
          </p:nvPr>
        </p:nvSpPr>
        <p:spPr>
          <a:xfrm>
            <a:off x="152400" y="152400"/>
            <a:ext cx="8839200" cy="609600"/>
          </a:xfrm>
        </p:spPr>
        <p:txBody>
          <a:bodyPr/>
          <a:lstStyle/>
          <a:p>
            <a:r>
              <a:rPr lang="en-US" altLang="en-US"/>
              <a:t>The problem with ICMP filtering and PMTU-D</a:t>
            </a:r>
          </a:p>
        </p:txBody>
      </p:sp>
      <p:sp>
        <p:nvSpPr>
          <p:cNvPr id="158723" name="Rectangle 3"/>
          <p:cNvSpPr>
            <a:spLocks noGrp="1" noChangeArrowheads="1"/>
          </p:cNvSpPr>
          <p:nvPr>
            <p:ph type="body" idx="1"/>
          </p:nvPr>
        </p:nvSpPr>
        <p:spPr/>
        <p:txBody>
          <a:bodyPr/>
          <a:lstStyle/>
          <a:p>
            <a:r>
              <a:rPr lang="en-US" altLang="en-US" sz="2000"/>
              <a:t>Many network administrators have decided to filter ICMP at a router or firewall. </a:t>
            </a:r>
          </a:p>
          <a:p>
            <a:r>
              <a:rPr lang="en-US" altLang="en-US" sz="2000"/>
              <a:t>There are valid (and many invalid) reasons for doing this, however it can cause problems. </a:t>
            </a:r>
          </a:p>
          <a:p>
            <a:r>
              <a:rPr lang="en-US" altLang="en-US" sz="2000"/>
              <a:t>ICMP is an integral part of the Internet and can </a:t>
            </a:r>
            <a:r>
              <a:rPr lang="en-US" altLang="en-US" sz="2000" u="sng"/>
              <a:t>not</a:t>
            </a:r>
            <a:r>
              <a:rPr lang="en-US" altLang="en-US" sz="2000"/>
              <a:t> be filtered without due consideration for the effects. </a:t>
            </a:r>
          </a:p>
          <a:p>
            <a:r>
              <a:rPr lang="en-US" altLang="en-US" sz="2000"/>
              <a:t>In this case, if the ICMP can't fragment errors can not get back to the source host due to a filter, the host will never know that the packets it is sending are too large. </a:t>
            </a:r>
          </a:p>
          <a:p>
            <a:r>
              <a:rPr lang="en-US" altLang="en-US" sz="2000"/>
              <a:t>This means it will keep trying to send the same large packet, and it will keep being dropped--silently dropped from the view of any system on the other side of the filter. </a:t>
            </a:r>
          </a:p>
          <a:p>
            <a:r>
              <a:rPr lang="en-US" altLang="en-US" sz="2000"/>
              <a:t>While a small handful of systems that implement PMTU-D also implement a way to detect such situations, most don't and even for those that do it has a negative impact on performance and the network. </a:t>
            </a:r>
          </a:p>
          <a:p>
            <a:endParaRPr lang="en-US" alt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3B83AE9-F2D2-6A47-90D9-E44CA0FA8AAE}" type="slidenum">
              <a:rPr lang="en-US" altLang="en-US"/>
              <a:pPr/>
              <a:t>41</a:t>
            </a:fld>
            <a:endParaRPr lang="en-US" altLang="en-US"/>
          </a:p>
        </p:txBody>
      </p:sp>
      <p:sp>
        <p:nvSpPr>
          <p:cNvPr id="159746" name="Rectangle 2"/>
          <p:cNvSpPr>
            <a:spLocks noGrp="1" noChangeArrowheads="1"/>
          </p:cNvSpPr>
          <p:nvPr>
            <p:ph type="title"/>
          </p:nvPr>
        </p:nvSpPr>
        <p:spPr/>
        <p:txBody>
          <a:bodyPr/>
          <a:lstStyle/>
          <a:p>
            <a:r>
              <a:rPr lang="en-US" altLang="en-US"/>
              <a:t>The Symptoms</a:t>
            </a:r>
          </a:p>
        </p:txBody>
      </p:sp>
      <p:sp>
        <p:nvSpPr>
          <p:cNvPr id="159747" name="Rectangle 3"/>
          <p:cNvSpPr>
            <a:spLocks noGrp="1" noChangeArrowheads="1"/>
          </p:cNvSpPr>
          <p:nvPr>
            <p:ph type="body" idx="1"/>
          </p:nvPr>
        </p:nvSpPr>
        <p:spPr>
          <a:xfrm>
            <a:off x="381000" y="3505200"/>
            <a:ext cx="8534400" cy="3048000"/>
          </a:xfrm>
        </p:spPr>
        <p:txBody>
          <a:bodyPr/>
          <a:lstStyle/>
          <a:p>
            <a:pPr>
              <a:lnSpc>
                <a:spcPct val="90000"/>
              </a:lnSpc>
            </a:pPr>
            <a:r>
              <a:rPr lang="en-US" altLang="en-US"/>
              <a:t>If this is happening, typical symptoms include the ability for small packets (eg. request a very small web page) to get through, but larger ones (eg. a large web page) will simply hang. </a:t>
            </a:r>
          </a:p>
          <a:p>
            <a:pPr>
              <a:lnSpc>
                <a:spcPct val="90000"/>
              </a:lnSpc>
            </a:pPr>
            <a:r>
              <a:rPr lang="en-US" altLang="en-US"/>
              <a:t>This situation can be confusing to the novice administrator because they obviously have some connectivity to the host, but it just stops working for no obvious reason on certain transfers. </a:t>
            </a:r>
          </a:p>
          <a:p>
            <a:pPr>
              <a:lnSpc>
                <a:spcPct val="90000"/>
              </a:lnSpc>
            </a:pPr>
            <a:endParaRPr lang="en-US" altLang="en-US"/>
          </a:p>
          <a:p>
            <a:pPr>
              <a:lnSpc>
                <a:spcPct val="90000"/>
              </a:lnSpc>
            </a:pPr>
            <a:endParaRPr lang="en-US" altLang="en-US"/>
          </a:p>
          <a:p>
            <a:pPr>
              <a:lnSpc>
                <a:spcPct val="90000"/>
              </a:lnSpc>
            </a:pPr>
            <a:endParaRPr lang="en-US" altLang="en-US"/>
          </a:p>
        </p:txBody>
      </p:sp>
      <p:pic>
        <p:nvPicPr>
          <p:cNvPr id="159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76200"/>
            <a:ext cx="40386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884519C-424D-CA44-95E5-2F80CD066DF4}" type="slidenum">
              <a:rPr lang="en-US" altLang="en-US"/>
              <a:pPr/>
              <a:t>42</a:t>
            </a:fld>
            <a:endParaRPr lang="en-US" altLang="en-US"/>
          </a:p>
        </p:txBody>
      </p:sp>
      <p:sp>
        <p:nvSpPr>
          <p:cNvPr id="160770" name="Rectangle 2"/>
          <p:cNvSpPr>
            <a:spLocks noGrp="1" noChangeArrowheads="1"/>
          </p:cNvSpPr>
          <p:nvPr>
            <p:ph type="title"/>
          </p:nvPr>
        </p:nvSpPr>
        <p:spPr/>
        <p:txBody>
          <a:bodyPr/>
          <a:lstStyle/>
          <a:p>
            <a:r>
              <a:rPr lang="en-US" altLang="en-US"/>
              <a:t>The Fix</a:t>
            </a:r>
          </a:p>
        </p:txBody>
      </p:sp>
      <p:sp>
        <p:nvSpPr>
          <p:cNvPr id="160771" name="Rectangle 3"/>
          <p:cNvSpPr>
            <a:spLocks noGrp="1" noChangeArrowheads="1"/>
          </p:cNvSpPr>
          <p:nvPr>
            <p:ph type="body" idx="1"/>
          </p:nvPr>
        </p:nvSpPr>
        <p:spPr>
          <a:xfrm>
            <a:off x="381000" y="1219200"/>
            <a:ext cx="8534400" cy="5334000"/>
          </a:xfrm>
        </p:spPr>
        <p:txBody>
          <a:bodyPr/>
          <a:lstStyle/>
          <a:p>
            <a:r>
              <a:rPr lang="en-US" altLang="en-US" sz="2000"/>
              <a:t>There is one solution, and several workarounds, for this problem. </a:t>
            </a:r>
          </a:p>
          <a:p>
            <a:r>
              <a:rPr lang="en-US" altLang="en-US" sz="2000"/>
              <a:t>The Fix: </a:t>
            </a:r>
          </a:p>
          <a:p>
            <a:endParaRPr lang="en-US" altLang="en-US" sz="2000"/>
          </a:p>
          <a:p>
            <a:r>
              <a:rPr lang="en-US" altLang="en-US" sz="2000"/>
              <a:t>Fix your filters! </a:t>
            </a:r>
          </a:p>
          <a:p>
            <a:pPr lvl="1"/>
            <a:r>
              <a:rPr lang="en-US" altLang="en-US" sz="2000"/>
              <a:t>The real problem here is filtering ICMP messages without understanding the consequences. </a:t>
            </a:r>
          </a:p>
          <a:p>
            <a:pPr lvl="1"/>
            <a:r>
              <a:rPr lang="en-US" altLang="en-US" sz="2000"/>
              <a:t>Many packet filters will allow you to setup filters to only allow certain types of ICMP messages through. </a:t>
            </a:r>
          </a:p>
          <a:p>
            <a:pPr lvl="1"/>
            <a:r>
              <a:rPr lang="en-US" altLang="en-US" sz="2000"/>
              <a:t>If you reconfigure them to let ICMP can't fragment (type 3, code 4) messages through, the problem should disappear. </a:t>
            </a:r>
          </a:p>
          <a:p>
            <a:pPr lvl="1"/>
            <a:r>
              <a:rPr lang="en-US" altLang="en-US" sz="2000"/>
              <a:t>If the filter is somewhere between you and the other end, contact the administrator of that machine and try to convince them to fix the problem. </a:t>
            </a:r>
          </a:p>
          <a:p>
            <a:r>
              <a:rPr lang="en-US" altLang="en-US" sz="2000"/>
              <a:t>We will learn how to do this on Router Access Control Lists (ACLs)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770D03CC-7658-9048-8743-2A95C135FB41}" type="slidenum">
              <a:rPr lang="en-US" altLang="en-US"/>
              <a:pPr/>
              <a:t>43</a:t>
            </a:fld>
            <a:endParaRPr lang="en-US" altLang="en-US"/>
          </a:p>
        </p:txBody>
      </p:sp>
      <p:sp>
        <p:nvSpPr>
          <p:cNvPr id="134146" name="Rectangle 2"/>
          <p:cNvSpPr>
            <a:spLocks noGrp="1" noChangeArrowheads="1"/>
          </p:cNvSpPr>
          <p:nvPr>
            <p:ph type="title"/>
          </p:nvPr>
        </p:nvSpPr>
        <p:spPr>
          <a:xfrm>
            <a:off x="381000" y="228600"/>
            <a:ext cx="7239000" cy="457200"/>
          </a:xfrm>
        </p:spPr>
        <p:txBody>
          <a:bodyPr/>
          <a:lstStyle/>
          <a:p>
            <a:r>
              <a:rPr lang="en-US" altLang="en-US" b="0"/>
              <a:t>Recommended Reading</a:t>
            </a:r>
          </a:p>
        </p:txBody>
      </p:sp>
      <p:sp>
        <p:nvSpPr>
          <p:cNvPr id="134147" name="Rectangle 3"/>
          <p:cNvSpPr>
            <a:spLocks noGrp="1" noChangeArrowheads="1"/>
          </p:cNvSpPr>
          <p:nvPr>
            <p:ph type="body" idx="1"/>
          </p:nvPr>
        </p:nvSpPr>
        <p:spPr>
          <a:xfrm>
            <a:off x="304800" y="5715000"/>
            <a:ext cx="4648200" cy="990600"/>
          </a:xfrm>
        </p:spPr>
        <p:txBody>
          <a:bodyPr/>
          <a:lstStyle/>
          <a:p>
            <a:r>
              <a:rPr lang="en-US" altLang="en-US" sz="1600"/>
              <a:t>Although, published in 1994, written by the late Richard Stevens, it is still regarded as the definitive book on TCP/IP.</a:t>
            </a:r>
          </a:p>
        </p:txBody>
      </p:sp>
      <p:pic>
        <p:nvPicPr>
          <p:cNvPr id="134148" name="Picture 4" descr="Click to see next pag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2571750" cy="3352800"/>
          </a:xfrm>
          <a:prstGeom prst="rect">
            <a:avLst/>
          </a:prstGeom>
          <a:noFill/>
          <a:extLst>
            <a:ext uri="{909E8E84-426E-40DD-AFC4-6F175D3DCCD1}">
              <a14:hiddenFill xmlns:a14="http://schemas.microsoft.com/office/drawing/2010/main">
                <a:solidFill>
                  <a:srgbClr val="FFFFFF"/>
                </a:solidFill>
              </a14:hiddenFill>
            </a:ext>
          </a:extLst>
        </p:spPr>
      </p:pic>
      <p:sp>
        <p:nvSpPr>
          <p:cNvPr id="134149" name="Text Box 5"/>
          <p:cNvSpPr txBox="1">
            <a:spLocks noChangeArrowheads="1"/>
          </p:cNvSpPr>
          <p:nvPr/>
        </p:nvSpPr>
        <p:spPr bwMode="auto">
          <a:xfrm>
            <a:off x="685800" y="4724400"/>
            <a:ext cx="3352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a:latin typeface="Arial" charset="0"/>
              </a:rPr>
              <a:t>TCP/IP Illustrated, Vol. 1 W. Richard Stevens Addison-Wesley Pub Co ISBN: 0201633469 </a:t>
            </a:r>
            <a:endParaRPr lang="en-US" altLang="en-US" sz="1600"/>
          </a:p>
        </p:txBody>
      </p:sp>
      <p:pic>
        <p:nvPicPr>
          <p:cNvPr id="134150" name="Picture 6" descr="06131815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762000"/>
            <a:ext cx="2187575" cy="3429000"/>
          </a:xfrm>
          <a:prstGeom prst="rect">
            <a:avLst/>
          </a:prstGeom>
          <a:noFill/>
          <a:extLst>
            <a:ext uri="{909E8E84-426E-40DD-AFC4-6F175D3DCCD1}">
              <a14:hiddenFill xmlns:a14="http://schemas.microsoft.com/office/drawing/2010/main">
                <a:solidFill>
                  <a:srgbClr val="FFFFFF"/>
                </a:solidFill>
              </a14:hiddenFill>
            </a:ext>
          </a:extLst>
        </p:spPr>
      </p:pic>
      <p:sp>
        <p:nvSpPr>
          <p:cNvPr id="134151" name="Text Box 7"/>
          <p:cNvSpPr txBox="1">
            <a:spLocks noChangeArrowheads="1"/>
          </p:cNvSpPr>
          <p:nvPr/>
        </p:nvSpPr>
        <p:spPr bwMode="auto">
          <a:xfrm>
            <a:off x="5562600" y="4495800"/>
            <a:ext cx="304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a:latin typeface="Arial" charset="0"/>
              </a:rPr>
              <a:t>Where Wizards Stay Up Late Katie Hafner and Matthew Lyon ISBN 0613181530</a:t>
            </a:r>
            <a:r>
              <a:rPr lang="en-US" altLang="en-US" sz="1600">
                <a:latin typeface="Verdana" charset="0"/>
              </a:rPr>
              <a:t> </a:t>
            </a:r>
            <a:r>
              <a:rPr lang="en-US" altLang="en-US" sz="1600">
                <a:latin typeface="Arial" charset="0"/>
              </a:rPr>
              <a:t>  </a:t>
            </a:r>
          </a:p>
        </p:txBody>
      </p:sp>
      <p:sp>
        <p:nvSpPr>
          <p:cNvPr id="134152" name="Rectangle 8"/>
          <p:cNvSpPr>
            <a:spLocks noChangeArrowheads="1"/>
          </p:cNvSpPr>
          <p:nvPr/>
        </p:nvSpPr>
        <p:spPr bwMode="auto">
          <a:xfrm>
            <a:off x="5181600" y="5334000"/>
            <a:ext cx="38100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chemeClr val="accent1"/>
              </a:buClr>
              <a:buSzPct val="80000"/>
              <a:buFont typeface="Wingdings" charset="2"/>
              <a:buChar char="n"/>
            </a:pPr>
            <a:r>
              <a:rPr lang="en-US" altLang="en-US" sz="1800">
                <a:latin typeface="Arial" charset="0"/>
              </a:rPr>
              <a:t>Very enjoyable reading and you do not have to be a networking geek to enjoy it!</a:t>
            </a:r>
          </a:p>
          <a:p>
            <a:pPr>
              <a:spcBef>
                <a:spcPct val="20000"/>
              </a:spcBef>
              <a:buClr>
                <a:schemeClr val="accent1"/>
              </a:buClr>
              <a:buSzPct val="80000"/>
              <a:buFont typeface="Wingdings" charset="2"/>
              <a:buChar char="n"/>
            </a:pPr>
            <a:r>
              <a:rPr lang="en-US" altLang="en-US" sz="1800">
                <a:latin typeface="Arial" charset="0"/>
              </a:rPr>
              <a:t>National Bestseller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C2412F6-82E4-5E46-929C-2833DE36E989}" type="slidenum">
              <a:rPr lang="en-US" altLang="en-US"/>
              <a:pPr/>
              <a:t>5</a:t>
            </a:fld>
            <a:endParaRPr lang="en-US" altLang="en-US"/>
          </a:p>
        </p:txBody>
      </p:sp>
      <p:sp>
        <p:nvSpPr>
          <p:cNvPr id="9221" name="Rectangle 5"/>
          <p:cNvSpPr>
            <a:spLocks noGrp="1" noChangeArrowheads="1"/>
          </p:cNvSpPr>
          <p:nvPr>
            <p:ph type="title"/>
          </p:nvPr>
        </p:nvSpPr>
        <p:spPr/>
        <p:txBody>
          <a:bodyPr/>
          <a:lstStyle/>
          <a:p>
            <a:r>
              <a:rPr lang="en-US" altLang="en-US">
                <a:ea typeface="Arial" charset="0"/>
                <a:cs typeface="Arial" charset="0"/>
              </a:rPr>
              <a:t>Internet Control Message Protocol (ICMP)</a:t>
            </a:r>
          </a:p>
        </p:txBody>
      </p:sp>
      <p:sp>
        <p:nvSpPr>
          <p:cNvPr id="9223" name="Rectangle 7"/>
          <p:cNvSpPr>
            <a:spLocks noChangeArrowheads="1"/>
          </p:cNvSpPr>
          <p:nvPr/>
        </p:nvSpPr>
        <p:spPr bwMode="auto">
          <a:xfrm>
            <a:off x="381000" y="3962400"/>
            <a:ext cx="8534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09999"/>
              </a:buClr>
              <a:buSzPct val="125000"/>
              <a:buFont typeface="Arial" charset="0"/>
              <a:buChar char="•"/>
            </a:pPr>
            <a:r>
              <a:rPr lang="en-US" altLang="en-US" sz="2000">
                <a:latin typeface="Arial" charset="0"/>
              </a:rPr>
              <a:t>IP is an unreliable method for delivery of network data. </a:t>
            </a:r>
          </a:p>
          <a:p>
            <a:pPr>
              <a:spcBef>
                <a:spcPct val="20000"/>
              </a:spcBef>
              <a:buClr>
                <a:srgbClr val="009999"/>
              </a:buClr>
              <a:buSzPct val="125000"/>
              <a:buFont typeface="Arial" charset="0"/>
              <a:buChar char="•"/>
            </a:pPr>
            <a:r>
              <a:rPr lang="en-US" altLang="en-US" sz="2000">
                <a:latin typeface="Arial" charset="0"/>
              </a:rPr>
              <a:t>Nothing in its basic design allows IP to notify the sender that a data transmission has failed. </a:t>
            </a:r>
          </a:p>
          <a:p>
            <a:pPr>
              <a:spcBef>
                <a:spcPct val="20000"/>
              </a:spcBef>
              <a:buClr>
                <a:srgbClr val="009999"/>
              </a:buClr>
              <a:buSzPct val="125000"/>
              <a:buFont typeface="Arial" charset="0"/>
              <a:buChar char="•"/>
            </a:pPr>
            <a:r>
              <a:rPr lang="en-US" altLang="en-US" sz="2000">
                <a:latin typeface="Arial" charset="0"/>
              </a:rPr>
              <a:t>Internet Control Message Protocol (ICMP) is the component of the TCP/IP protocol stack that addresses this basic limitation of IP.  </a:t>
            </a:r>
          </a:p>
          <a:p>
            <a:pPr>
              <a:spcBef>
                <a:spcPct val="20000"/>
              </a:spcBef>
              <a:buClr>
                <a:srgbClr val="009999"/>
              </a:buClr>
              <a:buSzPct val="125000"/>
              <a:buFont typeface="Arial" charset="0"/>
              <a:buChar char="•"/>
            </a:pPr>
            <a:r>
              <a:rPr lang="en-US" altLang="en-US" sz="2000">
                <a:latin typeface="Arial" charset="0"/>
              </a:rPr>
              <a:t>ICMP does </a:t>
            </a:r>
            <a:r>
              <a:rPr lang="en-US" altLang="en-US" sz="2000" u="sng">
                <a:latin typeface="Arial" charset="0"/>
              </a:rPr>
              <a:t>not</a:t>
            </a:r>
            <a:r>
              <a:rPr lang="en-US" altLang="en-US" sz="2000">
                <a:latin typeface="Arial" charset="0"/>
              </a:rPr>
              <a:t> overcome the unreliability issues in IP. </a:t>
            </a:r>
          </a:p>
          <a:p>
            <a:pPr>
              <a:spcBef>
                <a:spcPct val="20000"/>
              </a:spcBef>
              <a:buClr>
                <a:srgbClr val="009999"/>
              </a:buClr>
              <a:buSzPct val="125000"/>
              <a:buFont typeface="Arial" charset="0"/>
              <a:buChar char="•"/>
            </a:pPr>
            <a:r>
              <a:rPr lang="en-US" altLang="en-US" sz="2000">
                <a:latin typeface="Arial" charset="0"/>
              </a:rPr>
              <a:t>Reliability must be provided by upper layer protocols (TCP or the application) if it is needed. .</a:t>
            </a:r>
          </a:p>
        </p:txBody>
      </p:sp>
      <p:pic>
        <p:nvPicPr>
          <p:cNvPr id="9226" name="Picture 10" descr="encapsu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4202113" cy="2962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227" name="Object 11"/>
          <p:cNvGraphicFramePr>
            <a:graphicFrameLocks noChangeAspect="1"/>
          </p:cNvGraphicFramePr>
          <p:nvPr/>
        </p:nvGraphicFramePr>
        <p:xfrm>
          <a:off x="5334000" y="1143000"/>
          <a:ext cx="3048000" cy="2652713"/>
        </p:xfrm>
        <a:graphic>
          <a:graphicData uri="http://schemas.openxmlformats.org/presentationml/2006/ole">
            <mc:AlternateContent xmlns:mc="http://schemas.openxmlformats.org/markup-compatibility/2006">
              <mc:Choice xmlns:v="urn:schemas-microsoft-com:vml" Requires="v">
                <p:oleObj spid="_x0000_s9231" name="Bitmap Image" r:id="rId4" imgW="4115157" imgH="3580952" progId="Paint.Picture">
                  <p:embed/>
                </p:oleObj>
              </mc:Choice>
              <mc:Fallback>
                <p:oleObj name="Bitmap Image" r:id="rId4" imgW="4115157" imgH="3580952" progId="Paint.Picture">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143000"/>
                        <a:ext cx="3048000" cy="26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9FDE6F80-E149-DB43-9F04-B88A5E0CE9E8}" type="slidenum">
              <a:rPr lang="en-US" altLang="en-US"/>
              <a:pPr/>
              <a:t>6</a:t>
            </a:fld>
            <a:endParaRPr lang="en-US" altLang="en-US"/>
          </a:p>
        </p:txBody>
      </p:sp>
      <p:sp>
        <p:nvSpPr>
          <p:cNvPr id="124931" name="Rectangle 3"/>
          <p:cNvSpPr>
            <a:spLocks noGrp="1" noChangeArrowheads="1"/>
          </p:cNvSpPr>
          <p:nvPr>
            <p:ph type="body" idx="1"/>
          </p:nvPr>
        </p:nvSpPr>
        <p:spPr>
          <a:xfrm>
            <a:off x="381000" y="3505200"/>
            <a:ext cx="8534400" cy="3048000"/>
          </a:xfrm>
        </p:spPr>
        <p:txBody>
          <a:bodyPr/>
          <a:lstStyle/>
          <a:p>
            <a:pPr>
              <a:lnSpc>
                <a:spcPct val="90000"/>
              </a:lnSpc>
            </a:pPr>
            <a:r>
              <a:rPr lang="en-US" altLang="en-US" sz="2000"/>
              <a:t>Workstation 1 is sending a datagram to Workstation 6</a:t>
            </a:r>
          </a:p>
          <a:p>
            <a:pPr>
              <a:lnSpc>
                <a:spcPct val="90000"/>
              </a:lnSpc>
            </a:pPr>
            <a:r>
              <a:rPr lang="en-US" altLang="en-US" sz="2000"/>
              <a:t>Fa0/0 on Router C goes down</a:t>
            </a:r>
          </a:p>
          <a:p>
            <a:pPr>
              <a:lnSpc>
                <a:spcPct val="90000"/>
              </a:lnSpc>
            </a:pPr>
            <a:r>
              <a:rPr lang="en-US" altLang="en-US" sz="2000"/>
              <a:t>Router C then utilizes ICMP to send a message back to Workstation 1 indicating that the datagram could not be delivered. </a:t>
            </a:r>
          </a:p>
          <a:p>
            <a:pPr>
              <a:lnSpc>
                <a:spcPct val="90000"/>
              </a:lnSpc>
            </a:pPr>
            <a:r>
              <a:rPr lang="en-US" altLang="en-US" sz="2000"/>
              <a:t>ICMP does not correct the encountered network problem.</a:t>
            </a:r>
          </a:p>
          <a:p>
            <a:pPr>
              <a:lnSpc>
                <a:spcPct val="90000"/>
              </a:lnSpc>
            </a:pPr>
            <a:r>
              <a:rPr lang="en-US" altLang="en-US" sz="2000"/>
              <a:t>Router C knows only the source and destination IP addresses of the datagram, not know about the exact path the datagram took to Router C, therefore, Router C can only notify Workstation 1 of the failure</a:t>
            </a:r>
          </a:p>
          <a:p>
            <a:pPr>
              <a:lnSpc>
                <a:spcPct val="90000"/>
              </a:lnSpc>
            </a:pPr>
            <a:r>
              <a:rPr lang="en-US" altLang="en-US" sz="2000"/>
              <a:t>ICMP reports on the status of the delivered packet only to the source device. </a:t>
            </a:r>
          </a:p>
        </p:txBody>
      </p:sp>
      <p:pic>
        <p:nvPicPr>
          <p:cNvPr id="1249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0"/>
            <a:ext cx="4495800"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4934" name="Rectangle 6"/>
          <p:cNvSpPr>
            <a:spLocks noGrp="1" noChangeArrowheads="1"/>
          </p:cNvSpPr>
          <p:nvPr>
            <p:ph type="title"/>
          </p:nvPr>
        </p:nvSpPr>
        <p:spPr>
          <a:xfrm>
            <a:off x="152400" y="152400"/>
            <a:ext cx="5638800" cy="609600"/>
          </a:xfrm>
          <a:noFill/>
          <a:ln/>
        </p:spPr>
        <p:txBody>
          <a:bodyPr/>
          <a:lstStyle/>
          <a:p>
            <a:r>
              <a:rPr lang="en-US" altLang="en-US"/>
              <a:t> Error reporting and error correction </a:t>
            </a:r>
          </a:p>
        </p:txBody>
      </p:sp>
      <p:sp>
        <p:nvSpPr>
          <p:cNvPr id="124935" name="Rectangle 7"/>
          <p:cNvSpPr>
            <a:spLocks noChangeArrowheads="1"/>
          </p:cNvSpPr>
          <p:nvPr/>
        </p:nvSpPr>
        <p:spPr bwMode="auto">
          <a:xfrm>
            <a:off x="381000" y="1143000"/>
            <a:ext cx="4267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09999"/>
              </a:buClr>
              <a:buSzPct val="125000"/>
              <a:buFont typeface="Arial" charset="0"/>
              <a:buChar char="•"/>
            </a:pPr>
            <a:r>
              <a:rPr lang="en-US" altLang="en-US" sz="2000">
                <a:latin typeface="Arial" charset="0"/>
              </a:rPr>
              <a:t>When datagram delivery errors occur, ICMP is used to report these errors back to the source of the datagram.</a:t>
            </a:r>
          </a:p>
          <a:p>
            <a:pPr>
              <a:spcBef>
                <a:spcPct val="20000"/>
              </a:spcBef>
              <a:buClr>
                <a:srgbClr val="009999"/>
              </a:buClr>
              <a:buSzPct val="125000"/>
              <a:buFont typeface="Arial" charset="0"/>
              <a:buChar char="•"/>
            </a:pPr>
            <a:endParaRPr lang="en-US" altLang="en-US" sz="2000">
              <a:latin typeface="Arial" charset="0"/>
            </a:endParaRPr>
          </a:p>
          <a:p>
            <a:pPr>
              <a:spcBef>
                <a:spcPct val="20000"/>
              </a:spcBef>
              <a:buClr>
                <a:srgbClr val="009999"/>
              </a:buClr>
              <a:buSzPct val="125000"/>
              <a:buFont typeface="Arial" charset="0"/>
              <a:buChar char="•"/>
            </a:pPr>
            <a:endParaRPr lang="en-US" altLang="en-US" sz="2000">
              <a:latin typeface="Arial" charset="0"/>
            </a:endParaRPr>
          </a:p>
          <a:p>
            <a:pPr>
              <a:spcBef>
                <a:spcPct val="20000"/>
              </a:spcBef>
              <a:buClr>
                <a:srgbClr val="009999"/>
              </a:buClr>
              <a:buSzPct val="125000"/>
              <a:buFont typeface="Arial" charset="0"/>
              <a:buNone/>
            </a:pPr>
            <a:r>
              <a:rPr lang="en-US" altLang="en-US" sz="2000" b="1">
                <a:latin typeface="Arial" charset="0"/>
              </a:rPr>
              <a:t>Example</a:t>
            </a:r>
          </a:p>
        </p:txBody>
      </p:sp>
      <p:sp>
        <p:nvSpPr>
          <p:cNvPr id="124936" name="Text Box 8"/>
          <p:cNvSpPr txBox="1">
            <a:spLocks noChangeArrowheads="1"/>
          </p:cNvSpPr>
          <p:nvPr/>
        </p:nvSpPr>
        <p:spPr bwMode="auto">
          <a:xfrm>
            <a:off x="4495800" y="24384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a:solidFill>
                  <a:srgbClr val="FF0000"/>
                </a:solidFill>
                <a:latin typeface="Arial" charset="0"/>
              </a:rPr>
              <a:t>source</a:t>
            </a:r>
          </a:p>
        </p:txBody>
      </p:sp>
      <p:sp>
        <p:nvSpPr>
          <p:cNvPr id="124937" name="Text Box 9"/>
          <p:cNvSpPr txBox="1">
            <a:spLocks noChangeArrowheads="1"/>
          </p:cNvSpPr>
          <p:nvPr/>
        </p:nvSpPr>
        <p:spPr bwMode="auto">
          <a:xfrm>
            <a:off x="7772400" y="255905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a:solidFill>
                  <a:srgbClr val="FF0000"/>
                </a:solidFill>
                <a:latin typeface="Arial" charset="0"/>
              </a:rPr>
              <a:t>destination</a:t>
            </a:r>
          </a:p>
        </p:txBody>
      </p:sp>
      <p:sp>
        <p:nvSpPr>
          <p:cNvPr id="124938" name="Text Box 10"/>
          <p:cNvSpPr txBox="1">
            <a:spLocks noChangeArrowheads="1"/>
          </p:cNvSpPr>
          <p:nvPr/>
        </p:nvSpPr>
        <p:spPr bwMode="auto">
          <a:xfrm>
            <a:off x="8001000" y="19812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b="1">
                <a:solidFill>
                  <a:srgbClr val="FF0000"/>
                </a:solidFill>
                <a:latin typeface="Arial" charset="0"/>
              </a:rPr>
              <a:t>X</a:t>
            </a:r>
          </a:p>
        </p:txBody>
      </p:sp>
      <p:sp>
        <p:nvSpPr>
          <p:cNvPr id="124939" name="Line 11"/>
          <p:cNvSpPr>
            <a:spLocks noChangeShapeType="1"/>
          </p:cNvSpPr>
          <p:nvPr/>
        </p:nvSpPr>
        <p:spPr bwMode="auto">
          <a:xfrm flipH="1">
            <a:off x="5334000" y="1981200"/>
            <a:ext cx="2514600" cy="914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4940" name="Text Box 12"/>
          <p:cNvSpPr txBox="1">
            <a:spLocks noChangeArrowheads="1"/>
          </p:cNvSpPr>
          <p:nvPr/>
        </p:nvSpPr>
        <p:spPr bwMode="auto">
          <a:xfrm>
            <a:off x="6629400" y="1981200"/>
            <a:ext cx="914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a:solidFill>
                  <a:schemeClr val="accent2"/>
                </a:solidFill>
                <a:latin typeface="Arial" charset="0"/>
              </a:rPr>
              <a:t>ICMP msg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88988666-8FAE-4A40-B0BE-3FEB09C41B54}" type="slidenum">
              <a:rPr lang="en-US" altLang="en-US"/>
              <a:pPr/>
              <a:t>7</a:t>
            </a:fld>
            <a:endParaRPr lang="en-US" altLang="en-US"/>
          </a:p>
        </p:txBody>
      </p:sp>
      <p:sp>
        <p:nvSpPr>
          <p:cNvPr id="126978" name="Rectangle 2"/>
          <p:cNvSpPr>
            <a:spLocks noGrp="1" noChangeArrowheads="1"/>
          </p:cNvSpPr>
          <p:nvPr>
            <p:ph type="title"/>
          </p:nvPr>
        </p:nvSpPr>
        <p:spPr>
          <a:xfrm>
            <a:off x="381000" y="152400"/>
            <a:ext cx="4114800" cy="609600"/>
          </a:xfrm>
        </p:spPr>
        <p:txBody>
          <a:bodyPr/>
          <a:lstStyle/>
          <a:p>
            <a:r>
              <a:rPr lang="en-US" altLang="en-US"/>
              <a:t>Format of an ICMP Message</a:t>
            </a:r>
          </a:p>
        </p:txBody>
      </p:sp>
      <p:sp>
        <p:nvSpPr>
          <p:cNvPr id="126979" name="Rectangle 3"/>
          <p:cNvSpPr>
            <a:spLocks noGrp="1" noChangeArrowheads="1"/>
          </p:cNvSpPr>
          <p:nvPr>
            <p:ph type="body" idx="1"/>
          </p:nvPr>
        </p:nvSpPr>
        <p:spPr>
          <a:xfrm>
            <a:off x="381000" y="2057400"/>
            <a:ext cx="4267200" cy="4648200"/>
          </a:xfrm>
        </p:spPr>
        <p:txBody>
          <a:bodyPr/>
          <a:lstStyle/>
          <a:p>
            <a:pPr>
              <a:buFont typeface="Arial" charset="0"/>
              <a:buNone/>
            </a:pPr>
            <a:r>
              <a:rPr lang="en-US" altLang="en-US" sz="1200" b="1">
                <a:latin typeface="Courier New" charset="0"/>
              </a:rPr>
              <a:t>Type	Name			</a:t>
            </a:r>
          </a:p>
          <a:p>
            <a:pPr>
              <a:buFont typeface="Arial" charset="0"/>
              <a:buNone/>
            </a:pPr>
            <a:r>
              <a:rPr lang="en-US" altLang="en-US" sz="1200" b="1">
                <a:latin typeface="Courier New" charset="0"/>
              </a:rPr>
              <a:t>----	-------------------------	</a:t>
            </a:r>
          </a:p>
          <a:p>
            <a:pPr>
              <a:buFont typeface="Arial" charset="0"/>
              <a:buNone/>
            </a:pPr>
            <a:r>
              <a:rPr lang="en-US" altLang="en-US" sz="1200" b="1">
                <a:latin typeface="Courier New" charset="0"/>
              </a:rPr>
              <a:t>  0		Echo Reply</a:t>
            </a:r>
          </a:p>
          <a:p>
            <a:pPr>
              <a:buFont typeface="Arial" charset="0"/>
              <a:buNone/>
            </a:pPr>
            <a:r>
              <a:rPr lang="en-US" altLang="en-US" sz="1200" b="1">
                <a:latin typeface="Courier New" charset="0"/>
              </a:rPr>
              <a:t>  1		Unassigned	</a:t>
            </a:r>
          </a:p>
          <a:p>
            <a:pPr>
              <a:buFont typeface="Arial" charset="0"/>
              <a:buNone/>
            </a:pPr>
            <a:r>
              <a:rPr lang="en-US" altLang="en-US" sz="1200" b="1">
                <a:latin typeface="Courier New" charset="0"/>
              </a:rPr>
              <a:t>  2		Unassigned	</a:t>
            </a:r>
          </a:p>
          <a:p>
            <a:pPr>
              <a:buFont typeface="Arial" charset="0"/>
              <a:buNone/>
            </a:pPr>
            <a:r>
              <a:rPr lang="en-US" altLang="en-US" sz="1200" b="1">
                <a:latin typeface="Courier New" charset="0"/>
              </a:rPr>
              <a:t>  3		Destination Unreachable	</a:t>
            </a:r>
          </a:p>
          <a:p>
            <a:pPr>
              <a:buFont typeface="Arial" charset="0"/>
              <a:buNone/>
            </a:pPr>
            <a:r>
              <a:rPr lang="en-US" altLang="en-US" sz="1200" b="1">
                <a:latin typeface="Courier New" charset="0"/>
              </a:rPr>
              <a:t>  4		Source Quench	</a:t>
            </a:r>
          </a:p>
          <a:p>
            <a:pPr>
              <a:buFont typeface="Arial" charset="0"/>
              <a:buNone/>
            </a:pPr>
            <a:r>
              <a:rPr lang="en-US" altLang="en-US" sz="1200" b="1">
                <a:latin typeface="Courier New" charset="0"/>
              </a:rPr>
              <a:t>  5		Redirect		</a:t>
            </a:r>
          </a:p>
          <a:p>
            <a:pPr>
              <a:buFont typeface="Arial" charset="0"/>
              <a:buNone/>
            </a:pPr>
            <a:r>
              <a:rPr lang="en-US" altLang="en-US" sz="1200" b="1">
                <a:latin typeface="Courier New" charset="0"/>
              </a:rPr>
              <a:t>  6		Alternate Host Address	</a:t>
            </a:r>
          </a:p>
          <a:p>
            <a:pPr>
              <a:buFont typeface="Arial" charset="0"/>
              <a:buNone/>
            </a:pPr>
            <a:r>
              <a:rPr lang="en-US" altLang="en-US" sz="1200" b="1">
                <a:latin typeface="Courier New" charset="0"/>
              </a:rPr>
              <a:t>  7		Unassigned	</a:t>
            </a:r>
          </a:p>
          <a:p>
            <a:pPr>
              <a:buFont typeface="Arial" charset="0"/>
              <a:buNone/>
            </a:pPr>
            <a:r>
              <a:rPr lang="en-US" altLang="en-US" sz="1200" b="1">
                <a:latin typeface="Courier New" charset="0"/>
              </a:rPr>
              <a:t>  8		Echo			</a:t>
            </a:r>
          </a:p>
          <a:p>
            <a:pPr>
              <a:buFont typeface="Arial" charset="0"/>
              <a:buNone/>
            </a:pPr>
            <a:r>
              <a:rPr lang="en-US" altLang="en-US" sz="1200" b="1">
                <a:latin typeface="Courier New" charset="0"/>
              </a:rPr>
              <a:t>  9		Router Advertisement	</a:t>
            </a:r>
          </a:p>
          <a:p>
            <a:pPr>
              <a:buFont typeface="Arial" charset="0"/>
              <a:buNone/>
            </a:pPr>
            <a:r>
              <a:rPr lang="en-US" altLang="en-US" sz="1200" b="1">
                <a:latin typeface="Courier New" charset="0"/>
              </a:rPr>
              <a:t> 10		Router Solicitation		</a:t>
            </a:r>
          </a:p>
          <a:p>
            <a:pPr>
              <a:buFont typeface="Arial" charset="0"/>
              <a:buNone/>
            </a:pPr>
            <a:r>
              <a:rPr lang="en-US" altLang="en-US" sz="1200" b="1">
                <a:latin typeface="Courier New" charset="0"/>
              </a:rPr>
              <a:t> 11		Time Exceeded		</a:t>
            </a:r>
          </a:p>
          <a:p>
            <a:pPr>
              <a:buFont typeface="Arial" charset="0"/>
              <a:buNone/>
            </a:pPr>
            <a:r>
              <a:rPr lang="en-US" altLang="en-US" sz="1200" b="1">
                <a:latin typeface="Courier New" charset="0"/>
              </a:rPr>
              <a:t> 12		Parameter Problem		</a:t>
            </a:r>
          </a:p>
          <a:p>
            <a:pPr>
              <a:buFont typeface="Arial" charset="0"/>
              <a:buNone/>
            </a:pPr>
            <a:r>
              <a:rPr lang="en-US" altLang="en-US" sz="1200" b="1">
                <a:latin typeface="Courier New" charset="0"/>
              </a:rPr>
              <a:t> 13		Timestamp			</a:t>
            </a:r>
          </a:p>
          <a:p>
            <a:pPr>
              <a:buFont typeface="Arial" charset="0"/>
              <a:buNone/>
            </a:pPr>
            <a:r>
              <a:rPr lang="en-US" altLang="en-US" sz="1200" b="1">
                <a:latin typeface="Courier New" charset="0"/>
              </a:rPr>
              <a:t> 14		Timestamp Reply		</a:t>
            </a:r>
          </a:p>
          <a:p>
            <a:pPr>
              <a:buFont typeface="Arial" charset="0"/>
              <a:buNone/>
            </a:pPr>
            <a:r>
              <a:rPr lang="en-US" altLang="en-US" sz="1200" b="1">
                <a:latin typeface="Courier New" charset="0"/>
              </a:rPr>
              <a:t> 15		Information Request		</a:t>
            </a:r>
          </a:p>
          <a:p>
            <a:pPr>
              <a:buFont typeface="Arial" charset="0"/>
              <a:buNone/>
            </a:pPr>
            <a:r>
              <a:rPr lang="en-US" altLang="en-US" sz="1200" b="1">
                <a:latin typeface="Courier New" charset="0"/>
              </a:rPr>
              <a:t> 16		Information Reply		</a:t>
            </a:r>
          </a:p>
          <a:p>
            <a:pPr>
              <a:buFont typeface="Arial" charset="0"/>
              <a:buNone/>
            </a:pPr>
            <a:r>
              <a:rPr lang="en-US" altLang="en-US" sz="1400">
                <a:latin typeface="Courier New" charset="0"/>
              </a:rPr>
              <a:t> </a:t>
            </a:r>
          </a:p>
        </p:txBody>
      </p:sp>
      <p:pic>
        <p:nvPicPr>
          <p:cNvPr id="126981" name="Picture 5" descr="image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663" y="0"/>
            <a:ext cx="4732337" cy="1817688"/>
          </a:xfrm>
          <a:prstGeom prst="rect">
            <a:avLst/>
          </a:prstGeom>
          <a:noFill/>
          <a:extLst>
            <a:ext uri="{909E8E84-426E-40DD-AFC4-6F175D3DCCD1}">
              <a14:hiddenFill xmlns:a14="http://schemas.microsoft.com/office/drawing/2010/main">
                <a:solidFill>
                  <a:srgbClr val="FFFFFF"/>
                </a:solidFill>
              </a14:hiddenFill>
            </a:ext>
          </a:extLst>
        </p:spPr>
      </p:pic>
      <p:sp>
        <p:nvSpPr>
          <p:cNvPr id="126983" name="Rectangle 7"/>
          <p:cNvSpPr>
            <a:spLocks noChangeArrowheads="1"/>
          </p:cNvSpPr>
          <p:nvPr/>
        </p:nvSpPr>
        <p:spPr bwMode="auto">
          <a:xfrm>
            <a:off x="4191000" y="2133600"/>
            <a:ext cx="4800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nSpc>
                <a:spcPct val="90000"/>
              </a:lnSpc>
              <a:spcBef>
                <a:spcPct val="20000"/>
              </a:spcBef>
              <a:buClr>
                <a:srgbClr val="009999"/>
              </a:buClr>
              <a:buSzPct val="125000"/>
              <a:buFont typeface="Arial" charset="0"/>
              <a:buNone/>
            </a:pPr>
            <a:r>
              <a:rPr lang="en-US" altLang="en-US" sz="1200" b="1">
                <a:latin typeface="Courier New" charset="0"/>
              </a:rPr>
              <a:t>Type	Name			</a:t>
            </a:r>
          </a:p>
          <a:p>
            <a:pPr>
              <a:lnSpc>
                <a:spcPct val="90000"/>
              </a:lnSpc>
              <a:spcBef>
                <a:spcPct val="20000"/>
              </a:spcBef>
              <a:buClr>
                <a:srgbClr val="009999"/>
              </a:buClr>
              <a:buSzPct val="125000"/>
              <a:buFont typeface="Arial" charset="0"/>
              <a:buNone/>
            </a:pPr>
            <a:r>
              <a:rPr lang="en-US" altLang="en-US" sz="1200" b="1">
                <a:latin typeface="Courier New" charset="0"/>
              </a:rPr>
              <a:t>----	-------------------------	</a:t>
            </a:r>
          </a:p>
          <a:p>
            <a:pPr>
              <a:lnSpc>
                <a:spcPct val="90000"/>
              </a:lnSpc>
              <a:spcBef>
                <a:spcPct val="20000"/>
              </a:spcBef>
              <a:buClr>
                <a:srgbClr val="009999"/>
              </a:buClr>
              <a:buSzPct val="125000"/>
              <a:buFont typeface="Arial" charset="0"/>
              <a:buNone/>
            </a:pPr>
            <a:r>
              <a:rPr lang="en-US" altLang="en-US" sz="1200" b="1">
                <a:latin typeface="Courier New" charset="0"/>
              </a:rPr>
              <a:t> 17		Address Mask Request</a:t>
            </a:r>
          </a:p>
          <a:p>
            <a:pPr>
              <a:lnSpc>
                <a:spcPct val="90000"/>
              </a:lnSpc>
              <a:spcBef>
                <a:spcPct val="20000"/>
              </a:spcBef>
              <a:buClr>
                <a:srgbClr val="009999"/>
              </a:buClr>
              <a:buSzPct val="125000"/>
              <a:buFont typeface="Arial" charset="0"/>
              <a:buNone/>
            </a:pPr>
            <a:r>
              <a:rPr lang="en-US" altLang="en-US" sz="1200" b="1">
                <a:latin typeface="Courier New" charset="0"/>
              </a:rPr>
              <a:t> 18		Address Mask Reply	</a:t>
            </a:r>
          </a:p>
          <a:p>
            <a:pPr>
              <a:lnSpc>
                <a:spcPct val="90000"/>
              </a:lnSpc>
              <a:spcBef>
                <a:spcPct val="20000"/>
              </a:spcBef>
              <a:buClr>
                <a:srgbClr val="009999"/>
              </a:buClr>
              <a:buSzPct val="125000"/>
              <a:buFont typeface="Arial" charset="0"/>
              <a:buNone/>
            </a:pPr>
            <a:r>
              <a:rPr lang="en-US" altLang="en-US" sz="1200" b="1">
                <a:latin typeface="Courier New" charset="0"/>
              </a:rPr>
              <a:t> 19		Reserved (for Security)	</a:t>
            </a:r>
          </a:p>
          <a:p>
            <a:pPr>
              <a:lnSpc>
                <a:spcPct val="90000"/>
              </a:lnSpc>
              <a:spcBef>
                <a:spcPct val="20000"/>
              </a:spcBef>
              <a:buClr>
                <a:srgbClr val="009999"/>
              </a:buClr>
              <a:buSzPct val="125000"/>
              <a:buFont typeface="Arial" charset="0"/>
              <a:buNone/>
            </a:pPr>
            <a:r>
              <a:rPr lang="en-US" altLang="en-US" sz="1200" b="1">
                <a:latin typeface="Courier New" charset="0"/>
              </a:rPr>
              <a:t> 20-29	Reserved (for Robustness Experiment)	</a:t>
            </a:r>
          </a:p>
          <a:p>
            <a:pPr>
              <a:lnSpc>
                <a:spcPct val="90000"/>
              </a:lnSpc>
              <a:spcBef>
                <a:spcPct val="20000"/>
              </a:spcBef>
              <a:buClr>
                <a:srgbClr val="009999"/>
              </a:buClr>
              <a:buSzPct val="125000"/>
              <a:buFont typeface="Arial" charset="0"/>
              <a:buNone/>
            </a:pPr>
            <a:r>
              <a:rPr lang="en-US" altLang="en-US" sz="1200" b="1">
                <a:latin typeface="Courier New" charset="0"/>
              </a:rPr>
              <a:t> 30		Traceroute		</a:t>
            </a:r>
          </a:p>
          <a:p>
            <a:pPr>
              <a:lnSpc>
                <a:spcPct val="90000"/>
              </a:lnSpc>
              <a:spcBef>
                <a:spcPct val="20000"/>
              </a:spcBef>
              <a:buClr>
                <a:srgbClr val="009999"/>
              </a:buClr>
              <a:buSzPct val="125000"/>
              <a:buFont typeface="Arial" charset="0"/>
              <a:buNone/>
            </a:pPr>
            <a:r>
              <a:rPr lang="en-US" altLang="en-US" sz="1200" b="1">
                <a:latin typeface="Courier New" charset="0"/>
              </a:rPr>
              <a:t> 31		Datagram Conversion Error	</a:t>
            </a:r>
          </a:p>
          <a:p>
            <a:pPr>
              <a:lnSpc>
                <a:spcPct val="90000"/>
              </a:lnSpc>
              <a:spcBef>
                <a:spcPct val="20000"/>
              </a:spcBef>
              <a:buClr>
                <a:srgbClr val="009999"/>
              </a:buClr>
              <a:buSzPct val="125000"/>
              <a:buFont typeface="Arial" charset="0"/>
              <a:buNone/>
            </a:pPr>
            <a:r>
              <a:rPr lang="en-US" altLang="en-US" sz="1200" b="1">
                <a:latin typeface="Courier New" charset="0"/>
              </a:rPr>
              <a:t> 32     	Mobile Host Redirect</a:t>
            </a:r>
          </a:p>
          <a:p>
            <a:pPr>
              <a:lnSpc>
                <a:spcPct val="90000"/>
              </a:lnSpc>
              <a:spcBef>
                <a:spcPct val="20000"/>
              </a:spcBef>
              <a:buClr>
                <a:srgbClr val="009999"/>
              </a:buClr>
              <a:buSzPct val="125000"/>
              <a:buFont typeface="Arial" charset="0"/>
              <a:buNone/>
            </a:pPr>
            <a:r>
              <a:rPr lang="en-US" altLang="en-US" sz="1200" b="1">
                <a:latin typeface="Courier New" charset="0"/>
              </a:rPr>
              <a:t> 33     	IPv6 Where-Are-You</a:t>
            </a:r>
          </a:p>
          <a:p>
            <a:pPr>
              <a:lnSpc>
                <a:spcPct val="90000"/>
              </a:lnSpc>
              <a:spcBef>
                <a:spcPct val="20000"/>
              </a:spcBef>
              <a:buClr>
                <a:srgbClr val="009999"/>
              </a:buClr>
              <a:buSzPct val="125000"/>
              <a:buFont typeface="Arial" charset="0"/>
              <a:buNone/>
            </a:pPr>
            <a:r>
              <a:rPr lang="en-US" altLang="en-US" sz="1200" b="1">
                <a:latin typeface="Courier New" charset="0"/>
              </a:rPr>
              <a:t> 34     	IPv6 I-Am-Here</a:t>
            </a:r>
          </a:p>
          <a:p>
            <a:pPr>
              <a:lnSpc>
                <a:spcPct val="90000"/>
              </a:lnSpc>
              <a:spcBef>
                <a:spcPct val="20000"/>
              </a:spcBef>
              <a:buClr>
                <a:srgbClr val="009999"/>
              </a:buClr>
              <a:buSzPct val="125000"/>
              <a:buFont typeface="Arial" charset="0"/>
              <a:buNone/>
            </a:pPr>
            <a:r>
              <a:rPr lang="en-US" altLang="en-US" sz="1200" b="1">
                <a:latin typeface="Courier New" charset="0"/>
              </a:rPr>
              <a:t> 35     	Mobile Registration Request</a:t>
            </a:r>
          </a:p>
          <a:p>
            <a:pPr>
              <a:lnSpc>
                <a:spcPct val="90000"/>
              </a:lnSpc>
              <a:spcBef>
                <a:spcPct val="20000"/>
              </a:spcBef>
              <a:buClr>
                <a:srgbClr val="009999"/>
              </a:buClr>
              <a:buSzPct val="125000"/>
              <a:buFont typeface="Arial" charset="0"/>
              <a:buNone/>
            </a:pPr>
            <a:r>
              <a:rPr lang="en-US" altLang="en-US" sz="1200" b="1">
                <a:latin typeface="Courier New" charset="0"/>
              </a:rPr>
              <a:t> 36     	Mobile Registration Reply</a:t>
            </a:r>
          </a:p>
          <a:p>
            <a:pPr>
              <a:lnSpc>
                <a:spcPct val="90000"/>
              </a:lnSpc>
              <a:spcBef>
                <a:spcPct val="20000"/>
              </a:spcBef>
              <a:buClr>
                <a:srgbClr val="009999"/>
              </a:buClr>
              <a:buSzPct val="125000"/>
              <a:buFont typeface="Arial" charset="0"/>
              <a:buNone/>
            </a:pPr>
            <a:r>
              <a:rPr lang="en-US" altLang="en-US" sz="1200" b="1">
                <a:latin typeface="Courier New" charset="0"/>
              </a:rPr>
              <a:t> 37     	Domain Name Request</a:t>
            </a:r>
          </a:p>
          <a:p>
            <a:pPr>
              <a:lnSpc>
                <a:spcPct val="90000"/>
              </a:lnSpc>
              <a:spcBef>
                <a:spcPct val="20000"/>
              </a:spcBef>
              <a:buClr>
                <a:srgbClr val="009999"/>
              </a:buClr>
              <a:buSzPct val="125000"/>
              <a:buFont typeface="Arial" charset="0"/>
              <a:buNone/>
            </a:pPr>
            <a:r>
              <a:rPr lang="en-US" altLang="en-US" sz="1200" b="1">
                <a:latin typeface="Courier New" charset="0"/>
              </a:rPr>
              <a:t> 38     	Domain Name Reply</a:t>
            </a:r>
          </a:p>
          <a:p>
            <a:pPr>
              <a:lnSpc>
                <a:spcPct val="90000"/>
              </a:lnSpc>
              <a:spcBef>
                <a:spcPct val="20000"/>
              </a:spcBef>
              <a:buClr>
                <a:srgbClr val="009999"/>
              </a:buClr>
              <a:buSzPct val="125000"/>
              <a:buFont typeface="Arial" charset="0"/>
              <a:buNone/>
            </a:pPr>
            <a:r>
              <a:rPr lang="en-US" altLang="en-US" sz="1200" b="1">
                <a:latin typeface="Courier New" charset="0"/>
              </a:rPr>
              <a:t> 39     	SKIP</a:t>
            </a:r>
          </a:p>
          <a:p>
            <a:pPr>
              <a:lnSpc>
                <a:spcPct val="90000"/>
              </a:lnSpc>
              <a:spcBef>
                <a:spcPct val="20000"/>
              </a:spcBef>
              <a:buClr>
                <a:srgbClr val="009999"/>
              </a:buClr>
              <a:buSzPct val="125000"/>
              <a:buFont typeface="Arial" charset="0"/>
              <a:buNone/>
            </a:pPr>
            <a:r>
              <a:rPr lang="en-US" altLang="en-US" sz="1200" b="1">
                <a:latin typeface="Courier New" charset="0"/>
              </a:rPr>
              <a:t> 40     	Photuris</a:t>
            </a:r>
          </a:p>
          <a:p>
            <a:pPr>
              <a:lnSpc>
                <a:spcPct val="90000"/>
              </a:lnSpc>
              <a:spcBef>
                <a:spcPct val="20000"/>
              </a:spcBef>
              <a:buClr>
                <a:srgbClr val="009999"/>
              </a:buClr>
              <a:buSzPct val="125000"/>
              <a:buFont typeface="Arial" charset="0"/>
              <a:buNone/>
            </a:pPr>
            <a:r>
              <a:rPr lang="en-US" altLang="en-US" sz="1200" b="1">
                <a:latin typeface="Courier New" charset="0"/>
              </a:rPr>
              <a:t> 41-255 	Reserved				</a:t>
            </a:r>
          </a:p>
          <a:p>
            <a:pPr>
              <a:lnSpc>
                <a:spcPct val="90000"/>
              </a:lnSpc>
              <a:spcBef>
                <a:spcPct val="20000"/>
              </a:spcBef>
              <a:buClr>
                <a:srgbClr val="009999"/>
              </a:buClr>
              <a:buSzPct val="125000"/>
              <a:buFont typeface="Arial" charset="0"/>
              <a:buNone/>
            </a:pPr>
            <a:endParaRPr lang="en-US" altLang="en-US" sz="1200" b="1">
              <a:latin typeface="Courier New" charset="0"/>
            </a:endParaRPr>
          </a:p>
        </p:txBody>
      </p:sp>
      <p:sp>
        <p:nvSpPr>
          <p:cNvPr id="126984" name="Rectangle 8"/>
          <p:cNvSpPr>
            <a:spLocks noChangeArrowheads="1"/>
          </p:cNvSpPr>
          <p:nvPr/>
        </p:nvSpPr>
        <p:spPr bwMode="auto">
          <a:xfrm>
            <a:off x="4648200" y="152400"/>
            <a:ext cx="1066800" cy="3048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6985" name="Text Box 9"/>
          <p:cNvSpPr txBox="1">
            <a:spLocks noChangeArrowheads="1"/>
          </p:cNvSpPr>
          <p:nvPr/>
        </p:nvSpPr>
        <p:spPr bwMode="auto">
          <a:xfrm>
            <a:off x="0" y="1143000"/>
            <a:ext cx="464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b="1" dirty="0">
                <a:latin typeface="Courier New" charset="0"/>
              </a:rPr>
              <a:t>http://</a:t>
            </a:r>
            <a:r>
              <a:rPr lang="en-US" altLang="en-US" sz="1200" b="1" dirty="0" err="1">
                <a:latin typeface="Courier New" charset="0"/>
              </a:rPr>
              <a:t>www.iana.org</a:t>
            </a:r>
            <a:r>
              <a:rPr lang="en-US" altLang="en-US" sz="1200" b="1" dirty="0">
                <a:latin typeface="Courier New" charset="0"/>
              </a:rPr>
              <a:t>/assignments/</a:t>
            </a:r>
            <a:r>
              <a:rPr lang="en-US" altLang="en-US" sz="1200" b="1" dirty="0" err="1">
                <a:latin typeface="Courier New" charset="0"/>
              </a:rPr>
              <a:t>icmp</a:t>
            </a:r>
            <a:r>
              <a:rPr lang="en-US" altLang="en-US" sz="1200" b="1" dirty="0">
                <a:latin typeface="Courier New" charset="0"/>
              </a:rPr>
              <a:t>-parameters</a:t>
            </a:r>
          </a:p>
        </p:txBody>
      </p:sp>
      <p:sp>
        <p:nvSpPr>
          <p:cNvPr id="126986" name="Text Box 10"/>
          <p:cNvSpPr txBox="1">
            <a:spLocks noChangeArrowheads="1"/>
          </p:cNvSpPr>
          <p:nvPr/>
        </p:nvSpPr>
        <p:spPr bwMode="auto">
          <a:xfrm>
            <a:off x="381000" y="14478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solidFill>
                  <a:srgbClr val="FF0000"/>
                </a:solidFill>
                <a:latin typeface="Arial" charset="0"/>
              </a:rPr>
              <a:t>Type Field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8B7CD96F-FC07-DE4E-9E7B-399C137C1AA1}" type="slidenum">
              <a:rPr lang="en-US" altLang="en-US"/>
              <a:pPr/>
              <a:t>8</a:t>
            </a:fld>
            <a:endParaRPr lang="en-US" altLang="en-US"/>
          </a:p>
        </p:txBody>
      </p:sp>
      <p:sp>
        <p:nvSpPr>
          <p:cNvPr id="128002" name="Rectangle 2"/>
          <p:cNvSpPr>
            <a:spLocks noGrp="1" noChangeArrowheads="1"/>
          </p:cNvSpPr>
          <p:nvPr>
            <p:ph type="title"/>
          </p:nvPr>
        </p:nvSpPr>
        <p:spPr>
          <a:xfrm>
            <a:off x="381000" y="152400"/>
            <a:ext cx="4114800" cy="609600"/>
          </a:xfrm>
        </p:spPr>
        <p:txBody>
          <a:bodyPr/>
          <a:lstStyle/>
          <a:p>
            <a:r>
              <a:rPr lang="en-US" altLang="en-US"/>
              <a:t>Format of an ICMP Message</a:t>
            </a:r>
          </a:p>
        </p:txBody>
      </p:sp>
      <p:sp>
        <p:nvSpPr>
          <p:cNvPr id="128003" name="Rectangle 3"/>
          <p:cNvSpPr>
            <a:spLocks noGrp="1" noChangeArrowheads="1"/>
          </p:cNvSpPr>
          <p:nvPr>
            <p:ph type="body" idx="1"/>
          </p:nvPr>
        </p:nvSpPr>
        <p:spPr>
          <a:xfrm>
            <a:off x="533400" y="2057400"/>
            <a:ext cx="8153400" cy="4419600"/>
          </a:xfrm>
        </p:spPr>
        <p:txBody>
          <a:bodyPr/>
          <a:lstStyle/>
          <a:p>
            <a:pPr>
              <a:lnSpc>
                <a:spcPct val="90000"/>
              </a:lnSpc>
              <a:buFont typeface="Arial" charset="0"/>
              <a:buNone/>
            </a:pPr>
            <a:r>
              <a:rPr lang="en-US" altLang="en-US" sz="1400" b="1">
                <a:latin typeface="Courier New" charset="0"/>
              </a:rPr>
              <a:t>Type 3: Destination Unreachable</a:t>
            </a:r>
          </a:p>
          <a:p>
            <a:pPr>
              <a:lnSpc>
                <a:spcPct val="90000"/>
              </a:lnSpc>
              <a:buFont typeface="Arial" charset="0"/>
              <a:buNone/>
            </a:pPr>
            <a:endParaRPr lang="en-US" altLang="en-US" sz="1400" b="1">
              <a:latin typeface="Courier New" charset="0"/>
            </a:endParaRPr>
          </a:p>
          <a:p>
            <a:pPr>
              <a:lnSpc>
                <a:spcPct val="90000"/>
              </a:lnSpc>
              <a:buFont typeface="Arial" charset="0"/>
              <a:buNone/>
            </a:pPr>
            <a:r>
              <a:rPr lang="en-US" altLang="en-US" sz="1400" b="1" u="sng">
                <a:latin typeface="Courier New" charset="0"/>
              </a:rPr>
              <a:t>Codes</a:t>
            </a:r>
          </a:p>
          <a:p>
            <a:pPr>
              <a:lnSpc>
                <a:spcPct val="90000"/>
              </a:lnSpc>
              <a:buFont typeface="Arial" charset="0"/>
              <a:buNone/>
            </a:pPr>
            <a:r>
              <a:rPr lang="en-US" altLang="en-US" sz="1400" b="1">
                <a:latin typeface="Courier New" charset="0"/>
              </a:rPr>
              <a:t>0  Net Unreachable</a:t>
            </a:r>
          </a:p>
          <a:p>
            <a:pPr>
              <a:lnSpc>
                <a:spcPct val="90000"/>
              </a:lnSpc>
              <a:buFont typeface="Arial" charset="0"/>
              <a:buNone/>
            </a:pPr>
            <a:r>
              <a:rPr lang="en-US" altLang="en-US" sz="1400" b="1">
                <a:latin typeface="Courier New" charset="0"/>
              </a:rPr>
              <a:t>1  Host Unreachable</a:t>
            </a:r>
          </a:p>
          <a:p>
            <a:pPr>
              <a:lnSpc>
                <a:spcPct val="90000"/>
              </a:lnSpc>
              <a:buFont typeface="Arial" charset="0"/>
              <a:buNone/>
            </a:pPr>
            <a:r>
              <a:rPr lang="en-US" altLang="en-US" sz="1400" b="1">
                <a:latin typeface="Courier New" charset="0"/>
              </a:rPr>
              <a:t>2  Protocol Unreachable        </a:t>
            </a:r>
          </a:p>
          <a:p>
            <a:pPr>
              <a:lnSpc>
                <a:spcPct val="90000"/>
              </a:lnSpc>
              <a:buFont typeface="Arial" charset="0"/>
              <a:buNone/>
            </a:pPr>
            <a:r>
              <a:rPr lang="en-US" altLang="en-US" sz="1400" b="1">
                <a:latin typeface="Courier New" charset="0"/>
              </a:rPr>
              <a:t>3  Port Unreachable</a:t>
            </a:r>
          </a:p>
          <a:p>
            <a:pPr>
              <a:lnSpc>
                <a:spcPct val="90000"/>
              </a:lnSpc>
              <a:buFont typeface="Arial" charset="0"/>
              <a:buNone/>
            </a:pPr>
            <a:r>
              <a:rPr lang="en-US" altLang="en-US" sz="1400" b="1">
                <a:latin typeface="Courier New" charset="0"/>
              </a:rPr>
              <a:t>4  Fragmentation Needed and Don't Fragment was Set            </a:t>
            </a:r>
          </a:p>
          <a:p>
            <a:pPr>
              <a:lnSpc>
                <a:spcPct val="90000"/>
              </a:lnSpc>
              <a:buFont typeface="Arial" charset="0"/>
              <a:buNone/>
            </a:pPr>
            <a:r>
              <a:rPr lang="en-US" altLang="en-US" sz="1400" b="1">
                <a:latin typeface="Courier New" charset="0"/>
              </a:rPr>
              <a:t>5  Source Route Failed            </a:t>
            </a:r>
          </a:p>
          <a:p>
            <a:pPr>
              <a:lnSpc>
                <a:spcPct val="90000"/>
              </a:lnSpc>
              <a:buFont typeface="Arial" charset="0"/>
              <a:buNone/>
            </a:pPr>
            <a:r>
              <a:rPr lang="en-US" altLang="en-US" sz="1400" b="1">
                <a:latin typeface="Courier New" charset="0"/>
              </a:rPr>
              <a:t>6  Destination Network Unknown            </a:t>
            </a:r>
          </a:p>
          <a:p>
            <a:pPr>
              <a:lnSpc>
                <a:spcPct val="90000"/>
              </a:lnSpc>
              <a:buFont typeface="Arial" charset="0"/>
              <a:buNone/>
            </a:pPr>
            <a:r>
              <a:rPr lang="en-US" altLang="en-US" sz="1400" b="1">
                <a:latin typeface="Courier New" charset="0"/>
              </a:rPr>
              <a:t>7  Destination Host Unknown            </a:t>
            </a:r>
          </a:p>
          <a:p>
            <a:pPr>
              <a:lnSpc>
                <a:spcPct val="90000"/>
              </a:lnSpc>
              <a:buFont typeface="Arial" charset="0"/>
              <a:buNone/>
            </a:pPr>
            <a:r>
              <a:rPr lang="en-US" altLang="en-US" sz="1400" b="1">
                <a:latin typeface="Courier New" charset="0"/>
              </a:rPr>
              <a:t>8  Source Host Isolated            </a:t>
            </a:r>
          </a:p>
          <a:p>
            <a:pPr>
              <a:lnSpc>
                <a:spcPct val="90000"/>
              </a:lnSpc>
              <a:buFont typeface="Arial" charset="0"/>
              <a:buNone/>
            </a:pPr>
            <a:r>
              <a:rPr lang="en-US" altLang="en-US" sz="1400" b="1">
                <a:latin typeface="Courier New" charset="0"/>
              </a:rPr>
              <a:t>9  Communication with Destination Network is Administratively Prohibited           </a:t>
            </a:r>
          </a:p>
          <a:p>
            <a:pPr>
              <a:lnSpc>
                <a:spcPct val="90000"/>
              </a:lnSpc>
              <a:buFont typeface="Arial" charset="0"/>
              <a:buNone/>
            </a:pPr>
            <a:r>
              <a:rPr lang="en-US" altLang="en-US" sz="1400" b="1">
                <a:latin typeface="Courier New" charset="0"/>
              </a:rPr>
              <a:t>10  Communication with Destination Host is Administratively Prohibited           </a:t>
            </a:r>
          </a:p>
          <a:p>
            <a:pPr>
              <a:lnSpc>
                <a:spcPct val="90000"/>
              </a:lnSpc>
              <a:buFont typeface="Arial" charset="0"/>
              <a:buNone/>
            </a:pPr>
            <a:r>
              <a:rPr lang="en-US" altLang="en-US" sz="1400" b="1">
                <a:latin typeface="Courier New" charset="0"/>
              </a:rPr>
              <a:t>11  Destination Network Unreachable for Type of Service           </a:t>
            </a:r>
          </a:p>
          <a:p>
            <a:pPr>
              <a:lnSpc>
                <a:spcPct val="90000"/>
              </a:lnSpc>
              <a:buFont typeface="Arial" charset="0"/>
              <a:buNone/>
            </a:pPr>
            <a:r>
              <a:rPr lang="en-US" altLang="en-US" sz="1400" b="1">
                <a:latin typeface="Courier New" charset="0"/>
              </a:rPr>
              <a:t>12  Destination Host Unreachable for Type of Service           </a:t>
            </a:r>
          </a:p>
          <a:p>
            <a:pPr>
              <a:lnSpc>
                <a:spcPct val="90000"/>
              </a:lnSpc>
              <a:buFont typeface="Arial" charset="0"/>
              <a:buNone/>
            </a:pPr>
            <a:r>
              <a:rPr lang="en-US" altLang="en-US" sz="1400" b="1">
                <a:latin typeface="Courier New" charset="0"/>
              </a:rPr>
              <a:t>13  Communication Administratively Prohibited           </a:t>
            </a:r>
          </a:p>
          <a:p>
            <a:pPr>
              <a:lnSpc>
                <a:spcPct val="90000"/>
              </a:lnSpc>
              <a:buFont typeface="Arial" charset="0"/>
              <a:buNone/>
            </a:pPr>
            <a:r>
              <a:rPr lang="en-US" altLang="en-US" sz="1400" b="1">
                <a:latin typeface="Courier New" charset="0"/>
              </a:rPr>
              <a:t>14  Host Precedence Violation                         </a:t>
            </a:r>
          </a:p>
          <a:p>
            <a:pPr>
              <a:lnSpc>
                <a:spcPct val="90000"/>
              </a:lnSpc>
              <a:buFont typeface="Arial" charset="0"/>
              <a:buNone/>
            </a:pPr>
            <a:r>
              <a:rPr lang="en-US" altLang="en-US" sz="1400" b="1">
                <a:latin typeface="Courier New" charset="0"/>
              </a:rPr>
              <a:t>15  Precedence cutoff in effect   </a:t>
            </a:r>
          </a:p>
        </p:txBody>
      </p:sp>
      <p:pic>
        <p:nvPicPr>
          <p:cNvPr id="128004" name="Picture 4" descr="image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663" y="0"/>
            <a:ext cx="4732337" cy="1817688"/>
          </a:xfrm>
          <a:prstGeom prst="rect">
            <a:avLst/>
          </a:prstGeom>
          <a:noFill/>
          <a:extLst>
            <a:ext uri="{909E8E84-426E-40DD-AFC4-6F175D3DCCD1}">
              <a14:hiddenFill xmlns:a14="http://schemas.microsoft.com/office/drawing/2010/main">
                <a:solidFill>
                  <a:srgbClr val="FFFFFF"/>
                </a:solidFill>
              </a14:hiddenFill>
            </a:ext>
          </a:extLst>
        </p:spPr>
      </p:pic>
      <p:sp>
        <p:nvSpPr>
          <p:cNvPr id="128006" name="Rectangle 6"/>
          <p:cNvSpPr>
            <a:spLocks noChangeArrowheads="1"/>
          </p:cNvSpPr>
          <p:nvPr/>
        </p:nvSpPr>
        <p:spPr bwMode="auto">
          <a:xfrm>
            <a:off x="5943600" y="152400"/>
            <a:ext cx="1066800" cy="3048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07" name="Text Box 7"/>
          <p:cNvSpPr txBox="1">
            <a:spLocks noChangeArrowheads="1"/>
          </p:cNvSpPr>
          <p:nvPr/>
        </p:nvSpPr>
        <p:spPr bwMode="auto">
          <a:xfrm>
            <a:off x="0" y="1143000"/>
            <a:ext cx="464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b="1" dirty="0">
                <a:latin typeface="Courier New" charset="0"/>
              </a:rPr>
              <a:t>http://</a:t>
            </a:r>
            <a:r>
              <a:rPr lang="en-US" altLang="en-US" sz="1200" b="1" dirty="0" err="1">
                <a:latin typeface="Courier New" charset="0"/>
              </a:rPr>
              <a:t>www.iana.org</a:t>
            </a:r>
            <a:r>
              <a:rPr lang="en-US" altLang="en-US" sz="1200" b="1" dirty="0">
                <a:latin typeface="Courier New" charset="0"/>
              </a:rPr>
              <a:t>/assignments/</a:t>
            </a:r>
            <a:r>
              <a:rPr lang="en-US" altLang="en-US" sz="1200" b="1" dirty="0" err="1">
                <a:latin typeface="Courier New" charset="0"/>
              </a:rPr>
              <a:t>icmp</a:t>
            </a:r>
            <a:r>
              <a:rPr lang="en-US" altLang="en-US" sz="1200" b="1" dirty="0">
                <a:latin typeface="Courier New" charset="0"/>
              </a:rPr>
              <a:t>-parameters</a:t>
            </a:r>
          </a:p>
        </p:txBody>
      </p:sp>
      <p:sp>
        <p:nvSpPr>
          <p:cNvPr id="128008" name="Text Box 8"/>
          <p:cNvSpPr txBox="1">
            <a:spLocks noChangeArrowheads="1"/>
          </p:cNvSpPr>
          <p:nvPr/>
        </p:nvSpPr>
        <p:spPr bwMode="auto">
          <a:xfrm>
            <a:off x="4572000" y="1447800"/>
            <a:ext cx="43434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600">
                <a:latin typeface="Arial" charset="0"/>
              </a:rPr>
              <a:t>Many of these ICMP types have a "</a:t>
            </a:r>
            <a:r>
              <a:rPr lang="en-US" altLang="en-US" sz="1600" b="1">
                <a:latin typeface="Arial" charset="0"/>
              </a:rPr>
              <a:t>code</a:t>
            </a:r>
            <a:r>
              <a:rPr lang="en-US" altLang="en-US" sz="1600">
                <a:latin typeface="Arial" charset="0"/>
              </a:rPr>
              <a:t>" field. </a:t>
            </a:r>
          </a:p>
          <a:p>
            <a:pPr>
              <a:spcBef>
                <a:spcPct val="50000"/>
              </a:spcBef>
            </a:pPr>
            <a:r>
              <a:rPr lang="en-US" altLang="en-US" sz="1600">
                <a:latin typeface="Arial" charset="0"/>
              </a:rPr>
              <a:t>Here are the assigned code fields for Type 3 Destination Unreachable. </a:t>
            </a:r>
          </a:p>
          <a:p>
            <a:pPr>
              <a:spcBef>
                <a:spcPct val="50000"/>
              </a:spcBef>
            </a:pPr>
            <a:r>
              <a:rPr lang="en-US" altLang="en-US" sz="1600">
                <a:latin typeface="Arial" charset="0"/>
              </a:rPr>
              <a:t>Codes 2 and 3 are created only by the Destination Host, all others are created only by routers.</a:t>
            </a:r>
          </a:p>
        </p:txBody>
      </p:sp>
      <p:sp>
        <p:nvSpPr>
          <p:cNvPr id="128009" name="Text Box 9"/>
          <p:cNvSpPr txBox="1">
            <a:spLocks noChangeArrowheads="1"/>
          </p:cNvSpPr>
          <p:nvPr/>
        </p:nvSpPr>
        <p:spPr bwMode="auto">
          <a:xfrm>
            <a:off x="381000" y="14478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solidFill>
                  <a:srgbClr val="FF0000"/>
                </a:solidFill>
                <a:latin typeface="Arial" charset="0"/>
              </a:rPr>
              <a:t>Code Field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p:txBody>
          <a:bodyPr/>
          <a:lstStyle/>
          <a:p>
            <a:pPr algn="ctr"/>
            <a:r>
              <a:rPr lang="en-US" altLang="en-US"/>
              <a:t>ICMP Error Messages</a:t>
            </a:r>
          </a:p>
        </p:txBody>
      </p:sp>
      <p:sp>
        <p:nvSpPr>
          <p:cNvPr id="130051" name="Rectangle 3"/>
          <p:cNvSpPr>
            <a:spLocks noGrp="1" noChangeArrowheads="1"/>
          </p:cNvSpPr>
          <p:nvPr>
            <p:ph type="subTitle" idx="1"/>
          </p:nvPr>
        </p:nvSpPr>
        <p:spPr/>
        <p:txBody>
          <a:bodyPr/>
          <a:lstStyle/>
          <a:p>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54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254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3916</Words>
  <Application>Microsoft Macintosh PowerPoint</Application>
  <PresentationFormat>On-screen Show (4:3)</PresentationFormat>
  <Paragraphs>415</Paragraphs>
  <Slides>43</Slides>
  <Notes>0</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1" baseType="lpstr">
      <vt:lpstr>Arial</vt:lpstr>
      <vt:lpstr>Courier New</vt:lpstr>
      <vt:lpstr>Times New Roman</vt:lpstr>
      <vt:lpstr>Verdana</vt:lpstr>
      <vt:lpstr>Wingdings</vt:lpstr>
      <vt:lpstr>Default Design</vt:lpstr>
      <vt:lpstr>Bitmap Image</vt:lpstr>
      <vt:lpstr>Document</vt:lpstr>
      <vt:lpstr>Control Messages (ICMP)</vt:lpstr>
      <vt:lpstr>Overview</vt:lpstr>
      <vt:lpstr>Overview</vt:lpstr>
      <vt:lpstr>ICMP</vt:lpstr>
      <vt:lpstr>Internet Control Message Protocol (ICMP)</vt:lpstr>
      <vt:lpstr> Error reporting and error correction </vt:lpstr>
      <vt:lpstr>Format of an ICMP Message</vt:lpstr>
      <vt:lpstr>Format of an ICMP Message</vt:lpstr>
      <vt:lpstr>ICMP Error Messages</vt:lpstr>
      <vt:lpstr>Unreachable Destinations</vt:lpstr>
      <vt:lpstr>Unreachable networks</vt:lpstr>
      <vt:lpstr>Unreachable networks</vt:lpstr>
      <vt:lpstr>Destination unreachable message</vt:lpstr>
      <vt:lpstr>ICMP Echo (Request) and Echo Reply</vt:lpstr>
      <vt:lpstr>For more information on Ping</vt:lpstr>
      <vt:lpstr>Detecting excessively long routes</vt:lpstr>
      <vt:lpstr>PowerPoint Presentation</vt:lpstr>
      <vt:lpstr>IP Parameter Problem</vt:lpstr>
      <vt:lpstr>ICMP Control Messages</vt:lpstr>
      <vt:lpstr>Introduction to ICMP Control Messages</vt:lpstr>
      <vt:lpstr>ICMP Redirect</vt:lpstr>
      <vt:lpstr>ICMP Redirects</vt:lpstr>
      <vt:lpstr>Clock synchronization and transit time estimation</vt:lpstr>
      <vt:lpstr>Clock synchronization and transit time estimation</vt:lpstr>
      <vt:lpstr>Information requests and reply message formats</vt:lpstr>
      <vt:lpstr>Address Masks</vt:lpstr>
      <vt:lpstr>Router Solicitation and Advertisement</vt:lpstr>
      <vt:lpstr>IRDP</vt:lpstr>
      <vt:lpstr>ICMP source-quench messages </vt:lpstr>
      <vt:lpstr>ICMP source-quench messages </vt:lpstr>
      <vt:lpstr>ICMP Path MTU Discovery</vt:lpstr>
      <vt:lpstr>Path MTU Discovery</vt:lpstr>
      <vt:lpstr>Path MTU Discovery - Terms</vt:lpstr>
      <vt:lpstr>Terms</vt:lpstr>
      <vt:lpstr>Terms</vt:lpstr>
      <vt:lpstr>Terms</vt:lpstr>
      <vt:lpstr>Path MTU Discovery (PMTU-D)</vt:lpstr>
      <vt:lpstr>PMTU-D</vt:lpstr>
      <vt:lpstr>PMTU-D</vt:lpstr>
      <vt:lpstr>The problem with ICMP filtering and PMTU-D</vt:lpstr>
      <vt:lpstr>The Symptoms</vt:lpstr>
      <vt:lpstr>The Fix</vt:lpstr>
      <vt:lpstr>Recommended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8 TCP/IP Suite Error and Control Messages (ICMP)</dc:title>
  <dc:creator/>
  <cp:lastModifiedBy>Thomas Reddington</cp:lastModifiedBy>
  <cp:revision>177</cp:revision>
  <dcterms:created xsi:type="dcterms:W3CDTF">2003-07-27T17:48:43Z</dcterms:created>
  <dcterms:modified xsi:type="dcterms:W3CDTF">2019-09-20T13:29:35Z</dcterms:modified>
</cp:coreProperties>
</file>