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>
      <p:cViewPr varScale="1">
        <p:scale>
          <a:sx n="133" d="100"/>
          <a:sy n="133" d="100"/>
        </p:scale>
        <p:origin x="1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9532002-1B8E-6949-AD07-DAA10C4C40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BF7C67E-985C-8C43-A6A3-849EF2351E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CE430CC-D4D5-A246-A98D-1F45852CA20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186170E-A8F9-7E43-B742-A05627DA2D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E1A6A0D-5CD4-D24F-9C45-BBD084DAD7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33D14D2-D3A5-8A46-B32E-A8A8C3581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3A06318-BEFC-FA42-AD83-B75EE7C1FA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FC2D098C-D861-854A-9D5B-A6E0ADAC4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D8EA-92F5-3142-A216-3506D0D0230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F27EFF6-5123-724D-9B6A-7C7941C88B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666B8551-6DB8-C844-B8DA-F37134217F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D2C640C-65A8-0942-89BF-F7E405C08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ED0985-28E7-7A4E-BF0B-F7AE6EDB5DE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2B1F95-56D7-3D43-8D4E-1674588143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4F49B91B-6B77-CC4A-A4B2-7EA600BAC01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A07223E-92D7-0E4D-A48D-4893599D4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1AC-87CB-F442-AE97-F9DED973853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046A7D-0614-1C4D-AC30-4D7805B77D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3E332215-CED6-0243-AE24-323AE1CDE90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4D40C76-DC56-C846-B56D-F11537A3D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AB0594-ECC8-B246-9289-95EA3091082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EFF965-4ABC-3949-A058-F185A0D381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F4B215D5-EDF9-204C-AD65-F9440474F65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8CF7BCA-2731-DF4F-873B-D3C52A31F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AB789B-D931-DD42-8B20-4E981938A18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00F9428-6B99-4741-8CAA-6A4875BD4E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FC4748E8-0B9C-6C4A-9EE6-6FD07C62F38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67DE24D-0D94-4442-882A-8B78E64D3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1191EB-8BFB-5F40-93F8-55A0A5F8B30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C3D3C74-75A6-C340-ABB9-298C89F1F5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AF388C3-1442-3445-9783-0EA72B3C29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570CD78-B6EF-5947-B56E-0116E6E1A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B3F7-5C66-D044-B978-4553EEED7E6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F35807B-C664-A943-BD32-A866B96E64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DFEE8E01-8C31-384D-BA6E-70AF1CBDFC9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F549F30-8EFB-E449-8353-9CD72A29D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48A84E-5412-7F44-819B-E3C94657DEB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64D5674-7AC9-FE41-A784-AAF6CF468B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B2CFB3BD-EC20-0B44-93ED-2AA857E36C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A0A2263-F371-554B-9651-50E19198A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D2D880-F970-8646-BAE7-40E51C55EBB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E12A85E-6820-B144-96D8-E5431700FF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C8E336C2-F2FD-5D4F-93BD-5C9F2FC0D6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E828B93-9FB8-2A4E-8267-BC538E180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C6464-9F17-9349-B9A0-1348DDD20FE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C03590E-4EE8-0F47-BCEE-1AD2ABF9E5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AF1ACBE1-4530-8B41-9EA4-524FE49EA7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F9D7144-1E30-3F49-9E45-443A00F7A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50129F-BF68-5B4F-9599-DD06662C909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CB1B69A-784A-0C49-B025-B8EEB2518A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C4C8C4D0-B407-FE42-AB0C-6995DBB346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0C3EAE4-EBA5-824A-BA4E-E176DBBCD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41CF4F-4F2A-CE4F-85E2-A2198219A07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5F2B8AD-F7BF-924B-AD0D-648B73A826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21D3EBF5-7B94-0E44-889F-FEDB3D339B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F17333E-DB07-7F41-9268-FE7EDCA88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C1F6D3-10AA-1F4D-813E-D95267246E0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F9911F2-09A1-7746-928A-AA7BA4D570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AF514C7D-D327-7C4C-89EA-08E6D977A9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4225-8106-2F46-AA58-27B0B0EC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72635-B0A1-AB47-878D-432F1A4B1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58FF6D-8E8A-5F49-814A-D945F3B65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181EE6-0F10-4C4E-9CCC-BED6417CC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3DF223-5C1C-9E48-8DD9-C1BE8A52B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960A5-4E51-8043-9F19-D62128B97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0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927D-D3B6-ED40-8AB6-F9A15AE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1B866-0D0D-F940-B173-13C7E5BA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4F144E-16AB-A748-A9A0-D62B35221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0790A5-2D3B-774C-B2EB-FEF1AEC0A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958955-8A42-9749-84C9-7D9407900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1F1E6-329B-E344-BB3C-F106971537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18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E00E6-12C6-5744-B2ED-B47427050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C1F8A-D312-3F4B-9E30-3BD6D844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383449-E885-C14D-A4EC-E6825891F4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F76C93-DC56-F84D-BA4C-A0E621339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B25480-F697-6B43-973E-5A2689790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59EA4-062B-FC46-BB9A-8EA965E236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46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F8C5-B6F9-E548-AD13-B60D1419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80AB-66B5-0E47-A9DE-39669E64BC1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481CB-AD61-1645-95BF-BF529F34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0D2F3-2A10-0F4C-A17A-34A869D1A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1C0E-B830-DC40-8968-3092EB70C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B6E8C-9CC3-F541-9D2A-CA8DFAA00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A122F-11AB-D843-B745-9B33A2784E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8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10D3-4890-D246-8542-8A5A713C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A2AB-F8A0-9B4C-B079-96EB8FC9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EEB1D7-E1B0-3A42-A229-0243C16908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4FD059-A786-854B-8D69-003B46285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2D12EC-C132-424B-9BBC-18D18764B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4CB59-0720-9145-AFC7-3E6A621A9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5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8E97-6E54-B34E-ADA1-9AF0281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86772-24CB-5647-B4CD-3D27F59B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D17907-A1B7-8148-A2D1-1DD72577C8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9BE936-6D9B-6147-BD23-85C453C0A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E1A3F7-2224-D04B-A305-D345D0D6D6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C22F-C7A5-B544-9772-0D99478182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434A-7900-5842-87DD-1D54FDBB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CD27-F5BA-0B48-B598-6A43DBABA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C6C0-69C5-E64C-B00D-7BE63CACE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62730-B985-4041-A829-6718548561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195D4-5B03-9E41-93D4-29DBEF96AB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B99A5-E9F6-1F4A-A3F6-C6C9E9040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48014A-2FAF-DE4F-84F6-0F765DC869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84AA-375C-A844-BA93-1DF12E78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19340-1672-3646-A512-8DB0A360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42237-C1BC-2949-A9B5-C0CE856C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186E2-FCBC-0345-BC4C-979441547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6B145-3F84-9F47-8EAC-47BC8A311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DAA94A-5913-E645-B0FD-AEE5CCE11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044745-7E07-5C41-BDCA-F933A12D67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4A498D-B844-D743-B184-CA76CA62E5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DF5FB-B9F3-8A45-B2C5-28F84A0A26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97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3B32-9398-A449-9D43-7ECBF704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732F973-6308-5A47-954D-60E12658C6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0D77BD-363C-5D41-8E5D-828636F36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D53B88-CEFF-BD4E-BB59-4886C3CCFA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C0DD1-4507-EB45-8E0B-A034CD4B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24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89A1E3-C14C-734A-B9CB-9884A9B21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C47970-A599-7A4C-AC4C-29F79E7A0B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1B07E8-1296-A14D-BFB7-714CE6EED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30358-6040-2044-86F3-73195773EA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6E79-CACF-E647-8974-F3C22DDC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4C38-F74F-8C47-B3F1-4939AD68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BE269-E3F1-274E-84AA-9E399883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1162D-7188-2548-9AF4-7FF388B7F5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D861C-4B07-654A-BB9B-4D2B5365E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1FB287-6158-4049-8195-1603CFC2CC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21BA8-4C4C-614C-8644-287C622294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81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AC57-CB2F-5949-AF29-D5A2404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9F521-B8DD-6648-98F7-D0C6BEF33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F307-C41A-D747-B106-48EDF7B85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4E7D4-6A3F-A64F-B081-3F02E3224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0CBEF-1FF1-AD43-ADFF-AB420A4C1D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6295B-37A6-614E-BF53-C31C49683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DA153-BFD4-F343-B83F-11A5D7002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72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E96F46-51EE-D448-8246-A737F5E7C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57F3B5-D9F4-6F4A-ABB1-14D7CBC5A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EBC589-571E-734D-836E-2005B9D04D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C1E50B-B40E-EC4D-827D-9CA8B0AB1D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1892B5-9F05-A747-A4E4-3226722FAE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477002D-49CA-3F4D-BCE9-4486EF84C2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71AAD5B8-EDA5-A34F-85DE-1801DAA28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788" y="674688"/>
            <a:ext cx="7808912" cy="11477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3074" name="AutoShape 3">
            <a:extLst>
              <a:ext uri="{FF2B5EF4-FFF2-40B4-BE49-F238E27FC236}">
                <a16:creationId xmlns:a16="http://schemas.microsoft.com/office/drawing/2014/main" id="{1FEFB5DB-C5D2-374E-A077-4633E513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AutoShape 4">
            <a:extLst>
              <a:ext uri="{FF2B5EF4-FFF2-40B4-BE49-F238E27FC236}">
                <a16:creationId xmlns:a16="http://schemas.microsoft.com/office/drawing/2014/main" id="{ED885161-71A3-434B-8123-96F11302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AutoShape 5">
            <a:extLst>
              <a:ext uri="{FF2B5EF4-FFF2-40B4-BE49-F238E27FC236}">
                <a16:creationId xmlns:a16="http://schemas.microsoft.com/office/drawing/2014/main" id="{0ADDF074-91D7-2249-8639-36AD6692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AutoShape 6">
            <a:extLst>
              <a:ext uri="{FF2B5EF4-FFF2-40B4-BE49-F238E27FC236}">
                <a16:creationId xmlns:a16="http://schemas.microsoft.com/office/drawing/2014/main" id="{F8C4748A-FEC6-B441-8CD9-256B6A50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Text Box 7">
            <a:extLst>
              <a:ext uri="{FF2B5EF4-FFF2-40B4-BE49-F238E27FC236}">
                <a16:creationId xmlns:a16="http://schemas.microsoft.com/office/drawing/2014/main" id="{9C861454-5D24-1248-ABE6-9BE5602DB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3079" name="AutoShape 8">
            <a:extLst>
              <a:ext uri="{FF2B5EF4-FFF2-40B4-BE49-F238E27FC236}">
                <a16:creationId xmlns:a16="http://schemas.microsoft.com/office/drawing/2014/main" id="{FA639696-41C1-7D4C-8D13-85A233C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9">
            <a:extLst>
              <a:ext uri="{FF2B5EF4-FFF2-40B4-BE49-F238E27FC236}">
                <a16:creationId xmlns:a16="http://schemas.microsoft.com/office/drawing/2014/main" id="{7B8051C3-C1D9-D841-BDDD-E6175FC69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92113" indent="-293688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  <a:p>
            <a:pPr marL="392113" indent="-293688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algn="ctr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4000" b="1">
                <a:solidFill>
                  <a:srgbClr val="E4005C"/>
                </a:solidFill>
              </a:rPr>
              <a:t>INTERNET PROTOCOL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7F6C5A8-67CA-1D49-A53A-BCFC0ABBD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 Configuration of an Interface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1506" name="AutoShape 3">
            <a:extLst>
              <a:ext uri="{FF2B5EF4-FFF2-40B4-BE49-F238E27FC236}">
                <a16:creationId xmlns:a16="http://schemas.microsoft.com/office/drawing/2014/main" id="{25060087-3C68-E94F-AFB3-62F959A85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7" name="AutoShape 4">
            <a:extLst>
              <a:ext uri="{FF2B5EF4-FFF2-40B4-BE49-F238E27FC236}">
                <a16:creationId xmlns:a16="http://schemas.microsoft.com/office/drawing/2014/main" id="{AA497B48-0530-BD46-AE2C-F3598F1E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AutoShape 5">
            <a:extLst>
              <a:ext uri="{FF2B5EF4-FFF2-40B4-BE49-F238E27FC236}">
                <a16:creationId xmlns:a16="http://schemas.microsoft.com/office/drawing/2014/main" id="{AAF3E349-1F68-4847-AD1A-A61903B0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AutoShape 6">
            <a:extLst>
              <a:ext uri="{FF2B5EF4-FFF2-40B4-BE49-F238E27FC236}">
                <a16:creationId xmlns:a16="http://schemas.microsoft.com/office/drawing/2014/main" id="{93E7294A-56A8-2B41-A8C5-9AFC69FB2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008C4F01-786B-D344-80C3-4AC53686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21511" name="AutoShape 8">
            <a:extLst>
              <a:ext uri="{FF2B5EF4-FFF2-40B4-BE49-F238E27FC236}">
                <a16:creationId xmlns:a16="http://schemas.microsoft.com/office/drawing/2014/main" id="{6DE628EA-3DB8-FD49-B859-E2B67A52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2" name="Object 9">
            <a:extLst>
              <a:ext uri="{FF2B5EF4-FFF2-40B4-BE49-F238E27FC236}">
                <a16:creationId xmlns:a16="http://schemas.microsoft.com/office/drawing/2014/main" id="{680F0717-5C46-9940-BFAD-582E840DB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905000"/>
          <a:ext cx="452278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Bitmap Image" r:id="rId4" imgW="2673350" imgH="2927350" progId="Paint.Picture">
                  <p:embed/>
                </p:oleObj>
              </mc:Choice>
              <mc:Fallback>
                <p:oleObj name="Bitmap Image" r:id="rId4" imgW="2673350" imgH="292735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452278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0">
            <a:extLst>
              <a:ext uri="{FF2B5EF4-FFF2-40B4-BE49-F238E27FC236}">
                <a16:creationId xmlns:a16="http://schemas.microsoft.com/office/drawing/2014/main" id="{8288599E-C604-6345-8186-3D1527FF5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1905000"/>
          <a:ext cx="436245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Bitmap Image" r:id="rId6" imgW="2590800" imgH="2901950" progId="Paint.Picture">
                  <p:embed/>
                </p:oleObj>
              </mc:Choice>
              <mc:Fallback>
                <p:oleObj name="Bitmap Image" r:id="rId6" imgW="2590800" imgH="290195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905000"/>
                        <a:ext cx="436245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1">
            <a:extLst>
              <a:ext uri="{FF2B5EF4-FFF2-40B4-BE49-F238E27FC236}">
                <a16:creationId xmlns:a16="http://schemas.microsoft.com/office/drawing/2014/main" id="{165AAD96-F35C-B544-91A6-A219B365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66"/>
                </a:solidFill>
              </a:rPr>
              <a:t>Static</a:t>
            </a:r>
          </a:p>
        </p:txBody>
      </p:sp>
      <p:sp>
        <p:nvSpPr>
          <p:cNvPr id="21515" name="Text Box 12">
            <a:extLst>
              <a:ext uri="{FF2B5EF4-FFF2-40B4-BE49-F238E27FC236}">
                <a16:creationId xmlns:a16="http://schemas.microsoft.com/office/drawing/2014/main" id="{71B56472-4CE6-7842-8A61-8A5969D05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24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66"/>
                </a:solidFill>
              </a:rPr>
              <a:t>DHCP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B84516B-D098-C54A-9DB8-9A06E15C3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1188"/>
            <a:ext cx="82296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ARP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6579AA1-AE2B-C04F-AED4-FEF12D5FCB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16063"/>
            <a:ext cx="8153400" cy="4525962"/>
          </a:xfrm>
        </p:spPr>
        <p:txBody>
          <a:bodyPr/>
          <a:lstStyle/>
          <a:p>
            <a:pPr marL="392113" indent="-293688" defTabSz="414338" eaLnBrk="1" hangingPunct="1"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n-US" altLang="en-US" sz="2400" b="1" dirty="0">
                <a:solidFill>
                  <a:srgbClr val="000066"/>
                </a:solidFill>
              </a:rPr>
              <a:t>ARP (Address Resolution Protocol) is used in Ethernet Networks to find the MAC address of a node given its IP address.</a:t>
            </a:r>
          </a:p>
          <a:p>
            <a:pPr marL="392113" indent="-293688" defTabSz="414338" eaLnBrk="1" hangingPunct="1"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n-US" altLang="en-US" sz="2400" b="1" dirty="0">
                <a:solidFill>
                  <a:srgbClr val="000066"/>
                </a:solidFill>
              </a:rPr>
              <a:t>Source node (say 192.168.2.32) sends broadcast message (ARP Request) on its subnet asking ``Who is 192.168.2.33’’.</a:t>
            </a:r>
          </a:p>
          <a:p>
            <a:pPr marL="392113" indent="-293688" defTabSz="414338" eaLnBrk="1" hangingPunct="1"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n-US" altLang="en-US" sz="2400" b="1" dirty="0">
                <a:solidFill>
                  <a:srgbClr val="000066"/>
                </a:solidFill>
              </a:rPr>
              <a:t>All computers on subnet receive this request</a:t>
            </a:r>
          </a:p>
          <a:p>
            <a:pPr marL="792163" lvl="1" indent="-293688" defTabSz="414338" eaLnBrk="1" hangingPunct="1"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n-US" altLang="en-US" sz="2000" b="1" dirty="0">
                <a:solidFill>
                  <a:srgbClr val="000066"/>
                </a:solidFill>
              </a:rPr>
              <a:t>And record the information about 192.168.2.32</a:t>
            </a:r>
          </a:p>
          <a:p>
            <a:pPr marL="392113" indent="-293688" defTabSz="414338" eaLnBrk="1" hangingPunct="1"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n-US" altLang="en-US" sz="2400" b="1" dirty="0">
                <a:solidFill>
                  <a:srgbClr val="000066"/>
                </a:solidFill>
              </a:rPr>
              <a:t>Destination responds (ARP Reply) since it has 192.168.2.33</a:t>
            </a:r>
          </a:p>
          <a:p>
            <a:pPr marL="782638" lvl="1" indent="-260350" defTabSz="414338" eaLnBrk="1" hangingPunct="1"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n-US" altLang="en-US" sz="2000" b="1" dirty="0">
                <a:solidFill>
                  <a:srgbClr val="000066"/>
                </a:solidFill>
              </a:rPr>
              <a:t>Provides its MAC address in response</a:t>
            </a:r>
          </a:p>
        </p:txBody>
      </p:sp>
      <p:sp>
        <p:nvSpPr>
          <p:cNvPr id="23555" name="AutoShape 4">
            <a:extLst>
              <a:ext uri="{FF2B5EF4-FFF2-40B4-BE49-F238E27FC236}">
                <a16:creationId xmlns:a16="http://schemas.microsoft.com/office/drawing/2014/main" id="{34D77CA0-382A-3542-B8AF-5C4AE7CF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" name="AutoShape 5">
            <a:extLst>
              <a:ext uri="{FF2B5EF4-FFF2-40B4-BE49-F238E27FC236}">
                <a16:creationId xmlns:a16="http://schemas.microsoft.com/office/drawing/2014/main" id="{6FE79D59-B759-314F-98D4-3A313B9A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AutoShape 6">
            <a:extLst>
              <a:ext uri="{FF2B5EF4-FFF2-40B4-BE49-F238E27FC236}">
                <a16:creationId xmlns:a16="http://schemas.microsoft.com/office/drawing/2014/main" id="{323E4ACE-06A3-7B43-874E-14233458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AutoShape 7">
            <a:extLst>
              <a:ext uri="{FF2B5EF4-FFF2-40B4-BE49-F238E27FC236}">
                <a16:creationId xmlns:a16="http://schemas.microsoft.com/office/drawing/2014/main" id="{5859DD2C-FD5B-E445-A241-2CFD5ED1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Text Box 8">
            <a:extLst>
              <a:ext uri="{FF2B5EF4-FFF2-40B4-BE49-F238E27FC236}">
                <a16:creationId xmlns:a16="http://schemas.microsoft.com/office/drawing/2014/main" id="{766C4AC9-9EBB-0945-B309-1A062FB36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23560" name="AutoShape 9">
            <a:extLst>
              <a:ext uri="{FF2B5EF4-FFF2-40B4-BE49-F238E27FC236}">
                <a16:creationId xmlns:a16="http://schemas.microsoft.com/office/drawing/2014/main" id="{530CB6AB-8F0A-4B4F-B4F6-D2966891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094B6325-158B-B244-BA79-B00D76C39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IPv6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26540AA3-9330-E243-A2FD-9C6091849E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Internet Protocol Version 4 is the most popular protocol in use today</a:t>
            </a: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IPv4 was finished in the 1970s and has shown its age. </a:t>
            </a: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The main issue surrounding IPv4 is addressing—or, the lack of addressing—because we are out of the addresses available in IPv4. </a:t>
            </a: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Although this seems like a very large number of addresses, multiple large blocks have been given to government agencies and large organizations. </a:t>
            </a: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IPv6 could be the solution to many problems posed by IPv4</a:t>
            </a:r>
          </a:p>
        </p:txBody>
      </p:sp>
      <p:sp>
        <p:nvSpPr>
          <p:cNvPr id="25603" name="AutoShape 4">
            <a:extLst>
              <a:ext uri="{FF2B5EF4-FFF2-40B4-BE49-F238E27FC236}">
                <a16:creationId xmlns:a16="http://schemas.microsoft.com/office/drawing/2014/main" id="{BC92B595-C7C6-5344-9D4E-96ADE990D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4" name="AutoShape 5">
            <a:extLst>
              <a:ext uri="{FF2B5EF4-FFF2-40B4-BE49-F238E27FC236}">
                <a16:creationId xmlns:a16="http://schemas.microsoft.com/office/drawing/2014/main" id="{90A9941F-4E2D-1544-9033-1258B1F1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AutoShape 6">
            <a:extLst>
              <a:ext uri="{FF2B5EF4-FFF2-40B4-BE49-F238E27FC236}">
                <a16:creationId xmlns:a16="http://schemas.microsoft.com/office/drawing/2014/main" id="{E651F4EF-4077-EF47-9E78-D1C61A8F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AutoShape 7">
            <a:extLst>
              <a:ext uri="{FF2B5EF4-FFF2-40B4-BE49-F238E27FC236}">
                <a16:creationId xmlns:a16="http://schemas.microsoft.com/office/drawing/2014/main" id="{3A5D8532-36F7-A64B-B2B5-790E90A2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BC4678E2-3BB1-A84A-8FD4-62C4A626C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25608" name="AutoShape 9">
            <a:extLst>
              <a:ext uri="{FF2B5EF4-FFF2-40B4-BE49-F238E27FC236}">
                <a16:creationId xmlns:a16="http://schemas.microsoft.com/office/drawing/2014/main" id="{1CDECCCC-6597-FC4C-9206-A0A77637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9BDF92C-370A-F84E-8DCA-90F6DE300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IPv6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B7BD1710-8523-5B4E-8FA9-354E875B19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IPv6 uses 128 bit address instead of 32 bit address.</a:t>
            </a:r>
          </a:p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The IPv6 addresses are being distributed and are supposed to be used based on geographical location.</a:t>
            </a:r>
          </a:p>
        </p:txBody>
      </p:sp>
      <p:sp>
        <p:nvSpPr>
          <p:cNvPr id="27651" name="AutoShape 4">
            <a:extLst>
              <a:ext uri="{FF2B5EF4-FFF2-40B4-BE49-F238E27FC236}">
                <a16:creationId xmlns:a16="http://schemas.microsoft.com/office/drawing/2014/main" id="{762E6C2B-804D-1548-8AED-D2DA8368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2" name="AutoShape 5">
            <a:extLst>
              <a:ext uri="{FF2B5EF4-FFF2-40B4-BE49-F238E27FC236}">
                <a16:creationId xmlns:a16="http://schemas.microsoft.com/office/drawing/2014/main" id="{42D0BD29-AD1C-F046-8D97-0DAB7AAFE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AutoShape 6">
            <a:extLst>
              <a:ext uri="{FF2B5EF4-FFF2-40B4-BE49-F238E27FC236}">
                <a16:creationId xmlns:a16="http://schemas.microsoft.com/office/drawing/2014/main" id="{D7DA33D1-4981-F841-BA48-AB9C4697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AutoShape 7">
            <a:extLst>
              <a:ext uri="{FF2B5EF4-FFF2-40B4-BE49-F238E27FC236}">
                <a16:creationId xmlns:a16="http://schemas.microsoft.com/office/drawing/2014/main" id="{E1C12EA1-8C53-2D4B-B40B-A6B8B431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B07C3A7F-7299-EE40-97B7-F3881AB05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27656" name="AutoShape 9">
            <a:extLst>
              <a:ext uri="{FF2B5EF4-FFF2-40B4-BE49-F238E27FC236}">
                <a16:creationId xmlns:a16="http://schemas.microsoft.com/office/drawing/2014/main" id="{BB5BB232-B4EB-D444-A516-48AC80A5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47E4786F-5B55-5544-8B52-BBEE9EAE6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 as a Routed Protocol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1235D89B-92F6-1A4C-AF60-B26BADA192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IP is a connectionless, unreliable, best-effort delivery protocol.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IP accepts whatever data is passed down to it from the upper layers and forwards the data in the form of IP Packets.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All the nodes are identified using an IP address.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Packets are delivered from the source to the destination using IP address</a:t>
            </a:r>
          </a:p>
        </p:txBody>
      </p:sp>
      <p:sp>
        <p:nvSpPr>
          <p:cNvPr id="5123" name="AutoShape 4">
            <a:extLst>
              <a:ext uri="{FF2B5EF4-FFF2-40B4-BE49-F238E27FC236}">
                <a16:creationId xmlns:a16="http://schemas.microsoft.com/office/drawing/2014/main" id="{018A9305-D962-E843-865B-4E07C259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C5FFCFB6-4F99-0C4B-BD72-C757E0B2F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C24A9A21-D701-0D44-A233-6995585C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9BBAF5BA-F048-524E-99AE-6FCA2AB4B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Text Box 8">
            <a:extLst>
              <a:ext uri="{FF2B5EF4-FFF2-40B4-BE49-F238E27FC236}">
                <a16:creationId xmlns:a16="http://schemas.microsoft.com/office/drawing/2014/main" id="{BF34A6AC-CC29-404F-AC0C-3F9E5DF0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5128" name="AutoShape 9">
            <a:extLst>
              <a:ext uri="{FF2B5EF4-FFF2-40B4-BE49-F238E27FC236}">
                <a16:creationId xmlns:a16="http://schemas.microsoft.com/office/drawing/2014/main" id="{D016CC22-2307-8147-96E3-20B6F695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129" name="Picture 10">
            <a:extLst>
              <a:ext uri="{FF2B5EF4-FFF2-40B4-BE49-F238E27FC236}">
                <a16:creationId xmlns:a16="http://schemas.microsoft.com/office/drawing/2014/main" id="{D5C4E876-48D7-5A4B-9D0E-66C687EB9311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9750" y="2376488"/>
            <a:ext cx="3371850" cy="2971800"/>
          </a:xfrm>
          <a:noFill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C891414-8046-5747-B80B-94377AD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19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Packet Propagation</a:t>
            </a:r>
            <a:r>
              <a:rPr lang="en-US" altLang="en-US" b="1">
                <a:solidFill>
                  <a:srgbClr val="E4005C"/>
                </a:solidFill>
              </a:rPr>
              <a:t> </a:t>
            </a:r>
            <a:endParaRPr lang="en-GB" altLang="en-US" b="1">
              <a:solidFill>
                <a:srgbClr val="E4005C"/>
              </a:solidFill>
            </a:endParaRPr>
          </a:p>
        </p:txBody>
      </p:sp>
      <p:sp>
        <p:nvSpPr>
          <p:cNvPr id="7170" name="AutoShape 3">
            <a:extLst>
              <a:ext uri="{FF2B5EF4-FFF2-40B4-BE49-F238E27FC236}">
                <a16:creationId xmlns:a16="http://schemas.microsoft.com/office/drawing/2014/main" id="{E395F0AD-55D6-7541-A042-670E1FEC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" name="AutoShape 4">
            <a:extLst>
              <a:ext uri="{FF2B5EF4-FFF2-40B4-BE49-F238E27FC236}">
                <a16:creationId xmlns:a16="http://schemas.microsoft.com/office/drawing/2014/main" id="{C253F6EC-2AA6-694A-B0FC-DE9A4F71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143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AutoShape 5">
            <a:extLst>
              <a:ext uri="{FF2B5EF4-FFF2-40B4-BE49-F238E27FC236}">
                <a16:creationId xmlns:a16="http://schemas.microsoft.com/office/drawing/2014/main" id="{E3FFAE2C-286C-F14C-B2CD-2C790C5B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265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268A6CB8-4ED2-3C4A-B8C7-994C7439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425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6CF43E93-28B6-4A44-B093-95DBCA81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7175" name="AutoShape 8">
            <a:extLst>
              <a:ext uri="{FF2B5EF4-FFF2-40B4-BE49-F238E27FC236}">
                <a16:creationId xmlns:a16="http://schemas.microsoft.com/office/drawing/2014/main" id="{F3FB30AF-09E4-5440-B241-6C60B72E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6" name="Picture 9">
            <a:extLst>
              <a:ext uri="{FF2B5EF4-FFF2-40B4-BE49-F238E27FC236}">
                <a16:creationId xmlns:a16="http://schemas.microsoft.com/office/drawing/2014/main" id="{7BA44334-3B60-4E42-B2C5-B6DC318C532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09763"/>
            <a:ext cx="6791325" cy="4818062"/>
          </a:xfrm>
          <a:noFill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0C422C4-ECC8-FE4C-83C8-3435CF2C8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 Address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BC3E6C86-52E0-874F-AF02-2497A1C8DD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IP address is for the INTERFACE of a host. Multiple interfaces  mean multiple IP addresses, i.e., routers.</a:t>
            </a:r>
          </a:p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32 bit IP address in dotted-decimal notation</a:t>
            </a:r>
            <a:r>
              <a:rPr lang="en-AU" altLang="en-US" sz="2400" b="1">
                <a:solidFill>
                  <a:srgbClr val="000066"/>
                </a:solidFill>
              </a:rPr>
              <a:t> </a:t>
            </a:r>
            <a:r>
              <a:rPr lang="en-US" altLang="en-US" sz="2400" b="1">
                <a:solidFill>
                  <a:srgbClr val="000066"/>
                </a:solidFill>
              </a:rPr>
              <a:t>for ease of reading, i.e., 193.140.195.66</a:t>
            </a:r>
          </a:p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Address 0.0.0.0, 127.0.0.1 and 255.255.255.255 carries special meaning. </a:t>
            </a:r>
          </a:p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IP address is divided into a network number and a host number.</a:t>
            </a:r>
          </a:p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Also bits in Network or Host Address cannot be all 0 or 1.</a:t>
            </a:r>
          </a:p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9219" name="AutoShape 4">
            <a:extLst>
              <a:ext uri="{FF2B5EF4-FFF2-40B4-BE49-F238E27FC236}">
                <a16:creationId xmlns:a16="http://schemas.microsoft.com/office/drawing/2014/main" id="{97AB404A-EF2D-2248-B8AD-80D40B62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AutoShape 5">
            <a:extLst>
              <a:ext uri="{FF2B5EF4-FFF2-40B4-BE49-F238E27FC236}">
                <a16:creationId xmlns:a16="http://schemas.microsoft.com/office/drawing/2014/main" id="{FC943252-8B12-A64E-AA03-BC250FB3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AutoShape 6">
            <a:extLst>
              <a:ext uri="{FF2B5EF4-FFF2-40B4-BE49-F238E27FC236}">
                <a16:creationId xmlns:a16="http://schemas.microsoft.com/office/drawing/2014/main" id="{D0F1E6AA-43F4-124C-BEBE-B7E64F5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AutoShape 7">
            <a:extLst>
              <a:ext uri="{FF2B5EF4-FFF2-40B4-BE49-F238E27FC236}">
                <a16:creationId xmlns:a16="http://schemas.microsoft.com/office/drawing/2014/main" id="{33C9817F-436E-D14D-A698-3ACA8ABF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Text Box 8">
            <a:extLst>
              <a:ext uri="{FF2B5EF4-FFF2-40B4-BE49-F238E27FC236}">
                <a16:creationId xmlns:a16="http://schemas.microsoft.com/office/drawing/2014/main" id="{51D8008C-721D-6F40-9D53-94F7F0B4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9224" name="AutoShape 9">
            <a:extLst>
              <a:ext uri="{FF2B5EF4-FFF2-40B4-BE49-F238E27FC236}">
                <a16:creationId xmlns:a16="http://schemas.microsoft.com/office/drawing/2014/main" id="{7166FEC8-1D6B-654A-BEEE-F62DFF4B7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A9F45570-369F-254C-9785-C078D2E4E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 Address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1266" name="AutoShape 3">
            <a:extLst>
              <a:ext uri="{FF2B5EF4-FFF2-40B4-BE49-F238E27FC236}">
                <a16:creationId xmlns:a16="http://schemas.microsoft.com/office/drawing/2014/main" id="{335DC2D9-C232-624D-9080-E07556C02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AutoShape 4">
            <a:extLst>
              <a:ext uri="{FF2B5EF4-FFF2-40B4-BE49-F238E27FC236}">
                <a16:creationId xmlns:a16="http://schemas.microsoft.com/office/drawing/2014/main" id="{4AC894FF-0ECB-6341-BAAF-7CC506F3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AutoShape 5">
            <a:extLst>
              <a:ext uri="{FF2B5EF4-FFF2-40B4-BE49-F238E27FC236}">
                <a16:creationId xmlns:a16="http://schemas.microsoft.com/office/drawing/2014/main" id="{AC71B1D9-D0E8-6540-B2C1-A03433AA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AutoShape 6">
            <a:extLst>
              <a:ext uri="{FF2B5EF4-FFF2-40B4-BE49-F238E27FC236}">
                <a16:creationId xmlns:a16="http://schemas.microsoft.com/office/drawing/2014/main" id="{4E07E0AA-FAB4-704F-99F4-04304DE5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id="{75DD7BA7-842D-DF40-8E5E-B3E8EC0D3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11271" name="AutoShape 8">
            <a:extLst>
              <a:ext uri="{FF2B5EF4-FFF2-40B4-BE49-F238E27FC236}">
                <a16:creationId xmlns:a16="http://schemas.microsoft.com/office/drawing/2014/main" id="{030B0123-F391-D14D-8B28-CBDE18CD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72" name="Picture 9" descr="it243003">
            <a:extLst>
              <a:ext uri="{FF2B5EF4-FFF2-40B4-BE49-F238E27FC236}">
                <a16:creationId xmlns:a16="http://schemas.microsoft.com/office/drawing/2014/main" id="{0B11EEE0-BF94-3947-A2DC-74B0DE139C2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7213" y="2798763"/>
            <a:ext cx="8205787" cy="3121025"/>
          </a:xfr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F4E34FF-5BFA-B14B-B962-4268BB76C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 Address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3314" name="AutoShape 3">
            <a:extLst>
              <a:ext uri="{FF2B5EF4-FFF2-40B4-BE49-F238E27FC236}">
                <a16:creationId xmlns:a16="http://schemas.microsoft.com/office/drawing/2014/main" id="{64FB6E66-6E29-6945-80FC-260BBD61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4BE0104F-E1C8-D944-A22E-34ABD53EC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AutoShape 5">
            <a:extLst>
              <a:ext uri="{FF2B5EF4-FFF2-40B4-BE49-F238E27FC236}">
                <a16:creationId xmlns:a16="http://schemas.microsoft.com/office/drawing/2014/main" id="{20AA1C11-95E3-674D-B97B-205F1F9A1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AutoShape 6">
            <a:extLst>
              <a:ext uri="{FF2B5EF4-FFF2-40B4-BE49-F238E27FC236}">
                <a16:creationId xmlns:a16="http://schemas.microsoft.com/office/drawing/2014/main" id="{AD31A478-3F6A-4B40-A09E-59E79C2BF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914ED8F8-FF1E-984C-AF3F-2277A89A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13319" name="AutoShape 8">
            <a:extLst>
              <a:ext uri="{FF2B5EF4-FFF2-40B4-BE49-F238E27FC236}">
                <a16:creationId xmlns:a16="http://schemas.microsoft.com/office/drawing/2014/main" id="{A66FD78E-566F-8D42-8CCB-C2D3C25E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20" name="Picture 9" descr="24143">
            <a:extLst>
              <a:ext uri="{FF2B5EF4-FFF2-40B4-BE49-F238E27FC236}">
                <a16:creationId xmlns:a16="http://schemas.microsoft.com/office/drawing/2014/main" id="{A5EAE9A4-28F3-5340-B7E7-4D96046B1FD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14563"/>
            <a:ext cx="8305800" cy="3652837"/>
          </a:xfrm>
          <a:noFill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0ACD05-9005-2F42-A6BB-84E808934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 Address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AA60667B-1683-F34D-A083-DA03EC0FCE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Class A : Address begins with bit 0. It has 8 bit network number (range 0.0.0.0-to-127.255.255.255), 24 bit host number.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Class B : Address begins with bits 10. It has 16 bit network number (range 128.0.0.0-to-191.255.255.255), 16 bit host number.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Class C : Address begins with bits 110. It has 24 bit network number (range 192.0.0.0-to-223.255.255.255), 8 bit host number.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Class D : Begins with 1110, multicast addresses (224.0.0.0-to-239.255.255.255)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Class E : Begins with 11110, unused</a:t>
            </a:r>
          </a:p>
        </p:txBody>
      </p:sp>
      <p:sp>
        <p:nvSpPr>
          <p:cNvPr id="15363" name="AutoShape 4">
            <a:extLst>
              <a:ext uri="{FF2B5EF4-FFF2-40B4-BE49-F238E27FC236}">
                <a16:creationId xmlns:a16="http://schemas.microsoft.com/office/drawing/2014/main" id="{776EB8A3-80E3-D04D-B0C9-F06F75BA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AutoShape 5">
            <a:extLst>
              <a:ext uri="{FF2B5EF4-FFF2-40B4-BE49-F238E27FC236}">
                <a16:creationId xmlns:a16="http://schemas.microsoft.com/office/drawing/2014/main" id="{91E901A4-029E-6846-875E-1B72A85F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AutoShape 6">
            <a:extLst>
              <a:ext uri="{FF2B5EF4-FFF2-40B4-BE49-F238E27FC236}">
                <a16:creationId xmlns:a16="http://schemas.microsoft.com/office/drawing/2014/main" id="{7647FE63-8F58-0943-AD6A-715151C7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AutoShape 7">
            <a:extLst>
              <a:ext uri="{FF2B5EF4-FFF2-40B4-BE49-F238E27FC236}">
                <a16:creationId xmlns:a16="http://schemas.microsoft.com/office/drawing/2014/main" id="{70BE400B-E9DE-FD42-816F-B2F8D1D0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974DB723-3664-EA47-BE86-F3143A3D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15368" name="AutoShape 9">
            <a:extLst>
              <a:ext uri="{FF2B5EF4-FFF2-40B4-BE49-F238E27FC236}">
                <a16:creationId xmlns:a16="http://schemas.microsoft.com/office/drawing/2014/main" id="{39018F2F-AC21-9E4E-881B-69394B36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A19EF9D-8E9C-9E4B-8B46-40E8F5383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Subnet Mask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7410" name="AutoShape 3">
            <a:extLst>
              <a:ext uri="{FF2B5EF4-FFF2-40B4-BE49-F238E27FC236}">
                <a16:creationId xmlns:a16="http://schemas.microsoft.com/office/drawing/2014/main" id="{3F239B8A-8BB4-0647-9F02-F0A9C005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1" name="AutoShape 4">
            <a:extLst>
              <a:ext uri="{FF2B5EF4-FFF2-40B4-BE49-F238E27FC236}">
                <a16:creationId xmlns:a16="http://schemas.microsoft.com/office/drawing/2014/main" id="{0ECCDA63-1AFA-C944-ADCE-1024391C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2" name="AutoShape 5">
            <a:extLst>
              <a:ext uri="{FF2B5EF4-FFF2-40B4-BE49-F238E27FC236}">
                <a16:creationId xmlns:a16="http://schemas.microsoft.com/office/drawing/2014/main" id="{403B7043-9DF4-8D47-9EC3-371D2DD2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3" name="AutoShape 6">
            <a:extLst>
              <a:ext uri="{FF2B5EF4-FFF2-40B4-BE49-F238E27FC236}">
                <a16:creationId xmlns:a16="http://schemas.microsoft.com/office/drawing/2014/main" id="{BB717D26-9030-A043-9009-07B161C1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1A9870F6-B11E-8B46-A148-35BB730F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17415" name="AutoShape 8">
            <a:extLst>
              <a:ext uri="{FF2B5EF4-FFF2-40B4-BE49-F238E27FC236}">
                <a16:creationId xmlns:a16="http://schemas.microsoft.com/office/drawing/2014/main" id="{6A0CA9BA-9A40-C549-BB7F-9C9C1278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BDA43776-01B0-FD4E-8C3D-48BF2F4B4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Consider IP address = 192.168.2.25</a:t>
            </a:r>
          </a:p>
          <a:p>
            <a:pPr lvl="1" algn="just" eaLnBrk="1" hangingPunct="1">
              <a:buFontTx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First few bits (left to right) identify network/subnet </a:t>
            </a:r>
          </a:p>
          <a:p>
            <a:pPr lvl="1" algn="just" eaLnBrk="1" hangingPunct="1">
              <a:buFontTx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Remaining bits identify host/interface</a:t>
            </a:r>
          </a:p>
          <a:p>
            <a:pPr algn="just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Number of subnet bits is called subnet mask, e.g.</a:t>
            </a:r>
          </a:p>
          <a:p>
            <a:pPr lvl="1" algn="just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Subnet IP Address range is 192.168.2.0 – 192.168.2.255 or Mask = 255.255.255.0</a:t>
            </a:r>
          </a:p>
          <a:p>
            <a:pPr lvl="1" algn="just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Subnet IP Address range is 192.168.2.0 – 192.168.2.15 or Mask = 255.255.255.240</a:t>
            </a:r>
          </a:p>
          <a:p>
            <a:pPr eaLnBrk="1" hangingPunct="1"/>
            <a:endParaRPr lang="en-US" altLang="en-US" sz="24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3202F0C-B3C6-7241-B6B1-4CB46B1B1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95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IP Address, Subnet Mask and Gateway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94C2ED62-62FC-5E40-9EA9-3CDB0FCC45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525963"/>
          </a:xfrm>
        </p:spPr>
        <p:txBody>
          <a:bodyPr/>
          <a:lstStyle/>
          <a:p>
            <a:pPr marL="392113" indent="-293688" algn="just" defTabSz="414338" eaLnBrk="1" hangingPunct="1"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IP Address and Subnet Mask define the Subnet</a:t>
            </a:r>
          </a:p>
          <a:p>
            <a:pPr marL="392113" indent="-293688" algn="just" defTabSz="414338" eaLnBrk="1" hangingPunct="1"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For Example IP address 172.31.1.0 and Subnet Mask of 255.255.240.0 means that the subnet address ranges from 172.31.0.0 to 172.31.15.255</a:t>
            </a:r>
          </a:p>
          <a:p>
            <a:pPr marL="392113" indent="-293688" algn="just" defTabSz="414338" eaLnBrk="1" hangingPunct="1"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Another notation is 172.31.1.0/28</a:t>
            </a:r>
          </a:p>
          <a:p>
            <a:pPr marL="392113" indent="-293688" algn="just" defTabSz="414338" eaLnBrk="1" hangingPunct="1"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The first Address is the Network Address and the last Address is the Broadcast Address. They are reserved and cannot be assigned to any node.</a:t>
            </a:r>
          </a:p>
          <a:p>
            <a:pPr marL="392113" indent="-293688" algn="just" defTabSz="414338" eaLnBrk="1" hangingPunct="1"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The Gateway Address is the Address of the router where the packet should be sent in case the destination host does not belong to the same subnet</a:t>
            </a:r>
          </a:p>
        </p:txBody>
      </p:sp>
      <p:sp>
        <p:nvSpPr>
          <p:cNvPr id="19459" name="AutoShape 4">
            <a:extLst>
              <a:ext uri="{FF2B5EF4-FFF2-40B4-BE49-F238E27FC236}">
                <a16:creationId xmlns:a16="http://schemas.microsoft.com/office/drawing/2014/main" id="{0222BA6C-FEF6-B343-B1B3-9C419D699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0" name="AutoShape 5">
            <a:extLst>
              <a:ext uri="{FF2B5EF4-FFF2-40B4-BE49-F238E27FC236}">
                <a16:creationId xmlns:a16="http://schemas.microsoft.com/office/drawing/2014/main" id="{14635835-4066-404F-A686-E8DD250C5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D7643201-AA66-5C40-9B5A-D041005E8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AutoShape 7">
            <a:extLst>
              <a:ext uri="{FF2B5EF4-FFF2-40B4-BE49-F238E27FC236}">
                <a16:creationId xmlns:a16="http://schemas.microsoft.com/office/drawing/2014/main" id="{183696B1-EB6F-B540-939C-4ACD9A7A8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7922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Text Box 8">
            <a:extLst>
              <a:ext uri="{FF2B5EF4-FFF2-40B4-BE49-F238E27FC236}">
                <a16:creationId xmlns:a16="http://schemas.microsoft.com/office/drawing/2014/main" id="{07C48B51-2665-4D47-9A56-E7AEDD899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  <p:sp>
        <p:nvSpPr>
          <p:cNvPr id="19464" name="AutoShape 9">
            <a:extLst>
              <a:ext uri="{FF2B5EF4-FFF2-40B4-BE49-F238E27FC236}">
                <a16:creationId xmlns:a16="http://schemas.microsoft.com/office/drawing/2014/main" id="{4DDDB0AB-4C63-6647-8645-E15AEA01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635</Words>
  <Application>Microsoft Macintosh PowerPoint</Application>
  <PresentationFormat>On-screen Show (4:3)</PresentationFormat>
  <Paragraphs>81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StarSymbol</vt:lpstr>
      <vt:lpstr>Wingdings</vt:lpstr>
      <vt:lpstr>Default Design</vt:lpstr>
      <vt:lpstr>Bitmap Image</vt:lpstr>
      <vt:lpstr>PowerPoint Presentation</vt:lpstr>
      <vt:lpstr>IP as a Routed Protocol</vt:lpstr>
      <vt:lpstr>Packet Propagation </vt:lpstr>
      <vt:lpstr>IP Address</vt:lpstr>
      <vt:lpstr>IP Address</vt:lpstr>
      <vt:lpstr>IP Address</vt:lpstr>
      <vt:lpstr>IP Address</vt:lpstr>
      <vt:lpstr>Subnet Mask</vt:lpstr>
      <vt:lpstr>IP Address, Subnet Mask and Gateway</vt:lpstr>
      <vt:lpstr>IP Configuration of an Interface</vt:lpstr>
      <vt:lpstr>ARP</vt:lpstr>
      <vt:lpstr>IPv6</vt:lpstr>
      <vt:lpstr>IPv6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Modems</dc:title>
  <dc:subject/>
  <dc:creator/>
  <cp:keywords/>
  <dc:description/>
  <cp:lastModifiedBy>Thomas Reddington</cp:lastModifiedBy>
  <cp:revision>4</cp:revision>
  <dcterms:created xsi:type="dcterms:W3CDTF">1999-01-08T00:04:01Z</dcterms:created>
  <dcterms:modified xsi:type="dcterms:W3CDTF">2020-09-13T00:35:59Z</dcterms:modified>
  <cp:category/>
</cp:coreProperties>
</file>