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autoCompressPictures="0">
  <p:sldMasterIdLst>
    <p:sldMasterId id="2147483650" r:id="rId1"/>
  </p:sldMasterIdLst>
  <p:notesMasterIdLst>
    <p:notesMasterId r:id="rId11"/>
  </p:notesMasterIdLst>
  <p:sldIdLst>
    <p:sldId id="256" r:id="rId2"/>
    <p:sldId id="381" r:id="rId3"/>
    <p:sldId id="382" r:id="rId4"/>
    <p:sldId id="383" r:id="rId5"/>
    <p:sldId id="384" r:id="rId6"/>
    <p:sldId id="287" r:id="rId7"/>
    <p:sldId id="288" r:id="rId8"/>
    <p:sldId id="385" r:id="rId9"/>
    <p:sldId id="386" r:id="rId10"/>
  </p:sldIdLst>
  <p:sldSz cx="13004800" cy="97536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2976">
          <p15:clr>
            <a:srgbClr val="A4A3A4"/>
          </p15:clr>
        </p15:guide>
        <p15:guide id="2" pos="44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66"/>
  </p:normalViewPr>
  <p:slideViewPr>
    <p:cSldViewPr showGuides="1">
      <p:cViewPr varScale="1">
        <p:scale>
          <a:sx n="90" d="100"/>
          <a:sy n="90" d="100"/>
        </p:scale>
        <p:origin x="1776" y="216"/>
      </p:cViewPr>
      <p:guideLst>
        <p:guide orient="horz" pos="2976"/>
        <p:guide pos="4432"/>
      </p:guideLst>
    </p:cSldViewPr>
  </p:slideViewPr>
  <p:notesTextViewPr>
    <p:cViewPr>
      <p:scale>
        <a:sx n="100" d="100"/>
        <a:sy n="100" d="100"/>
      </p:scale>
      <p:origin x="0" y="0"/>
    </p:cViewPr>
  </p:notesTextViewPr>
  <p:sorterViewPr>
    <p:cViewPr>
      <p:scale>
        <a:sx n="86" d="100"/>
        <a:sy n="86" d="100"/>
      </p:scale>
      <p:origin x="0" y="887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ヒラギノ角ゴ ProN W3" charset="-128"/>
                <a:cs typeface="ヒラギノ角ゴ ProN W3"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AFF22D68-AA40-DE45-AAC8-32B88798E569}" type="datetime1">
              <a:rPr lang="en-US"/>
              <a:pPr>
                <a:defRPr/>
              </a:pPr>
              <a:t>2/11/21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ヒラギノ角ゴ ProN W3" charset="-128"/>
                <a:cs typeface="ヒラギノ角ゴ ProN W3"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9828B289-2608-1741-8D99-8B1D7F1D6794}" type="slidenum">
              <a:rPr lang="en-US"/>
              <a:pPr>
                <a:defRPr/>
              </a:pPr>
              <a:t>‹#›</a:t>
            </a:fld>
            <a:endParaRPr lang="en-US"/>
          </a:p>
        </p:txBody>
      </p:sp>
    </p:spTree>
    <p:extLst>
      <p:ext uri="{BB962C8B-B14F-4D97-AF65-F5344CB8AC3E}">
        <p14:creationId xmlns:p14="http://schemas.microsoft.com/office/powerpoint/2010/main" val="254757379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ea typeface="MS PGothic" charset="0"/>
              </a:rPr>
              <a:t>Typical header size 20 bytes</a:t>
            </a:r>
          </a:p>
        </p:txBody>
      </p:sp>
      <p:sp>
        <p:nvSpPr>
          <p:cNvPr id="3686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fld id="{31427655-9ECE-FE41-8BA6-B0AC65B1120A}" type="slidenum">
              <a:rPr lang="en-US" sz="1200"/>
              <a:pPr eaLnBrk="1" hangingPunct="1"/>
              <a:t>6</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lvl1pPr>
              <a:defRPr>
                <a:latin typeface="Arial"/>
              </a:defRPr>
            </a:lvl1pPr>
          </a:lstStyle>
          <a:p>
            <a:r>
              <a:rPr lang="en-US" dirty="0"/>
              <a:t>Click to edit Master title style</a:t>
            </a:r>
          </a:p>
        </p:txBody>
      </p:sp>
      <p:sp>
        <p:nvSpPr>
          <p:cNvPr id="3" name="Subtitle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ext Box 4"/>
          <p:cNvSpPr txBox="1">
            <a:spLocks noGrp="1" noChangeArrowheads="1"/>
          </p:cNvSpPr>
          <p:nvPr>
            <p:ph type="sldNum" sz="quarter" idx="10"/>
          </p:nvPr>
        </p:nvSpPr>
        <p:spPr>
          <a:ln/>
        </p:spPr>
        <p:txBody>
          <a:bodyPr/>
          <a:lstStyle>
            <a:lvl1pPr>
              <a:defRPr/>
            </a:lvl1pPr>
          </a:lstStyle>
          <a:p>
            <a:pPr>
              <a:defRPr/>
            </a:pPr>
            <a:fld id="{0162AF80-C31E-9A4E-9DDE-E1472B2C61DA}" type="slidenum">
              <a:rPr lang="en-US"/>
              <a:pPr>
                <a:defRPr/>
              </a:pPr>
              <a:t>‹#›</a:t>
            </a:fld>
            <a:endParaRPr lang="en-US"/>
          </a:p>
        </p:txBody>
      </p:sp>
    </p:spTree>
    <p:extLst>
      <p:ext uri="{BB962C8B-B14F-4D97-AF65-F5344CB8AC3E}">
        <p14:creationId xmlns:p14="http://schemas.microsoft.com/office/powerpoint/2010/main" val="156149195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atin typeface="Arial"/>
              </a:defRPr>
            </a:lvl1pPr>
          </a:lstStyle>
          <a:p>
            <a:r>
              <a:rPr lang="en-US" dirty="0"/>
              <a:t>Click to edit Master title style</a:t>
            </a:r>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4"/>
          <p:cNvSpPr txBox="1">
            <a:spLocks noGrp="1" noChangeArrowheads="1"/>
          </p:cNvSpPr>
          <p:nvPr>
            <p:ph type="sldNum" sz="quarter" idx="10"/>
          </p:nvPr>
        </p:nvSpPr>
        <p:spPr>
          <a:ln/>
        </p:spPr>
        <p:txBody>
          <a:bodyPr/>
          <a:lstStyle>
            <a:lvl1pPr>
              <a:defRPr/>
            </a:lvl1pPr>
          </a:lstStyle>
          <a:p>
            <a:pPr>
              <a:defRPr/>
            </a:pPr>
            <a:fld id="{B193C203-DB0B-134C-8B4E-7494F8ECEA99}" type="slidenum">
              <a:rPr lang="en-US"/>
              <a:pPr>
                <a:defRPr/>
              </a:pPr>
              <a:t>‹#›</a:t>
            </a:fld>
            <a:endParaRPr lang="en-US"/>
          </a:p>
        </p:txBody>
      </p:sp>
    </p:spTree>
    <p:extLst>
      <p:ext uri="{BB962C8B-B14F-4D97-AF65-F5344CB8AC3E}">
        <p14:creationId xmlns:p14="http://schemas.microsoft.com/office/powerpoint/2010/main" val="16448002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2" cy="832167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50875" y="390525"/>
            <a:ext cx="8624888" cy="832167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4"/>
          <p:cNvSpPr txBox="1">
            <a:spLocks noGrp="1" noChangeArrowheads="1"/>
          </p:cNvSpPr>
          <p:nvPr>
            <p:ph type="sldNum" sz="quarter" idx="10"/>
          </p:nvPr>
        </p:nvSpPr>
        <p:spPr>
          <a:ln/>
        </p:spPr>
        <p:txBody>
          <a:bodyPr/>
          <a:lstStyle>
            <a:lvl1pPr>
              <a:defRPr/>
            </a:lvl1pPr>
          </a:lstStyle>
          <a:p>
            <a:pPr>
              <a:defRPr/>
            </a:pPr>
            <a:fld id="{9959EF45-5550-3F41-8FF3-6B7EDF289CA5}" type="slidenum">
              <a:rPr lang="en-US"/>
              <a:pPr>
                <a:defRPr/>
              </a:pPr>
              <a:t>‹#›</a:t>
            </a:fld>
            <a:endParaRPr lang="en-US"/>
          </a:p>
        </p:txBody>
      </p:sp>
    </p:spTree>
    <p:extLst>
      <p:ext uri="{BB962C8B-B14F-4D97-AF65-F5344CB8AC3E}">
        <p14:creationId xmlns:p14="http://schemas.microsoft.com/office/powerpoint/2010/main" val="9619709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atin typeface="Arial"/>
              </a:defRPr>
            </a:lvl1pPr>
          </a:lstStyle>
          <a:p>
            <a:r>
              <a:rPr lang="en-US" dirty="0"/>
              <a:t>Click to edit Master title style</a:t>
            </a:r>
          </a:p>
        </p:txBody>
      </p:sp>
      <p:sp>
        <p:nvSpPr>
          <p:cNvPr id="3" name="Content Placeholder 2"/>
          <p:cNvSpPr>
            <a:spLocks noGrp="1"/>
          </p:cNvSpPr>
          <p:nvPr>
            <p:ph idx="1"/>
          </p:nvPr>
        </p:nvSpPr>
        <p:spPr>
          <a:xfrm>
            <a:off x="650875" y="2276475"/>
            <a:ext cx="11703050" cy="6435725"/>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4"/>
          <p:cNvSpPr txBox="1">
            <a:spLocks noGrp="1" noChangeArrowheads="1"/>
          </p:cNvSpPr>
          <p:nvPr>
            <p:ph type="sldNum" sz="quarter" idx="10"/>
          </p:nvPr>
        </p:nvSpPr>
        <p:spPr>
          <a:ln/>
        </p:spPr>
        <p:txBody>
          <a:bodyPr/>
          <a:lstStyle>
            <a:lvl1pPr>
              <a:defRPr/>
            </a:lvl1pPr>
          </a:lstStyle>
          <a:p>
            <a:pPr>
              <a:defRPr/>
            </a:pPr>
            <a:fld id="{DE8C6DC9-D479-9944-A02E-E0D83DE3F73C}" type="slidenum">
              <a:rPr lang="en-US"/>
              <a:pPr>
                <a:defRPr/>
              </a:pPr>
              <a:t>‹#›</a:t>
            </a:fld>
            <a:endParaRPr lang="en-US"/>
          </a:p>
        </p:txBody>
      </p:sp>
    </p:spTree>
    <p:extLst>
      <p:ext uri="{BB962C8B-B14F-4D97-AF65-F5344CB8AC3E}">
        <p14:creationId xmlns:p14="http://schemas.microsoft.com/office/powerpoint/2010/main" val="85831708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Text Box 4"/>
          <p:cNvSpPr txBox="1">
            <a:spLocks noGrp="1" noChangeArrowheads="1"/>
          </p:cNvSpPr>
          <p:nvPr>
            <p:ph type="sldNum" sz="quarter" idx="10"/>
          </p:nvPr>
        </p:nvSpPr>
        <p:spPr>
          <a:ln/>
        </p:spPr>
        <p:txBody>
          <a:bodyPr/>
          <a:lstStyle>
            <a:lvl1pPr>
              <a:defRPr/>
            </a:lvl1pPr>
          </a:lstStyle>
          <a:p>
            <a:pPr>
              <a:defRPr/>
            </a:pPr>
            <a:fld id="{57A7A5AD-1F0C-1649-AE6F-B0A3A1AE5D8A}" type="slidenum">
              <a:rPr lang="en-US"/>
              <a:pPr>
                <a:defRPr/>
              </a:pPr>
              <a:t>‹#›</a:t>
            </a:fld>
            <a:endParaRPr lang="en-US"/>
          </a:p>
        </p:txBody>
      </p:sp>
    </p:spTree>
    <p:extLst>
      <p:ext uri="{BB962C8B-B14F-4D97-AF65-F5344CB8AC3E}">
        <p14:creationId xmlns:p14="http://schemas.microsoft.com/office/powerpoint/2010/main" val="404975666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atin typeface="Arial"/>
              </a:defRPr>
            </a:lvl1pPr>
          </a:lstStyle>
          <a:p>
            <a:r>
              <a:rPr lang="en-US" dirty="0"/>
              <a:t>Click to edit Master title style</a:t>
            </a:r>
          </a:p>
        </p:txBody>
      </p:sp>
      <p:sp>
        <p:nvSpPr>
          <p:cNvPr id="3" name="Content Placeholder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4"/>
          <p:cNvSpPr txBox="1">
            <a:spLocks noGrp="1" noChangeArrowheads="1"/>
          </p:cNvSpPr>
          <p:nvPr>
            <p:ph type="sldNum" sz="quarter" idx="10"/>
          </p:nvPr>
        </p:nvSpPr>
        <p:spPr>
          <a:ln/>
        </p:spPr>
        <p:txBody>
          <a:bodyPr/>
          <a:lstStyle>
            <a:lvl1pPr>
              <a:defRPr/>
            </a:lvl1pPr>
          </a:lstStyle>
          <a:p>
            <a:pPr>
              <a:defRPr/>
            </a:pPr>
            <a:fld id="{19B300C9-5CF6-6D47-B44A-38AFC7E50915}" type="slidenum">
              <a:rPr lang="en-US"/>
              <a:pPr>
                <a:defRPr/>
              </a:pPr>
              <a:t>‹#›</a:t>
            </a:fld>
            <a:endParaRPr lang="en-US"/>
          </a:p>
        </p:txBody>
      </p:sp>
    </p:spTree>
    <p:extLst>
      <p:ext uri="{BB962C8B-B14F-4D97-AF65-F5344CB8AC3E}">
        <p14:creationId xmlns:p14="http://schemas.microsoft.com/office/powerpoint/2010/main" val="75269954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4"/>
          <p:cNvSpPr txBox="1">
            <a:spLocks noGrp="1" noChangeArrowheads="1"/>
          </p:cNvSpPr>
          <p:nvPr>
            <p:ph type="sldNum" sz="quarter" idx="10"/>
          </p:nvPr>
        </p:nvSpPr>
        <p:spPr>
          <a:ln/>
        </p:spPr>
        <p:txBody>
          <a:bodyPr/>
          <a:lstStyle>
            <a:lvl1pPr>
              <a:defRPr/>
            </a:lvl1pPr>
          </a:lstStyle>
          <a:p>
            <a:pPr>
              <a:defRPr/>
            </a:pPr>
            <a:fld id="{8853C64C-E49C-8245-8C0D-E9490C0722CD}" type="slidenum">
              <a:rPr lang="en-US"/>
              <a:pPr>
                <a:defRPr/>
              </a:pPr>
              <a:t>‹#›</a:t>
            </a:fld>
            <a:endParaRPr lang="en-US"/>
          </a:p>
        </p:txBody>
      </p:sp>
    </p:spTree>
    <p:extLst>
      <p:ext uri="{BB962C8B-B14F-4D97-AF65-F5344CB8AC3E}">
        <p14:creationId xmlns:p14="http://schemas.microsoft.com/office/powerpoint/2010/main" val="143931665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atin typeface="Arial"/>
              </a:defRPr>
            </a:lvl1pPr>
          </a:lstStyle>
          <a:p>
            <a:r>
              <a:rPr lang="en-US" dirty="0"/>
              <a:t>Click to edit Master title style</a:t>
            </a:r>
          </a:p>
        </p:txBody>
      </p:sp>
      <p:sp>
        <p:nvSpPr>
          <p:cNvPr id="3" name="Text Box 4"/>
          <p:cNvSpPr txBox="1">
            <a:spLocks noGrp="1" noChangeArrowheads="1"/>
          </p:cNvSpPr>
          <p:nvPr>
            <p:ph type="sldNum" sz="quarter" idx="10"/>
          </p:nvPr>
        </p:nvSpPr>
        <p:spPr>
          <a:ln/>
        </p:spPr>
        <p:txBody>
          <a:bodyPr/>
          <a:lstStyle>
            <a:lvl1pPr>
              <a:defRPr/>
            </a:lvl1pPr>
          </a:lstStyle>
          <a:p>
            <a:pPr>
              <a:defRPr/>
            </a:pPr>
            <a:fld id="{8BA8727A-5F8E-A14B-8E58-34A542D64A1B}" type="slidenum">
              <a:rPr lang="en-US"/>
              <a:pPr>
                <a:defRPr/>
              </a:pPr>
              <a:t>‹#›</a:t>
            </a:fld>
            <a:endParaRPr lang="en-US"/>
          </a:p>
        </p:txBody>
      </p:sp>
    </p:spTree>
    <p:extLst>
      <p:ext uri="{BB962C8B-B14F-4D97-AF65-F5344CB8AC3E}">
        <p14:creationId xmlns:p14="http://schemas.microsoft.com/office/powerpoint/2010/main" val="347263134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pPr>
              <a:defRPr/>
            </a:pPr>
            <a:fld id="{440D0FA8-3AE1-494B-8393-217F3987C731}" type="slidenum">
              <a:rPr lang="en-US"/>
              <a:pPr>
                <a:defRPr/>
              </a:pPr>
              <a:t>‹#›</a:t>
            </a:fld>
            <a:endParaRPr lang="en-US"/>
          </a:p>
        </p:txBody>
      </p:sp>
    </p:spTree>
    <p:extLst>
      <p:ext uri="{BB962C8B-B14F-4D97-AF65-F5344CB8AC3E}">
        <p14:creationId xmlns:p14="http://schemas.microsoft.com/office/powerpoint/2010/main" val="17809501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pPr>
              <a:defRPr/>
            </a:pPr>
            <a:fld id="{EB8C4352-8929-6943-8375-50960429A2BF}" type="slidenum">
              <a:rPr lang="en-US"/>
              <a:pPr>
                <a:defRPr/>
              </a:pPr>
              <a:t>‹#›</a:t>
            </a:fld>
            <a:endParaRPr lang="en-US"/>
          </a:p>
        </p:txBody>
      </p:sp>
    </p:spTree>
    <p:extLst>
      <p:ext uri="{BB962C8B-B14F-4D97-AF65-F5344CB8AC3E}">
        <p14:creationId xmlns:p14="http://schemas.microsoft.com/office/powerpoint/2010/main" val="258910619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charset="0"/>
            </a:endParaRPr>
          </a:p>
        </p:txBody>
      </p:sp>
      <p:sp>
        <p:nvSpPr>
          <p:cNvPr id="4" name="Text Placeholder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pPr>
              <a:defRPr/>
            </a:pPr>
            <a:fld id="{C46F779D-1F02-6E43-9E1B-2871C9A7DCA0}" type="slidenum">
              <a:rPr lang="en-US"/>
              <a:pPr>
                <a:defRPr/>
              </a:pPr>
              <a:t>‹#›</a:t>
            </a:fld>
            <a:endParaRPr lang="en-US"/>
          </a:p>
        </p:txBody>
      </p:sp>
    </p:spTree>
    <p:extLst>
      <p:ext uri="{BB962C8B-B14F-4D97-AF65-F5344CB8AC3E}">
        <p14:creationId xmlns:p14="http://schemas.microsoft.com/office/powerpoint/2010/main" val="265653164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3"/>
          <p:cNvSpPr>
            <a:spLocks/>
          </p:cNvSpPr>
          <p:nvPr/>
        </p:nvSpPr>
        <p:spPr bwMode="auto">
          <a:xfrm>
            <a:off x="5562600" y="9505950"/>
            <a:ext cx="1917700" cy="17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eaLnBrk="1" hangingPunct="1">
              <a:defRPr/>
            </a:pPr>
            <a:r>
              <a:rPr lang="en-US" altLang="en-US" sz="1200">
                <a:solidFill>
                  <a:schemeClr val="tx1"/>
                </a:solidFill>
                <a:cs typeface="+mn-cs"/>
              </a:rPr>
              <a:t>CS 6823 - Network Security</a:t>
            </a:r>
          </a:p>
        </p:txBody>
      </p:sp>
      <p:sp>
        <p:nvSpPr>
          <p:cNvPr id="3076" name="Text Box 4"/>
          <p:cNvSpPr txBox="1">
            <a:spLocks noGrp="1" noChangeArrowheads="1"/>
          </p:cNvSpPr>
          <p:nvPr>
            <p:ph type="sldNum" sz="quarter" idx="4"/>
          </p:nvPr>
        </p:nvSpPr>
        <p:spPr bwMode="auto">
          <a:xfrm>
            <a:off x="12725400" y="9461500"/>
            <a:ext cx="266700" cy="27940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eaLnBrk="1" hangingPunct="1">
              <a:defRPr sz="1200">
                <a:solidFill>
                  <a:schemeClr val="tx1"/>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defRPr/>
            </a:pPr>
            <a:fld id="{2CACE7B5-2192-A744-9B33-6FAE86906EFC}" type="slidenum">
              <a:rPr lang="en-US"/>
              <a:pPr>
                <a:defRPr/>
              </a:pPr>
              <a:t>‹#›</a:t>
            </a:fld>
            <a:endParaRPr lang="en-US"/>
          </a:p>
        </p:txBody>
      </p:sp>
      <p:pic>
        <p:nvPicPr>
          <p:cNvPr id="1028" name="Picture 3"/>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6194425"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hf hdr="0" ftr="0" dt="0"/>
  <p:txStyles>
    <p:titleStyle>
      <a:lvl1pPr marL="39688" indent="-39688" algn="ctr" rtl="0" eaLnBrk="0" fontAlgn="base" hangingPunct="0">
        <a:spcBef>
          <a:spcPct val="0"/>
        </a:spcBef>
        <a:spcAft>
          <a:spcPct val="0"/>
        </a:spcAft>
        <a:defRPr sz="8400" i="1">
          <a:solidFill>
            <a:schemeClr val="tx1"/>
          </a:solidFill>
          <a:latin typeface="+mj-lt"/>
          <a:ea typeface="+mj-ea"/>
          <a:cs typeface="+mj-cs"/>
          <a:sym typeface="Gill Sans" charset="0"/>
        </a:defRPr>
      </a:lvl1pPr>
      <a:lvl2pPr marL="39688" indent="-39688" algn="ctr" rtl="0" eaLnBrk="0" fontAlgn="base" hangingPunct="0">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2pPr>
      <a:lvl3pPr marL="39688" indent="-39688" algn="ctr" rtl="0" eaLnBrk="0" fontAlgn="base" hangingPunct="0">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3pPr>
      <a:lvl4pPr marL="39688" indent="-39688" algn="ctr" rtl="0" eaLnBrk="0" fontAlgn="base" hangingPunct="0">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4pPr>
      <a:lvl5pPr marL="39688" indent="-39688" algn="ctr" rtl="0" eaLnBrk="0" fontAlgn="base" hangingPunct="0">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5pPr>
      <a:lvl6pPr marL="496888"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6pPr>
      <a:lvl7pPr marL="954088"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7pPr>
      <a:lvl8pPr marL="1411288"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8pPr>
      <a:lvl9pPr marL="1868488"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9pPr>
    </p:titleStyle>
    <p:bodyStyle>
      <a:lvl1pPr marL="39688" indent="-39688" algn="ctr" rtl="0" eaLnBrk="0" fontAlgn="base" hangingPunct="0">
        <a:spcBef>
          <a:spcPct val="0"/>
        </a:spcBef>
        <a:spcAft>
          <a:spcPct val="0"/>
        </a:spcAft>
        <a:defRPr sz="3600">
          <a:solidFill>
            <a:schemeClr val="tx1"/>
          </a:solidFill>
          <a:latin typeface="+mn-lt"/>
          <a:ea typeface="+mn-ea"/>
          <a:cs typeface="+mn-cs"/>
          <a:sym typeface="Gill Sans" charset="0"/>
        </a:defRPr>
      </a:lvl1pPr>
      <a:lvl2pPr marL="496888" indent="-39688" algn="ctr" rtl="0" eaLnBrk="0" fontAlgn="base" hangingPunct="0">
        <a:spcBef>
          <a:spcPct val="0"/>
        </a:spcBef>
        <a:spcAft>
          <a:spcPct val="0"/>
        </a:spcAft>
        <a:defRPr sz="3600">
          <a:solidFill>
            <a:schemeClr val="tx1"/>
          </a:solidFill>
          <a:latin typeface="+mn-lt"/>
          <a:ea typeface="+mn-ea"/>
          <a:cs typeface="+mn-cs"/>
          <a:sym typeface="Gill Sans" charset="0"/>
        </a:defRPr>
      </a:lvl2pPr>
      <a:lvl3pPr marL="954088" indent="-39688" algn="ctr" rtl="0" eaLnBrk="0" fontAlgn="base" hangingPunct="0">
        <a:spcBef>
          <a:spcPct val="0"/>
        </a:spcBef>
        <a:spcAft>
          <a:spcPct val="0"/>
        </a:spcAft>
        <a:defRPr sz="3600">
          <a:solidFill>
            <a:schemeClr val="tx1"/>
          </a:solidFill>
          <a:latin typeface="+mn-lt"/>
          <a:ea typeface="+mn-ea"/>
          <a:cs typeface="+mn-cs"/>
          <a:sym typeface="Gill Sans" charset="0"/>
        </a:defRPr>
      </a:lvl3pPr>
      <a:lvl4pPr marL="1411288" indent="-39688" algn="ctr" rtl="0" eaLnBrk="0" fontAlgn="base" hangingPunct="0">
        <a:spcBef>
          <a:spcPct val="0"/>
        </a:spcBef>
        <a:spcAft>
          <a:spcPct val="0"/>
        </a:spcAft>
        <a:defRPr sz="3600">
          <a:solidFill>
            <a:schemeClr val="tx1"/>
          </a:solidFill>
          <a:latin typeface="+mn-lt"/>
          <a:ea typeface="+mn-ea"/>
          <a:cs typeface="+mn-cs"/>
          <a:sym typeface="Gill Sans" charset="0"/>
        </a:defRPr>
      </a:lvl4pPr>
      <a:lvl5pPr marL="1868488" indent="-39688" algn="ctr" rtl="0" eaLnBrk="0" fontAlgn="base" hangingPunct="0">
        <a:spcBef>
          <a:spcPct val="0"/>
        </a:spcBef>
        <a:spcAft>
          <a:spcPct val="0"/>
        </a:spcAft>
        <a:defRPr sz="3600">
          <a:solidFill>
            <a:schemeClr val="tx1"/>
          </a:solidFill>
          <a:latin typeface="+mn-lt"/>
          <a:ea typeface="+mn-ea"/>
          <a:cs typeface="+mn-cs"/>
          <a:sym typeface="Gill Sans" charset="0"/>
        </a:defRPr>
      </a:lvl5pPr>
      <a:lvl6pPr marL="2325688" algn="ctr" rtl="0" fontAlgn="base">
        <a:spcBef>
          <a:spcPct val="0"/>
        </a:spcBef>
        <a:spcAft>
          <a:spcPct val="0"/>
        </a:spcAft>
        <a:defRPr sz="3600">
          <a:solidFill>
            <a:schemeClr val="tx1"/>
          </a:solidFill>
          <a:latin typeface="+mn-lt"/>
          <a:ea typeface="+mn-ea"/>
          <a:cs typeface="+mn-cs"/>
          <a:sym typeface="Gill Sans" charset="0"/>
        </a:defRPr>
      </a:lvl6pPr>
      <a:lvl7pPr marL="2782888" algn="ctr" rtl="0" fontAlgn="base">
        <a:spcBef>
          <a:spcPct val="0"/>
        </a:spcBef>
        <a:spcAft>
          <a:spcPct val="0"/>
        </a:spcAft>
        <a:defRPr sz="3600">
          <a:solidFill>
            <a:schemeClr val="tx1"/>
          </a:solidFill>
          <a:latin typeface="+mn-lt"/>
          <a:ea typeface="+mn-ea"/>
          <a:cs typeface="+mn-cs"/>
          <a:sym typeface="Gill Sans" charset="0"/>
        </a:defRPr>
      </a:lvl7pPr>
      <a:lvl8pPr marL="3240088" algn="ctr" rtl="0" fontAlgn="base">
        <a:spcBef>
          <a:spcPct val="0"/>
        </a:spcBef>
        <a:spcAft>
          <a:spcPct val="0"/>
        </a:spcAft>
        <a:defRPr sz="3600">
          <a:solidFill>
            <a:schemeClr val="tx1"/>
          </a:solidFill>
          <a:latin typeface="+mn-lt"/>
          <a:ea typeface="+mn-ea"/>
          <a:cs typeface="+mn-cs"/>
          <a:sym typeface="Gill Sans" charset="0"/>
        </a:defRPr>
      </a:lvl8pPr>
      <a:lvl9pPr marL="3697288" algn="ctr" rtl="0" fontAlgn="base">
        <a:spcBef>
          <a:spcPct val="0"/>
        </a:spcBef>
        <a:spcAft>
          <a:spcPct val="0"/>
        </a:spcAft>
        <a:defRPr sz="36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3"/>
          <p:cNvSpPr>
            <a:spLocks/>
          </p:cNvSpPr>
          <p:nvPr/>
        </p:nvSpPr>
        <p:spPr bwMode="auto">
          <a:xfrm>
            <a:off x="5562600" y="9505950"/>
            <a:ext cx="1917700" cy="17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p>
            <a:r>
              <a:rPr lang="en-US" sz="1200">
                <a:solidFill>
                  <a:schemeClr val="tx1"/>
                </a:solidFill>
              </a:rPr>
              <a:t>CS 6823 - Network Security</a:t>
            </a:r>
          </a:p>
        </p:txBody>
      </p:sp>
      <p:sp>
        <p:nvSpPr>
          <p:cNvPr id="14338" name="Rectangle 4"/>
          <p:cNvSpPr>
            <a:spLocks/>
          </p:cNvSpPr>
          <p:nvPr/>
        </p:nvSpPr>
        <p:spPr bwMode="auto">
          <a:xfrm>
            <a:off x="12749213" y="9461500"/>
            <a:ext cx="230187"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40639" bIns="0">
            <a:spAutoFit/>
          </a:bodyPr>
          <a:lstStyle/>
          <a:p>
            <a:pPr marL="39688"/>
            <a:r>
              <a:rPr lang="en-US" sz="1200">
                <a:solidFill>
                  <a:schemeClr val="tx1"/>
                </a:solidFill>
              </a:rPr>
              <a:t>1</a:t>
            </a:r>
          </a:p>
        </p:txBody>
      </p:sp>
      <p:sp>
        <p:nvSpPr>
          <p:cNvPr id="14339" name="Rectangle 5"/>
          <p:cNvSpPr>
            <a:spLocks noGrp="1" noChangeArrowheads="1"/>
          </p:cNvSpPr>
          <p:nvPr>
            <p:ph type="title"/>
          </p:nvPr>
        </p:nvSpPr>
        <p:spPr bwMode="auto">
          <a:xfrm>
            <a:off x="635000" y="2133600"/>
            <a:ext cx="11703050" cy="16256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US" dirty="0">
                <a:latin typeface="Arial" charset="0"/>
                <a:ea typeface="ヒラギノ角ゴ ProN W3" charset="0"/>
                <a:cs typeface="Arial" charset="0"/>
                <a:sym typeface="Arial" charset="0"/>
              </a:rPr>
              <a:t>IP Fragmentation</a:t>
            </a:r>
            <a:endParaRPr lang="en-US" dirty="0">
              <a:latin typeface="Arial" charset="0"/>
              <a:ea typeface="ヒラギノ角ゴ ProN W3" charset="0"/>
              <a:cs typeface="ヒラギノ角ゴ ProN W3" charset="0"/>
              <a:sym typeface="Arial" charset="0"/>
            </a:endParaRPr>
          </a:p>
        </p:txBody>
      </p:sp>
      <p:sp>
        <p:nvSpPr>
          <p:cNvPr id="14340" name="Rectangle 6"/>
          <p:cNvSpPr>
            <a:spLocks noGrp="1" noChangeArrowheads="1"/>
          </p:cNvSpPr>
          <p:nvPr>
            <p:ph idx="1"/>
          </p:nvPr>
        </p:nvSpPr>
        <p:spPr bwMode="auto">
          <a:xfrm>
            <a:off x="1270000" y="5029200"/>
            <a:ext cx="10464800" cy="47244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0" indent="0" eaLnBrk="1" hangingPunct="1"/>
            <a:endParaRPr lang="en-US" dirty="0">
              <a:latin typeface="Arial" charset="0"/>
              <a:ea typeface="ヒラギノ角ゴ ProN W3" charset="0"/>
              <a:cs typeface="ヒラギノ角ゴ ProN W3" charset="0"/>
              <a:sym typeface="Arial"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a:t>IP Header</a:t>
            </a:r>
          </a:p>
        </p:txBody>
      </p:sp>
      <p:pic>
        <p:nvPicPr>
          <p:cNvPr id="5" name="Content Placeholder 4"/>
          <p:cNvPicPr>
            <a:picLocks noGrp="1" noChangeAspect="1"/>
          </p:cNvPicPr>
          <p:nvPr>
            <p:ph idx="1"/>
          </p:nvPr>
        </p:nvPicPr>
        <p:blipFill>
          <a:blip r:embed="rId2"/>
          <a:srcRect l="5835" r="5835"/>
          <a:stretch>
            <a:fillRect/>
          </a:stretch>
        </p:blipFill>
        <p:spPr/>
      </p:pic>
      <p:sp>
        <p:nvSpPr>
          <p:cNvPr id="4" name="Slide Number Placeholder 3"/>
          <p:cNvSpPr>
            <a:spLocks noGrp="1"/>
          </p:cNvSpPr>
          <p:nvPr>
            <p:ph type="sldNum" sz="quarter" idx="10"/>
          </p:nvPr>
        </p:nvSpPr>
        <p:spPr/>
        <p:txBody>
          <a:bodyPr/>
          <a:lstStyle/>
          <a:p>
            <a:pPr>
              <a:defRPr/>
            </a:pPr>
            <a:fld id="{DE8C6DC9-D479-9944-A02E-E0D83DE3F73C}" type="slidenum">
              <a:rPr lang="en-US" smtClean="0"/>
              <a:pPr>
                <a:defRPr/>
              </a:pPr>
              <a:t>2</a:t>
            </a:fld>
            <a:endParaRPr lang="en-US"/>
          </a:p>
        </p:txBody>
      </p:sp>
    </p:spTree>
    <p:extLst>
      <p:ext uri="{BB962C8B-B14F-4D97-AF65-F5344CB8AC3E}">
        <p14:creationId xmlns:p14="http://schemas.microsoft.com/office/powerpoint/2010/main" val="231417080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Header</a:t>
            </a:r>
          </a:p>
        </p:txBody>
      </p:sp>
      <p:sp>
        <p:nvSpPr>
          <p:cNvPr id="3" name="Slide Number Placeholder 2"/>
          <p:cNvSpPr>
            <a:spLocks noGrp="1"/>
          </p:cNvSpPr>
          <p:nvPr>
            <p:ph type="sldNum" sz="quarter" idx="10"/>
          </p:nvPr>
        </p:nvSpPr>
        <p:spPr/>
        <p:txBody>
          <a:bodyPr/>
          <a:lstStyle/>
          <a:p>
            <a:pPr>
              <a:defRPr/>
            </a:pPr>
            <a:fld id="{8BA8727A-5F8E-A14B-8E58-34A542D64A1B}" type="slidenum">
              <a:rPr lang="en-US" smtClean="0"/>
              <a:pPr>
                <a:defRPr/>
              </a:pPr>
              <a:t>3</a:t>
            </a:fld>
            <a:endParaRPr lang="en-US"/>
          </a:p>
        </p:txBody>
      </p:sp>
      <p:sp>
        <p:nvSpPr>
          <p:cNvPr id="5" name="Rectangle 4"/>
          <p:cNvSpPr/>
          <p:nvPr/>
        </p:nvSpPr>
        <p:spPr>
          <a:xfrm>
            <a:off x="711200" y="1828800"/>
            <a:ext cx="12039600" cy="7353300"/>
          </a:xfrm>
          <a:prstGeom prst="rect">
            <a:avLst/>
          </a:prstGeom>
        </p:spPr>
        <p:txBody>
          <a:bodyPr wrap="square">
            <a:noAutofit/>
          </a:bodyPr>
          <a:lstStyle/>
          <a:p>
            <a:pPr marL="342900" indent="-342900" algn="l">
              <a:buFont typeface="Arial"/>
              <a:buChar char="•"/>
            </a:pPr>
            <a:r>
              <a:rPr lang="en-US" sz="3600" b="1" dirty="0"/>
              <a:t>Version</a:t>
            </a:r>
            <a:r>
              <a:rPr lang="en-US" sz="3600" dirty="0"/>
              <a:t>: Version no. of Internet Protocol used e. g. IPv4.</a:t>
            </a:r>
          </a:p>
          <a:p>
            <a:pPr marL="342900" indent="-342900" algn="l">
              <a:buFont typeface="Arial"/>
              <a:buChar char="•"/>
            </a:pPr>
            <a:r>
              <a:rPr lang="en-US" sz="3600" b="1" dirty="0"/>
              <a:t>IHL</a:t>
            </a:r>
            <a:r>
              <a:rPr lang="en-US" sz="3600" dirty="0"/>
              <a:t>: Internet Header Length; Length of entire IP header.</a:t>
            </a:r>
          </a:p>
          <a:p>
            <a:pPr marL="342900" indent="-342900" algn="l">
              <a:buFont typeface="Arial"/>
              <a:buChar char="•"/>
            </a:pPr>
            <a:r>
              <a:rPr lang="en-US" sz="3600" b="1" dirty="0"/>
              <a:t>DSCP</a:t>
            </a:r>
            <a:r>
              <a:rPr lang="en-US" sz="3600" dirty="0"/>
              <a:t>: Differentiated Services Code Point; this is Type of Service.</a:t>
            </a:r>
          </a:p>
          <a:p>
            <a:pPr marL="342900" indent="-342900" algn="l">
              <a:buFont typeface="Arial"/>
              <a:buChar char="•"/>
            </a:pPr>
            <a:r>
              <a:rPr lang="en-US" sz="3600" b="1" dirty="0"/>
              <a:t>ECN</a:t>
            </a:r>
            <a:r>
              <a:rPr lang="en-US" sz="3600" dirty="0"/>
              <a:t>: Explicit Congestion Notification; It carries information about the congestion seen in  the route.</a:t>
            </a:r>
          </a:p>
          <a:p>
            <a:pPr marL="342900" indent="-342900" algn="l">
              <a:buFont typeface="Arial"/>
              <a:buChar char="•"/>
            </a:pPr>
            <a:r>
              <a:rPr lang="en-US" sz="3600" b="1" dirty="0"/>
              <a:t>Total Length</a:t>
            </a:r>
            <a:r>
              <a:rPr lang="en-US" sz="3600" dirty="0"/>
              <a:t>: Length of entire IP Packet including </a:t>
            </a:r>
            <a:r>
              <a:rPr lang="en-US" sz="3600" dirty="0" err="1"/>
              <a:t>IPheader</a:t>
            </a:r>
            <a:r>
              <a:rPr lang="en-US" sz="3600" dirty="0"/>
              <a:t> and </a:t>
            </a:r>
            <a:r>
              <a:rPr lang="en-US" sz="3600" dirty="0" err="1"/>
              <a:t>IPPayload</a:t>
            </a:r>
            <a:r>
              <a:rPr lang="en-US" sz="3600" dirty="0"/>
              <a:t> .</a:t>
            </a:r>
          </a:p>
          <a:p>
            <a:pPr marL="342900" indent="-342900" algn="l">
              <a:buFont typeface="Arial"/>
              <a:buChar char="•"/>
            </a:pPr>
            <a:r>
              <a:rPr lang="en-US" sz="3600" b="1" dirty="0">
                <a:solidFill>
                  <a:srgbClr val="FF0000"/>
                </a:solidFill>
              </a:rPr>
              <a:t>Identification</a:t>
            </a:r>
            <a:r>
              <a:rPr lang="en-US" sz="3600" dirty="0"/>
              <a:t>: If IP packet is fragmented during the transmission, all the fragments contain  same identification number to identify original IP packet they belong to.</a:t>
            </a:r>
          </a:p>
        </p:txBody>
      </p:sp>
    </p:spTree>
    <p:extLst>
      <p:ext uri="{BB962C8B-B14F-4D97-AF65-F5344CB8AC3E}">
        <p14:creationId xmlns:p14="http://schemas.microsoft.com/office/powerpoint/2010/main" val="1410321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Header</a:t>
            </a:r>
          </a:p>
        </p:txBody>
      </p:sp>
      <p:sp>
        <p:nvSpPr>
          <p:cNvPr id="3" name="Slide Number Placeholder 2"/>
          <p:cNvSpPr>
            <a:spLocks noGrp="1"/>
          </p:cNvSpPr>
          <p:nvPr>
            <p:ph type="sldNum" sz="quarter" idx="10"/>
          </p:nvPr>
        </p:nvSpPr>
        <p:spPr/>
        <p:txBody>
          <a:bodyPr/>
          <a:lstStyle/>
          <a:p>
            <a:pPr>
              <a:defRPr/>
            </a:pPr>
            <a:fld id="{8BA8727A-5F8E-A14B-8E58-34A542D64A1B}" type="slidenum">
              <a:rPr lang="en-US" smtClean="0"/>
              <a:pPr>
                <a:defRPr/>
              </a:pPr>
              <a:t>4</a:t>
            </a:fld>
            <a:endParaRPr lang="en-US"/>
          </a:p>
        </p:txBody>
      </p:sp>
      <p:sp>
        <p:nvSpPr>
          <p:cNvPr id="5" name="Rectangle 4"/>
          <p:cNvSpPr/>
          <p:nvPr/>
        </p:nvSpPr>
        <p:spPr>
          <a:xfrm>
            <a:off x="711200" y="2057400"/>
            <a:ext cx="11734800" cy="6819900"/>
          </a:xfrm>
          <a:prstGeom prst="rect">
            <a:avLst/>
          </a:prstGeom>
        </p:spPr>
        <p:txBody>
          <a:bodyPr wrap="square">
            <a:noAutofit/>
          </a:bodyPr>
          <a:lstStyle/>
          <a:p>
            <a:pPr marL="342900" indent="-342900" algn="l">
              <a:buFont typeface="Arial"/>
              <a:buChar char="•"/>
            </a:pPr>
            <a:r>
              <a:rPr lang="en-US" sz="3200" b="1" dirty="0"/>
              <a:t>Flags</a:t>
            </a:r>
            <a:r>
              <a:rPr lang="en-US" sz="3200" dirty="0"/>
              <a:t>: As required by the network resources, if IP Packet is too large to handle, these ‘flags’ tells if they can be fragmented or not. In this 3-bit flag, the MSB is always set to ‘0’.</a:t>
            </a:r>
          </a:p>
          <a:p>
            <a:pPr marL="342900" indent="-342900" algn="l">
              <a:buFont typeface="Arial"/>
              <a:buChar char="•"/>
            </a:pPr>
            <a:r>
              <a:rPr lang="en-US" sz="3200" b="1" dirty="0">
                <a:solidFill>
                  <a:srgbClr val="FF0000"/>
                </a:solidFill>
              </a:rPr>
              <a:t>Fragment Offset</a:t>
            </a:r>
            <a:r>
              <a:rPr lang="en-US" sz="3200" dirty="0"/>
              <a:t>: This offset tells the exact position of the fragment in the original IP Packet</a:t>
            </a:r>
          </a:p>
          <a:p>
            <a:pPr marL="342900" indent="-342900" algn="l">
              <a:buFont typeface="Arial"/>
              <a:buChar char="•"/>
            </a:pPr>
            <a:r>
              <a:rPr lang="en-US" sz="3200" b="1" dirty="0">
                <a:solidFill>
                  <a:srgbClr val="FF0000"/>
                </a:solidFill>
              </a:rPr>
              <a:t>Time to Live</a:t>
            </a:r>
            <a:r>
              <a:rPr lang="en-US" sz="3200" dirty="0"/>
              <a:t>: To avoid looping in the network, every packet is sent with some TTL value  set, which tells the network how many routers hops this packet can cross. At each hop, its  value is decremented by one and when the value reaches zero, the packet is discarded.</a:t>
            </a:r>
          </a:p>
          <a:p>
            <a:pPr marL="342900" indent="-342900" algn="l">
              <a:buFont typeface="Arial"/>
              <a:buChar char="•"/>
            </a:pPr>
            <a:r>
              <a:rPr lang="en-US" sz="3200" b="1" dirty="0"/>
              <a:t>Protocol</a:t>
            </a:r>
            <a:r>
              <a:rPr lang="en-US" sz="3200" dirty="0"/>
              <a:t>: Tells the Network layer at the destination host, to which Protocol this packet  belongs to, i.e. the next level Protocol. For example protocol number of ICMP is 1, TCP is 6  and UDP is 17.</a:t>
            </a:r>
          </a:p>
        </p:txBody>
      </p:sp>
    </p:spTree>
    <p:extLst>
      <p:ext uri="{BB962C8B-B14F-4D97-AF65-F5344CB8AC3E}">
        <p14:creationId xmlns:p14="http://schemas.microsoft.com/office/powerpoint/2010/main" val="426391457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Header</a:t>
            </a:r>
          </a:p>
        </p:txBody>
      </p:sp>
      <p:sp>
        <p:nvSpPr>
          <p:cNvPr id="3" name="Slide Number Placeholder 2"/>
          <p:cNvSpPr>
            <a:spLocks noGrp="1"/>
          </p:cNvSpPr>
          <p:nvPr>
            <p:ph type="sldNum" sz="quarter" idx="10"/>
          </p:nvPr>
        </p:nvSpPr>
        <p:spPr/>
        <p:txBody>
          <a:bodyPr/>
          <a:lstStyle/>
          <a:p>
            <a:pPr>
              <a:defRPr/>
            </a:pPr>
            <a:fld id="{8BA8727A-5F8E-A14B-8E58-34A542D64A1B}" type="slidenum">
              <a:rPr lang="en-US" smtClean="0"/>
              <a:pPr>
                <a:defRPr/>
              </a:pPr>
              <a:t>5</a:t>
            </a:fld>
            <a:endParaRPr lang="en-US"/>
          </a:p>
        </p:txBody>
      </p:sp>
      <p:sp>
        <p:nvSpPr>
          <p:cNvPr id="5" name="Rectangle 4"/>
          <p:cNvSpPr/>
          <p:nvPr/>
        </p:nvSpPr>
        <p:spPr>
          <a:xfrm>
            <a:off x="711200" y="2590800"/>
            <a:ext cx="11734800" cy="4724400"/>
          </a:xfrm>
          <a:prstGeom prst="rect">
            <a:avLst/>
          </a:prstGeom>
        </p:spPr>
        <p:txBody>
          <a:bodyPr wrap="square">
            <a:noAutofit/>
          </a:bodyPr>
          <a:lstStyle/>
          <a:p>
            <a:pPr marL="342900" indent="-342900" algn="l">
              <a:buFont typeface="Arial"/>
              <a:buChar char="•"/>
            </a:pPr>
            <a:r>
              <a:rPr lang="en-US" sz="3200" b="1" dirty="0"/>
              <a:t>Header Checksum</a:t>
            </a:r>
            <a:r>
              <a:rPr lang="en-US" sz="3200" dirty="0"/>
              <a:t>: This field is used to keep checksum value of entire header which is then  used to check if the packet is received error-free.</a:t>
            </a:r>
          </a:p>
          <a:p>
            <a:pPr marL="342900" indent="-342900" algn="l">
              <a:buFont typeface="Arial"/>
              <a:buChar char="•"/>
            </a:pPr>
            <a:r>
              <a:rPr lang="en-US" sz="3200" b="1" dirty="0"/>
              <a:t>Source Address</a:t>
            </a:r>
            <a:r>
              <a:rPr lang="en-US" sz="3200" dirty="0"/>
              <a:t>: 32-bit address of the Sender of the packet.</a:t>
            </a:r>
          </a:p>
          <a:p>
            <a:pPr marL="342900" indent="-342900" algn="l">
              <a:buFont typeface="Arial"/>
              <a:buChar char="•"/>
            </a:pPr>
            <a:r>
              <a:rPr lang="en-US" sz="3200" b="1" dirty="0"/>
              <a:t>Destination Address</a:t>
            </a:r>
            <a:r>
              <a:rPr lang="en-US" sz="3200" dirty="0"/>
              <a:t>: 32-bit address of the Receiver  of the packet</a:t>
            </a:r>
          </a:p>
          <a:p>
            <a:pPr marL="342900" indent="-342900" algn="l">
              <a:buFont typeface="Arial"/>
              <a:buChar char="•"/>
            </a:pPr>
            <a:r>
              <a:rPr lang="en-US" sz="3200" b="1" dirty="0"/>
              <a:t>Options</a:t>
            </a:r>
            <a:r>
              <a:rPr lang="en-US" sz="3200" dirty="0"/>
              <a:t>: This is optional field, which is used if the value of IHL is greater than 5. These  options may contain values for options such as Security, Record Route, Time Stamp, etc.</a:t>
            </a:r>
          </a:p>
        </p:txBody>
      </p:sp>
    </p:spTree>
    <p:extLst>
      <p:ext uri="{BB962C8B-B14F-4D97-AF65-F5344CB8AC3E}">
        <p14:creationId xmlns:p14="http://schemas.microsoft.com/office/powerpoint/2010/main" val="13017764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3"/>
          <p:cNvSpPr>
            <a:spLocks noGrp="1"/>
          </p:cNvSpPr>
          <p:nvPr>
            <p:ph type="sldNum" sz="quarter" idx="10"/>
          </p:nvPr>
        </p:nvSpPr>
        <p:spPr>
          <a:xfrm>
            <a:off x="12353925" y="9428163"/>
            <a:ext cx="650875" cy="650875"/>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130046" tIns="65023" rIns="130046" bIns="65023"/>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fld id="{E3B03E58-B1C1-C34E-8E1B-70BB9F3CD0C9}" type="slidenum">
              <a:rPr lang="en-US" sz="1200">
                <a:solidFill>
                  <a:schemeClr val="tx1"/>
                </a:solidFill>
              </a:rPr>
              <a:pPr eaLnBrk="1" hangingPunct="1"/>
              <a:t>6</a:t>
            </a:fld>
            <a:endParaRPr lang="en-US" sz="1200">
              <a:solidFill>
                <a:schemeClr val="tx1"/>
              </a:solidFill>
            </a:endParaRPr>
          </a:p>
        </p:txBody>
      </p:sp>
      <p:sp>
        <p:nvSpPr>
          <p:cNvPr id="35842" name="Rectangle 2"/>
          <p:cNvSpPr>
            <a:spLocks noGrp="1" noChangeArrowheads="1"/>
          </p:cNvSpPr>
          <p:nvPr>
            <p:ph type="title"/>
          </p:nvPr>
        </p:nvSpPr>
        <p:spPr bwMode="auto">
          <a:xfrm>
            <a:off x="482600" y="762000"/>
            <a:ext cx="11053763" cy="11112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30046" tIns="65023" rIns="130046" bIns="65023" numCol="1" anchor="t" anchorCtr="0" compatLnSpc="1">
            <a:prstTxWarp prst="textNoShape">
              <a:avLst/>
            </a:prstTxWarp>
          </a:bodyPr>
          <a:lstStyle/>
          <a:p>
            <a:pPr algn="l"/>
            <a:r>
              <a:rPr lang="en-US" sz="4400" b="1" i="0">
                <a:latin typeface="Arial" charset="0"/>
                <a:ea typeface="ヒラギノ角ゴ ProN W3" charset="0"/>
                <a:cs typeface="Arial" charset="0"/>
              </a:rPr>
              <a:t>Interlude: IP datagram format</a:t>
            </a:r>
          </a:p>
        </p:txBody>
      </p:sp>
      <p:sp>
        <p:nvSpPr>
          <p:cNvPr id="35843" name="Rectangle 3"/>
          <p:cNvSpPr>
            <a:spLocks noChangeArrowheads="1"/>
          </p:cNvSpPr>
          <p:nvPr/>
        </p:nvSpPr>
        <p:spPr bwMode="auto">
          <a:xfrm>
            <a:off x="4198938" y="2211388"/>
            <a:ext cx="5619750" cy="6861175"/>
          </a:xfrm>
          <a:prstGeom prst="rect">
            <a:avLst/>
          </a:prstGeom>
          <a:solidFill>
            <a:schemeClr val="accent2"/>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wrap="none" lIns="130046" tIns="65023" rIns="130046" bIns="65023" anchor="ctr"/>
          <a:lstStyle/>
          <a:p>
            <a:endParaRPr lang="en-US"/>
          </a:p>
        </p:txBody>
      </p:sp>
      <p:sp>
        <p:nvSpPr>
          <p:cNvPr id="35844" name="Rectangle 4"/>
          <p:cNvSpPr>
            <a:spLocks noChangeArrowheads="1"/>
          </p:cNvSpPr>
          <p:nvPr/>
        </p:nvSpPr>
        <p:spPr bwMode="auto">
          <a:xfrm>
            <a:off x="4064000" y="2362200"/>
            <a:ext cx="5619750" cy="6834188"/>
          </a:xfrm>
          <a:prstGeom prst="rect">
            <a:avLst/>
          </a:prstGeom>
          <a:solidFill>
            <a:schemeClr val="bg1"/>
          </a:solidFill>
          <a:ln w="19050">
            <a:solidFill>
              <a:schemeClr val="tx1"/>
            </a:solidFill>
            <a:miter lim="800000"/>
            <a:headEnd/>
            <a:tailEnd/>
          </a:ln>
        </p:spPr>
        <p:txBody>
          <a:bodyPr wrap="none" lIns="130046" tIns="65023" rIns="130046" bIns="65023" anchor="ctr"/>
          <a:lstStyle/>
          <a:p>
            <a:endParaRPr lang="en-US">
              <a:latin typeface="Times New Roman" charset="0"/>
            </a:endParaRPr>
          </a:p>
        </p:txBody>
      </p:sp>
      <p:sp>
        <p:nvSpPr>
          <p:cNvPr id="35845" name="Text Box 5"/>
          <p:cNvSpPr txBox="1">
            <a:spLocks noChangeArrowheads="1"/>
          </p:cNvSpPr>
          <p:nvPr/>
        </p:nvSpPr>
        <p:spPr bwMode="auto">
          <a:xfrm>
            <a:off x="4014788" y="2454275"/>
            <a:ext cx="693737" cy="531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t>ver</a:t>
            </a:r>
            <a:endParaRPr lang="en-US">
              <a:latin typeface="Times New Roman" charset="0"/>
            </a:endParaRPr>
          </a:p>
        </p:txBody>
      </p:sp>
      <p:sp>
        <p:nvSpPr>
          <p:cNvPr id="35846" name="Text Box 6"/>
          <p:cNvSpPr txBox="1">
            <a:spLocks noChangeArrowheads="1"/>
          </p:cNvSpPr>
          <p:nvPr/>
        </p:nvSpPr>
        <p:spPr bwMode="auto">
          <a:xfrm>
            <a:off x="7593013" y="2543175"/>
            <a:ext cx="1082675" cy="531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t>length</a:t>
            </a:r>
            <a:endParaRPr lang="en-US" sz="2600">
              <a:latin typeface="Times New Roman" charset="0"/>
            </a:endParaRPr>
          </a:p>
        </p:txBody>
      </p:sp>
      <p:sp>
        <p:nvSpPr>
          <p:cNvPr id="35847" name="Line 7"/>
          <p:cNvSpPr>
            <a:spLocks noChangeShapeType="1"/>
          </p:cNvSpPr>
          <p:nvPr/>
        </p:nvSpPr>
        <p:spPr bwMode="auto">
          <a:xfrm>
            <a:off x="4081463" y="3098800"/>
            <a:ext cx="5613400" cy="635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lIns="130046" tIns="65023" rIns="130046" bIns="65023" anchor="ctr"/>
          <a:lstStyle/>
          <a:p>
            <a:endParaRPr lang="en-US"/>
          </a:p>
        </p:txBody>
      </p:sp>
      <p:sp>
        <p:nvSpPr>
          <p:cNvPr id="35848" name="Line 8"/>
          <p:cNvSpPr>
            <a:spLocks noChangeShapeType="1"/>
          </p:cNvSpPr>
          <p:nvPr/>
        </p:nvSpPr>
        <p:spPr bwMode="auto">
          <a:xfrm flipH="1" flipV="1">
            <a:off x="6840538" y="2376488"/>
            <a:ext cx="0" cy="71913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lIns="130046" tIns="65023" rIns="130046" bIns="65023" anchor="ctr"/>
          <a:lstStyle/>
          <a:p>
            <a:endParaRPr lang="en-US"/>
          </a:p>
        </p:txBody>
      </p:sp>
      <p:sp>
        <p:nvSpPr>
          <p:cNvPr id="35849" name="Text Box 9"/>
          <p:cNvSpPr txBox="1">
            <a:spLocks noChangeArrowheads="1"/>
          </p:cNvSpPr>
          <p:nvPr/>
        </p:nvSpPr>
        <p:spPr bwMode="auto">
          <a:xfrm>
            <a:off x="6216650" y="1628775"/>
            <a:ext cx="1168400" cy="531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t>32 bits</a:t>
            </a:r>
            <a:endParaRPr lang="en-US">
              <a:latin typeface="Times New Roman" charset="0"/>
            </a:endParaRPr>
          </a:p>
        </p:txBody>
      </p:sp>
      <p:sp>
        <p:nvSpPr>
          <p:cNvPr id="35850" name="Line 10"/>
          <p:cNvSpPr>
            <a:spLocks noChangeShapeType="1"/>
          </p:cNvSpPr>
          <p:nvPr/>
        </p:nvSpPr>
        <p:spPr bwMode="auto">
          <a:xfrm>
            <a:off x="7613650" y="1971675"/>
            <a:ext cx="2028825" cy="635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130046" tIns="65023" rIns="130046" bIns="65023" anchor="ctr"/>
          <a:lstStyle/>
          <a:p>
            <a:endParaRPr lang="en-US"/>
          </a:p>
        </p:txBody>
      </p:sp>
      <p:sp>
        <p:nvSpPr>
          <p:cNvPr id="35851" name="Line 11"/>
          <p:cNvSpPr>
            <a:spLocks noChangeShapeType="1"/>
          </p:cNvSpPr>
          <p:nvPr/>
        </p:nvSpPr>
        <p:spPr bwMode="auto">
          <a:xfrm rot="10800000">
            <a:off x="4046538" y="1987550"/>
            <a:ext cx="1906587" cy="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130046" tIns="65023" rIns="130046" bIns="65023" anchor="ctr"/>
          <a:lstStyle/>
          <a:p>
            <a:endParaRPr lang="en-US"/>
          </a:p>
        </p:txBody>
      </p:sp>
      <p:sp>
        <p:nvSpPr>
          <p:cNvPr id="35852" name="Text Box 12"/>
          <p:cNvSpPr txBox="1">
            <a:spLocks noChangeArrowheads="1"/>
          </p:cNvSpPr>
          <p:nvPr/>
        </p:nvSpPr>
        <p:spPr bwMode="auto">
          <a:xfrm>
            <a:off x="5584825" y="6564313"/>
            <a:ext cx="2836863" cy="185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800"/>
              <a:t>data </a:t>
            </a:r>
          </a:p>
          <a:p>
            <a:pPr eaLnBrk="1" hangingPunct="1"/>
            <a:r>
              <a:rPr lang="en-US" sz="2800"/>
              <a:t>(variable length,</a:t>
            </a:r>
          </a:p>
          <a:p>
            <a:pPr eaLnBrk="1" hangingPunct="1"/>
            <a:r>
              <a:rPr lang="en-US" sz="2800"/>
              <a:t>typically a TCP </a:t>
            </a:r>
          </a:p>
          <a:p>
            <a:pPr eaLnBrk="1" hangingPunct="1"/>
            <a:r>
              <a:rPr lang="en-US" sz="2800"/>
              <a:t>or UDP segment)</a:t>
            </a:r>
            <a:endParaRPr lang="en-US">
              <a:latin typeface="Times New Roman" charset="0"/>
            </a:endParaRPr>
          </a:p>
        </p:txBody>
      </p:sp>
      <p:sp>
        <p:nvSpPr>
          <p:cNvPr id="35853" name="Text Box 13"/>
          <p:cNvSpPr txBox="1">
            <a:spLocks noChangeArrowheads="1"/>
          </p:cNvSpPr>
          <p:nvPr/>
        </p:nvSpPr>
        <p:spPr bwMode="auto">
          <a:xfrm>
            <a:off x="3948113" y="3232150"/>
            <a:ext cx="3062287" cy="53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t>16-bit identifier</a:t>
            </a:r>
            <a:endParaRPr lang="en-US" sz="2800">
              <a:latin typeface="Times New Roman" charset="0"/>
            </a:endParaRPr>
          </a:p>
        </p:txBody>
      </p:sp>
      <p:sp>
        <p:nvSpPr>
          <p:cNvPr id="35854" name="Line 14"/>
          <p:cNvSpPr>
            <a:spLocks noChangeShapeType="1"/>
          </p:cNvSpPr>
          <p:nvPr/>
        </p:nvSpPr>
        <p:spPr bwMode="auto">
          <a:xfrm flipV="1">
            <a:off x="4073525" y="5229225"/>
            <a:ext cx="561975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lIns="130046" tIns="65023" rIns="130046" bIns="65023" anchor="ctr"/>
          <a:lstStyle/>
          <a:p>
            <a:endParaRPr lang="en-US"/>
          </a:p>
        </p:txBody>
      </p:sp>
      <p:sp>
        <p:nvSpPr>
          <p:cNvPr id="35855" name="Line 15"/>
          <p:cNvSpPr>
            <a:spLocks noChangeShapeType="1"/>
          </p:cNvSpPr>
          <p:nvPr/>
        </p:nvSpPr>
        <p:spPr bwMode="auto">
          <a:xfrm flipV="1">
            <a:off x="4073525" y="5907088"/>
            <a:ext cx="561975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lIns="130046" tIns="65023" rIns="130046" bIns="65023" anchor="ctr"/>
          <a:lstStyle/>
          <a:p>
            <a:endParaRPr lang="en-US"/>
          </a:p>
        </p:txBody>
      </p:sp>
      <p:sp>
        <p:nvSpPr>
          <p:cNvPr id="35856" name="Text Box 16"/>
          <p:cNvSpPr txBox="1">
            <a:spLocks noChangeArrowheads="1"/>
          </p:cNvSpPr>
          <p:nvPr/>
        </p:nvSpPr>
        <p:spPr bwMode="auto">
          <a:xfrm>
            <a:off x="7478713" y="3756025"/>
            <a:ext cx="1685925" cy="930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t>Internet</a:t>
            </a:r>
          </a:p>
          <a:p>
            <a:pPr eaLnBrk="1" hangingPunct="1"/>
            <a:r>
              <a:rPr lang="en-US" sz="2600"/>
              <a:t> checksum</a:t>
            </a:r>
            <a:endParaRPr lang="en-US" sz="2600">
              <a:latin typeface="Times New Roman" charset="0"/>
            </a:endParaRPr>
          </a:p>
        </p:txBody>
      </p:sp>
      <p:sp>
        <p:nvSpPr>
          <p:cNvPr id="35857" name="Text Box 17"/>
          <p:cNvSpPr txBox="1">
            <a:spLocks noChangeArrowheads="1"/>
          </p:cNvSpPr>
          <p:nvPr/>
        </p:nvSpPr>
        <p:spPr bwMode="auto">
          <a:xfrm>
            <a:off x="4119563" y="3714750"/>
            <a:ext cx="1252537" cy="931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t>time to</a:t>
            </a:r>
          </a:p>
          <a:p>
            <a:pPr eaLnBrk="1" hangingPunct="1"/>
            <a:r>
              <a:rPr lang="en-US" sz="2600"/>
              <a:t>live</a:t>
            </a:r>
            <a:endParaRPr lang="en-US" sz="2600">
              <a:latin typeface="Times New Roman" charset="0"/>
            </a:endParaRPr>
          </a:p>
        </p:txBody>
      </p:sp>
      <p:sp>
        <p:nvSpPr>
          <p:cNvPr id="35858" name="Text Box 18"/>
          <p:cNvSpPr txBox="1">
            <a:spLocks noChangeArrowheads="1"/>
          </p:cNvSpPr>
          <p:nvPr/>
        </p:nvSpPr>
        <p:spPr bwMode="auto">
          <a:xfrm>
            <a:off x="5075238" y="4681538"/>
            <a:ext cx="3500437" cy="53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t>32 bit source IP address</a:t>
            </a:r>
            <a:endParaRPr lang="en-US">
              <a:latin typeface="Times New Roman" charset="0"/>
            </a:endParaRPr>
          </a:p>
        </p:txBody>
      </p:sp>
      <p:sp>
        <p:nvSpPr>
          <p:cNvPr id="35859" name="Text Box 19"/>
          <p:cNvSpPr txBox="1">
            <a:spLocks noChangeArrowheads="1"/>
          </p:cNvSpPr>
          <p:nvPr/>
        </p:nvSpPr>
        <p:spPr bwMode="auto">
          <a:xfrm>
            <a:off x="3378200" y="1614488"/>
            <a:ext cx="261938" cy="347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r" eaLnBrk="1" hangingPunct="1"/>
            <a:endParaRPr lang="en-US" sz="1400">
              <a:latin typeface="Times New Roman" charset="0"/>
            </a:endParaRPr>
          </a:p>
        </p:txBody>
      </p:sp>
      <p:sp>
        <p:nvSpPr>
          <p:cNvPr id="35860" name="Text Box 20"/>
          <p:cNvSpPr txBox="1">
            <a:spLocks noChangeArrowheads="1"/>
          </p:cNvSpPr>
          <p:nvPr/>
        </p:nvSpPr>
        <p:spPr bwMode="auto">
          <a:xfrm>
            <a:off x="1141413" y="1450975"/>
            <a:ext cx="2487612" cy="931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r" eaLnBrk="1" hangingPunct="1"/>
            <a:r>
              <a:rPr lang="en-US" sz="2600"/>
              <a:t>header length</a:t>
            </a:r>
          </a:p>
          <a:p>
            <a:pPr algn="r" eaLnBrk="1" hangingPunct="1"/>
            <a:r>
              <a:rPr lang="en-US" sz="2600"/>
              <a:t> (4-byte words)</a:t>
            </a:r>
            <a:endParaRPr lang="en-US" sz="1400">
              <a:latin typeface="Times New Roman" charset="0"/>
            </a:endParaRPr>
          </a:p>
        </p:txBody>
      </p:sp>
      <p:sp>
        <p:nvSpPr>
          <p:cNvPr id="35861" name="Text Box 21"/>
          <p:cNvSpPr txBox="1">
            <a:spLocks noChangeArrowheads="1"/>
          </p:cNvSpPr>
          <p:nvPr/>
        </p:nvSpPr>
        <p:spPr bwMode="auto">
          <a:xfrm>
            <a:off x="296863" y="4267200"/>
            <a:ext cx="2508250" cy="173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r" eaLnBrk="1" hangingPunct="1"/>
            <a:r>
              <a:rPr lang="en-US" sz="2600"/>
              <a:t>max number</a:t>
            </a:r>
          </a:p>
          <a:p>
            <a:pPr algn="r" eaLnBrk="1" hangingPunct="1"/>
            <a:r>
              <a:rPr lang="en-US" sz="2600"/>
              <a:t>remaining hops</a:t>
            </a:r>
          </a:p>
          <a:p>
            <a:pPr algn="r" eaLnBrk="1" hangingPunct="1"/>
            <a:r>
              <a:rPr lang="en-US" sz="2600"/>
              <a:t>(decremented at </a:t>
            </a:r>
          </a:p>
          <a:p>
            <a:pPr algn="r" eaLnBrk="1" hangingPunct="1"/>
            <a:r>
              <a:rPr lang="en-US" sz="2600"/>
              <a:t>each router)</a:t>
            </a:r>
          </a:p>
        </p:txBody>
      </p:sp>
      <p:sp>
        <p:nvSpPr>
          <p:cNvPr id="35862" name="Text Box 23"/>
          <p:cNvSpPr txBox="1">
            <a:spLocks noChangeArrowheads="1"/>
          </p:cNvSpPr>
          <p:nvPr/>
        </p:nvSpPr>
        <p:spPr bwMode="auto">
          <a:xfrm>
            <a:off x="10309225" y="2800350"/>
            <a:ext cx="2236788" cy="1331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t>for</a:t>
            </a:r>
          </a:p>
          <a:p>
            <a:pPr eaLnBrk="1" hangingPunct="1"/>
            <a:r>
              <a:rPr lang="en-US" sz="2600"/>
              <a:t>fragmentation/</a:t>
            </a:r>
          </a:p>
          <a:p>
            <a:pPr eaLnBrk="1" hangingPunct="1"/>
            <a:r>
              <a:rPr lang="en-US" sz="2600"/>
              <a:t>reassembly</a:t>
            </a:r>
          </a:p>
        </p:txBody>
      </p:sp>
      <p:sp>
        <p:nvSpPr>
          <p:cNvPr id="35863" name="Text Box 24"/>
          <p:cNvSpPr txBox="1">
            <a:spLocks noChangeArrowheads="1"/>
          </p:cNvSpPr>
          <p:nvPr/>
        </p:nvSpPr>
        <p:spPr bwMode="auto">
          <a:xfrm>
            <a:off x="10239375" y="1757363"/>
            <a:ext cx="2216150" cy="931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t>total datagram</a:t>
            </a:r>
          </a:p>
          <a:p>
            <a:pPr eaLnBrk="1" hangingPunct="1"/>
            <a:r>
              <a:rPr lang="en-US" sz="2600"/>
              <a:t>length (bytes)</a:t>
            </a:r>
          </a:p>
        </p:txBody>
      </p:sp>
      <p:sp>
        <p:nvSpPr>
          <p:cNvPr id="35864" name="Text Box 25"/>
          <p:cNvSpPr txBox="1">
            <a:spLocks noChangeArrowheads="1"/>
          </p:cNvSpPr>
          <p:nvPr/>
        </p:nvSpPr>
        <p:spPr bwMode="auto">
          <a:xfrm>
            <a:off x="739775" y="6307138"/>
            <a:ext cx="3057525" cy="931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r" eaLnBrk="1" hangingPunct="1"/>
            <a:r>
              <a:rPr lang="en-US" sz="2600"/>
              <a:t>upper layer protocol</a:t>
            </a:r>
          </a:p>
          <a:p>
            <a:pPr algn="r" eaLnBrk="1" hangingPunct="1"/>
            <a:r>
              <a:rPr lang="en-US" sz="2600"/>
              <a:t>to deliver payload to</a:t>
            </a:r>
          </a:p>
        </p:txBody>
      </p:sp>
      <p:sp>
        <p:nvSpPr>
          <p:cNvPr id="35865" name="Line 26"/>
          <p:cNvSpPr>
            <a:spLocks noChangeShapeType="1"/>
          </p:cNvSpPr>
          <p:nvPr/>
        </p:nvSpPr>
        <p:spPr bwMode="auto">
          <a:xfrm flipV="1">
            <a:off x="3797300" y="4137025"/>
            <a:ext cx="1984375" cy="2427288"/>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lIns="130046" tIns="65023" rIns="130046" bIns="65023" anchor="ctr"/>
          <a:lstStyle/>
          <a:p>
            <a:endParaRPr lang="en-US"/>
          </a:p>
        </p:txBody>
      </p:sp>
      <p:sp>
        <p:nvSpPr>
          <p:cNvPr id="35866" name="Text Box 29"/>
          <p:cNvSpPr txBox="1">
            <a:spLocks noChangeArrowheads="1"/>
          </p:cNvSpPr>
          <p:nvPr/>
        </p:nvSpPr>
        <p:spPr bwMode="auto">
          <a:xfrm>
            <a:off x="4659313" y="2305050"/>
            <a:ext cx="974725" cy="931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t>head.</a:t>
            </a:r>
          </a:p>
          <a:p>
            <a:pPr eaLnBrk="1" hangingPunct="1"/>
            <a:r>
              <a:rPr lang="en-US" sz="2600"/>
              <a:t>len</a:t>
            </a:r>
            <a:endParaRPr lang="en-US">
              <a:latin typeface="Times New Roman" charset="0"/>
            </a:endParaRPr>
          </a:p>
        </p:txBody>
      </p:sp>
      <p:sp>
        <p:nvSpPr>
          <p:cNvPr id="35867" name="Text Box 30"/>
          <p:cNvSpPr txBox="1">
            <a:spLocks noChangeArrowheads="1"/>
          </p:cNvSpPr>
          <p:nvPr/>
        </p:nvSpPr>
        <p:spPr bwMode="auto">
          <a:xfrm>
            <a:off x="5599113" y="2292350"/>
            <a:ext cx="1230312" cy="931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t>type of</a:t>
            </a:r>
          </a:p>
          <a:p>
            <a:pPr eaLnBrk="1" hangingPunct="1"/>
            <a:r>
              <a:rPr lang="en-US" sz="2600"/>
              <a:t>service</a:t>
            </a:r>
            <a:endParaRPr lang="en-US">
              <a:latin typeface="Times New Roman" charset="0"/>
            </a:endParaRPr>
          </a:p>
        </p:txBody>
      </p:sp>
      <p:sp>
        <p:nvSpPr>
          <p:cNvPr id="35868" name="Line 31"/>
          <p:cNvSpPr>
            <a:spLocks noChangeShapeType="1"/>
          </p:cNvSpPr>
          <p:nvPr/>
        </p:nvSpPr>
        <p:spPr bwMode="auto">
          <a:xfrm flipH="1" flipV="1">
            <a:off x="5567363" y="2368550"/>
            <a:ext cx="0" cy="72072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lIns="130046" tIns="65023" rIns="130046" bIns="65023" anchor="ctr"/>
          <a:lstStyle/>
          <a:p>
            <a:endParaRPr lang="en-US"/>
          </a:p>
        </p:txBody>
      </p:sp>
      <p:sp>
        <p:nvSpPr>
          <p:cNvPr id="35869" name="Line 32"/>
          <p:cNvSpPr>
            <a:spLocks noChangeShapeType="1"/>
          </p:cNvSpPr>
          <p:nvPr/>
        </p:nvSpPr>
        <p:spPr bwMode="auto">
          <a:xfrm flipH="1" flipV="1">
            <a:off x="4694238" y="2382838"/>
            <a:ext cx="0" cy="71913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lIns="130046" tIns="65023" rIns="130046" bIns="65023" anchor="ctr"/>
          <a:lstStyle/>
          <a:p>
            <a:endParaRPr lang="en-US"/>
          </a:p>
        </p:txBody>
      </p:sp>
      <p:sp>
        <p:nvSpPr>
          <p:cNvPr id="35870" name="Text Box 33"/>
          <p:cNvSpPr txBox="1">
            <a:spLocks noChangeArrowheads="1"/>
          </p:cNvSpPr>
          <p:nvPr/>
        </p:nvSpPr>
        <p:spPr bwMode="auto">
          <a:xfrm>
            <a:off x="1409700" y="3562350"/>
            <a:ext cx="2149475" cy="53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r" eaLnBrk="1" hangingPunct="1"/>
            <a:r>
              <a:rPr lang="ja-JP" altLang="en-US" sz="2600"/>
              <a:t>“</a:t>
            </a:r>
            <a:r>
              <a:rPr lang="en-US" altLang="ja-JP" sz="2600"/>
              <a:t>type</a:t>
            </a:r>
            <a:r>
              <a:rPr lang="ja-JP" altLang="en-US" sz="2600"/>
              <a:t>”</a:t>
            </a:r>
            <a:r>
              <a:rPr lang="en-US" altLang="ja-JP" sz="2600"/>
              <a:t> of data </a:t>
            </a:r>
            <a:endParaRPr lang="en-US" sz="1400">
              <a:latin typeface="Times New Roman" charset="0"/>
            </a:endParaRPr>
          </a:p>
        </p:txBody>
      </p:sp>
      <p:sp>
        <p:nvSpPr>
          <p:cNvPr id="35871" name="Line 35"/>
          <p:cNvSpPr>
            <a:spLocks noChangeShapeType="1"/>
          </p:cNvSpPr>
          <p:nvPr/>
        </p:nvSpPr>
        <p:spPr bwMode="auto">
          <a:xfrm flipH="1" flipV="1">
            <a:off x="6840538" y="3106738"/>
            <a:ext cx="0" cy="72072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lIns="130046" tIns="65023" rIns="130046" bIns="65023" anchor="ctr"/>
          <a:lstStyle/>
          <a:p>
            <a:endParaRPr lang="en-US"/>
          </a:p>
        </p:txBody>
      </p:sp>
      <p:sp>
        <p:nvSpPr>
          <p:cNvPr id="35872" name="Text Box 36"/>
          <p:cNvSpPr txBox="1">
            <a:spLocks noChangeArrowheads="1"/>
          </p:cNvSpPr>
          <p:nvPr/>
        </p:nvSpPr>
        <p:spPr bwMode="auto">
          <a:xfrm>
            <a:off x="6630988" y="3217863"/>
            <a:ext cx="1096962" cy="531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t>flgs</a:t>
            </a:r>
            <a:endParaRPr lang="en-US" sz="2800">
              <a:latin typeface="Times New Roman" charset="0"/>
            </a:endParaRPr>
          </a:p>
        </p:txBody>
      </p:sp>
      <p:sp>
        <p:nvSpPr>
          <p:cNvPr id="35873" name="Line 37"/>
          <p:cNvSpPr>
            <a:spLocks noChangeShapeType="1"/>
          </p:cNvSpPr>
          <p:nvPr/>
        </p:nvSpPr>
        <p:spPr bwMode="auto">
          <a:xfrm flipH="1" flipV="1">
            <a:off x="7504113" y="3094038"/>
            <a:ext cx="0" cy="71913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lIns="130046" tIns="65023" rIns="130046" bIns="65023" anchor="ctr"/>
          <a:lstStyle/>
          <a:p>
            <a:endParaRPr lang="en-US"/>
          </a:p>
        </p:txBody>
      </p:sp>
      <p:sp>
        <p:nvSpPr>
          <p:cNvPr id="35874" name="Text Box 38"/>
          <p:cNvSpPr txBox="1">
            <a:spLocks noChangeArrowheads="1"/>
          </p:cNvSpPr>
          <p:nvPr/>
        </p:nvSpPr>
        <p:spPr bwMode="auto">
          <a:xfrm>
            <a:off x="7566025" y="3028950"/>
            <a:ext cx="2032000" cy="930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t>fragment</a:t>
            </a:r>
          </a:p>
          <a:p>
            <a:pPr eaLnBrk="1" hangingPunct="1"/>
            <a:r>
              <a:rPr lang="en-US" sz="2600"/>
              <a:t> offset</a:t>
            </a:r>
            <a:endParaRPr lang="en-US" sz="2800">
              <a:latin typeface="Times New Roman" charset="0"/>
            </a:endParaRPr>
          </a:p>
        </p:txBody>
      </p:sp>
      <p:sp>
        <p:nvSpPr>
          <p:cNvPr id="35875" name="Line 41"/>
          <p:cNvSpPr>
            <a:spLocks noChangeShapeType="1"/>
          </p:cNvSpPr>
          <p:nvPr/>
        </p:nvSpPr>
        <p:spPr bwMode="auto">
          <a:xfrm flipV="1">
            <a:off x="4073525" y="3821113"/>
            <a:ext cx="561975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lIns="130046" tIns="65023" rIns="130046" bIns="65023" anchor="ctr"/>
          <a:lstStyle/>
          <a:p>
            <a:endParaRPr lang="en-US"/>
          </a:p>
        </p:txBody>
      </p:sp>
      <p:sp>
        <p:nvSpPr>
          <p:cNvPr id="35876" name="Line 42"/>
          <p:cNvSpPr>
            <a:spLocks noChangeShapeType="1"/>
          </p:cNvSpPr>
          <p:nvPr/>
        </p:nvSpPr>
        <p:spPr bwMode="auto">
          <a:xfrm flipH="1" flipV="1">
            <a:off x="6840538" y="3825875"/>
            <a:ext cx="0" cy="719138"/>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lIns="130046" tIns="65023" rIns="130046" bIns="65023" anchor="ctr"/>
          <a:lstStyle/>
          <a:p>
            <a:endParaRPr lang="en-US"/>
          </a:p>
        </p:txBody>
      </p:sp>
      <p:sp>
        <p:nvSpPr>
          <p:cNvPr id="35877" name="Line 43"/>
          <p:cNvSpPr>
            <a:spLocks noChangeShapeType="1"/>
          </p:cNvSpPr>
          <p:nvPr/>
        </p:nvSpPr>
        <p:spPr bwMode="auto">
          <a:xfrm flipV="1">
            <a:off x="4046538" y="4552950"/>
            <a:ext cx="561975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lIns="130046" tIns="65023" rIns="130046" bIns="65023" anchor="ctr"/>
          <a:lstStyle/>
          <a:p>
            <a:endParaRPr lang="en-US"/>
          </a:p>
        </p:txBody>
      </p:sp>
      <p:sp>
        <p:nvSpPr>
          <p:cNvPr id="35878" name="Text Box 44"/>
          <p:cNvSpPr txBox="1">
            <a:spLocks noChangeArrowheads="1"/>
          </p:cNvSpPr>
          <p:nvPr/>
        </p:nvSpPr>
        <p:spPr bwMode="auto">
          <a:xfrm>
            <a:off x="5637213" y="3700463"/>
            <a:ext cx="1055687" cy="931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t>upper</a:t>
            </a:r>
          </a:p>
          <a:p>
            <a:pPr eaLnBrk="1" hangingPunct="1"/>
            <a:r>
              <a:rPr lang="en-US" sz="2600"/>
              <a:t> layer</a:t>
            </a:r>
            <a:endParaRPr lang="en-US" sz="2600">
              <a:latin typeface="Times New Roman" charset="0"/>
            </a:endParaRPr>
          </a:p>
        </p:txBody>
      </p:sp>
      <p:sp>
        <p:nvSpPr>
          <p:cNvPr id="35879" name="Line 45"/>
          <p:cNvSpPr>
            <a:spLocks noChangeShapeType="1"/>
          </p:cNvSpPr>
          <p:nvPr/>
        </p:nvSpPr>
        <p:spPr bwMode="auto">
          <a:xfrm flipH="1" flipV="1">
            <a:off x="5486400" y="3838575"/>
            <a:ext cx="0" cy="72072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lIns="130046" tIns="65023" rIns="130046" bIns="65023" anchor="ctr"/>
          <a:lstStyle/>
          <a:p>
            <a:endParaRPr lang="en-US"/>
          </a:p>
        </p:txBody>
      </p:sp>
      <p:sp>
        <p:nvSpPr>
          <p:cNvPr id="35880" name="Text Box 47"/>
          <p:cNvSpPr txBox="1">
            <a:spLocks noChangeArrowheads="1"/>
          </p:cNvSpPr>
          <p:nvPr/>
        </p:nvSpPr>
        <p:spPr bwMode="auto">
          <a:xfrm>
            <a:off x="4843463" y="5303838"/>
            <a:ext cx="4078287" cy="531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t>32 bit destination IP address</a:t>
            </a:r>
            <a:endParaRPr lang="en-US">
              <a:latin typeface="Times New Roman" charset="0"/>
            </a:endParaRPr>
          </a:p>
        </p:txBody>
      </p:sp>
      <p:sp>
        <p:nvSpPr>
          <p:cNvPr id="35881" name="Line 48"/>
          <p:cNvSpPr>
            <a:spLocks noChangeShapeType="1"/>
          </p:cNvSpPr>
          <p:nvPr/>
        </p:nvSpPr>
        <p:spPr bwMode="auto">
          <a:xfrm flipV="1">
            <a:off x="4073525" y="6543675"/>
            <a:ext cx="561975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lIns="130046" tIns="65023" rIns="130046" bIns="65023" anchor="ctr"/>
          <a:lstStyle/>
          <a:p>
            <a:endParaRPr lang="en-US"/>
          </a:p>
        </p:txBody>
      </p:sp>
      <p:sp>
        <p:nvSpPr>
          <p:cNvPr id="35882" name="Text Box 49"/>
          <p:cNvSpPr txBox="1">
            <a:spLocks noChangeArrowheads="1"/>
          </p:cNvSpPr>
          <p:nvPr/>
        </p:nvSpPr>
        <p:spPr bwMode="auto">
          <a:xfrm>
            <a:off x="5638800" y="5967413"/>
            <a:ext cx="2373313" cy="531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t>Options (if any)</a:t>
            </a:r>
            <a:endParaRPr lang="en-US">
              <a:latin typeface="Times New Roman" charset="0"/>
            </a:endParaRPr>
          </a:p>
        </p:txBody>
      </p:sp>
      <p:sp>
        <p:nvSpPr>
          <p:cNvPr id="35883" name="Line 26"/>
          <p:cNvSpPr>
            <a:spLocks noChangeShapeType="1"/>
          </p:cNvSpPr>
          <p:nvPr/>
        </p:nvSpPr>
        <p:spPr bwMode="auto">
          <a:xfrm flipV="1">
            <a:off x="2805113" y="4267200"/>
            <a:ext cx="1639887" cy="865188"/>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lIns="130046" tIns="65023" rIns="130046" bIns="65023" anchor="ctr"/>
          <a:lstStyle/>
          <a:p>
            <a:endParaRPr lang="en-US"/>
          </a:p>
        </p:txBody>
      </p:sp>
      <p:sp>
        <p:nvSpPr>
          <p:cNvPr id="35884" name="Line 26"/>
          <p:cNvSpPr>
            <a:spLocks noChangeShapeType="1"/>
          </p:cNvSpPr>
          <p:nvPr/>
        </p:nvSpPr>
        <p:spPr bwMode="auto">
          <a:xfrm flipV="1">
            <a:off x="3509963" y="2819400"/>
            <a:ext cx="2535237" cy="1008063"/>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lIns="130046" tIns="65023" rIns="130046" bIns="65023" anchor="ctr"/>
          <a:lstStyle/>
          <a:p>
            <a:endParaRPr lang="en-US"/>
          </a:p>
        </p:txBody>
      </p:sp>
      <p:sp>
        <p:nvSpPr>
          <p:cNvPr id="35885" name="Line 26"/>
          <p:cNvSpPr>
            <a:spLocks noChangeShapeType="1"/>
          </p:cNvSpPr>
          <p:nvPr/>
        </p:nvSpPr>
        <p:spPr bwMode="auto">
          <a:xfrm>
            <a:off x="3530600" y="1917700"/>
            <a:ext cx="1177925" cy="625475"/>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lIns="130046" tIns="65023" rIns="130046" bIns="65023" anchor="ctr"/>
          <a:lstStyle/>
          <a:p>
            <a:endParaRPr lang="en-US"/>
          </a:p>
        </p:txBody>
      </p:sp>
      <p:sp>
        <p:nvSpPr>
          <p:cNvPr id="35886" name="Line 26"/>
          <p:cNvSpPr>
            <a:spLocks noChangeShapeType="1"/>
          </p:cNvSpPr>
          <p:nvPr/>
        </p:nvSpPr>
        <p:spPr bwMode="auto">
          <a:xfrm flipH="1">
            <a:off x="8816975" y="2362200"/>
            <a:ext cx="1495425" cy="45720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lIns="130046" tIns="65023" rIns="130046" bIns="65023" anchor="ctr"/>
          <a:lstStyle/>
          <a:p>
            <a:endParaRPr lang="en-US"/>
          </a:p>
        </p:txBody>
      </p:sp>
      <p:sp>
        <p:nvSpPr>
          <p:cNvPr id="35887" name="Line 26"/>
          <p:cNvSpPr>
            <a:spLocks noChangeShapeType="1"/>
          </p:cNvSpPr>
          <p:nvPr/>
        </p:nvSpPr>
        <p:spPr bwMode="auto">
          <a:xfrm flipH="1" flipV="1">
            <a:off x="9245600" y="3352800"/>
            <a:ext cx="1143000" cy="7620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lIns="130046" tIns="65023" rIns="130046" bIns="65023" anchor="ctr"/>
          <a:lstStyle/>
          <a:p>
            <a:endParaRPr lang="en-US"/>
          </a:p>
        </p:txBody>
      </p:sp>
      <p:sp>
        <p:nvSpPr>
          <p:cNvPr id="35888" name="Line 26"/>
          <p:cNvSpPr>
            <a:spLocks noChangeShapeType="1"/>
          </p:cNvSpPr>
          <p:nvPr/>
        </p:nvSpPr>
        <p:spPr bwMode="auto">
          <a:xfrm flipH="1">
            <a:off x="7416800" y="3581400"/>
            <a:ext cx="2971800" cy="15240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lIns="130046" tIns="65023" rIns="130046" bIns="65023" anchor="ctr"/>
          <a:lstStyle/>
          <a:p>
            <a:endParaRPr lang="en-US"/>
          </a:p>
        </p:txBody>
      </p:sp>
      <p:sp>
        <p:nvSpPr>
          <p:cNvPr id="35889" name="Line 26"/>
          <p:cNvSpPr>
            <a:spLocks noChangeShapeType="1"/>
          </p:cNvSpPr>
          <p:nvPr/>
        </p:nvSpPr>
        <p:spPr bwMode="auto">
          <a:xfrm flipH="1" flipV="1">
            <a:off x="6607175" y="3505200"/>
            <a:ext cx="3781425"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lIns="130046" tIns="65023" rIns="130046" bIns="65023" anchor="ctr"/>
          <a:lstStyle/>
          <a:p>
            <a:endParaRPr lang="en-US"/>
          </a:p>
        </p:txBody>
      </p:sp>
      <p:sp>
        <p:nvSpPr>
          <p:cNvPr id="35890" name="Line 26"/>
          <p:cNvSpPr>
            <a:spLocks noChangeShapeType="1"/>
          </p:cNvSpPr>
          <p:nvPr/>
        </p:nvSpPr>
        <p:spPr bwMode="auto">
          <a:xfrm>
            <a:off x="2935288" y="2819400"/>
            <a:ext cx="1263650" cy="147638"/>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lIns="130046" tIns="65023" rIns="130046" bIns="65023" anchor="ctr"/>
          <a:lstStyle/>
          <a:p>
            <a:endParaRPr lang="en-US"/>
          </a:p>
        </p:txBody>
      </p:sp>
      <p:sp>
        <p:nvSpPr>
          <p:cNvPr id="35891" name="Text Box 20"/>
          <p:cNvSpPr txBox="1">
            <a:spLocks noChangeArrowheads="1"/>
          </p:cNvSpPr>
          <p:nvPr/>
        </p:nvSpPr>
        <p:spPr bwMode="auto">
          <a:xfrm>
            <a:off x="330200" y="2552700"/>
            <a:ext cx="2605088" cy="53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r" eaLnBrk="1" hangingPunct="1"/>
            <a:r>
              <a:rPr lang="en-US" sz="2600"/>
              <a:t>4 (IPv4) – </a:t>
            </a:r>
            <a:r>
              <a:rPr lang="en-US" sz="2600">
                <a:latin typeface="Courier New" charset="0"/>
                <a:cs typeface="Courier New" charset="0"/>
              </a:rPr>
              <a:t>0010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5"/>
          <p:cNvSpPr>
            <a:spLocks noGrp="1"/>
          </p:cNvSpPr>
          <p:nvPr>
            <p:ph type="sldNum" sz="quarter" idx="10"/>
          </p:nvPr>
        </p:nvSpPr>
        <p:spPr>
          <a:xfrm>
            <a:off x="12353925" y="9428163"/>
            <a:ext cx="650875" cy="650875"/>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130046" tIns="65023" rIns="130046" bIns="65023"/>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fld id="{70D8DF92-51B9-F84A-BE6D-D98ACF33B8D8}" type="slidenum">
              <a:rPr lang="en-US" sz="1200">
                <a:solidFill>
                  <a:schemeClr val="tx1"/>
                </a:solidFill>
              </a:rPr>
              <a:pPr eaLnBrk="1" hangingPunct="1"/>
              <a:t>7</a:t>
            </a:fld>
            <a:endParaRPr lang="en-US" sz="1200">
              <a:solidFill>
                <a:schemeClr val="tx1"/>
              </a:solidFill>
            </a:endParaRPr>
          </a:p>
        </p:txBody>
      </p:sp>
      <p:sp>
        <p:nvSpPr>
          <p:cNvPr id="37890" name="Rectangle 2"/>
          <p:cNvSpPr>
            <a:spLocks noGrp="1" noChangeArrowheads="1"/>
          </p:cNvSpPr>
          <p:nvPr>
            <p:ph type="title"/>
          </p:nvPr>
        </p:nvSpPr>
        <p:spPr bwMode="auto">
          <a:xfrm>
            <a:off x="711200" y="914400"/>
            <a:ext cx="11703050" cy="105727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30046" tIns="65023" rIns="130046" bIns="65023" numCol="1" anchor="t" anchorCtr="0" compatLnSpc="1">
            <a:prstTxWarp prst="textNoShape">
              <a:avLst/>
            </a:prstTxWarp>
          </a:bodyPr>
          <a:lstStyle/>
          <a:p>
            <a:pPr algn="l"/>
            <a:r>
              <a:rPr lang="en-US" sz="4400" b="1" i="0">
                <a:latin typeface="Arial" charset="0"/>
                <a:ea typeface="ヒラギノ角ゴ ProN W3" charset="0"/>
                <a:cs typeface="Arial" charset="0"/>
              </a:rPr>
              <a:t>IP Fragmentation and Reassembly</a:t>
            </a:r>
          </a:p>
        </p:txBody>
      </p:sp>
      <p:grpSp>
        <p:nvGrpSpPr>
          <p:cNvPr id="37891" name="Group 3"/>
          <p:cNvGrpSpPr>
            <a:grpSpLocks/>
          </p:cNvGrpSpPr>
          <p:nvPr/>
        </p:nvGrpSpPr>
        <p:grpSpPr bwMode="auto">
          <a:xfrm>
            <a:off x="5129213" y="2132013"/>
            <a:ext cx="6827837" cy="5727700"/>
            <a:chOff x="1218" y="944"/>
            <a:chExt cx="3024" cy="2537"/>
          </a:xfrm>
        </p:grpSpPr>
        <p:grpSp>
          <p:nvGrpSpPr>
            <p:cNvPr id="37898" name="Group 4"/>
            <p:cNvGrpSpPr>
              <a:grpSpLocks/>
            </p:cNvGrpSpPr>
            <p:nvPr/>
          </p:nvGrpSpPr>
          <p:grpSpPr bwMode="auto">
            <a:xfrm>
              <a:off x="1218" y="944"/>
              <a:ext cx="2676" cy="407"/>
              <a:chOff x="3006" y="1208"/>
              <a:chExt cx="2676" cy="407"/>
            </a:xfrm>
          </p:grpSpPr>
          <p:sp>
            <p:nvSpPr>
              <p:cNvPr id="37941" name="Rectangle 5"/>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2600">
                  <a:latin typeface="Arial" charset="0"/>
                  <a:cs typeface="Arial" charset="0"/>
                </a:endParaRPr>
              </a:p>
            </p:txBody>
          </p:sp>
          <p:sp>
            <p:nvSpPr>
              <p:cNvPr id="37942" name="Rectangle 6"/>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p>
                <a:endParaRPr lang="en-US">
                  <a:latin typeface="Arial" charset="0"/>
                  <a:cs typeface="Arial" charset="0"/>
                </a:endParaRPr>
              </a:p>
            </p:txBody>
          </p:sp>
          <p:sp>
            <p:nvSpPr>
              <p:cNvPr id="37943" name="Text Box 7"/>
              <p:cNvSpPr txBox="1">
                <a:spLocks noChangeArrowheads="1"/>
              </p:cNvSpPr>
              <p:nvPr/>
            </p:nvSpPr>
            <p:spPr bwMode="auto">
              <a:xfrm>
                <a:off x="3763" y="1208"/>
                <a:ext cx="242"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latin typeface="Arial" charset="0"/>
                    <a:cs typeface="Arial" charset="0"/>
                  </a:rPr>
                  <a:t>ID</a:t>
                </a:r>
              </a:p>
              <a:p>
                <a:pPr eaLnBrk="1" hangingPunct="1"/>
                <a:r>
                  <a:rPr lang="en-US" sz="2600">
                    <a:latin typeface="Arial" charset="0"/>
                    <a:cs typeface="Arial" charset="0"/>
                  </a:rPr>
                  <a:t>=x</a:t>
                </a:r>
              </a:p>
            </p:txBody>
          </p:sp>
          <p:sp>
            <p:nvSpPr>
              <p:cNvPr id="37944" name="Text Box 8"/>
              <p:cNvSpPr txBox="1">
                <a:spLocks noChangeArrowheads="1"/>
              </p:cNvSpPr>
              <p:nvPr/>
            </p:nvSpPr>
            <p:spPr bwMode="auto">
              <a:xfrm>
                <a:off x="4662" y="1220"/>
                <a:ext cx="440"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latin typeface="Arial" charset="0"/>
                    <a:cs typeface="Arial" charset="0"/>
                  </a:rPr>
                  <a:t>offset</a:t>
                </a:r>
              </a:p>
              <a:p>
                <a:pPr eaLnBrk="1" hangingPunct="1"/>
                <a:r>
                  <a:rPr lang="en-US" sz="2600">
                    <a:latin typeface="Arial" charset="0"/>
                    <a:cs typeface="Arial" charset="0"/>
                  </a:rPr>
                  <a:t>=0</a:t>
                </a:r>
              </a:p>
            </p:txBody>
          </p:sp>
          <p:sp>
            <p:nvSpPr>
              <p:cNvPr id="37945" name="Text Box 9"/>
              <p:cNvSpPr txBox="1">
                <a:spLocks noChangeArrowheads="1"/>
              </p:cNvSpPr>
              <p:nvPr/>
            </p:nvSpPr>
            <p:spPr bwMode="auto">
              <a:xfrm>
                <a:off x="4028" y="1220"/>
                <a:ext cx="574"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latin typeface="Arial" charset="0"/>
                    <a:cs typeface="Arial" charset="0"/>
                  </a:rPr>
                  <a:t>fragflag</a:t>
                </a:r>
              </a:p>
              <a:p>
                <a:pPr eaLnBrk="1" hangingPunct="1"/>
                <a:r>
                  <a:rPr lang="en-US" sz="2600">
                    <a:latin typeface="Arial" charset="0"/>
                    <a:cs typeface="Arial" charset="0"/>
                  </a:rPr>
                  <a:t>=0</a:t>
                </a:r>
              </a:p>
            </p:txBody>
          </p:sp>
          <p:sp>
            <p:nvSpPr>
              <p:cNvPr id="37946" name="Text Box 10"/>
              <p:cNvSpPr txBox="1">
                <a:spLocks noChangeArrowheads="1"/>
              </p:cNvSpPr>
              <p:nvPr/>
            </p:nvSpPr>
            <p:spPr bwMode="auto">
              <a:xfrm>
                <a:off x="3252" y="1208"/>
                <a:ext cx="497"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latin typeface="Arial" charset="0"/>
                    <a:cs typeface="Arial" charset="0"/>
                  </a:rPr>
                  <a:t>length</a:t>
                </a:r>
              </a:p>
              <a:p>
                <a:pPr eaLnBrk="1" hangingPunct="1"/>
                <a:r>
                  <a:rPr lang="en-US" sz="2600">
                    <a:latin typeface="Arial" charset="0"/>
                    <a:cs typeface="Arial" charset="0"/>
                  </a:rPr>
                  <a:t>=4000</a:t>
                </a:r>
              </a:p>
            </p:txBody>
          </p:sp>
          <p:sp>
            <p:nvSpPr>
              <p:cNvPr id="37947" name="Line 11"/>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48" name="Line 12"/>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49" name="Line 13"/>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50" name="Line 14"/>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51" name="Line 15"/>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52" name="Rectangle 16"/>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Arial" charset="0"/>
                  <a:cs typeface="Arial" charset="0"/>
                </a:endParaRPr>
              </a:p>
            </p:txBody>
          </p:sp>
        </p:grpSp>
        <p:grpSp>
          <p:nvGrpSpPr>
            <p:cNvPr id="37899" name="Group 17"/>
            <p:cNvGrpSpPr>
              <a:grpSpLocks/>
            </p:cNvGrpSpPr>
            <p:nvPr/>
          </p:nvGrpSpPr>
          <p:grpSpPr bwMode="auto">
            <a:xfrm>
              <a:off x="1566" y="2048"/>
              <a:ext cx="2676" cy="407"/>
              <a:chOff x="3006" y="1208"/>
              <a:chExt cx="2676" cy="407"/>
            </a:xfrm>
          </p:grpSpPr>
          <p:sp>
            <p:nvSpPr>
              <p:cNvPr id="37929" name="Rectangle 18"/>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2600">
                  <a:latin typeface="Arial" charset="0"/>
                  <a:cs typeface="Arial" charset="0"/>
                </a:endParaRPr>
              </a:p>
            </p:txBody>
          </p:sp>
          <p:sp>
            <p:nvSpPr>
              <p:cNvPr id="37930" name="Rectangle 19"/>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p>
                <a:endParaRPr lang="en-US">
                  <a:latin typeface="Arial" charset="0"/>
                  <a:cs typeface="Arial" charset="0"/>
                </a:endParaRPr>
              </a:p>
            </p:txBody>
          </p:sp>
          <p:sp>
            <p:nvSpPr>
              <p:cNvPr id="37931" name="Text Box 20"/>
              <p:cNvSpPr txBox="1">
                <a:spLocks noChangeArrowheads="1"/>
              </p:cNvSpPr>
              <p:nvPr/>
            </p:nvSpPr>
            <p:spPr bwMode="auto">
              <a:xfrm>
                <a:off x="3763" y="1208"/>
                <a:ext cx="242"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latin typeface="Arial" charset="0"/>
                    <a:cs typeface="Arial" charset="0"/>
                  </a:rPr>
                  <a:t>ID</a:t>
                </a:r>
              </a:p>
              <a:p>
                <a:pPr eaLnBrk="1" hangingPunct="1"/>
                <a:r>
                  <a:rPr lang="en-US" sz="2600">
                    <a:latin typeface="Arial" charset="0"/>
                    <a:cs typeface="Arial" charset="0"/>
                  </a:rPr>
                  <a:t>=x</a:t>
                </a:r>
              </a:p>
            </p:txBody>
          </p:sp>
          <p:sp>
            <p:nvSpPr>
              <p:cNvPr id="37932" name="Text Box 21"/>
              <p:cNvSpPr txBox="1">
                <a:spLocks noChangeArrowheads="1"/>
              </p:cNvSpPr>
              <p:nvPr/>
            </p:nvSpPr>
            <p:spPr bwMode="auto">
              <a:xfrm>
                <a:off x="4662" y="1220"/>
                <a:ext cx="440"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latin typeface="Arial" charset="0"/>
                    <a:cs typeface="Arial" charset="0"/>
                  </a:rPr>
                  <a:t>offset</a:t>
                </a:r>
              </a:p>
              <a:p>
                <a:pPr eaLnBrk="1" hangingPunct="1"/>
                <a:r>
                  <a:rPr lang="en-US" sz="2600">
                    <a:latin typeface="Arial" charset="0"/>
                    <a:cs typeface="Arial" charset="0"/>
                  </a:rPr>
                  <a:t>=0</a:t>
                </a:r>
              </a:p>
            </p:txBody>
          </p:sp>
          <p:sp>
            <p:nvSpPr>
              <p:cNvPr id="37933" name="Text Box 22"/>
              <p:cNvSpPr txBox="1">
                <a:spLocks noChangeArrowheads="1"/>
              </p:cNvSpPr>
              <p:nvPr/>
            </p:nvSpPr>
            <p:spPr bwMode="auto">
              <a:xfrm>
                <a:off x="4028" y="1220"/>
                <a:ext cx="574"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latin typeface="Arial" charset="0"/>
                    <a:cs typeface="Arial" charset="0"/>
                  </a:rPr>
                  <a:t>fragflag</a:t>
                </a:r>
              </a:p>
              <a:p>
                <a:pPr eaLnBrk="1" hangingPunct="1"/>
                <a:r>
                  <a:rPr lang="en-US" sz="2600">
                    <a:latin typeface="Arial" charset="0"/>
                    <a:cs typeface="Arial" charset="0"/>
                  </a:rPr>
                  <a:t>=1</a:t>
                </a:r>
              </a:p>
            </p:txBody>
          </p:sp>
          <p:sp>
            <p:nvSpPr>
              <p:cNvPr id="37934" name="Text Box 23"/>
              <p:cNvSpPr txBox="1">
                <a:spLocks noChangeArrowheads="1"/>
              </p:cNvSpPr>
              <p:nvPr/>
            </p:nvSpPr>
            <p:spPr bwMode="auto">
              <a:xfrm>
                <a:off x="3250" y="1208"/>
                <a:ext cx="497"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latin typeface="Arial" charset="0"/>
                    <a:cs typeface="Arial" charset="0"/>
                  </a:rPr>
                  <a:t>length</a:t>
                </a:r>
              </a:p>
              <a:p>
                <a:pPr eaLnBrk="1" hangingPunct="1"/>
                <a:r>
                  <a:rPr lang="en-US" sz="2600">
                    <a:latin typeface="Arial" charset="0"/>
                    <a:cs typeface="Arial" charset="0"/>
                  </a:rPr>
                  <a:t>=1500</a:t>
                </a:r>
              </a:p>
            </p:txBody>
          </p:sp>
          <p:sp>
            <p:nvSpPr>
              <p:cNvPr id="37935" name="Line 24"/>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36" name="Line 25"/>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37" name="Line 26"/>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38" name="Line 27"/>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39" name="Line 28"/>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40" name="Rectangle 29"/>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Arial" charset="0"/>
                  <a:cs typeface="Arial" charset="0"/>
                </a:endParaRPr>
              </a:p>
            </p:txBody>
          </p:sp>
        </p:grpSp>
        <p:grpSp>
          <p:nvGrpSpPr>
            <p:cNvPr id="37900" name="Group 30"/>
            <p:cNvGrpSpPr>
              <a:grpSpLocks/>
            </p:cNvGrpSpPr>
            <p:nvPr/>
          </p:nvGrpSpPr>
          <p:grpSpPr bwMode="auto">
            <a:xfrm>
              <a:off x="1566" y="2552"/>
              <a:ext cx="2676" cy="407"/>
              <a:chOff x="3006" y="1208"/>
              <a:chExt cx="2676" cy="407"/>
            </a:xfrm>
          </p:grpSpPr>
          <p:sp>
            <p:nvSpPr>
              <p:cNvPr id="37917" name="Rectangle 31"/>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2600">
                  <a:latin typeface="Arial" charset="0"/>
                  <a:cs typeface="Arial" charset="0"/>
                </a:endParaRPr>
              </a:p>
            </p:txBody>
          </p:sp>
          <p:sp>
            <p:nvSpPr>
              <p:cNvPr id="37918" name="Rectangle 32"/>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p>
                <a:endParaRPr lang="en-US">
                  <a:latin typeface="Arial" charset="0"/>
                  <a:cs typeface="Arial" charset="0"/>
                </a:endParaRPr>
              </a:p>
            </p:txBody>
          </p:sp>
          <p:sp>
            <p:nvSpPr>
              <p:cNvPr id="37919" name="Text Box 33"/>
              <p:cNvSpPr txBox="1">
                <a:spLocks noChangeArrowheads="1"/>
              </p:cNvSpPr>
              <p:nvPr/>
            </p:nvSpPr>
            <p:spPr bwMode="auto">
              <a:xfrm>
                <a:off x="3763" y="1208"/>
                <a:ext cx="242"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latin typeface="Arial" charset="0"/>
                    <a:cs typeface="Arial" charset="0"/>
                  </a:rPr>
                  <a:t>ID</a:t>
                </a:r>
              </a:p>
              <a:p>
                <a:pPr eaLnBrk="1" hangingPunct="1"/>
                <a:r>
                  <a:rPr lang="en-US" sz="2600">
                    <a:latin typeface="Arial" charset="0"/>
                    <a:cs typeface="Arial" charset="0"/>
                  </a:rPr>
                  <a:t>=x</a:t>
                </a:r>
              </a:p>
            </p:txBody>
          </p:sp>
          <p:sp>
            <p:nvSpPr>
              <p:cNvPr id="37920" name="Text Box 34"/>
              <p:cNvSpPr txBox="1">
                <a:spLocks noChangeArrowheads="1"/>
              </p:cNvSpPr>
              <p:nvPr/>
            </p:nvSpPr>
            <p:spPr bwMode="auto">
              <a:xfrm>
                <a:off x="4662" y="1220"/>
                <a:ext cx="440"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latin typeface="Arial" charset="0"/>
                    <a:cs typeface="Arial" charset="0"/>
                  </a:rPr>
                  <a:t>offset</a:t>
                </a:r>
              </a:p>
              <a:p>
                <a:pPr eaLnBrk="1" hangingPunct="1"/>
                <a:r>
                  <a:rPr lang="en-US" sz="2600">
                    <a:latin typeface="Arial" charset="0"/>
                    <a:cs typeface="Arial" charset="0"/>
                  </a:rPr>
                  <a:t>=185</a:t>
                </a:r>
              </a:p>
            </p:txBody>
          </p:sp>
          <p:sp>
            <p:nvSpPr>
              <p:cNvPr id="37921" name="Text Box 35"/>
              <p:cNvSpPr txBox="1">
                <a:spLocks noChangeArrowheads="1"/>
              </p:cNvSpPr>
              <p:nvPr/>
            </p:nvSpPr>
            <p:spPr bwMode="auto">
              <a:xfrm>
                <a:off x="4028" y="1220"/>
                <a:ext cx="574"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latin typeface="Arial" charset="0"/>
                    <a:cs typeface="Arial" charset="0"/>
                  </a:rPr>
                  <a:t>fragflag</a:t>
                </a:r>
              </a:p>
              <a:p>
                <a:pPr eaLnBrk="1" hangingPunct="1"/>
                <a:r>
                  <a:rPr lang="en-US" sz="2600">
                    <a:latin typeface="Arial" charset="0"/>
                    <a:cs typeface="Arial" charset="0"/>
                  </a:rPr>
                  <a:t>=1</a:t>
                </a:r>
              </a:p>
            </p:txBody>
          </p:sp>
          <p:sp>
            <p:nvSpPr>
              <p:cNvPr id="37922" name="Text Box 36"/>
              <p:cNvSpPr txBox="1">
                <a:spLocks noChangeArrowheads="1"/>
              </p:cNvSpPr>
              <p:nvPr/>
            </p:nvSpPr>
            <p:spPr bwMode="auto">
              <a:xfrm>
                <a:off x="3250" y="1208"/>
                <a:ext cx="497"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latin typeface="Arial" charset="0"/>
                    <a:cs typeface="Arial" charset="0"/>
                  </a:rPr>
                  <a:t>length</a:t>
                </a:r>
              </a:p>
              <a:p>
                <a:pPr eaLnBrk="1" hangingPunct="1"/>
                <a:r>
                  <a:rPr lang="en-US" sz="2600">
                    <a:latin typeface="Arial" charset="0"/>
                    <a:cs typeface="Arial" charset="0"/>
                  </a:rPr>
                  <a:t>=1500</a:t>
                </a:r>
              </a:p>
            </p:txBody>
          </p:sp>
          <p:sp>
            <p:nvSpPr>
              <p:cNvPr id="37923" name="Line 37"/>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24" name="Line 38"/>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25" name="Line 39"/>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26" name="Line 40"/>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27" name="Line 41"/>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28" name="Rectangle 42"/>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Arial" charset="0"/>
                  <a:cs typeface="Arial" charset="0"/>
                </a:endParaRPr>
              </a:p>
            </p:txBody>
          </p:sp>
        </p:grpSp>
        <p:grpSp>
          <p:nvGrpSpPr>
            <p:cNvPr id="37901" name="Group 43"/>
            <p:cNvGrpSpPr>
              <a:grpSpLocks/>
            </p:cNvGrpSpPr>
            <p:nvPr/>
          </p:nvGrpSpPr>
          <p:grpSpPr bwMode="auto">
            <a:xfrm>
              <a:off x="1560" y="3074"/>
              <a:ext cx="2676" cy="407"/>
              <a:chOff x="3006" y="1208"/>
              <a:chExt cx="2676" cy="407"/>
            </a:xfrm>
          </p:grpSpPr>
          <p:sp>
            <p:nvSpPr>
              <p:cNvPr id="37905" name="Rectangle 44"/>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2600">
                  <a:latin typeface="Arial" charset="0"/>
                  <a:cs typeface="Arial" charset="0"/>
                </a:endParaRPr>
              </a:p>
            </p:txBody>
          </p:sp>
          <p:sp>
            <p:nvSpPr>
              <p:cNvPr id="37906" name="Rectangle 45"/>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p>
                <a:endParaRPr lang="en-US">
                  <a:latin typeface="Arial" charset="0"/>
                  <a:cs typeface="Arial" charset="0"/>
                </a:endParaRPr>
              </a:p>
            </p:txBody>
          </p:sp>
          <p:sp>
            <p:nvSpPr>
              <p:cNvPr id="37907" name="Text Box 46"/>
              <p:cNvSpPr txBox="1">
                <a:spLocks noChangeArrowheads="1"/>
              </p:cNvSpPr>
              <p:nvPr/>
            </p:nvSpPr>
            <p:spPr bwMode="auto">
              <a:xfrm>
                <a:off x="3763" y="1208"/>
                <a:ext cx="242"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latin typeface="Arial" charset="0"/>
                    <a:cs typeface="Arial" charset="0"/>
                  </a:rPr>
                  <a:t>ID</a:t>
                </a:r>
              </a:p>
              <a:p>
                <a:pPr eaLnBrk="1" hangingPunct="1"/>
                <a:r>
                  <a:rPr lang="en-US" sz="2600">
                    <a:latin typeface="Arial" charset="0"/>
                    <a:cs typeface="Arial" charset="0"/>
                  </a:rPr>
                  <a:t>=x</a:t>
                </a:r>
              </a:p>
            </p:txBody>
          </p:sp>
          <p:sp>
            <p:nvSpPr>
              <p:cNvPr id="37908" name="Text Box 47"/>
              <p:cNvSpPr txBox="1">
                <a:spLocks noChangeArrowheads="1"/>
              </p:cNvSpPr>
              <p:nvPr/>
            </p:nvSpPr>
            <p:spPr bwMode="auto">
              <a:xfrm>
                <a:off x="4662" y="1220"/>
                <a:ext cx="440"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latin typeface="Arial" charset="0"/>
                    <a:cs typeface="Arial" charset="0"/>
                  </a:rPr>
                  <a:t>offset</a:t>
                </a:r>
              </a:p>
              <a:p>
                <a:pPr eaLnBrk="1" hangingPunct="1"/>
                <a:r>
                  <a:rPr lang="en-US" sz="2600">
                    <a:latin typeface="Arial" charset="0"/>
                    <a:cs typeface="Arial" charset="0"/>
                  </a:rPr>
                  <a:t>=370</a:t>
                </a:r>
              </a:p>
            </p:txBody>
          </p:sp>
          <p:sp>
            <p:nvSpPr>
              <p:cNvPr id="37909" name="Text Box 48"/>
              <p:cNvSpPr txBox="1">
                <a:spLocks noChangeArrowheads="1"/>
              </p:cNvSpPr>
              <p:nvPr/>
            </p:nvSpPr>
            <p:spPr bwMode="auto">
              <a:xfrm>
                <a:off x="4028" y="1220"/>
                <a:ext cx="574"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latin typeface="Arial" charset="0"/>
                    <a:cs typeface="Arial" charset="0"/>
                  </a:rPr>
                  <a:t>fragflag</a:t>
                </a:r>
              </a:p>
              <a:p>
                <a:pPr eaLnBrk="1" hangingPunct="1"/>
                <a:r>
                  <a:rPr lang="en-US" sz="2600">
                    <a:latin typeface="Arial" charset="0"/>
                    <a:cs typeface="Arial" charset="0"/>
                  </a:rPr>
                  <a:t>=0</a:t>
                </a:r>
              </a:p>
            </p:txBody>
          </p:sp>
          <p:sp>
            <p:nvSpPr>
              <p:cNvPr id="37910" name="Text Box 49"/>
              <p:cNvSpPr txBox="1">
                <a:spLocks noChangeArrowheads="1"/>
              </p:cNvSpPr>
              <p:nvPr/>
            </p:nvSpPr>
            <p:spPr bwMode="auto">
              <a:xfrm>
                <a:off x="3250" y="1208"/>
                <a:ext cx="497"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latin typeface="Arial" charset="0"/>
                    <a:cs typeface="Arial" charset="0"/>
                  </a:rPr>
                  <a:t>length</a:t>
                </a:r>
              </a:p>
              <a:p>
                <a:pPr eaLnBrk="1" hangingPunct="1"/>
                <a:r>
                  <a:rPr lang="en-US" sz="2600">
                    <a:latin typeface="Arial" charset="0"/>
                    <a:cs typeface="Arial" charset="0"/>
                  </a:rPr>
                  <a:t>=1040</a:t>
                </a:r>
              </a:p>
            </p:txBody>
          </p:sp>
          <p:sp>
            <p:nvSpPr>
              <p:cNvPr id="37911" name="Line 50"/>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12" name="Line 51"/>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13" name="Line 52"/>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14" name="Line 53"/>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15" name="Line 54"/>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16" name="Rectangle 55"/>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Arial" charset="0"/>
                  <a:cs typeface="Arial" charset="0"/>
                </a:endParaRPr>
              </a:p>
            </p:txBody>
          </p:sp>
        </p:grpSp>
        <p:sp>
          <p:nvSpPr>
            <p:cNvPr id="37902" name="Line 57"/>
            <p:cNvSpPr>
              <a:spLocks noChangeShapeType="1"/>
            </p:cNvSpPr>
            <p:nvPr/>
          </p:nvSpPr>
          <p:spPr bwMode="auto">
            <a:xfrm>
              <a:off x="1290" y="2766"/>
              <a:ext cx="228"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7903" name="Line 58"/>
            <p:cNvSpPr>
              <a:spLocks noChangeShapeType="1"/>
            </p:cNvSpPr>
            <p:nvPr/>
          </p:nvSpPr>
          <p:spPr bwMode="auto">
            <a:xfrm>
              <a:off x="1296" y="2772"/>
              <a:ext cx="210" cy="498"/>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7904" name="Text Box 59"/>
            <p:cNvSpPr txBox="1">
              <a:spLocks noChangeArrowheads="1"/>
            </p:cNvSpPr>
            <p:nvPr/>
          </p:nvSpPr>
          <p:spPr bwMode="auto">
            <a:xfrm>
              <a:off x="1387" y="1485"/>
              <a:ext cx="2035"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solidFill>
                    <a:srgbClr val="FF0000"/>
                  </a:solidFill>
                  <a:latin typeface="Arial" charset="0"/>
                  <a:cs typeface="Arial" charset="0"/>
                </a:rPr>
                <a:t>One large datagram becomes</a:t>
              </a:r>
            </a:p>
            <a:p>
              <a:pPr eaLnBrk="1" hangingPunct="1"/>
              <a:r>
                <a:rPr lang="en-US" sz="2600">
                  <a:solidFill>
                    <a:srgbClr val="FF0000"/>
                  </a:solidFill>
                  <a:latin typeface="Arial" charset="0"/>
                  <a:cs typeface="Arial" charset="0"/>
                </a:rPr>
                <a:t>several smaller datagrams</a:t>
              </a:r>
              <a:endParaRPr lang="en-US" sz="2600">
                <a:latin typeface="Arial" charset="0"/>
                <a:cs typeface="Arial" charset="0"/>
              </a:endParaRPr>
            </a:p>
          </p:txBody>
        </p:sp>
      </p:grpSp>
      <p:sp>
        <p:nvSpPr>
          <p:cNvPr id="37892" name="Rectangle 60"/>
          <p:cNvSpPr>
            <a:spLocks noChangeArrowheads="1"/>
          </p:cNvSpPr>
          <p:nvPr/>
        </p:nvSpPr>
        <p:spPr bwMode="auto">
          <a:xfrm>
            <a:off x="406400" y="3048000"/>
            <a:ext cx="4278312" cy="238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30046" tIns="65023" rIns="130046" bIns="65023"/>
          <a:lstStyle/>
          <a:p>
            <a:pPr marL="487363" indent="-487363" algn="l">
              <a:spcBef>
                <a:spcPct val="20000"/>
              </a:spcBef>
              <a:buClr>
                <a:schemeClr val="accent2"/>
              </a:buClr>
              <a:buSzPct val="85000"/>
            </a:pPr>
            <a:r>
              <a:rPr lang="en-US" sz="2800" u="sng" dirty="0">
                <a:solidFill>
                  <a:srgbClr val="FF0000"/>
                </a:solidFill>
                <a:latin typeface="Arial" charset="0"/>
                <a:cs typeface="Arial" charset="0"/>
              </a:rPr>
              <a:t>Example</a:t>
            </a:r>
            <a:endParaRPr lang="en-US" sz="2800" dirty="0">
              <a:latin typeface="Arial" charset="0"/>
              <a:cs typeface="Arial" charset="0"/>
            </a:endParaRPr>
          </a:p>
          <a:p>
            <a:pPr marL="487363" indent="-487363" algn="l">
              <a:spcBef>
                <a:spcPct val="20000"/>
              </a:spcBef>
              <a:buClr>
                <a:schemeClr val="accent2"/>
              </a:buClr>
              <a:buSzPct val="85000"/>
              <a:buFont typeface="ZapfDingbats" charset="0"/>
              <a:buChar char="r"/>
            </a:pPr>
            <a:r>
              <a:rPr lang="en-US" sz="2800" dirty="0">
                <a:latin typeface="Arial" charset="0"/>
                <a:cs typeface="Arial" charset="0"/>
              </a:rPr>
              <a:t>4000 byte datagram</a:t>
            </a:r>
          </a:p>
          <a:p>
            <a:pPr marL="487363" indent="-487363" algn="l">
              <a:spcBef>
                <a:spcPct val="20000"/>
              </a:spcBef>
              <a:buClr>
                <a:schemeClr val="accent2"/>
              </a:buClr>
              <a:buSzPct val="85000"/>
              <a:buFont typeface="ZapfDingbats" charset="0"/>
              <a:buChar char="r"/>
            </a:pPr>
            <a:r>
              <a:rPr lang="en-US" sz="2800" dirty="0">
                <a:latin typeface="Arial" charset="0"/>
                <a:cs typeface="Arial" charset="0"/>
              </a:rPr>
              <a:t>MTU = 1500 bytes</a:t>
            </a:r>
          </a:p>
          <a:p>
            <a:pPr marL="487363" indent="-487363" algn="l">
              <a:spcBef>
                <a:spcPct val="20000"/>
              </a:spcBef>
              <a:buClr>
                <a:schemeClr val="accent2"/>
              </a:buClr>
              <a:buSzPct val="85000"/>
              <a:buFont typeface="ZapfDingbats" charset="0"/>
              <a:buChar char="r"/>
            </a:pPr>
            <a:r>
              <a:rPr lang="en-US" sz="2800" dirty="0">
                <a:latin typeface="Arial" charset="0"/>
                <a:cs typeface="Arial" charset="0"/>
              </a:rPr>
              <a:t>IP Header = 20 bytes</a:t>
            </a:r>
          </a:p>
          <a:p>
            <a:pPr marL="487363" indent="-487363" algn="l">
              <a:spcBef>
                <a:spcPct val="20000"/>
              </a:spcBef>
              <a:buClr>
                <a:schemeClr val="accent2"/>
              </a:buClr>
              <a:buSzPct val="85000"/>
              <a:buFont typeface="ZapfDingbats" charset="0"/>
              <a:buChar char="r"/>
            </a:pPr>
            <a:endParaRPr lang="en-US" sz="2800" dirty="0">
              <a:latin typeface="Arial" charset="0"/>
              <a:cs typeface="Arial" charset="0"/>
            </a:endParaRPr>
          </a:p>
        </p:txBody>
      </p:sp>
      <p:sp>
        <p:nvSpPr>
          <p:cNvPr id="37893" name="Text Box 61"/>
          <p:cNvSpPr txBox="1">
            <a:spLocks noChangeArrowheads="1"/>
          </p:cNvSpPr>
          <p:nvPr/>
        </p:nvSpPr>
        <p:spPr bwMode="auto">
          <a:xfrm>
            <a:off x="1320800" y="5486400"/>
            <a:ext cx="2246313" cy="931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dirty="0">
                <a:latin typeface="Arial" charset="0"/>
                <a:cs typeface="Arial" charset="0"/>
              </a:rPr>
              <a:t>1480 bytes in </a:t>
            </a:r>
            <a:br>
              <a:rPr lang="en-US" sz="2600" dirty="0">
                <a:latin typeface="Arial" charset="0"/>
                <a:cs typeface="Arial" charset="0"/>
              </a:rPr>
            </a:br>
            <a:r>
              <a:rPr lang="en-US" sz="2600" dirty="0">
                <a:latin typeface="Arial" charset="0"/>
                <a:cs typeface="Arial" charset="0"/>
              </a:rPr>
              <a:t>data field</a:t>
            </a:r>
          </a:p>
        </p:txBody>
      </p:sp>
      <p:sp>
        <p:nvSpPr>
          <p:cNvPr id="37894" name="Line 62"/>
          <p:cNvSpPr>
            <a:spLocks noChangeShapeType="1"/>
          </p:cNvSpPr>
          <p:nvPr/>
        </p:nvSpPr>
        <p:spPr bwMode="auto">
          <a:xfrm flipV="1">
            <a:off x="2967038" y="5108575"/>
            <a:ext cx="3608387" cy="827088"/>
          </a:xfrm>
          <a:prstGeom prst="line">
            <a:avLst/>
          </a:prstGeom>
          <a:noFill/>
          <a:ln w="19050">
            <a:solidFill>
              <a:srgbClr val="008000"/>
            </a:solidFill>
            <a:prstDash val="sysDot"/>
            <a:round/>
            <a:headEnd/>
            <a:tailEnd type="triangle" w="med" len="med"/>
          </a:ln>
          <a:extLst>
            <a:ext uri="{909E8E84-426E-40dd-AFC4-6F175D3DCCD1}">
              <a14:hiddenFill xmlns:a14="http://schemas.microsoft.com/office/drawing/2010/main" xmlns="">
                <a:noFill/>
              </a14:hiddenFill>
            </a:ext>
          </a:extLst>
        </p:spPr>
        <p:txBody>
          <a:bodyPr wrap="none" lIns="130046" tIns="65023" rIns="130046" bIns="65023"/>
          <a:lstStyle/>
          <a:p>
            <a:endParaRPr lang="en-US"/>
          </a:p>
        </p:txBody>
      </p:sp>
      <p:sp>
        <p:nvSpPr>
          <p:cNvPr id="37895" name="Text Box 63"/>
          <p:cNvSpPr txBox="1">
            <a:spLocks noChangeArrowheads="1"/>
          </p:cNvSpPr>
          <p:nvPr/>
        </p:nvSpPr>
        <p:spPr bwMode="auto">
          <a:xfrm>
            <a:off x="2159000" y="7010400"/>
            <a:ext cx="2819400" cy="931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dirty="0">
                <a:latin typeface="Arial" charset="0"/>
                <a:cs typeface="Arial" charset="0"/>
              </a:rPr>
              <a:t>offset = 1480/8</a:t>
            </a:r>
          </a:p>
          <a:p>
            <a:pPr eaLnBrk="1" hangingPunct="1"/>
            <a:r>
              <a:rPr lang="en-US" sz="2600" dirty="0">
                <a:latin typeface="Arial" charset="0"/>
                <a:cs typeface="Arial" charset="0"/>
              </a:rPr>
              <a:t>= 185 </a:t>
            </a:r>
          </a:p>
        </p:txBody>
      </p:sp>
      <p:sp>
        <p:nvSpPr>
          <p:cNvPr id="37896" name="Line 64"/>
          <p:cNvSpPr>
            <a:spLocks noChangeShapeType="1"/>
          </p:cNvSpPr>
          <p:nvPr/>
        </p:nvSpPr>
        <p:spPr bwMode="auto">
          <a:xfrm flipV="1">
            <a:off x="4081463" y="6315075"/>
            <a:ext cx="5735637" cy="587375"/>
          </a:xfrm>
          <a:prstGeom prst="line">
            <a:avLst/>
          </a:prstGeom>
          <a:noFill/>
          <a:ln w="19050">
            <a:solidFill>
              <a:srgbClr val="008000"/>
            </a:solidFill>
            <a:prstDash val="sysDot"/>
            <a:round/>
            <a:headEnd/>
            <a:tailEnd type="triangle" w="med" len="med"/>
          </a:ln>
          <a:extLst>
            <a:ext uri="{909E8E84-426E-40dd-AFC4-6F175D3DCCD1}">
              <a14:hiddenFill xmlns:a14="http://schemas.microsoft.com/office/drawing/2010/main" xmlns="">
                <a:noFill/>
              </a14:hiddenFill>
            </a:ext>
          </a:extLst>
        </p:spPr>
        <p:txBody>
          <a:bodyPr wrap="none" lIns="130046" tIns="65023" rIns="130046" bIns="65023"/>
          <a:lstStyle/>
          <a:p>
            <a:endParaRPr lang="en-US"/>
          </a:p>
        </p:txBody>
      </p:sp>
      <p:sp>
        <p:nvSpPr>
          <p:cNvPr id="37897" name="Line 26"/>
          <p:cNvSpPr>
            <a:spLocks noChangeShapeType="1"/>
          </p:cNvSpPr>
          <p:nvPr/>
        </p:nvSpPr>
        <p:spPr bwMode="auto">
          <a:xfrm flipV="1">
            <a:off x="5283200" y="3124200"/>
            <a:ext cx="104775" cy="312420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lIns="130046" tIns="65023" rIns="130046" bIns="65023" anchor="ctr"/>
          <a:lstStyle/>
          <a:p>
            <a:endParaRPr lang="en-US"/>
          </a:p>
        </p:txBody>
      </p:sp>
      <p:sp>
        <p:nvSpPr>
          <p:cNvPr id="2" name="TextBox 1"/>
          <p:cNvSpPr txBox="1"/>
          <p:nvPr/>
        </p:nvSpPr>
        <p:spPr>
          <a:xfrm>
            <a:off x="2082800" y="2362200"/>
            <a:ext cx="2763397" cy="523220"/>
          </a:xfrm>
          <a:prstGeom prst="rect">
            <a:avLst/>
          </a:prstGeom>
          <a:noFill/>
        </p:spPr>
        <p:txBody>
          <a:bodyPr wrap="none" rtlCol="0">
            <a:spAutoFit/>
          </a:bodyPr>
          <a:lstStyle/>
          <a:p>
            <a:r>
              <a:rPr lang="en-US" sz="2800" dirty="0"/>
              <a:t>Original IP Packet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a:t>
            </a:r>
          </a:p>
        </p:txBody>
      </p:sp>
      <p:sp>
        <p:nvSpPr>
          <p:cNvPr id="3" name="Slide Number Placeholder 2"/>
          <p:cNvSpPr>
            <a:spLocks noGrp="1"/>
          </p:cNvSpPr>
          <p:nvPr>
            <p:ph type="sldNum" sz="quarter" idx="10"/>
          </p:nvPr>
        </p:nvSpPr>
        <p:spPr/>
        <p:txBody>
          <a:bodyPr/>
          <a:lstStyle/>
          <a:p>
            <a:pPr>
              <a:defRPr/>
            </a:pPr>
            <a:fld id="{8BA8727A-5F8E-A14B-8E58-34A542D64A1B}" type="slidenum">
              <a:rPr lang="en-US" smtClean="0"/>
              <a:pPr>
                <a:defRPr/>
              </a:pPr>
              <a:t>8</a:t>
            </a:fld>
            <a:endParaRPr lang="en-US"/>
          </a:p>
        </p:txBody>
      </p:sp>
      <p:pic>
        <p:nvPicPr>
          <p:cNvPr id="4" name="Picture 3"/>
          <p:cNvPicPr>
            <a:picLocks noChangeAspect="1"/>
          </p:cNvPicPr>
          <p:nvPr/>
        </p:nvPicPr>
        <p:blipFill>
          <a:blip r:embed="rId2"/>
          <a:stretch>
            <a:fillRect/>
          </a:stretch>
        </p:blipFill>
        <p:spPr>
          <a:xfrm>
            <a:off x="2387600" y="1828800"/>
            <a:ext cx="8610600" cy="6581350"/>
          </a:xfrm>
          <a:prstGeom prst="rect">
            <a:avLst/>
          </a:prstGeom>
        </p:spPr>
      </p:pic>
      <p:sp>
        <p:nvSpPr>
          <p:cNvPr id="6" name="TextBox 5"/>
          <p:cNvSpPr txBox="1"/>
          <p:nvPr/>
        </p:nvSpPr>
        <p:spPr>
          <a:xfrm>
            <a:off x="1557192" y="8458200"/>
            <a:ext cx="9941543" cy="584776"/>
          </a:xfrm>
          <a:prstGeom prst="rect">
            <a:avLst/>
          </a:prstGeom>
          <a:noFill/>
        </p:spPr>
        <p:txBody>
          <a:bodyPr wrap="none" rtlCol="0">
            <a:spAutoFit/>
          </a:bodyPr>
          <a:lstStyle/>
          <a:p>
            <a:r>
              <a:rPr lang="en-US" sz="3200" dirty="0"/>
              <a:t>TCP Destination Port is in  byte 23  (assuming no options) </a:t>
            </a:r>
          </a:p>
        </p:txBody>
      </p:sp>
    </p:spTree>
    <p:extLst>
      <p:ext uri="{BB962C8B-B14F-4D97-AF65-F5344CB8AC3E}">
        <p14:creationId xmlns:p14="http://schemas.microsoft.com/office/powerpoint/2010/main" val="389977471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5"/>
          <p:cNvSpPr>
            <a:spLocks noGrp="1"/>
          </p:cNvSpPr>
          <p:nvPr>
            <p:ph type="sldNum" sz="quarter" idx="10"/>
          </p:nvPr>
        </p:nvSpPr>
        <p:spPr>
          <a:xfrm>
            <a:off x="12353925" y="9428163"/>
            <a:ext cx="650875" cy="650875"/>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130046" tIns="65023" rIns="130046" bIns="65023"/>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fld id="{70D8DF92-51B9-F84A-BE6D-D98ACF33B8D8}" type="slidenum">
              <a:rPr lang="en-US" sz="1200">
                <a:solidFill>
                  <a:schemeClr val="tx1"/>
                </a:solidFill>
              </a:rPr>
              <a:pPr eaLnBrk="1" hangingPunct="1"/>
              <a:t>9</a:t>
            </a:fld>
            <a:endParaRPr lang="en-US" sz="1200">
              <a:solidFill>
                <a:schemeClr val="tx1"/>
              </a:solidFill>
            </a:endParaRPr>
          </a:p>
        </p:txBody>
      </p:sp>
      <p:sp>
        <p:nvSpPr>
          <p:cNvPr id="37890" name="Rectangle 2"/>
          <p:cNvSpPr>
            <a:spLocks noGrp="1" noChangeArrowheads="1"/>
          </p:cNvSpPr>
          <p:nvPr>
            <p:ph type="title"/>
          </p:nvPr>
        </p:nvSpPr>
        <p:spPr bwMode="auto">
          <a:xfrm>
            <a:off x="711200" y="914400"/>
            <a:ext cx="11703050" cy="105727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30046" tIns="65023" rIns="130046" bIns="65023" numCol="1" anchor="t" anchorCtr="0" compatLnSpc="1">
            <a:prstTxWarp prst="textNoShape">
              <a:avLst/>
            </a:prstTxWarp>
          </a:bodyPr>
          <a:lstStyle/>
          <a:p>
            <a:pPr algn="l"/>
            <a:r>
              <a:rPr lang="en-US" sz="4400" b="1" i="0" dirty="0">
                <a:latin typeface="Arial" charset="0"/>
                <a:ea typeface="ヒラギノ角ゴ ProN W3" charset="0"/>
                <a:cs typeface="Arial" charset="0"/>
              </a:rPr>
              <a:t>IP Fragmentation and Reassembly</a:t>
            </a:r>
          </a:p>
        </p:txBody>
      </p:sp>
      <p:grpSp>
        <p:nvGrpSpPr>
          <p:cNvPr id="37891" name="Group 3"/>
          <p:cNvGrpSpPr>
            <a:grpSpLocks/>
          </p:cNvGrpSpPr>
          <p:nvPr/>
        </p:nvGrpSpPr>
        <p:grpSpPr bwMode="auto">
          <a:xfrm>
            <a:off x="5129213" y="2132013"/>
            <a:ext cx="6827837" cy="5727700"/>
            <a:chOff x="1218" y="944"/>
            <a:chExt cx="3024" cy="2537"/>
          </a:xfrm>
        </p:grpSpPr>
        <p:grpSp>
          <p:nvGrpSpPr>
            <p:cNvPr id="37898" name="Group 4"/>
            <p:cNvGrpSpPr>
              <a:grpSpLocks/>
            </p:cNvGrpSpPr>
            <p:nvPr/>
          </p:nvGrpSpPr>
          <p:grpSpPr bwMode="auto">
            <a:xfrm>
              <a:off x="1218" y="944"/>
              <a:ext cx="2676" cy="407"/>
              <a:chOff x="3006" y="1208"/>
              <a:chExt cx="2676" cy="407"/>
            </a:xfrm>
          </p:grpSpPr>
          <p:sp>
            <p:nvSpPr>
              <p:cNvPr id="37941" name="Rectangle 5"/>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2600">
                  <a:latin typeface="Arial" charset="0"/>
                  <a:cs typeface="Arial" charset="0"/>
                </a:endParaRPr>
              </a:p>
            </p:txBody>
          </p:sp>
          <p:sp>
            <p:nvSpPr>
              <p:cNvPr id="37942" name="Rectangle 6"/>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p>
                <a:endParaRPr lang="en-US">
                  <a:latin typeface="Arial" charset="0"/>
                  <a:cs typeface="Arial" charset="0"/>
                </a:endParaRPr>
              </a:p>
            </p:txBody>
          </p:sp>
          <p:sp>
            <p:nvSpPr>
              <p:cNvPr id="37943" name="Text Box 7"/>
              <p:cNvSpPr txBox="1">
                <a:spLocks noChangeArrowheads="1"/>
              </p:cNvSpPr>
              <p:nvPr/>
            </p:nvSpPr>
            <p:spPr bwMode="auto">
              <a:xfrm>
                <a:off x="3763" y="1208"/>
                <a:ext cx="242"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latin typeface="Arial" charset="0"/>
                    <a:cs typeface="Arial" charset="0"/>
                  </a:rPr>
                  <a:t>ID</a:t>
                </a:r>
              </a:p>
              <a:p>
                <a:pPr eaLnBrk="1" hangingPunct="1"/>
                <a:r>
                  <a:rPr lang="en-US" sz="2600">
                    <a:latin typeface="Arial" charset="0"/>
                    <a:cs typeface="Arial" charset="0"/>
                  </a:rPr>
                  <a:t>=x</a:t>
                </a:r>
              </a:p>
            </p:txBody>
          </p:sp>
          <p:sp>
            <p:nvSpPr>
              <p:cNvPr id="37944" name="Text Box 8"/>
              <p:cNvSpPr txBox="1">
                <a:spLocks noChangeArrowheads="1"/>
              </p:cNvSpPr>
              <p:nvPr/>
            </p:nvSpPr>
            <p:spPr bwMode="auto">
              <a:xfrm>
                <a:off x="4662" y="1220"/>
                <a:ext cx="440"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latin typeface="Arial" charset="0"/>
                    <a:cs typeface="Arial" charset="0"/>
                  </a:rPr>
                  <a:t>offset</a:t>
                </a:r>
              </a:p>
              <a:p>
                <a:pPr eaLnBrk="1" hangingPunct="1"/>
                <a:r>
                  <a:rPr lang="en-US" sz="2600">
                    <a:latin typeface="Arial" charset="0"/>
                    <a:cs typeface="Arial" charset="0"/>
                  </a:rPr>
                  <a:t>=0</a:t>
                </a:r>
              </a:p>
            </p:txBody>
          </p:sp>
          <p:sp>
            <p:nvSpPr>
              <p:cNvPr id="37945" name="Text Box 9"/>
              <p:cNvSpPr txBox="1">
                <a:spLocks noChangeArrowheads="1"/>
              </p:cNvSpPr>
              <p:nvPr/>
            </p:nvSpPr>
            <p:spPr bwMode="auto">
              <a:xfrm>
                <a:off x="4028" y="1220"/>
                <a:ext cx="574"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latin typeface="Arial" charset="0"/>
                    <a:cs typeface="Arial" charset="0"/>
                  </a:rPr>
                  <a:t>fragflag</a:t>
                </a:r>
              </a:p>
              <a:p>
                <a:pPr eaLnBrk="1" hangingPunct="1"/>
                <a:r>
                  <a:rPr lang="en-US" sz="2600">
                    <a:latin typeface="Arial" charset="0"/>
                    <a:cs typeface="Arial" charset="0"/>
                  </a:rPr>
                  <a:t>=0</a:t>
                </a:r>
              </a:p>
            </p:txBody>
          </p:sp>
          <p:sp>
            <p:nvSpPr>
              <p:cNvPr id="37946" name="Text Box 10"/>
              <p:cNvSpPr txBox="1">
                <a:spLocks noChangeArrowheads="1"/>
              </p:cNvSpPr>
              <p:nvPr/>
            </p:nvSpPr>
            <p:spPr bwMode="auto">
              <a:xfrm>
                <a:off x="3252" y="1208"/>
                <a:ext cx="497"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latin typeface="Arial" charset="0"/>
                    <a:cs typeface="Arial" charset="0"/>
                  </a:rPr>
                  <a:t>length</a:t>
                </a:r>
              </a:p>
              <a:p>
                <a:pPr eaLnBrk="1" hangingPunct="1"/>
                <a:r>
                  <a:rPr lang="en-US" sz="2600">
                    <a:latin typeface="Arial" charset="0"/>
                    <a:cs typeface="Arial" charset="0"/>
                  </a:rPr>
                  <a:t>=4000</a:t>
                </a:r>
              </a:p>
            </p:txBody>
          </p:sp>
          <p:sp>
            <p:nvSpPr>
              <p:cNvPr id="37947" name="Line 11"/>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48" name="Line 12"/>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49" name="Line 13"/>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50" name="Line 14"/>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51" name="Line 15"/>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52" name="Rectangle 16"/>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Arial" charset="0"/>
                  <a:cs typeface="Arial" charset="0"/>
                </a:endParaRPr>
              </a:p>
            </p:txBody>
          </p:sp>
        </p:grpSp>
        <p:grpSp>
          <p:nvGrpSpPr>
            <p:cNvPr id="37899" name="Group 17"/>
            <p:cNvGrpSpPr>
              <a:grpSpLocks/>
            </p:cNvGrpSpPr>
            <p:nvPr/>
          </p:nvGrpSpPr>
          <p:grpSpPr bwMode="auto">
            <a:xfrm>
              <a:off x="1566" y="2048"/>
              <a:ext cx="2676" cy="407"/>
              <a:chOff x="3006" y="1208"/>
              <a:chExt cx="2676" cy="407"/>
            </a:xfrm>
          </p:grpSpPr>
          <p:sp>
            <p:nvSpPr>
              <p:cNvPr id="37929" name="Rectangle 18"/>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2600">
                  <a:latin typeface="Arial" charset="0"/>
                  <a:cs typeface="Arial" charset="0"/>
                </a:endParaRPr>
              </a:p>
            </p:txBody>
          </p:sp>
          <p:sp>
            <p:nvSpPr>
              <p:cNvPr id="37930" name="Rectangle 19"/>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p>
                <a:endParaRPr lang="en-US">
                  <a:latin typeface="Arial" charset="0"/>
                  <a:cs typeface="Arial" charset="0"/>
                </a:endParaRPr>
              </a:p>
            </p:txBody>
          </p:sp>
          <p:sp>
            <p:nvSpPr>
              <p:cNvPr id="37931" name="Text Box 20"/>
              <p:cNvSpPr txBox="1">
                <a:spLocks noChangeArrowheads="1"/>
              </p:cNvSpPr>
              <p:nvPr/>
            </p:nvSpPr>
            <p:spPr bwMode="auto">
              <a:xfrm>
                <a:off x="3763" y="1208"/>
                <a:ext cx="242"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dirty="0">
                    <a:latin typeface="Arial" charset="0"/>
                    <a:cs typeface="Arial" charset="0"/>
                  </a:rPr>
                  <a:t>ID</a:t>
                </a:r>
              </a:p>
              <a:p>
                <a:pPr eaLnBrk="1" hangingPunct="1"/>
                <a:r>
                  <a:rPr lang="en-US" sz="2600" dirty="0">
                    <a:latin typeface="Arial" charset="0"/>
                    <a:cs typeface="Arial" charset="0"/>
                  </a:rPr>
                  <a:t>=x</a:t>
                </a:r>
              </a:p>
            </p:txBody>
          </p:sp>
          <p:sp>
            <p:nvSpPr>
              <p:cNvPr id="37932" name="Text Box 21"/>
              <p:cNvSpPr txBox="1">
                <a:spLocks noChangeArrowheads="1"/>
              </p:cNvSpPr>
              <p:nvPr/>
            </p:nvSpPr>
            <p:spPr bwMode="auto">
              <a:xfrm>
                <a:off x="4662" y="1220"/>
                <a:ext cx="440"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latin typeface="Arial" charset="0"/>
                    <a:cs typeface="Arial" charset="0"/>
                  </a:rPr>
                  <a:t>offset</a:t>
                </a:r>
              </a:p>
              <a:p>
                <a:pPr eaLnBrk="1" hangingPunct="1"/>
                <a:r>
                  <a:rPr lang="en-US" sz="2600">
                    <a:latin typeface="Arial" charset="0"/>
                    <a:cs typeface="Arial" charset="0"/>
                  </a:rPr>
                  <a:t>=0</a:t>
                </a:r>
              </a:p>
            </p:txBody>
          </p:sp>
          <p:sp>
            <p:nvSpPr>
              <p:cNvPr id="37933" name="Text Box 22"/>
              <p:cNvSpPr txBox="1">
                <a:spLocks noChangeArrowheads="1"/>
              </p:cNvSpPr>
              <p:nvPr/>
            </p:nvSpPr>
            <p:spPr bwMode="auto">
              <a:xfrm>
                <a:off x="4028" y="1220"/>
                <a:ext cx="574"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latin typeface="Arial" charset="0"/>
                    <a:cs typeface="Arial" charset="0"/>
                  </a:rPr>
                  <a:t>fragflag</a:t>
                </a:r>
              </a:p>
              <a:p>
                <a:pPr eaLnBrk="1" hangingPunct="1"/>
                <a:r>
                  <a:rPr lang="en-US" sz="2600">
                    <a:latin typeface="Arial" charset="0"/>
                    <a:cs typeface="Arial" charset="0"/>
                  </a:rPr>
                  <a:t>=1</a:t>
                </a:r>
              </a:p>
            </p:txBody>
          </p:sp>
          <p:sp>
            <p:nvSpPr>
              <p:cNvPr id="37934" name="Text Box 23"/>
              <p:cNvSpPr txBox="1">
                <a:spLocks noChangeArrowheads="1"/>
              </p:cNvSpPr>
              <p:nvPr/>
            </p:nvSpPr>
            <p:spPr bwMode="auto">
              <a:xfrm>
                <a:off x="3250" y="1208"/>
                <a:ext cx="497"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latin typeface="Arial" charset="0"/>
                    <a:cs typeface="Arial" charset="0"/>
                  </a:rPr>
                  <a:t>length</a:t>
                </a:r>
              </a:p>
              <a:p>
                <a:pPr eaLnBrk="1" hangingPunct="1"/>
                <a:r>
                  <a:rPr lang="en-US" sz="2600">
                    <a:latin typeface="Arial" charset="0"/>
                    <a:cs typeface="Arial" charset="0"/>
                  </a:rPr>
                  <a:t>=1500</a:t>
                </a:r>
              </a:p>
            </p:txBody>
          </p:sp>
          <p:sp>
            <p:nvSpPr>
              <p:cNvPr id="37935" name="Line 24"/>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36" name="Line 25"/>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37" name="Line 26"/>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38" name="Line 27"/>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39" name="Line 28"/>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40" name="Rectangle 29"/>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Arial" charset="0"/>
                  <a:cs typeface="Arial" charset="0"/>
                </a:endParaRPr>
              </a:p>
            </p:txBody>
          </p:sp>
        </p:grpSp>
        <p:grpSp>
          <p:nvGrpSpPr>
            <p:cNvPr id="37900" name="Group 30"/>
            <p:cNvGrpSpPr>
              <a:grpSpLocks/>
            </p:cNvGrpSpPr>
            <p:nvPr/>
          </p:nvGrpSpPr>
          <p:grpSpPr bwMode="auto">
            <a:xfrm>
              <a:off x="1566" y="2552"/>
              <a:ext cx="2676" cy="407"/>
              <a:chOff x="3006" y="1208"/>
              <a:chExt cx="2676" cy="407"/>
            </a:xfrm>
          </p:grpSpPr>
          <p:sp>
            <p:nvSpPr>
              <p:cNvPr id="37917" name="Rectangle 31"/>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2600">
                  <a:latin typeface="Arial" charset="0"/>
                  <a:cs typeface="Arial" charset="0"/>
                </a:endParaRPr>
              </a:p>
            </p:txBody>
          </p:sp>
          <p:sp>
            <p:nvSpPr>
              <p:cNvPr id="37918" name="Rectangle 32"/>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p>
                <a:endParaRPr lang="en-US">
                  <a:latin typeface="Arial" charset="0"/>
                  <a:cs typeface="Arial" charset="0"/>
                </a:endParaRPr>
              </a:p>
            </p:txBody>
          </p:sp>
          <p:sp>
            <p:nvSpPr>
              <p:cNvPr id="37919" name="Text Box 33"/>
              <p:cNvSpPr txBox="1">
                <a:spLocks noChangeArrowheads="1"/>
              </p:cNvSpPr>
              <p:nvPr/>
            </p:nvSpPr>
            <p:spPr bwMode="auto">
              <a:xfrm>
                <a:off x="3763" y="1208"/>
                <a:ext cx="242"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latin typeface="Arial" charset="0"/>
                    <a:cs typeface="Arial" charset="0"/>
                  </a:rPr>
                  <a:t>ID</a:t>
                </a:r>
              </a:p>
              <a:p>
                <a:pPr eaLnBrk="1" hangingPunct="1"/>
                <a:r>
                  <a:rPr lang="en-US" sz="2600">
                    <a:latin typeface="Arial" charset="0"/>
                    <a:cs typeface="Arial" charset="0"/>
                  </a:rPr>
                  <a:t>=x</a:t>
                </a:r>
              </a:p>
            </p:txBody>
          </p:sp>
          <p:sp>
            <p:nvSpPr>
              <p:cNvPr id="37920" name="Text Box 34"/>
              <p:cNvSpPr txBox="1">
                <a:spLocks noChangeArrowheads="1"/>
              </p:cNvSpPr>
              <p:nvPr/>
            </p:nvSpPr>
            <p:spPr bwMode="auto">
              <a:xfrm>
                <a:off x="4662" y="1220"/>
                <a:ext cx="440"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dirty="0">
                    <a:latin typeface="Arial" charset="0"/>
                    <a:cs typeface="Arial" charset="0"/>
                  </a:rPr>
                  <a:t>offset</a:t>
                </a:r>
              </a:p>
              <a:p>
                <a:pPr eaLnBrk="1" hangingPunct="1"/>
                <a:r>
                  <a:rPr lang="en-US" sz="2600" dirty="0">
                    <a:latin typeface="Arial" charset="0"/>
                    <a:cs typeface="Arial" charset="0"/>
                  </a:rPr>
                  <a:t>=23</a:t>
                </a:r>
              </a:p>
            </p:txBody>
          </p:sp>
          <p:sp>
            <p:nvSpPr>
              <p:cNvPr id="37921" name="Text Box 35"/>
              <p:cNvSpPr txBox="1">
                <a:spLocks noChangeArrowheads="1"/>
              </p:cNvSpPr>
              <p:nvPr/>
            </p:nvSpPr>
            <p:spPr bwMode="auto">
              <a:xfrm>
                <a:off x="4028" y="1220"/>
                <a:ext cx="574"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latin typeface="Arial" charset="0"/>
                    <a:cs typeface="Arial" charset="0"/>
                  </a:rPr>
                  <a:t>fragflag</a:t>
                </a:r>
              </a:p>
              <a:p>
                <a:pPr eaLnBrk="1" hangingPunct="1"/>
                <a:r>
                  <a:rPr lang="en-US" sz="2600">
                    <a:latin typeface="Arial" charset="0"/>
                    <a:cs typeface="Arial" charset="0"/>
                  </a:rPr>
                  <a:t>=1</a:t>
                </a:r>
              </a:p>
            </p:txBody>
          </p:sp>
          <p:sp>
            <p:nvSpPr>
              <p:cNvPr id="37922" name="Text Box 36"/>
              <p:cNvSpPr txBox="1">
                <a:spLocks noChangeArrowheads="1"/>
              </p:cNvSpPr>
              <p:nvPr/>
            </p:nvSpPr>
            <p:spPr bwMode="auto">
              <a:xfrm>
                <a:off x="3250" y="1208"/>
                <a:ext cx="497"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latin typeface="Arial" charset="0"/>
                    <a:cs typeface="Arial" charset="0"/>
                  </a:rPr>
                  <a:t>length</a:t>
                </a:r>
              </a:p>
              <a:p>
                <a:pPr eaLnBrk="1" hangingPunct="1"/>
                <a:r>
                  <a:rPr lang="en-US" sz="2600">
                    <a:latin typeface="Arial" charset="0"/>
                    <a:cs typeface="Arial" charset="0"/>
                  </a:rPr>
                  <a:t>=1500</a:t>
                </a:r>
              </a:p>
            </p:txBody>
          </p:sp>
          <p:sp>
            <p:nvSpPr>
              <p:cNvPr id="37923" name="Line 37"/>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24" name="Line 38"/>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25" name="Line 39"/>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26" name="Line 40"/>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27" name="Line 41"/>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28" name="Rectangle 42"/>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Arial" charset="0"/>
                  <a:cs typeface="Arial" charset="0"/>
                </a:endParaRPr>
              </a:p>
            </p:txBody>
          </p:sp>
        </p:grpSp>
        <p:grpSp>
          <p:nvGrpSpPr>
            <p:cNvPr id="37901" name="Group 43"/>
            <p:cNvGrpSpPr>
              <a:grpSpLocks/>
            </p:cNvGrpSpPr>
            <p:nvPr/>
          </p:nvGrpSpPr>
          <p:grpSpPr bwMode="auto">
            <a:xfrm>
              <a:off x="1560" y="3074"/>
              <a:ext cx="2676" cy="407"/>
              <a:chOff x="3006" y="1208"/>
              <a:chExt cx="2676" cy="407"/>
            </a:xfrm>
          </p:grpSpPr>
          <p:sp>
            <p:nvSpPr>
              <p:cNvPr id="37905" name="Rectangle 44"/>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2600">
                  <a:latin typeface="Arial" charset="0"/>
                  <a:cs typeface="Arial" charset="0"/>
                </a:endParaRPr>
              </a:p>
            </p:txBody>
          </p:sp>
          <p:sp>
            <p:nvSpPr>
              <p:cNvPr id="37906" name="Rectangle 45"/>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p>
                <a:endParaRPr lang="en-US">
                  <a:latin typeface="Arial" charset="0"/>
                  <a:cs typeface="Arial" charset="0"/>
                </a:endParaRPr>
              </a:p>
            </p:txBody>
          </p:sp>
          <p:sp>
            <p:nvSpPr>
              <p:cNvPr id="37907" name="Text Box 46"/>
              <p:cNvSpPr txBox="1">
                <a:spLocks noChangeArrowheads="1"/>
              </p:cNvSpPr>
              <p:nvPr/>
            </p:nvSpPr>
            <p:spPr bwMode="auto">
              <a:xfrm>
                <a:off x="3763" y="1208"/>
                <a:ext cx="242"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latin typeface="Arial" charset="0"/>
                    <a:cs typeface="Arial" charset="0"/>
                  </a:rPr>
                  <a:t>ID</a:t>
                </a:r>
              </a:p>
              <a:p>
                <a:pPr eaLnBrk="1" hangingPunct="1"/>
                <a:r>
                  <a:rPr lang="en-US" sz="2600">
                    <a:latin typeface="Arial" charset="0"/>
                    <a:cs typeface="Arial" charset="0"/>
                  </a:rPr>
                  <a:t>=x</a:t>
                </a:r>
              </a:p>
            </p:txBody>
          </p:sp>
          <p:sp>
            <p:nvSpPr>
              <p:cNvPr id="37908" name="Text Box 47"/>
              <p:cNvSpPr txBox="1">
                <a:spLocks noChangeArrowheads="1"/>
              </p:cNvSpPr>
              <p:nvPr/>
            </p:nvSpPr>
            <p:spPr bwMode="auto">
              <a:xfrm>
                <a:off x="4662" y="1220"/>
                <a:ext cx="440"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dirty="0">
                    <a:latin typeface="Arial" charset="0"/>
                    <a:cs typeface="Arial" charset="0"/>
                  </a:rPr>
                  <a:t>offset</a:t>
                </a:r>
              </a:p>
              <a:p>
                <a:pPr eaLnBrk="1" hangingPunct="1"/>
                <a:r>
                  <a:rPr lang="en-US" sz="2600" dirty="0">
                    <a:latin typeface="Arial" charset="0"/>
                    <a:cs typeface="Arial" charset="0"/>
                  </a:rPr>
                  <a:t>=208</a:t>
                </a:r>
              </a:p>
            </p:txBody>
          </p:sp>
          <p:sp>
            <p:nvSpPr>
              <p:cNvPr id="37909" name="Text Box 48"/>
              <p:cNvSpPr txBox="1">
                <a:spLocks noChangeArrowheads="1"/>
              </p:cNvSpPr>
              <p:nvPr/>
            </p:nvSpPr>
            <p:spPr bwMode="auto">
              <a:xfrm>
                <a:off x="4028" y="1220"/>
                <a:ext cx="574"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latin typeface="Arial" charset="0"/>
                    <a:cs typeface="Arial" charset="0"/>
                  </a:rPr>
                  <a:t>fragflag</a:t>
                </a:r>
              </a:p>
              <a:p>
                <a:pPr eaLnBrk="1" hangingPunct="1"/>
                <a:r>
                  <a:rPr lang="en-US" sz="2600">
                    <a:latin typeface="Arial" charset="0"/>
                    <a:cs typeface="Arial" charset="0"/>
                  </a:rPr>
                  <a:t>=0</a:t>
                </a:r>
              </a:p>
            </p:txBody>
          </p:sp>
          <p:sp>
            <p:nvSpPr>
              <p:cNvPr id="37910" name="Text Box 49"/>
              <p:cNvSpPr txBox="1">
                <a:spLocks noChangeArrowheads="1"/>
              </p:cNvSpPr>
              <p:nvPr/>
            </p:nvSpPr>
            <p:spPr bwMode="auto">
              <a:xfrm>
                <a:off x="3250" y="1208"/>
                <a:ext cx="497"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dirty="0">
                    <a:latin typeface="Arial" charset="0"/>
                    <a:cs typeface="Arial" charset="0"/>
                  </a:rPr>
                  <a:t>length</a:t>
                </a:r>
              </a:p>
              <a:p>
                <a:pPr eaLnBrk="1" hangingPunct="1"/>
                <a:r>
                  <a:rPr lang="en-US" sz="2600" dirty="0">
                    <a:latin typeface="Arial" charset="0"/>
                    <a:cs typeface="Arial" charset="0"/>
                  </a:rPr>
                  <a:t>=1040</a:t>
                </a:r>
              </a:p>
            </p:txBody>
          </p:sp>
          <p:sp>
            <p:nvSpPr>
              <p:cNvPr id="37911" name="Line 50"/>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12" name="Line 51"/>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13" name="Line 52"/>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14" name="Line 53"/>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15" name="Line 54"/>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916" name="Rectangle 55"/>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Arial" charset="0"/>
                  <a:cs typeface="Arial" charset="0"/>
                </a:endParaRPr>
              </a:p>
            </p:txBody>
          </p:sp>
        </p:grpSp>
        <p:sp>
          <p:nvSpPr>
            <p:cNvPr id="37902" name="Line 57"/>
            <p:cNvSpPr>
              <a:spLocks noChangeShapeType="1"/>
            </p:cNvSpPr>
            <p:nvPr/>
          </p:nvSpPr>
          <p:spPr bwMode="auto">
            <a:xfrm>
              <a:off x="1290" y="2766"/>
              <a:ext cx="228"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7903" name="Line 58"/>
            <p:cNvSpPr>
              <a:spLocks noChangeShapeType="1"/>
            </p:cNvSpPr>
            <p:nvPr/>
          </p:nvSpPr>
          <p:spPr bwMode="auto">
            <a:xfrm>
              <a:off x="1296" y="2772"/>
              <a:ext cx="210" cy="498"/>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7904" name="Text Box 59"/>
            <p:cNvSpPr txBox="1">
              <a:spLocks noChangeArrowheads="1"/>
            </p:cNvSpPr>
            <p:nvPr/>
          </p:nvSpPr>
          <p:spPr bwMode="auto">
            <a:xfrm>
              <a:off x="1387" y="1485"/>
              <a:ext cx="2035"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a:solidFill>
                    <a:srgbClr val="FF0000"/>
                  </a:solidFill>
                  <a:latin typeface="Arial" charset="0"/>
                  <a:cs typeface="Arial" charset="0"/>
                </a:rPr>
                <a:t>One large datagram becomes</a:t>
              </a:r>
            </a:p>
            <a:p>
              <a:pPr eaLnBrk="1" hangingPunct="1"/>
              <a:r>
                <a:rPr lang="en-US" sz="2600">
                  <a:solidFill>
                    <a:srgbClr val="FF0000"/>
                  </a:solidFill>
                  <a:latin typeface="Arial" charset="0"/>
                  <a:cs typeface="Arial" charset="0"/>
                </a:rPr>
                <a:t>several smaller datagrams</a:t>
              </a:r>
              <a:endParaRPr lang="en-US" sz="2600">
                <a:latin typeface="Arial" charset="0"/>
                <a:cs typeface="Arial" charset="0"/>
              </a:endParaRPr>
            </a:p>
          </p:txBody>
        </p:sp>
      </p:grpSp>
      <p:sp>
        <p:nvSpPr>
          <p:cNvPr id="37892" name="Rectangle 60"/>
          <p:cNvSpPr>
            <a:spLocks noChangeArrowheads="1"/>
          </p:cNvSpPr>
          <p:nvPr/>
        </p:nvSpPr>
        <p:spPr bwMode="auto">
          <a:xfrm>
            <a:off x="406400" y="3048000"/>
            <a:ext cx="4278312" cy="238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30046" tIns="65023" rIns="130046" bIns="65023"/>
          <a:lstStyle/>
          <a:p>
            <a:pPr marL="487363" indent="-487363" algn="l">
              <a:spcBef>
                <a:spcPct val="20000"/>
              </a:spcBef>
              <a:buClr>
                <a:schemeClr val="accent2"/>
              </a:buClr>
              <a:buSzPct val="85000"/>
            </a:pPr>
            <a:r>
              <a:rPr lang="en-US" sz="2800" u="sng" dirty="0">
                <a:solidFill>
                  <a:srgbClr val="FF0000"/>
                </a:solidFill>
                <a:latin typeface="Arial" charset="0"/>
                <a:cs typeface="Arial" charset="0"/>
              </a:rPr>
              <a:t>Example</a:t>
            </a:r>
            <a:endParaRPr lang="en-US" sz="2800" dirty="0">
              <a:latin typeface="Arial" charset="0"/>
              <a:cs typeface="Arial" charset="0"/>
            </a:endParaRPr>
          </a:p>
          <a:p>
            <a:pPr marL="487363" indent="-487363" algn="l">
              <a:spcBef>
                <a:spcPct val="20000"/>
              </a:spcBef>
              <a:buClr>
                <a:schemeClr val="accent2"/>
              </a:buClr>
              <a:buSzPct val="85000"/>
              <a:buFont typeface="ZapfDingbats" charset="0"/>
              <a:buChar char="r"/>
            </a:pPr>
            <a:r>
              <a:rPr lang="en-US" sz="2800" dirty="0">
                <a:latin typeface="Arial" charset="0"/>
                <a:cs typeface="Arial" charset="0"/>
              </a:rPr>
              <a:t>4000 byte datagram</a:t>
            </a:r>
          </a:p>
          <a:p>
            <a:pPr marL="487363" indent="-487363" algn="l">
              <a:spcBef>
                <a:spcPct val="20000"/>
              </a:spcBef>
              <a:buClr>
                <a:schemeClr val="accent2"/>
              </a:buClr>
              <a:buSzPct val="85000"/>
              <a:buFont typeface="ZapfDingbats" charset="0"/>
              <a:buChar char="r"/>
            </a:pPr>
            <a:r>
              <a:rPr lang="en-US" sz="2800" dirty="0">
                <a:latin typeface="Arial" charset="0"/>
                <a:cs typeface="Arial" charset="0"/>
              </a:rPr>
              <a:t>MTU = 1500 bytes</a:t>
            </a:r>
          </a:p>
          <a:p>
            <a:pPr marL="487363" indent="-487363" algn="l">
              <a:spcBef>
                <a:spcPct val="20000"/>
              </a:spcBef>
              <a:buClr>
                <a:schemeClr val="accent2"/>
              </a:buClr>
              <a:buSzPct val="85000"/>
              <a:buFont typeface="ZapfDingbats" charset="0"/>
              <a:buChar char="r"/>
            </a:pPr>
            <a:r>
              <a:rPr lang="en-US" sz="2800" dirty="0">
                <a:latin typeface="Arial" charset="0"/>
                <a:cs typeface="Arial" charset="0"/>
              </a:rPr>
              <a:t>IP Header = 20 bytes</a:t>
            </a:r>
          </a:p>
          <a:p>
            <a:pPr marL="487363" indent="-487363" algn="l">
              <a:spcBef>
                <a:spcPct val="20000"/>
              </a:spcBef>
              <a:buClr>
                <a:schemeClr val="accent2"/>
              </a:buClr>
              <a:buSzPct val="85000"/>
              <a:buFont typeface="ZapfDingbats" charset="0"/>
              <a:buChar char="r"/>
            </a:pPr>
            <a:endParaRPr lang="en-US" sz="2800" dirty="0">
              <a:latin typeface="Arial" charset="0"/>
              <a:cs typeface="Arial" charset="0"/>
            </a:endParaRPr>
          </a:p>
        </p:txBody>
      </p:sp>
      <p:sp>
        <p:nvSpPr>
          <p:cNvPr id="37893" name="Text Box 61"/>
          <p:cNvSpPr txBox="1">
            <a:spLocks noChangeArrowheads="1"/>
          </p:cNvSpPr>
          <p:nvPr/>
        </p:nvSpPr>
        <p:spPr bwMode="auto">
          <a:xfrm>
            <a:off x="1473200" y="5334000"/>
            <a:ext cx="2246313" cy="931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dirty="0">
                <a:latin typeface="Arial" charset="0"/>
                <a:cs typeface="Arial" charset="0"/>
              </a:rPr>
              <a:t>1480 bytes in </a:t>
            </a:r>
            <a:br>
              <a:rPr lang="en-US" sz="2600" dirty="0">
                <a:latin typeface="Arial" charset="0"/>
                <a:cs typeface="Arial" charset="0"/>
              </a:rPr>
            </a:br>
            <a:r>
              <a:rPr lang="en-US" sz="2600" dirty="0">
                <a:latin typeface="Arial" charset="0"/>
                <a:cs typeface="Arial" charset="0"/>
              </a:rPr>
              <a:t>data field</a:t>
            </a:r>
          </a:p>
        </p:txBody>
      </p:sp>
      <p:sp>
        <p:nvSpPr>
          <p:cNvPr id="37894" name="Line 62"/>
          <p:cNvSpPr>
            <a:spLocks noChangeShapeType="1"/>
          </p:cNvSpPr>
          <p:nvPr/>
        </p:nvSpPr>
        <p:spPr bwMode="auto">
          <a:xfrm flipV="1">
            <a:off x="2967038" y="5108575"/>
            <a:ext cx="3608387" cy="827088"/>
          </a:xfrm>
          <a:prstGeom prst="line">
            <a:avLst/>
          </a:prstGeom>
          <a:noFill/>
          <a:ln w="19050">
            <a:solidFill>
              <a:srgbClr val="008000"/>
            </a:solidFill>
            <a:prstDash val="sysDot"/>
            <a:round/>
            <a:headEnd/>
            <a:tailEnd type="triangle" w="med" len="med"/>
          </a:ln>
          <a:extLst>
            <a:ext uri="{909E8E84-426E-40dd-AFC4-6F175D3DCCD1}">
              <a14:hiddenFill xmlns:a14="http://schemas.microsoft.com/office/drawing/2010/main" xmlns="">
                <a:noFill/>
              </a14:hiddenFill>
            </a:ext>
          </a:extLst>
        </p:spPr>
        <p:txBody>
          <a:bodyPr wrap="none" lIns="130046" tIns="65023" rIns="130046" bIns="65023"/>
          <a:lstStyle/>
          <a:p>
            <a:endParaRPr lang="en-US"/>
          </a:p>
        </p:txBody>
      </p:sp>
      <p:sp>
        <p:nvSpPr>
          <p:cNvPr id="37895" name="Text Box 63"/>
          <p:cNvSpPr txBox="1">
            <a:spLocks noChangeArrowheads="1"/>
          </p:cNvSpPr>
          <p:nvPr/>
        </p:nvSpPr>
        <p:spPr bwMode="auto">
          <a:xfrm>
            <a:off x="1320800" y="6858000"/>
            <a:ext cx="2819400" cy="25319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600" dirty="0">
                <a:latin typeface="Arial" charset="0"/>
                <a:cs typeface="Arial" charset="0"/>
              </a:rPr>
              <a:t>offset = 23</a:t>
            </a:r>
          </a:p>
          <a:p>
            <a:pPr eaLnBrk="1" hangingPunct="1"/>
            <a:endParaRPr lang="en-US" sz="2600" dirty="0">
              <a:latin typeface="Arial" charset="0"/>
              <a:cs typeface="Arial" charset="0"/>
            </a:endParaRPr>
          </a:p>
          <a:p>
            <a:pPr eaLnBrk="1" hangingPunct="1"/>
            <a:r>
              <a:rPr lang="en-US" sz="2600" dirty="0">
                <a:latin typeface="Arial" charset="0"/>
                <a:cs typeface="Arial" charset="0"/>
              </a:rPr>
              <a:t>Overwrites TCP destination port changing port 80 to port 23</a:t>
            </a:r>
          </a:p>
        </p:txBody>
      </p:sp>
      <p:sp>
        <p:nvSpPr>
          <p:cNvPr id="37896" name="Line 64"/>
          <p:cNvSpPr>
            <a:spLocks noChangeShapeType="1"/>
          </p:cNvSpPr>
          <p:nvPr/>
        </p:nvSpPr>
        <p:spPr bwMode="auto">
          <a:xfrm flipV="1">
            <a:off x="4081463" y="6315075"/>
            <a:ext cx="5735637" cy="587375"/>
          </a:xfrm>
          <a:prstGeom prst="line">
            <a:avLst/>
          </a:prstGeom>
          <a:noFill/>
          <a:ln w="19050">
            <a:solidFill>
              <a:srgbClr val="008000"/>
            </a:solidFill>
            <a:prstDash val="sysDot"/>
            <a:round/>
            <a:headEnd/>
            <a:tailEnd type="triangle" w="med" len="med"/>
          </a:ln>
          <a:extLst>
            <a:ext uri="{909E8E84-426E-40dd-AFC4-6F175D3DCCD1}">
              <a14:hiddenFill xmlns:a14="http://schemas.microsoft.com/office/drawing/2010/main" xmlns="">
                <a:noFill/>
              </a14:hiddenFill>
            </a:ext>
          </a:extLst>
        </p:spPr>
        <p:txBody>
          <a:bodyPr wrap="none" lIns="130046" tIns="65023" rIns="130046" bIns="65023"/>
          <a:lstStyle/>
          <a:p>
            <a:endParaRPr lang="en-US"/>
          </a:p>
        </p:txBody>
      </p:sp>
      <p:sp>
        <p:nvSpPr>
          <p:cNvPr id="37897" name="Line 26"/>
          <p:cNvSpPr>
            <a:spLocks noChangeShapeType="1"/>
          </p:cNvSpPr>
          <p:nvPr/>
        </p:nvSpPr>
        <p:spPr bwMode="auto">
          <a:xfrm flipV="1">
            <a:off x="5283200" y="3124200"/>
            <a:ext cx="104775" cy="312420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lIns="130046" tIns="65023" rIns="130046" bIns="65023" anchor="ctr"/>
          <a:lstStyle/>
          <a:p>
            <a:endParaRPr lang="en-US"/>
          </a:p>
        </p:txBody>
      </p:sp>
      <p:sp>
        <p:nvSpPr>
          <p:cNvPr id="2" name="TextBox 1"/>
          <p:cNvSpPr txBox="1"/>
          <p:nvPr/>
        </p:nvSpPr>
        <p:spPr>
          <a:xfrm>
            <a:off x="2082800" y="2362200"/>
            <a:ext cx="2763397" cy="523220"/>
          </a:xfrm>
          <a:prstGeom prst="rect">
            <a:avLst/>
          </a:prstGeom>
          <a:noFill/>
        </p:spPr>
        <p:txBody>
          <a:bodyPr wrap="none" rtlCol="0">
            <a:spAutoFit/>
          </a:bodyPr>
          <a:lstStyle/>
          <a:p>
            <a:r>
              <a:rPr lang="en-US" sz="2800" dirty="0"/>
              <a:t>Original IP Packet</a:t>
            </a:r>
          </a:p>
        </p:txBody>
      </p:sp>
    </p:spTree>
    <p:extLst>
      <p:ext uri="{BB962C8B-B14F-4D97-AF65-F5344CB8AC3E}">
        <p14:creationId xmlns:p14="http://schemas.microsoft.com/office/powerpoint/2010/main" val="2743422570"/>
      </p:ext>
    </p:extLst>
  </p:cSld>
  <p:clrMapOvr>
    <a:masterClrMapping/>
  </p:clrMapOvr>
</p:sld>
</file>

<file path=ppt/theme/theme1.xml><?xml version="1.0" encoding="utf-8"?>
<a:theme xmlns:a="http://schemas.openxmlformats.org/drawingml/2006/main" name="Blank">
  <a:themeElements>
    <a:clrScheme name="">
      <a:dk1>
        <a:srgbClr val="000000"/>
      </a:dk1>
      <a:lt1>
        <a:srgbClr val="FFFFFF"/>
      </a:lt1>
      <a:dk2>
        <a:srgbClr val="000000"/>
      </a:dk2>
      <a:lt2>
        <a:srgbClr val="00000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8557</TotalTime>
  <Pages>0</Pages>
  <Words>674</Words>
  <Characters>0</Characters>
  <Application>Microsoft Macintosh PowerPoint</Application>
  <PresentationFormat>Custom</PresentationFormat>
  <Lines>0</Lines>
  <Paragraphs>160</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Courier New</vt:lpstr>
      <vt:lpstr>Gill Sans</vt:lpstr>
      <vt:lpstr>Times New Roman</vt:lpstr>
      <vt:lpstr>ZapfDingbats</vt:lpstr>
      <vt:lpstr>Blank</vt:lpstr>
      <vt:lpstr>IP Fragmentation</vt:lpstr>
      <vt:lpstr>IP Header</vt:lpstr>
      <vt:lpstr>IP Header</vt:lpstr>
      <vt:lpstr>IP Header</vt:lpstr>
      <vt:lpstr>IP Header</vt:lpstr>
      <vt:lpstr>Interlude: IP datagram format</vt:lpstr>
      <vt:lpstr>IP Fragmentation and Reassembly</vt:lpstr>
      <vt:lpstr>TCP</vt:lpstr>
      <vt:lpstr>IP Fragmentation and Reassembly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subject/>
  <dc:creator/>
  <cp:keywords/>
  <dc:description/>
  <cp:lastModifiedBy>Thomas Reddington</cp:lastModifiedBy>
  <cp:revision>99</cp:revision>
  <dcterms:created xsi:type="dcterms:W3CDTF">2009-11-10T19:03:32Z</dcterms:created>
  <dcterms:modified xsi:type="dcterms:W3CDTF">2021-02-11T22:51:30Z</dcterms:modified>
</cp:coreProperties>
</file>