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02" r:id="rId3"/>
    <p:sldId id="303" r:id="rId4"/>
    <p:sldId id="304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94675"/>
  </p:normalViewPr>
  <p:slideViewPr>
    <p:cSldViewPr snapToGrid="0" snapToObjects="1">
      <p:cViewPr varScale="1">
        <p:scale>
          <a:sx n="105" d="100"/>
          <a:sy n="105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57A4-EEB2-BC4C-863C-1A1BD2F7B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5051F-6D8C-7349-84F5-B0D4C2FC6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69C8-62D8-C944-8CFA-5E64637E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14766-5F8E-7B4B-B59B-A802155B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C4E5D-7E18-A440-A47F-837B5BC5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0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FA97-9706-C746-BAA3-FE3E05F0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A6BF2-85D3-E349-A5C2-EDAC0C07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D04B-3C90-A040-A24C-72DF4794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401A-3E2D-1D43-9C0E-A17AC471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D072-E649-2C4F-8CAF-D5413A25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9802F-4402-3042-8AC2-AAA7CD33E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B5842-511F-9A4F-A5D5-4709ED9D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5E87-35D0-3A4E-8275-17FE4025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3321-A90F-B545-ABF7-2D3FE486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AEDD-7DDC-7F4B-9C80-119977D9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C2F4-164D-DE48-9025-B14E2470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47A2-990A-D54A-A352-5F3231C6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DFA4-35BA-1B40-8E8E-46AEE557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957E-F22F-F743-9BC7-48D6ABD1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C21A-6D1A-394D-94FE-585E1F5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922A-27DC-8442-8DAF-67CF86B3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3D1A-8591-EF49-988D-AC2D2B06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4408-0356-BD45-9F32-02861026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1324-29D2-FF4D-A738-D3809461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8563-70F5-1B49-8220-B47CD43B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C459-9C55-3B4E-A870-E2DB018F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406D-B65A-D045-AAAD-2F9C5CAA1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9E980-0C9A-304D-8134-A0E5A5DC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3903D-3405-6C49-AD59-2A82FD12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78124-22E2-2B42-B56A-1948D573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6987-7C79-184C-8FFB-A58D3538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7D89-A582-A44D-984E-F11B596A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19654-54DA-E84B-99F0-DFBEFF43B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6FC22-2878-0042-838D-41F00CF3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4F549-AA13-EB4D-B38D-813C8E524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421BC-954B-3D42-AC05-03AE9E620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6621D-E092-B449-ACEE-88B42C95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3AA4-4C42-0D42-9FE5-7721CD15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6BA2A-3D34-454C-BE4B-68D25BD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2BF1-2A16-E24F-86CE-DB8CE650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51B67-0F6A-B44E-9D47-31C21689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4ADBD-306F-FF44-BD93-31C2928D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0E593-DD66-FE47-9685-213C0C95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47140-1F2A-BA47-8D59-C181E10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B8959-105F-D84E-8428-B3C29441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C2A1F-E85D-E844-B6E4-F6036067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C84D-1284-4145-9E72-32DE9C09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37A8F-DB5B-2149-B5C1-736DE95E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CD15-5988-2140-B1F3-1DCCB23BE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2C66D-25C8-484E-B08C-8190FBB5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47F30-C59D-364B-A19C-F2BA4B5A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4ED1-78D1-3940-B79A-2A0949F4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EFED-0BC7-A940-82E1-12F98D83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B1A4-0200-394C-95B8-22B543DE6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CAB69-A5DC-1047-B6A3-5D61E705A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9A9B-5FDE-7244-89C8-04A24A62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2904C-46EE-A644-9DEF-B0684A4A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9F064-91A4-924A-98B7-648C6863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68913-337A-1445-BC42-1B3B46F1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DA23E-B7E4-344B-ADF3-0BBA09D2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0980-FD14-AB44-9672-13B1F4EE2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C236-8293-F445-B207-4BC64749E2F4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AF9E-35A1-1040-A7BC-CC73A51E3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F9C8-0C14-D840-A886-EF7F18243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4F51-6AE4-CE42-AE9B-E92595B88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2514601" y="609601"/>
            <a:ext cx="7358063" cy="569119"/>
          </a:xfrm>
        </p:spPr>
        <p:txBody>
          <a:bodyPr anchor="t" anchorCtr="0"/>
          <a:lstStyle/>
          <a:p>
            <a:pPr algn="l"/>
            <a:r>
              <a:rPr lang="en-US" sz="2400" dirty="0">
                <a:latin typeface="Arial" charset="0"/>
                <a:ea typeface="ヒラギノ角ゴ ProN W3" charset="0"/>
                <a:cs typeface="Arial" charset="0"/>
              </a:rPr>
              <a:t>MAC Address CAM Table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91EDAA48-D80F-964D-9B9C-E0A9906FE07E}" type="slidenum">
              <a:rPr lang="en-US" sz="800">
                <a:solidFill>
                  <a:schemeClr val="tx1"/>
                </a:solidFill>
                <a:cs typeface="Gill Sans" charset="0"/>
              </a:rPr>
              <a:pPr eaLnBrk="1" hangingPunct="1"/>
              <a:t>1</a:t>
            </a:fld>
            <a:endParaRPr lang="en-US" sz="800">
              <a:solidFill>
                <a:schemeClr val="tx1"/>
              </a:solidFill>
              <a:cs typeface="Gill Sans" charset="0"/>
            </a:endParaRPr>
          </a:p>
        </p:txBody>
      </p:sp>
      <p:sp>
        <p:nvSpPr>
          <p:cNvPr id="44035" name="Content Placeholder 4"/>
          <p:cNvSpPr>
            <a:spLocks noGrp="1"/>
          </p:cNvSpPr>
          <p:nvPr>
            <p:ph idx="1"/>
          </p:nvPr>
        </p:nvSpPr>
        <p:spPr>
          <a:xfrm>
            <a:off x="1981200" y="4953001"/>
            <a:ext cx="8527852" cy="156269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 charset="0"/>
                <a:ea typeface="ヒラギノ角ゴ ProN W3" charset="0"/>
                <a:cs typeface="Arial" charset="0"/>
              </a:rPr>
              <a:t>CAM table stands for Content Addressable Memory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 charset="0"/>
                <a:ea typeface="ヒラギノ角ゴ ProN W3" charset="0"/>
                <a:cs typeface="Arial" charset="0"/>
              </a:rPr>
              <a:t>The CAM tables stores information such as MAC addresses available on physical ports with their associated VLAN parameters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 charset="0"/>
                <a:ea typeface="ヒラギノ角ゴ ProN W3" charset="0"/>
                <a:cs typeface="Arial" charset="0"/>
              </a:rPr>
              <a:t>All CAM tables have a fixed size</a:t>
            </a:r>
          </a:p>
        </p:txBody>
      </p: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1676400" y="1219200"/>
            <a:ext cx="8486930" cy="3733798"/>
            <a:chOff x="336550" y="1162257"/>
            <a:chExt cx="8274051" cy="3419272"/>
          </a:xfrm>
        </p:grpSpPr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4495800" y="3074987"/>
              <a:ext cx="3930650" cy="542924"/>
              <a:chOff x="336" y="1903"/>
              <a:chExt cx="2476" cy="342"/>
            </a:xfrm>
          </p:grpSpPr>
          <p:sp>
            <p:nvSpPr>
              <p:cNvPr id="54" name="Rectangle 5"/>
              <p:cNvSpPr>
                <a:spLocks noChangeArrowheads="1"/>
              </p:cNvSpPr>
              <p:nvPr/>
            </p:nvSpPr>
            <p:spPr bwMode="auto">
              <a:xfrm>
                <a:off x="423" y="1903"/>
                <a:ext cx="2303" cy="288"/>
              </a:xfrm>
              <a:prstGeom prst="rect">
                <a:avLst/>
              </a:pr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endParaRPr lang="en-US"/>
              </a:p>
            </p:txBody>
          </p:sp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336" y="1904"/>
                <a:ext cx="247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 fontScale="77500" lnSpcReduction="20000"/>
              </a:bodyPr>
              <a:lstStyle>
                <a:lvl1pPr marL="288925" indent="-288925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r>
                  <a:rPr lang="en-US" b="1">
                    <a:solidFill>
                      <a:schemeClr val="bg1"/>
                    </a:solidFill>
                  </a:rPr>
                  <a:t>0000.0c</a:t>
                </a:r>
                <a:r>
                  <a:rPr lang="en-US" b="1">
                    <a:solidFill>
                      <a:srgbClr val="FFFF00"/>
                    </a:solidFill>
                  </a:rPr>
                  <a:t>XX.XXXX</a:t>
                </a:r>
              </a:p>
            </p:txBody>
          </p:sp>
        </p:grp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1005148" y="1162257"/>
              <a:ext cx="7118350" cy="59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800" b="1"/>
                <a:t>48-Bit Hexadecimal Number Creates Unique Layer Two Address</a:t>
              </a:r>
            </a:p>
          </p:txBody>
        </p:sp>
        <p:grpSp>
          <p:nvGrpSpPr>
            <p:cNvPr id="42" name="Group 8"/>
            <p:cNvGrpSpPr>
              <a:grpSpLocks/>
            </p:cNvGrpSpPr>
            <p:nvPr/>
          </p:nvGrpSpPr>
          <p:grpSpPr bwMode="auto">
            <a:xfrm>
              <a:off x="1876425" y="1752600"/>
              <a:ext cx="5181600" cy="595313"/>
              <a:chOff x="1248" y="1151"/>
              <a:chExt cx="3264" cy="375"/>
            </a:xfrm>
          </p:grpSpPr>
          <p:sp>
            <p:nvSpPr>
              <p:cNvPr id="52" name="Rectangle 9"/>
              <p:cNvSpPr>
                <a:spLocks noChangeArrowheads="1"/>
              </p:cNvSpPr>
              <p:nvPr/>
            </p:nvSpPr>
            <p:spPr bwMode="auto">
              <a:xfrm>
                <a:off x="1248" y="1151"/>
                <a:ext cx="3264" cy="375"/>
              </a:xfrm>
              <a:prstGeom prst="rect">
                <a:avLst/>
              </a:pr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endParaRPr lang="en-US"/>
              </a:p>
            </p:txBody>
          </p:sp>
          <p:sp>
            <p:nvSpPr>
              <p:cNvPr id="53" name="Text Box 10"/>
              <p:cNvSpPr txBox="1">
                <a:spLocks noChangeArrowheads="1"/>
              </p:cNvSpPr>
              <p:nvPr/>
            </p:nvSpPr>
            <p:spPr bwMode="auto">
              <a:xfrm>
                <a:off x="1266" y="1162"/>
                <a:ext cx="3228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8925" indent="-288925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algn="ctr"/>
                <a:r>
                  <a:rPr lang="en-US" sz="3000" b="1" dirty="0">
                    <a:solidFill>
                      <a:srgbClr val="FFFFFF"/>
                    </a:solidFill>
                  </a:rPr>
                  <a:t>1234.5678.9ABC</a:t>
                </a:r>
              </a:p>
            </p:txBody>
          </p:sp>
        </p:grp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06400" y="2438400"/>
              <a:ext cx="3784600" cy="59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800" b="1" dirty="0"/>
                <a:t>First 24-Bits = Manufacture Code Assigned by IEEE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178301" y="2438399"/>
              <a:ext cx="4432300" cy="59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800" b="1"/>
                <a:t>Second 24-Bits = Specific Interface, Assigned by Manufacture</a:t>
              </a:r>
            </a:p>
          </p:txBody>
        </p:sp>
        <p:grpSp>
          <p:nvGrpSpPr>
            <p:cNvPr id="45" name="Group 13"/>
            <p:cNvGrpSpPr>
              <a:grpSpLocks/>
            </p:cNvGrpSpPr>
            <p:nvPr/>
          </p:nvGrpSpPr>
          <p:grpSpPr bwMode="auto">
            <a:xfrm>
              <a:off x="336550" y="3046418"/>
              <a:ext cx="3930650" cy="541338"/>
              <a:chOff x="336" y="1885"/>
              <a:chExt cx="2476" cy="341"/>
            </a:xfrm>
          </p:grpSpPr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430" y="1905"/>
                <a:ext cx="2300" cy="288"/>
              </a:xfrm>
              <a:prstGeom prst="rect">
                <a:avLst/>
              </a:pr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endParaRPr lang="en-US"/>
              </a:p>
            </p:txBody>
          </p:sp>
          <p:sp>
            <p:nvSpPr>
              <p:cNvPr id="51" name="Text Box 15"/>
              <p:cNvSpPr txBox="1">
                <a:spLocks noChangeArrowheads="1"/>
              </p:cNvSpPr>
              <p:nvPr/>
            </p:nvSpPr>
            <p:spPr bwMode="auto">
              <a:xfrm>
                <a:off x="336" y="1885"/>
                <a:ext cx="247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 fontScale="77500" lnSpcReduction="20000"/>
              </a:bodyPr>
              <a:lstStyle>
                <a:lvl1pPr marL="288925" indent="-288925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r>
                  <a:rPr lang="en-US" b="1" dirty="0">
                    <a:solidFill>
                      <a:srgbClr val="FFFF00"/>
                    </a:solidFill>
                  </a:rPr>
                  <a:t>0000.0c</a:t>
                </a:r>
                <a:r>
                  <a:rPr lang="en-US" b="1" dirty="0">
                    <a:solidFill>
                      <a:srgbClr val="FFFFFF"/>
                    </a:solidFill>
                  </a:rPr>
                  <a:t>XX.XXXX</a:t>
                </a:r>
              </a:p>
            </p:txBody>
          </p:sp>
        </p:grp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2862365" y="3710318"/>
              <a:ext cx="3327400" cy="338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 marL="288925" indent="-288925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defTabSz="814388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defTabSz="814388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800" b="1" dirty="0"/>
                <a:t>All </a:t>
              </a:r>
              <a:r>
                <a:rPr lang="en-US" sz="1800" b="1" dirty="0" err="1"/>
                <a:t>Fs</a:t>
              </a:r>
              <a:r>
                <a:rPr lang="en-US" sz="1800" b="1" dirty="0"/>
                <a:t> = Broadcast</a:t>
              </a:r>
            </a:p>
          </p:txBody>
        </p:sp>
        <p:grpSp>
          <p:nvGrpSpPr>
            <p:cNvPr id="47" name="Group 17"/>
            <p:cNvGrpSpPr>
              <a:grpSpLocks/>
            </p:cNvGrpSpPr>
            <p:nvPr/>
          </p:nvGrpSpPr>
          <p:grpSpPr bwMode="auto">
            <a:xfrm>
              <a:off x="2590800" y="4038603"/>
              <a:ext cx="3930650" cy="542926"/>
              <a:chOff x="1632" y="2544"/>
              <a:chExt cx="2476" cy="342"/>
            </a:xfrm>
          </p:grpSpPr>
          <p:sp>
            <p:nvSpPr>
              <p:cNvPr id="48" name="Rectangle 18"/>
              <p:cNvSpPr>
                <a:spLocks noChangeArrowheads="1"/>
              </p:cNvSpPr>
              <p:nvPr/>
            </p:nvSpPr>
            <p:spPr bwMode="auto">
              <a:xfrm>
                <a:off x="1719" y="2544"/>
                <a:ext cx="2303" cy="288"/>
              </a:xfrm>
              <a:prstGeom prst="rect">
                <a:avLst/>
              </a:pr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endParaRPr lang="en-US"/>
              </a:p>
            </p:txBody>
          </p:sp>
          <p:sp>
            <p:nvSpPr>
              <p:cNvPr id="49" name="Text Box 19"/>
              <p:cNvSpPr txBox="1">
                <a:spLocks noChangeArrowheads="1"/>
              </p:cNvSpPr>
              <p:nvPr/>
            </p:nvSpPr>
            <p:spPr bwMode="auto">
              <a:xfrm>
                <a:off x="1632" y="2545"/>
                <a:ext cx="2476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normAutofit fontScale="85000" lnSpcReduction="10000"/>
              </a:bodyPr>
              <a:lstStyle>
                <a:lvl1pPr marL="288925" indent="-288925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defTabSz="814388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defTabSz="814388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r>
                  <a:rPr lang="en-US" b="1" dirty="0">
                    <a:solidFill>
                      <a:srgbClr val="FFFFFF"/>
                    </a:solidFill>
                  </a:rPr>
                  <a:t>FFFF.FFFF.FFFF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488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5CCC314A-5FAA-F04D-9207-7E53EFA38E8D}" type="slidenum">
              <a:rPr lang="en-US" sz="800">
                <a:solidFill>
                  <a:schemeClr val="tx1"/>
                </a:solidFill>
                <a:cs typeface="Gill Sans" charset="0"/>
              </a:rPr>
              <a:pPr eaLnBrk="1" hangingPunct="1"/>
              <a:t>2</a:t>
            </a:fld>
            <a:endParaRPr lang="en-US" sz="800">
              <a:solidFill>
                <a:schemeClr val="tx1"/>
              </a:solidFill>
              <a:cs typeface="Gill Sans" charset="0"/>
            </a:endParaRPr>
          </a:p>
        </p:txBody>
      </p:sp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2438401" y="685800"/>
            <a:ext cx="7358063" cy="5244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Arial" charset="0"/>
                <a:ea typeface="ヒラギノ角ゴ ProN W3" charset="0"/>
                <a:cs typeface="Arial" charset="0"/>
              </a:rPr>
              <a:t>Normal CAM Behavior 1/3</a:t>
            </a:r>
          </a:p>
        </p:txBody>
      </p:sp>
      <p:grpSp>
        <p:nvGrpSpPr>
          <p:cNvPr id="45059" name="Group 28"/>
          <p:cNvGrpSpPr>
            <a:grpSpLocks/>
          </p:cNvGrpSpPr>
          <p:nvPr/>
        </p:nvGrpSpPr>
        <p:grpSpPr bwMode="auto">
          <a:xfrm>
            <a:off x="2077641" y="1768078"/>
            <a:ext cx="7608094" cy="4232672"/>
            <a:chOff x="298450" y="1295400"/>
            <a:chExt cx="8334375" cy="4568825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 flipH="1" flipV="1">
              <a:off x="4695518" y="3701504"/>
              <a:ext cx="1611606" cy="16542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V="1">
              <a:off x="1398940" y="3729215"/>
              <a:ext cx="3307583" cy="1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>
              <a:off x="4701632" y="2096632"/>
              <a:ext cx="1614051" cy="16036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298450" y="4170364"/>
              <a:ext cx="1146175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MAC A</a:t>
              </a:r>
            </a:p>
          </p:txBody>
        </p:sp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2495549" y="3732213"/>
              <a:ext cx="1009650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1</a:t>
              </a:r>
            </a:p>
          </p:txBody>
        </p:sp>
        <p:sp>
          <p:nvSpPr>
            <p:cNvPr id="45066" name="Text Box 8"/>
            <p:cNvSpPr txBox="1">
              <a:spLocks noChangeArrowheads="1"/>
            </p:cNvSpPr>
            <p:nvPr/>
          </p:nvSpPr>
          <p:spPr bwMode="auto">
            <a:xfrm>
              <a:off x="4343400" y="2286000"/>
              <a:ext cx="1009650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2</a:t>
              </a:r>
            </a:p>
          </p:txBody>
        </p:sp>
        <p:sp>
          <p:nvSpPr>
            <p:cNvPr id="45067" name="Text Box 9"/>
            <p:cNvSpPr txBox="1">
              <a:spLocks noChangeArrowheads="1"/>
            </p:cNvSpPr>
            <p:nvPr/>
          </p:nvSpPr>
          <p:spPr bwMode="auto">
            <a:xfrm>
              <a:off x="4038600" y="4233862"/>
              <a:ext cx="1009650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3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6285114" y="2115909"/>
              <a:ext cx="1944198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6287559" y="5340112"/>
              <a:ext cx="1790130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grpSp>
          <p:nvGrpSpPr>
            <p:cNvPr id="45070" name="Group 12"/>
            <p:cNvGrpSpPr>
              <a:grpSpLocks/>
            </p:cNvGrpSpPr>
            <p:nvPr/>
          </p:nvGrpSpPr>
          <p:grpSpPr bwMode="auto">
            <a:xfrm>
              <a:off x="392113" y="1295400"/>
              <a:ext cx="1739900" cy="1524000"/>
              <a:chOff x="96" y="816"/>
              <a:chExt cx="1096" cy="960"/>
            </a:xfrm>
          </p:grpSpPr>
          <p:sp>
            <p:nvSpPr>
              <p:cNvPr id="45081" name="Rectangle 13"/>
              <p:cNvSpPr>
                <a:spLocks noChangeArrowheads="1"/>
              </p:cNvSpPr>
              <p:nvPr/>
            </p:nvSpPr>
            <p:spPr bwMode="auto">
              <a:xfrm>
                <a:off x="96" y="816"/>
                <a:ext cx="1096" cy="960"/>
              </a:xfrm>
              <a:prstGeom prst="rect">
                <a:avLst/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endParaRPr lang="en-US"/>
              </a:p>
            </p:txBody>
          </p:sp>
          <p:sp>
            <p:nvSpPr>
              <p:cNvPr id="45082" name="Text Box 14"/>
              <p:cNvSpPr txBox="1">
                <a:spLocks noChangeArrowheads="1"/>
              </p:cNvSpPr>
              <p:nvPr/>
            </p:nvSpPr>
            <p:spPr bwMode="auto">
              <a:xfrm>
                <a:off x="145" y="870"/>
                <a:ext cx="1008" cy="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 anchor="ctr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>
                    <a:solidFill>
                      <a:srgbClr val="FFFFFF"/>
                    </a:solidFill>
                  </a:rPr>
                  <a:t>MAC	Port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>
                    <a:solidFill>
                      <a:srgbClr val="FFFFFF"/>
                    </a:solidFill>
                  </a:rPr>
                  <a:t>A	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endParaRPr lang="en-GB" sz="1400" b="1">
                  <a:solidFill>
                    <a:srgbClr val="FFFFFF"/>
                  </a:solidFill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>
                    <a:solidFill>
                      <a:srgbClr val="FFFFFF"/>
                    </a:solidFill>
                  </a:rPr>
                  <a:t>C	3</a:t>
                </a:r>
              </a:p>
            </p:txBody>
          </p:sp>
        </p:grpSp>
        <p:pic>
          <p:nvPicPr>
            <p:cNvPr id="45071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438" y="3397250"/>
              <a:ext cx="1563687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2" name="AutoShape 16"/>
            <p:cNvSpPr>
              <a:spLocks noChangeArrowheads="1"/>
            </p:cNvSpPr>
            <p:nvPr/>
          </p:nvSpPr>
          <p:spPr bwMode="auto">
            <a:xfrm>
              <a:off x="1752600" y="2971800"/>
              <a:ext cx="1676400" cy="762000"/>
            </a:xfrm>
            <a:prstGeom prst="notchedRightArrow">
              <a:avLst>
                <a:gd name="adj1" fmla="val 50000"/>
                <a:gd name="adj2" fmla="val 55000"/>
              </a:avLst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100" b="1">
                  <a:solidFill>
                    <a:srgbClr val="FFFFFF"/>
                  </a:solidFill>
                </a:rPr>
                <a:t>ARP for B</a:t>
              </a:r>
            </a:p>
          </p:txBody>
        </p:sp>
        <p:grpSp>
          <p:nvGrpSpPr>
            <p:cNvPr id="45073" name="Group 17"/>
            <p:cNvGrpSpPr>
              <a:grpSpLocks/>
            </p:cNvGrpSpPr>
            <p:nvPr/>
          </p:nvGrpSpPr>
          <p:grpSpPr bwMode="auto">
            <a:xfrm>
              <a:off x="4953000" y="2286000"/>
              <a:ext cx="1676400" cy="3505200"/>
              <a:chOff x="3120" y="1440"/>
              <a:chExt cx="1056" cy="2208"/>
            </a:xfrm>
          </p:grpSpPr>
          <p:sp>
            <p:nvSpPr>
              <p:cNvPr id="45079" name="AutoShape 18"/>
              <p:cNvSpPr>
                <a:spLocks noChangeArrowheads="1"/>
              </p:cNvSpPr>
              <p:nvPr/>
            </p:nvSpPr>
            <p:spPr bwMode="auto">
              <a:xfrm rot="2700000">
                <a:off x="3216" y="2880"/>
                <a:ext cx="1056" cy="480"/>
              </a:xfrm>
              <a:prstGeom prst="notchedRightArrow">
                <a:avLst>
                  <a:gd name="adj1" fmla="val 50000"/>
                  <a:gd name="adj2" fmla="val 55000"/>
                </a:avLst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 defTabSz="572596" eaLnBrk="0" hangingPunct="0">
                  <a:lnSpc>
                    <a:spcPct val="90000"/>
                  </a:lnSpc>
                </a:pPr>
                <a:r>
                  <a:rPr lang="en-US" sz="1100" b="1">
                    <a:solidFill>
                      <a:srgbClr val="FFFFFF"/>
                    </a:solidFill>
                  </a:rPr>
                  <a:t>ARP for B</a:t>
                </a:r>
              </a:p>
            </p:txBody>
          </p:sp>
          <p:sp>
            <p:nvSpPr>
              <p:cNvPr id="49" name="AutoShape 19"/>
              <p:cNvSpPr>
                <a:spLocks noChangeArrowheads="1"/>
              </p:cNvSpPr>
              <p:nvPr/>
            </p:nvSpPr>
            <p:spPr bwMode="auto">
              <a:xfrm rot="-2700000">
                <a:off x="3120" y="1440"/>
                <a:ext cx="1056" cy="480"/>
              </a:xfrm>
              <a:prstGeom prst="notchedRightArrow">
                <a:avLst>
                  <a:gd name="adj1" fmla="val 50000"/>
                  <a:gd name="adj2" fmla="val 55000"/>
                </a:avLst>
              </a:prstGeom>
              <a:solidFill>
                <a:srgbClr val="47B0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1" rIns="73025" bIns="36511" anchor="ctr"/>
              <a:lstStyle/>
              <a:p>
                <a:pPr defTabSz="572596" eaLnBrk="0" hangingPunct="0">
                  <a:lnSpc>
                    <a:spcPct val="90000"/>
                  </a:lnSpc>
                  <a:defRPr/>
                </a:pPr>
                <a:r>
                  <a:rPr lang="en-US" sz="11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ヒラギノ角ゴ ProN W3" charset="-128"/>
                    <a:cs typeface="ヒラギノ角ゴ ProN W3" charset="-128"/>
                  </a:rPr>
                  <a:t>  </a:t>
                </a:r>
                <a:r>
                  <a:rPr lang="en-US" sz="1100" b="1">
                    <a:solidFill>
                      <a:srgbClr val="FFFFFF"/>
                    </a:solidFill>
                    <a:ea typeface="ヒラギノ角ゴ ProN W3" charset="-128"/>
                    <a:cs typeface="ヒラギノ角ゴ ProN W3" charset="-128"/>
                  </a:rPr>
                  <a:t>ARP for B</a:t>
                </a:r>
              </a:p>
            </p:txBody>
          </p:sp>
        </p:grpSp>
        <p:sp>
          <p:nvSpPr>
            <p:cNvPr id="45074" name="AutoShape 20"/>
            <p:cNvSpPr>
              <a:spLocks noChangeArrowheads="1"/>
            </p:cNvSpPr>
            <p:nvPr/>
          </p:nvSpPr>
          <p:spPr bwMode="auto">
            <a:xfrm>
              <a:off x="1524000" y="5029200"/>
              <a:ext cx="2209800" cy="685800"/>
            </a:xfrm>
            <a:prstGeom prst="wedgeRectCallout">
              <a:avLst>
                <a:gd name="adj1" fmla="val 55889"/>
                <a:gd name="adj2" fmla="val -216667"/>
              </a:avLst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82124" tIns="41061" rIns="82124" bIns="41061" anchor="ctr" anchorCtr="1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400" b="1"/>
                <a:t>B Is Unknown— Flood the Frame</a:t>
              </a:r>
            </a:p>
          </p:txBody>
        </p:sp>
        <p:pic>
          <p:nvPicPr>
            <p:cNvPr id="45075" name="Picture 21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9718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6" name="Text Box 22"/>
            <p:cNvSpPr txBox="1">
              <a:spLocks noChangeArrowheads="1"/>
            </p:cNvSpPr>
            <p:nvPr/>
          </p:nvSpPr>
          <p:spPr bwMode="auto">
            <a:xfrm>
              <a:off x="7362825" y="2533650"/>
              <a:ext cx="1146175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MAC B</a:t>
              </a:r>
            </a:p>
          </p:txBody>
        </p:sp>
        <p:pic>
          <p:nvPicPr>
            <p:cNvPr id="45077" name="Picture 24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6482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8" name="Picture 25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13716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Text Box 23"/>
          <p:cNvSpPr txBox="1">
            <a:spLocks noChangeArrowheads="1"/>
          </p:cNvSpPr>
          <p:nvPr/>
        </p:nvSpPr>
        <p:spPr bwMode="auto">
          <a:xfrm>
            <a:off x="8644311" y="6107907"/>
            <a:ext cx="745629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44" tIns="25672" rIns="51344" bIns="25672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GB" sz="1400" b="1"/>
              <a:t>MAC C</a:t>
            </a:r>
          </a:p>
        </p:txBody>
      </p:sp>
    </p:spTree>
    <p:extLst>
      <p:ext uri="{BB962C8B-B14F-4D97-AF65-F5344CB8AC3E}">
        <p14:creationId xmlns:p14="http://schemas.microsoft.com/office/powerpoint/2010/main" val="138841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66869641-E4B6-F44F-A5B8-05063BFE9C4B}" type="slidenum">
              <a:rPr lang="en-US" sz="800">
                <a:solidFill>
                  <a:schemeClr val="tx1"/>
                </a:solidFill>
                <a:cs typeface="Gill Sans" charset="0"/>
              </a:rPr>
              <a:pPr eaLnBrk="1" hangingPunct="1"/>
              <a:t>3</a:t>
            </a:fld>
            <a:endParaRPr lang="en-US" sz="800">
              <a:solidFill>
                <a:schemeClr val="tx1"/>
              </a:solidFill>
              <a:cs typeface="Gill Sans" charset="0"/>
            </a:endParaRPr>
          </a:p>
        </p:txBody>
      </p:sp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2362201" y="685801"/>
            <a:ext cx="7358063" cy="5244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Arial" charset="0"/>
                <a:ea typeface="ヒラギノ角ゴ ProN W3" charset="0"/>
                <a:cs typeface="Arial" charset="0"/>
              </a:rPr>
              <a:t>Normal CAM Behavior 2/3</a:t>
            </a:r>
          </a:p>
        </p:txBody>
      </p:sp>
      <p:grpSp>
        <p:nvGrpSpPr>
          <p:cNvPr id="46083" name="Group 28"/>
          <p:cNvGrpSpPr>
            <a:grpSpLocks/>
          </p:cNvGrpSpPr>
          <p:nvPr/>
        </p:nvGrpSpPr>
        <p:grpSpPr bwMode="auto">
          <a:xfrm>
            <a:off x="2077641" y="1768078"/>
            <a:ext cx="7608094" cy="4232672"/>
            <a:chOff x="298450" y="1295400"/>
            <a:chExt cx="8334375" cy="4568825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 flipH="1" flipV="1">
              <a:off x="4695518" y="3701504"/>
              <a:ext cx="1611606" cy="16542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V="1">
              <a:off x="1398940" y="3729215"/>
              <a:ext cx="3307583" cy="1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>
              <a:off x="4701632" y="2096632"/>
              <a:ext cx="1614051" cy="16036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46091" name="Text Box 6"/>
            <p:cNvSpPr txBox="1">
              <a:spLocks noChangeArrowheads="1"/>
            </p:cNvSpPr>
            <p:nvPr/>
          </p:nvSpPr>
          <p:spPr bwMode="auto">
            <a:xfrm>
              <a:off x="298450" y="4170364"/>
              <a:ext cx="1146175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MAC A</a:t>
              </a:r>
            </a:p>
          </p:txBody>
        </p:sp>
        <p:sp>
          <p:nvSpPr>
            <p:cNvPr id="46092" name="Text Box 7"/>
            <p:cNvSpPr txBox="1">
              <a:spLocks noChangeArrowheads="1"/>
            </p:cNvSpPr>
            <p:nvPr/>
          </p:nvSpPr>
          <p:spPr bwMode="auto">
            <a:xfrm>
              <a:off x="2495549" y="3732213"/>
              <a:ext cx="1009650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1</a:t>
              </a:r>
            </a:p>
          </p:txBody>
        </p:sp>
        <p:sp>
          <p:nvSpPr>
            <p:cNvPr id="46093" name="Text Box 8"/>
            <p:cNvSpPr txBox="1">
              <a:spLocks noChangeArrowheads="1"/>
            </p:cNvSpPr>
            <p:nvPr/>
          </p:nvSpPr>
          <p:spPr bwMode="auto">
            <a:xfrm>
              <a:off x="4343400" y="2286000"/>
              <a:ext cx="1009650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2</a:t>
              </a:r>
            </a:p>
          </p:txBody>
        </p:sp>
        <p:sp>
          <p:nvSpPr>
            <p:cNvPr id="46094" name="Text Box 9"/>
            <p:cNvSpPr txBox="1">
              <a:spLocks noChangeArrowheads="1"/>
            </p:cNvSpPr>
            <p:nvPr/>
          </p:nvSpPr>
          <p:spPr bwMode="auto">
            <a:xfrm>
              <a:off x="4038600" y="4233862"/>
              <a:ext cx="1009650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3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6285114" y="2115909"/>
              <a:ext cx="1944198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6287559" y="5340112"/>
              <a:ext cx="1790130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grpSp>
          <p:nvGrpSpPr>
            <p:cNvPr id="46097" name="Group 12"/>
            <p:cNvGrpSpPr>
              <a:grpSpLocks/>
            </p:cNvGrpSpPr>
            <p:nvPr/>
          </p:nvGrpSpPr>
          <p:grpSpPr bwMode="auto">
            <a:xfrm>
              <a:off x="392113" y="1295400"/>
              <a:ext cx="1739900" cy="1524000"/>
              <a:chOff x="96" y="816"/>
              <a:chExt cx="1096" cy="960"/>
            </a:xfrm>
          </p:grpSpPr>
          <p:sp>
            <p:nvSpPr>
              <p:cNvPr id="46104" name="Rectangle 13"/>
              <p:cNvSpPr>
                <a:spLocks noChangeArrowheads="1"/>
              </p:cNvSpPr>
              <p:nvPr/>
            </p:nvSpPr>
            <p:spPr bwMode="auto">
              <a:xfrm>
                <a:off x="96" y="816"/>
                <a:ext cx="1096" cy="960"/>
              </a:xfrm>
              <a:prstGeom prst="rect">
                <a:avLst/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endParaRPr lang="en-US"/>
              </a:p>
            </p:txBody>
          </p:sp>
          <p:sp>
            <p:nvSpPr>
              <p:cNvPr id="46105" name="Text Box 14"/>
              <p:cNvSpPr txBox="1">
                <a:spLocks noChangeArrowheads="1"/>
              </p:cNvSpPr>
              <p:nvPr/>
            </p:nvSpPr>
            <p:spPr bwMode="auto">
              <a:xfrm>
                <a:off x="145" y="870"/>
                <a:ext cx="1008" cy="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 anchor="ctr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>
                    <a:solidFill>
                      <a:srgbClr val="FFFFFF"/>
                    </a:solidFill>
                  </a:rPr>
                  <a:t>MAC	Port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>
                    <a:solidFill>
                      <a:srgbClr val="FFFFFF"/>
                    </a:solidFill>
                  </a:rPr>
                  <a:t>A	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>
                    <a:solidFill>
                      <a:srgbClr val="FFFFFF"/>
                    </a:solidFill>
                  </a:rPr>
                  <a:t>     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>
                    <a:solidFill>
                      <a:srgbClr val="FFFFFF"/>
                    </a:solidFill>
                  </a:rPr>
                  <a:t>C	3</a:t>
                </a:r>
              </a:p>
            </p:txBody>
          </p:sp>
        </p:grpSp>
        <p:pic>
          <p:nvPicPr>
            <p:cNvPr id="46098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438" y="3397250"/>
              <a:ext cx="1563687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9" name="AutoShape 20"/>
            <p:cNvSpPr>
              <a:spLocks noChangeArrowheads="1"/>
            </p:cNvSpPr>
            <p:nvPr/>
          </p:nvSpPr>
          <p:spPr bwMode="auto">
            <a:xfrm>
              <a:off x="1524000" y="5029200"/>
              <a:ext cx="2209800" cy="685800"/>
            </a:xfrm>
            <a:prstGeom prst="wedgeRectCallout">
              <a:avLst>
                <a:gd name="adj1" fmla="val 55889"/>
                <a:gd name="adj2" fmla="val -216667"/>
              </a:avLst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82124" tIns="41061" rIns="82124" bIns="41061" anchor="ctr" anchorCtr="1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400" b="1"/>
                <a:t>A is on Port 1</a:t>
              </a:r>
            </a:p>
            <a:p>
              <a:pPr defTabSz="572596" eaLnBrk="0" hangingPunct="0">
                <a:lnSpc>
                  <a:spcPct val="90000"/>
                </a:lnSpc>
              </a:pPr>
              <a:r>
                <a:rPr lang="en-US" sz="1400" b="1">
                  <a:solidFill>
                    <a:srgbClr val="FF6600"/>
                  </a:solidFill>
                </a:rPr>
                <a:t>LEARN</a:t>
              </a:r>
            </a:p>
            <a:p>
              <a:pPr defTabSz="572596" eaLnBrk="0" hangingPunct="0">
                <a:lnSpc>
                  <a:spcPct val="90000"/>
                </a:lnSpc>
              </a:pPr>
              <a:r>
                <a:rPr lang="en-US" sz="1400" b="1"/>
                <a:t>B is on Port 2 </a:t>
              </a:r>
            </a:p>
          </p:txBody>
        </p:sp>
        <p:pic>
          <p:nvPicPr>
            <p:cNvPr id="46100" name="Picture 21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9718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362825" y="2533650"/>
              <a:ext cx="1146175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MAC B</a:t>
              </a:r>
            </a:p>
          </p:txBody>
        </p:sp>
        <p:pic>
          <p:nvPicPr>
            <p:cNvPr id="46102" name="Picture 24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6482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3" name="Picture 25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13716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084" name="Text Box 23"/>
          <p:cNvSpPr txBox="1">
            <a:spLocks noChangeArrowheads="1"/>
          </p:cNvSpPr>
          <p:nvPr/>
        </p:nvSpPr>
        <p:spPr bwMode="auto">
          <a:xfrm>
            <a:off x="8644311" y="6107907"/>
            <a:ext cx="745629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44" tIns="25672" rIns="51344" bIns="25672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GB" sz="1400" b="1"/>
              <a:t>MAC C</a:t>
            </a:r>
          </a:p>
        </p:txBody>
      </p:sp>
      <p:sp>
        <p:nvSpPr>
          <p:cNvPr id="46085" name="TextBox 32"/>
          <p:cNvSpPr txBox="1">
            <a:spLocks noChangeArrowheads="1"/>
          </p:cNvSpPr>
          <p:nvPr/>
        </p:nvSpPr>
        <p:spPr bwMode="auto">
          <a:xfrm>
            <a:off x="2209800" y="2438401"/>
            <a:ext cx="1295400" cy="28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FF00"/>
                </a:solidFill>
              </a:rPr>
              <a:t>B               2</a:t>
            </a: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 rot="18900000" flipH="1">
            <a:off x="6541369" y="2749229"/>
            <a:ext cx="1176486" cy="533549"/>
          </a:xfrm>
          <a:prstGeom prst="notchedRightArrow">
            <a:avLst>
              <a:gd name="adj1" fmla="val 50000"/>
              <a:gd name="adj2" fmla="val 55126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44" tIns="25671" rIns="51344" bIns="25671" anchor="ctr"/>
          <a:lstStyle/>
          <a:p>
            <a:pPr defTabSz="572596" eaLnBrk="0" hangingPunct="0">
              <a:lnSpc>
                <a:spcPct val="90000"/>
              </a:lnSpc>
            </a:pPr>
            <a:r>
              <a:rPr lang="en-US" sz="1100" b="1">
                <a:solidFill>
                  <a:srgbClr val="FFFFFF"/>
                </a:solidFill>
              </a:rPr>
              <a:t>I Am MAC B</a:t>
            </a:r>
          </a:p>
        </p:txBody>
      </p:sp>
      <p:sp>
        <p:nvSpPr>
          <p:cNvPr id="35" name="AutoShape 16"/>
          <p:cNvSpPr>
            <a:spLocks noChangeArrowheads="1"/>
          </p:cNvSpPr>
          <p:nvPr/>
        </p:nvSpPr>
        <p:spPr bwMode="auto">
          <a:xfrm flipH="1">
            <a:off x="3738563" y="3429001"/>
            <a:ext cx="1176486" cy="533549"/>
          </a:xfrm>
          <a:prstGeom prst="notchedRightArrow">
            <a:avLst>
              <a:gd name="adj1" fmla="val 50000"/>
              <a:gd name="adj2" fmla="val 55126"/>
            </a:avLst>
          </a:prstGeom>
          <a:solidFill>
            <a:srgbClr val="47B0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44" tIns="25671" rIns="51344" bIns="25671" anchor="ctr"/>
          <a:lstStyle/>
          <a:p>
            <a:pPr defTabSz="572596" eaLnBrk="0" hangingPunct="0">
              <a:lnSpc>
                <a:spcPct val="90000"/>
              </a:lnSpc>
            </a:pPr>
            <a:r>
              <a:rPr lang="en-US" sz="1100" b="1">
                <a:solidFill>
                  <a:srgbClr val="FFFFFF"/>
                </a:solidFill>
              </a:rPr>
              <a:t>I Am MAC B</a:t>
            </a:r>
          </a:p>
        </p:txBody>
      </p:sp>
    </p:spTree>
    <p:extLst>
      <p:ext uri="{BB962C8B-B14F-4D97-AF65-F5344CB8AC3E}">
        <p14:creationId xmlns:p14="http://schemas.microsoft.com/office/powerpoint/2010/main" val="23507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C0FC5949-3C75-E141-B07B-A48D458185B6}" type="slidenum">
              <a:rPr lang="en-US" sz="800">
                <a:solidFill>
                  <a:schemeClr val="tx1"/>
                </a:solidFill>
                <a:cs typeface="Gill Sans" charset="0"/>
              </a:rPr>
              <a:pPr eaLnBrk="1" hangingPunct="1"/>
              <a:t>4</a:t>
            </a:fld>
            <a:endParaRPr lang="en-US" sz="800">
              <a:solidFill>
                <a:schemeClr val="tx1"/>
              </a:solidFill>
              <a:cs typeface="Gill Sans" charset="0"/>
            </a:endParaRPr>
          </a:p>
        </p:txBody>
      </p:sp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2438401" y="685800"/>
            <a:ext cx="7358063" cy="67687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ヒラギノ角ゴ ProN W3" charset="0"/>
                <a:cs typeface="Arial" charset="0"/>
              </a:rPr>
              <a:t>Normal CAM Behavior 3/3</a:t>
            </a:r>
          </a:p>
        </p:txBody>
      </p:sp>
      <p:grpSp>
        <p:nvGrpSpPr>
          <p:cNvPr id="47107" name="Group 28"/>
          <p:cNvGrpSpPr>
            <a:grpSpLocks/>
          </p:cNvGrpSpPr>
          <p:nvPr/>
        </p:nvGrpSpPr>
        <p:grpSpPr bwMode="auto">
          <a:xfrm>
            <a:off x="2077641" y="1768078"/>
            <a:ext cx="7608094" cy="4232672"/>
            <a:chOff x="298450" y="1295400"/>
            <a:chExt cx="8334375" cy="4568825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 flipH="1" flipV="1">
              <a:off x="4695518" y="3701504"/>
              <a:ext cx="1611606" cy="16542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 flipV="1">
              <a:off x="1398940" y="3729215"/>
              <a:ext cx="3307583" cy="1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>
              <a:off x="4701632" y="2096632"/>
              <a:ext cx="1614051" cy="16036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47114" name="Text Box 6"/>
            <p:cNvSpPr txBox="1">
              <a:spLocks noChangeArrowheads="1"/>
            </p:cNvSpPr>
            <p:nvPr/>
          </p:nvSpPr>
          <p:spPr bwMode="auto">
            <a:xfrm>
              <a:off x="298450" y="4170364"/>
              <a:ext cx="1146175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MAC A</a:t>
              </a:r>
            </a:p>
          </p:txBody>
        </p:sp>
        <p:sp>
          <p:nvSpPr>
            <p:cNvPr id="47115" name="Text Box 7"/>
            <p:cNvSpPr txBox="1">
              <a:spLocks noChangeArrowheads="1"/>
            </p:cNvSpPr>
            <p:nvPr/>
          </p:nvSpPr>
          <p:spPr bwMode="auto">
            <a:xfrm>
              <a:off x="2495549" y="3732213"/>
              <a:ext cx="1009650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1</a:t>
              </a:r>
            </a:p>
          </p:txBody>
        </p:sp>
        <p:sp>
          <p:nvSpPr>
            <p:cNvPr id="47116" name="Text Box 8"/>
            <p:cNvSpPr txBox="1">
              <a:spLocks noChangeArrowheads="1"/>
            </p:cNvSpPr>
            <p:nvPr/>
          </p:nvSpPr>
          <p:spPr bwMode="auto">
            <a:xfrm>
              <a:off x="4343400" y="2286000"/>
              <a:ext cx="1009650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2</a:t>
              </a:r>
            </a:p>
          </p:txBody>
        </p:sp>
        <p:sp>
          <p:nvSpPr>
            <p:cNvPr id="47117" name="Text Box 9"/>
            <p:cNvSpPr txBox="1">
              <a:spLocks noChangeArrowheads="1"/>
            </p:cNvSpPr>
            <p:nvPr/>
          </p:nvSpPr>
          <p:spPr bwMode="auto">
            <a:xfrm>
              <a:off x="4038600" y="4233862"/>
              <a:ext cx="1009650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3</a:t>
              </a: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V="1">
              <a:off x="6285114" y="2115909"/>
              <a:ext cx="1944198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6287559" y="5340112"/>
              <a:ext cx="1790130" cy="24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grpSp>
          <p:nvGrpSpPr>
            <p:cNvPr id="47120" name="Group 12"/>
            <p:cNvGrpSpPr>
              <a:grpSpLocks/>
            </p:cNvGrpSpPr>
            <p:nvPr/>
          </p:nvGrpSpPr>
          <p:grpSpPr bwMode="auto">
            <a:xfrm>
              <a:off x="392113" y="1295400"/>
              <a:ext cx="1739900" cy="1524000"/>
              <a:chOff x="96" y="816"/>
              <a:chExt cx="1096" cy="960"/>
            </a:xfrm>
          </p:grpSpPr>
          <p:sp>
            <p:nvSpPr>
              <p:cNvPr id="47129" name="Rectangle 13"/>
              <p:cNvSpPr>
                <a:spLocks noChangeArrowheads="1"/>
              </p:cNvSpPr>
              <p:nvPr/>
            </p:nvSpPr>
            <p:spPr bwMode="auto">
              <a:xfrm>
                <a:off x="96" y="816"/>
                <a:ext cx="1096" cy="960"/>
              </a:xfrm>
              <a:prstGeom prst="rect">
                <a:avLst/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endParaRPr lang="en-US"/>
              </a:p>
            </p:txBody>
          </p:sp>
          <p:sp>
            <p:nvSpPr>
              <p:cNvPr id="47130" name="Text Box 14"/>
              <p:cNvSpPr txBox="1">
                <a:spLocks noChangeArrowheads="1"/>
              </p:cNvSpPr>
              <p:nvPr/>
            </p:nvSpPr>
            <p:spPr bwMode="auto">
              <a:xfrm>
                <a:off x="145" y="870"/>
                <a:ext cx="1008" cy="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 anchor="ctr"/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FFFFFF"/>
                    </a:solidFill>
                  </a:rPr>
                  <a:t>MAC	Port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FFFFFF"/>
                    </a:solidFill>
                  </a:rPr>
                  <a:t>A	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endParaRPr lang="en-GB" sz="1400" b="1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FFFFFF"/>
                    </a:solidFill>
                  </a:rPr>
                  <a:t>C	3</a:t>
                </a:r>
              </a:p>
            </p:txBody>
          </p:sp>
        </p:grpSp>
        <p:pic>
          <p:nvPicPr>
            <p:cNvPr id="47121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438" y="3397250"/>
              <a:ext cx="1563687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2" name="AutoShape 16"/>
            <p:cNvSpPr>
              <a:spLocks noChangeArrowheads="1"/>
            </p:cNvSpPr>
            <p:nvPr/>
          </p:nvSpPr>
          <p:spPr bwMode="auto">
            <a:xfrm>
              <a:off x="1752600" y="2971800"/>
              <a:ext cx="1676400" cy="762000"/>
            </a:xfrm>
            <a:prstGeom prst="notchedRightArrow">
              <a:avLst>
                <a:gd name="adj1" fmla="val 50000"/>
                <a:gd name="adj2" fmla="val 55000"/>
              </a:avLst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100" b="1">
                  <a:solidFill>
                    <a:srgbClr val="FFFFFF"/>
                  </a:solidFill>
                </a:rPr>
                <a:t>Traffic A -&gt; B</a:t>
              </a:r>
            </a:p>
          </p:txBody>
        </p: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 rot="18900000">
              <a:off x="4953522" y="2285794"/>
              <a:ext cx="1676412" cy="762676"/>
            </a:xfrm>
            <a:prstGeom prst="notchedRightArrow">
              <a:avLst>
                <a:gd name="adj1" fmla="val 50000"/>
                <a:gd name="adj2" fmla="val 55000"/>
              </a:avLst>
            </a:prstGeom>
            <a:solidFill>
              <a:srgbClr val="47B0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1" rIns="73025" bIns="36511" anchor="ctr"/>
            <a:lstStyle/>
            <a:p>
              <a:pPr defTabSz="572596" eaLnBrk="0" hangingPunct="0">
                <a:lnSpc>
                  <a:spcPct val="90000"/>
                </a:lnSpc>
                <a:defRPr/>
              </a:pPr>
              <a:r>
                <a:rPr lang="en-US" sz="11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Traffic A-&gt; B</a:t>
              </a:r>
              <a:endParaRPr lang="en-US" sz="1100" b="1">
                <a:solidFill>
                  <a:srgbClr val="FFFFFF"/>
                </a:solidFill>
              </a:endParaRPr>
            </a:p>
          </p:txBody>
        </p:sp>
        <p:sp>
          <p:nvSpPr>
            <p:cNvPr id="47124" name="AutoShape 20"/>
            <p:cNvSpPr>
              <a:spLocks noChangeArrowheads="1"/>
            </p:cNvSpPr>
            <p:nvPr/>
          </p:nvSpPr>
          <p:spPr bwMode="auto">
            <a:xfrm>
              <a:off x="1524000" y="5029200"/>
              <a:ext cx="2209800" cy="685800"/>
            </a:xfrm>
            <a:prstGeom prst="wedgeRectCallout">
              <a:avLst>
                <a:gd name="adj1" fmla="val 55889"/>
                <a:gd name="adj2" fmla="val -216667"/>
              </a:avLst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82124" tIns="41061" rIns="82124" bIns="41061" anchor="ctr" anchorCtr="1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400" b="1"/>
                <a:t>B Is on Port 2</a:t>
              </a:r>
            </a:p>
          </p:txBody>
        </p:sp>
        <p:pic>
          <p:nvPicPr>
            <p:cNvPr id="47125" name="Picture 21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9718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6" name="Text Box 22"/>
            <p:cNvSpPr txBox="1">
              <a:spLocks noChangeArrowheads="1"/>
            </p:cNvSpPr>
            <p:nvPr/>
          </p:nvSpPr>
          <p:spPr bwMode="auto">
            <a:xfrm>
              <a:off x="7362825" y="2533650"/>
              <a:ext cx="1146175" cy="312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MAC B</a:t>
              </a:r>
            </a:p>
          </p:txBody>
        </p:sp>
        <p:pic>
          <p:nvPicPr>
            <p:cNvPr id="47127" name="Picture 24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6482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8" name="Picture 25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13716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08" name="Text Box 23"/>
          <p:cNvSpPr txBox="1">
            <a:spLocks noChangeArrowheads="1"/>
          </p:cNvSpPr>
          <p:nvPr/>
        </p:nvSpPr>
        <p:spPr bwMode="auto">
          <a:xfrm>
            <a:off x="8644311" y="6107907"/>
            <a:ext cx="745629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44" tIns="25672" rIns="51344" bIns="25672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GB" sz="1400" b="1"/>
              <a:t>MAC C</a:t>
            </a:r>
          </a:p>
        </p:txBody>
      </p:sp>
      <p:sp>
        <p:nvSpPr>
          <p:cNvPr id="28" name="AutoShape 18"/>
          <p:cNvSpPr>
            <a:spLocks noChangeArrowheads="1"/>
          </p:cNvSpPr>
          <p:nvPr/>
        </p:nvSpPr>
        <p:spPr bwMode="auto">
          <a:xfrm>
            <a:off x="6738939" y="6000751"/>
            <a:ext cx="1393031" cy="428625"/>
          </a:xfrm>
          <a:prstGeom prst="wedgeRectCallout">
            <a:avLst>
              <a:gd name="adj1" fmla="val 58815"/>
              <a:gd name="adj2" fmla="val -110676"/>
            </a:avLst>
          </a:prstGeom>
          <a:solidFill>
            <a:srgbClr val="FFFF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57741" tIns="28870" rIns="57741" bIns="28870"/>
          <a:lstStyle/>
          <a:p>
            <a:pPr defTabSz="572596" eaLnBrk="0" hangingPunct="0">
              <a:lnSpc>
                <a:spcPct val="90000"/>
              </a:lnSpc>
            </a:pPr>
            <a:r>
              <a:rPr lang="en-US" sz="1400" b="1"/>
              <a:t>Does Not See Traffic to B</a:t>
            </a:r>
          </a:p>
        </p:txBody>
      </p:sp>
      <p:sp>
        <p:nvSpPr>
          <p:cNvPr id="47110" name="TextBox 28"/>
          <p:cNvSpPr txBox="1">
            <a:spLocks noChangeArrowheads="1"/>
          </p:cNvSpPr>
          <p:nvPr/>
        </p:nvSpPr>
        <p:spPr bwMode="auto">
          <a:xfrm>
            <a:off x="2209800" y="2438401"/>
            <a:ext cx="1219200" cy="28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norm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</a:rPr>
              <a:t>B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198431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FF487AF1-4237-964D-9049-5F03BA76F95C}" type="slidenum">
              <a:rPr lang="en-US" sz="800">
                <a:solidFill>
                  <a:schemeClr val="tx1"/>
                </a:solidFill>
                <a:cs typeface="Gill Sans" charset="0"/>
              </a:rPr>
              <a:pPr eaLnBrk="1" hangingPunct="1"/>
              <a:t>5</a:t>
            </a:fld>
            <a:endParaRPr lang="en-US" sz="800">
              <a:solidFill>
                <a:schemeClr val="tx1"/>
              </a:solidFill>
              <a:cs typeface="Gill Sans" charset="0"/>
            </a:endParaRPr>
          </a:p>
        </p:txBody>
      </p:sp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2569369" y="533401"/>
            <a:ext cx="7358063" cy="730449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ヒラギノ角ゴ ProN W3" charset="0"/>
                <a:cs typeface="Arial" charset="0"/>
              </a:rPr>
              <a:t>CAM Overflow </a:t>
            </a:r>
          </a:p>
        </p:txBody>
      </p:sp>
      <p:grpSp>
        <p:nvGrpSpPr>
          <p:cNvPr id="49155" name="Group 64"/>
          <p:cNvGrpSpPr>
            <a:grpSpLocks/>
          </p:cNvGrpSpPr>
          <p:nvPr/>
        </p:nvGrpSpPr>
        <p:grpSpPr bwMode="auto">
          <a:xfrm>
            <a:off x="2291953" y="1393032"/>
            <a:ext cx="7661672" cy="4737199"/>
            <a:chOff x="152400" y="1295400"/>
            <a:chExt cx="8632825" cy="5159375"/>
          </a:xfrm>
        </p:grpSpPr>
        <p:sp>
          <p:nvSpPr>
            <p:cNvPr id="33" name="Line 3"/>
            <p:cNvSpPr>
              <a:spLocks noChangeShapeType="1"/>
            </p:cNvSpPr>
            <p:nvPr/>
          </p:nvSpPr>
          <p:spPr bwMode="auto">
            <a:xfrm flipH="1" flipV="1">
              <a:off x="4695198" y="3702460"/>
              <a:ext cx="1612366" cy="165333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49157" name="AutoShape 4"/>
            <p:cNvSpPr>
              <a:spLocks noChangeArrowheads="1"/>
            </p:cNvSpPr>
            <p:nvPr/>
          </p:nvSpPr>
          <p:spPr bwMode="auto">
            <a:xfrm rot="2700000" flipH="1">
              <a:off x="4876800" y="4343400"/>
              <a:ext cx="1673225" cy="758825"/>
            </a:xfrm>
            <a:prstGeom prst="notchedRightArrow">
              <a:avLst>
                <a:gd name="adj1" fmla="val 50000"/>
                <a:gd name="adj2" fmla="val 55126"/>
              </a:avLst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100" b="1">
                  <a:solidFill>
                    <a:srgbClr val="FFFFFF"/>
                  </a:solidFill>
                </a:rPr>
                <a:t>I Am MAC Y</a:t>
              </a: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V="1">
              <a:off x="1398777" y="3729205"/>
              <a:ext cx="3307740" cy="12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4702744" y="2096538"/>
              <a:ext cx="1612366" cy="160349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49160" name="Text Box 7"/>
            <p:cNvSpPr txBox="1">
              <a:spLocks noChangeArrowheads="1"/>
            </p:cNvSpPr>
            <p:nvPr/>
          </p:nvSpPr>
          <p:spPr bwMode="auto">
            <a:xfrm>
              <a:off x="298450" y="4170364"/>
              <a:ext cx="1146175" cy="3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MAC A</a:t>
              </a:r>
            </a:p>
          </p:txBody>
        </p:sp>
        <p:sp>
          <p:nvSpPr>
            <p:cNvPr id="49161" name="Text Box 8"/>
            <p:cNvSpPr txBox="1">
              <a:spLocks noChangeArrowheads="1"/>
            </p:cNvSpPr>
            <p:nvPr/>
          </p:nvSpPr>
          <p:spPr bwMode="auto">
            <a:xfrm>
              <a:off x="7515225" y="2533650"/>
              <a:ext cx="1146175" cy="3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MAC B</a:t>
              </a:r>
            </a:p>
          </p:txBody>
        </p:sp>
        <p:sp>
          <p:nvSpPr>
            <p:cNvPr id="49162" name="Text Box 9"/>
            <p:cNvSpPr txBox="1">
              <a:spLocks noChangeArrowheads="1"/>
            </p:cNvSpPr>
            <p:nvPr/>
          </p:nvSpPr>
          <p:spPr bwMode="auto">
            <a:xfrm>
              <a:off x="7508874" y="5834063"/>
              <a:ext cx="1146175" cy="3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MAC C</a:t>
              </a:r>
            </a:p>
          </p:txBody>
        </p:sp>
        <p:sp>
          <p:nvSpPr>
            <p:cNvPr id="49163" name="Text Box 10"/>
            <p:cNvSpPr txBox="1">
              <a:spLocks noChangeArrowheads="1"/>
            </p:cNvSpPr>
            <p:nvPr/>
          </p:nvSpPr>
          <p:spPr bwMode="auto">
            <a:xfrm>
              <a:off x="2495550" y="3732213"/>
              <a:ext cx="1009650" cy="3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1</a:t>
              </a:r>
            </a:p>
          </p:txBody>
        </p:sp>
        <p:sp>
          <p:nvSpPr>
            <p:cNvPr id="49164" name="Text Box 11"/>
            <p:cNvSpPr txBox="1">
              <a:spLocks noChangeArrowheads="1"/>
            </p:cNvSpPr>
            <p:nvPr/>
          </p:nvSpPr>
          <p:spPr bwMode="auto">
            <a:xfrm>
              <a:off x="4343400" y="2286000"/>
              <a:ext cx="1009650" cy="3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2</a:t>
              </a:r>
            </a:p>
          </p:txBody>
        </p:sp>
        <p:sp>
          <p:nvSpPr>
            <p:cNvPr id="49165" name="Text Box 12"/>
            <p:cNvSpPr txBox="1">
              <a:spLocks noChangeArrowheads="1"/>
            </p:cNvSpPr>
            <p:nvPr/>
          </p:nvSpPr>
          <p:spPr bwMode="auto">
            <a:xfrm>
              <a:off x="4038600" y="4233862"/>
              <a:ext cx="1009650" cy="3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Port 3</a:t>
              </a: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6284925" y="2115989"/>
              <a:ext cx="2407230" cy="121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V="1">
              <a:off x="6288699" y="5338774"/>
              <a:ext cx="2405972" cy="36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73025" tIns="36512" rIns="73025" bIns="36512" anchor="ctr"/>
            <a:lstStyle/>
            <a:p>
              <a:pPr>
                <a:defRPr/>
              </a:pPr>
              <a:endParaRPr lang="en-US">
                <a:latin typeface="Arial" pitchFamily="-111" charset="0"/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152400" y="1295400"/>
              <a:ext cx="1739394" cy="1524471"/>
            </a:xfrm>
            <a:prstGeom prst="rect">
              <a:avLst/>
            </a:prstGeom>
            <a:solidFill>
              <a:srgbClr val="47B0D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1" rIns="73025" bIns="36511" anchor="ctr"/>
            <a:lstStyle/>
            <a:p>
              <a:pPr defTabSz="572596" eaLnBrk="0" hangingPunct="0">
                <a:lnSpc>
                  <a:spcPct val="90000"/>
                </a:lnSpc>
                <a:defRPr/>
              </a:pPr>
              <a:endParaRPr lang="en-US" sz="2100" b="1">
                <a:effectLst>
                  <a:outerShdw blurRad="38100" dist="38100" dir="2700000" algn="tl">
                    <a:srgbClr val="FFFFFF"/>
                  </a:outerShdw>
                </a:effectLst>
                <a:ea typeface="ヒラギノ角ゴ ProN W3" charset="-128"/>
                <a:cs typeface="ヒラギノ角ゴ ProN W3" charset="-128"/>
              </a:endParaRPr>
            </a:p>
          </p:txBody>
        </p:sp>
        <p:sp>
          <p:nvSpPr>
            <p:cNvPr id="49169" name="Text Box 16"/>
            <p:cNvSpPr txBox="1">
              <a:spLocks noChangeArrowheads="1"/>
            </p:cNvSpPr>
            <p:nvPr/>
          </p:nvSpPr>
          <p:spPr bwMode="auto">
            <a:xfrm>
              <a:off x="228600" y="1362075"/>
              <a:ext cx="1600200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 sz="1400" b="1">
                  <a:solidFill>
                    <a:srgbClr val="FFFFFF"/>
                  </a:solidFill>
                </a:rPr>
                <a:t>MAC	Port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 sz="1400" b="1">
                  <a:solidFill>
                    <a:srgbClr val="FFFFFF"/>
                  </a:solidFill>
                </a:rPr>
                <a:t>A	1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 sz="1400" b="1">
                  <a:solidFill>
                    <a:srgbClr val="FFFFFF"/>
                  </a:solidFill>
                </a:rPr>
                <a:t>B	2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 sz="1400" b="1">
                  <a:solidFill>
                    <a:srgbClr val="FFFFFF"/>
                  </a:solidFill>
                </a:rPr>
                <a:t>C	3</a:t>
              </a:r>
            </a:p>
          </p:txBody>
        </p:sp>
        <p:pic>
          <p:nvPicPr>
            <p:cNvPr id="49170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438" y="3397250"/>
              <a:ext cx="1563687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1" name="AutoShape 18"/>
            <p:cNvSpPr>
              <a:spLocks noChangeArrowheads="1"/>
            </p:cNvSpPr>
            <p:nvPr/>
          </p:nvSpPr>
          <p:spPr bwMode="auto">
            <a:xfrm>
              <a:off x="1981200" y="2514600"/>
              <a:ext cx="2209800" cy="381000"/>
            </a:xfrm>
            <a:prstGeom prst="wedgeRectCallout">
              <a:avLst>
                <a:gd name="adj1" fmla="val 52444"/>
                <a:gd name="adj2" fmla="val 187083"/>
              </a:avLst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82124" tIns="41061" rIns="82124" bIns="41061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400" b="1"/>
                <a:t>Y Is on Port 3</a:t>
              </a:r>
            </a:p>
          </p:txBody>
        </p:sp>
        <p:sp>
          <p:nvSpPr>
            <p:cNvPr id="49172" name="AutoShape 19"/>
            <p:cNvSpPr>
              <a:spLocks noChangeArrowheads="1"/>
            </p:cNvSpPr>
            <p:nvPr/>
          </p:nvSpPr>
          <p:spPr bwMode="auto">
            <a:xfrm>
              <a:off x="1905000" y="4572000"/>
              <a:ext cx="2209800" cy="381000"/>
            </a:xfrm>
            <a:prstGeom prst="wedgeRectCallout">
              <a:avLst>
                <a:gd name="adj1" fmla="val 44111"/>
                <a:gd name="adj2" fmla="val -198333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82124" tIns="41061" rIns="82124" bIns="41061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400" b="1"/>
                <a:t>Z Is on Port 3</a:t>
              </a:r>
            </a:p>
          </p:txBody>
        </p:sp>
        <p:sp>
          <p:nvSpPr>
            <p:cNvPr id="49173" name="Text Box 20"/>
            <p:cNvSpPr txBox="1">
              <a:spLocks noChangeArrowheads="1"/>
            </p:cNvSpPr>
            <p:nvPr/>
          </p:nvSpPr>
          <p:spPr bwMode="auto">
            <a:xfrm>
              <a:off x="228600" y="1752600"/>
              <a:ext cx="1600200" cy="25629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 sz="1400" b="1" dirty="0">
                  <a:solidFill>
                    <a:srgbClr val="FFFF00"/>
                  </a:solidFill>
                </a:rPr>
                <a:t>Y               3</a:t>
              </a:r>
            </a:p>
          </p:txBody>
        </p:sp>
        <p:sp>
          <p:nvSpPr>
            <p:cNvPr id="49175" name="AutoShape 22"/>
            <p:cNvSpPr>
              <a:spLocks noChangeArrowheads="1"/>
            </p:cNvSpPr>
            <p:nvPr/>
          </p:nvSpPr>
          <p:spPr bwMode="auto">
            <a:xfrm>
              <a:off x="1752600" y="2971800"/>
              <a:ext cx="1676400" cy="762000"/>
            </a:xfrm>
            <a:prstGeom prst="notchedRightArrow">
              <a:avLst>
                <a:gd name="adj1" fmla="val 50000"/>
                <a:gd name="adj2" fmla="val 55000"/>
              </a:avLst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100" b="1">
                  <a:solidFill>
                    <a:srgbClr val="FFFFFF"/>
                  </a:solidFill>
                </a:rPr>
                <a:t>Traffic A </a:t>
              </a:r>
              <a:r>
                <a:rPr lang="en-US" sz="1100" b="1">
                  <a:solidFill>
                    <a:srgbClr val="FFFFFF"/>
                  </a:solidFill>
                  <a:sym typeface="Wingdings" charset="0"/>
                </a:rPr>
                <a:t></a:t>
              </a:r>
              <a:r>
                <a:rPr lang="en-US" sz="1100" b="1">
                  <a:solidFill>
                    <a:srgbClr val="FFFFFF"/>
                  </a:solidFill>
                </a:rPr>
                <a:t> B</a:t>
              </a:r>
            </a:p>
          </p:txBody>
        </p:sp>
        <p:sp>
          <p:nvSpPr>
            <p:cNvPr id="49176" name="AutoShape 23"/>
            <p:cNvSpPr>
              <a:spLocks noChangeArrowheads="1"/>
            </p:cNvSpPr>
            <p:nvPr/>
          </p:nvSpPr>
          <p:spPr bwMode="auto">
            <a:xfrm>
              <a:off x="4987925" y="6086475"/>
              <a:ext cx="2468563" cy="368300"/>
            </a:xfrm>
            <a:prstGeom prst="wedgeRectCallout">
              <a:avLst>
                <a:gd name="adj1" fmla="val 56625"/>
                <a:gd name="adj2" fmla="val -183190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82124" tIns="41061" rIns="82124" bIns="41061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400" b="1"/>
                <a:t>I See Traffic to B</a:t>
              </a:r>
            </a:p>
          </p:txBody>
        </p:sp>
        <p:sp>
          <p:nvSpPr>
            <p:cNvPr id="49177" name="Text Box 24"/>
            <p:cNvSpPr txBox="1">
              <a:spLocks noChangeArrowheads="1"/>
            </p:cNvSpPr>
            <p:nvPr/>
          </p:nvSpPr>
          <p:spPr bwMode="auto">
            <a:xfrm>
              <a:off x="1981200" y="1466850"/>
              <a:ext cx="4343401" cy="31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GB" sz="1400" b="1"/>
                <a:t>Assume CAM Table Now Full</a:t>
              </a:r>
            </a:p>
          </p:txBody>
        </p:sp>
        <p:sp>
          <p:nvSpPr>
            <p:cNvPr id="49178" name="AutoShape 25"/>
            <p:cNvSpPr>
              <a:spLocks noChangeArrowheads="1"/>
            </p:cNvSpPr>
            <p:nvPr/>
          </p:nvSpPr>
          <p:spPr bwMode="auto">
            <a:xfrm rot="2700000" flipH="1">
              <a:off x="5029200" y="4495800"/>
              <a:ext cx="1673225" cy="758825"/>
            </a:xfrm>
            <a:prstGeom prst="notchedRightArrow">
              <a:avLst>
                <a:gd name="adj1" fmla="val 50000"/>
                <a:gd name="adj2" fmla="val 55126"/>
              </a:avLst>
            </a:prstGeom>
            <a:solidFill>
              <a:srgbClr val="47B0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1" rIns="73025" bIns="36511" anchor="ctr"/>
            <a:lstStyle/>
            <a:p>
              <a:pPr defTabSz="572596" eaLnBrk="0" hangingPunct="0">
                <a:lnSpc>
                  <a:spcPct val="90000"/>
                </a:lnSpc>
              </a:pPr>
              <a:r>
                <a:rPr lang="en-US" sz="1100" b="1">
                  <a:solidFill>
                    <a:srgbClr val="FFFFFF"/>
                  </a:solidFill>
                </a:rPr>
                <a:t>I Am MAC Z</a:t>
              </a:r>
            </a:p>
          </p:txBody>
        </p:sp>
        <p:grpSp>
          <p:nvGrpSpPr>
            <p:cNvPr id="49179" name="Group 26"/>
            <p:cNvGrpSpPr>
              <a:grpSpLocks/>
            </p:cNvGrpSpPr>
            <p:nvPr/>
          </p:nvGrpSpPr>
          <p:grpSpPr bwMode="auto">
            <a:xfrm>
              <a:off x="4953000" y="2286000"/>
              <a:ext cx="1676400" cy="3505200"/>
              <a:chOff x="3120" y="1440"/>
              <a:chExt cx="1056" cy="2208"/>
            </a:xfrm>
          </p:grpSpPr>
          <p:sp>
            <p:nvSpPr>
              <p:cNvPr id="49183" name="AutoShape 27"/>
              <p:cNvSpPr>
                <a:spLocks noChangeArrowheads="1"/>
              </p:cNvSpPr>
              <p:nvPr/>
            </p:nvSpPr>
            <p:spPr bwMode="auto">
              <a:xfrm rot="2700000">
                <a:off x="3216" y="2880"/>
                <a:ext cx="1056" cy="480"/>
              </a:xfrm>
              <a:prstGeom prst="notchedRightArrow">
                <a:avLst>
                  <a:gd name="adj1" fmla="val 50000"/>
                  <a:gd name="adj2" fmla="val 55000"/>
                </a:avLst>
              </a:prstGeom>
              <a:solidFill>
                <a:srgbClr val="47B0D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 defTabSz="572596" eaLnBrk="0" hangingPunct="0">
                  <a:lnSpc>
                    <a:spcPct val="90000"/>
                  </a:lnSpc>
                </a:pPr>
                <a:r>
                  <a:rPr lang="en-US" sz="1100" b="1">
                    <a:solidFill>
                      <a:srgbClr val="FFFFFF"/>
                    </a:solidFill>
                  </a:rPr>
                  <a:t>Traffic A </a:t>
                </a:r>
                <a:r>
                  <a:rPr lang="en-US" sz="1100" b="1">
                    <a:solidFill>
                      <a:srgbClr val="FFFFFF"/>
                    </a:solidFill>
                    <a:sym typeface="Wingdings" charset="0"/>
                  </a:rPr>
                  <a:t></a:t>
                </a:r>
                <a:r>
                  <a:rPr lang="en-US" sz="1100" b="1">
                    <a:solidFill>
                      <a:srgbClr val="FFFFFF"/>
                    </a:solidFill>
                  </a:rPr>
                  <a:t> B</a:t>
                </a:r>
              </a:p>
            </p:txBody>
          </p:sp>
          <p:sp>
            <p:nvSpPr>
              <p:cNvPr id="61" name="AutoShape 28"/>
              <p:cNvSpPr>
                <a:spLocks noChangeArrowheads="1"/>
              </p:cNvSpPr>
              <p:nvPr/>
            </p:nvSpPr>
            <p:spPr bwMode="auto">
              <a:xfrm rot="-2700000">
                <a:off x="3120" y="1440"/>
                <a:ext cx="1056" cy="480"/>
              </a:xfrm>
              <a:prstGeom prst="notchedRightArrow">
                <a:avLst>
                  <a:gd name="adj1" fmla="val 50000"/>
                  <a:gd name="adj2" fmla="val 55000"/>
                </a:avLst>
              </a:prstGeom>
              <a:solidFill>
                <a:srgbClr val="47B0D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1" rIns="73025" bIns="36511" anchor="ctr"/>
              <a:lstStyle/>
              <a:p>
                <a:pPr defTabSz="572596" eaLnBrk="0" hangingPunct="0">
                  <a:lnSpc>
                    <a:spcPct val="90000"/>
                  </a:lnSpc>
                  <a:defRPr/>
                </a:pPr>
                <a:r>
                  <a:rPr lang="en-US" sz="11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ヒラギノ角ゴ ProN W3" charset="-128"/>
                    <a:cs typeface="ヒラギノ角ゴ ProN W3" charset="-128"/>
                  </a:rPr>
                  <a:t>  </a:t>
                </a:r>
                <a:r>
                  <a:rPr lang="en-US" sz="1100" b="1">
                    <a:solidFill>
                      <a:srgbClr val="FFFFFF"/>
                    </a:solidFill>
                    <a:ea typeface="ヒラギノ角ゴ ProN W3" charset="-128"/>
                    <a:cs typeface="ヒラギノ角ゴ ProN W3" charset="-128"/>
                  </a:rPr>
                  <a:t>Traffic A </a:t>
                </a:r>
                <a:r>
                  <a:rPr lang="en-US" sz="1100" b="1">
                    <a:solidFill>
                      <a:srgbClr val="FFFFFF"/>
                    </a:solidFill>
                    <a:ea typeface="ヒラギノ角ゴ ProN W3" charset="-128"/>
                    <a:cs typeface="ヒラギノ角ゴ ProN W3" charset="-128"/>
                    <a:sym typeface="Wingdings" charset="2"/>
                  </a:rPr>
                  <a:t></a:t>
                </a:r>
                <a:r>
                  <a:rPr lang="en-US" sz="1100" b="1">
                    <a:solidFill>
                      <a:srgbClr val="FFFFFF"/>
                    </a:solidFill>
                    <a:ea typeface="ヒラギノ角ゴ ProN W3" charset="-128"/>
                    <a:cs typeface="ヒラギノ角ゴ ProN W3" charset="-128"/>
                  </a:rPr>
                  <a:t> B</a:t>
                </a:r>
              </a:p>
            </p:txBody>
          </p:sp>
        </p:grpSp>
        <p:pic>
          <p:nvPicPr>
            <p:cNvPr id="49180" name="Picture 29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13716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81" name="Picture 30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6482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82" name="Picture 31" descr="UP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971800"/>
              <a:ext cx="1241425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38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2362201" y="685800"/>
            <a:ext cx="7358063" cy="52447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charset="0"/>
                <a:ea typeface="ヒラギノ角ゴ ProN W3" charset="0"/>
                <a:cs typeface="Arial" charset="0"/>
              </a:rPr>
              <a:t>CAM Table FULL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1925836" y="3810001"/>
            <a:ext cx="8527852" cy="22098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 charset="0"/>
                <a:ea typeface="ヒラギノ角ゴ ProN W3" charset="0"/>
                <a:cs typeface="Arial" charset="0"/>
              </a:rPr>
              <a:t>Once the CAM table on the switch is full, traffic without a CAM entry is flooded out every port on that VLAN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 charset="0"/>
              <a:ea typeface="ヒラギノ角ゴ ProN W3" charset="0"/>
              <a:cs typeface="Arial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 charset="0"/>
                <a:ea typeface="ヒラギノ角ゴ ProN W3" charset="0"/>
                <a:cs typeface="Arial" charset="0"/>
              </a:rPr>
              <a:t>This will turn a VLAN on a switch into a </a:t>
            </a:r>
            <a:r>
              <a:rPr lang="ja-JP" altLang="en-US" sz="2000" dirty="0">
                <a:latin typeface="Arial" charset="0"/>
                <a:ea typeface="ヒラギノ角ゴ ProN W3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ヒラギノ角ゴ ProN W3" charset="0"/>
                <a:cs typeface="Arial" charset="0"/>
              </a:rPr>
              <a:t>hub</a:t>
            </a:r>
            <a:r>
              <a:rPr lang="ja-JP" altLang="en-US" sz="2000" dirty="0">
                <a:latin typeface="Arial" charset="0"/>
                <a:ea typeface="ヒラギノ角ゴ ProN W3" charset="0"/>
                <a:cs typeface="Arial" charset="0"/>
              </a:rPr>
              <a:t>”</a:t>
            </a:r>
            <a:endParaRPr lang="en-US" altLang="ja-JP" sz="2000" dirty="0">
              <a:latin typeface="Arial" charset="0"/>
              <a:ea typeface="ヒラギノ角ゴ ProN W3" charset="0"/>
              <a:cs typeface="Arial" charset="0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Arial" charset="0"/>
              <a:ea typeface="ヒラギノ角ゴ ProN W3" charset="0"/>
              <a:cs typeface="Arial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Arial" charset="0"/>
                <a:ea typeface="ヒラギノ角ゴ ProN W3" charset="0"/>
                <a:cs typeface="Arial" charset="0"/>
              </a:rPr>
              <a:t>This attack will also fill the CAM tables of adjacent switches</a:t>
            </a:r>
          </a:p>
          <a:p>
            <a:pPr marL="342900" indent="-342900">
              <a:buFont typeface="Arial"/>
              <a:buChar char="•"/>
            </a:pPr>
            <a:endParaRPr lang="en-US" dirty="0">
              <a:latin typeface="Arial" charset="0"/>
              <a:ea typeface="ヒラギノ角ゴ ProN W3" charset="0"/>
              <a:cs typeface="Arial" charset="0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Arial" charset="0"/>
              <a:ea typeface="ヒラギノ角ゴ ProN W3" charset="0"/>
              <a:cs typeface="Arial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368" indent="-200911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643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5101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558" indent="-160729" eaLnBrk="0" hangingPunct="0"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DC24B9FB-1057-BE47-9A6E-9BA85D1E4251}" type="slidenum">
              <a:rPr lang="en-US" sz="800">
                <a:solidFill>
                  <a:schemeClr val="tx1"/>
                </a:solidFill>
                <a:cs typeface="Gill Sans" charset="0"/>
              </a:rPr>
              <a:pPr eaLnBrk="1" hangingPunct="1"/>
              <a:t>6</a:t>
            </a:fld>
            <a:endParaRPr lang="en-US" sz="800">
              <a:solidFill>
                <a:schemeClr val="tx1"/>
              </a:solidFill>
              <a:cs typeface="Gill Sans" charset="0"/>
            </a:endParaRP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2131219" y="1982391"/>
            <a:ext cx="6769820" cy="1125141"/>
          </a:xfrm>
          <a:prstGeom prst="rect">
            <a:avLst/>
          </a:prstGeom>
          <a:solidFill>
            <a:srgbClr val="D2D2D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44" tIns="25672" rIns="51344" bIns="25672" anchor="ctr"/>
          <a:lstStyle>
            <a:lvl1pPr marL="288925" indent="-288925" defTabSz="8143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8143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8143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8143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814388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814388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/>
            <a:r>
              <a:rPr lang="en-US" sz="1300">
                <a:latin typeface="Courier New" charset="0"/>
              </a:rPr>
              <a:t>10.1.1.22 -&gt; (broadcast)  ARP C Who is 10.1.1.1, 10.1.1.1 ?</a:t>
            </a:r>
          </a:p>
          <a:p>
            <a:pPr algn="l"/>
            <a:r>
              <a:rPr lang="en-US" sz="1300">
                <a:latin typeface="Courier New" charset="0"/>
              </a:rPr>
              <a:t>10.1.1.22 -&gt; (broadcast)  ARP C Who is 10.1.1.19, 10.1.1.19 ?</a:t>
            </a:r>
          </a:p>
          <a:p>
            <a:pPr algn="l"/>
            <a:r>
              <a:rPr lang="en-US" sz="1300">
                <a:latin typeface="Courier New" charset="0"/>
              </a:rPr>
              <a:t>10.1.1.26 -&gt; 10.1.1.25    ICMP Echo request (ID: 256 Sequence number: 7424) </a:t>
            </a:r>
            <a:r>
              <a:rPr lang="en-US" sz="1300">
                <a:solidFill>
                  <a:schemeClr val="accent2"/>
                </a:solidFill>
                <a:latin typeface="Courier New" charset="0"/>
                <a:sym typeface="Wingdings" charset="0"/>
              </a:rPr>
              <a:t> OOPS</a:t>
            </a:r>
            <a:endParaRPr lang="en-US" sz="1300">
              <a:solidFill>
                <a:schemeClr val="accent2"/>
              </a:solidFill>
              <a:latin typeface="Courier New" charset="0"/>
            </a:endParaRPr>
          </a:p>
          <a:p>
            <a:pPr algn="l"/>
            <a:r>
              <a:rPr lang="en-US" sz="1300">
                <a:latin typeface="Courier New" charset="0"/>
              </a:rPr>
              <a:t>10.1.1.25 -&gt; 10.1.1.26    ICMP Echo reply (ID: 256 Sequence number: 7424)</a:t>
            </a:r>
            <a:r>
              <a:rPr lang="en-US" sz="130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US" sz="1300">
                <a:solidFill>
                  <a:schemeClr val="accent2"/>
                </a:solidFill>
                <a:latin typeface="Courier New" charset="0"/>
                <a:sym typeface="Wingdings" charset="0"/>
              </a:rPr>
              <a:t> OOPS</a:t>
            </a:r>
            <a:endParaRPr lang="en-US" sz="1300">
              <a:solidFill>
                <a:schemeClr val="accent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2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361</Words>
  <Application>Microsoft Macintosh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Gill Sans</vt:lpstr>
      <vt:lpstr>Office Theme</vt:lpstr>
      <vt:lpstr>MAC Address CAM Table</vt:lpstr>
      <vt:lpstr>Normal CAM Behavior 1/3</vt:lpstr>
      <vt:lpstr>Normal CAM Behavior 2/3</vt:lpstr>
      <vt:lpstr>Normal CAM Behavior 3/3</vt:lpstr>
      <vt:lpstr>CAM Overflow </vt:lpstr>
      <vt:lpstr>CAM Table FULL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Reddington</dc:creator>
  <cp:lastModifiedBy>Thomas Reddington</cp:lastModifiedBy>
  <cp:revision>3</cp:revision>
  <dcterms:created xsi:type="dcterms:W3CDTF">2018-10-13T13:51:03Z</dcterms:created>
  <dcterms:modified xsi:type="dcterms:W3CDTF">2019-02-05T16:10:58Z</dcterms:modified>
</cp:coreProperties>
</file>