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3" r:id="rId3"/>
    <p:sldId id="300" r:id="rId4"/>
    <p:sldId id="297" r:id="rId5"/>
    <p:sldId id="294" r:id="rId6"/>
    <p:sldId id="305" r:id="rId7"/>
    <p:sldId id="307" r:id="rId8"/>
    <p:sldId id="308" r:id="rId9"/>
    <p:sldId id="306" r:id="rId10"/>
    <p:sldId id="285" r:id="rId11"/>
    <p:sldId id="298" r:id="rId12"/>
    <p:sldId id="309" r:id="rId13"/>
    <p:sldId id="267" r:id="rId14"/>
    <p:sldId id="299" r:id="rId15"/>
    <p:sldId id="258" r:id="rId16"/>
    <p:sldId id="304" r:id="rId17"/>
    <p:sldId id="287" r:id="rId18"/>
    <p:sldId id="289" r:id="rId19"/>
    <p:sldId id="288" r:id="rId20"/>
    <p:sldId id="286" r:id="rId21"/>
    <p:sldId id="290" r:id="rId22"/>
    <p:sldId id="303" r:id="rId23"/>
    <p:sldId id="291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4619"/>
  </p:normalViewPr>
  <p:slideViewPr>
    <p:cSldViewPr>
      <p:cViewPr varScale="1">
        <p:scale>
          <a:sx n="109" d="100"/>
          <a:sy n="109" d="100"/>
        </p:scale>
        <p:origin x="1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A1B2D0-E90A-F847-A4EF-1ACD9C6D5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2CA53-9E33-1043-B303-3594BBA5AB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F758D84-6A50-084F-BD49-D240FA652D52}" type="datetimeFigureOut">
              <a:rPr lang="en-US"/>
              <a:pPr>
                <a:defRPr/>
              </a:pPr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99F8-88A7-2242-9CBD-D19E9F989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2829-982B-864B-ACA5-F0DE2CE070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35DC1AD-C399-6E46-923A-853223159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74387C2-8820-2541-8E54-D294D260F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5387322-5FDB-7E45-BC9D-ADCE0CEBAA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9C5E821-B06D-F14F-B514-F8BD52F4A5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E6F8B67-40B4-E942-B0C4-4CD6752A6D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3D362307-027E-1449-BD59-FA74F1A8D7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8E176C2-B1D2-0848-A88A-09C8EFB3E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204FFD2-65F4-9946-8992-ED1D31FD9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747BB-E17E-8C4D-845E-9A0F7E23E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690AB-A08C-3B48-B3D6-853F77713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6D12ED-9E8F-4F4E-9663-4DFF559F5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4D0E6-BD79-D44B-B599-1093A414C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5D19EA-74B8-CE43-9CCB-13F63C0B8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B4F7BF-2433-F441-8604-62668ADD00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B5997C-C89B-F846-983A-FFF873838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5A21-6E59-7E40-9C8B-A788A2CFB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4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DF94AD-FED1-8D41-B7F6-88F0A5613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0B9130-7109-1548-9BD1-684C94A9C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1D808-FFB1-6740-B1B0-BD0CF998D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A410-34CA-594A-B3A8-2EE0128F8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0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353C56-997F-BA4F-B933-109186B82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0DB3CF-AA31-E24E-B0F2-86AE133ED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93E566-F166-184B-AD8D-EA15F52E1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FA42-7B62-AD42-8A3A-C1B4ACD898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777F5F-9F8A-9C44-999F-E19A160B9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6A4D35-B78E-FF48-9167-0866AB3BA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8D9858-033E-7442-8BF3-3348DCC7F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B4C1-541C-FD46-BDA3-BEA6995CE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62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D0BCB-45A9-8F4F-AF6F-68A5AAC55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04995-8A28-7449-B83F-634DA2DEC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1A61A-53DA-FE49-8540-0BB71B36FD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97D1-41DB-9F47-9524-30496EE0E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76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A2A99E-C833-134E-8A69-9D3277B75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F44B5A-7E04-D84D-895A-BEA69D553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91C4010-B4F7-FF47-81BC-4B5BBC7BF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93B5-5B81-DD40-92C2-8AAA2D3BE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8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DD90E2-795B-4247-BF5C-AF43EC857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D433C6-7E99-8441-8BB2-AA0F93E59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F49D6E-C6FC-B74A-862A-4A0B19576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3252D-89EC-1449-BE15-359694316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05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570920E-1DE8-8348-A32E-A7AC27EF0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D1016D-0C54-BE40-99EE-19C665395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14DE31-52D7-1C44-A55F-5FDDEE8EB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2DAB8-7F49-2842-94A2-BC6F23A99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1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81CE1-C8DB-9248-84CE-7C660286A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983E7-9D3C-9E43-8AC7-0CA1CDCC9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ACDC6-0B7A-884D-ABDB-2C3D63CAE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0E238-8BCA-104B-8CFF-F48B90479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8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05B5-9913-1249-A14A-226BC956E0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A1339-FE54-7841-948D-24630BC6A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22841-6108-834A-B1BC-0DBECD7C3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ECF6-A78C-A34D-847F-542B6888C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5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9AE2D1-A51B-2342-88A2-1773800D2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ECC168-7EAD-E742-9470-AE5AAC536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A8BC61-3DD5-894C-B2CF-FD190918D9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BF0E0D-DDF9-1C41-9378-7DEC32983F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A6B343-D0EE-3946-882C-6A4927795F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135B15E4-8613-3745-AB8E-A967EC253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FC0826-C02B-E74C-ACB7-75508642C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4400"/>
              <a:t>Ethernet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35FF29D-AFA6-984F-9A26-C1E85E0D2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819400"/>
            <a:ext cx="6248400" cy="2743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/>
              <a:t>Outline</a:t>
            </a:r>
          </a:p>
          <a:p>
            <a:pPr>
              <a:buFontTx/>
              <a:buNone/>
              <a:defRPr/>
            </a:pPr>
            <a:r>
              <a:rPr lang="en-US" altLang="en-US"/>
              <a:t>	Multiple Access and Ethernet Intro</a:t>
            </a:r>
          </a:p>
          <a:p>
            <a:pPr>
              <a:buFontTx/>
              <a:buNone/>
              <a:defRPr/>
            </a:pPr>
            <a:r>
              <a:rPr lang="en-US" altLang="en-US"/>
              <a:t>	Ethernet Framing</a:t>
            </a:r>
          </a:p>
          <a:p>
            <a:pPr>
              <a:buFontTx/>
              <a:buNone/>
              <a:defRPr/>
            </a:pPr>
            <a:r>
              <a:rPr lang="en-US" altLang="en-US"/>
              <a:t>	CSMA/CD protocol</a:t>
            </a:r>
          </a:p>
          <a:p>
            <a:pPr>
              <a:buFontTx/>
              <a:buNone/>
              <a:defRPr/>
            </a:pPr>
            <a:r>
              <a:rPr lang="en-US" altLang="en-US"/>
              <a:t>	Exponential backoff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2A3BBE-A67E-F044-B55B-544727A1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94E37-E734-BF47-A8F3-3A14A87A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5DE8A-2AA5-894A-88A5-9AC42B35383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EDBD-432A-E84D-844A-B3488CE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87FA3F2-3DCA-2345-B99A-A0A5B0BC0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Ethernet Overview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831A6CB-E530-B84B-91F5-FC7112E4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34340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Most popular packet-switched LAN technology</a:t>
            </a:r>
          </a:p>
          <a:p>
            <a:pPr>
              <a:defRPr/>
            </a:pPr>
            <a:r>
              <a:rPr lang="en-US" altLang="en-US" sz="2400"/>
              <a:t>Bandwidths: 10Mbps, 100Mbps, 1Gbps</a:t>
            </a:r>
          </a:p>
          <a:p>
            <a:pPr>
              <a:defRPr/>
            </a:pPr>
            <a:r>
              <a:rPr lang="en-US" altLang="en-US" sz="2400"/>
              <a:t>Max bus length: 2500m </a:t>
            </a:r>
          </a:p>
          <a:p>
            <a:pPr lvl="1">
              <a:defRPr/>
            </a:pPr>
            <a:r>
              <a:rPr lang="en-US" altLang="en-US" sz="2000"/>
              <a:t>500m segments with 4 repeaters</a:t>
            </a:r>
          </a:p>
          <a:p>
            <a:pPr>
              <a:defRPr/>
            </a:pPr>
            <a:r>
              <a:rPr lang="en-US" altLang="en-US" sz="2400"/>
              <a:t>Bus and Star topologies are used to connect hosts</a:t>
            </a:r>
          </a:p>
          <a:p>
            <a:pPr lvl="1">
              <a:defRPr/>
            </a:pPr>
            <a:r>
              <a:rPr lang="en-US" altLang="en-US" sz="2000"/>
              <a:t>Hosts attach to network via Ethernet transceiver or hub or switch</a:t>
            </a:r>
          </a:p>
          <a:p>
            <a:pPr lvl="2">
              <a:defRPr/>
            </a:pPr>
            <a:r>
              <a:rPr lang="en-US" altLang="en-US" sz="1800"/>
              <a:t>Detects line state and sends/receives signals</a:t>
            </a:r>
          </a:p>
          <a:p>
            <a:pPr lvl="1">
              <a:defRPr/>
            </a:pPr>
            <a:r>
              <a:rPr lang="en-US" altLang="en-US" sz="2000"/>
              <a:t>Hubs are used to facilitate shared connections</a:t>
            </a:r>
          </a:p>
          <a:p>
            <a:pPr lvl="1">
              <a:defRPr/>
            </a:pPr>
            <a:r>
              <a:rPr lang="en-US" altLang="en-US" sz="2000"/>
              <a:t>All hosts on an Ethernet are competing for access to the medium</a:t>
            </a:r>
          </a:p>
          <a:p>
            <a:pPr lvl="2">
              <a:defRPr/>
            </a:pPr>
            <a:r>
              <a:rPr lang="en-US" altLang="en-US" sz="1800"/>
              <a:t>Switches break this model</a:t>
            </a:r>
          </a:p>
          <a:p>
            <a:pPr>
              <a:defRPr/>
            </a:pPr>
            <a:r>
              <a:rPr lang="en-US" altLang="en-US" sz="2400"/>
              <a:t>Problem: Distributed algorithm that provides fair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363D6-A1B0-9E4F-85BD-CA1285B5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6B43D-5B1E-834C-923F-7EB83F4C09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51735CF-6031-D24C-BD82-10F05A62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A1950AA3-8094-4343-B2D9-8B30733C8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Ethernet Overview (contd.)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BFB877-E64A-C140-94C2-01245FF15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810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Ethernet by definition is a broadcast protocol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Any signal can be received by all hosts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Switching enables individual hosts to communicate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Network layer packets are transmitted over an Ethernet by encapsulating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Frame Format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85C2A800-2F25-2941-9313-A81AD1ACBE0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25938"/>
            <a:ext cx="5638800" cy="931862"/>
            <a:chOff x="1200" y="3246"/>
            <a:chExt cx="3552" cy="587"/>
          </a:xfrm>
        </p:grpSpPr>
        <p:sp>
          <p:nvSpPr>
            <p:cNvPr id="25606" name="Freeform 5">
              <a:extLst>
                <a:ext uri="{FF2B5EF4-FFF2-40B4-BE49-F238E27FC236}">
                  <a16:creationId xmlns:a16="http://schemas.microsoft.com/office/drawing/2014/main" id="{B77EE072-F6FA-804E-8775-03085D07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36 w 200"/>
                <a:gd name="T1" fmla="*/ 299 h 448"/>
                <a:gd name="T2" fmla="*/ 116 w 200"/>
                <a:gd name="T3" fmla="*/ 299 h 448"/>
                <a:gd name="T4" fmla="*/ 116 w 200"/>
                <a:gd name="T5" fmla="*/ 0 h 448"/>
                <a:gd name="T6" fmla="*/ 36 w 200"/>
                <a:gd name="T7" fmla="*/ 0 h 448"/>
                <a:gd name="T8" fmla="*/ 0 w 200"/>
                <a:gd name="T9" fmla="*/ 99 h 448"/>
                <a:gd name="T10" fmla="*/ 82 w 200"/>
                <a:gd name="T11" fmla="*/ 99 h 448"/>
                <a:gd name="T12" fmla="*/ 36 w 200"/>
                <a:gd name="T13" fmla="*/ 299 h 448"/>
                <a:gd name="T14" fmla="*/ 36 w 200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Freeform 6">
              <a:extLst>
                <a:ext uri="{FF2B5EF4-FFF2-40B4-BE49-F238E27FC236}">
                  <a16:creationId xmlns:a16="http://schemas.microsoft.com/office/drawing/2014/main" id="{FF430FD6-1945-3C43-ADD2-388B8ADC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36 w 200"/>
                <a:gd name="T1" fmla="*/ 299 h 448"/>
                <a:gd name="T2" fmla="*/ 116 w 200"/>
                <a:gd name="T3" fmla="*/ 299 h 448"/>
                <a:gd name="T4" fmla="*/ 116 w 200"/>
                <a:gd name="T5" fmla="*/ 0 h 448"/>
                <a:gd name="T6" fmla="*/ 36 w 200"/>
                <a:gd name="T7" fmla="*/ 0 h 448"/>
                <a:gd name="T8" fmla="*/ 0 w 200"/>
                <a:gd name="T9" fmla="*/ 99 h 448"/>
                <a:gd name="T10" fmla="*/ 82 w 200"/>
                <a:gd name="T11" fmla="*/ 99 h 448"/>
                <a:gd name="T12" fmla="*/ 36 w 200"/>
                <a:gd name="T13" fmla="*/ 299 h 448"/>
                <a:gd name="T14" fmla="*/ 36 w 200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Freeform 7">
              <a:extLst>
                <a:ext uri="{FF2B5EF4-FFF2-40B4-BE49-F238E27FC236}">
                  <a16:creationId xmlns:a16="http://schemas.microsoft.com/office/drawing/2014/main" id="{C023421A-63D8-FD4D-A913-E85AA7AFA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468 w 884"/>
                <a:gd name="T1" fmla="*/ 299 h 448"/>
                <a:gd name="T2" fmla="*/ 0 w 884"/>
                <a:gd name="T3" fmla="*/ 299 h 448"/>
                <a:gd name="T4" fmla="*/ 0 w 884"/>
                <a:gd name="T5" fmla="*/ 0 h 448"/>
                <a:gd name="T6" fmla="*/ 468 w 884"/>
                <a:gd name="T7" fmla="*/ 0 h 448"/>
                <a:gd name="T8" fmla="*/ 418 w 884"/>
                <a:gd name="T9" fmla="*/ 134 h 448"/>
                <a:gd name="T10" fmla="*/ 509 w 884"/>
                <a:gd name="T11" fmla="*/ 134 h 448"/>
                <a:gd name="T12" fmla="*/ 468 w 884"/>
                <a:gd name="T13" fmla="*/ 299 h 448"/>
                <a:gd name="T14" fmla="*/ 468 w 884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8">
              <a:extLst>
                <a:ext uri="{FF2B5EF4-FFF2-40B4-BE49-F238E27FC236}">
                  <a16:creationId xmlns:a16="http://schemas.microsoft.com/office/drawing/2014/main" id="{1A3BCBC3-C46F-E64B-9225-FD9D532B7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468 w 884"/>
                <a:gd name="T1" fmla="*/ 299 h 448"/>
                <a:gd name="T2" fmla="*/ 0 w 884"/>
                <a:gd name="T3" fmla="*/ 299 h 448"/>
                <a:gd name="T4" fmla="*/ 0 w 884"/>
                <a:gd name="T5" fmla="*/ 0 h 448"/>
                <a:gd name="T6" fmla="*/ 468 w 884"/>
                <a:gd name="T7" fmla="*/ 0 h 448"/>
                <a:gd name="T8" fmla="*/ 418 w 884"/>
                <a:gd name="T9" fmla="*/ 134 h 448"/>
                <a:gd name="T10" fmla="*/ 509 w 884"/>
                <a:gd name="T11" fmla="*/ 134 h 448"/>
                <a:gd name="T12" fmla="*/ 468 w 884"/>
                <a:gd name="T13" fmla="*/ 299 h 448"/>
                <a:gd name="T14" fmla="*/ 468 w 884"/>
                <a:gd name="T15" fmla="*/ 299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Rectangle 9">
              <a:extLst>
                <a:ext uri="{FF2B5EF4-FFF2-40B4-BE49-F238E27FC236}">
                  <a16:creationId xmlns:a16="http://schemas.microsoft.com/office/drawing/2014/main" id="{517CBAFF-9C73-F147-97B7-58753B92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78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endParaRPr lang="en-US" altLang="en-US" sz="1800"/>
            </a:p>
          </p:txBody>
        </p:sp>
        <p:sp>
          <p:nvSpPr>
            <p:cNvPr id="25611" name="Rectangle 10">
              <a:extLst>
                <a:ext uri="{FF2B5EF4-FFF2-40B4-BE49-F238E27FC236}">
                  <a16:creationId xmlns:a16="http://schemas.microsoft.com/office/drawing/2014/main" id="{52856DDF-C71E-9640-9815-FFA6F7CF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62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25612" name="Freeform 11">
              <a:extLst>
                <a:ext uri="{FF2B5EF4-FFF2-40B4-BE49-F238E27FC236}">
                  <a16:creationId xmlns:a16="http://schemas.microsoft.com/office/drawing/2014/main" id="{3B17708B-BC1B-0545-BE21-E63FB9FD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451"/>
              <a:ext cx="3552" cy="366"/>
            </a:xfrm>
            <a:custGeom>
              <a:avLst/>
              <a:gdLst>
                <a:gd name="T0" fmla="*/ 2694 w 4684"/>
                <a:gd name="T1" fmla="*/ 299 h 448"/>
                <a:gd name="T2" fmla="*/ 2694 w 4684"/>
                <a:gd name="T3" fmla="*/ 0 h 448"/>
                <a:gd name="T4" fmla="*/ 0 w 4684"/>
                <a:gd name="T5" fmla="*/ 0 h 448"/>
                <a:gd name="T6" fmla="*/ 0 w 4684"/>
                <a:gd name="T7" fmla="*/ 299 h 448"/>
                <a:gd name="T8" fmla="*/ 2694 w 4684"/>
                <a:gd name="T9" fmla="*/ 299 h 448"/>
                <a:gd name="T10" fmla="*/ 2694 w 4684"/>
                <a:gd name="T11" fmla="*/ 299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84" h="448">
                  <a:moveTo>
                    <a:pt x="4684" y="448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4684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83C6313B-DE49-EC43-B8BF-814EDC873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>
              <a:extLst>
                <a:ext uri="{FF2B5EF4-FFF2-40B4-BE49-F238E27FC236}">
                  <a16:creationId xmlns:a16="http://schemas.microsoft.com/office/drawing/2014/main" id="{CAB9FE67-9791-7444-9534-8ED477B88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>
              <a:extLst>
                <a:ext uri="{FF2B5EF4-FFF2-40B4-BE49-F238E27FC236}">
                  <a16:creationId xmlns:a16="http://schemas.microsoft.com/office/drawing/2014/main" id="{1E45FB29-332F-5745-A183-D885E521A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Rectangle 15">
              <a:extLst>
                <a:ext uri="{FF2B5EF4-FFF2-40B4-BE49-F238E27FC236}">
                  <a16:creationId xmlns:a16="http://schemas.microsoft.com/office/drawing/2014/main" id="{16A32DFB-B128-504E-89C3-FA2A4921E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24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64</a:t>
              </a:r>
              <a:endParaRPr lang="en-US" altLang="en-US" sz="1800"/>
            </a:p>
          </p:txBody>
        </p:sp>
        <p:sp>
          <p:nvSpPr>
            <p:cNvPr id="25617" name="Rectangle 16">
              <a:extLst>
                <a:ext uri="{FF2B5EF4-FFF2-40B4-BE49-F238E27FC236}">
                  <a16:creationId xmlns:a16="http://schemas.microsoft.com/office/drawing/2014/main" id="{84EF8F3A-B4F9-C841-811C-623D64A0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24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800"/>
            </a:p>
          </p:txBody>
        </p:sp>
        <p:sp>
          <p:nvSpPr>
            <p:cNvPr id="25618" name="Rectangle 17">
              <a:extLst>
                <a:ext uri="{FF2B5EF4-FFF2-40B4-BE49-F238E27FC236}">
                  <a16:creationId xmlns:a16="http://schemas.microsoft.com/office/drawing/2014/main" id="{CB9F25C7-B59F-8742-B6B5-8C4ADB2CF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324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32</a:t>
              </a:r>
              <a:endParaRPr lang="en-US" altLang="en-US" sz="1800"/>
            </a:p>
          </p:txBody>
        </p:sp>
        <p:sp>
          <p:nvSpPr>
            <p:cNvPr id="25619" name="Rectangle 18">
              <a:extLst>
                <a:ext uri="{FF2B5EF4-FFF2-40B4-BE49-F238E27FC236}">
                  <a16:creationId xmlns:a16="http://schemas.microsoft.com/office/drawing/2014/main" id="{B0778A92-7D9B-894F-9B84-69F6F6786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3542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CRC</a:t>
              </a:r>
              <a:endParaRPr lang="en-US" altLang="en-US" sz="1800"/>
            </a:p>
          </p:txBody>
        </p:sp>
        <p:sp>
          <p:nvSpPr>
            <p:cNvPr id="25620" name="Rectangle 19">
              <a:extLst>
                <a:ext uri="{FF2B5EF4-FFF2-40B4-BE49-F238E27FC236}">
                  <a16:creationId xmlns:a16="http://schemas.microsoft.com/office/drawing/2014/main" id="{5BE74EE4-7E08-F34E-84C8-51B1304D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542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Preamble</a:t>
              </a:r>
              <a:endParaRPr lang="en-US" altLang="en-US" sz="1800"/>
            </a:p>
          </p:txBody>
        </p:sp>
        <p:sp>
          <p:nvSpPr>
            <p:cNvPr id="25621" name="Rectangle 20">
              <a:extLst>
                <a:ext uri="{FF2B5EF4-FFF2-40B4-BE49-F238E27FC236}">
                  <a16:creationId xmlns:a16="http://schemas.microsoft.com/office/drawing/2014/main" id="{7ADC3ADB-9D54-9847-83ED-11983F4D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472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endParaRPr lang="en-US" altLang="en-US" sz="1800"/>
            </a:p>
          </p:txBody>
        </p:sp>
        <p:sp>
          <p:nvSpPr>
            <p:cNvPr id="25622" name="Rectangle 21">
              <a:extLst>
                <a:ext uri="{FF2B5EF4-FFF2-40B4-BE49-F238E27FC236}">
                  <a16:creationId xmlns:a16="http://schemas.microsoft.com/office/drawing/2014/main" id="{DFA4F164-E49F-0A40-870E-2ABFC68A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6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800"/>
            </a:p>
          </p:txBody>
        </p:sp>
        <p:sp>
          <p:nvSpPr>
            <p:cNvPr id="25623" name="Line 22">
              <a:extLst>
                <a:ext uri="{FF2B5EF4-FFF2-40B4-BE49-F238E27FC236}">
                  <a16:creationId xmlns:a16="http://schemas.microsoft.com/office/drawing/2014/main" id="{4BA316D5-1968-9E49-941B-E08031750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Rectangle 23">
              <a:extLst>
                <a:ext uri="{FF2B5EF4-FFF2-40B4-BE49-F238E27FC236}">
                  <a16:creationId xmlns:a16="http://schemas.microsoft.com/office/drawing/2014/main" id="{52D7275B-25B7-D54F-ABBF-E4282A2E7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42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  <a:endParaRPr lang="en-US" altLang="en-US" sz="1800"/>
            </a:p>
          </p:txBody>
        </p:sp>
        <p:sp>
          <p:nvSpPr>
            <p:cNvPr id="25625" name="Rectangle 24">
              <a:extLst>
                <a:ext uri="{FF2B5EF4-FFF2-40B4-BE49-F238E27FC236}">
                  <a16:creationId xmlns:a16="http://schemas.microsoft.com/office/drawing/2014/main" id="{77A80239-4E8F-5A47-82E3-EAE0D788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354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Body</a:t>
              </a:r>
              <a:endParaRPr lang="en-US" altLang="en-US" sz="1800"/>
            </a:p>
          </p:txBody>
        </p:sp>
        <p:sp>
          <p:nvSpPr>
            <p:cNvPr id="25626" name="Rectangle 25">
              <a:extLst>
                <a:ext uri="{FF2B5EF4-FFF2-40B4-BE49-F238E27FC236}">
                  <a16:creationId xmlns:a16="http://schemas.microsoft.com/office/drawing/2014/main" id="{CEFB9378-71C5-294D-AFBB-EBAF945B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24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sz="1800"/>
            </a:p>
          </p:txBody>
        </p:sp>
        <p:sp>
          <p:nvSpPr>
            <p:cNvPr id="25627" name="Rectangle 26">
              <a:extLst>
                <a:ext uri="{FF2B5EF4-FFF2-40B4-BE49-F238E27FC236}">
                  <a16:creationId xmlns:a16="http://schemas.microsoft.com/office/drawing/2014/main" id="{71BDE1A8-89CB-2445-9E00-0EF1FDA93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46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8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CFF68-684D-CD43-B3C1-6B431F9D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4D377-6103-3C48-9E86-91E5D701A22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6D8E-E8C7-3043-8B1B-30F38680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0A7D93A-054E-D747-B382-2A6272120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Switched Ethernet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0754E59-4C31-694F-BC97-E430CC031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/>
              <a:t>Switches forward and filter frames based on LAN addresses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It’s not a bus or a router (although simple forwarding tables are maintained)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Very scalable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Options for many interfaces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Full duplex operation (send/receive frames simultaneously)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Connect two or more “segments” by copying data frames between them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Switches only copy data when needed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>
                <a:sym typeface="Wingdings" charset="2"/>
              </a:rPr>
              <a:t>key difference from repeaters</a:t>
            </a:r>
            <a:endParaRPr lang="en-US" altLang="en-US" sz="1600"/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Higher link bandwidth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Collisions are completely avoided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Much greater aggregate bandwidth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Separate segments can send at once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4AE03-C2F6-A244-828D-10D34E18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8EDF4-34FF-B74F-B613-2C3E5DE4F3D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21AC-F1A4-244F-A738-8634273E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199169D-588A-4D4B-BCB1-55DB27FDF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Ethernet Frames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5A909E-F855-894A-B8B4-07194300B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Preamble is a sequence of 7 bytes, each set to “10101010”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Used to synchronize receiver before actual data is sent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Addresses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unique, 48-bit unicast address assigned to each adapter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example: </a:t>
            </a:r>
            <a:r>
              <a:rPr lang="en-US" altLang="en-US" sz="1800" b="1">
                <a:latin typeface="Courier New" charset="0"/>
              </a:rPr>
              <a:t>8:0:e4:b1:2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Each manufacturer gets their own address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broadcast: all </a:t>
            </a:r>
            <a:r>
              <a:rPr lang="en-US" altLang="en-US" sz="2000" b="1">
                <a:latin typeface="Courier New" charset="0"/>
              </a:rPr>
              <a:t>1</a:t>
            </a:r>
            <a:r>
              <a:rPr lang="en-US" altLang="en-US" sz="2000"/>
              <a:t>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multicast: first bit is </a:t>
            </a:r>
            <a:r>
              <a:rPr lang="en-US" altLang="en-US" sz="2000" b="1">
                <a:latin typeface="Courier New" charset="0"/>
              </a:rPr>
              <a:t>1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Type field is a demultiplexing key used to determine which higher level protocol the frame should be delivered to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Body can contain up to 1500 bytes of data</a:t>
            </a:r>
          </a:p>
          <a:p>
            <a:pPr>
              <a:lnSpc>
                <a:spcPct val="90000"/>
              </a:lnSpc>
              <a:defRPr/>
            </a:pPr>
            <a:endParaRPr lang="en-US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08D67-96D2-C34D-82D6-FEB7906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FD94B-E899-7F4B-8EA1-BF2A16376A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20E9-FEF1-664D-B3DC-DA53F3D3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79ABD07-C377-914A-B36F-4A217A1B9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 Quick Word about Aloha Networks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8FC90BC-62DC-E64C-AADD-B350D9CE1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>
                <a:solidFill>
                  <a:srgbClr val="000000"/>
                </a:solidFill>
              </a:rPr>
              <a:t>Developed  in late 60’s by Norm Abramson at Univ. of Hawaii (!!) for use with packet radio systems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Any station can send data at any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Receiver sends an ACK for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Timeout for ACK signals that there was a collision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>
                <a:solidFill>
                  <a:srgbClr val="000000"/>
                </a:solidFill>
              </a:rPr>
              <a:t>What happens if timeout is poorly timed?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If there is a collision, sender will resend data after a random backoff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>
                <a:solidFill>
                  <a:srgbClr val="000000"/>
                </a:solidFill>
              </a:rPr>
              <a:t>Utilization (fraction of transmitted frames avoiding collision for N nodes) was pretty bad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Max utilization = 18%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>
                <a:solidFill>
                  <a:srgbClr val="000000"/>
                </a:solidFill>
              </a:rPr>
              <a:t>Slotted Aloha (dividing transmit time into windows) helped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Max utilization increased to 36%</a:t>
            </a:r>
          </a:p>
          <a:p>
            <a:pPr>
              <a:lnSpc>
                <a:spcPct val="90000"/>
              </a:lnSpc>
              <a:defRPr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5660B-BA02-A74E-8DEE-ED6B72C5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F0237-A823-6F4D-A78A-B9747CFA93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2C0A5-180C-5D4A-9CD1-5C2D5CE6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7984-77FE-8841-BF6B-247B8D84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33756D-1C12-4646-B093-6E3E176E6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Ethernet’s MAC Algorithm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06885BC-4670-EC4C-AB20-5C4EB9BD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9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dirty="0"/>
              <a:t>Ethernet uses CSMA/CD – listens to line before/during sending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If line is idle (no carrier sensed)</a:t>
            </a:r>
            <a:endParaRPr lang="en-US" altLang="en-US" sz="32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send packet immediately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upper bound message size of 1500 bytes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must wait 9.6us between back-to-back frames</a:t>
            </a:r>
            <a:endParaRPr lang="en-US" altLang="en-US" sz="2800" dirty="0"/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If line is busy (carrier sensed)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wait until idle and transmit packet immediately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dirty="0"/>
              <a:t>called </a:t>
            </a:r>
            <a:r>
              <a:rPr lang="en-US" altLang="en-US" i="1" dirty="0"/>
              <a:t>1-persistent  </a:t>
            </a:r>
            <a:r>
              <a:rPr lang="en-US" altLang="en-US" dirty="0"/>
              <a:t>sending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If collision detected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Stop sending and jam signal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Try again later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3894E-1CE7-524A-B64E-C47C02A5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D5AA-EF83-EE49-82F5-B09CB201B6C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DA16BE4-C066-4041-B6FE-FA02094A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3703D70-2DFA-3040-A922-4D8D0FD77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State Diagram for CSMA/CD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614E4CC7-CA5E-5E46-B9AB-B1E85789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7620000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70661" name="AutoShape 5">
            <a:extLst>
              <a:ext uri="{FF2B5EF4-FFF2-40B4-BE49-F238E27FC236}">
                <a16:creationId xmlns:a16="http://schemas.microsoft.com/office/drawing/2014/main" id="{369BA937-47C7-2844-A2DD-E13E12EA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295400" cy="838200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Packet?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6CF86AA2-7BC0-6A4A-B5F2-A2D98A3E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16764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Sense Carrier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78309819-0BDE-B448-A555-4300102C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1066800" cy="762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Discard Packet</a:t>
            </a:r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DFA89718-1D70-B445-A013-18BE412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990600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Send</a:t>
            </a: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A0827AF4-A0DC-F741-AE1F-96D0FC6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16764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Detect Collision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32C2A41A-F4DE-BB45-8AC0-DCFAEEA6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1981200" cy="1219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Jam channel b=CalcBackoff(); wait(b);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attempts++;</a:t>
            </a: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7DD89FA6-5022-A24C-9D08-17B911D65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1242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42209BC1-D9B2-5845-957A-372524D1D30E}"/>
              </a:ext>
            </a:extLst>
          </p:cNvPr>
          <p:cNvCxnSpPr>
            <a:cxnSpLocks noChangeShapeType="1"/>
            <a:stCxn id="70661" idx="1"/>
            <a:endCxn id="70663" idx="0"/>
          </p:cNvCxnSpPr>
          <p:nvPr/>
        </p:nvCxnSpPr>
        <p:spPr bwMode="auto">
          <a:xfrm rot="10800000" flipV="1">
            <a:off x="1828800" y="2705100"/>
            <a:ext cx="595313" cy="1624013"/>
          </a:xfrm>
          <a:prstGeom prst="bentConnector2">
            <a:avLst/>
          </a:prstGeom>
          <a:noFill/>
          <a:ln w="28575">
            <a:solidFill>
              <a:srgbClr val="FF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0669" name="Group 13">
            <a:extLst>
              <a:ext uri="{FF2B5EF4-FFF2-40B4-BE49-F238E27FC236}">
                <a16:creationId xmlns:a16="http://schemas.microsoft.com/office/drawing/2014/main" id="{12107CB9-4B8A-F049-A260-AFD4483900F6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705100"/>
            <a:ext cx="3643312" cy="709613"/>
            <a:chOff x="2361" y="1272"/>
            <a:chExt cx="2295" cy="447"/>
          </a:xfrm>
        </p:grpSpPr>
        <p:cxnSp>
          <p:nvCxnSpPr>
            <p:cNvPr id="70670" name="AutoShape 14">
              <a:extLst>
                <a:ext uri="{FF2B5EF4-FFF2-40B4-BE49-F238E27FC236}">
                  <a16:creationId xmlns:a16="http://schemas.microsoft.com/office/drawing/2014/main" id="{9DE12369-AEB0-6148-8D75-B63553C3BE5A}"/>
                </a:ext>
              </a:extLst>
            </p:cNvPr>
            <p:cNvCxnSpPr>
              <a:cxnSpLocks noChangeShapeType="1"/>
              <a:stCxn id="70665" idx="0"/>
              <a:endCxn id="70661" idx="3"/>
            </p:cNvCxnSpPr>
            <p:nvPr/>
          </p:nvCxnSpPr>
          <p:spPr bwMode="auto">
            <a:xfrm rot="5400000" flipH="1">
              <a:off x="3141" y="492"/>
              <a:ext cx="447" cy="2007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7EF2B10F-6906-5540-A5F9-800B22EC1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1305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>
                  <a:solidFill>
                    <a:schemeClr val="folHlink"/>
                  </a:solidFill>
                  <a:latin typeface="Arial" charset="0"/>
                </a:rPr>
                <a:t>No</a:t>
              </a:r>
            </a:p>
          </p:txBody>
        </p:sp>
      </p:grpSp>
      <p:grpSp>
        <p:nvGrpSpPr>
          <p:cNvPr id="70672" name="Group 16">
            <a:extLst>
              <a:ext uri="{FF2B5EF4-FFF2-40B4-BE49-F238E27FC236}">
                <a16:creationId xmlns:a16="http://schemas.microsoft.com/office/drawing/2014/main" id="{44D1FA0B-4D58-CC48-AA7D-B3A14FE5B3C3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4038600"/>
            <a:ext cx="577850" cy="609600"/>
            <a:chOff x="4356" y="2112"/>
            <a:chExt cx="364" cy="384"/>
          </a:xfrm>
        </p:grpSpPr>
        <p:sp>
          <p:nvSpPr>
            <p:cNvPr id="70673" name="Line 17">
              <a:extLst>
                <a:ext uri="{FF2B5EF4-FFF2-40B4-BE49-F238E27FC236}">
                  <a16:creationId xmlns:a16="http://schemas.microsoft.com/office/drawing/2014/main" id="{54B75CD8-C242-F245-B464-15633C0FF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2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0674" name="Text Box 18">
              <a:extLst>
                <a:ext uri="{FF2B5EF4-FFF2-40B4-BE49-F238E27FC236}">
                  <a16:creationId xmlns:a16="http://schemas.microsoft.com/office/drawing/2014/main" id="{3416E829-178D-3A43-8462-D7940FE90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208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>
                  <a:solidFill>
                    <a:schemeClr val="folHlink"/>
                  </a:solidFill>
                  <a:latin typeface="Arial" charset="0"/>
                </a:rPr>
                <a:t>Yes</a:t>
              </a:r>
            </a:p>
          </p:txBody>
        </p:sp>
      </p:grpSp>
      <p:grpSp>
        <p:nvGrpSpPr>
          <p:cNvPr id="70675" name="Group 19">
            <a:extLst>
              <a:ext uri="{FF2B5EF4-FFF2-40B4-BE49-F238E27FC236}">
                <a16:creationId xmlns:a16="http://schemas.microsoft.com/office/drawing/2014/main" id="{5413A220-F391-064A-8B2F-32FCCC5DF79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52888"/>
            <a:ext cx="2881313" cy="1281112"/>
            <a:chOff x="1968" y="2121"/>
            <a:chExt cx="1815" cy="807"/>
          </a:xfrm>
        </p:grpSpPr>
        <p:cxnSp>
          <p:nvCxnSpPr>
            <p:cNvPr id="70676" name="AutoShape 20">
              <a:extLst>
                <a:ext uri="{FF2B5EF4-FFF2-40B4-BE49-F238E27FC236}">
                  <a16:creationId xmlns:a16="http://schemas.microsoft.com/office/drawing/2014/main" id="{3207C0AA-4CF1-6741-99BB-A3471A3CEDB8}"/>
                </a:ext>
              </a:extLst>
            </p:cNvPr>
            <p:cNvCxnSpPr>
              <a:cxnSpLocks noChangeShapeType="1"/>
              <a:stCxn id="70666" idx="1"/>
              <a:endCxn id="70662" idx="4"/>
            </p:cNvCxnSpPr>
            <p:nvPr/>
          </p:nvCxnSpPr>
          <p:spPr bwMode="auto">
            <a:xfrm rot="10800000">
              <a:off x="1968" y="2121"/>
              <a:ext cx="1815" cy="759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677" name="Text Box 21">
              <a:extLst>
                <a:ext uri="{FF2B5EF4-FFF2-40B4-BE49-F238E27FC236}">
                  <a16:creationId xmlns:a16="http://schemas.microsoft.com/office/drawing/2014/main" id="{5CBEBB9F-B2E3-0046-9F9E-27F31E6F5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97"/>
              <a:ext cx="9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>
                  <a:solidFill>
                    <a:schemeClr val="folHlink"/>
                  </a:solidFill>
                  <a:latin typeface="Arial" charset="0"/>
                </a:rPr>
                <a:t>attempts &lt; 16</a:t>
              </a:r>
            </a:p>
          </p:txBody>
        </p:sp>
      </p:grpSp>
      <p:grpSp>
        <p:nvGrpSpPr>
          <p:cNvPr id="70678" name="Group 22">
            <a:extLst>
              <a:ext uri="{FF2B5EF4-FFF2-40B4-BE49-F238E27FC236}">
                <a16:creationId xmlns:a16="http://schemas.microsoft.com/office/drawing/2014/main" id="{AF068547-F5D4-B047-8F4F-E34BF40726A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119688"/>
            <a:ext cx="5181600" cy="1038225"/>
            <a:chOff x="1152" y="2793"/>
            <a:chExt cx="3264" cy="654"/>
          </a:xfrm>
        </p:grpSpPr>
        <p:cxnSp>
          <p:nvCxnSpPr>
            <p:cNvPr id="70679" name="AutoShape 23">
              <a:extLst>
                <a:ext uri="{FF2B5EF4-FFF2-40B4-BE49-F238E27FC236}">
                  <a16:creationId xmlns:a16="http://schemas.microsoft.com/office/drawing/2014/main" id="{32C1C4CD-8CA0-504B-9B38-B557153A1B48}"/>
                </a:ext>
              </a:extLst>
            </p:cNvPr>
            <p:cNvCxnSpPr>
              <a:cxnSpLocks noChangeShapeType="1"/>
              <a:stCxn id="70666" idx="2"/>
              <a:endCxn id="70663" idx="2"/>
            </p:cNvCxnSpPr>
            <p:nvPr/>
          </p:nvCxnSpPr>
          <p:spPr bwMode="auto">
            <a:xfrm rot="16200000" flipV="1">
              <a:off x="2544" y="1401"/>
              <a:ext cx="480" cy="3264"/>
            </a:xfrm>
            <a:prstGeom prst="bentConnector3">
              <a:avLst>
                <a:gd name="adj1" fmla="val -28125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680" name="Text Box 24">
              <a:extLst>
                <a:ext uri="{FF2B5EF4-FFF2-40B4-BE49-F238E27FC236}">
                  <a16:creationId xmlns:a16="http://schemas.microsoft.com/office/drawing/2014/main" id="{D5911149-FF63-FD46-9EEA-CD9A38236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16"/>
              <a:ext cx="10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>
                  <a:solidFill>
                    <a:schemeClr val="folHlink"/>
                  </a:solidFill>
                  <a:latin typeface="Arial" charset="0"/>
                </a:rPr>
                <a:t>attempts == 16</a:t>
              </a:r>
            </a:p>
          </p:txBody>
        </p:sp>
      </p:grpSp>
      <p:sp>
        <p:nvSpPr>
          <p:cNvPr id="70681" name="Line 25">
            <a:extLst>
              <a:ext uri="{FF2B5EF4-FFF2-40B4-BE49-F238E27FC236}">
                <a16:creationId xmlns:a16="http://schemas.microsoft.com/office/drawing/2014/main" id="{6AB0B122-C638-A044-B834-FB0D0AA80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604CE8BE-F20F-3F48-B094-47BB4C410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733800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A518-BCF4-B343-B34E-DC107C48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FA39E-887B-244F-84B3-DF7EF8BD560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  <p:bldP spid="70663" grpId="0" animBg="1" autoUpdateAnimBg="0"/>
      <p:bldP spid="70664" grpId="0" animBg="1" autoUpdateAnimBg="0"/>
      <p:bldP spid="70665" grpId="0" animBg="1" autoUpdateAnimBg="0"/>
      <p:bldP spid="706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C824093E-615A-2A4A-B767-491948D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20ACAD9-C83F-1D4A-91F7-85D9BAAE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Collisions</a:t>
            </a:r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569B9200-AAF3-7C4D-8902-1476D6885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4167188"/>
            <a:ext cx="420687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Freeform 4">
            <a:extLst>
              <a:ext uri="{FF2B5EF4-FFF2-40B4-BE49-F238E27FC236}">
                <a16:creationId xmlns:a16="http://schemas.microsoft.com/office/drawing/2014/main" id="{561AFF5E-FCBE-5E48-8589-606CE8EE83AE}"/>
              </a:ext>
            </a:extLst>
          </p:cNvPr>
          <p:cNvSpPr>
            <a:spLocks/>
          </p:cNvSpPr>
          <p:nvPr/>
        </p:nvSpPr>
        <p:spPr bwMode="auto">
          <a:xfrm>
            <a:off x="3573463" y="4143375"/>
            <a:ext cx="119062" cy="58738"/>
          </a:xfrm>
          <a:custGeom>
            <a:avLst/>
            <a:gdLst>
              <a:gd name="T0" fmla="*/ 0 w 78"/>
              <a:gd name="T1" fmla="*/ 73066067 h 44"/>
              <a:gd name="T2" fmla="*/ 181740511 w 78"/>
              <a:gd name="T3" fmla="*/ 37424116 h 44"/>
              <a:gd name="T4" fmla="*/ 0 w 78"/>
              <a:gd name="T5" fmla="*/ 0 h 44"/>
              <a:gd name="T6" fmla="*/ 0 w 78"/>
              <a:gd name="T7" fmla="*/ 78412560 h 44"/>
              <a:gd name="T8" fmla="*/ 0 w 78"/>
              <a:gd name="T9" fmla="*/ 78412560 h 44"/>
              <a:gd name="T10" fmla="*/ 0 w 78"/>
              <a:gd name="T11" fmla="*/ 73066067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D162325-EB04-F640-A128-3F59C29D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3633788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/>
          </a:p>
        </p:txBody>
      </p:sp>
      <p:sp>
        <p:nvSpPr>
          <p:cNvPr id="31750" name="Freeform 6">
            <a:extLst>
              <a:ext uri="{FF2B5EF4-FFF2-40B4-BE49-F238E27FC236}">
                <a16:creationId xmlns:a16="http://schemas.microsoft.com/office/drawing/2014/main" id="{C2793BF0-AC60-A04A-A8B0-2AF2D35E6D10}"/>
              </a:ext>
            </a:extLst>
          </p:cNvPr>
          <p:cNvSpPr>
            <a:spLocks/>
          </p:cNvSpPr>
          <p:nvPr/>
        </p:nvSpPr>
        <p:spPr bwMode="auto">
          <a:xfrm>
            <a:off x="2906713" y="3581400"/>
            <a:ext cx="392112" cy="241300"/>
          </a:xfrm>
          <a:custGeom>
            <a:avLst/>
            <a:gdLst>
              <a:gd name="T0" fmla="*/ 600593049 w 256"/>
              <a:gd name="T1" fmla="*/ 228336039 h 255"/>
              <a:gd name="T2" fmla="*/ 0 w 256"/>
              <a:gd name="T3" fmla="*/ 228336039 h 255"/>
              <a:gd name="T4" fmla="*/ 0 w 256"/>
              <a:gd name="T5" fmla="*/ 0 h 255"/>
              <a:gd name="T6" fmla="*/ 600593049 w 256"/>
              <a:gd name="T7" fmla="*/ 0 h 255"/>
              <a:gd name="T8" fmla="*/ 600593049 w 256"/>
              <a:gd name="T9" fmla="*/ 228336039 h 255"/>
              <a:gd name="T10" fmla="*/ 600593049 w 256"/>
              <a:gd name="T11" fmla="*/ 228336039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EBD10DC2-0736-654C-8397-1309291ED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3863975"/>
            <a:ext cx="6350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0D0D9EEF-45B2-FE46-80BF-AA82CC35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3633788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/>
          </a:p>
        </p:txBody>
      </p:sp>
      <p:sp>
        <p:nvSpPr>
          <p:cNvPr id="31753" name="Freeform 9">
            <a:extLst>
              <a:ext uri="{FF2B5EF4-FFF2-40B4-BE49-F238E27FC236}">
                <a16:creationId xmlns:a16="http://schemas.microsoft.com/office/drawing/2014/main" id="{CD5C511D-1242-4940-9598-08FF388284EB}"/>
              </a:ext>
            </a:extLst>
          </p:cNvPr>
          <p:cNvSpPr>
            <a:spLocks/>
          </p:cNvSpPr>
          <p:nvPr/>
        </p:nvSpPr>
        <p:spPr bwMode="auto">
          <a:xfrm>
            <a:off x="5767388" y="3581400"/>
            <a:ext cx="388937" cy="241300"/>
          </a:xfrm>
          <a:custGeom>
            <a:avLst/>
            <a:gdLst>
              <a:gd name="T0" fmla="*/ 593223490 w 255"/>
              <a:gd name="T1" fmla="*/ 228336039 h 255"/>
              <a:gd name="T2" fmla="*/ 0 w 255"/>
              <a:gd name="T3" fmla="*/ 228336039 h 255"/>
              <a:gd name="T4" fmla="*/ 0 w 255"/>
              <a:gd name="T5" fmla="*/ 0 h 255"/>
              <a:gd name="T6" fmla="*/ 593223490 w 255"/>
              <a:gd name="T7" fmla="*/ 0 h 255"/>
              <a:gd name="T8" fmla="*/ 593223490 w 255"/>
              <a:gd name="T9" fmla="*/ 228336039 h 255"/>
              <a:gd name="T10" fmla="*/ 593223490 w 255"/>
              <a:gd name="T11" fmla="*/ 228336039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BA50BC4B-748B-4845-A794-95939BC7D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3862388"/>
            <a:ext cx="4762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32D5634A-8035-414C-9BA6-BD58E37E7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002088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2">
            <a:extLst>
              <a:ext uri="{FF2B5EF4-FFF2-40B4-BE49-F238E27FC236}">
                <a16:creationId xmlns:a16="http://schemas.microsoft.com/office/drawing/2014/main" id="{54C19821-D31A-5442-A4BB-FFECB2304F8E}"/>
              </a:ext>
            </a:extLst>
          </p:cNvPr>
          <p:cNvSpPr>
            <a:spLocks/>
          </p:cNvSpPr>
          <p:nvPr/>
        </p:nvSpPr>
        <p:spPr bwMode="auto">
          <a:xfrm>
            <a:off x="3106738" y="4098925"/>
            <a:ext cx="647700" cy="120650"/>
          </a:xfrm>
          <a:custGeom>
            <a:avLst/>
            <a:gdLst>
              <a:gd name="T0" fmla="*/ 987094800 w 425"/>
              <a:gd name="T1" fmla="*/ 115527163 h 126"/>
              <a:gd name="T2" fmla="*/ 0 w 425"/>
              <a:gd name="T3" fmla="*/ 115527163 h 126"/>
              <a:gd name="T4" fmla="*/ 0 w 425"/>
              <a:gd name="T5" fmla="*/ 0 h 126"/>
              <a:gd name="T6" fmla="*/ 987094800 w 425"/>
              <a:gd name="T7" fmla="*/ 0 h 126"/>
              <a:gd name="T8" fmla="*/ 987094800 w 425"/>
              <a:gd name="T9" fmla="*/ 115527163 h 126"/>
              <a:gd name="T10" fmla="*/ 987094800 w 425"/>
              <a:gd name="T11" fmla="*/ 115527163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Rectangle 23">
            <a:extLst>
              <a:ext uri="{FF2B5EF4-FFF2-40B4-BE49-F238E27FC236}">
                <a16:creationId xmlns:a16="http://schemas.microsoft.com/office/drawing/2014/main" id="{9DA71F3C-2B28-CE49-8B9C-24DAD7D2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459740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/>
          </a:p>
        </p:txBody>
      </p:sp>
      <p:sp>
        <p:nvSpPr>
          <p:cNvPr id="31758" name="Freeform 24">
            <a:extLst>
              <a:ext uri="{FF2B5EF4-FFF2-40B4-BE49-F238E27FC236}">
                <a16:creationId xmlns:a16="http://schemas.microsoft.com/office/drawing/2014/main" id="{BAC08CC0-9DE9-AA4F-AE77-BC04A18F7E4E}"/>
              </a:ext>
            </a:extLst>
          </p:cNvPr>
          <p:cNvSpPr>
            <a:spLocks/>
          </p:cNvSpPr>
          <p:nvPr/>
        </p:nvSpPr>
        <p:spPr bwMode="auto">
          <a:xfrm>
            <a:off x="2906713" y="4545013"/>
            <a:ext cx="392112" cy="241300"/>
          </a:xfrm>
          <a:custGeom>
            <a:avLst/>
            <a:gdLst>
              <a:gd name="T0" fmla="*/ 600593049 w 256"/>
              <a:gd name="T1" fmla="*/ 228336039 h 255"/>
              <a:gd name="T2" fmla="*/ 0 w 256"/>
              <a:gd name="T3" fmla="*/ 228336039 h 255"/>
              <a:gd name="T4" fmla="*/ 0 w 256"/>
              <a:gd name="T5" fmla="*/ 0 h 255"/>
              <a:gd name="T6" fmla="*/ 600593049 w 256"/>
              <a:gd name="T7" fmla="*/ 0 h 255"/>
              <a:gd name="T8" fmla="*/ 600593049 w 256"/>
              <a:gd name="T9" fmla="*/ 228336039 h 255"/>
              <a:gd name="T10" fmla="*/ 600593049 w 256"/>
              <a:gd name="T11" fmla="*/ 228336039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25">
            <a:extLst>
              <a:ext uri="{FF2B5EF4-FFF2-40B4-BE49-F238E27FC236}">
                <a16:creationId xmlns:a16="http://schemas.microsoft.com/office/drawing/2014/main" id="{1F6D888A-7FAE-4049-B573-4AC0C00B0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4826000"/>
            <a:ext cx="6350" cy="1190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Rectangle 26">
            <a:extLst>
              <a:ext uri="{FF2B5EF4-FFF2-40B4-BE49-F238E27FC236}">
                <a16:creationId xmlns:a16="http://schemas.microsoft.com/office/drawing/2014/main" id="{31DF05AB-9CE3-8644-B07A-B63D6803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59740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/>
          </a:p>
        </p:txBody>
      </p:sp>
      <p:sp>
        <p:nvSpPr>
          <p:cNvPr id="31761" name="Freeform 27">
            <a:extLst>
              <a:ext uri="{FF2B5EF4-FFF2-40B4-BE49-F238E27FC236}">
                <a16:creationId xmlns:a16="http://schemas.microsoft.com/office/drawing/2014/main" id="{AE368029-E082-754C-8F55-69EDDDD227C7}"/>
              </a:ext>
            </a:extLst>
          </p:cNvPr>
          <p:cNvSpPr>
            <a:spLocks/>
          </p:cNvSpPr>
          <p:nvPr/>
        </p:nvSpPr>
        <p:spPr bwMode="auto">
          <a:xfrm>
            <a:off x="5767388" y="4545013"/>
            <a:ext cx="388937" cy="241300"/>
          </a:xfrm>
          <a:custGeom>
            <a:avLst/>
            <a:gdLst>
              <a:gd name="T0" fmla="*/ 593223490 w 255"/>
              <a:gd name="T1" fmla="*/ 228336039 h 255"/>
              <a:gd name="T2" fmla="*/ 0 w 255"/>
              <a:gd name="T3" fmla="*/ 228336039 h 255"/>
              <a:gd name="T4" fmla="*/ 0 w 255"/>
              <a:gd name="T5" fmla="*/ 0 h 255"/>
              <a:gd name="T6" fmla="*/ 593223490 w 255"/>
              <a:gd name="T7" fmla="*/ 0 h 255"/>
              <a:gd name="T8" fmla="*/ 593223490 w 255"/>
              <a:gd name="T9" fmla="*/ 228336039 h 255"/>
              <a:gd name="T10" fmla="*/ 593223490 w 255"/>
              <a:gd name="T11" fmla="*/ 228336039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8">
            <a:extLst>
              <a:ext uri="{FF2B5EF4-FFF2-40B4-BE49-F238E27FC236}">
                <a16:creationId xmlns:a16="http://schemas.microsoft.com/office/drawing/2014/main" id="{33F219AC-48CC-0247-B076-54A1D82F6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4821238"/>
            <a:ext cx="4762" cy="119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9">
            <a:extLst>
              <a:ext uri="{FF2B5EF4-FFF2-40B4-BE49-F238E27FC236}">
                <a16:creationId xmlns:a16="http://schemas.microsoft.com/office/drawing/2014/main" id="{47C20C85-2525-AD47-ADD5-46F6BD67A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964113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30">
            <a:extLst>
              <a:ext uri="{FF2B5EF4-FFF2-40B4-BE49-F238E27FC236}">
                <a16:creationId xmlns:a16="http://schemas.microsoft.com/office/drawing/2014/main" id="{75F680C3-FFEC-A64F-B24E-1627F6908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2374900" cy="33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31">
            <a:extLst>
              <a:ext uri="{FF2B5EF4-FFF2-40B4-BE49-F238E27FC236}">
                <a16:creationId xmlns:a16="http://schemas.microsoft.com/office/drawing/2014/main" id="{8717E240-1D09-5349-B0CC-370FD7A505EE}"/>
              </a:ext>
            </a:extLst>
          </p:cNvPr>
          <p:cNvSpPr>
            <a:spLocks/>
          </p:cNvSpPr>
          <p:nvPr/>
        </p:nvSpPr>
        <p:spPr bwMode="auto">
          <a:xfrm>
            <a:off x="5454650" y="5108575"/>
            <a:ext cx="119063" cy="58738"/>
          </a:xfrm>
          <a:custGeom>
            <a:avLst/>
            <a:gdLst>
              <a:gd name="T0" fmla="*/ 0 w 78"/>
              <a:gd name="T1" fmla="*/ 73066067 h 44"/>
              <a:gd name="T2" fmla="*/ 181743564 w 78"/>
              <a:gd name="T3" fmla="*/ 35641951 h 44"/>
              <a:gd name="T4" fmla="*/ 0 w 78"/>
              <a:gd name="T5" fmla="*/ 0 h 44"/>
              <a:gd name="T6" fmla="*/ 0 w 78"/>
              <a:gd name="T7" fmla="*/ 78412560 h 44"/>
              <a:gd name="T8" fmla="*/ 0 w 78"/>
              <a:gd name="T9" fmla="*/ 78412560 h 44"/>
              <a:gd name="T10" fmla="*/ 0 w 78"/>
              <a:gd name="T11" fmla="*/ 73066067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0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32">
            <a:extLst>
              <a:ext uri="{FF2B5EF4-FFF2-40B4-BE49-F238E27FC236}">
                <a16:creationId xmlns:a16="http://schemas.microsoft.com/office/drawing/2014/main" id="{242C305E-E72C-1D47-97FC-B5B33D8C1F7A}"/>
              </a:ext>
            </a:extLst>
          </p:cNvPr>
          <p:cNvSpPr>
            <a:spLocks/>
          </p:cNvSpPr>
          <p:nvPr/>
        </p:nvSpPr>
        <p:spPr bwMode="auto">
          <a:xfrm>
            <a:off x="3048000" y="5062538"/>
            <a:ext cx="2589213" cy="119062"/>
          </a:xfrm>
          <a:custGeom>
            <a:avLst/>
            <a:gdLst>
              <a:gd name="T0" fmla="*/ 2147483646 w 426"/>
              <a:gd name="T1" fmla="*/ 112506031 h 126"/>
              <a:gd name="T2" fmla="*/ 0 w 426"/>
              <a:gd name="T3" fmla="*/ 112506031 h 126"/>
              <a:gd name="T4" fmla="*/ 0 w 426"/>
              <a:gd name="T5" fmla="*/ 0 h 126"/>
              <a:gd name="T6" fmla="*/ 2147483646 w 426"/>
              <a:gd name="T7" fmla="*/ 0 h 126"/>
              <a:gd name="T8" fmla="*/ 2147483646 w 426"/>
              <a:gd name="T9" fmla="*/ 112506031 h 126"/>
              <a:gd name="T10" fmla="*/ 2147483646 w 426"/>
              <a:gd name="T11" fmla="*/ 112506031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126">
                <a:moveTo>
                  <a:pt x="426" y="126"/>
                </a:moveTo>
                <a:lnTo>
                  <a:pt x="0" y="126"/>
                </a:lnTo>
                <a:lnTo>
                  <a:pt x="0" y="0"/>
                </a:lnTo>
                <a:lnTo>
                  <a:pt x="426" y="0"/>
                </a:lnTo>
                <a:lnTo>
                  <a:pt x="426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33">
            <a:extLst>
              <a:ext uri="{FF2B5EF4-FFF2-40B4-BE49-F238E27FC236}">
                <a16:creationId xmlns:a16="http://schemas.microsoft.com/office/drawing/2014/main" id="{D26B4BBE-2505-8740-8E49-746D3B1E05C7}"/>
              </a:ext>
            </a:extLst>
          </p:cNvPr>
          <p:cNvSpPr>
            <a:spLocks/>
          </p:cNvSpPr>
          <p:nvPr/>
        </p:nvSpPr>
        <p:spPr bwMode="auto">
          <a:xfrm>
            <a:off x="5637213" y="5059363"/>
            <a:ext cx="327025" cy="122237"/>
          </a:xfrm>
          <a:custGeom>
            <a:avLst/>
            <a:gdLst>
              <a:gd name="T0" fmla="*/ 0 w 214"/>
              <a:gd name="T1" fmla="*/ 0 h 129"/>
              <a:gd name="T2" fmla="*/ 499744629 w 214"/>
              <a:gd name="T3" fmla="*/ 2693952 h 129"/>
              <a:gd name="T4" fmla="*/ 499744629 w 214"/>
              <a:gd name="T5" fmla="*/ 115828559 h 129"/>
              <a:gd name="T6" fmla="*/ 0 w 214"/>
              <a:gd name="T7" fmla="*/ 115828559 h 129"/>
              <a:gd name="T8" fmla="*/ 0 w 214"/>
              <a:gd name="T9" fmla="*/ 2693952 h 129"/>
              <a:gd name="T10" fmla="*/ 0 w 214"/>
              <a:gd name="T11" fmla="*/ 2693952 h 129"/>
              <a:gd name="T12" fmla="*/ 0 w 214"/>
              <a:gd name="T13" fmla="*/ 0 h 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34">
            <a:extLst>
              <a:ext uri="{FF2B5EF4-FFF2-40B4-BE49-F238E27FC236}">
                <a16:creationId xmlns:a16="http://schemas.microsoft.com/office/drawing/2014/main" id="{1B5107DB-A7BE-3D49-8DEA-93B764566240}"/>
              </a:ext>
            </a:extLst>
          </p:cNvPr>
          <p:cNvSpPr>
            <a:spLocks/>
          </p:cNvSpPr>
          <p:nvPr/>
        </p:nvSpPr>
        <p:spPr bwMode="auto">
          <a:xfrm>
            <a:off x="5637213" y="5059363"/>
            <a:ext cx="327025" cy="122237"/>
          </a:xfrm>
          <a:custGeom>
            <a:avLst/>
            <a:gdLst>
              <a:gd name="T0" fmla="*/ 0 w 214"/>
              <a:gd name="T1" fmla="*/ 0 h 129"/>
              <a:gd name="T2" fmla="*/ 499744629 w 214"/>
              <a:gd name="T3" fmla="*/ 2693952 h 129"/>
              <a:gd name="T4" fmla="*/ 499744629 w 214"/>
              <a:gd name="T5" fmla="*/ 115828559 h 129"/>
              <a:gd name="T6" fmla="*/ 0 w 214"/>
              <a:gd name="T7" fmla="*/ 115828559 h 129"/>
              <a:gd name="T8" fmla="*/ 0 w 214"/>
              <a:gd name="T9" fmla="*/ 2693952 h 129"/>
              <a:gd name="T10" fmla="*/ 0 w 214"/>
              <a:gd name="T11" fmla="*/ 2693952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35">
            <a:extLst>
              <a:ext uri="{FF2B5EF4-FFF2-40B4-BE49-F238E27FC236}">
                <a16:creationId xmlns:a16="http://schemas.microsoft.com/office/drawing/2014/main" id="{C0028783-F815-E94F-B28D-110D80EF8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7550" y="5129213"/>
            <a:ext cx="936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36">
            <a:extLst>
              <a:ext uri="{FF2B5EF4-FFF2-40B4-BE49-F238E27FC236}">
                <a16:creationId xmlns:a16="http://schemas.microsoft.com/office/drawing/2014/main" id="{E75393E4-9F82-F646-BB1B-FAC4EDF2E129}"/>
              </a:ext>
            </a:extLst>
          </p:cNvPr>
          <p:cNvSpPr>
            <a:spLocks/>
          </p:cNvSpPr>
          <p:nvPr/>
        </p:nvSpPr>
        <p:spPr bwMode="auto">
          <a:xfrm>
            <a:off x="5703888" y="5108575"/>
            <a:ext cx="114300" cy="58738"/>
          </a:xfrm>
          <a:custGeom>
            <a:avLst/>
            <a:gdLst>
              <a:gd name="T0" fmla="*/ 174193200 w 75"/>
              <a:gd name="T1" fmla="*/ 0 h 44"/>
              <a:gd name="T2" fmla="*/ 0 w 75"/>
              <a:gd name="T3" fmla="*/ 35641951 h 44"/>
              <a:gd name="T4" fmla="*/ 174193200 w 75"/>
              <a:gd name="T5" fmla="*/ 78412560 h 44"/>
              <a:gd name="T6" fmla="*/ 174193200 w 75"/>
              <a:gd name="T7" fmla="*/ 0 h 44"/>
              <a:gd name="T8" fmla="*/ 174193200 w 75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44">
                <a:moveTo>
                  <a:pt x="75" y="0"/>
                </a:moveTo>
                <a:lnTo>
                  <a:pt x="0" y="20"/>
                </a:lnTo>
                <a:lnTo>
                  <a:pt x="75" y="44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F706B2A7-1494-2A41-B8AA-49BD6BC5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90675"/>
            <a:ext cx="89995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>
                <a:latin typeface="Times New Roman" charset="0"/>
              </a:rPr>
              <a:t>Collisions are caused when two adaptors transmit at the same </a:t>
            </a:r>
          </a:p>
          <a:p>
            <a:pPr>
              <a:defRPr/>
            </a:pPr>
            <a:r>
              <a:rPr lang="en-US" altLang="en-US" sz="2800">
                <a:latin typeface="Times New Roman" charset="0"/>
              </a:rPr>
              <a:t>time (adaptors sense collision based on voltage differences)</a:t>
            </a:r>
            <a:endParaRPr lang="en-US" altLang="en-US" sz="1200">
              <a:latin typeface="Times New Roman" charset="0"/>
            </a:endParaRPr>
          </a:p>
          <a:p>
            <a:pPr lvl="1">
              <a:buFontTx/>
              <a:buChar char="•"/>
              <a:defRPr/>
            </a:pPr>
            <a:r>
              <a:rPr lang="en-US" altLang="en-US">
                <a:latin typeface="Times New Roman" charset="0"/>
              </a:rPr>
              <a:t> Both found line to be idle</a:t>
            </a:r>
          </a:p>
          <a:p>
            <a:pPr lvl="1">
              <a:buFontTx/>
              <a:buChar char="•"/>
              <a:defRPr/>
            </a:pPr>
            <a:r>
              <a:rPr lang="en-US" altLang="en-US">
                <a:latin typeface="Times New Roman" charset="0"/>
              </a:rPr>
              <a:t> Both had been waiting to for a busy line to become idle </a:t>
            </a:r>
          </a:p>
        </p:txBody>
      </p:sp>
      <p:sp>
        <p:nvSpPr>
          <p:cNvPr id="49202" name="Text Box 50">
            <a:extLst>
              <a:ext uri="{FF2B5EF4-FFF2-40B4-BE49-F238E27FC236}">
                <a16:creationId xmlns:a16="http://schemas.microsoft.com/office/drawing/2014/main" id="{2EE1F9B0-7B87-2D44-BE91-5F28E520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505200"/>
            <a:ext cx="1211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>
                <a:latin typeface="Times New Roman" charset="0"/>
              </a:rPr>
              <a:t>A starts at</a:t>
            </a:r>
          </a:p>
          <a:p>
            <a:pPr>
              <a:defRPr/>
            </a:pPr>
            <a:r>
              <a:rPr lang="en-US" altLang="en-US" sz="2000">
                <a:latin typeface="Times New Roman" charset="0"/>
              </a:rPr>
              <a:t>time 0 </a:t>
            </a: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85C32124-901C-8244-8FE3-F1A0A2A8F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2282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>
                <a:latin typeface="Times New Roman" charset="0"/>
              </a:rPr>
              <a:t>Message almost </a:t>
            </a:r>
          </a:p>
          <a:p>
            <a:pPr>
              <a:defRPr/>
            </a:pPr>
            <a:r>
              <a:rPr lang="en-US" altLang="en-US" sz="2000">
                <a:latin typeface="Times New Roman" charset="0"/>
              </a:rPr>
              <a:t>there at time T when</a:t>
            </a:r>
          </a:p>
          <a:p>
            <a:pPr>
              <a:defRPr/>
            </a:pPr>
            <a:r>
              <a:rPr lang="en-US" altLang="en-US" sz="2000">
                <a:latin typeface="Times New Roman" charset="0"/>
              </a:rPr>
              <a:t>B starts – collision!</a:t>
            </a:r>
          </a:p>
        </p:txBody>
      </p:sp>
      <p:sp>
        <p:nvSpPr>
          <p:cNvPr id="49205" name="Text Box 53">
            <a:extLst>
              <a:ext uri="{FF2B5EF4-FFF2-40B4-BE49-F238E27FC236}">
                <a16:creationId xmlns:a16="http://schemas.microsoft.com/office/drawing/2014/main" id="{AAABB8EE-5DC6-6940-904C-C8D4A6B7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3875"/>
            <a:ext cx="628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How can we be sure A knows about the collision?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39F9E-231E-7F4A-841A-FB366D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26BDB-3102-DA4E-9B0F-AC5BC115C33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B2B0-C7F3-FD45-87E0-C5F97D2B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E611F79-F3CB-DA4F-BEE1-564356C4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Collision Detection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1A55B81-4949-B74C-91D2-72E66D73A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/>
              <a:t>How can A know that a collision has taken place?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There must be a mechanism to insure retransmission on collision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A’s message reaches B at time 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B’s message reaches A at time 2T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So, A must still be transmitting at 2T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IEEE 802.3 specifies max value of 2T to be 51.2us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This relates to maximum distance of 2500m between hosts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At 10Mbps it takes 0.1us to transmit one bit so 512 bits (64B) take 51.2us to send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So, Ethernet frames must be at least 64B long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/>
              <a:t>14B header, 46B data, 4B CRC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/>
              <a:t>Padding is used if data is less than 46B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Send jamming signal after collision is detected to insure all hosts see collision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48 bit signal</a:t>
            </a:r>
          </a:p>
          <a:p>
            <a:pPr>
              <a:lnSpc>
                <a:spcPct val="90000"/>
              </a:lnSpc>
              <a:defRPr/>
            </a:pPr>
            <a:endParaRPr lang="en-US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DF57B-C705-1044-97C5-94187EAA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B59BD-E75F-9A4B-B51E-92AD7FD8CCE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03DB8D88-4C75-1B4B-AC8F-F80BA91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9586AF-C45C-4640-B237-9C32043D5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Collision Detection contd.</a:t>
            </a:r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B9E72DD7-EAD1-F74A-A786-25F541201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2422525"/>
            <a:ext cx="420687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A91E35D0-89FC-C144-BBFF-B6DBB4E485FE}"/>
              </a:ext>
            </a:extLst>
          </p:cNvPr>
          <p:cNvSpPr>
            <a:spLocks/>
          </p:cNvSpPr>
          <p:nvPr/>
        </p:nvSpPr>
        <p:spPr bwMode="auto">
          <a:xfrm>
            <a:off x="3573463" y="2392363"/>
            <a:ext cx="119062" cy="61912"/>
          </a:xfrm>
          <a:custGeom>
            <a:avLst/>
            <a:gdLst>
              <a:gd name="T0" fmla="*/ 0 w 78"/>
              <a:gd name="T1" fmla="*/ 81176482 h 44"/>
              <a:gd name="T2" fmla="*/ 181740511 w 78"/>
              <a:gd name="T3" fmla="*/ 41578129 h 44"/>
              <a:gd name="T4" fmla="*/ 0 w 78"/>
              <a:gd name="T5" fmla="*/ 0 h 44"/>
              <a:gd name="T6" fmla="*/ 0 w 78"/>
              <a:gd name="T7" fmla="*/ 87115812 h 44"/>
              <a:gd name="T8" fmla="*/ 0 w 78"/>
              <a:gd name="T9" fmla="*/ 87115812 h 44"/>
              <a:gd name="T10" fmla="*/ 0 w 78"/>
              <a:gd name="T11" fmla="*/ 81176482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7905501E-7DBD-E348-A891-44DE2C2F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1743075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D5004050-2D7A-E14D-A2BA-06956EA39A30}"/>
              </a:ext>
            </a:extLst>
          </p:cNvPr>
          <p:cNvSpPr>
            <a:spLocks/>
          </p:cNvSpPr>
          <p:nvPr/>
        </p:nvSpPr>
        <p:spPr bwMode="auto">
          <a:xfrm>
            <a:off x="2906713" y="1676400"/>
            <a:ext cx="392112" cy="358775"/>
          </a:xfrm>
          <a:custGeom>
            <a:avLst/>
            <a:gdLst>
              <a:gd name="T0" fmla="*/ 600593049 w 256"/>
              <a:gd name="T1" fmla="*/ 504782355 h 255"/>
              <a:gd name="T2" fmla="*/ 0 w 256"/>
              <a:gd name="T3" fmla="*/ 504782355 h 255"/>
              <a:gd name="T4" fmla="*/ 0 w 256"/>
              <a:gd name="T5" fmla="*/ 0 h 255"/>
              <a:gd name="T6" fmla="*/ 600593049 w 256"/>
              <a:gd name="T7" fmla="*/ 0 h 255"/>
              <a:gd name="T8" fmla="*/ 600593049 w 256"/>
              <a:gd name="T9" fmla="*/ 504782355 h 255"/>
              <a:gd name="T10" fmla="*/ 600593049 w 256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DDC9A3F8-D0E6-0E48-90AA-208DF39C2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2035175"/>
            <a:ext cx="6350" cy="1762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AA274D69-6717-BC4D-9829-18EC38AA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1743075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/>
          </a:p>
        </p:txBody>
      </p:sp>
      <p:sp>
        <p:nvSpPr>
          <p:cNvPr id="33801" name="Freeform 9">
            <a:extLst>
              <a:ext uri="{FF2B5EF4-FFF2-40B4-BE49-F238E27FC236}">
                <a16:creationId xmlns:a16="http://schemas.microsoft.com/office/drawing/2014/main" id="{C4D18BF3-21C7-EB4C-BDCD-239FB56CE0A0}"/>
              </a:ext>
            </a:extLst>
          </p:cNvPr>
          <p:cNvSpPr>
            <a:spLocks/>
          </p:cNvSpPr>
          <p:nvPr/>
        </p:nvSpPr>
        <p:spPr bwMode="auto">
          <a:xfrm>
            <a:off x="5767388" y="1676400"/>
            <a:ext cx="388937" cy="358775"/>
          </a:xfrm>
          <a:custGeom>
            <a:avLst/>
            <a:gdLst>
              <a:gd name="T0" fmla="*/ 593223490 w 255"/>
              <a:gd name="T1" fmla="*/ 504782355 h 255"/>
              <a:gd name="T2" fmla="*/ 0 w 255"/>
              <a:gd name="T3" fmla="*/ 504782355 h 255"/>
              <a:gd name="T4" fmla="*/ 0 w 255"/>
              <a:gd name="T5" fmla="*/ 0 h 255"/>
              <a:gd name="T6" fmla="*/ 593223490 w 255"/>
              <a:gd name="T7" fmla="*/ 0 h 255"/>
              <a:gd name="T8" fmla="*/ 593223490 w 255"/>
              <a:gd name="T9" fmla="*/ 504782355 h 255"/>
              <a:gd name="T10" fmla="*/ 593223490 w 255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2C8165D5-7EEA-554B-B61F-3ADAFE5BB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2033588"/>
            <a:ext cx="4762" cy="176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7E16148E-0CC5-2E46-B080-D70D652BC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2211388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7C57AA74-1150-1A45-BD0D-BDAF2575A487}"/>
              </a:ext>
            </a:extLst>
          </p:cNvPr>
          <p:cNvSpPr>
            <a:spLocks/>
          </p:cNvSpPr>
          <p:nvPr/>
        </p:nvSpPr>
        <p:spPr bwMode="auto">
          <a:xfrm>
            <a:off x="3106738" y="2335213"/>
            <a:ext cx="647700" cy="177800"/>
          </a:xfrm>
          <a:custGeom>
            <a:avLst/>
            <a:gdLst>
              <a:gd name="T0" fmla="*/ 987094800 w 425"/>
              <a:gd name="T1" fmla="*/ 250895556 h 126"/>
              <a:gd name="T2" fmla="*/ 0 w 425"/>
              <a:gd name="T3" fmla="*/ 250895556 h 126"/>
              <a:gd name="T4" fmla="*/ 0 w 425"/>
              <a:gd name="T5" fmla="*/ 0 h 126"/>
              <a:gd name="T6" fmla="*/ 987094800 w 425"/>
              <a:gd name="T7" fmla="*/ 0 h 126"/>
              <a:gd name="T8" fmla="*/ 987094800 w 425"/>
              <a:gd name="T9" fmla="*/ 250895556 h 126"/>
              <a:gd name="T10" fmla="*/ 987094800 w 425"/>
              <a:gd name="T11" fmla="*/ 250895556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9A43FBA8-27B6-AD48-87CA-78E03EEA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293846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/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B25B5733-6E66-584B-B123-8A50D35789CD}"/>
              </a:ext>
            </a:extLst>
          </p:cNvPr>
          <p:cNvSpPr>
            <a:spLocks/>
          </p:cNvSpPr>
          <p:nvPr/>
        </p:nvSpPr>
        <p:spPr bwMode="auto">
          <a:xfrm>
            <a:off x="2906713" y="2870200"/>
            <a:ext cx="392112" cy="358775"/>
          </a:xfrm>
          <a:custGeom>
            <a:avLst/>
            <a:gdLst>
              <a:gd name="T0" fmla="*/ 600593049 w 256"/>
              <a:gd name="T1" fmla="*/ 504782355 h 255"/>
              <a:gd name="T2" fmla="*/ 0 w 256"/>
              <a:gd name="T3" fmla="*/ 504782355 h 255"/>
              <a:gd name="T4" fmla="*/ 0 w 256"/>
              <a:gd name="T5" fmla="*/ 0 h 255"/>
              <a:gd name="T6" fmla="*/ 600593049 w 256"/>
              <a:gd name="T7" fmla="*/ 0 h 255"/>
              <a:gd name="T8" fmla="*/ 600593049 w 256"/>
              <a:gd name="T9" fmla="*/ 504782355 h 255"/>
              <a:gd name="T10" fmla="*/ 600593049 w 256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9A724548-073C-D549-9B42-E7B603451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3228975"/>
            <a:ext cx="6350" cy="1762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557B2F79-6DC4-CB4A-AF7D-7272DF72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293846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/>
          </a:p>
        </p:txBody>
      </p:sp>
      <p:sp>
        <p:nvSpPr>
          <p:cNvPr id="33809" name="Freeform 17">
            <a:extLst>
              <a:ext uri="{FF2B5EF4-FFF2-40B4-BE49-F238E27FC236}">
                <a16:creationId xmlns:a16="http://schemas.microsoft.com/office/drawing/2014/main" id="{2BEED782-6A40-1341-A770-068CC2A29CC4}"/>
              </a:ext>
            </a:extLst>
          </p:cNvPr>
          <p:cNvSpPr>
            <a:spLocks/>
          </p:cNvSpPr>
          <p:nvPr/>
        </p:nvSpPr>
        <p:spPr bwMode="auto">
          <a:xfrm>
            <a:off x="5767388" y="2870200"/>
            <a:ext cx="388937" cy="358775"/>
          </a:xfrm>
          <a:custGeom>
            <a:avLst/>
            <a:gdLst>
              <a:gd name="T0" fmla="*/ 593223490 w 255"/>
              <a:gd name="T1" fmla="*/ 504782355 h 255"/>
              <a:gd name="T2" fmla="*/ 0 w 255"/>
              <a:gd name="T3" fmla="*/ 504782355 h 255"/>
              <a:gd name="T4" fmla="*/ 0 w 255"/>
              <a:gd name="T5" fmla="*/ 0 h 255"/>
              <a:gd name="T6" fmla="*/ 593223490 w 255"/>
              <a:gd name="T7" fmla="*/ 0 h 255"/>
              <a:gd name="T8" fmla="*/ 593223490 w 255"/>
              <a:gd name="T9" fmla="*/ 504782355 h 255"/>
              <a:gd name="T10" fmla="*/ 593223490 w 255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BA05751E-5D4D-A74C-82A9-3F772BA30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4763" cy="1762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4D55519F-6BC0-EE4B-B28C-BDC055E25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405188"/>
            <a:ext cx="34972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Rectangle 23">
            <a:extLst>
              <a:ext uri="{FF2B5EF4-FFF2-40B4-BE49-F238E27FC236}">
                <a16:creationId xmlns:a16="http://schemas.microsoft.com/office/drawing/2014/main" id="{2EBFAAED-3C50-A247-AB95-0E9103C5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413385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/>
          </a:p>
        </p:txBody>
      </p:sp>
      <p:sp>
        <p:nvSpPr>
          <p:cNvPr id="33813" name="Freeform 24">
            <a:extLst>
              <a:ext uri="{FF2B5EF4-FFF2-40B4-BE49-F238E27FC236}">
                <a16:creationId xmlns:a16="http://schemas.microsoft.com/office/drawing/2014/main" id="{6D884480-1095-CC4F-B2AA-8E69E3410428}"/>
              </a:ext>
            </a:extLst>
          </p:cNvPr>
          <p:cNvSpPr>
            <a:spLocks/>
          </p:cNvSpPr>
          <p:nvPr/>
        </p:nvSpPr>
        <p:spPr bwMode="auto">
          <a:xfrm>
            <a:off x="2906713" y="4065588"/>
            <a:ext cx="392112" cy="358775"/>
          </a:xfrm>
          <a:custGeom>
            <a:avLst/>
            <a:gdLst>
              <a:gd name="T0" fmla="*/ 600593049 w 256"/>
              <a:gd name="T1" fmla="*/ 504782355 h 255"/>
              <a:gd name="T2" fmla="*/ 0 w 256"/>
              <a:gd name="T3" fmla="*/ 504782355 h 255"/>
              <a:gd name="T4" fmla="*/ 0 w 256"/>
              <a:gd name="T5" fmla="*/ 0 h 255"/>
              <a:gd name="T6" fmla="*/ 600593049 w 256"/>
              <a:gd name="T7" fmla="*/ 0 h 255"/>
              <a:gd name="T8" fmla="*/ 600593049 w 256"/>
              <a:gd name="T9" fmla="*/ 504782355 h 255"/>
              <a:gd name="T10" fmla="*/ 600593049 w 256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5">
            <a:extLst>
              <a:ext uri="{FF2B5EF4-FFF2-40B4-BE49-F238E27FC236}">
                <a16:creationId xmlns:a16="http://schemas.microsoft.com/office/drawing/2014/main" id="{03E36F65-57B7-C145-9787-452586F1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4424363"/>
            <a:ext cx="6350" cy="176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26">
            <a:extLst>
              <a:ext uri="{FF2B5EF4-FFF2-40B4-BE49-F238E27FC236}">
                <a16:creationId xmlns:a16="http://schemas.microsoft.com/office/drawing/2014/main" id="{8041BC15-F5BE-724A-AA04-3DFB4EB8A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13385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/>
          </a:p>
        </p:txBody>
      </p:sp>
      <p:sp>
        <p:nvSpPr>
          <p:cNvPr id="33816" name="Freeform 27">
            <a:extLst>
              <a:ext uri="{FF2B5EF4-FFF2-40B4-BE49-F238E27FC236}">
                <a16:creationId xmlns:a16="http://schemas.microsoft.com/office/drawing/2014/main" id="{0D526321-F204-DB47-809C-3F8650AE41D5}"/>
              </a:ext>
            </a:extLst>
          </p:cNvPr>
          <p:cNvSpPr>
            <a:spLocks/>
          </p:cNvSpPr>
          <p:nvPr/>
        </p:nvSpPr>
        <p:spPr bwMode="auto">
          <a:xfrm>
            <a:off x="5767388" y="4065588"/>
            <a:ext cx="388937" cy="358775"/>
          </a:xfrm>
          <a:custGeom>
            <a:avLst/>
            <a:gdLst>
              <a:gd name="T0" fmla="*/ 593223490 w 255"/>
              <a:gd name="T1" fmla="*/ 504782355 h 255"/>
              <a:gd name="T2" fmla="*/ 0 w 255"/>
              <a:gd name="T3" fmla="*/ 504782355 h 255"/>
              <a:gd name="T4" fmla="*/ 0 w 255"/>
              <a:gd name="T5" fmla="*/ 0 h 255"/>
              <a:gd name="T6" fmla="*/ 593223490 w 255"/>
              <a:gd name="T7" fmla="*/ 0 h 255"/>
              <a:gd name="T8" fmla="*/ 593223490 w 255"/>
              <a:gd name="T9" fmla="*/ 504782355 h 255"/>
              <a:gd name="T10" fmla="*/ 593223490 w 255"/>
              <a:gd name="T11" fmla="*/ 50478235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8">
            <a:extLst>
              <a:ext uri="{FF2B5EF4-FFF2-40B4-BE49-F238E27FC236}">
                <a16:creationId xmlns:a16="http://schemas.microsoft.com/office/drawing/2014/main" id="{2D5B7AFD-1E0D-C644-BEAC-EF9DE210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4418013"/>
            <a:ext cx="4762" cy="176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9">
            <a:extLst>
              <a:ext uri="{FF2B5EF4-FFF2-40B4-BE49-F238E27FC236}">
                <a16:creationId xmlns:a16="http://schemas.microsoft.com/office/drawing/2014/main" id="{D17EED74-02BE-3041-AB37-D4F4C7197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600575"/>
            <a:ext cx="34972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9" name="Group 57">
            <a:extLst>
              <a:ext uri="{FF2B5EF4-FFF2-40B4-BE49-F238E27FC236}">
                <a16:creationId xmlns:a16="http://schemas.microsoft.com/office/drawing/2014/main" id="{B76B4521-0EFD-0D46-8DCA-8E242BCE090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1225"/>
            <a:ext cx="2840038" cy="155575"/>
            <a:chOff x="3551" y="2974"/>
            <a:chExt cx="206" cy="114"/>
          </a:xfrm>
        </p:grpSpPr>
        <p:sp>
          <p:nvSpPr>
            <p:cNvPr id="33837" name="Freeform 33">
              <a:extLst>
                <a:ext uri="{FF2B5EF4-FFF2-40B4-BE49-F238E27FC236}">
                  <a16:creationId xmlns:a16="http://schemas.microsoft.com/office/drawing/2014/main" id="{473EBA31-31DF-7B47-A07C-3A0102EB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198 w 214"/>
                <a:gd name="T3" fmla="*/ 3 h 129"/>
                <a:gd name="T4" fmla="*/ 198 w 214"/>
                <a:gd name="T5" fmla="*/ 101 h 129"/>
                <a:gd name="T6" fmla="*/ 0 w 214"/>
                <a:gd name="T7" fmla="*/ 101 h 129"/>
                <a:gd name="T8" fmla="*/ 0 w 214"/>
                <a:gd name="T9" fmla="*/ 3 h 129"/>
                <a:gd name="T10" fmla="*/ 0 w 214"/>
                <a:gd name="T11" fmla="*/ 3 h 129"/>
                <a:gd name="T12" fmla="*/ 0 w 214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Freeform 34">
              <a:extLst>
                <a:ext uri="{FF2B5EF4-FFF2-40B4-BE49-F238E27FC236}">
                  <a16:creationId xmlns:a16="http://schemas.microsoft.com/office/drawing/2014/main" id="{9F2D6DA1-6818-474B-8B1B-FB632260A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198 w 214"/>
                <a:gd name="T3" fmla="*/ 3 h 129"/>
                <a:gd name="T4" fmla="*/ 198 w 214"/>
                <a:gd name="T5" fmla="*/ 101 h 129"/>
                <a:gd name="T6" fmla="*/ 0 w 214"/>
                <a:gd name="T7" fmla="*/ 101 h 129"/>
                <a:gd name="T8" fmla="*/ 0 w 214"/>
                <a:gd name="T9" fmla="*/ 3 h 129"/>
                <a:gd name="T10" fmla="*/ 0 w 214"/>
                <a:gd name="T11" fmla="*/ 3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35">
              <a:extLst>
                <a:ext uri="{FF2B5EF4-FFF2-40B4-BE49-F238E27FC236}">
                  <a16:creationId xmlns:a16="http://schemas.microsoft.com/office/drawing/2014/main" id="{61FC39C6-C500-644F-B81D-A1D095487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030"/>
              <a:ext cx="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36">
              <a:extLst>
                <a:ext uri="{FF2B5EF4-FFF2-40B4-BE49-F238E27FC236}">
                  <a16:creationId xmlns:a16="http://schemas.microsoft.com/office/drawing/2014/main" id="{1A2C7957-28CF-D843-9C7C-5381F8BD3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013"/>
              <a:ext cx="72" cy="39"/>
            </a:xfrm>
            <a:custGeom>
              <a:avLst/>
              <a:gdLst>
                <a:gd name="T0" fmla="*/ 69 w 75"/>
                <a:gd name="T1" fmla="*/ 0 h 44"/>
                <a:gd name="T2" fmla="*/ 0 w 75"/>
                <a:gd name="T3" fmla="*/ 16 h 44"/>
                <a:gd name="T4" fmla="*/ 69 w 75"/>
                <a:gd name="T5" fmla="*/ 35 h 44"/>
                <a:gd name="T6" fmla="*/ 69 w 75"/>
                <a:gd name="T7" fmla="*/ 0 h 44"/>
                <a:gd name="T8" fmla="*/ 69 w 7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20"/>
                  </a:lnTo>
                  <a:lnTo>
                    <a:pt x="75" y="4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0" name="Group 52">
            <a:extLst>
              <a:ext uri="{FF2B5EF4-FFF2-40B4-BE49-F238E27FC236}">
                <a16:creationId xmlns:a16="http://schemas.microsoft.com/office/drawing/2014/main" id="{072E6185-F9C3-3A45-B6B9-66DDE00A695A}"/>
              </a:ext>
            </a:extLst>
          </p:cNvPr>
          <p:cNvGrpSpPr>
            <a:grpSpLocks/>
          </p:cNvGrpSpPr>
          <p:nvPr/>
        </p:nvGrpSpPr>
        <p:grpSpPr bwMode="auto">
          <a:xfrm>
            <a:off x="3049588" y="3505200"/>
            <a:ext cx="2817812" cy="152400"/>
            <a:chOff x="3237" y="2208"/>
            <a:chExt cx="410" cy="112"/>
          </a:xfrm>
        </p:grpSpPr>
        <p:sp>
          <p:nvSpPr>
            <p:cNvPr id="33834" name="Line 49">
              <a:extLst>
                <a:ext uri="{FF2B5EF4-FFF2-40B4-BE49-F238E27FC236}">
                  <a16:creationId xmlns:a16="http://schemas.microsoft.com/office/drawing/2014/main" id="{7C7C7DC2-58AC-C24E-A9DE-DA22AF81D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2269"/>
              <a:ext cx="27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50">
              <a:extLst>
                <a:ext uri="{FF2B5EF4-FFF2-40B4-BE49-F238E27FC236}">
                  <a16:creationId xmlns:a16="http://schemas.microsoft.com/office/drawing/2014/main" id="{671F014B-7417-A547-BB75-B46124B3F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245"/>
              <a:ext cx="75" cy="39"/>
            </a:xfrm>
            <a:custGeom>
              <a:avLst/>
              <a:gdLst>
                <a:gd name="T0" fmla="*/ 0 w 78"/>
                <a:gd name="T1" fmla="*/ 32 h 44"/>
                <a:gd name="T2" fmla="*/ 72 w 78"/>
                <a:gd name="T3" fmla="*/ 16 h 44"/>
                <a:gd name="T4" fmla="*/ 0 w 78"/>
                <a:gd name="T5" fmla="*/ 0 h 44"/>
                <a:gd name="T6" fmla="*/ 0 w 78"/>
                <a:gd name="T7" fmla="*/ 35 h 44"/>
                <a:gd name="T8" fmla="*/ 0 w 78"/>
                <a:gd name="T9" fmla="*/ 35 h 44"/>
                <a:gd name="T10" fmla="*/ 0 w 78"/>
                <a:gd name="T11" fmla="*/ 32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4">
                  <a:moveTo>
                    <a:pt x="0" y="41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51">
              <a:extLst>
                <a:ext uri="{FF2B5EF4-FFF2-40B4-BE49-F238E27FC236}">
                  <a16:creationId xmlns:a16="http://schemas.microsoft.com/office/drawing/2014/main" id="{B3410C00-7573-134A-949E-9EEDC97BC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2208"/>
              <a:ext cx="410" cy="112"/>
            </a:xfrm>
            <a:custGeom>
              <a:avLst/>
              <a:gdLst>
                <a:gd name="T0" fmla="*/ 395 w 426"/>
                <a:gd name="T1" fmla="*/ 100 h 126"/>
                <a:gd name="T2" fmla="*/ 0 w 426"/>
                <a:gd name="T3" fmla="*/ 100 h 126"/>
                <a:gd name="T4" fmla="*/ 0 w 426"/>
                <a:gd name="T5" fmla="*/ 0 h 126"/>
                <a:gd name="T6" fmla="*/ 395 w 426"/>
                <a:gd name="T7" fmla="*/ 0 h 126"/>
                <a:gd name="T8" fmla="*/ 395 w 426"/>
                <a:gd name="T9" fmla="*/ 100 h 126"/>
                <a:gd name="T10" fmla="*/ 395 w 426"/>
                <a:gd name="T11" fmla="*/ 10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126">
                  <a:moveTo>
                    <a:pt x="426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1" name="Group 53">
            <a:extLst>
              <a:ext uri="{FF2B5EF4-FFF2-40B4-BE49-F238E27FC236}">
                <a16:creationId xmlns:a16="http://schemas.microsoft.com/office/drawing/2014/main" id="{7C0EC72A-4E2E-F542-87E0-97D016016FC2}"/>
              </a:ext>
            </a:extLst>
          </p:cNvPr>
          <p:cNvGrpSpPr>
            <a:grpSpLocks/>
          </p:cNvGrpSpPr>
          <p:nvPr/>
        </p:nvGrpSpPr>
        <p:grpSpPr bwMode="auto">
          <a:xfrm>
            <a:off x="3125788" y="4953000"/>
            <a:ext cx="2817812" cy="152400"/>
            <a:chOff x="3237" y="2208"/>
            <a:chExt cx="410" cy="112"/>
          </a:xfrm>
        </p:grpSpPr>
        <p:sp>
          <p:nvSpPr>
            <p:cNvPr id="33831" name="Line 54">
              <a:extLst>
                <a:ext uri="{FF2B5EF4-FFF2-40B4-BE49-F238E27FC236}">
                  <a16:creationId xmlns:a16="http://schemas.microsoft.com/office/drawing/2014/main" id="{78BC9CD1-CB5F-224C-AA19-1B63C0E06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2269"/>
              <a:ext cx="27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55">
              <a:extLst>
                <a:ext uri="{FF2B5EF4-FFF2-40B4-BE49-F238E27FC236}">
                  <a16:creationId xmlns:a16="http://schemas.microsoft.com/office/drawing/2014/main" id="{974F5991-B317-7545-AE42-378B00126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245"/>
              <a:ext cx="75" cy="39"/>
            </a:xfrm>
            <a:custGeom>
              <a:avLst/>
              <a:gdLst>
                <a:gd name="T0" fmla="*/ 0 w 78"/>
                <a:gd name="T1" fmla="*/ 32 h 44"/>
                <a:gd name="T2" fmla="*/ 72 w 78"/>
                <a:gd name="T3" fmla="*/ 16 h 44"/>
                <a:gd name="T4" fmla="*/ 0 w 78"/>
                <a:gd name="T5" fmla="*/ 0 h 44"/>
                <a:gd name="T6" fmla="*/ 0 w 78"/>
                <a:gd name="T7" fmla="*/ 35 h 44"/>
                <a:gd name="T8" fmla="*/ 0 w 78"/>
                <a:gd name="T9" fmla="*/ 35 h 44"/>
                <a:gd name="T10" fmla="*/ 0 w 78"/>
                <a:gd name="T11" fmla="*/ 32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4">
                  <a:moveTo>
                    <a:pt x="0" y="41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56">
              <a:extLst>
                <a:ext uri="{FF2B5EF4-FFF2-40B4-BE49-F238E27FC236}">
                  <a16:creationId xmlns:a16="http://schemas.microsoft.com/office/drawing/2014/main" id="{B8A636EA-6286-5147-9A8B-87BBD24E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2208"/>
              <a:ext cx="410" cy="112"/>
            </a:xfrm>
            <a:custGeom>
              <a:avLst/>
              <a:gdLst>
                <a:gd name="T0" fmla="*/ 395 w 426"/>
                <a:gd name="T1" fmla="*/ 100 h 126"/>
                <a:gd name="T2" fmla="*/ 0 w 426"/>
                <a:gd name="T3" fmla="*/ 100 h 126"/>
                <a:gd name="T4" fmla="*/ 0 w 426"/>
                <a:gd name="T5" fmla="*/ 0 h 126"/>
                <a:gd name="T6" fmla="*/ 395 w 426"/>
                <a:gd name="T7" fmla="*/ 0 h 126"/>
                <a:gd name="T8" fmla="*/ 395 w 426"/>
                <a:gd name="T9" fmla="*/ 100 h 126"/>
                <a:gd name="T10" fmla="*/ 395 w 426"/>
                <a:gd name="T11" fmla="*/ 10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126">
                  <a:moveTo>
                    <a:pt x="426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2" name="Group 62">
            <a:extLst>
              <a:ext uri="{FF2B5EF4-FFF2-40B4-BE49-F238E27FC236}">
                <a16:creationId xmlns:a16="http://schemas.microsoft.com/office/drawing/2014/main" id="{4F6B8F24-224A-8A46-8CD9-983E0990913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505200"/>
            <a:ext cx="325438" cy="152400"/>
            <a:chOff x="3551" y="2974"/>
            <a:chExt cx="206" cy="114"/>
          </a:xfrm>
        </p:grpSpPr>
        <p:sp>
          <p:nvSpPr>
            <p:cNvPr id="33827" name="Freeform 63">
              <a:extLst>
                <a:ext uri="{FF2B5EF4-FFF2-40B4-BE49-F238E27FC236}">
                  <a16:creationId xmlns:a16="http://schemas.microsoft.com/office/drawing/2014/main" id="{E8E5FBF8-5F33-C449-B9C0-6C28C43B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198 w 214"/>
                <a:gd name="T3" fmla="*/ 3 h 129"/>
                <a:gd name="T4" fmla="*/ 198 w 214"/>
                <a:gd name="T5" fmla="*/ 101 h 129"/>
                <a:gd name="T6" fmla="*/ 0 w 214"/>
                <a:gd name="T7" fmla="*/ 101 h 129"/>
                <a:gd name="T8" fmla="*/ 0 w 214"/>
                <a:gd name="T9" fmla="*/ 3 h 129"/>
                <a:gd name="T10" fmla="*/ 0 w 214"/>
                <a:gd name="T11" fmla="*/ 3 h 129"/>
                <a:gd name="T12" fmla="*/ 0 w 214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64">
              <a:extLst>
                <a:ext uri="{FF2B5EF4-FFF2-40B4-BE49-F238E27FC236}">
                  <a16:creationId xmlns:a16="http://schemas.microsoft.com/office/drawing/2014/main" id="{52079574-2F0D-5A47-8210-BA16F168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198 w 214"/>
                <a:gd name="T3" fmla="*/ 3 h 129"/>
                <a:gd name="T4" fmla="*/ 198 w 214"/>
                <a:gd name="T5" fmla="*/ 101 h 129"/>
                <a:gd name="T6" fmla="*/ 0 w 214"/>
                <a:gd name="T7" fmla="*/ 101 h 129"/>
                <a:gd name="T8" fmla="*/ 0 w 214"/>
                <a:gd name="T9" fmla="*/ 3 h 129"/>
                <a:gd name="T10" fmla="*/ 0 w 214"/>
                <a:gd name="T11" fmla="*/ 3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65">
              <a:extLst>
                <a:ext uri="{FF2B5EF4-FFF2-40B4-BE49-F238E27FC236}">
                  <a16:creationId xmlns:a16="http://schemas.microsoft.com/office/drawing/2014/main" id="{E929FDA3-3D85-4147-B707-E1235AFD4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030"/>
              <a:ext cx="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66">
              <a:extLst>
                <a:ext uri="{FF2B5EF4-FFF2-40B4-BE49-F238E27FC236}">
                  <a16:creationId xmlns:a16="http://schemas.microsoft.com/office/drawing/2014/main" id="{34344E02-382E-F943-8FAC-FA251689D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013"/>
              <a:ext cx="72" cy="39"/>
            </a:xfrm>
            <a:custGeom>
              <a:avLst/>
              <a:gdLst>
                <a:gd name="T0" fmla="*/ 69 w 75"/>
                <a:gd name="T1" fmla="*/ 0 h 44"/>
                <a:gd name="T2" fmla="*/ 0 w 75"/>
                <a:gd name="T3" fmla="*/ 16 h 44"/>
                <a:gd name="T4" fmla="*/ 69 w 75"/>
                <a:gd name="T5" fmla="*/ 35 h 44"/>
                <a:gd name="T6" fmla="*/ 69 w 75"/>
                <a:gd name="T7" fmla="*/ 0 h 44"/>
                <a:gd name="T8" fmla="*/ 69 w 7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20"/>
                  </a:lnTo>
                  <a:lnTo>
                    <a:pt x="75" y="4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43" name="Text Box 67">
            <a:extLst>
              <a:ext uri="{FF2B5EF4-FFF2-40B4-BE49-F238E27FC236}">
                <a16:creationId xmlns:a16="http://schemas.microsoft.com/office/drawing/2014/main" id="{61C3EC06-9A5A-1E42-81D8-D3212E27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87007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time = 0</a:t>
            </a:r>
          </a:p>
        </p:txBody>
      </p:sp>
      <p:sp>
        <p:nvSpPr>
          <p:cNvPr id="50244" name="Text Box 68">
            <a:extLst>
              <a:ext uri="{FF2B5EF4-FFF2-40B4-BE49-F238E27FC236}">
                <a16:creationId xmlns:a16="http://schemas.microsoft.com/office/drawing/2014/main" id="{ECC14E5A-5A00-894C-BCBF-B79ECA50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65475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time = T</a:t>
            </a:r>
          </a:p>
        </p:txBody>
      </p:sp>
      <p:sp>
        <p:nvSpPr>
          <p:cNvPr id="50245" name="Text Box 69">
            <a:extLst>
              <a:ext uri="{FF2B5EF4-FFF2-40B4-BE49-F238E27FC236}">
                <a16:creationId xmlns:a16="http://schemas.microsoft.com/office/drawing/2014/main" id="{40A1B7FA-8134-B348-899F-5A16C5D8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384675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time = 2T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02258-6AB1-514B-9C6B-7BB3629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5623E-6EBF-374D-BED7-D71A37C24EB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7DEA-D8CB-8244-ADEE-E1EF057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19EEB16-8436-8046-8E48-397B48F99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Shared Access Networks are Different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11A206A-9523-0946-A3DC-1CD1083F0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Shared Access Networks assume multiple nodes on the same physical link</a:t>
            </a:r>
          </a:p>
          <a:p>
            <a:pPr lvl="1">
              <a:defRPr/>
            </a:pPr>
            <a:r>
              <a:rPr lang="en-US" altLang="en-US"/>
              <a:t>Bus, ring and wireless structures</a:t>
            </a:r>
          </a:p>
          <a:p>
            <a:pPr lvl="1">
              <a:defRPr/>
            </a:pPr>
            <a:r>
              <a:rPr lang="en-US" altLang="en-US"/>
              <a:t>Transmission sent by one node is received by all others</a:t>
            </a:r>
          </a:p>
          <a:p>
            <a:pPr lvl="1">
              <a:defRPr/>
            </a:pPr>
            <a:r>
              <a:rPr lang="en-US" altLang="en-US"/>
              <a:t>No intermediate switches</a:t>
            </a:r>
          </a:p>
          <a:p>
            <a:pPr>
              <a:defRPr/>
            </a:pPr>
            <a:r>
              <a:rPr lang="en-US" altLang="en-US"/>
              <a:t>Need methods for moderating access (MAC protocols)</a:t>
            </a:r>
          </a:p>
          <a:p>
            <a:pPr lvl="1">
              <a:defRPr/>
            </a:pPr>
            <a:r>
              <a:rPr lang="en-US" altLang="en-US"/>
              <a:t>Fairness</a:t>
            </a:r>
          </a:p>
          <a:p>
            <a:pPr lvl="1">
              <a:defRPr/>
            </a:pPr>
            <a:r>
              <a:rPr lang="en-US" altLang="en-US"/>
              <a:t>Performance</a:t>
            </a:r>
          </a:p>
          <a:p>
            <a:pPr lvl="1">
              <a:defRPr/>
            </a:pPr>
            <a:r>
              <a:rPr lang="en-US" altLang="en-US"/>
              <a:t>How can this be done?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ED05-0802-6D49-A7BE-7F10D8C5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D0098-4FCC-7448-9303-49A7832A23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F1A8-7147-3947-B018-04135D6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62F591A-2408-5F46-9CE9-CD3A7D5D5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en-US" sz="4400"/>
              <a:t>Exponential Backoff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FF1AAF4-524D-4D41-902B-2CA1C0EA9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49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/>
              <a:t>If a collision is detected, delay and try again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/>
              <a:t>Delay time is selected using binary exponential backoff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/>
              <a:t>1st time: choose K from {0,1} then delay = K * 51.2us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/>
              <a:t>2nd time: choose K from {0,1,2,3} then delay = K * 51.2us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i="1"/>
              <a:t>nth</a:t>
            </a:r>
            <a:r>
              <a:rPr lang="en-US" altLang="en-US" sz="2000"/>
              <a:t> time: delay = </a:t>
            </a:r>
            <a:r>
              <a:rPr lang="en-US" altLang="en-US" sz="2000" i="1"/>
              <a:t>K </a:t>
            </a:r>
            <a:r>
              <a:rPr lang="en-US" altLang="en-US" sz="2000">
                <a:latin typeface="Arial" charset="0"/>
              </a:rPr>
              <a:t>x</a:t>
            </a:r>
            <a:r>
              <a:rPr lang="en-US" altLang="en-US" sz="2000"/>
              <a:t> 51.2us, for </a:t>
            </a:r>
            <a:r>
              <a:rPr lang="en-US" altLang="en-US" sz="2000" i="1"/>
              <a:t>K</a:t>
            </a:r>
            <a:r>
              <a:rPr lang="en-US" altLang="en-US" sz="2000"/>
              <a:t>=0..2</a:t>
            </a:r>
            <a:r>
              <a:rPr lang="en-US" altLang="en-US" sz="2000" i="1" baseline="30000"/>
              <a:t>n</a:t>
            </a:r>
            <a:r>
              <a:rPr lang="en-US" altLang="en-US" sz="2000"/>
              <a:t> – 1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800"/>
              <a:t>Note max value for k = 1023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/>
              <a:t>give up after several tries (usually 16)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800"/>
              <a:t>Report transmit error to host</a:t>
            </a:r>
          </a:p>
          <a:p>
            <a:pPr>
              <a:defRPr/>
            </a:pPr>
            <a:r>
              <a:rPr lang="en-US" altLang="en-US" sz="2400"/>
              <a:t>If delay were not random, then there is a chance that sources would retransmit in lock step</a:t>
            </a:r>
          </a:p>
          <a:p>
            <a:pPr>
              <a:defRPr/>
            </a:pPr>
            <a:r>
              <a:rPr lang="en-US" altLang="en-US" sz="2400"/>
              <a:t>Why not just choose from small set for K</a:t>
            </a:r>
          </a:p>
          <a:p>
            <a:pPr lvl="1">
              <a:defRPr/>
            </a:pPr>
            <a:r>
              <a:rPr lang="en-US" altLang="en-US" sz="2000"/>
              <a:t>This works fine for a small number of hosts</a:t>
            </a:r>
          </a:p>
          <a:p>
            <a:pPr lvl="1">
              <a:defRPr/>
            </a:pPr>
            <a:r>
              <a:rPr lang="en-US" altLang="en-US" sz="2000"/>
              <a:t>Large number of nodes would result in more collisions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004BE-8EC6-EE4A-9D03-BE2EBD3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D8AF-A204-0E49-8F10-2502AAD5E1E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FA08-D32C-A24D-98EC-2AB86B7E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ECBE257-2945-144C-BD04-6573E01FC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MAC Algorithm from the Receiver Side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F1ECA65-58D0-CA4B-9CF9-193CB03E2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Senders handle all access control</a:t>
            </a:r>
          </a:p>
          <a:p>
            <a:pPr>
              <a:defRPr/>
            </a:pPr>
            <a:r>
              <a:rPr lang="en-US" altLang="en-US"/>
              <a:t>Receivers simply read frames with acceptable address</a:t>
            </a:r>
          </a:p>
          <a:p>
            <a:pPr lvl="1">
              <a:defRPr/>
            </a:pPr>
            <a:r>
              <a:rPr lang="en-US" altLang="en-US"/>
              <a:t>Address to host</a:t>
            </a:r>
          </a:p>
          <a:p>
            <a:pPr lvl="1">
              <a:defRPr/>
            </a:pPr>
            <a:r>
              <a:rPr lang="en-US" altLang="en-US"/>
              <a:t>Address to broadcast</a:t>
            </a:r>
          </a:p>
          <a:p>
            <a:pPr lvl="1">
              <a:defRPr/>
            </a:pPr>
            <a:r>
              <a:rPr lang="en-US" altLang="en-US"/>
              <a:t>Address to multicast to which host belongs</a:t>
            </a:r>
          </a:p>
          <a:p>
            <a:pPr lvl="1">
              <a:defRPr/>
            </a:pPr>
            <a:r>
              <a:rPr lang="en-US" altLang="en-US"/>
              <a:t>All frames if host is in promiscuous mode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C18E2-5490-4447-B8D9-32C76977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C2DD1-FA6E-7748-984E-28F2C36E989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92AB-34F9-9B4E-9722-AD8324E7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1D149C5-139B-6940-9A56-068E5DBB0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Fast and Gigabit Ethernet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FD9F870-66D4-4C46-A6AC-CF3ADC746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Fast Ethernet (100Mbps) has technology very similar to 10Mbps Ethernet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Uses different physical layer encoding (4B5B)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Many NIC’s are 10/100 capable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/>
              <a:t>Can be used at either speed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Gigabit Ethernet (1,000Mbps)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Compatible with lower speeds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Uses standard framing and CSMA/CD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Distances are severely limited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Typically used for backbones and inter-router connectivity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Becoming cost competitive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How much of this bandwidth is realizable?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Long haul Ethernet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/>
              <a:t>40GB,100GB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DE6D2-54E0-4B4B-9C51-6400DC1B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A3-4FD9-814B-8CBD-03D16CDC517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F67F-6D14-504B-BADE-D76E0126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1EE08EA-3FF5-3B4A-862F-E4F4D977A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Experiences with Ethernet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67769BA-F470-C942-B6A2-040B0403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Ethernets work best under light loads</a:t>
            </a:r>
          </a:p>
          <a:p>
            <a:pPr lvl="1">
              <a:defRPr/>
            </a:pPr>
            <a:r>
              <a:rPr lang="en-US" altLang="en-US" sz="2000"/>
              <a:t>Utilization over 30% is considered heavy</a:t>
            </a:r>
          </a:p>
          <a:p>
            <a:pPr lvl="2">
              <a:defRPr/>
            </a:pPr>
            <a:r>
              <a:rPr lang="en-US" altLang="en-US" sz="1800"/>
              <a:t>Network capacity is wasted by collisions</a:t>
            </a:r>
          </a:p>
          <a:p>
            <a:pPr>
              <a:defRPr/>
            </a:pPr>
            <a:r>
              <a:rPr lang="en-US" altLang="en-US" sz="2400"/>
              <a:t>Most networks are limited to about 200 hosts</a:t>
            </a:r>
          </a:p>
          <a:p>
            <a:pPr lvl="1">
              <a:defRPr/>
            </a:pPr>
            <a:r>
              <a:rPr lang="en-US" altLang="en-US" sz="2000"/>
              <a:t>Specification allows for up to 1024</a:t>
            </a:r>
          </a:p>
          <a:p>
            <a:pPr>
              <a:defRPr/>
            </a:pPr>
            <a:r>
              <a:rPr lang="en-US" altLang="en-US" sz="2400"/>
              <a:t>Most networks are much shorter</a:t>
            </a:r>
          </a:p>
          <a:p>
            <a:pPr lvl="1">
              <a:defRPr/>
            </a:pPr>
            <a:r>
              <a:rPr lang="en-US" altLang="en-US" sz="2000"/>
              <a:t>5 to 10 microsecond RTT</a:t>
            </a:r>
          </a:p>
          <a:p>
            <a:pPr>
              <a:defRPr/>
            </a:pPr>
            <a:r>
              <a:rPr lang="en-US" altLang="en-US" sz="2400"/>
              <a:t>Transport level flow control helps reduce load (number of back to back packets)</a:t>
            </a:r>
          </a:p>
          <a:p>
            <a:pPr>
              <a:defRPr/>
            </a:pPr>
            <a:r>
              <a:rPr lang="en-US" altLang="en-US" sz="2400"/>
              <a:t>Ethernet is inexpensive, fast and easy to administer!</a:t>
            </a:r>
          </a:p>
          <a:p>
            <a:pPr>
              <a:defRPr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8F5A0-0A06-8141-8F47-771616F6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7A23C-B46C-FD49-A68F-187322E1677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3026-9561-D449-BB61-1187854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41A43CB-C7F4-B74B-BDD9-F97817E32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Ethernet Problems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BCF7F4C-B62B-9641-B26B-C2E2158D8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Ethernet’s peak utilization is pretty low (like Aloha) </a:t>
            </a:r>
          </a:p>
          <a:p>
            <a:pPr>
              <a:defRPr/>
            </a:pPr>
            <a:r>
              <a:rPr lang="en-US" altLang="en-US"/>
              <a:t>Peak throughput worst with</a:t>
            </a:r>
          </a:p>
          <a:p>
            <a:pPr lvl="1">
              <a:defRPr/>
            </a:pPr>
            <a:r>
              <a:rPr lang="en-US" altLang="en-US"/>
              <a:t>More hosts</a:t>
            </a:r>
          </a:p>
          <a:p>
            <a:pPr marL="1085850" lvl="2">
              <a:defRPr/>
            </a:pPr>
            <a:r>
              <a:rPr lang="en-US" altLang="en-US"/>
              <a:t>More collisions needed to identify single sender</a:t>
            </a:r>
          </a:p>
          <a:p>
            <a:pPr lvl="1">
              <a:defRPr/>
            </a:pPr>
            <a:r>
              <a:rPr lang="en-US" altLang="en-US"/>
              <a:t>Smaller packet sizes</a:t>
            </a:r>
          </a:p>
          <a:p>
            <a:pPr marL="1085850" lvl="2">
              <a:defRPr/>
            </a:pPr>
            <a:r>
              <a:rPr lang="en-US" altLang="en-US"/>
              <a:t>More frequent arbitration</a:t>
            </a:r>
          </a:p>
          <a:p>
            <a:pPr lvl="1">
              <a:defRPr/>
            </a:pPr>
            <a:r>
              <a:rPr lang="en-US" altLang="en-US"/>
              <a:t>Longer links</a:t>
            </a:r>
          </a:p>
          <a:p>
            <a:pPr marL="1085850" lvl="2">
              <a:defRPr/>
            </a:pPr>
            <a:r>
              <a:rPr lang="en-US" altLang="en-US"/>
              <a:t>Collisions take longer to observe, more wasted bandwidth</a:t>
            </a:r>
          </a:p>
          <a:p>
            <a:pPr lvl="1">
              <a:defRPr/>
            </a:pPr>
            <a:r>
              <a:rPr lang="en-US" altLang="en-US"/>
              <a:t>Efficiency is improved by avoiding these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F4DB4-93D6-8B48-8FE9-E753C5A4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1A99-DED3-EA4A-89E1-72BA6AEBDE2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24E4-645E-6C4A-92B0-FF15061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BCF4CCE6-CB43-E04E-B56D-6AFB68E35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Why did Ethernet Win?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0DAABB2-DAFC-A943-87CA-A7D7508D0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There are LOTS of LAN protocols</a:t>
            </a:r>
          </a:p>
          <a:p>
            <a:pPr>
              <a:defRPr/>
            </a:pPr>
            <a:r>
              <a:rPr lang="en-US" altLang="en-US" sz="3200" b="1"/>
              <a:t>Price</a:t>
            </a:r>
          </a:p>
          <a:p>
            <a:pPr>
              <a:defRPr/>
            </a:pPr>
            <a:r>
              <a:rPr lang="en-US" altLang="en-US"/>
              <a:t>Performance</a:t>
            </a:r>
          </a:p>
          <a:p>
            <a:pPr>
              <a:defRPr/>
            </a:pPr>
            <a:r>
              <a:rPr lang="en-US" altLang="en-US"/>
              <a:t>Availability</a:t>
            </a:r>
          </a:p>
          <a:p>
            <a:pPr>
              <a:defRPr/>
            </a:pPr>
            <a:r>
              <a:rPr lang="en-US" altLang="en-US"/>
              <a:t>Ease of use</a:t>
            </a:r>
          </a:p>
          <a:p>
            <a:pPr>
              <a:defRPr/>
            </a:pPr>
            <a:r>
              <a:rPr lang="en-US" altLang="en-US"/>
              <a:t>Scalability</a:t>
            </a:r>
          </a:p>
          <a:p>
            <a:pPr>
              <a:defRPr/>
            </a:pPr>
            <a:r>
              <a:rPr lang="en-US" altLang="en-US"/>
              <a:t>Tomorrow we will talk about physical layer stuff…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6D10C-5F9C-4D4F-B08A-12575741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6C11D-B9E1-534C-8623-F8EEFE44A94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4FBB-7792-F944-8D08-F8A7EEDB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31345AB-47CB-324B-AF84-21D00993B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Multiple Access Methods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1BBFFF1-7C18-4746-940E-5D3348375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Fixed assignment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Partition channel so each node gets a slice of the bandwidth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Essentially circuit switching – thus inefficient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Examples:  TDMA, FDMA, CDMA (all used in wireless/cellular environments)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Contention-based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Nodes contends equally for bandwidth and recover from collisions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Examples:  Aloha, Ethernet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Token-based or reservation-based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Take turns using the channel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Examples:  Token 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3506C-3BAE-2F43-AD5B-155AF0A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AA4C4-07DC-9941-9A8A-034C903EA5D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D9C-AC7B-6B4E-A837-9CB65674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B996189-8D14-C349-9858-23B0907EB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 Quick Word about Token Ring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3DC3958-4F97-6942-AB67-C4EE1F86E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Developed by IBM in early 80’s as a new LAN 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Consists of nodes connected into a ring (typically via concentrators)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Special message called a token is passed around the ring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When nodes gets the token it can transmit for a limited time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Every node gets an equal opportunity to send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IEEE 802.5 standard for Token Ring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Designed for predictability, fairness and reliability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Originally designed to run at either 4Mbps and 16Mbps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Still used and sold but beaten out by Ethernet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45EDF-5DF2-884A-B735-F6EA306C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9BC63-06D2-CA4E-8547-6A7EACF81CF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424D-D499-CF4E-9874-E3EE066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5D0187D-51CA-8549-90C4-6F5563B1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Our Focus is Ethernet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182B4C-BEC4-F04B-93CD-D646190C7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/>
              <a:t>History</a:t>
            </a:r>
            <a:endParaRPr lang="en-US" altLang="en-US"/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Developed by Bob Metcalfe and others at Xerox PARC in mid-1970s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Roots in Aloha packet-radio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Standardized by Xerox, DEC, and Intel in 1978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LAN standards define MAC and physical layer connectivity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IEEE 802.3 (CSMA/CD - Ethernet) standard – originally 2Mbps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IEEE 802.3u standard for 100Mbps Ethernet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IEEE 802.3z standard for 1,000Mbps Ethernet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/>
              <a:t>CSMA/CD:  Ethernet’s Media Access Control (MAC) policy</a:t>
            </a:r>
            <a:endParaRPr lang="en-US" altLang="en-US"/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CS = carrier sense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Send only if medium is idle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MA = multiple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/>
              <a:t>CD = collision detection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Stop sending immediately if collision is detected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CFE6C-5DFC-184F-9CD0-4239E43B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1565-9E92-1B43-806F-F5D6A7C9FB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CBAC1B-7592-D041-A33B-B8866DD8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0BE64F2-49E2-6346-9343-3AE6F88BE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Ethernet Standard Defines Physical Layer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293F023-714F-8F4E-A809-4ADE88EA5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75260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802.3 standard defines both MAC </a:t>
            </a:r>
            <a:r>
              <a:rPr lang="en-US" altLang="en-US" sz="2400" i="1"/>
              <a:t>and</a:t>
            </a:r>
            <a:r>
              <a:rPr lang="en-US" altLang="en-US" sz="2400"/>
              <a:t> physical layer details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FC107CEF-E4AC-3A47-BB3F-1981058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3200400"/>
            <a:ext cx="5192712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D332A405-3837-4E43-85E4-A8337DB6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3871913"/>
            <a:ext cx="1743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>
                <a:latin typeface="Times New Roman" charset="0"/>
              </a:rPr>
              <a:t>Metcalfe’s original</a:t>
            </a:r>
          </a:p>
          <a:p>
            <a:pPr>
              <a:defRPr/>
            </a:pPr>
            <a:r>
              <a:rPr lang="en-US" altLang="en-US" sz="1600">
                <a:latin typeface="Times New Roman" charset="0"/>
              </a:rPr>
              <a:t>Ethernet Sketch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3E001-6E5A-8E4E-BA0E-FE80170C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ED146-FA0A-8C4B-B4C6-7DF4EE5F01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FFD184-DDD7-B543-8362-EB9D2E50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A371FAF-EB93-D546-814C-077352C8C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Ethernet Technologies: 10Base2</a:t>
            </a:r>
            <a:endParaRPr lang="en-US" altLang="en-US" sz="44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EB755B5-CBF4-174D-BE35-11748E00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54975" cy="2286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800">
                <a:solidFill>
                  <a:schemeClr val="accent2"/>
                </a:solidFill>
              </a:rPr>
              <a:t>10:</a:t>
            </a:r>
            <a:r>
              <a:rPr lang="en-US" altLang="en-US" sz="1800"/>
              <a:t> 10Mbps; </a:t>
            </a:r>
            <a:r>
              <a:rPr lang="en-US" altLang="en-US" sz="1800">
                <a:solidFill>
                  <a:schemeClr val="accent2"/>
                </a:solidFill>
              </a:rPr>
              <a:t>2:</a:t>
            </a:r>
            <a:r>
              <a:rPr lang="en-US" altLang="en-US" sz="1800"/>
              <a:t> under 185 (~200) meters cable length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/>
              <a:t>Thin coaxial cable in a bus topology</a:t>
            </a:r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endParaRPr lang="en-US" altLang="en-US" sz="1800"/>
          </a:p>
          <a:p>
            <a:pPr>
              <a:lnSpc>
                <a:spcPct val="90000"/>
              </a:lnSpc>
              <a:defRPr/>
            </a:pPr>
            <a:r>
              <a:rPr lang="en-US" altLang="en-US" sz="1800"/>
              <a:t>Repeaters used to connect multiple segments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600"/>
              <a:t>Repeater repeats bits it hears on one interface to its other interfaces: physical layer device only!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E064538-5AC7-154A-9E03-11C9D6D3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/>
          <a:stretch>
            <a:fillRect/>
          </a:stretch>
        </p:blipFill>
        <p:spPr bwMode="auto">
          <a:xfrm>
            <a:off x="685800" y="1981200"/>
            <a:ext cx="7391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752CC-58DB-2E44-8D23-F9713F9F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239-073D-F145-BC52-BC770CCF2EB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CA5087-5EAC-8D4F-AB44-F2F944EF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694CA7A-1F76-EE41-8B79-F7D70C92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10BaseT and 100BaseT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C2821F9-D3EF-734D-98FA-70599C087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057400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10/100 Mbps rate</a:t>
            </a:r>
          </a:p>
          <a:p>
            <a:pPr>
              <a:defRPr/>
            </a:pPr>
            <a:r>
              <a:rPr lang="en-US" altLang="en-US" sz="2400">
                <a:solidFill>
                  <a:schemeClr val="accent2"/>
                </a:solidFill>
              </a:rPr>
              <a:t>T</a:t>
            </a:r>
            <a:r>
              <a:rPr lang="en-US" altLang="en-US" sz="2400"/>
              <a:t> stands for Twisted Pair</a:t>
            </a:r>
          </a:p>
          <a:p>
            <a:pPr>
              <a:defRPr/>
            </a:pPr>
            <a:r>
              <a:rPr lang="en-US" altLang="en-US" sz="2400"/>
              <a:t>Hub(s) connected by twisted pair facilitate “star topology”</a:t>
            </a:r>
          </a:p>
          <a:p>
            <a:pPr lvl="1">
              <a:defRPr/>
            </a:pPr>
            <a:r>
              <a:rPr lang="en-US" altLang="en-US"/>
              <a:t> Distance of any node to hub must be &lt; 100M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FD035C6-E0F7-464D-8CBF-448964F8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352800"/>
            <a:ext cx="70119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15214D2D-016B-6343-9643-2BC6C69D8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5695950"/>
            <a:ext cx="5943600" cy="381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B5881-89EC-8549-B0C3-4C0B430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CC2CB-EEDB-0947-8CA3-BD1B9B026DE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B07D-A03B-A942-94B8-DD57BC8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4CE819B-A541-0148-93DB-7E7919A5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685800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Physical Layer Configurations for 802.3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45B7A42-B3C7-6A4A-BF4E-2D9BA2CF6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/>
              <a:t>Physical layer configurations are specified in three parts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Data rate (10, 100, 1,000)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10, 100, 1,000Mbps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Signaling method (base, broad)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Baseband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/>
              <a:t>Digital signaling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Broadband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1600"/>
              <a:t>Analog signaling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Cabling (2, 5, T, F, S, L)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5 - Thick coax (original Ethernet cabling)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F – Optical fiber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S – Short wave laser over multimode fiber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/>
              <a:t>L – Long wave laser over single mode fiber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1ECA0-DF2A-9541-A7F7-33C44A2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9D361-B623-9F48-A2F4-25B4B592C32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1653</Words>
  <Application>Microsoft Macintosh PowerPoint</Application>
  <PresentationFormat>On-screen Show (4:3)</PresentationFormat>
  <Paragraphs>304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Wingdings</vt:lpstr>
      <vt:lpstr>Courier New</vt:lpstr>
      <vt:lpstr>Default Design</vt:lpstr>
      <vt:lpstr>Ethernet</vt:lpstr>
      <vt:lpstr>Shared Access Networks are Different</vt:lpstr>
      <vt:lpstr>Multiple Access Methods</vt:lpstr>
      <vt:lpstr>A Quick Word about Token Ring</vt:lpstr>
      <vt:lpstr>Our Focus is Ethernet</vt:lpstr>
      <vt:lpstr>Ethernet Standard Defines Physical Layer</vt:lpstr>
      <vt:lpstr>Ethernet Technologies: 10Base2</vt:lpstr>
      <vt:lpstr>10BaseT and 100BaseT</vt:lpstr>
      <vt:lpstr>Physical Layer Configurations for 802.3</vt:lpstr>
      <vt:lpstr>Ethernet Overview</vt:lpstr>
      <vt:lpstr>Ethernet Overview (contd.)</vt:lpstr>
      <vt:lpstr>Switched Ethernet</vt:lpstr>
      <vt:lpstr>Ethernet Frames</vt:lpstr>
      <vt:lpstr>A Quick Word about Aloha Networks</vt:lpstr>
      <vt:lpstr>Ethernet’s MAC Algorithm</vt:lpstr>
      <vt:lpstr>State Diagram for CSMA/CD</vt:lpstr>
      <vt:lpstr>Collisions</vt:lpstr>
      <vt:lpstr>Collision Detection </vt:lpstr>
      <vt:lpstr>Collision Detection contd.</vt:lpstr>
      <vt:lpstr>Exponential Backoff</vt:lpstr>
      <vt:lpstr>MAC Algorithm from the Receiver Side</vt:lpstr>
      <vt:lpstr>Fast and Gigabit Ethernet</vt:lpstr>
      <vt:lpstr>Experiences with Ethernet</vt:lpstr>
      <vt:lpstr>Ethernet Problems</vt:lpstr>
      <vt:lpstr>Why did Ethernet Win?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pb</dc:creator>
  <cp:lastModifiedBy>Thomas Reddington</cp:lastModifiedBy>
  <cp:revision>38</cp:revision>
  <dcterms:created xsi:type="dcterms:W3CDTF">1999-12-28T01:29:11Z</dcterms:created>
  <dcterms:modified xsi:type="dcterms:W3CDTF">2019-09-13T13:06:14Z</dcterms:modified>
</cp:coreProperties>
</file>