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4123" r:id="rId1"/>
  </p:sldMasterIdLst>
  <p:notesMasterIdLst>
    <p:notesMasterId r:id="rId15"/>
  </p:notesMasterIdLst>
  <p:handoutMasterIdLst>
    <p:handoutMasterId r:id="rId16"/>
  </p:handoutMasterIdLst>
  <p:sldIdLst>
    <p:sldId id="272" r:id="rId2"/>
    <p:sldId id="341" r:id="rId3"/>
    <p:sldId id="342" r:id="rId4"/>
    <p:sldId id="353" r:id="rId5"/>
    <p:sldId id="343" r:id="rId6"/>
    <p:sldId id="344" r:id="rId7"/>
    <p:sldId id="360" r:id="rId8"/>
    <p:sldId id="345" r:id="rId9"/>
    <p:sldId id="346" r:id="rId10"/>
    <p:sldId id="363" r:id="rId11"/>
    <p:sldId id="361" r:id="rId12"/>
    <p:sldId id="350" r:id="rId13"/>
    <p:sldId id="35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3000" b="1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424"/>
    <a:srgbClr val="D28700"/>
    <a:srgbClr val="015F85"/>
    <a:srgbClr val="47B0D5"/>
    <a:srgbClr val="A0C02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683" autoAdjust="0"/>
  </p:normalViewPr>
  <p:slideViewPr>
    <p:cSldViewPr snapToGrid="0">
      <p:cViewPr varScale="1">
        <p:scale>
          <a:sx n="126" d="100"/>
          <a:sy n="126" d="100"/>
        </p:scale>
        <p:origin x="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F0AF1C3-ADE7-9D4F-AC9C-852AC70986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21895EA-8C1F-8A42-BF81-0B0E148BCF2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248AD4AF-518E-464A-96FA-19944E14DDCF}" type="slidenum">
              <a:rPr lang="en-US" altLang="x-none" sz="1200"/>
              <a:pPr>
                <a:lnSpc>
                  <a:spcPct val="100000"/>
                </a:lnSpc>
              </a:pPr>
              <a:t>1</a:t>
            </a:fld>
            <a:endParaRPr lang="en-US" altLang="x-none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80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112713" indent="-112713" defTabSz="1020763" eaLnBrk="1" hangingPunct="1"/>
            <a:endParaRPr lang="en-GB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D01523CD-5FA5-564A-B14C-F3E73E4C0A8B}" type="slidenum">
              <a:rPr lang="en-US" altLang="x-none" sz="1200"/>
              <a:pPr>
                <a:lnSpc>
                  <a:spcPct val="100000"/>
                </a:lnSpc>
              </a:pPr>
              <a:t>10</a:t>
            </a:fld>
            <a:endParaRPr lang="en-US" altLang="x-none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DF5FF971-8D49-6E44-B714-E9AB925BFE14}" type="slidenum">
              <a:rPr lang="en-US" altLang="x-none" sz="1200"/>
              <a:pPr>
                <a:lnSpc>
                  <a:spcPct val="100000"/>
                </a:lnSpc>
              </a:pPr>
              <a:t>11</a:t>
            </a:fld>
            <a:endParaRPr lang="en-US" altLang="x-none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0A7209A1-FCE2-6C47-949F-A1D76ECD3B67}" type="slidenum">
              <a:rPr lang="en-US" altLang="x-none" sz="1200"/>
              <a:pPr>
                <a:lnSpc>
                  <a:spcPct val="100000"/>
                </a:lnSpc>
              </a:pPr>
              <a:t>13</a:t>
            </a:fld>
            <a:endParaRPr lang="en-US" altLang="x-none" sz="12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l-SI" altLang="x-none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sl-SI" altLang="x-none"/>
          </a:p>
        </p:txBody>
      </p:sp>
      <p:sp>
        <p:nvSpPr>
          <p:cNvPr id="3482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348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5C896DB7-836A-CC41-8E1F-D7BB90D61960}" type="slidenum">
              <a:rPr lang="en-US" altLang="x-none" sz="1200"/>
              <a:pPr>
                <a:lnSpc>
                  <a:spcPct val="100000"/>
                </a:lnSpc>
              </a:pPr>
              <a:t>2</a:t>
            </a:fld>
            <a:endParaRPr lang="en-US" altLang="x-none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1D9106D1-EBDC-CA4D-AB13-96AEDF56A561}" type="slidenum">
              <a:rPr lang="en-US" altLang="x-none" sz="1200"/>
              <a:pPr>
                <a:lnSpc>
                  <a:spcPct val="100000"/>
                </a:lnSpc>
              </a:pPr>
              <a:t>3</a:t>
            </a:fld>
            <a:endParaRPr lang="en-US" altLang="x-none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C908098C-4333-6442-91A7-F32AFF82B31D}" type="slidenum">
              <a:rPr lang="en-US" altLang="x-none" sz="1200"/>
              <a:pPr>
                <a:lnSpc>
                  <a:spcPct val="100000"/>
                </a:lnSpc>
              </a:pPr>
              <a:t>4</a:t>
            </a:fld>
            <a:endParaRPr lang="en-US" altLang="x-none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8CCB4831-603E-D643-B0FD-21407D8C6567}" type="slidenum">
              <a:rPr lang="en-US" altLang="x-none" sz="1200"/>
              <a:pPr>
                <a:lnSpc>
                  <a:spcPct val="100000"/>
                </a:lnSpc>
              </a:pPr>
              <a:t>5</a:t>
            </a:fld>
            <a:endParaRPr lang="en-US" altLang="x-none" sz="1200"/>
          </a:p>
        </p:txBody>
      </p:sp>
      <p:sp>
        <p:nvSpPr>
          <p:cNvPr id="2662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2662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F3E920EB-0D5F-AF4A-B969-0A966C56F4A9}" type="slidenum">
              <a:rPr lang="en-US" altLang="x-none" sz="1200"/>
              <a:pPr>
                <a:lnSpc>
                  <a:spcPct val="100000"/>
                </a:lnSpc>
              </a:pPr>
              <a:t>6</a:t>
            </a:fld>
            <a:endParaRPr lang="en-US" altLang="x-none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8B25974C-8BA9-2D41-B629-08A13866A991}" type="slidenum">
              <a:rPr lang="en-US" altLang="x-none" sz="1200"/>
              <a:pPr>
                <a:lnSpc>
                  <a:spcPct val="100000"/>
                </a:lnSpc>
              </a:pPr>
              <a:t>7</a:t>
            </a:fld>
            <a:endParaRPr lang="en-US" altLang="x-none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BD9F2174-36F6-7745-AB0A-1002C1EAB1AE}" type="slidenum">
              <a:rPr lang="en-US" altLang="x-none" sz="1200"/>
              <a:pPr>
                <a:lnSpc>
                  <a:spcPct val="100000"/>
                </a:lnSpc>
              </a:pPr>
              <a:t>8</a:t>
            </a:fld>
            <a:endParaRPr lang="en-US" altLang="x-none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4D9F88B7-C685-9D48-A806-F393CA560360}" type="slidenum">
              <a:rPr lang="en-US" altLang="x-none" sz="1200"/>
              <a:pPr>
                <a:lnSpc>
                  <a:spcPct val="100000"/>
                </a:lnSpc>
              </a:pPr>
              <a:t>9</a:t>
            </a:fld>
            <a:endParaRPr lang="en-US" altLang="x-none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97" tIns="44898" rIns="89797" bIns="44898"/>
          <a:lstStyle/>
          <a:p>
            <a:endParaRPr lang="sl-SI" altLang="x-none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4"/>
          <p:cNvSpPr>
            <a:spLocks noChangeArrowheads="1"/>
          </p:cNvSpPr>
          <p:nvPr/>
        </p:nvSpPr>
        <p:spPr bwMode="auto">
          <a:xfrm>
            <a:off x="0" y="0"/>
            <a:ext cx="5257800" cy="3144838"/>
          </a:xfrm>
          <a:prstGeom prst="rect">
            <a:avLst/>
          </a:prstGeom>
          <a:solidFill>
            <a:srgbClr val="015F8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5" name="Picture 255" descr="MAE0078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0"/>
            <a:ext cx="393065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56"/>
          <p:cNvSpPr>
            <a:spLocks noChangeArrowheads="1"/>
          </p:cNvSpPr>
          <p:nvPr/>
        </p:nvSpPr>
        <p:spPr bwMode="auto">
          <a:xfrm>
            <a:off x="277813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>
              <a:defRPr/>
            </a:pPr>
            <a:r>
              <a:rPr lang="en-US" sz="700" b="0" dirty="0">
                <a:solidFill>
                  <a:srgbClr val="999999"/>
                </a:solidFill>
                <a:ea typeface="+mn-ea"/>
                <a:cs typeface="+mn-cs"/>
              </a:rPr>
              <a:t>© 2009 Cisco Systems, Inc. All rights reserved.</a:t>
            </a:r>
          </a:p>
        </p:txBody>
      </p:sp>
      <p:sp>
        <p:nvSpPr>
          <p:cNvPr id="7" name="Rectangle 6288"/>
          <p:cNvSpPr>
            <a:spLocks noChangeArrowheads="1"/>
          </p:cNvSpPr>
          <p:nvPr userDrawn="1"/>
        </p:nvSpPr>
        <p:spPr bwMode="auto">
          <a:xfrm>
            <a:off x="7962900" y="6670675"/>
            <a:ext cx="954088" cy="19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x-none" sz="700" b="0">
                <a:solidFill>
                  <a:srgbClr val="999999"/>
                </a:solidFill>
              </a:rPr>
              <a:t>ROUTE v1.0—3-</a:t>
            </a:r>
            <a:fld id="{C65A35DF-9CD5-744B-827B-115D4ACD842A}" type="slidenum">
              <a:rPr lang="en-US" altLang="x-none" sz="700" b="0">
                <a:solidFill>
                  <a:srgbClr val="999999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x-none" sz="700" b="0">
              <a:solidFill>
                <a:srgbClr val="999999"/>
              </a:solidFill>
            </a:endParaRPr>
          </a:p>
        </p:txBody>
      </p:sp>
      <p:sp>
        <p:nvSpPr>
          <p:cNvPr id="369926" name="Rectangle 26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3390900"/>
            <a:ext cx="6937375" cy="420688"/>
          </a:xfrm>
          <a:ln/>
        </p:spPr>
        <p:txBody>
          <a:bodyPr anchor="t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9927" name="Rectangle 26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1312863"/>
            <a:ext cx="3546475" cy="841375"/>
          </a:xfrm>
          <a:ln/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3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0" y="0"/>
            <a:ext cx="9144000" cy="3146425"/>
            <a:chOff x="0" y="0"/>
            <a:chExt cx="5760" cy="1982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1981"/>
            </a:xfrm>
            <a:prstGeom prst="rect">
              <a:avLst/>
            </a:prstGeom>
            <a:solidFill>
              <a:srgbClr val="015F85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pic>
          <p:nvPicPr>
            <p:cNvPr id="5" name="Picture 2" descr="MAE082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" y="0"/>
              <a:ext cx="3524" cy="1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0"/>
            <a:ext cx="9144000" cy="3146425"/>
            <a:chOff x="0" y="0"/>
            <a:chExt cx="5760" cy="1982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1981"/>
            </a:xfrm>
            <a:prstGeom prst="rect">
              <a:avLst/>
            </a:prstGeom>
            <a:solidFill>
              <a:srgbClr val="015F85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pic>
          <p:nvPicPr>
            <p:cNvPr id="8" name="Picture 2" descr="MAE082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" y="0"/>
              <a:ext cx="3524" cy="1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63"/>
          <p:cNvSpPr>
            <a:spLocks noGrp="1" noChangeArrowheads="1"/>
          </p:cNvSpPr>
          <p:nvPr>
            <p:ph type="subTitle" idx="1"/>
          </p:nvPr>
        </p:nvSpPr>
        <p:spPr>
          <a:xfrm>
            <a:off x="640081" y="1312863"/>
            <a:ext cx="2636520" cy="841375"/>
          </a:xfrm>
          <a:ln/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5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4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50" cy="343"/>
              </a:xfrm>
              <a:custGeom>
                <a:avLst/>
                <a:gdLst/>
                <a:ahLst/>
                <a:cxnLst>
                  <a:cxn ang="0">
                    <a:pos x="58" y="24"/>
                  </a:cxn>
                  <a:cxn ang="0">
                    <a:pos x="42" y="20"/>
                  </a:cxn>
                  <a:cxn ang="0">
                    <a:pos x="21" y="40"/>
                  </a:cxn>
                  <a:cxn ang="0">
                    <a:pos x="42" y="60"/>
                  </a:cxn>
                  <a:cxn ang="0">
                    <a:pos x="58" y="56"/>
                  </a:cxn>
                  <a:cxn ang="0">
                    <a:pos x="58" y="77"/>
                  </a:cxn>
                  <a:cxn ang="0">
                    <a:pos x="41" y="80"/>
                  </a:cxn>
                  <a:cxn ang="0">
                    <a:pos x="0" y="40"/>
                  </a:cxn>
                  <a:cxn ang="0">
                    <a:pos x="41" y="0"/>
                  </a:cxn>
                  <a:cxn ang="0">
                    <a:pos x="58" y="3"/>
                  </a:cxn>
                  <a:cxn ang="0">
                    <a:pos x="58" y="24"/>
                  </a:cxn>
                </a:cxnLst>
                <a:rect l="0" t="0" r="r" b="b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50" cy="343"/>
              </a:xfrm>
              <a:custGeom>
                <a:avLst/>
                <a:gdLst/>
                <a:ahLst/>
                <a:cxnLst>
                  <a:cxn ang="0">
                    <a:pos x="58" y="24"/>
                  </a:cxn>
                  <a:cxn ang="0">
                    <a:pos x="42" y="20"/>
                  </a:cxn>
                  <a:cxn ang="0">
                    <a:pos x="21" y="40"/>
                  </a:cxn>
                  <a:cxn ang="0">
                    <a:pos x="42" y="60"/>
                  </a:cxn>
                  <a:cxn ang="0">
                    <a:pos x="58" y="56"/>
                  </a:cxn>
                  <a:cxn ang="0">
                    <a:pos x="58" y="77"/>
                  </a:cxn>
                  <a:cxn ang="0">
                    <a:pos x="40" y="80"/>
                  </a:cxn>
                  <a:cxn ang="0">
                    <a:pos x="0" y="40"/>
                  </a:cxn>
                  <a:cxn ang="0">
                    <a:pos x="40" y="0"/>
                  </a:cxn>
                  <a:cxn ang="0">
                    <a:pos x="58" y="3"/>
                  </a:cxn>
                  <a:cxn ang="0">
                    <a:pos x="58" y="24"/>
                  </a:cxn>
                </a:cxnLst>
                <a:rect l="0" t="0" r="r" b="b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/>
                <a:ahLst/>
                <a:cxnLst>
                  <a:cxn ang="0">
                    <a:pos x="80" y="40"/>
                  </a:cxn>
                  <a:cxn ang="0">
                    <a:pos x="40" y="80"/>
                  </a:cxn>
                  <a:cxn ang="0">
                    <a:pos x="0" y="40"/>
                  </a:cxn>
                  <a:cxn ang="0">
                    <a:pos x="40" y="0"/>
                  </a:cxn>
                  <a:cxn ang="0">
                    <a:pos x="80" y="4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40" y="60"/>
                  </a:cxn>
                  <a:cxn ang="0">
                    <a:pos x="60" y="40"/>
                  </a:cxn>
                  <a:cxn ang="0">
                    <a:pos x="40" y="20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/>
                <a:ahLst/>
                <a:cxnLst>
                  <a:cxn ang="0">
                    <a:pos x="47" y="19"/>
                  </a:cxn>
                  <a:cxn ang="0">
                    <a:pos x="32" y="17"/>
                  </a:cxn>
                  <a:cxn ang="0">
                    <a:pos x="20" y="23"/>
                  </a:cxn>
                  <a:cxn ang="0">
                    <a:pos x="29" y="30"/>
                  </a:cxn>
                  <a:cxn ang="0">
                    <a:pos x="34" y="32"/>
                  </a:cxn>
                  <a:cxn ang="0">
                    <a:pos x="52" y="54"/>
                  </a:cxn>
                  <a:cxn ang="0">
                    <a:pos x="21" y="80"/>
                  </a:cxn>
                  <a:cxn ang="0">
                    <a:pos x="0" y="77"/>
                  </a:cxn>
                  <a:cxn ang="0">
                    <a:pos x="0" y="60"/>
                  </a:cxn>
                  <a:cxn ang="0">
                    <a:pos x="18" y="63"/>
                  </a:cxn>
                  <a:cxn ang="0">
                    <a:pos x="32" y="56"/>
                  </a:cxn>
                  <a:cxn ang="0">
                    <a:pos x="23" y="48"/>
                  </a:cxn>
                  <a:cxn ang="0">
                    <a:pos x="19" y="47"/>
                  </a:cxn>
                  <a:cxn ang="0">
                    <a:pos x="0" y="24"/>
                  </a:cxn>
                  <a:cxn ang="0">
                    <a:pos x="28" y="0"/>
                  </a:cxn>
                  <a:cxn ang="0">
                    <a:pos x="47" y="3"/>
                  </a:cxn>
                  <a:cxn ang="0">
                    <a:pos x="47" y="19"/>
                  </a:cxn>
                </a:cxnLst>
                <a:rect l="0" t="0" r="r" b="b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6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10" y="39"/>
                  </a:cxn>
                  <a:cxn ang="0">
                    <a:pos x="19" y="30"/>
                  </a:cxn>
                  <a:cxn ang="0">
                    <a:pos x="19" y="10"/>
                  </a:cxn>
                </a:cxnLst>
                <a:rect l="0" t="0" r="r" b="b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9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111"/>
                  </a:cxn>
                  <a:cxn ang="0">
                    <a:pos x="10" y="120"/>
                  </a:cxn>
                  <a:cxn ang="0">
                    <a:pos x="19" y="111"/>
                  </a:cxn>
                  <a:cxn ang="0">
                    <a:pos x="19" y="9"/>
                  </a:cxn>
                </a:cxnLst>
                <a:rect l="0" t="0" r="r" b="b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9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6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10" y="39"/>
                  </a:cxn>
                  <a:cxn ang="0">
                    <a:pos x="20" y="30"/>
                  </a:cxn>
                  <a:cxn ang="0">
                    <a:pos x="20" y="10"/>
                  </a:cxn>
                </a:cxnLst>
                <a:rect l="0" t="0" r="r" b="b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10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111"/>
                  </a:cxn>
                  <a:cxn ang="0">
                    <a:pos x="9" y="120"/>
                  </a:cxn>
                  <a:cxn ang="0">
                    <a:pos x="19" y="111"/>
                  </a:cxn>
                  <a:cxn ang="0">
                    <a:pos x="19" y="9"/>
                  </a:cxn>
                </a:cxnLst>
                <a:rect l="0" t="0" r="r" b="b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3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10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6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9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9" y="39"/>
                  </a:cxn>
                  <a:cxn ang="0">
                    <a:pos x="19" y="30"/>
                  </a:cxn>
                  <a:cxn ang="0">
                    <a:pos x="19" y="10"/>
                  </a:cxn>
                </a:cxnLst>
                <a:rect l="0" t="0" r="r" b="b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82124" tIns="41061" rIns="82124" bIns="41061" anchor="ctr"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23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4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50" cy="343"/>
              </a:xfrm>
              <a:custGeom>
                <a:avLst/>
                <a:gdLst/>
                <a:ahLst/>
                <a:cxnLst>
                  <a:cxn ang="0">
                    <a:pos x="58" y="24"/>
                  </a:cxn>
                  <a:cxn ang="0">
                    <a:pos x="42" y="20"/>
                  </a:cxn>
                  <a:cxn ang="0">
                    <a:pos x="21" y="40"/>
                  </a:cxn>
                  <a:cxn ang="0">
                    <a:pos x="42" y="60"/>
                  </a:cxn>
                  <a:cxn ang="0">
                    <a:pos x="58" y="56"/>
                  </a:cxn>
                  <a:cxn ang="0">
                    <a:pos x="58" y="77"/>
                  </a:cxn>
                  <a:cxn ang="0">
                    <a:pos x="41" y="80"/>
                  </a:cxn>
                  <a:cxn ang="0">
                    <a:pos x="0" y="40"/>
                  </a:cxn>
                  <a:cxn ang="0">
                    <a:pos x="41" y="0"/>
                  </a:cxn>
                  <a:cxn ang="0">
                    <a:pos x="58" y="3"/>
                  </a:cxn>
                  <a:cxn ang="0">
                    <a:pos x="58" y="24"/>
                  </a:cxn>
                </a:cxnLst>
                <a:rect l="0" t="0" r="r" b="b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50" cy="343"/>
              </a:xfrm>
              <a:custGeom>
                <a:avLst/>
                <a:gdLst/>
                <a:ahLst/>
                <a:cxnLst>
                  <a:cxn ang="0">
                    <a:pos x="58" y="24"/>
                  </a:cxn>
                  <a:cxn ang="0">
                    <a:pos x="42" y="20"/>
                  </a:cxn>
                  <a:cxn ang="0">
                    <a:pos x="21" y="40"/>
                  </a:cxn>
                  <a:cxn ang="0">
                    <a:pos x="42" y="60"/>
                  </a:cxn>
                  <a:cxn ang="0">
                    <a:pos x="58" y="56"/>
                  </a:cxn>
                  <a:cxn ang="0">
                    <a:pos x="58" y="77"/>
                  </a:cxn>
                  <a:cxn ang="0">
                    <a:pos x="40" y="80"/>
                  </a:cxn>
                  <a:cxn ang="0">
                    <a:pos x="0" y="40"/>
                  </a:cxn>
                  <a:cxn ang="0">
                    <a:pos x="40" y="0"/>
                  </a:cxn>
                  <a:cxn ang="0">
                    <a:pos x="58" y="3"/>
                  </a:cxn>
                  <a:cxn ang="0">
                    <a:pos x="58" y="24"/>
                  </a:cxn>
                </a:cxnLst>
                <a:rect l="0" t="0" r="r" b="b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/>
                <a:ahLst/>
                <a:cxnLst>
                  <a:cxn ang="0">
                    <a:pos x="80" y="40"/>
                  </a:cxn>
                  <a:cxn ang="0">
                    <a:pos x="40" y="80"/>
                  </a:cxn>
                  <a:cxn ang="0">
                    <a:pos x="0" y="40"/>
                  </a:cxn>
                  <a:cxn ang="0">
                    <a:pos x="40" y="0"/>
                  </a:cxn>
                  <a:cxn ang="0">
                    <a:pos x="80" y="4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40" y="60"/>
                  </a:cxn>
                  <a:cxn ang="0">
                    <a:pos x="60" y="40"/>
                  </a:cxn>
                  <a:cxn ang="0">
                    <a:pos x="40" y="20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/>
                <a:ahLst/>
                <a:cxnLst>
                  <a:cxn ang="0">
                    <a:pos x="47" y="19"/>
                  </a:cxn>
                  <a:cxn ang="0">
                    <a:pos x="32" y="17"/>
                  </a:cxn>
                  <a:cxn ang="0">
                    <a:pos x="20" y="23"/>
                  </a:cxn>
                  <a:cxn ang="0">
                    <a:pos x="29" y="30"/>
                  </a:cxn>
                  <a:cxn ang="0">
                    <a:pos x="34" y="32"/>
                  </a:cxn>
                  <a:cxn ang="0">
                    <a:pos x="52" y="54"/>
                  </a:cxn>
                  <a:cxn ang="0">
                    <a:pos x="21" y="80"/>
                  </a:cxn>
                  <a:cxn ang="0">
                    <a:pos x="0" y="77"/>
                  </a:cxn>
                  <a:cxn ang="0">
                    <a:pos x="0" y="60"/>
                  </a:cxn>
                  <a:cxn ang="0">
                    <a:pos x="18" y="63"/>
                  </a:cxn>
                  <a:cxn ang="0">
                    <a:pos x="32" y="56"/>
                  </a:cxn>
                  <a:cxn ang="0">
                    <a:pos x="23" y="48"/>
                  </a:cxn>
                  <a:cxn ang="0">
                    <a:pos x="19" y="47"/>
                  </a:cxn>
                  <a:cxn ang="0">
                    <a:pos x="0" y="24"/>
                  </a:cxn>
                  <a:cxn ang="0">
                    <a:pos x="28" y="0"/>
                  </a:cxn>
                  <a:cxn ang="0">
                    <a:pos x="47" y="3"/>
                  </a:cxn>
                  <a:cxn ang="0">
                    <a:pos x="47" y="19"/>
                  </a:cxn>
                </a:cxnLst>
                <a:rect l="0" t="0" r="r" b="b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6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10" y="39"/>
                  </a:cxn>
                  <a:cxn ang="0">
                    <a:pos x="19" y="30"/>
                  </a:cxn>
                  <a:cxn ang="0">
                    <a:pos x="19" y="10"/>
                  </a:cxn>
                </a:cxnLst>
                <a:rect l="0" t="0" r="r" b="b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9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111"/>
                  </a:cxn>
                  <a:cxn ang="0">
                    <a:pos x="10" y="120"/>
                  </a:cxn>
                  <a:cxn ang="0">
                    <a:pos x="19" y="111"/>
                  </a:cxn>
                  <a:cxn ang="0">
                    <a:pos x="19" y="9"/>
                  </a:cxn>
                </a:cxnLst>
                <a:rect l="0" t="0" r="r" b="b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9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3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6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10" y="39"/>
                  </a:cxn>
                  <a:cxn ang="0">
                    <a:pos x="20" y="30"/>
                  </a:cxn>
                  <a:cxn ang="0">
                    <a:pos x="20" y="10"/>
                  </a:cxn>
                </a:cxnLst>
                <a:rect l="0" t="0" r="r" b="b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10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111"/>
                  </a:cxn>
                  <a:cxn ang="0">
                    <a:pos x="9" y="120"/>
                  </a:cxn>
                  <a:cxn ang="0">
                    <a:pos x="19" y="111"/>
                  </a:cxn>
                  <a:cxn ang="0">
                    <a:pos x="19" y="9"/>
                  </a:cxn>
                </a:cxnLst>
                <a:rect l="0" t="0" r="r" b="b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6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3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10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6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9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9" y="39"/>
                  </a:cxn>
                  <a:cxn ang="0">
                    <a:pos x="19" y="30"/>
                  </a:cxn>
                  <a:cxn ang="0">
                    <a:pos x="19" y="10"/>
                  </a:cxn>
                </a:cxnLst>
                <a:rect l="0" t="0" r="r" b="b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82124" tIns="41061" rIns="82124" bIns="41061" anchor="ctr"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520825"/>
            <a:ext cx="3894137" cy="5032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520825"/>
            <a:ext cx="3894138" cy="5032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638" y="1520825"/>
            <a:ext cx="7940675" cy="2289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58368" y="4035425"/>
            <a:ext cx="7940675" cy="2289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1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0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1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0" y="0"/>
            <a:ext cx="9144000" cy="4373563"/>
            <a:chOff x="0" y="0"/>
            <a:chExt cx="5760" cy="2755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0" y="0"/>
              <a:ext cx="5760" cy="2755"/>
              <a:chOff x="0" y="0"/>
              <a:chExt cx="5760" cy="2755"/>
            </a:xfrm>
          </p:grpSpPr>
          <p:sp>
            <p:nvSpPr>
              <p:cNvPr id="6" name="Rectangle 35"/>
              <p:cNvSpPr>
                <a:spLocks noChangeArrowheads="1"/>
              </p:cNvSpPr>
              <p:nvPr/>
            </p:nvSpPr>
            <p:spPr bwMode="auto">
              <a:xfrm>
                <a:off x="2" y="0"/>
                <a:ext cx="5758" cy="27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7" name="Rectangle 36"/>
              <p:cNvSpPr>
                <a:spLocks noChangeArrowheads="1"/>
              </p:cNvSpPr>
              <p:nvPr/>
            </p:nvSpPr>
            <p:spPr bwMode="auto">
              <a:xfrm rot="16200000">
                <a:off x="2016" y="-989"/>
                <a:ext cx="1728" cy="5760"/>
              </a:xfrm>
              <a:prstGeom prst="rect">
                <a:avLst/>
              </a:prstGeom>
              <a:solidFill>
                <a:srgbClr val="015F85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pic>
          <p:nvPicPr>
            <p:cNvPr id="5" name="Picture 37" descr="MAE176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" y="1027"/>
              <a:ext cx="2879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0" y="0"/>
            <a:ext cx="9144000" cy="4373563"/>
            <a:chOff x="0" y="0"/>
            <a:chExt cx="5760" cy="2755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0" y="0"/>
              <a:ext cx="5760" cy="2755"/>
              <a:chOff x="0" y="0"/>
              <a:chExt cx="5760" cy="2755"/>
            </a:xfrm>
          </p:grpSpPr>
          <p:sp>
            <p:nvSpPr>
              <p:cNvPr id="11" name="Rectangle 35"/>
              <p:cNvSpPr>
                <a:spLocks noChangeArrowheads="1"/>
              </p:cNvSpPr>
              <p:nvPr/>
            </p:nvSpPr>
            <p:spPr bwMode="auto">
              <a:xfrm>
                <a:off x="2" y="0"/>
                <a:ext cx="5758" cy="27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" name="Rectangle 36"/>
              <p:cNvSpPr>
                <a:spLocks noChangeArrowheads="1"/>
              </p:cNvSpPr>
              <p:nvPr/>
            </p:nvSpPr>
            <p:spPr bwMode="auto">
              <a:xfrm rot="16200000">
                <a:off x="2016" y="-989"/>
                <a:ext cx="1728" cy="5760"/>
              </a:xfrm>
              <a:prstGeom prst="rect">
                <a:avLst/>
              </a:prstGeom>
              <a:solidFill>
                <a:srgbClr val="015F85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2" rIns="73025" bIns="36512" anchor="ctr"/>
              <a:lstStyle/>
              <a:p>
                <a:pPr eaLnBrk="0" hangingPunct="0">
                  <a:lnSpc>
                    <a:spcPct val="90000"/>
                  </a:lnSpc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pic>
          <p:nvPicPr>
            <p:cNvPr id="10" name="Picture 37" descr="MAE176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" y="1027"/>
              <a:ext cx="2879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1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31" name="Rectangle 263"/>
          <p:cNvSpPr>
            <a:spLocks noGrp="1" noChangeArrowheads="1"/>
          </p:cNvSpPr>
          <p:nvPr>
            <p:ph type="subTitle" idx="1"/>
          </p:nvPr>
        </p:nvSpPr>
        <p:spPr>
          <a:xfrm>
            <a:off x="649224" y="2679192"/>
            <a:ext cx="3767328" cy="832104"/>
          </a:xfrm>
          <a:ln/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7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0825" cy="3124200"/>
          </a:xfrm>
          <a:prstGeom prst="rect">
            <a:avLst/>
          </a:prstGeom>
          <a:solidFill>
            <a:srgbClr val="015F8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0825" cy="3124200"/>
          </a:xfrm>
          <a:prstGeom prst="rect">
            <a:avLst/>
          </a:prstGeom>
          <a:solidFill>
            <a:srgbClr val="015F8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" name="Rectangle 263"/>
          <p:cNvSpPr>
            <a:spLocks noGrp="1" noChangeArrowheads="1"/>
          </p:cNvSpPr>
          <p:nvPr>
            <p:ph type="subTitle" idx="1"/>
          </p:nvPr>
        </p:nvSpPr>
        <p:spPr>
          <a:xfrm>
            <a:off x="640080" y="1312863"/>
            <a:ext cx="3546475" cy="841375"/>
          </a:xfrm>
          <a:ln/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371975"/>
          </a:xfrm>
          <a:prstGeom prst="rect">
            <a:avLst/>
          </a:prstGeom>
          <a:solidFill>
            <a:srgbClr val="015F85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ctr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371975"/>
          </a:xfrm>
          <a:prstGeom prst="rect">
            <a:avLst/>
          </a:prstGeom>
          <a:solidFill>
            <a:srgbClr val="015F85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ctr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1"/>
          </p:nvPr>
        </p:nvSpPr>
        <p:spPr>
          <a:xfrm>
            <a:off x="609600" y="4953000"/>
            <a:ext cx="8077200" cy="6858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2"/>
          </p:nvPr>
        </p:nvSpPr>
        <p:spPr>
          <a:xfrm>
            <a:off x="576072" y="905256"/>
            <a:ext cx="7699248" cy="2788920"/>
          </a:xfrm>
        </p:spPr>
        <p:txBody>
          <a:bodyPr anchor="b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5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284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Header text</a:t>
            </a:r>
          </a:p>
        </p:txBody>
      </p:sp>
      <p:sp>
        <p:nvSpPr>
          <p:cNvPr id="368782" name="Rectangle 6286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8783" name="Rectangle 6287"/>
          <p:cNvSpPr>
            <a:spLocks noChangeArrowheads="1"/>
          </p:cNvSpPr>
          <p:nvPr/>
        </p:nvSpPr>
        <p:spPr bwMode="auto">
          <a:xfrm>
            <a:off x="277813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>
              <a:defRPr/>
            </a:pPr>
            <a:r>
              <a:rPr lang="en-US" sz="700" b="0" dirty="0">
                <a:solidFill>
                  <a:srgbClr val="999999"/>
                </a:solidFill>
                <a:ea typeface="+mn-ea"/>
                <a:cs typeface="+mn-cs"/>
              </a:rPr>
              <a:t>© 2009 Cisco Systems, Inc. All rights reserved.</a:t>
            </a:r>
          </a:p>
        </p:txBody>
      </p:sp>
      <p:sp>
        <p:nvSpPr>
          <p:cNvPr id="368784" name="Rectangle 6288"/>
          <p:cNvSpPr>
            <a:spLocks noChangeArrowheads="1"/>
          </p:cNvSpPr>
          <p:nvPr/>
        </p:nvSpPr>
        <p:spPr bwMode="auto">
          <a:xfrm>
            <a:off x="7962900" y="6670675"/>
            <a:ext cx="954088" cy="19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x-none" sz="700" b="0">
                <a:solidFill>
                  <a:srgbClr val="999999"/>
                </a:solidFill>
              </a:rPr>
              <a:t>ROUTE v1.0—3-</a:t>
            </a:r>
            <a:fld id="{51695065-C1CD-5245-AAA0-34EEB466D525}" type="slidenum">
              <a:rPr lang="en-US" altLang="x-none" sz="700" b="0">
                <a:solidFill>
                  <a:srgbClr val="999999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x-none" sz="700" b="0">
              <a:solidFill>
                <a:srgbClr val="999999"/>
              </a:solidFill>
            </a:endParaRPr>
          </a:p>
        </p:txBody>
      </p:sp>
      <p:sp>
        <p:nvSpPr>
          <p:cNvPr id="1030" name="Rectangle 62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520825"/>
            <a:ext cx="7940675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Body text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2" r:id="rId7"/>
    <p:sldLayoutId id="2147484233" r:id="rId8"/>
    <p:sldLayoutId id="2147484234" r:id="rId9"/>
    <p:sldLayoutId id="2147484235" r:id="rId10"/>
    <p:sldLayoutId id="2147484236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SzPct val="100000"/>
        <a:buFont typeface="Arial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3429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Wingdings" charset="2"/>
        <a:buChar char="§"/>
        <a:defRPr sz="2000">
          <a:solidFill>
            <a:srgbClr val="000000"/>
          </a:solidFill>
          <a:latin typeface="+mn-lt"/>
        </a:defRPr>
      </a:lvl2pPr>
      <a:lvl3pPr marL="6858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0287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Wingdings" charset="2"/>
        <a:buChar char="§"/>
        <a:defRPr sz="2000">
          <a:solidFill>
            <a:srgbClr val="000000"/>
          </a:solidFill>
          <a:latin typeface="+mn-lt"/>
        </a:defRPr>
      </a:lvl4pPr>
      <a:lvl5pPr marL="13716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5pPr>
      <a:lvl6pPr marL="1828800" indent="-2286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6pPr>
      <a:lvl7pPr marL="2286000" indent="-2286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7pPr>
      <a:lvl8pPr marL="2743200" indent="-2286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8pPr>
      <a:lvl9pPr marL="3200400" indent="-2286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Implementing a Scalable Multiarea Network </a:t>
            </a:r>
            <a:br>
              <a:rPr lang="en-US" altLang="x-none"/>
            </a:br>
            <a:r>
              <a:rPr lang="en-US" altLang="x-none"/>
              <a:t>OSPF-Based Solution</a:t>
            </a:r>
          </a:p>
        </p:txBody>
      </p:sp>
      <p:sp>
        <p:nvSpPr>
          <p:cNvPr id="8195" name="Rectangle 2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x-none"/>
              <a:t>How OSPF Packet Processes 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OSPF </a:t>
            </a:r>
            <a:r>
              <a:rPr lang="sl-SI" altLang="x-none"/>
              <a:t>Neighbor States</a:t>
            </a:r>
            <a:endParaRPr lang="en-US" altLang="x-none"/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x-none"/>
              <a:t>OSPF routers progress through seven states:</a:t>
            </a:r>
          </a:p>
          <a:p>
            <a:pPr lvl="1" eaLnBrk="1" hangingPunct="1"/>
            <a:r>
              <a:rPr lang="sl-SI" altLang="x-none">
                <a:solidFill>
                  <a:schemeClr val="accent2"/>
                </a:solidFill>
              </a:rPr>
              <a:t>D</a:t>
            </a:r>
            <a:r>
              <a:rPr lang="en-US" altLang="x-none">
                <a:solidFill>
                  <a:schemeClr val="accent2"/>
                </a:solidFill>
              </a:rPr>
              <a:t>own</a:t>
            </a:r>
            <a:r>
              <a:rPr lang="sl-SI" altLang="x-none">
                <a:solidFill>
                  <a:schemeClr val="accent2"/>
                </a:solidFill>
              </a:rPr>
              <a:t>:</a:t>
            </a:r>
            <a:r>
              <a:rPr lang="en-US" altLang="x-none">
                <a:solidFill>
                  <a:schemeClr val="accent2"/>
                </a:solidFill>
              </a:rPr>
              <a:t> </a:t>
            </a:r>
            <a:r>
              <a:rPr lang="en-US" altLang="x-none"/>
              <a:t>no active neighbor detected</a:t>
            </a:r>
          </a:p>
          <a:p>
            <a:pPr lvl="1" eaLnBrk="1" hangingPunct="1"/>
            <a:r>
              <a:rPr lang="en-US" altLang="x-none">
                <a:solidFill>
                  <a:schemeClr val="accent2"/>
                </a:solidFill>
              </a:rPr>
              <a:t>INIT</a:t>
            </a:r>
            <a:r>
              <a:rPr lang="sl-SI" altLang="x-none">
                <a:solidFill>
                  <a:schemeClr val="accent2"/>
                </a:solidFill>
              </a:rPr>
              <a:t>:</a:t>
            </a:r>
            <a:r>
              <a:rPr lang="en-US" altLang="x-none">
                <a:solidFill>
                  <a:schemeClr val="accent2"/>
                </a:solidFill>
              </a:rPr>
              <a:t> </a:t>
            </a:r>
            <a:r>
              <a:rPr lang="en-US" altLang="x-none"/>
              <a:t>hello packet received</a:t>
            </a:r>
          </a:p>
          <a:p>
            <a:pPr lvl="1" eaLnBrk="1" hangingPunct="1"/>
            <a:r>
              <a:rPr lang="en-US" altLang="x-none">
                <a:solidFill>
                  <a:schemeClr val="accent2"/>
                </a:solidFill>
              </a:rPr>
              <a:t>Two-way</a:t>
            </a:r>
            <a:r>
              <a:rPr lang="sl-SI" altLang="x-none">
                <a:solidFill>
                  <a:schemeClr val="accent2"/>
                </a:solidFill>
              </a:rPr>
              <a:t>:</a:t>
            </a:r>
            <a:r>
              <a:rPr lang="en-US" altLang="x-none">
                <a:solidFill>
                  <a:schemeClr val="accent2"/>
                </a:solidFill>
              </a:rPr>
              <a:t> </a:t>
            </a:r>
            <a:r>
              <a:rPr lang="en-US" altLang="x-none"/>
              <a:t>own router ID in received hello</a:t>
            </a:r>
          </a:p>
          <a:p>
            <a:pPr lvl="1" eaLnBrk="1" hangingPunct="1"/>
            <a:r>
              <a:rPr lang="en-US" altLang="x-none">
                <a:solidFill>
                  <a:schemeClr val="accent2"/>
                </a:solidFill>
              </a:rPr>
              <a:t>Exstart</a:t>
            </a:r>
            <a:r>
              <a:rPr lang="sl-SI" altLang="x-none">
                <a:solidFill>
                  <a:schemeClr val="accent2"/>
                </a:solidFill>
              </a:rPr>
              <a:t>:</a:t>
            </a:r>
            <a:r>
              <a:rPr lang="en-US" altLang="x-none">
                <a:solidFill>
                  <a:schemeClr val="accent2"/>
                </a:solidFill>
              </a:rPr>
              <a:t> </a:t>
            </a:r>
            <a:r>
              <a:rPr lang="en-US" altLang="x-none"/>
              <a:t>master and slave roles determined</a:t>
            </a:r>
          </a:p>
          <a:p>
            <a:pPr lvl="1" eaLnBrk="1" hangingPunct="1"/>
            <a:r>
              <a:rPr lang="en-US" altLang="x-none">
                <a:solidFill>
                  <a:schemeClr val="accent2"/>
                </a:solidFill>
              </a:rPr>
              <a:t>Exchange</a:t>
            </a:r>
            <a:r>
              <a:rPr lang="sl-SI" altLang="x-none">
                <a:solidFill>
                  <a:schemeClr val="accent2"/>
                </a:solidFill>
              </a:rPr>
              <a:t>:</a:t>
            </a:r>
            <a:r>
              <a:rPr lang="en-US" altLang="x-none">
                <a:solidFill>
                  <a:schemeClr val="accent2"/>
                </a:solidFill>
              </a:rPr>
              <a:t> </a:t>
            </a:r>
            <a:r>
              <a:rPr lang="en-US" altLang="x-none"/>
              <a:t>database description packets sent</a:t>
            </a:r>
          </a:p>
          <a:p>
            <a:pPr lvl="1" eaLnBrk="1" hangingPunct="1"/>
            <a:r>
              <a:rPr lang="en-US" altLang="x-none">
                <a:solidFill>
                  <a:schemeClr val="accent2"/>
                </a:solidFill>
              </a:rPr>
              <a:t>Loading</a:t>
            </a:r>
            <a:r>
              <a:rPr lang="sl-SI" altLang="x-none">
                <a:solidFill>
                  <a:schemeClr val="accent2"/>
                </a:solidFill>
              </a:rPr>
              <a:t>:</a:t>
            </a:r>
            <a:r>
              <a:rPr lang="en-US" altLang="x-none">
                <a:solidFill>
                  <a:schemeClr val="accent2"/>
                </a:solidFill>
              </a:rPr>
              <a:t> </a:t>
            </a:r>
            <a:r>
              <a:rPr lang="en-US" altLang="x-none"/>
              <a:t>exchange of LSRs and LSUs</a:t>
            </a:r>
          </a:p>
          <a:p>
            <a:pPr lvl="1" eaLnBrk="1" hangingPunct="1"/>
            <a:r>
              <a:rPr lang="en-US" altLang="x-none">
                <a:solidFill>
                  <a:schemeClr val="accent2"/>
                </a:solidFill>
              </a:rPr>
              <a:t>Full</a:t>
            </a:r>
            <a:r>
              <a:rPr lang="sl-SI" altLang="x-none">
                <a:solidFill>
                  <a:schemeClr val="accent2"/>
                </a:solidFill>
              </a:rPr>
              <a:t>:</a:t>
            </a:r>
            <a:r>
              <a:rPr lang="en-US" altLang="x-none">
                <a:solidFill>
                  <a:schemeClr val="accent2"/>
                </a:solidFill>
              </a:rPr>
              <a:t> </a:t>
            </a:r>
            <a:r>
              <a:rPr lang="en-US" altLang="x-none"/>
              <a:t>neighbors fully adjacent</a:t>
            </a:r>
          </a:p>
          <a:p>
            <a:pPr marL="0" indent="0" eaLnBrk="1" hangingPunct="1"/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C:\Documents and Settings\scguthri\My Documents\Projects\GRX\Standard\ROUTE\Graphics\334P_13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3638550"/>
            <a:ext cx="7100887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x-none"/>
              <a:t>Flooding Changes in Topology</a:t>
            </a:r>
            <a:endParaRPr lang="en-US" altLang="x-none"/>
          </a:p>
        </p:txBody>
      </p:sp>
      <p:sp>
        <p:nvSpPr>
          <p:cNvPr id="1843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x-none"/>
              <a:t>Router R1 that detects a topology change adjusts its LSA and floods the LSA:</a:t>
            </a:r>
          </a:p>
          <a:p>
            <a:pPr lvl="2" eaLnBrk="1" hangingPunct="1"/>
            <a:r>
              <a:rPr lang="en-US" altLang="x-none"/>
              <a:t>Router </a:t>
            </a:r>
            <a:r>
              <a:rPr lang="sl-SI" altLang="x-none"/>
              <a:t>R1</a:t>
            </a:r>
            <a:r>
              <a:rPr lang="en-US" altLang="x-none"/>
              <a:t> notifies all </a:t>
            </a:r>
            <a:r>
              <a:rPr lang="sl-SI" altLang="x-none"/>
              <a:t>OSPF neighbors </a:t>
            </a:r>
            <a:r>
              <a:rPr lang="en-US" altLang="x-none"/>
              <a:t>using 224.0.0.5, or, on LAN links, </a:t>
            </a:r>
            <a:r>
              <a:rPr lang="sl-SI" altLang="x-none"/>
              <a:t>all </a:t>
            </a:r>
            <a:r>
              <a:rPr lang="en-US" altLang="x-none"/>
              <a:t>OSPF DRs</a:t>
            </a:r>
            <a:r>
              <a:rPr lang="sl-SI" altLang="x-none"/>
              <a:t> and BDRs</a:t>
            </a:r>
            <a:r>
              <a:rPr lang="en-US" altLang="x-none"/>
              <a:t> </a:t>
            </a:r>
            <a:r>
              <a:rPr lang="sl-SI" altLang="x-none"/>
              <a:t>using </a:t>
            </a:r>
            <a:r>
              <a:rPr lang="en-US" altLang="x-none"/>
              <a:t>224.0.0.6.</a:t>
            </a:r>
          </a:p>
          <a:p>
            <a:pPr lvl="2" eaLnBrk="1" hangingPunct="1"/>
            <a:r>
              <a:rPr lang="en-US" altLang="x-none"/>
              <a:t>The DR notifies others on 224.0.0.5.</a:t>
            </a:r>
            <a:endParaRPr lang="sl-SI" altLang="x-none"/>
          </a:p>
          <a:p>
            <a:pPr lvl="1" eaLnBrk="1" hangingPunct="1"/>
            <a:r>
              <a:rPr lang="en-US" altLang="x-none"/>
              <a:t>The LSDBs of all routers must be synchronized</a:t>
            </a:r>
            <a:r>
              <a:rPr lang="sl-SI" altLang="x-none"/>
              <a:t>.</a:t>
            </a:r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debug ip ospf packet Command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x-none"/>
              <a:t>Debugging a single packet</a:t>
            </a:r>
          </a:p>
          <a:p>
            <a:pPr marL="0" indent="0" eaLnBrk="1" hangingPunct="1"/>
            <a:endParaRPr lang="en-US" altLang="x-none"/>
          </a:p>
          <a:p>
            <a:pPr marL="0" indent="0" eaLnBrk="1" hangingPunct="1"/>
            <a:endParaRPr lang="en-US" altLang="x-none"/>
          </a:p>
          <a:p>
            <a:pPr marL="0" indent="0" eaLnBrk="1" hangingPunct="1"/>
            <a:endParaRPr lang="en-US" altLang="x-none"/>
          </a:p>
          <a:p>
            <a:pPr lvl="1" eaLnBrk="1" hangingPunct="1"/>
            <a:r>
              <a:rPr lang="en-US" altLang="x-none"/>
              <a:t>This debug output shows the fields in the OSPF header.</a:t>
            </a:r>
          </a:p>
          <a:p>
            <a:pPr marL="0" indent="0" eaLnBrk="1" hangingPunct="1"/>
            <a:endParaRPr lang="en-US" altLang="x-none"/>
          </a:p>
          <a:p>
            <a:pPr marL="0" indent="0" eaLnBrk="1" hangingPunct="1"/>
            <a:endParaRPr lang="en-US" altLang="x-none"/>
          </a:p>
        </p:txBody>
      </p:sp>
      <p:grpSp>
        <p:nvGrpSpPr>
          <p:cNvPr id="19460" name="Group 7"/>
          <p:cNvGrpSpPr>
            <a:grpSpLocks/>
          </p:cNvGrpSpPr>
          <p:nvPr/>
        </p:nvGrpSpPr>
        <p:grpSpPr bwMode="auto">
          <a:xfrm>
            <a:off x="774700" y="2133600"/>
            <a:ext cx="7518400" cy="1182688"/>
            <a:chOff x="774700" y="2832100"/>
            <a:chExt cx="7518400" cy="1182688"/>
          </a:xfrm>
        </p:grpSpPr>
        <p:sp>
          <p:nvSpPr>
            <p:cNvPr id="19461" name="Rectangle 2"/>
            <p:cNvSpPr>
              <a:spLocks noChangeArrowheads="1"/>
            </p:cNvSpPr>
            <p:nvPr/>
          </p:nvSpPr>
          <p:spPr bwMode="auto">
            <a:xfrm>
              <a:off x="774700" y="2832100"/>
              <a:ext cx="7518400" cy="11303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l-SI" altLang="x-none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787180" y="2863850"/>
              <a:ext cx="6823296" cy="115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sl-SI" altLang="x-none" sz="1400">
                  <a:latin typeface="Courier New" charset="0"/>
                </a:rPr>
                <a:t>R1</a:t>
              </a:r>
              <a:r>
                <a:rPr lang="en-US" altLang="x-none" sz="1400">
                  <a:latin typeface="Courier New" charset="0"/>
                </a:rPr>
                <a:t>#</a:t>
              </a:r>
              <a:r>
                <a:rPr lang="en-US" altLang="x-none" sz="1400">
                  <a:solidFill>
                    <a:schemeClr val="accent2"/>
                  </a:solidFill>
                  <a:latin typeface="Courier New" charset="0"/>
                </a:rPr>
                <a:t>debug ip ospf packet</a:t>
              </a:r>
            </a:p>
            <a:p>
              <a:pPr>
                <a:lnSpc>
                  <a:spcPct val="100000"/>
                </a:lnSpc>
              </a:pPr>
              <a:r>
                <a:rPr lang="en-US" altLang="x-none" sz="1400">
                  <a:latin typeface="Courier New" charset="0"/>
                </a:rPr>
                <a:t>OSPF packet debugging is on</a:t>
              </a:r>
            </a:p>
            <a:p>
              <a:pPr>
                <a:lnSpc>
                  <a:spcPct val="100000"/>
                </a:lnSpc>
              </a:pPr>
              <a:r>
                <a:rPr lang="sl-SI" altLang="x-none" sz="1400">
                  <a:latin typeface="Courier New" charset="0"/>
                </a:rPr>
                <a:t>R1</a:t>
              </a:r>
              <a:r>
                <a:rPr lang="en-US" altLang="x-none" sz="1400">
                  <a:latin typeface="Courier New" charset="0"/>
                </a:rPr>
                <a:t>#</a:t>
              </a:r>
            </a:p>
            <a:p>
              <a:pPr>
                <a:lnSpc>
                  <a:spcPct val="100000"/>
                </a:lnSpc>
              </a:pPr>
              <a:r>
                <a:rPr lang="en-US" altLang="x-none" sz="1400">
                  <a:latin typeface="Courier New" charset="0"/>
                </a:rPr>
                <a:t>*Feb 16 11:03:51.206: OSPF: rcv. v:2 t:1 l:48 rid:10.0.0.12</a:t>
              </a:r>
            </a:p>
            <a:p>
              <a:pPr>
                <a:lnSpc>
                  <a:spcPct val="100000"/>
                </a:lnSpc>
              </a:pPr>
              <a:r>
                <a:rPr lang="en-US" altLang="x-none" sz="1400">
                  <a:latin typeface="Courier New" charset="0"/>
                </a:rPr>
                <a:t>      aid:0.0.0.1 chk:D882 aut:0 auk: from Serial0/0/0.2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x-none"/>
              <a:t>There are five OSPF packet types: hello, DBD, LSU, LSR, and LSAck.</a:t>
            </a:r>
          </a:p>
          <a:p>
            <a:pPr lvl="1" eaLnBrk="1" hangingPunct="1"/>
            <a:r>
              <a:rPr lang="en-US" altLang="x-none"/>
              <a:t>The Hello protocol forms logical neighbor adjacency relationships. A DR may be required to coordinate adjacency formations.</a:t>
            </a:r>
          </a:p>
          <a:p>
            <a:pPr lvl="1" eaLnBrk="1" hangingPunct="1"/>
            <a:r>
              <a:rPr lang="en-US" altLang="x-none"/>
              <a:t>The exchange protocol passes through several states </a:t>
            </a:r>
            <a:br>
              <a:rPr lang="en-US" altLang="x-none"/>
            </a:br>
            <a:r>
              <a:rPr lang="en-US" altLang="x-none"/>
              <a:t>(down, INIT, two-way, exstart, exchange, and loading) before finally reaching the goal of the full state. When the protocol is in the full state, its databases are synchronized with adjacent routers.</a:t>
            </a:r>
            <a:endParaRPr lang="sl-SI" altLang="x-none"/>
          </a:p>
          <a:p>
            <a:pPr lvl="1" eaLnBrk="1" hangingPunct="1"/>
            <a:r>
              <a:rPr lang="en-US" altLang="x-none"/>
              <a:t>LSAs are sent when a change occurs, but are also sent every 30 minutes to ensure database integrity. The maximum time that an LSA will stay in the database, without an update, is 1 hour.</a:t>
            </a:r>
          </a:p>
          <a:p>
            <a:pPr lvl="1" eaLnBrk="1" hangingPunct="1"/>
            <a:r>
              <a:rPr lang="en-US" altLang="x-none"/>
              <a:t>Use the </a:t>
            </a:r>
            <a:r>
              <a:rPr lang="en-US" altLang="x-none" b="1"/>
              <a:t>debug ip ospf packet</a:t>
            </a:r>
            <a:r>
              <a:rPr lang="en-US" altLang="x-none"/>
              <a:t> command to verify that OSPF packets are flowing properly between two routers.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OSPF Functions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x-none"/>
              <a:t>High-level functions of OSPF include the following:</a:t>
            </a:r>
          </a:p>
          <a:p>
            <a:pPr lvl="1" eaLnBrk="1" hangingPunct="1"/>
            <a:r>
              <a:rPr lang="en-US" altLang="x-none"/>
              <a:t>Discover neighbors and form adjacencies</a:t>
            </a:r>
          </a:p>
          <a:p>
            <a:pPr lvl="1" eaLnBrk="1" hangingPunct="1"/>
            <a:r>
              <a:rPr lang="en-US" altLang="x-none"/>
              <a:t>Flood link-state database (LSDB) information</a:t>
            </a:r>
          </a:p>
          <a:p>
            <a:pPr lvl="1" eaLnBrk="1" hangingPunct="1"/>
            <a:r>
              <a:rPr lang="en-US" altLang="x-none"/>
              <a:t>Compute the shortest path</a:t>
            </a:r>
          </a:p>
          <a:p>
            <a:pPr lvl="1" eaLnBrk="1" hangingPunct="1"/>
            <a:r>
              <a:rPr lang="en-US" altLang="x-none"/>
              <a:t>Install routes in the route-forwarding table</a:t>
            </a:r>
            <a:endParaRPr lang="sl-SI" altLang="x-none"/>
          </a:p>
          <a:p>
            <a:pPr marL="0" indent="0" eaLnBrk="1" hangingPunct="1"/>
            <a:r>
              <a:rPr lang="sl-SI" altLang="x-none"/>
              <a:t>Additional functions</a:t>
            </a:r>
            <a:r>
              <a:rPr lang="en-US" altLang="x-none"/>
              <a:t> of OSPF include the following:</a:t>
            </a:r>
            <a:endParaRPr lang="sl-SI" altLang="x-none"/>
          </a:p>
          <a:p>
            <a:pPr lvl="1" eaLnBrk="1" hangingPunct="1"/>
            <a:r>
              <a:rPr lang="sl-SI" altLang="x-none"/>
              <a:t>Detect changes in the link state</a:t>
            </a:r>
          </a:p>
          <a:p>
            <a:pPr lvl="1" eaLnBrk="1" hangingPunct="1"/>
            <a:r>
              <a:rPr lang="en-US" altLang="x-none"/>
              <a:t>Propagate changes to maintain link-state database synchronization</a:t>
            </a:r>
            <a:endParaRPr lang="sl-SI" altLang="x-none"/>
          </a:p>
          <a:p>
            <a:pPr marL="0" indent="0" eaLnBrk="1" hangingPunct="1"/>
            <a:r>
              <a:rPr lang="sl-SI" altLang="x-none"/>
              <a:t>Several OSPF packet types are involved</a:t>
            </a:r>
            <a:endParaRPr lang="en-US" altLang="x-none"/>
          </a:p>
          <a:p>
            <a:pPr marL="0" indent="0" eaLnBrk="1" hangingPunct="1"/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OSPF Packet Header Format</a:t>
            </a:r>
          </a:p>
        </p:txBody>
      </p:sp>
      <p:sp>
        <p:nvSpPr>
          <p:cNvPr id="10243" name="Content Placeholder 9"/>
          <p:cNvSpPr>
            <a:spLocks noGrp="1"/>
          </p:cNvSpPr>
          <p:nvPr>
            <p:ph idx="1"/>
          </p:nvPr>
        </p:nvSpPr>
        <p:spPr>
          <a:xfrm>
            <a:off x="655638" y="2801938"/>
            <a:ext cx="7940675" cy="3751262"/>
          </a:xfrm>
        </p:spPr>
        <p:txBody>
          <a:bodyPr/>
          <a:lstStyle/>
          <a:p>
            <a:pPr lvl="1" eaLnBrk="1" hangingPunct="1"/>
            <a:r>
              <a:rPr lang="en-US" altLang="x-none"/>
              <a:t>This debug output shows fields in the OSPF header.</a:t>
            </a:r>
          </a:p>
        </p:txBody>
      </p:sp>
      <p:grpSp>
        <p:nvGrpSpPr>
          <p:cNvPr id="10244" name="Group 7"/>
          <p:cNvGrpSpPr>
            <a:grpSpLocks/>
          </p:cNvGrpSpPr>
          <p:nvPr/>
        </p:nvGrpSpPr>
        <p:grpSpPr bwMode="auto">
          <a:xfrm>
            <a:off x="774700" y="1635125"/>
            <a:ext cx="7518400" cy="1182688"/>
            <a:chOff x="774700" y="2832100"/>
            <a:chExt cx="7518400" cy="1182688"/>
          </a:xfrm>
        </p:grpSpPr>
        <p:sp>
          <p:nvSpPr>
            <p:cNvPr id="10246" name="Rectangle 2"/>
            <p:cNvSpPr>
              <a:spLocks noChangeArrowheads="1"/>
            </p:cNvSpPr>
            <p:nvPr/>
          </p:nvSpPr>
          <p:spPr bwMode="auto">
            <a:xfrm>
              <a:off x="774700" y="2832100"/>
              <a:ext cx="7518400" cy="11303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sl-SI" altLang="x-none"/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826930" y="2863850"/>
              <a:ext cx="6942565" cy="115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defRPr sz="3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x-none" sz="1400">
                  <a:latin typeface="Courier New" charset="0"/>
                </a:rPr>
                <a:t>R1#</a:t>
              </a:r>
              <a:r>
                <a:rPr lang="en-US" altLang="x-none" sz="1400">
                  <a:solidFill>
                    <a:schemeClr val="accent2"/>
                  </a:solidFill>
                  <a:latin typeface="Courier New" charset="0"/>
                </a:rPr>
                <a:t>debug ip ospf packet</a:t>
              </a:r>
            </a:p>
            <a:p>
              <a:pPr>
                <a:lnSpc>
                  <a:spcPct val="100000"/>
                </a:lnSpc>
              </a:pPr>
              <a:r>
                <a:rPr lang="en-US" altLang="x-none" sz="1400">
                  <a:latin typeface="Courier New" charset="0"/>
                </a:rPr>
                <a:t>OSPF packet debugging is on</a:t>
              </a:r>
            </a:p>
            <a:p>
              <a:pPr>
                <a:lnSpc>
                  <a:spcPct val="100000"/>
                </a:lnSpc>
              </a:pPr>
              <a:r>
                <a:rPr lang="en-US" altLang="x-none" sz="1400">
                  <a:latin typeface="Courier New" charset="0"/>
                </a:rPr>
                <a:t>R1#</a:t>
              </a:r>
            </a:p>
            <a:p>
              <a:pPr>
                <a:lnSpc>
                  <a:spcPct val="100000"/>
                </a:lnSpc>
              </a:pPr>
              <a:r>
                <a:rPr lang="en-US" altLang="x-none" sz="1400">
                  <a:latin typeface="Courier New" charset="0"/>
                </a:rPr>
                <a:t>*Feb 16 11:03:51.206: OSPF: rcv. v:2 t:1 l:48 rid:10.0.0.12</a:t>
              </a:r>
            </a:p>
            <a:p>
              <a:pPr>
                <a:lnSpc>
                  <a:spcPct val="100000"/>
                </a:lnSpc>
              </a:pPr>
              <a:r>
                <a:rPr lang="en-US" altLang="x-none" sz="1400">
                  <a:latin typeface="Courier New" charset="0"/>
                </a:rPr>
                <a:t>      aid:0.0.0.1 chk:D882 aut:0 auk: from Serial0/0/0.2</a:t>
              </a:r>
            </a:p>
          </p:txBody>
        </p:sp>
      </p:grpSp>
      <p:pic>
        <p:nvPicPr>
          <p:cNvPr id="10245" name="Picture 8" descr="C:\Documents and Settings\scguthri\My Documents\Projects\GRX\Standard\ROUTE\Graphics\334P_1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3517900"/>
            <a:ext cx="6691313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OSPF Packet Types</a:t>
            </a:r>
          </a:p>
        </p:txBody>
      </p:sp>
      <p:sp>
        <p:nvSpPr>
          <p:cNvPr id="11267" name="Rectangle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x-none"/>
              <a:t>OSPF uses five types of routing protocol packets.</a:t>
            </a:r>
          </a:p>
        </p:txBody>
      </p:sp>
      <p:pic>
        <p:nvPicPr>
          <p:cNvPr id="11268" name="Picture 5" descr="C:\Documents and Settings\scguthri\My Documents\Projects\GRX\Standard\ROUTE\Graphics\334P_1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2549525"/>
            <a:ext cx="4500563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Neighbor Relationship: The Hello Packet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x-none"/>
              <a:t>* Entries must match on neighboring routers</a:t>
            </a:r>
          </a:p>
        </p:txBody>
      </p:sp>
      <p:pic>
        <p:nvPicPr>
          <p:cNvPr id="12292" name="Picture 5" descr="C:\Documents and Settings\scguthri\My Documents\Projects\GRX\Standard\ROUTE\Graphics\334P_1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135188"/>
            <a:ext cx="567055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OSPF Routing Update Packets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x-none"/>
              <a:t>Use of Multicast and unicast IP address</a:t>
            </a:r>
          </a:p>
          <a:p>
            <a:pPr lvl="1" eaLnBrk="1" hangingPunct="1"/>
            <a:r>
              <a:rPr lang="en-US" altLang="x-none"/>
              <a:t>Four types of update packets</a:t>
            </a:r>
          </a:p>
          <a:p>
            <a:pPr lvl="1" eaLnBrk="1" hangingPunct="1"/>
            <a:r>
              <a:rPr lang="en-US" altLang="x-none"/>
              <a:t>LSDB synchronization process</a:t>
            </a:r>
          </a:p>
          <a:p>
            <a:pPr lvl="2" eaLnBrk="1" hangingPunct="1"/>
            <a:r>
              <a:rPr lang="en-US" altLang="x-none"/>
              <a:t>Discover neighbor</a:t>
            </a:r>
          </a:p>
          <a:p>
            <a:pPr lvl="2" eaLnBrk="1" hangingPunct="1"/>
            <a:r>
              <a:rPr lang="en-US" altLang="x-none"/>
              <a:t>Establish bidirectional communication</a:t>
            </a:r>
          </a:p>
          <a:p>
            <a:pPr lvl="2" eaLnBrk="1" hangingPunct="1"/>
            <a:r>
              <a:rPr lang="en-US" altLang="x-none"/>
              <a:t>Elect a designated router, if desired</a:t>
            </a:r>
          </a:p>
          <a:p>
            <a:pPr lvl="2" eaLnBrk="1" hangingPunct="1"/>
            <a:r>
              <a:rPr lang="en-US" altLang="x-none"/>
              <a:t>Form an adjacency</a:t>
            </a:r>
          </a:p>
          <a:p>
            <a:pPr lvl="2" eaLnBrk="1" hangingPunct="1"/>
            <a:r>
              <a:rPr lang="en-US" altLang="x-none"/>
              <a:t>Discover the network routes</a:t>
            </a:r>
          </a:p>
          <a:p>
            <a:pPr lvl="2" eaLnBrk="1" hangingPunct="1"/>
            <a:r>
              <a:rPr lang="en-US" altLang="x-none"/>
              <a:t>Update and synchronize link-state databases</a:t>
            </a:r>
          </a:p>
          <a:p>
            <a:pPr marL="0" indent="0" eaLnBrk="1" hangingPunct="1"/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Establishing Bidirectional Communication</a:t>
            </a:r>
          </a:p>
        </p:txBody>
      </p:sp>
      <p:pic>
        <p:nvPicPr>
          <p:cNvPr id="14339" name="Picture 4" descr="C:\Documents and Settings\scguthri\My Documents\Projects\GRX\Standard\ROUTE\Graphics\334P_1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362075"/>
            <a:ext cx="7740650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Discovering the Network Routes</a:t>
            </a:r>
          </a:p>
        </p:txBody>
      </p:sp>
      <p:pic>
        <p:nvPicPr>
          <p:cNvPr id="15363" name="Picture 4" descr="C:\Documents and Settings\scguthri\My Documents\Projects\GRX\Standard\ROUTE\Graphics\334P_12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295400"/>
            <a:ext cx="7294563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Adding the Link-State Entries</a:t>
            </a:r>
          </a:p>
        </p:txBody>
      </p:sp>
      <p:pic>
        <p:nvPicPr>
          <p:cNvPr id="16387" name="Picture 3" descr="334P_12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247775"/>
            <a:ext cx="69278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P-DEV-PPT-v9.0">
  <a:themeElements>
    <a:clrScheme name="TMP-DEV-PPT-v.8.35">
      <a:dk1>
        <a:srgbClr val="000000"/>
      </a:dk1>
      <a:lt1>
        <a:srgbClr val="FFFFFF"/>
      </a:lt1>
      <a:dk2>
        <a:srgbClr val="0183B7"/>
      </a:dk2>
      <a:lt2>
        <a:srgbClr val="EFB525"/>
      </a:lt2>
      <a:accent1>
        <a:srgbClr val="3E67A4"/>
      </a:accent1>
      <a:accent2>
        <a:srgbClr val="B21A1A"/>
      </a:accent2>
      <a:accent3>
        <a:srgbClr val="B54F03"/>
      </a:accent3>
      <a:accent4>
        <a:srgbClr val="66327E"/>
      </a:accent4>
      <a:accent5>
        <a:srgbClr val="8E8E95"/>
      </a:accent5>
      <a:accent6>
        <a:srgbClr val="697E1C"/>
      </a:accent6>
      <a:hlink>
        <a:srgbClr val="0183B7"/>
      </a:hlink>
      <a:folHlink>
        <a:srgbClr val="66327E"/>
      </a:folHlink>
    </a:clrScheme>
    <a:fontScheme name="TMP-DEV-PPT-v8.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28575" algn="ctr">
          <a:noFill/>
          <a:miter lim="800000"/>
          <a:headEnd/>
          <a:tailEnd/>
        </a:ln>
        <a:effectLst/>
      </a:spPr>
      <a:bodyPr wrap="none" lIns="82124" tIns="41061" rIns="82124" bIns="41061" anchor="b"/>
      <a:lstStyle>
        <a:defPPr marL="119063" indent="-119063" defTabSz="814388">
          <a:lnSpc>
            <a:spcPct val="95000"/>
          </a:lnSpc>
          <a:spcBef>
            <a:spcPct val="35000"/>
          </a:spcBef>
          <a:defRPr sz="26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TMP-DEV-PPT-v8.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-DEV-PPT-v8.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336599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4B87C3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15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72632"/>
        </a:accent6>
        <a:hlink>
          <a:srgbClr val="4B87C3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2 16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4B87C3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TMP-DEV-PPT-v8.0</Template>
  <TotalTime>7270</TotalTime>
  <Words>418</Words>
  <Application>Microsoft Macintosh PowerPoint</Application>
  <PresentationFormat>On-screen Show (4:3)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Times</vt:lpstr>
      <vt:lpstr>Courier New</vt:lpstr>
      <vt:lpstr>TMP-DEV-PPT-v9.0</vt:lpstr>
      <vt:lpstr>Implementing a Scalable Multiarea Network  OSPF-Based Solution</vt:lpstr>
      <vt:lpstr>OSPF Functions</vt:lpstr>
      <vt:lpstr>OSPF Packet Header Format</vt:lpstr>
      <vt:lpstr>OSPF Packet Types</vt:lpstr>
      <vt:lpstr>Neighbor Relationship: The Hello Packet</vt:lpstr>
      <vt:lpstr>OSPF Routing Update Packets</vt:lpstr>
      <vt:lpstr>Establishing Bidirectional Communication</vt:lpstr>
      <vt:lpstr>Discovering the Network Routes</vt:lpstr>
      <vt:lpstr>Adding the Link-State Entries</vt:lpstr>
      <vt:lpstr>OSPF Neighbor States</vt:lpstr>
      <vt:lpstr>Flooding Changes in Topology</vt:lpstr>
      <vt:lpstr>The debug ip ospf packet Command</vt:lpstr>
      <vt:lpstr>Summary</vt:lpstr>
    </vt:vector>
  </TitlesOfParts>
  <Company>Cisco Systems, Inc.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OSPF Packet Processes Work</dc:title>
  <dc:creator>Boris Ilovar</dc:creator>
  <cp:lastModifiedBy>Thomas Reddington</cp:lastModifiedBy>
  <cp:revision>559</cp:revision>
  <dcterms:created xsi:type="dcterms:W3CDTF">2003-04-02T15:29:42Z</dcterms:created>
  <dcterms:modified xsi:type="dcterms:W3CDTF">2016-12-16T02:06:59Z</dcterms:modified>
  <cp:category>Masters</cp:category>
</cp:coreProperties>
</file>