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60" r:id="rId5"/>
    <p:sldId id="258" r:id="rId6"/>
    <p:sldId id="262" r:id="rId7"/>
    <p:sldId id="261" r:id="rId8"/>
    <p:sldId id="266" r:id="rId9"/>
    <p:sldId id="263" r:id="rId10"/>
    <p:sldId id="264"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C6E25-1E12-4BED-8878-3A2550C97CA4}"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7CDD8-09D4-4307-AC5E-999AD04B5F48}" type="slidenum">
              <a:rPr lang="en-US" smtClean="0"/>
              <a:t>‹#›</a:t>
            </a:fld>
            <a:endParaRPr lang="en-US"/>
          </a:p>
        </p:txBody>
      </p:sp>
    </p:spTree>
    <p:extLst>
      <p:ext uri="{BB962C8B-B14F-4D97-AF65-F5344CB8AC3E}">
        <p14:creationId xmlns:p14="http://schemas.microsoft.com/office/powerpoint/2010/main" val="377764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https://www.health.gov.au/news/health-alerts/novel-coronavirus-2019-ncov-health-alert/how-to-protect-yourself-and-others-from-coronavirus-covid-19/social-distancing-for-coronavirus-covid-19</a:t>
            </a:r>
          </a:p>
          <a:p>
            <a:endParaRPr lang="en-US" dirty="0"/>
          </a:p>
        </p:txBody>
      </p:sp>
      <p:sp>
        <p:nvSpPr>
          <p:cNvPr id="4" name="Slide Number Placeholder 3"/>
          <p:cNvSpPr>
            <a:spLocks noGrp="1"/>
          </p:cNvSpPr>
          <p:nvPr>
            <p:ph type="sldNum" sz="quarter" idx="10"/>
          </p:nvPr>
        </p:nvSpPr>
        <p:spPr/>
        <p:txBody>
          <a:bodyPr/>
          <a:lstStyle/>
          <a:p>
            <a:fld id="{46F7CDD8-09D4-4307-AC5E-999AD04B5F48}" type="slidenum">
              <a:rPr lang="en-US" smtClean="0"/>
              <a:t>2</a:t>
            </a:fld>
            <a:endParaRPr lang="en-US"/>
          </a:p>
        </p:txBody>
      </p:sp>
    </p:spTree>
    <p:extLst>
      <p:ext uri="{BB962C8B-B14F-4D97-AF65-F5344CB8AC3E}">
        <p14:creationId xmlns:p14="http://schemas.microsoft.com/office/powerpoint/2010/main" val="1631011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https://www.cdc.gov/coronavirus/2019-ncov/if-you-are-sick/steps-when-sick.html</a:t>
            </a:r>
          </a:p>
        </p:txBody>
      </p:sp>
      <p:sp>
        <p:nvSpPr>
          <p:cNvPr id="4" name="Slide Number Placeholder 3"/>
          <p:cNvSpPr>
            <a:spLocks noGrp="1"/>
          </p:cNvSpPr>
          <p:nvPr>
            <p:ph type="sldNum" sz="quarter" idx="10"/>
          </p:nvPr>
        </p:nvSpPr>
        <p:spPr/>
        <p:txBody>
          <a:bodyPr/>
          <a:lstStyle/>
          <a:p>
            <a:fld id="{46F7CDD8-09D4-4307-AC5E-999AD04B5F48}" type="slidenum">
              <a:rPr lang="en-US" smtClean="0"/>
              <a:t>11</a:t>
            </a:fld>
            <a:endParaRPr lang="en-US"/>
          </a:p>
        </p:txBody>
      </p:sp>
    </p:spTree>
    <p:extLst>
      <p:ext uri="{BB962C8B-B14F-4D97-AF65-F5344CB8AC3E}">
        <p14:creationId xmlns:p14="http://schemas.microsoft.com/office/powerpoint/2010/main" val="243147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comment space</a:t>
            </a:r>
          </a:p>
          <a:p>
            <a:r>
              <a:rPr lang="en-US" dirty="0"/>
              <a:t>Promotes self-efficacy</a:t>
            </a:r>
          </a:p>
          <a:p>
            <a:r>
              <a:rPr lang="en-US" dirty="0"/>
              <a:t>*How do we troubleshoot trolls, inappropriate photos and language, </a:t>
            </a:r>
            <a:r>
              <a:rPr lang="en-US" dirty="0" err="1"/>
              <a:t>etc</a:t>
            </a:r>
            <a:r>
              <a:rPr lang="en-US" dirty="0"/>
              <a:t>….? Is there a legal aspect to soliciting posts? </a:t>
            </a:r>
          </a:p>
        </p:txBody>
      </p:sp>
      <p:sp>
        <p:nvSpPr>
          <p:cNvPr id="4" name="Slide Number Placeholder 3"/>
          <p:cNvSpPr>
            <a:spLocks noGrp="1"/>
          </p:cNvSpPr>
          <p:nvPr>
            <p:ph type="sldNum" sz="quarter" idx="10"/>
          </p:nvPr>
        </p:nvSpPr>
        <p:spPr/>
        <p:txBody>
          <a:bodyPr/>
          <a:lstStyle/>
          <a:p>
            <a:fld id="{46F7CDD8-09D4-4307-AC5E-999AD04B5F48}" type="slidenum">
              <a:rPr lang="en-US" smtClean="0"/>
              <a:t>12</a:t>
            </a:fld>
            <a:endParaRPr lang="en-US"/>
          </a:p>
        </p:txBody>
      </p:sp>
    </p:spTree>
    <p:extLst>
      <p:ext uri="{BB962C8B-B14F-4D97-AF65-F5344CB8AC3E}">
        <p14:creationId xmlns:p14="http://schemas.microsoft.com/office/powerpoint/2010/main" val="2064188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https://www.cdc.gov/coronavirus/2019-ncov/prevent-getting-sick/social-distancing.html</a:t>
            </a:r>
          </a:p>
        </p:txBody>
      </p:sp>
      <p:sp>
        <p:nvSpPr>
          <p:cNvPr id="4" name="Slide Number Placeholder 3"/>
          <p:cNvSpPr>
            <a:spLocks noGrp="1"/>
          </p:cNvSpPr>
          <p:nvPr>
            <p:ph type="sldNum" sz="quarter" idx="10"/>
          </p:nvPr>
        </p:nvSpPr>
        <p:spPr/>
        <p:txBody>
          <a:bodyPr/>
          <a:lstStyle/>
          <a:p>
            <a:fld id="{46F7CDD8-09D4-4307-AC5E-999AD04B5F48}" type="slidenum">
              <a:rPr lang="en-US" smtClean="0"/>
              <a:t>3</a:t>
            </a:fld>
            <a:endParaRPr lang="en-US"/>
          </a:p>
        </p:txBody>
      </p:sp>
    </p:spTree>
    <p:extLst>
      <p:ext uri="{BB962C8B-B14F-4D97-AF65-F5344CB8AC3E}">
        <p14:creationId xmlns:p14="http://schemas.microsoft.com/office/powerpoint/2010/main" val="71198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https://coronavirus.tas.gov.au/__data/assets/pdf_file/0035/86759/Hand_Washing_Procedure_-_COVID-19_Fact_Sheet.pdf</a:t>
            </a:r>
          </a:p>
        </p:txBody>
      </p:sp>
      <p:sp>
        <p:nvSpPr>
          <p:cNvPr id="4" name="Slide Number Placeholder 3"/>
          <p:cNvSpPr>
            <a:spLocks noGrp="1"/>
          </p:cNvSpPr>
          <p:nvPr>
            <p:ph type="sldNum" sz="quarter" idx="10"/>
          </p:nvPr>
        </p:nvSpPr>
        <p:spPr/>
        <p:txBody>
          <a:bodyPr/>
          <a:lstStyle/>
          <a:p>
            <a:fld id="{46F7CDD8-09D4-4307-AC5E-999AD04B5F48}" type="slidenum">
              <a:rPr lang="en-US" smtClean="0"/>
              <a:t>4</a:t>
            </a:fld>
            <a:endParaRPr lang="en-US"/>
          </a:p>
        </p:txBody>
      </p:sp>
    </p:spTree>
    <p:extLst>
      <p:ext uri="{BB962C8B-B14F-4D97-AF65-F5344CB8AC3E}">
        <p14:creationId xmlns:p14="http://schemas.microsoft.com/office/powerpoint/2010/main" val="301307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https://www.cdc.gov/coronavirus/2019-ncov/prevent-getting-sick/diy-cloth-face-coverings.html</a:t>
            </a:r>
          </a:p>
        </p:txBody>
      </p:sp>
      <p:sp>
        <p:nvSpPr>
          <p:cNvPr id="4" name="Slide Number Placeholder 3"/>
          <p:cNvSpPr>
            <a:spLocks noGrp="1"/>
          </p:cNvSpPr>
          <p:nvPr>
            <p:ph type="sldNum" sz="quarter" idx="10"/>
          </p:nvPr>
        </p:nvSpPr>
        <p:spPr/>
        <p:txBody>
          <a:bodyPr/>
          <a:lstStyle/>
          <a:p>
            <a:fld id="{46F7CDD8-09D4-4307-AC5E-999AD04B5F48}" type="slidenum">
              <a:rPr lang="en-US" smtClean="0"/>
              <a:t>5</a:t>
            </a:fld>
            <a:endParaRPr lang="en-US"/>
          </a:p>
        </p:txBody>
      </p:sp>
    </p:spTree>
    <p:extLst>
      <p:ext uri="{BB962C8B-B14F-4D97-AF65-F5344CB8AC3E}">
        <p14:creationId xmlns:p14="http://schemas.microsoft.com/office/powerpoint/2010/main" val="126334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https://www.cdc.gov/coronavirus/2019-ncov/prevent-getting-sick/disinfecting-your-home.html</a:t>
            </a:r>
          </a:p>
        </p:txBody>
      </p:sp>
      <p:sp>
        <p:nvSpPr>
          <p:cNvPr id="4" name="Slide Number Placeholder 3"/>
          <p:cNvSpPr>
            <a:spLocks noGrp="1"/>
          </p:cNvSpPr>
          <p:nvPr>
            <p:ph type="sldNum" sz="quarter" idx="10"/>
          </p:nvPr>
        </p:nvSpPr>
        <p:spPr/>
        <p:txBody>
          <a:bodyPr/>
          <a:lstStyle/>
          <a:p>
            <a:fld id="{46F7CDD8-09D4-4307-AC5E-999AD04B5F48}" type="slidenum">
              <a:rPr lang="en-US" smtClean="0"/>
              <a:t>6</a:t>
            </a:fld>
            <a:endParaRPr lang="en-US"/>
          </a:p>
        </p:txBody>
      </p:sp>
    </p:spTree>
    <p:extLst>
      <p:ext uri="{BB962C8B-B14F-4D97-AF65-F5344CB8AC3E}">
        <p14:creationId xmlns:p14="http://schemas.microsoft.com/office/powerpoint/2010/main" val="168151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https://www.cdc.gov/coronavirus/2019-ncov/daily-life-coping/essential-goods-services.html</a:t>
            </a:r>
          </a:p>
          <a:p>
            <a:endParaRPr lang="en-US" dirty="0"/>
          </a:p>
          <a:p>
            <a:r>
              <a:rPr lang="en-US" dirty="0"/>
              <a:t>https://www.health.nsw.gov.au/emergency_preparedness/planning/Factsheets/emergency-pantry-list.pdf</a:t>
            </a:r>
          </a:p>
        </p:txBody>
      </p:sp>
      <p:sp>
        <p:nvSpPr>
          <p:cNvPr id="4" name="Slide Number Placeholder 3"/>
          <p:cNvSpPr>
            <a:spLocks noGrp="1"/>
          </p:cNvSpPr>
          <p:nvPr>
            <p:ph type="sldNum" sz="quarter" idx="10"/>
          </p:nvPr>
        </p:nvSpPr>
        <p:spPr/>
        <p:txBody>
          <a:bodyPr/>
          <a:lstStyle/>
          <a:p>
            <a:fld id="{46F7CDD8-09D4-4307-AC5E-999AD04B5F48}" type="slidenum">
              <a:rPr lang="en-US" smtClean="0"/>
              <a:t>7</a:t>
            </a:fld>
            <a:endParaRPr lang="en-US"/>
          </a:p>
        </p:txBody>
      </p:sp>
    </p:spTree>
    <p:extLst>
      <p:ext uri="{BB962C8B-B14F-4D97-AF65-F5344CB8AC3E}">
        <p14:creationId xmlns:p14="http://schemas.microsoft.com/office/powerpoint/2010/main" val="361090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https://www.cdc.gov/coronavirus/2019-ncov/daily-life-coping/get-your-household-ready-for-COVID-19.html</a:t>
            </a:r>
          </a:p>
        </p:txBody>
      </p:sp>
      <p:sp>
        <p:nvSpPr>
          <p:cNvPr id="4" name="Slide Number Placeholder 3"/>
          <p:cNvSpPr>
            <a:spLocks noGrp="1"/>
          </p:cNvSpPr>
          <p:nvPr>
            <p:ph type="sldNum" sz="quarter" idx="10"/>
          </p:nvPr>
        </p:nvSpPr>
        <p:spPr/>
        <p:txBody>
          <a:bodyPr/>
          <a:lstStyle/>
          <a:p>
            <a:fld id="{46F7CDD8-09D4-4307-AC5E-999AD04B5F48}" type="slidenum">
              <a:rPr lang="en-US" smtClean="0"/>
              <a:t>8</a:t>
            </a:fld>
            <a:endParaRPr lang="en-US"/>
          </a:p>
        </p:txBody>
      </p:sp>
    </p:spTree>
    <p:extLst>
      <p:ext uri="{BB962C8B-B14F-4D97-AF65-F5344CB8AC3E}">
        <p14:creationId xmlns:p14="http://schemas.microsoft.com/office/powerpoint/2010/main" val="103257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https://www.hopkinsmedicine.org/health/conditions-and-diseases/coronavirus/coronavirus-social-distancing-and-self-quarantine</a:t>
            </a:r>
          </a:p>
        </p:txBody>
      </p:sp>
      <p:sp>
        <p:nvSpPr>
          <p:cNvPr id="4" name="Slide Number Placeholder 3"/>
          <p:cNvSpPr>
            <a:spLocks noGrp="1"/>
          </p:cNvSpPr>
          <p:nvPr>
            <p:ph type="sldNum" sz="quarter" idx="10"/>
          </p:nvPr>
        </p:nvSpPr>
        <p:spPr/>
        <p:txBody>
          <a:bodyPr/>
          <a:lstStyle/>
          <a:p>
            <a:fld id="{46F7CDD8-09D4-4307-AC5E-999AD04B5F48}" type="slidenum">
              <a:rPr lang="en-US" smtClean="0"/>
              <a:t>9</a:t>
            </a:fld>
            <a:endParaRPr lang="en-US"/>
          </a:p>
        </p:txBody>
      </p:sp>
    </p:spTree>
    <p:extLst>
      <p:ext uri="{BB962C8B-B14F-4D97-AF65-F5344CB8AC3E}">
        <p14:creationId xmlns:p14="http://schemas.microsoft.com/office/powerpoint/2010/main" val="3976243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https://nutrition.org/making-health-and-nutrition-a-priority-during-the-coronavirus-covid-19-pandemic/</a:t>
            </a:r>
          </a:p>
          <a:p>
            <a:endParaRPr lang="en-US" dirty="0"/>
          </a:p>
          <a:p>
            <a:r>
              <a:rPr lang="en-US" dirty="0"/>
              <a:t>https://www.apa.org/practice/programs/dmhi/research-information/social-distancing</a:t>
            </a:r>
          </a:p>
          <a:p>
            <a:endParaRPr lang="en-US" dirty="0"/>
          </a:p>
          <a:p>
            <a:r>
              <a:rPr lang="en-US" dirty="0"/>
              <a:t>https://health.gov/news/202004/staying-active-while-social-distancing-questions-and-answers</a:t>
            </a:r>
          </a:p>
        </p:txBody>
      </p:sp>
      <p:sp>
        <p:nvSpPr>
          <p:cNvPr id="4" name="Slide Number Placeholder 3"/>
          <p:cNvSpPr>
            <a:spLocks noGrp="1"/>
          </p:cNvSpPr>
          <p:nvPr>
            <p:ph type="sldNum" sz="quarter" idx="10"/>
          </p:nvPr>
        </p:nvSpPr>
        <p:spPr/>
        <p:txBody>
          <a:bodyPr/>
          <a:lstStyle/>
          <a:p>
            <a:fld id="{46F7CDD8-09D4-4307-AC5E-999AD04B5F48}" type="slidenum">
              <a:rPr lang="en-US" smtClean="0"/>
              <a:t>10</a:t>
            </a:fld>
            <a:endParaRPr lang="en-US"/>
          </a:p>
        </p:txBody>
      </p:sp>
    </p:spTree>
    <p:extLst>
      <p:ext uri="{BB962C8B-B14F-4D97-AF65-F5344CB8AC3E}">
        <p14:creationId xmlns:p14="http://schemas.microsoft.com/office/powerpoint/2010/main" val="59186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7AB7-D0AD-4EB6-A2FA-96AAFBB32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1B10EE-A24A-41CD-8D09-293ACE39A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F8426-626B-43D5-A40B-73EDC3DD98D8}"/>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5" name="Footer Placeholder 4">
            <a:extLst>
              <a:ext uri="{FF2B5EF4-FFF2-40B4-BE49-F238E27FC236}">
                <a16:creationId xmlns:a16="http://schemas.microsoft.com/office/drawing/2014/main" id="{A11D3AE3-E1B5-45DA-9BD4-67A099878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35D6B-28E9-4886-8D80-84987614F6AF}"/>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403771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39EF-C43E-42CE-AF7C-238EB41864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AB237B-B370-4733-8680-6FCFE377CE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66040-F040-45B5-B446-B6B60464189D}"/>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5" name="Footer Placeholder 4">
            <a:extLst>
              <a:ext uri="{FF2B5EF4-FFF2-40B4-BE49-F238E27FC236}">
                <a16:creationId xmlns:a16="http://schemas.microsoft.com/office/drawing/2014/main" id="{6BEE9DED-37CC-40F3-B178-6191514EA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F9123-DC5A-4490-8D3E-A7C8033AC6B5}"/>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307977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9B4F6-8B27-4D77-A42E-220B262253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6A6DD-C5CA-4E53-800D-06FDCC8172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2CA56-3F7D-4199-9E53-4AE381615392}"/>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5" name="Footer Placeholder 4">
            <a:extLst>
              <a:ext uri="{FF2B5EF4-FFF2-40B4-BE49-F238E27FC236}">
                <a16:creationId xmlns:a16="http://schemas.microsoft.com/office/drawing/2014/main" id="{E8C8BFB4-9F07-4FFA-B9F1-98F5F7AA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F3E7C-262C-4C39-BCAB-847D9A62995F}"/>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279589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2362-6BE9-4397-A84A-8529B5EE62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18669D-4645-49FF-B16C-3BD5DE1B25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A4834-C804-4344-8534-0FFECAC9671A}"/>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5" name="Footer Placeholder 4">
            <a:extLst>
              <a:ext uri="{FF2B5EF4-FFF2-40B4-BE49-F238E27FC236}">
                <a16:creationId xmlns:a16="http://schemas.microsoft.com/office/drawing/2014/main" id="{5803CC3C-9816-4302-9C6E-A2F343D7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8F469-351A-43CE-8CBD-A7BC509EFAA9}"/>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397357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B893-3BFE-452A-B460-F6A893CA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E42467-B09C-47FC-9188-DC6E02692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D85F31-6A9D-4721-9784-3BCD7C0AEDD5}"/>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5" name="Footer Placeholder 4">
            <a:extLst>
              <a:ext uri="{FF2B5EF4-FFF2-40B4-BE49-F238E27FC236}">
                <a16:creationId xmlns:a16="http://schemas.microsoft.com/office/drawing/2014/main" id="{AB01637B-5F7A-47CA-8A4E-A846FFBA6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C2696-1E0E-49D3-A644-15C1E1AF8586}"/>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310637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3038-3EE3-417B-A077-33E192D66D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E2EFA-3B8B-49E6-9E51-2C14318203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81BCC-D0B4-44B1-A39A-B81C7F08DC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23495-8C09-4FCA-BB66-76628C2429E3}"/>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6" name="Footer Placeholder 5">
            <a:extLst>
              <a:ext uri="{FF2B5EF4-FFF2-40B4-BE49-F238E27FC236}">
                <a16:creationId xmlns:a16="http://schemas.microsoft.com/office/drawing/2014/main" id="{AC67D898-ABFF-4413-A7AE-EF9385C50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A7C5A-7FA6-44B8-AD2B-9E3191CFC807}"/>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19073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7AEC-9215-49FD-ADBF-57C99EF25D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DBB161-0788-475C-887F-963BA0D28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2EA873-5383-4365-BEE3-797E605A46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033C8-F2FA-436A-B2CB-495C3F848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5C4B0D-B136-461D-8CB3-04AEA25BD5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750F4-20F1-4524-941B-5CD047F757F5}"/>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8" name="Footer Placeholder 7">
            <a:extLst>
              <a:ext uri="{FF2B5EF4-FFF2-40B4-BE49-F238E27FC236}">
                <a16:creationId xmlns:a16="http://schemas.microsoft.com/office/drawing/2014/main" id="{FFDF10AF-F816-4B4D-B8E4-DF249BE1E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53A3F-FE47-4939-B85D-676884F5B6F9}"/>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51520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6888-EC06-400D-9E7A-DEBAD31327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EC558-D1F5-4CAB-829A-F4CC1A23717C}"/>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4" name="Footer Placeholder 3">
            <a:extLst>
              <a:ext uri="{FF2B5EF4-FFF2-40B4-BE49-F238E27FC236}">
                <a16:creationId xmlns:a16="http://schemas.microsoft.com/office/drawing/2014/main" id="{70DD28A2-BD3D-4F44-A83F-A6C3701A65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0349CA-56B4-4DDA-8614-A020220F5035}"/>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62331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A969A-5A9C-4DEC-812E-1AB2799179E9}"/>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3" name="Footer Placeholder 2">
            <a:extLst>
              <a:ext uri="{FF2B5EF4-FFF2-40B4-BE49-F238E27FC236}">
                <a16:creationId xmlns:a16="http://schemas.microsoft.com/office/drawing/2014/main" id="{6945D4A9-4214-442C-AA59-FA2A5BB0CB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A95D3-6F1F-4CD7-B7F0-679D0F9A6359}"/>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27931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79BE-9872-4B49-9E6B-1782C58BA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D02B35-993C-46DE-AD6D-FCDB617FF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7125DB-BCA0-49E3-A6A3-7466781AE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DF187A-14C3-4AB7-8881-74F41D06325B}"/>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6" name="Footer Placeholder 5">
            <a:extLst>
              <a:ext uri="{FF2B5EF4-FFF2-40B4-BE49-F238E27FC236}">
                <a16:creationId xmlns:a16="http://schemas.microsoft.com/office/drawing/2014/main" id="{810C091D-C6D5-41DC-BCAF-217322448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F97C7-C4B3-43A0-B8CF-CB2FE4C7B785}"/>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340129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9601-E630-4935-88F0-8FA89C6B0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6F3B05-381E-4EA0-B27B-E64E4C631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3F7225-6CC9-4DF1-A1D2-ACA2B61B8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E30168-4498-4B6C-A331-806DBEA6B729}"/>
              </a:ext>
            </a:extLst>
          </p:cNvPr>
          <p:cNvSpPr>
            <a:spLocks noGrp="1"/>
          </p:cNvSpPr>
          <p:nvPr>
            <p:ph type="dt" sz="half" idx="10"/>
          </p:nvPr>
        </p:nvSpPr>
        <p:spPr/>
        <p:txBody>
          <a:bodyPr/>
          <a:lstStyle/>
          <a:p>
            <a:fld id="{D57BDCA8-F47A-4BA6-BA02-5E39890C7091}" type="datetimeFigureOut">
              <a:rPr lang="en-US" smtClean="0"/>
              <a:t>4/10/2020</a:t>
            </a:fld>
            <a:endParaRPr lang="en-US"/>
          </a:p>
        </p:txBody>
      </p:sp>
      <p:sp>
        <p:nvSpPr>
          <p:cNvPr id="6" name="Footer Placeholder 5">
            <a:extLst>
              <a:ext uri="{FF2B5EF4-FFF2-40B4-BE49-F238E27FC236}">
                <a16:creationId xmlns:a16="http://schemas.microsoft.com/office/drawing/2014/main" id="{8A09C108-1923-4A85-AEB4-363A5180A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55E33-59F9-4736-860C-3D7A4AABB361}"/>
              </a:ext>
            </a:extLst>
          </p:cNvPr>
          <p:cNvSpPr>
            <a:spLocks noGrp="1"/>
          </p:cNvSpPr>
          <p:nvPr>
            <p:ph type="sldNum" sz="quarter" idx="12"/>
          </p:nvPr>
        </p:nvSpPr>
        <p:spPr/>
        <p:txBody>
          <a:bodyPr/>
          <a:lstStyle/>
          <a:p>
            <a:fld id="{AF79E443-BE24-4BC1-9C69-D91C29389FEB}" type="slidenum">
              <a:rPr lang="en-US" smtClean="0"/>
              <a:t>‹#›</a:t>
            </a:fld>
            <a:endParaRPr lang="en-US"/>
          </a:p>
        </p:txBody>
      </p:sp>
    </p:spTree>
    <p:extLst>
      <p:ext uri="{BB962C8B-B14F-4D97-AF65-F5344CB8AC3E}">
        <p14:creationId xmlns:p14="http://schemas.microsoft.com/office/powerpoint/2010/main" val="216197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D1F56-A1ED-450E-8DC5-0A27AC26F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0BD5AA-BCD6-4998-8CD7-F1E17AA5B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8A98B-7613-44B5-AB10-C46E0C698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BDCA8-F47A-4BA6-BA02-5E39890C7091}" type="datetimeFigureOut">
              <a:rPr lang="en-US" smtClean="0"/>
              <a:t>4/10/2020</a:t>
            </a:fld>
            <a:endParaRPr lang="en-US"/>
          </a:p>
        </p:txBody>
      </p:sp>
      <p:sp>
        <p:nvSpPr>
          <p:cNvPr id="5" name="Footer Placeholder 4">
            <a:extLst>
              <a:ext uri="{FF2B5EF4-FFF2-40B4-BE49-F238E27FC236}">
                <a16:creationId xmlns:a16="http://schemas.microsoft.com/office/drawing/2014/main" id="{05A78597-8DDF-4D32-ADAD-5E4B9578A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EAF215-5E7B-495A-A50C-5599FACE7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9E443-BE24-4BC1-9C69-D91C29389FEB}" type="slidenum">
              <a:rPr lang="en-US" smtClean="0"/>
              <a:t>‹#›</a:t>
            </a:fld>
            <a:endParaRPr lang="en-US"/>
          </a:p>
        </p:txBody>
      </p:sp>
    </p:spTree>
    <p:extLst>
      <p:ext uri="{BB962C8B-B14F-4D97-AF65-F5344CB8AC3E}">
        <p14:creationId xmlns:p14="http://schemas.microsoft.com/office/powerpoint/2010/main" val="277218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B149-3CB8-45BD-B36D-96E101C478CD}"/>
              </a:ext>
            </a:extLst>
          </p:cNvPr>
          <p:cNvSpPr>
            <a:spLocks noGrp="1"/>
          </p:cNvSpPr>
          <p:nvPr>
            <p:ph type="ctrTitle"/>
          </p:nvPr>
        </p:nvSpPr>
        <p:spPr/>
        <p:txBody>
          <a:bodyPr/>
          <a:lstStyle/>
          <a:p>
            <a:r>
              <a:rPr lang="en-US" dirty="0"/>
              <a:t>COVID-19 “Flatten the Curve” Hackathon</a:t>
            </a:r>
          </a:p>
        </p:txBody>
      </p:sp>
      <p:sp>
        <p:nvSpPr>
          <p:cNvPr id="3" name="Subtitle 2">
            <a:extLst>
              <a:ext uri="{FF2B5EF4-FFF2-40B4-BE49-F238E27FC236}">
                <a16:creationId xmlns:a16="http://schemas.microsoft.com/office/drawing/2014/main" id="{97553070-EA9C-4A64-A6A5-3D3FC121AF57}"/>
              </a:ext>
            </a:extLst>
          </p:cNvPr>
          <p:cNvSpPr>
            <a:spLocks noGrp="1"/>
          </p:cNvSpPr>
          <p:nvPr>
            <p:ph type="subTitle" idx="1"/>
          </p:nvPr>
        </p:nvSpPr>
        <p:spPr/>
        <p:txBody>
          <a:bodyPr/>
          <a:lstStyle/>
          <a:p>
            <a:r>
              <a:rPr lang="en-US" dirty="0"/>
              <a:t>#</a:t>
            </a:r>
            <a:r>
              <a:rPr lang="en-US" dirty="0" err="1"/>
              <a:t>personalfaceofscience</a:t>
            </a:r>
            <a:endParaRPr lang="en-US" dirty="0"/>
          </a:p>
        </p:txBody>
      </p:sp>
    </p:spTree>
    <p:extLst>
      <p:ext uri="{BB962C8B-B14F-4D97-AF65-F5344CB8AC3E}">
        <p14:creationId xmlns:p14="http://schemas.microsoft.com/office/powerpoint/2010/main" val="273212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F41A-DF06-44E0-AAB2-2E5A33504C44}"/>
              </a:ext>
            </a:extLst>
          </p:cNvPr>
          <p:cNvSpPr>
            <a:spLocks noGrp="1"/>
          </p:cNvSpPr>
          <p:nvPr>
            <p:ph type="title"/>
          </p:nvPr>
        </p:nvSpPr>
        <p:spPr/>
        <p:txBody>
          <a:bodyPr/>
          <a:lstStyle/>
          <a:p>
            <a:r>
              <a:rPr lang="en-US" dirty="0"/>
              <a:t>Manage Stress</a:t>
            </a:r>
          </a:p>
        </p:txBody>
      </p:sp>
      <p:sp>
        <p:nvSpPr>
          <p:cNvPr id="3" name="Content Placeholder 2">
            <a:extLst>
              <a:ext uri="{FF2B5EF4-FFF2-40B4-BE49-F238E27FC236}">
                <a16:creationId xmlns:a16="http://schemas.microsoft.com/office/drawing/2014/main" id="{3B0166B3-FBB0-4157-915A-52C60369557C}"/>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Kenneth is a nonessential gig worker. Quarantine has impacted his income. Ken is stressed about the COVID-19 epidemic. To take care of his health and </a:t>
            </a:r>
            <a:r>
              <a:rPr lang="en-US" dirty="0">
                <a:solidFill>
                  <a:srgbClr val="0070C0"/>
                </a:solidFill>
              </a:rPr>
              <a:t>minimize anxiety</a:t>
            </a:r>
            <a:r>
              <a:rPr lang="en-US" dirty="0"/>
              <a:t>, Ken takes breaks from the news, meditates regularly, eats a </a:t>
            </a:r>
            <a:r>
              <a:rPr lang="en-US" dirty="0">
                <a:solidFill>
                  <a:srgbClr val="0070C0"/>
                </a:solidFill>
              </a:rPr>
              <a:t>healthy diet </a:t>
            </a:r>
            <a:r>
              <a:rPr lang="en-US" dirty="0"/>
              <a:t>and gets </a:t>
            </a:r>
            <a:r>
              <a:rPr lang="en-US" dirty="0">
                <a:solidFill>
                  <a:srgbClr val="0070C0"/>
                </a:solidFill>
              </a:rPr>
              <a:t>physical activity </a:t>
            </a:r>
            <a:r>
              <a:rPr lang="en-US" dirty="0"/>
              <a:t>daily.</a:t>
            </a:r>
          </a:p>
          <a:p>
            <a:endParaRPr lang="en-US" dirty="0"/>
          </a:p>
        </p:txBody>
      </p:sp>
      <p:pic>
        <p:nvPicPr>
          <p:cNvPr id="4" name="Picture 3">
            <a:extLst>
              <a:ext uri="{FF2B5EF4-FFF2-40B4-BE49-F238E27FC236}">
                <a16:creationId xmlns:a16="http://schemas.microsoft.com/office/drawing/2014/main" id="{DE425710-3573-410C-B6A8-DA6DABF1DF4C}"/>
              </a:ext>
            </a:extLst>
          </p:cNvPr>
          <p:cNvPicPr>
            <a:picLocks noChangeAspect="1"/>
          </p:cNvPicPr>
          <p:nvPr/>
        </p:nvPicPr>
        <p:blipFill>
          <a:blip r:embed="rId3"/>
          <a:stretch>
            <a:fillRect/>
          </a:stretch>
        </p:blipFill>
        <p:spPr>
          <a:xfrm>
            <a:off x="4431689" y="1380617"/>
            <a:ext cx="3328622" cy="2048383"/>
          </a:xfrm>
          <a:prstGeom prst="rect">
            <a:avLst/>
          </a:prstGeom>
        </p:spPr>
      </p:pic>
      <p:sp>
        <p:nvSpPr>
          <p:cNvPr id="5" name="TextBox 4">
            <a:extLst>
              <a:ext uri="{FF2B5EF4-FFF2-40B4-BE49-F238E27FC236}">
                <a16:creationId xmlns:a16="http://schemas.microsoft.com/office/drawing/2014/main" id="{CA4ED762-D54B-45D7-B666-AF4E1FC42944}"/>
              </a:ext>
            </a:extLst>
          </p:cNvPr>
          <p:cNvSpPr txBox="1"/>
          <p:nvPr/>
        </p:nvSpPr>
        <p:spPr>
          <a:xfrm>
            <a:off x="6629400" y="3411416"/>
            <a:ext cx="1714500" cy="276999"/>
          </a:xfrm>
          <a:prstGeom prst="rect">
            <a:avLst/>
          </a:prstGeom>
          <a:noFill/>
        </p:spPr>
        <p:txBody>
          <a:bodyPr wrap="square" rtlCol="0">
            <a:spAutoFit/>
          </a:bodyPr>
          <a:lstStyle/>
          <a:p>
            <a:r>
              <a:rPr lang="en-US" sz="1200" dirty="0"/>
              <a:t>www.pixnio.com</a:t>
            </a:r>
          </a:p>
        </p:txBody>
      </p:sp>
      <p:sp>
        <p:nvSpPr>
          <p:cNvPr id="6" name="TextBox 5">
            <a:extLst>
              <a:ext uri="{FF2B5EF4-FFF2-40B4-BE49-F238E27FC236}">
                <a16:creationId xmlns:a16="http://schemas.microsoft.com/office/drawing/2014/main" id="{324BC277-E3C3-40CC-AC92-45F57F82FC6B}"/>
              </a:ext>
            </a:extLst>
          </p:cNvPr>
          <p:cNvSpPr txBox="1"/>
          <p:nvPr/>
        </p:nvSpPr>
        <p:spPr>
          <a:xfrm>
            <a:off x="4310743" y="5807631"/>
            <a:ext cx="7043057" cy="369332"/>
          </a:xfrm>
          <a:prstGeom prst="rect">
            <a:avLst/>
          </a:prstGeom>
          <a:noFill/>
        </p:spPr>
        <p:txBody>
          <a:bodyPr wrap="square" rtlCol="0">
            <a:spAutoFit/>
          </a:bodyPr>
          <a:lstStyle/>
          <a:p>
            <a:r>
              <a:rPr lang="en-US" dirty="0"/>
              <a:t>Will You Commit To Stress Management To Help Flatten The Curve?  Y  N</a:t>
            </a:r>
          </a:p>
        </p:txBody>
      </p:sp>
    </p:spTree>
    <p:extLst>
      <p:ext uri="{BB962C8B-B14F-4D97-AF65-F5344CB8AC3E}">
        <p14:creationId xmlns:p14="http://schemas.microsoft.com/office/powerpoint/2010/main" val="234459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CE53-89BD-4F83-AB7C-86E41322EFAE}"/>
              </a:ext>
            </a:extLst>
          </p:cNvPr>
          <p:cNvSpPr>
            <a:spLocks noGrp="1"/>
          </p:cNvSpPr>
          <p:nvPr>
            <p:ph type="title"/>
          </p:nvPr>
        </p:nvSpPr>
        <p:spPr/>
        <p:txBody>
          <a:bodyPr/>
          <a:lstStyle/>
          <a:p>
            <a:r>
              <a:rPr lang="en-US" dirty="0"/>
              <a:t>Stay Away From Others When Sick</a:t>
            </a:r>
          </a:p>
        </p:txBody>
      </p:sp>
      <p:sp>
        <p:nvSpPr>
          <p:cNvPr id="3" name="Content Placeholder 2">
            <a:extLst>
              <a:ext uri="{FF2B5EF4-FFF2-40B4-BE49-F238E27FC236}">
                <a16:creationId xmlns:a16="http://schemas.microsoft.com/office/drawing/2014/main" id="{4E50ED4B-F94C-4DAF-A159-02D944241CD3}"/>
              </a:ext>
            </a:extLst>
          </p:cNvPr>
          <p:cNvSpPr>
            <a:spLocks noGrp="1"/>
          </p:cNvSpPr>
          <p:nvPr>
            <p:ph sz="half" idx="1"/>
          </p:nvPr>
        </p:nvSpPr>
        <p:spPr/>
        <p:txBody>
          <a:bodyPr/>
          <a:lstStyle/>
          <a:p>
            <a:r>
              <a:rPr lang="en-US" dirty="0"/>
              <a:t>Jared is sick. He has a cough, shortness of breath, and a fever. When he coughs he coughs into his elbow. He </a:t>
            </a:r>
            <a:r>
              <a:rPr lang="en-US" dirty="0">
                <a:solidFill>
                  <a:srgbClr val="0070C0"/>
                </a:solidFill>
              </a:rPr>
              <a:t>stays at home and away from other people</a:t>
            </a:r>
            <a:r>
              <a:rPr lang="en-US" dirty="0"/>
              <a:t>, and he calls his doctor.</a:t>
            </a:r>
          </a:p>
          <a:p>
            <a:endParaRPr lang="en-US" dirty="0"/>
          </a:p>
        </p:txBody>
      </p:sp>
      <p:pic>
        <p:nvPicPr>
          <p:cNvPr id="5" name="Content Placeholder 4">
            <a:extLst>
              <a:ext uri="{FF2B5EF4-FFF2-40B4-BE49-F238E27FC236}">
                <a16:creationId xmlns:a16="http://schemas.microsoft.com/office/drawing/2014/main" id="{A457F279-3B9D-42BB-8D7D-5932A05D3366}"/>
              </a:ext>
            </a:extLst>
          </p:cNvPr>
          <p:cNvPicPr>
            <a:picLocks noGrp="1" noChangeAspect="1"/>
          </p:cNvPicPr>
          <p:nvPr>
            <p:ph sz="half" idx="2"/>
          </p:nvPr>
        </p:nvPicPr>
        <p:blipFill>
          <a:blip r:embed="rId3"/>
          <a:stretch>
            <a:fillRect/>
          </a:stretch>
        </p:blipFill>
        <p:spPr>
          <a:xfrm>
            <a:off x="6519497" y="1690688"/>
            <a:ext cx="4377836" cy="3071019"/>
          </a:xfrm>
          <a:prstGeom prst="rect">
            <a:avLst/>
          </a:prstGeom>
        </p:spPr>
      </p:pic>
      <p:sp>
        <p:nvSpPr>
          <p:cNvPr id="6" name="TextBox 5">
            <a:extLst>
              <a:ext uri="{FF2B5EF4-FFF2-40B4-BE49-F238E27FC236}">
                <a16:creationId xmlns:a16="http://schemas.microsoft.com/office/drawing/2014/main" id="{3BD9FCB6-E678-4B22-BB7F-50C24C33E5DA}"/>
              </a:ext>
            </a:extLst>
          </p:cNvPr>
          <p:cNvSpPr txBox="1"/>
          <p:nvPr/>
        </p:nvSpPr>
        <p:spPr>
          <a:xfrm>
            <a:off x="8909538" y="4750023"/>
            <a:ext cx="2444262" cy="276999"/>
          </a:xfrm>
          <a:prstGeom prst="rect">
            <a:avLst/>
          </a:prstGeom>
          <a:noFill/>
        </p:spPr>
        <p:txBody>
          <a:bodyPr wrap="square" rtlCol="0">
            <a:spAutoFit/>
          </a:bodyPr>
          <a:lstStyle/>
          <a:p>
            <a:r>
              <a:rPr lang="en-US" sz="1200" dirty="0"/>
              <a:t>www.commons.wikimedia.org</a:t>
            </a:r>
          </a:p>
        </p:txBody>
      </p:sp>
      <p:sp>
        <p:nvSpPr>
          <p:cNvPr id="4" name="TextBox 3">
            <a:extLst>
              <a:ext uri="{FF2B5EF4-FFF2-40B4-BE49-F238E27FC236}">
                <a16:creationId xmlns:a16="http://schemas.microsoft.com/office/drawing/2014/main" id="{A4D832A7-7D1A-4BA1-99E3-0873696B66A7}"/>
              </a:ext>
            </a:extLst>
          </p:cNvPr>
          <p:cNvSpPr txBox="1"/>
          <p:nvPr/>
        </p:nvSpPr>
        <p:spPr>
          <a:xfrm>
            <a:off x="838200" y="5807631"/>
            <a:ext cx="9836020" cy="369332"/>
          </a:xfrm>
          <a:prstGeom prst="rect">
            <a:avLst/>
          </a:prstGeom>
          <a:noFill/>
        </p:spPr>
        <p:txBody>
          <a:bodyPr wrap="square" rtlCol="0">
            <a:spAutoFit/>
          </a:bodyPr>
          <a:lstStyle/>
          <a:p>
            <a:r>
              <a:rPr lang="en-US" dirty="0"/>
              <a:t>If You Should Become Ill, Will You Stay At Home and Contact Your Physician To Flatten The Curve?  Y  N</a:t>
            </a:r>
          </a:p>
        </p:txBody>
      </p:sp>
    </p:spTree>
    <p:extLst>
      <p:ext uri="{BB962C8B-B14F-4D97-AF65-F5344CB8AC3E}">
        <p14:creationId xmlns:p14="http://schemas.microsoft.com/office/powerpoint/2010/main" val="12126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597B-F10B-4062-B30B-7333E18456FC}"/>
              </a:ext>
            </a:extLst>
          </p:cNvPr>
          <p:cNvSpPr>
            <a:spLocks noGrp="1"/>
          </p:cNvSpPr>
          <p:nvPr>
            <p:ph type="title"/>
          </p:nvPr>
        </p:nvSpPr>
        <p:spPr/>
        <p:txBody>
          <a:bodyPr/>
          <a:lstStyle/>
          <a:p>
            <a:r>
              <a:rPr lang="en-US" dirty="0"/>
              <a:t>Share Your Social Distancing Strategies</a:t>
            </a:r>
          </a:p>
        </p:txBody>
      </p:sp>
      <p:sp>
        <p:nvSpPr>
          <p:cNvPr id="3" name="Content Placeholder 2">
            <a:extLst>
              <a:ext uri="{FF2B5EF4-FFF2-40B4-BE49-F238E27FC236}">
                <a16:creationId xmlns:a16="http://schemas.microsoft.com/office/drawing/2014/main" id="{79016704-401C-485B-83C5-5D1864382148}"/>
              </a:ext>
            </a:extLst>
          </p:cNvPr>
          <p:cNvSpPr>
            <a:spLocks noGrp="1"/>
          </p:cNvSpPr>
          <p:nvPr>
            <p:ph idx="1"/>
          </p:nvPr>
        </p:nvSpPr>
        <p:spPr/>
        <p:txBody>
          <a:bodyPr>
            <a:normAutofit lnSpcReduction="10000"/>
          </a:bodyPr>
          <a:lstStyle/>
          <a:p>
            <a:r>
              <a:rPr lang="en-US" dirty="0"/>
              <a:t>Post your social distancing successes and strategies here:</a:t>
            </a:r>
          </a:p>
          <a:p>
            <a:pPr lvl="1"/>
            <a:r>
              <a:rPr lang="en-US" dirty="0"/>
              <a:t>Stay home</a:t>
            </a:r>
          </a:p>
          <a:p>
            <a:pPr lvl="1"/>
            <a:r>
              <a:rPr lang="en-US" dirty="0"/>
              <a:t>Stay 6 feet from others outside the home</a:t>
            </a:r>
          </a:p>
          <a:p>
            <a:pPr lvl="1"/>
            <a:r>
              <a:rPr lang="en-US" dirty="0"/>
              <a:t>Do not gather</a:t>
            </a:r>
          </a:p>
          <a:p>
            <a:pPr lvl="1"/>
            <a:r>
              <a:rPr lang="en-US" dirty="0"/>
              <a:t>Wear a face mask</a:t>
            </a:r>
          </a:p>
          <a:p>
            <a:pPr lvl="1"/>
            <a:r>
              <a:rPr lang="en-US" dirty="0"/>
              <a:t>Wash hands</a:t>
            </a:r>
          </a:p>
          <a:p>
            <a:pPr lvl="1"/>
            <a:r>
              <a:rPr lang="en-US" dirty="0"/>
              <a:t>Wash and disinfect surfaces frequently</a:t>
            </a:r>
          </a:p>
          <a:p>
            <a:pPr lvl="1"/>
            <a:r>
              <a:rPr lang="en-US" dirty="0"/>
              <a:t>Keep a supply of food and medicine</a:t>
            </a:r>
          </a:p>
          <a:p>
            <a:pPr lvl="1"/>
            <a:r>
              <a:rPr lang="en-US" dirty="0"/>
              <a:t>Manage stress</a:t>
            </a:r>
          </a:p>
          <a:p>
            <a:pPr lvl="1"/>
            <a:r>
              <a:rPr lang="en-US" dirty="0"/>
              <a:t>Make a plan</a:t>
            </a:r>
          </a:p>
          <a:p>
            <a:pPr lvl="1"/>
            <a:r>
              <a:rPr lang="en-US" dirty="0"/>
              <a:t>Isolate when sick</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90296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EE51-4CD0-437E-9532-CA69AB4224D1}"/>
              </a:ext>
            </a:extLst>
          </p:cNvPr>
          <p:cNvSpPr>
            <a:spLocks noGrp="1"/>
          </p:cNvSpPr>
          <p:nvPr>
            <p:ph type="title"/>
          </p:nvPr>
        </p:nvSpPr>
        <p:spPr/>
        <p:txBody>
          <a:bodyPr/>
          <a:lstStyle/>
          <a:p>
            <a:r>
              <a:rPr lang="en-US" dirty="0"/>
              <a:t>6 Feet of Distance</a:t>
            </a:r>
          </a:p>
        </p:txBody>
      </p:sp>
      <p:sp>
        <p:nvSpPr>
          <p:cNvPr id="3" name="Content Placeholder 2">
            <a:extLst>
              <a:ext uri="{FF2B5EF4-FFF2-40B4-BE49-F238E27FC236}">
                <a16:creationId xmlns:a16="http://schemas.microsoft.com/office/drawing/2014/main" id="{214BE1BF-4EFA-45C7-8976-3E1AAB2B61AC}"/>
              </a:ext>
            </a:extLst>
          </p:cNvPr>
          <p:cNvSpPr>
            <a:spLocks noGrp="1"/>
          </p:cNvSpPr>
          <p:nvPr>
            <p:ph idx="1"/>
          </p:nvPr>
        </p:nvSpPr>
        <p:spPr>
          <a:xfrm>
            <a:off x="838200" y="1825624"/>
            <a:ext cx="10515600" cy="4509861"/>
          </a:xfrm>
        </p:spPr>
        <p:txBody>
          <a:bodyPr>
            <a:normAutofit/>
          </a:bodyPr>
          <a:lstStyle/>
          <a:p>
            <a:endParaRPr lang="en-US" dirty="0"/>
          </a:p>
          <a:p>
            <a:endParaRPr lang="en-US" dirty="0"/>
          </a:p>
          <a:p>
            <a:pPr marL="0" indent="0">
              <a:buNone/>
            </a:pPr>
            <a:endParaRPr lang="en-US" dirty="0"/>
          </a:p>
          <a:p>
            <a:pPr marL="0" indent="0">
              <a:buNone/>
            </a:pPr>
            <a:endParaRPr lang="en-US" dirty="0"/>
          </a:p>
          <a:p>
            <a:r>
              <a:rPr lang="en-US" dirty="0"/>
              <a:t>Amy is an avid hiker. Hiking not only provides exercise, but getting close to nature helps her manage stress and keeps things in perspective. Social distancing is impossible on a narrow trail when passing other hikers. Amy will commit to walking in her neighborhood instead where she can </a:t>
            </a:r>
            <a:r>
              <a:rPr lang="en-US" dirty="0">
                <a:solidFill>
                  <a:srgbClr val="0070C0"/>
                </a:solidFill>
              </a:rPr>
              <a:t>stay 6 feet from others </a:t>
            </a:r>
            <a:r>
              <a:rPr lang="en-US" dirty="0"/>
              <a:t>on the path.</a:t>
            </a:r>
          </a:p>
          <a:p>
            <a:pPr marL="0" indent="0" algn="r">
              <a:buNone/>
            </a:pPr>
            <a:r>
              <a:rPr lang="en-US" sz="1800" dirty="0"/>
              <a:t>Will You Commit to a 6 Foot Distance to Flatten the Curve?  Y  N</a:t>
            </a:r>
          </a:p>
          <a:p>
            <a:pPr marL="0" indent="0">
              <a:buNone/>
            </a:pPr>
            <a:endParaRPr lang="en-US" dirty="0"/>
          </a:p>
          <a:p>
            <a:endParaRPr lang="en-US" dirty="0"/>
          </a:p>
        </p:txBody>
      </p:sp>
      <p:pic>
        <p:nvPicPr>
          <p:cNvPr id="4" name="Picture 3">
            <a:extLst>
              <a:ext uri="{FF2B5EF4-FFF2-40B4-BE49-F238E27FC236}">
                <a16:creationId xmlns:a16="http://schemas.microsoft.com/office/drawing/2014/main" id="{0439620C-58D3-4F56-BBD7-4106B09FA3AE}"/>
              </a:ext>
            </a:extLst>
          </p:cNvPr>
          <p:cNvPicPr>
            <a:picLocks noChangeAspect="1"/>
          </p:cNvPicPr>
          <p:nvPr/>
        </p:nvPicPr>
        <p:blipFill>
          <a:blip r:embed="rId3"/>
          <a:stretch>
            <a:fillRect/>
          </a:stretch>
        </p:blipFill>
        <p:spPr>
          <a:xfrm>
            <a:off x="6286500" y="996734"/>
            <a:ext cx="3480288" cy="2307582"/>
          </a:xfrm>
          <a:prstGeom prst="rect">
            <a:avLst/>
          </a:prstGeom>
        </p:spPr>
      </p:pic>
      <p:sp>
        <p:nvSpPr>
          <p:cNvPr id="5" name="TextBox 4">
            <a:extLst>
              <a:ext uri="{FF2B5EF4-FFF2-40B4-BE49-F238E27FC236}">
                <a16:creationId xmlns:a16="http://schemas.microsoft.com/office/drawing/2014/main" id="{C0EDBDA0-98B0-47C4-979A-1404D2D1F258}"/>
              </a:ext>
            </a:extLst>
          </p:cNvPr>
          <p:cNvSpPr txBox="1"/>
          <p:nvPr/>
        </p:nvSpPr>
        <p:spPr>
          <a:xfrm>
            <a:off x="6286500" y="3304316"/>
            <a:ext cx="3086100" cy="276999"/>
          </a:xfrm>
          <a:prstGeom prst="rect">
            <a:avLst/>
          </a:prstGeom>
          <a:noFill/>
        </p:spPr>
        <p:txBody>
          <a:bodyPr wrap="square" rtlCol="0">
            <a:spAutoFit/>
          </a:bodyPr>
          <a:lstStyle/>
          <a:p>
            <a:r>
              <a:rPr lang="en-US" sz="1200" dirty="0"/>
              <a:t>www.pixnio.com</a:t>
            </a:r>
          </a:p>
        </p:txBody>
      </p:sp>
    </p:spTree>
    <p:extLst>
      <p:ext uri="{BB962C8B-B14F-4D97-AF65-F5344CB8AC3E}">
        <p14:creationId xmlns:p14="http://schemas.microsoft.com/office/powerpoint/2010/main" val="298473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F130-0ACE-48B2-B713-EDB295A47E8C}"/>
              </a:ext>
            </a:extLst>
          </p:cNvPr>
          <p:cNvSpPr>
            <a:spLocks noGrp="1"/>
          </p:cNvSpPr>
          <p:nvPr>
            <p:ph type="title"/>
          </p:nvPr>
        </p:nvSpPr>
        <p:spPr/>
        <p:txBody>
          <a:bodyPr/>
          <a:lstStyle/>
          <a:p>
            <a:r>
              <a:rPr lang="en-US" dirty="0"/>
              <a:t>Do Not Gather</a:t>
            </a:r>
          </a:p>
        </p:txBody>
      </p:sp>
      <p:pic>
        <p:nvPicPr>
          <p:cNvPr id="5" name="Content Placeholder 4">
            <a:extLst>
              <a:ext uri="{FF2B5EF4-FFF2-40B4-BE49-F238E27FC236}">
                <a16:creationId xmlns:a16="http://schemas.microsoft.com/office/drawing/2014/main" id="{18A10B41-E0C4-43D0-A0BF-C4933D8AC210}"/>
              </a:ext>
            </a:extLst>
          </p:cNvPr>
          <p:cNvPicPr>
            <a:picLocks noGrp="1" noChangeAspect="1"/>
          </p:cNvPicPr>
          <p:nvPr>
            <p:ph sz="half" idx="1"/>
          </p:nvPr>
        </p:nvPicPr>
        <p:blipFill>
          <a:blip r:embed="rId3"/>
          <a:stretch>
            <a:fillRect/>
          </a:stretch>
        </p:blipFill>
        <p:spPr>
          <a:xfrm>
            <a:off x="2497018" y="1758156"/>
            <a:ext cx="2568452" cy="3859696"/>
          </a:xfrm>
          <a:prstGeom prst="rect">
            <a:avLst/>
          </a:prstGeom>
        </p:spPr>
      </p:pic>
      <p:sp>
        <p:nvSpPr>
          <p:cNvPr id="4" name="Content Placeholder 3">
            <a:extLst>
              <a:ext uri="{FF2B5EF4-FFF2-40B4-BE49-F238E27FC236}">
                <a16:creationId xmlns:a16="http://schemas.microsoft.com/office/drawing/2014/main" id="{0EB1E4FC-0D35-4C6A-8FBA-18DD9948E7C9}"/>
              </a:ext>
            </a:extLst>
          </p:cNvPr>
          <p:cNvSpPr>
            <a:spLocks noGrp="1"/>
          </p:cNvSpPr>
          <p:nvPr>
            <p:ph sz="half" idx="2"/>
          </p:nvPr>
        </p:nvSpPr>
        <p:spPr/>
        <p:txBody>
          <a:bodyPr>
            <a:normAutofit/>
          </a:bodyPr>
          <a:lstStyle/>
          <a:p>
            <a:r>
              <a:rPr lang="en-US" dirty="0"/>
              <a:t>Mary is a teenager. She enjoys spending time with her friends. They often go to the mall or hang out and listen to music. During quarantine Mary </a:t>
            </a:r>
            <a:r>
              <a:rPr lang="en-US" dirty="0">
                <a:solidFill>
                  <a:srgbClr val="0070C0"/>
                </a:solidFill>
              </a:rPr>
              <a:t>does not gather</a:t>
            </a:r>
            <a:r>
              <a:rPr lang="en-US" dirty="0"/>
              <a:t> with friends, so instead she meets with them remotely on the internet or telephone.</a:t>
            </a:r>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72199C2-E43A-473B-AF3F-E9C1F5731323}"/>
              </a:ext>
            </a:extLst>
          </p:cNvPr>
          <p:cNvSpPr txBox="1"/>
          <p:nvPr/>
        </p:nvSpPr>
        <p:spPr>
          <a:xfrm>
            <a:off x="2417887" y="5614549"/>
            <a:ext cx="2206869" cy="276999"/>
          </a:xfrm>
          <a:prstGeom prst="rect">
            <a:avLst/>
          </a:prstGeom>
          <a:noFill/>
        </p:spPr>
        <p:txBody>
          <a:bodyPr wrap="square" rtlCol="0">
            <a:spAutoFit/>
          </a:bodyPr>
          <a:lstStyle/>
          <a:p>
            <a:r>
              <a:rPr lang="en-US" sz="1200" dirty="0"/>
              <a:t>www.pixabay.com</a:t>
            </a:r>
          </a:p>
        </p:txBody>
      </p:sp>
      <p:sp>
        <p:nvSpPr>
          <p:cNvPr id="3" name="TextBox 2">
            <a:extLst>
              <a:ext uri="{FF2B5EF4-FFF2-40B4-BE49-F238E27FC236}">
                <a16:creationId xmlns:a16="http://schemas.microsoft.com/office/drawing/2014/main" id="{E062873F-1C50-4BDB-986A-F83286B3960D}"/>
              </a:ext>
            </a:extLst>
          </p:cNvPr>
          <p:cNvSpPr txBox="1"/>
          <p:nvPr/>
        </p:nvSpPr>
        <p:spPr>
          <a:xfrm>
            <a:off x="4469363" y="5891548"/>
            <a:ext cx="6951306" cy="369332"/>
          </a:xfrm>
          <a:prstGeom prst="rect">
            <a:avLst/>
          </a:prstGeom>
          <a:noFill/>
        </p:spPr>
        <p:txBody>
          <a:bodyPr wrap="square" rtlCol="0">
            <a:spAutoFit/>
          </a:bodyPr>
          <a:lstStyle/>
          <a:p>
            <a:pPr algn="r"/>
            <a:r>
              <a:rPr lang="en-US" dirty="0"/>
              <a:t>Will You Commit To Avoid Group Gatherings To Flatten The Curve?  Y   N</a:t>
            </a:r>
          </a:p>
        </p:txBody>
      </p:sp>
    </p:spTree>
    <p:extLst>
      <p:ext uri="{BB962C8B-B14F-4D97-AF65-F5344CB8AC3E}">
        <p14:creationId xmlns:p14="http://schemas.microsoft.com/office/powerpoint/2010/main" val="321187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CA6D-A66E-4043-9A8F-BFCC4C2CBED6}"/>
              </a:ext>
            </a:extLst>
          </p:cNvPr>
          <p:cNvSpPr>
            <a:spLocks noGrp="1"/>
          </p:cNvSpPr>
          <p:nvPr>
            <p:ph type="title"/>
          </p:nvPr>
        </p:nvSpPr>
        <p:spPr/>
        <p:txBody>
          <a:bodyPr/>
          <a:lstStyle/>
          <a:p>
            <a:r>
              <a:rPr lang="en-US" dirty="0"/>
              <a:t>Wash Hands</a:t>
            </a:r>
          </a:p>
        </p:txBody>
      </p:sp>
      <p:sp>
        <p:nvSpPr>
          <p:cNvPr id="3" name="Content Placeholder 2">
            <a:extLst>
              <a:ext uri="{FF2B5EF4-FFF2-40B4-BE49-F238E27FC236}">
                <a16:creationId xmlns:a16="http://schemas.microsoft.com/office/drawing/2014/main" id="{92D8A2F7-24D8-4339-B76C-CC9AD49547F3}"/>
              </a:ext>
            </a:extLst>
          </p:cNvPr>
          <p:cNvSpPr>
            <a:spLocks noGrp="1"/>
          </p:cNvSpPr>
          <p:nvPr>
            <p:ph idx="1"/>
          </p:nvPr>
        </p:nvSpPr>
        <p:spPr>
          <a:xfrm>
            <a:off x="838200" y="1825625"/>
            <a:ext cx="10515600" cy="4099314"/>
          </a:xfrm>
        </p:spPr>
        <p:txBody>
          <a:bodyPr>
            <a:normAutofit lnSpcReduction="10000"/>
          </a:bodyPr>
          <a:lstStyle/>
          <a:p>
            <a:endParaRPr lang="en-US" dirty="0"/>
          </a:p>
          <a:p>
            <a:endParaRPr lang="en-US" dirty="0"/>
          </a:p>
          <a:p>
            <a:endParaRPr lang="en-US" dirty="0"/>
          </a:p>
          <a:p>
            <a:r>
              <a:rPr lang="en-US" dirty="0"/>
              <a:t>Kalinda is a single mother of three children. They live in a rural community. The community has been quarantined and open only to community residents in order to reduce </a:t>
            </a:r>
            <a:r>
              <a:rPr lang="en-US" dirty="0" err="1"/>
              <a:t>Sars</a:t>
            </a:r>
            <a:r>
              <a:rPr lang="en-US" dirty="0"/>
              <a:t> </a:t>
            </a:r>
            <a:r>
              <a:rPr lang="en-US" dirty="0" err="1"/>
              <a:t>CoV</a:t>
            </a:r>
            <a:r>
              <a:rPr lang="en-US" dirty="0"/>
              <a:t> 2 transmission from outside. There are nurses and small medical clinics available in this area but doctors are available mostly using telemedicine options. A severe COVID-19 illness would require air transport to a hospital. Kalinda teaches her children how to </a:t>
            </a:r>
            <a:r>
              <a:rPr lang="en-US" dirty="0">
                <a:solidFill>
                  <a:srgbClr val="0070C0"/>
                </a:solidFill>
              </a:rPr>
              <a:t>properly wash their hands</a:t>
            </a:r>
            <a:r>
              <a:rPr lang="en-US" dirty="0"/>
              <a:t>. </a:t>
            </a:r>
          </a:p>
          <a:p>
            <a:endParaRPr lang="en-US" dirty="0"/>
          </a:p>
          <a:p>
            <a:endParaRPr lang="en-US" dirty="0"/>
          </a:p>
        </p:txBody>
      </p:sp>
      <p:sp>
        <p:nvSpPr>
          <p:cNvPr id="4" name="AutoShape 2" descr="Free picture: boy enjoying, washing, hands, mother">
            <a:extLst>
              <a:ext uri="{FF2B5EF4-FFF2-40B4-BE49-F238E27FC236}">
                <a16:creationId xmlns:a16="http://schemas.microsoft.com/office/drawing/2014/main" id="{0D22755F-E4D4-4359-9D92-89227C2E8C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80030BA-8501-4E75-808B-D0C7F7577BF4}"/>
              </a:ext>
            </a:extLst>
          </p:cNvPr>
          <p:cNvPicPr>
            <a:picLocks noChangeAspect="1"/>
          </p:cNvPicPr>
          <p:nvPr/>
        </p:nvPicPr>
        <p:blipFill>
          <a:blip r:embed="rId3"/>
          <a:stretch>
            <a:fillRect/>
          </a:stretch>
        </p:blipFill>
        <p:spPr>
          <a:xfrm>
            <a:off x="5313486" y="436058"/>
            <a:ext cx="3651990" cy="2430234"/>
          </a:xfrm>
          <a:prstGeom prst="rect">
            <a:avLst/>
          </a:prstGeom>
        </p:spPr>
      </p:pic>
      <p:sp>
        <p:nvSpPr>
          <p:cNvPr id="6" name="TextBox 5">
            <a:extLst>
              <a:ext uri="{FF2B5EF4-FFF2-40B4-BE49-F238E27FC236}">
                <a16:creationId xmlns:a16="http://schemas.microsoft.com/office/drawing/2014/main" id="{792BDCBB-1899-4E34-A4D5-E92FBADB4659}"/>
              </a:ext>
            </a:extLst>
          </p:cNvPr>
          <p:cNvSpPr txBox="1"/>
          <p:nvPr/>
        </p:nvSpPr>
        <p:spPr>
          <a:xfrm>
            <a:off x="7797438" y="2862729"/>
            <a:ext cx="1828800" cy="276999"/>
          </a:xfrm>
          <a:prstGeom prst="rect">
            <a:avLst/>
          </a:prstGeom>
          <a:noFill/>
        </p:spPr>
        <p:txBody>
          <a:bodyPr wrap="square" rtlCol="0">
            <a:spAutoFit/>
          </a:bodyPr>
          <a:lstStyle/>
          <a:p>
            <a:r>
              <a:rPr lang="en-US" sz="1200" dirty="0"/>
              <a:t>www.pixnio.com</a:t>
            </a:r>
          </a:p>
        </p:txBody>
      </p:sp>
      <p:sp>
        <p:nvSpPr>
          <p:cNvPr id="7" name="TextBox 6">
            <a:extLst>
              <a:ext uri="{FF2B5EF4-FFF2-40B4-BE49-F238E27FC236}">
                <a16:creationId xmlns:a16="http://schemas.microsoft.com/office/drawing/2014/main" id="{EBEF15AA-E84D-42B2-BC3C-8A73CBCB0798}"/>
              </a:ext>
            </a:extLst>
          </p:cNvPr>
          <p:cNvSpPr txBox="1"/>
          <p:nvPr/>
        </p:nvSpPr>
        <p:spPr>
          <a:xfrm>
            <a:off x="838200" y="5873879"/>
            <a:ext cx="10515600" cy="371993"/>
          </a:xfrm>
          <a:prstGeom prst="rect">
            <a:avLst/>
          </a:prstGeom>
          <a:noFill/>
        </p:spPr>
        <p:txBody>
          <a:bodyPr wrap="square" rtlCol="0">
            <a:spAutoFit/>
          </a:bodyPr>
          <a:lstStyle/>
          <a:p>
            <a:pPr algn="r"/>
            <a:r>
              <a:rPr lang="en-US" dirty="0"/>
              <a:t>Will You Commit To Frequent Hand Washing To Flatten The Curve?  Y  N</a:t>
            </a:r>
          </a:p>
        </p:txBody>
      </p:sp>
    </p:spTree>
    <p:extLst>
      <p:ext uri="{BB962C8B-B14F-4D97-AF65-F5344CB8AC3E}">
        <p14:creationId xmlns:p14="http://schemas.microsoft.com/office/powerpoint/2010/main" val="76634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F84A-5840-4AB8-A885-ECE271BFCB38}"/>
              </a:ext>
            </a:extLst>
          </p:cNvPr>
          <p:cNvSpPr>
            <a:spLocks noGrp="1"/>
          </p:cNvSpPr>
          <p:nvPr>
            <p:ph type="title"/>
          </p:nvPr>
        </p:nvSpPr>
        <p:spPr/>
        <p:txBody>
          <a:bodyPr/>
          <a:lstStyle/>
          <a:p>
            <a:r>
              <a:rPr lang="en-US" dirty="0"/>
              <a:t>Wear A Face Mask</a:t>
            </a:r>
          </a:p>
        </p:txBody>
      </p:sp>
      <p:pic>
        <p:nvPicPr>
          <p:cNvPr id="6" name="Content Placeholder 5">
            <a:extLst>
              <a:ext uri="{FF2B5EF4-FFF2-40B4-BE49-F238E27FC236}">
                <a16:creationId xmlns:a16="http://schemas.microsoft.com/office/drawing/2014/main" id="{3AFE46C2-8AE8-423D-BF6C-0D22BB48F1B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311054"/>
            <a:ext cx="5181600" cy="2518833"/>
          </a:xfrm>
        </p:spPr>
      </p:pic>
      <p:sp>
        <p:nvSpPr>
          <p:cNvPr id="4" name="Content Placeholder 3">
            <a:extLst>
              <a:ext uri="{FF2B5EF4-FFF2-40B4-BE49-F238E27FC236}">
                <a16:creationId xmlns:a16="http://schemas.microsoft.com/office/drawing/2014/main" id="{8D799122-6190-46BE-8F35-78A260275CA6}"/>
              </a:ext>
            </a:extLst>
          </p:cNvPr>
          <p:cNvSpPr>
            <a:spLocks noGrp="1"/>
          </p:cNvSpPr>
          <p:nvPr>
            <p:ph sz="half" idx="2"/>
          </p:nvPr>
        </p:nvSpPr>
        <p:spPr>
          <a:xfrm>
            <a:off x="6172200" y="1690688"/>
            <a:ext cx="5181600" cy="4351338"/>
          </a:xfrm>
        </p:spPr>
        <p:txBody>
          <a:bodyPr>
            <a:normAutofit fontScale="92500" lnSpcReduction="10000"/>
          </a:bodyPr>
          <a:lstStyle/>
          <a:p>
            <a:r>
              <a:rPr lang="en-US" dirty="0"/>
              <a:t>Joe is taking care of his elderly mother, Mae. Since Mae is at an age with increased risk for COVID-19 serious illness, it is important that he doesn’t expose her to the virus. While out doing essential errands like shopping for food, wearing a face mask will help reduce the risk of </a:t>
            </a:r>
            <a:r>
              <a:rPr lang="en-US" dirty="0" err="1"/>
              <a:t>Sars</a:t>
            </a:r>
            <a:r>
              <a:rPr lang="en-US" dirty="0"/>
              <a:t> </a:t>
            </a:r>
            <a:r>
              <a:rPr lang="en-US" dirty="0" err="1"/>
              <a:t>CoV</a:t>
            </a:r>
            <a:r>
              <a:rPr lang="en-US" dirty="0"/>
              <a:t> 2 exposure. Joe </a:t>
            </a:r>
            <a:r>
              <a:rPr lang="en-US" dirty="0">
                <a:solidFill>
                  <a:srgbClr val="0070C0"/>
                </a:solidFill>
              </a:rPr>
              <a:t>makes his own face mask</a:t>
            </a:r>
            <a:r>
              <a:rPr lang="en-US" dirty="0"/>
              <a:t> to cover his nose and mouth while out running essential errands.</a:t>
            </a:r>
          </a:p>
          <a:p>
            <a:endParaRPr lang="en-US" dirty="0"/>
          </a:p>
        </p:txBody>
      </p:sp>
      <p:sp>
        <p:nvSpPr>
          <p:cNvPr id="3" name="TextBox 2">
            <a:extLst>
              <a:ext uri="{FF2B5EF4-FFF2-40B4-BE49-F238E27FC236}">
                <a16:creationId xmlns:a16="http://schemas.microsoft.com/office/drawing/2014/main" id="{CD41E893-FE8E-4CAB-B56A-A1A05E03EB50}"/>
              </a:ext>
            </a:extLst>
          </p:cNvPr>
          <p:cNvSpPr txBox="1"/>
          <p:nvPr/>
        </p:nvSpPr>
        <p:spPr>
          <a:xfrm>
            <a:off x="3806890" y="5857360"/>
            <a:ext cx="7546910" cy="369332"/>
          </a:xfrm>
          <a:prstGeom prst="rect">
            <a:avLst/>
          </a:prstGeom>
          <a:noFill/>
        </p:spPr>
        <p:txBody>
          <a:bodyPr wrap="square" rtlCol="0">
            <a:spAutoFit/>
          </a:bodyPr>
          <a:lstStyle/>
          <a:p>
            <a:pPr algn="r"/>
            <a:r>
              <a:rPr lang="en-US" dirty="0"/>
              <a:t>Will You Commit To Wearing A Face Mask While Doing Essential Errands?  Y  N</a:t>
            </a:r>
          </a:p>
        </p:txBody>
      </p:sp>
    </p:spTree>
    <p:extLst>
      <p:ext uri="{BB962C8B-B14F-4D97-AF65-F5344CB8AC3E}">
        <p14:creationId xmlns:p14="http://schemas.microsoft.com/office/powerpoint/2010/main" val="39437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649B-A85E-4E12-B358-1F49ACCA94C4}"/>
              </a:ext>
            </a:extLst>
          </p:cNvPr>
          <p:cNvSpPr>
            <a:spLocks noGrp="1"/>
          </p:cNvSpPr>
          <p:nvPr>
            <p:ph type="title"/>
          </p:nvPr>
        </p:nvSpPr>
        <p:spPr/>
        <p:txBody>
          <a:bodyPr/>
          <a:lstStyle/>
          <a:p>
            <a:r>
              <a:rPr lang="en-US" dirty="0"/>
              <a:t>Wash and Disinfect Surfaces</a:t>
            </a:r>
          </a:p>
        </p:txBody>
      </p:sp>
      <p:sp>
        <p:nvSpPr>
          <p:cNvPr id="3" name="Content Placeholder 2">
            <a:extLst>
              <a:ext uri="{FF2B5EF4-FFF2-40B4-BE49-F238E27FC236}">
                <a16:creationId xmlns:a16="http://schemas.microsoft.com/office/drawing/2014/main" id="{EEA15CB9-811C-4DC4-92EB-5E426E5BA673}"/>
              </a:ext>
            </a:extLst>
          </p:cNvPr>
          <p:cNvSpPr>
            <a:spLocks noGrp="1"/>
          </p:cNvSpPr>
          <p:nvPr>
            <p:ph idx="1"/>
          </p:nvPr>
        </p:nvSpPr>
        <p:spPr>
          <a:xfrm>
            <a:off x="838200" y="1825625"/>
            <a:ext cx="5967046" cy="4351338"/>
          </a:xfrm>
        </p:spPr>
        <p:txBody>
          <a:bodyPr>
            <a:normAutofit/>
          </a:bodyPr>
          <a:lstStyle/>
          <a:p>
            <a:r>
              <a:rPr lang="en-US" dirty="0"/>
              <a:t>Caleb is an essential worker.  His partner, Wayne, has COPD. Wayne’s lung condition increases his risk of severe illness with COVID-19. Caleb and Wayne regularly </a:t>
            </a:r>
            <a:r>
              <a:rPr lang="en-US" dirty="0">
                <a:solidFill>
                  <a:srgbClr val="0070C0"/>
                </a:solidFill>
              </a:rPr>
              <a:t>wash and disinfect surfaces</a:t>
            </a:r>
            <a:r>
              <a:rPr lang="en-US" dirty="0"/>
              <a:t>, door knobs and other frequently touched surfaces in their home. </a:t>
            </a:r>
          </a:p>
          <a:p>
            <a:endParaRPr lang="en-US" dirty="0"/>
          </a:p>
        </p:txBody>
      </p:sp>
      <p:pic>
        <p:nvPicPr>
          <p:cNvPr id="4" name="Picture 3">
            <a:extLst>
              <a:ext uri="{FF2B5EF4-FFF2-40B4-BE49-F238E27FC236}">
                <a16:creationId xmlns:a16="http://schemas.microsoft.com/office/drawing/2014/main" id="{ECB6237F-3DCD-497E-9B1F-190594EC1B78}"/>
              </a:ext>
            </a:extLst>
          </p:cNvPr>
          <p:cNvPicPr>
            <a:picLocks noChangeAspect="1"/>
          </p:cNvPicPr>
          <p:nvPr/>
        </p:nvPicPr>
        <p:blipFill>
          <a:blip r:embed="rId3"/>
          <a:stretch>
            <a:fillRect/>
          </a:stretch>
        </p:blipFill>
        <p:spPr>
          <a:xfrm>
            <a:off x="7950078" y="1561856"/>
            <a:ext cx="2345715" cy="3524982"/>
          </a:xfrm>
          <a:prstGeom prst="rect">
            <a:avLst/>
          </a:prstGeom>
        </p:spPr>
      </p:pic>
      <p:sp>
        <p:nvSpPr>
          <p:cNvPr id="5" name="TextBox 4">
            <a:extLst>
              <a:ext uri="{FF2B5EF4-FFF2-40B4-BE49-F238E27FC236}">
                <a16:creationId xmlns:a16="http://schemas.microsoft.com/office/drawing/2014/main" id="{D7329AB4-1FEC-4AAB-80B1-15265CE07D1A}"/>
              </a:ext>
            </a:extLst>
          </p:cNvPr>
          <p:cNvSpPr txBox="1"/>
          <p:nvPr/>
        </p:nvSpPr>
        <p:spPr>
          <a:xfrm>
            <a:off x="9131728" y="5072428"/>
            <a:ext cx="1556238" cy="276999"/>
          </a:xfrm>
          <a:prstGeom prst="rect">
            <a:avLst/>
          </a:prstGeom>
          <a:noFill/>
        </p:spPr>
        <p:txBody>
          <a:bodyPr wrap="square" rtlCol="0">
            <a:spAutoFit/>
          </a:bodyPr>
          <a:lstStyle/>
          <a:p>
            <a:r>
              <a:rPr lang="en-US" sz="1200" dirty="0"/>
              <a:t>www.pixnio.com</a:t>
            </a:r>
          </a:p>
        </p:txBody>
      </p:sp>
      <p:sp>
        <p:nvSpPr>
          <p:cNvPr id="6" name="TextBox 5">
            <a:extLst>
              <a:ext uri="{FF2B5EF4-FFF2-40B4-BE49-F238E27FC236}">
                <a16:creationId xmlns:a16="http://schemas.microsoft.com/office/drawing/2014/main" id="{6066097C-5F6B-4178-BF2E-A8DC0C1DA52E}"/>
              </a:ext>
            </a:extLst>
          </p:cNvPr>
          <p:cNvSpPr txBox="1"/>
          <p:nvPr/>
        </p:nvSpPr>
        <p:spPr>
          <a:xfrm>
            <a:off x="838200" y="5807631"/>
            <a:ext cx="9457593" cy="369332"/>
          </a:xfrm>
          <a:prstGeom prst="rect">
            <a:avLst/>
          </a:prstGeom>
          <a:noFill/>
        </p:spPr>
        <p:txBody>
          <a:bodyPr wrap="square" rtlCol="0">
            <a:spAutoFit/>
          </a:bodyPr>
          <a:lstStyle/>
          <a:p>
            <a:r>
              <a:rPr lang="en-US" dirty="0"/>
              <a:t>Will You Commit To Regular Cleaning Of Frequently Touched Surfaces To Flatten The Curve?  Y  N </a:t>
            </a:r>
          </a:p>
        </p:txBody>
      </p:sp>
    </p:spTree>
    <p:extLst>
      <p:ext uri="{BB962C8B-B14F-4D97-AF65-F5344CB8AC3E}">
        <p14:creationId xmlns:p14="http://schemas.microsoft.com/office/powerpoint/2010/main" val="262776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5552-1497-4ADA-B5F1-C68ACF632AA5}"/>
              </a:ext>
            </a:extLst>
          </p:cNvPr>
          <p:cNvSpPr>
            <a:spLocks noGrp="1"/>
          </p:cNvSpPr>
          <p:nvPr>
            <p:ph type="title"/>
          </p:nvPr>
        </p:nvSpPr>
        <p:spPr/>
        <p:txBody>
          <a:bodyPr/>
          <a:lstStyle/>
          <a:p>
            <a:r>
              <a:rPr lang="en-US" dirty="0"/>
              <a:t>Keep A Supply of Food and Medicine</a:t>
            </a:r>
          </a:p>
        </p:txBody>
      </p:sp>
      <p:sp>
        <p:nvSpPr>
          <p:cNvPr id="3" name="Content Placeholder 2">
            <a:extLst>
              <a:ext uri="{FF2B5EF4-FFF2-40B4-BE49-F238E27FC236}">
                <a16:creationId xmlns:a16="http://schemas.microsoft.com/office/drawing/2014/main" id="{38F0AC4B-DDE9-4B33-9A93-0356EFD3B5BB}"/>
              </a:ext>
            </a:extLst>
          </p:cNvPr>
          <p:cNvSpPr>
            <a:spLocks noGrp="1"/>
          </p:cNvSpPr>
          <p:nvPr>
            <p:ph sz="half" idx="1"/>
          </p:nvPr>
        </p:nvSpPr>
        <p:spPr>
          <a:xfrm>
            <a:off x="838200" y="1690688"/>
            <a:ext cx="5181600" cy="4351338"/>
          </a:xfrm>
        </p:spPr>
        <p:txBody>
          <a:bodyPr>
            <a:normAutofit lnSpcReduction="10000"/>
          </a:bodyPr>
          <a:lstStyle/>
          <a:p>
            <a:r>
              <a:rPr lang="en-US" dirty="0"/>
              <a:t>Blake has diabetes and high blood pressure.  His health conditions increase his risk of respiratory complications due to COVID 19. Blake is keeping a 2-week food supply and 30 days of medication on hand to </a:t>
            </a:r>
            <a:r>
              <a:rPr lang="en-US" dirty="0">
                <a:solidFill>
                  <a:srgbClr val="0070C0"/>
                </a:solidFill>
              </a:rPr>
              <a:t>minimize his essential trips </a:t>
            </a:r>
            <a:r>
              <a:rPr lang="en-US" dirty="0"/>
              <a:t>to the market and pharmacy. When he must make essential trips for food and medication, he wears a mask over his nose and mouth. </a:t>
            </a:r>
          </a:p>
          <a:p>
            <a:endParaRPr lang="en-US" dirty="0"/>
          </a:p>
          <a:p>
            <a:endParaRPr lang="en-US" dirty="0"/>
          </a:p>
        </p:txBody>
      </p:sp>
      <p:pic>
        <p:nvPicPr>
          <p:cNvPr id="5" name="Content Placeholder 4">
            <a:extLst>
              <a:ext uri="{FF2B5EF4-FFF2-40B4-BE49-F238E27FC236}">
                <a16:creationId xmlns:a16="http://schemas.microsoft.com/office/drawing/2014/main" id="{5CD4BCC4-4A8C-4110-8B52-2D418D0AD595}"/>
              </a:ext>
            </a:extLst>
          </p:cNvPr>
          <p:cNvPicPr>
            <a:picLocks noGrp="1" noChangeAspect="1"/>
          </p:cNvPicPr>
          <p:nvPr>
            <p:ph sz="half" idx="2"/>
          </p:nvPr>
        </p:nvPicPr>
        <p:blipFill>
          <a:blip r:embed="rId3"/>
          <a:stretch>
            <a:fillRect/>
          </a:stretch>
        </p:blipFill>
        <p:spPr>
          <a:xfrm>
            <a:off x="7865085" y="1858399"/>
            <a:ext cx="2114184" cy="3188605"/>
          </a:xfrm>
          <a:prstGeom prst="rect">
            <a:avLst/>
          </a:prstGeom>
        </p:spPr>
      </p:pic>
      <p:sp>
        <p:nvSpPr>
          <p:cNvPr id="6" name="TextBox 5">
            <a:extLst>
              <a:ext uri="{FF2B5EF4-FFF2-40B4-BE49-F238E27FC236}">
                <a16:creationId xmlns:a16="http://schemas.microsoft.com/office/drawing/2014/main" id="{EAF1C613-419C-4367-9CB9-3D2DA980FEC7}"/>
              </a:ext>
            </a:extLst>
          </p:cNvPr>
          <p:cNvSpPr txBox="1"/>
          <p:nvPr/>
        </p:nvSpPr>
        <p:spPr>
          <a:xfrm>
            <a:off x="8141677" y="5031377"/>
            <a:ext cx="2013439" cy="276999"/>
          </a:xfrm>
          <a:prstGeom prst="rect">
            <a:avLst/>
          </a:prstGeom>
          <a:noFill/>
        </p:spPr>
        <p:txBody>
          <a:bodyPr wrap="square" rtlCol="0">
            <a:spAutoFit/>
          </a:bodyPr>
          <a:lstStyle/>
          <a:p>
            <a:r>
              <a:rPr lang="en-US" sz="1200" dirty="0"/>
              <a:t>www.publicdomainfiles.com</a:t>
            </a:r>
          </a:p>
        </p:txBody>
      </p:sp>
      <p:sp>
        <p:nvSpPr>
          <p:cNvPr id="4" name="TextBox 3">
            <a:extLst>
              <a:ext uri="{FF2B5EF4-FFF2-40B4-BE49-F238E27FC236}">
                <a16:creationId xmlns:a16="http://schemas.microsoft.com/office/drawing/2014/main" id="{03B8C1CA-A23D-4EC9-B96A-B49BB3550C1E}"/>
              </a:ext>
            </a:extLst>
          </p:cNvPr>
          <p:cNvSpPr txBox="1"/>
          <p:nvPr/>
        </p:nvSpPr>
        <p:spPr>
          <a:xfrm>
            <a:off x="1155441" y="5857360"/>
            <a:ext cx="10198359" cy="369332"/>
          </a:xfrm>
          <a:prstGeom prst="rect">
            <a:avLst/>
          </a:prstGeom>
          <a:noFill/>
        </p:spPr>
        <p:txBody>
          <a:bodyPr wrap="square" rtlCol="0">
            <a:spAutoFit/>
          </a:bodyPr>
          <a:lstStyle/>
          <a:p>
            <a:pPr algn="r"/>
            <a:r>
              <a:rPr lang="en-US" dirty="0"/>
              <a:t>Will You Commit To Minimizing Essential Errand Frequency In Order To Flatten The Curve?  Y  N</a:t>
            </a:r>
          </a:p>
        </p:txBody>
      </p:sp>
    </p:spTree>
    <p:extLst>
      <p:ext uri="{BB962C8B-B14F-4D97-AF65-F5344CB8AC3E}">
        <p14:creationId xmlns:p14="http://schemas.microsoft.com/office/powerpoint/2010/main" val="361653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522D-7F39-46B2-A50A-6FD85A9AF693}"/>
              </a:ext>
            </a:extLst>
          </p:cNvPr>
          <p:cNvSpPr>
            <a:spLocks noGrp="1"/>
          </p:cNvSpPr>
          <p:nvPr>
            <p:ph type="title"/>
          </p:nvPr>
        </p:nvSpPr>
        <p:spPr/>
        <p:txBody>
          <a:bodyPr/>
          <a:lstStyle/>
          <a:p>
            <a:r>
              <a:rPr lang="en-US" dirty="0"/>
              <a:t>Make A Plan</a:t>
            </a:r>
          </a:p>
        </p:txBody>
      </p:sp>
      <p:sp>
        <p:nvSpPr>
          <p:cNvPr id="3" name="Content Placeholder 2">
            <a:extLst>
              <a:ext uri="{FF2B5EF4-FFF2-40B4-BE49-F238E27FC236}">
                <a16:creationId xmlns:a16="http://schemas.microsoft.com/office/drawing/2014/main" id="{9FFC0579-97DF-4527-A600-C9D723B2CB6D}"/>
              </a:ext>
            </a:extLst>
          </p:cNvPr>
          <p:cNvSpPr>
            <a:spLocks noGrp="1"/>
          </p:cNvSpPr>
          <p:nvPr>
            <p:ph idx="1"/>
          </p:nvPr>
        </p:nvSpPr>
        <p:spPr/>
        <p:txBody>
          <a:bodyPr/>
          <a:lstStyle/>
          <a:p>
            <a:endParaRPr lang="en-US" dirty="0"/>
          </a:p>
          <a:p>
            <a:endParaRPr lang="en-US" dirty="0"/>
          </a:p>
          <a:p>
            <a:r>
              <a:rPr lang="en-US" dirty="0"/>
              <a:t>Andrea is a young professional. She lives close to her parents who are retired, and to her cousins who are essential workers. During the quarantine, Andrea is able to remotely work from home. Andrea, her parents, and her cousins </a:t>
            </a:r>
            <a:r>
              <a:rPr lang="en-US" dirty="0">
                <a:solidFill>
                  <a:srgbClr val="0070C0"/>
                </a:solidFill>
              </a:rPr>
              <a:t>have a plan</a:t>
            </a:r>
            <a:r>
              <a:rPr lang="en-US" dirty="0"/>
              <a:t>. Their plan is made in case one of the households become ill with the COVID-19 virus. This plan details how this family network will safely supply groceries, supplies and medication to the infected household as well as who will provide care to sick individuals. </a:t>
            </a:r>
          </a:p>
          <a:p>
            <a:endParaRPr lang="en-US" dirty="0"/>
          </a:p>
        </p:txBody>
      </p:sp>
      <p:pic>
        <p:nvPicPr>
          <p:cNvPr id="4" name="Picture 3">
            <a:extLst>
              <a:ext uri="{FF2B5EF4-FFF2-40B4-BE49-F238E27FC236}">
                <a16:creationId xmlns:a16="http://schemas.microsoft.com/office/drawing/2014/main" id="{E99663FA-1CA8-4BE3-8951-71D393D1C5BF}"/>
              </a:ext>
            </a:extLst>
          </p:cNvPr>
          <p:cNvPicPr>
            <a:picLocks noChangeAspect="1"/>
          </p:cNvPicPr>
          <p:nvPr/>
        </p:nvPicPr>
        <p:blipFill>
          <a:blip r:embed="rId3"/>
          <a:stretch>
            <a:fillRect/>
          </a:stretch>
        </p:blipFill>
        <p:spPr>
          <a:xfrm>
            <a:off x="5950193" y="365125"/>
            <a:ext cx="3185013" cy="2073696"/>
          </a:xfrm>
          <a:prstGeom prst="rect">
            <a:avLst/>
          </a:prstGeom>
        </p:spPr>
      </p:pic>
      <p:sp>
        <p:nvSpPr>
          <p:cNvPr id="5" name="TextBox 4">
            <a:extLst>
              <a:ext uri="{FF2B5EF4-FFF2-40B4-BE49-F238E27FC236}">
                <a16:creationId xmlns:a16="http://schemas.microsoft.com/office/drawing/2014/main" id="{95844B44-8FE1-4398-A356-3D75B67CABB4}"/>
              </a:ext>
            </a:extLst>
          </p:cNvPr>
          <p:cNvSpPr txBox="1"/>
          <p:nvPr/>
        </p:nvSpPr>
        <p:spPr>
          <a:xfrm>
            <a:off x="7221415" y="2438821"/>
            <a:ext cx="2133600" cy="276999"/>
          </a:xfrm>
          <a:prstGeom prst="rect">
            <a:avLst/>
          </a:prstGeom>
          <a:noFill/>
        </p:spPr>
        <p:txBody>
          <a:bodyPr wrap="square" rtlCol="0">
            <a:spAutoFit/>
          </a:bodyPr>
          <a:lstStyle/>
          <a:p>
            <a:r>
              <a:rPr lang="en-US" sz="1200" dirty="0"/>
              <a:t>www.commons.wikimedia.org</a:t>
            </a:r>
          </a:p>
        </p:txBody>
      </p:sp>
      <p:sp>
        <p:nvSpPr>
          <p:cNvPr id="6" name="TextBox 5">
            <a:extLst>
              <a:ext uri="{FF2B5EF4-FFF2-40B4-BE49-F238E27FC236}">
                <a16:creationId xmlns:a16="http://schemas.microsoft.com/office/drawing/2014/main" id="{D8DB6DC3-7ECC-4F8F-BCF0-9CD812088532}"/>
              </a:ext>
            </a:extLst>
          </p:cNvPr>
          <p:cNvSpPr txBox="1"/>
          <p:nvPr/>
        </p:nvSpPr>
        <p:spPr>
          <a:xfrm>
            <a:off x="5066522" y="5840963"/>
            <a:ext cx="6287278" cy="369332"/>
          </a:xfrm>
          <a:prstGeom prst="rect">
            <a:avLst/>
          </a:prstGeom>
          <a:noFill/>
        </p:spPr>
        <p:txBody>
          <a:bodyPr wrap="square" rtlCol="0">
            <a:spAutoFit/>
          </a:bodyPr>
          <a:lstStyle/>
          <a:p>
            <a:pPr algn="r"/>
            <a:r>
              <a:rPr lang="en-US" dirty="0"/>
              <a:t>Will You Make A Plan to Help Flatten The Curve?  Y  N</a:t>
            </a:r>
          </a:p>
        </p:txBody>
      </p:sp>
    </p:spTree>
    <p:extLst>
      <p:ext uri="{BB962C8B-B14F-4D97-AF65-F5344CB8AC3E}">
        <p14:creationId xmlns:p14="http://schemas.microsoft.com/office/powerpoint/2010/main" val="301474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D403-BA0E-489C-AEB3-D8FD44384B95}"/>
              </a:ext>
            </a:extLst>
          </p:cNvPr>
          <p:cNvSpPr>
            <a:spLocks noGrp="1"/>
          </p:cNvSpPr>
          <p:nvPr>
            <p:ph type="title"/>
          </p:nvPr>
        </p:nvSpPr>
        <p:spPr/>
        <p:txBody>
          <a:bodyPr/>
          <a:lstStyle/>
          <a:p>
            <a:r>
              <a:rPr lang="en-US" dirty="0"/>
              <a:t>Stay Home</a:t>
            </a:r>
          </a:p>
        </p:txBody>
      </p:sp>
      <p:sp>
        <p:nvSpPr>
          <p:cNvPr id="3" name="Content Placeholder 2">
            <a:extLst>
              <a:ext uri="{FF2B5EF4-FFF2-40B4-BE49-F238E27FC236}">
                <a16:creationId xmlns:a16="http://schemas.microsoft.com/office/drawing/2014/main" id="{5E49720C-394B-4B38-A8DB-90C594D5B7B1}"/>
              </a:ext>
            </a:extLst>
          </p:cNvPr>
          <p:cNvSpPr>
            <a:spLocks noGrp="1"/>
          </p:cNvSpPr>
          <p:nvPr>
            <p:ph sz="half" idx="1"/>
          </p:nvPr>
        </p:nvSpPr>
        <p:spPr/>
        <p:txBody>
          <a:bodyPr>
            <a:normAutofit/>
          </a:bodyPr>
          <a:lstStyle/>
          <a:p>
            <a:r>
              <a:rPr lang="en-US" dirty="0"/>
              <a:t>Martha is a successful entrepreneur. She has a comfortable life in the city and a country home. She enjoys frequent vacations. She would like to travel now, but stays home to stop the spread of COVID-19. </a:t>
            </a:r>
          </a:p>
          <a:p>
            <a:endParaRPr lang="en-US" dirty="0"/>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4DAEB2DA-FC8C-48D7-A978-29DC2F98BD76}"/>
              </a:ext>
            </a:extLst>
          </p:cNvPr>
          <p:cNvPicPr>
            <a:picLocks noGrp="1" noChangeAspect="1"/>
          </p:cNvPicPr>
          <p:nvPr>
            <p:ph sz="half" idx="2"/>
          </p:nvPr>
        </p:nvPicPr>
        <p:blipFill>
          <a:blip r:embed="rId3"/>
          <a:stretch>
            <a:fillRect/>
          </a:stretch>
        </p:blipFill>
        <p:spPr>
          <a:xfrm>
            <a:off x="7592524" y="1047445"/>
            <a:ext cx="2553799" cy="3837676"/>
          </a:xfrm>
          <a:prstGeom prst="rect">
            <a:avLst/>
          </a:prstGeom>
        </p:spPr>
      </p:pic>
      <p:sp>
        <p:nvSpPr>
          <p:cNvPr id="6" name="TextBox 5">
            <a:extLst>
              <a:ext uri="{FF2B5EF4-FFF2-40B4-BE49-F238E27FC236}">
                <a16:creationId xmlns:a16="http://schemas.microsoft.com/office/drawing/2014/main" id="{D3290EF2-785E-4E85-B94F-FD2A1EFFE96C}"/>
              </a:ext>
            </a:extLst>
          </p:cNvPr>
          <p:cNvSpPr txBox="1"/>
          <p:nvPr/>
        </p:nvSpPr>
        <p:spPr>
          <a:xfrm>
            <a:off x="7592524" y="4885121"/>
            <a:ext cx="2286000" cy="276999"/>
          </a:xfrm>
          <a:prstGeom prst="rect">
            <a:avLst/>
          </a:prstGeom>
          <a:noFill/>
        </p:spPr>
        <p:txBody>
          <a:bodyPr wrap="square" rtlCol="0">
            <a:spAutoFit/>
          </a:bodyPr>
          <a:lstStyle/>
          <a:p>
            <a:r>
              <a:rPr lang="en-US" sz="1200" dirty="0"/>
              <a:t>www.commons.wikimedia.org</a:t>
            </a:r>
          </a:p>
        </p:txBody>
      </p:sp>
      <p:sp>
        <p:nvSpPr>
          <p:cNvPr id="4" name="TextBox 3">
            <a:extLst>
              <a:ext uri="{FF2B5EF4-FFF2-40B4-BE49-F238E27FC236}">
                <a16:creationId xmlns:a16="http://schemas.microsoft.com/office/drawing/2014/main" id="{C45F34AD-BAE1-4DC4-B5ED-4DD684E02047}"/>
              </a:ext>
            </a:extLst>
          </p:cNvPr>
          <p:cNvSpPr txBox="1"/>
          <p:nvPr/>
        </p:nvSpPr>
        <p:spPr>
          <a:xfrm>
            <a:off x="838200" y="5652405"/>
            <a:ext cx="6036906" cy="369332"/>
          </a:xfrm>
          <a:prstGeom prst="rect">
            <a:avLst/>
          </a:prstGeom>
          <a:noFill/>
        </p:spPr>
        <p:txBody>
          <a:bodyPr wrap="square" rtlCol="0">
            <a:spAutoFit/>
          </a:bodyPr>
          <a:lstStyle/>
          <a:p>
            <a:r>
              <a:rPr lang="en-US" dirty="0"/>
              <a:t>Will You Stay Home To Flatten The Curve?  Y  N</a:t>
            </a:r>
          </a:p>
        </p:txBody>
      </p:sp>
    </p:spTree>
    <p:extLst>
      <p:ext uri="{BB962C8B-B14F-4D97-AF65-F5344CB8AC3E}">
        <p14:creationId xmlns:p14="http://schemas.microsoft.com/office/powerpoint/2010/main" val="1740365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1186</Words>
  <Application>Microsoft Office PowerPoint</Application>
  <PresentationFormat>Widescreen</PresentationFormat>
  <Paragraphs>100</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COVID-19 “Flatten the Curve” Hackathon</vt:lpstr>
      <vt:lpstr>6 Feet of Distance</vt:lpstr>
      <vt:lpstr>Do Not Gather</vt:lpstr>
      <vt:lpstr>Wash Hands</vt:lpstr>
      <vt:lpstr>Wear A Face Mask</vt:lpstr>
      <vt:lpstr>Wash and Disinfect Surfaces</vt:lpstr>
      <vt:lpstr>Keep A Supply of Food and Medicine</vt:lpstr>
      <vt:lpstr>Make A Plan</vt:lpstr>
      <vt:lpstr>Stay Home</vt:lpstr>
      <vt:lpstr>Manage Stress</vt:lpstr>
      <vt:lpstr>Stay Away From Others When Sick</vt:lpstr>
      <vt:lpstr>Share Your Social Distancing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“Flatten the Curve” Hackathon</dc:title>
  <dc:creator>Janet Young</dc:creator>
  <cp:lastModifiedBy>Janet Young</cp:lastModifiedBy>
  <cp:revision>27</cp:revision>
  <dcterms:created xsi:type="dcterms:W3CDTF">2020-04-10T04:54:09Z</dcterms:created>
  <dcterms:modified xsi:type="dcterms:W3CDTF">2020-04-10T19:13:53Z</dcterms:modified>
</cp:coreProperties>
</file>