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c1f2561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c1f2561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a1274f32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a1274f32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a1274f32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a1274f32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a1274f32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a1274f32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a1274f32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a1274f32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a1274f3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a1274f3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a1274f32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a1274f32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a1274f32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a1274f32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Image captions with user intention is an emerging need in the field of artificial intelligence and computer vision. </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It involves generating a natural language description of an image by identifying its various objects, relationships, and scenes by considering user intention.</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The challenge is to find an efficient way to utilize mouse traces as user input to generate high-quality and controllable image captions.</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In this paper, LoopCAG model  is proposed for generating captions with user intention, which takes into account the user’s input in the form of mouse traces.</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This innovative approach allows users to control what to describe in the image, making the captions more personalized, and engaging.</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a1274f32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a1274f32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85800" rtl="0" algn="just">
              <a:lnSpc>
                <a:spcPct val="115000"/>
              </a:lnSpc>
              <a:spcBef>
                <a:spcPts val="0"/>
              </a:spcBef>
              <a:spcAft>
                <a:spcPts val="0"/>
              </a:spcAft>
              <a:buClr>
                <a:schemeClr val="dk1"/>
              </a:buClr>
              <a:buSzPts val="1100"/>
              <a:buFont typeface="Arial"/>
              <a:buNone/>
            </a:pPr>
            <a:r>
              <a:rPr lang="en">
                <a:solidFill>
                  <a:schemeClr val="dk1"/>
                </a:solidFill>
              </a:rPr>
              <a:t>The task is to generate a text description given an image, and for trace-controlled image captioning, the input is a sequence of trace points coordinates with timestamps. The visual object detector is used to extract object-level visual features from the image to create the object level visual feature set V. The text description sequence is represented by y, and the trace input is represented by T. The goal is to generate a text description that combines both the visual features of the image and the trace input.</a:t>
            </a:r>
            <a:endParaRPr>
              <a:solidFill>
                <a:schemeClr val="dk1"/>
              </a:solidFill>
            </a:endParaRPr>
          </a:p>
          <a:p>
            <a:pPr indent="0" lvl="0" marL="685800" rtl="0" algn="just">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trace controlled captioning objective can be formulated as follow:</a:t>
            </a:r>
            <a:endParaRPr>
              <a:solidFill>
                <a:schemeClr val="dk1"/>
              </a:solidFill>
              <a:latin typeface="Times New Roman"/>
              <a:ea typeface="Times New Roman"/>
              <a:cs typeface="Times New Roman"/>
              <a:sym typeface="Times New Roman"/>
            </a:endParaRPr>
          </a:p>
          <a:p>
            <a:pPr indent="0" lvl="0" marL="685800" rtl="0" algn="just">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θ</a:t>
            </a:r>
            <a:r>
              <a:rPr lang="en" sz="8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 argmaxlogp(y | V ,T;θ)</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a1274f32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a1274f32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are 3 components in the proposed LoopCAG model: caption generation (base model), attention guidance (AG), and contrastive constraints </a:t>
            </a:r>
            <a:r>
              <a:rPr lang="en"/>
              <a:t>(C)</a:t>
            </a:r>
            <a:r>
              <a:rPr lang="en"/>
              <a:t>. AG and C are added to LoopCAG and makes it SOTA</a:t>
            </a:r>
            <a:endParaRPr/>
          </a:p>
          <a:p>
            <a:pPr indent="-298450" lvl="0" marL="457200" rtl="0" algn="l">
              <a:spcBef>
                <a:spcPts val="0"/>
              </a:spcBef>
              <a:spcAft>
                <a:spcPts val="0"/>
              </a:spcAft>
              <a:buSzPts val="1100"/>
              <a:buChar char="-"/>
            </a:pPr>
            <a:r>
              <a:rPr lang="en"/>
              <a:t>The caption generation part is a transformer-based encoder-decoder which uses the multi-head attention mechanism</a:t>
            </a:r>
            <a:endParaRPr/>
          </a:p>
          <a:p>
            <a:pPr indent="-298450" lvl="0" marL="457200" rtl="0" algn="l">
              <a:spcBef>
                <a:spcPts val="0"/>
              </a:spcBef>
              <a:spcAft>
                <a:spcPts val="0"/>
              </a:spcAft>
              <a:buSzPts val="1100"/>
              <a:buChar char="-"/>
            </a:pPr>
            <a:r>
              <a:rPr lang="en"/>
              <a:t>On the encoder side, there are 2 parts of input: vision embeddings and trace embeddings. These 2 are concatenated together before passed to the encoder.</a:t>
            </a:r>
            <a:endParaRPr/>
          </a:p>
          <a:p>
            <a:pPr indent="-298450" lvl="0" marL="457200" rtl="0" algn="l">
              <a:spcBef>
                <a:spcPts val="0"/>
              </a:spcBef>
              <a:spcAft>
                <a:spcPts val="0"/>
              </a:spcAft>
              <a:buSzPts val="1100"/>
              <a:buChar char="-"/>
            </a:pPr>
            <a:r>
              <a:rPr lang="en"/>
              <a:t>On the decoder side, it uses the hidden states of the encoder and generates the caption tokens as output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a1274f32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a1274f32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a:p>
            <a:pPr indent="-298450" lvl="0" marL="457200" rtl="0" algn="l">
              <a:spcBef>
                <a:spcPts val="0"/>
              </a:spcBef>
              <a:spcAft>
                <a:spcPts val="0"/>
              </a:spcAft>
              <a:buSzPts val="1100"/>
              <a:buChar char="-"/>
            </a:pPr>
            <a:r>
              <a:rPr lang="en"/>
              <a:t>1) The authors leveraged the information in the dataset by aligning each tracepoint to a unique utterance. (</a:t>
            </a:r>
            <a:r>
              <a:rPr lang="en">
                <a:solidFill>
                  <a:schemeClr val="dk1"/>
                </a:solidFill>
              </a:rPr>
              <a:t>utterance = a phase used to describe a part of the image)</a:t>
            </a:r>
            <a:endParaRPr>
              <a:solidFill>
                <a:schemeClr val="dk1"/>
              </a:solidFill>
            </a:endParaRPr>
          </a:p>
          <a:p>
            <a:pPr indent="0" lvl="0" marL="457200" rtl="0" algn="l">
              <a:spcBef>
                <a:spcPts val="0"/>
              </a:spcBef>
              <a:spcAft>
                <a:spcPts val="0"/>
              </a:spcAft>
              <a:buNone/>
            </a:pPr>
            <a:r>
              <a:rPr lang="en">
                <a:solidFill>
                  <a:schemeClr val="dk1"/>
                </a:solidFill>
              </a:rPr>
              <a:t>Then, every utterance is aligned to a series of tracepoints</a:t>
            </a:r>
            <a:endParaRPr>
              <a:solidFill>
                <a:schemeClr val="dk1"/>
              </a:solidFill>
            </a:endParaRPr>
          </a:p>
          <a:p>
            <a:pPr indent="-298450" lvl="0" marL="457200" rtl="0" algn="l">
              <a:spcBef>
                <a:spcPts val="0"/>
              </a:spcBef>
              <a:spcAft>
                <a:spcPts val="0"/>
              </a:spcAft>
              <a:buSzPts val="1100"/>
              <a:buChar char="-"/>
            </a:pPr>
            <a:r>
              <a:rPr lang="en"/>
              <a:t>2) The idea is to calculate the alig</a:t>
            </a:r>
            <a:r>
              <a:rPr lang="en"/>
              <a:t>nment score considering the spatial overlap between tracepoints and each vision object</a:t>
            </a:r>
            <a:endParaRPr>
              <a:solidFill>
                <a:schemeClr val="dk1"/>
              </a:solidFill>
            </a:endParaRPr>
          </a:p>
          <a:p>
            <a:pPr indent="0" lvl="0" marL="457200" rtl="0" algn="l">
              <a:spcBef>
                <a:spcPts val="0"/>
              </a:spcBef>
              <a:spcAft>
                <a:spcPts val="0"/>
              </a:spcAft>
              <a:buNone/>
            </a:pPr>
            <a:r>
              <a:rPr lang="en"/>
              <a:t>Then, w</a:t>
            </a:r>
            <a:r>
              <a:rPr lang="en">
                <a:solidFill>
                  <a:schemeClr val="dk1"/>
                </a:solidFill>
              </a:rPr>
              <a:t>e have a heuristic supervision attention score matrix that can be used to supervise the vision-linguistic cross-attention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Aligns the caption tokens and visual objects spatially</a:t>
            </a:r>
            <a:endParaRPr/>
          </a:p>
          <a:p>
            <a:pPr indent="-298450" lvl="0" marL="457200" rtl="0" algn="l">
              <a:spcBef>
                <a:spcPts val="0"/>
              </a:spcBef>
              <a:spcAft>
                <a:spcPts val="0"/>
              </a:spcAft>
              <a:buSzPts val="1100"/>
              <a:buChar char="-"/>
            </a:pPr>
            <a:r>
              <a:rPr lang="en"/>
              <a:t>Second component is the attention guidance which is used to aligns the caption tokens and the visual objects in the image spatially</a:t>
            </a:r>
            <a:endParaRPr/>
          </a:p>
          <a:p>
            <a:pPr indent="-298450" lvl="0" marL="457200" rtl="0" algn="l">
              <a:spcBef>
                <a:spcPts val="0"/>
              </a:spcBef>
              <a:spcAft>
                <a:spcPts val="0"/>
              </a:spcAft>
              <a:buSzPts val="1100"/>
              <a:buChar char="-"/>
            </a:pPr>
            <a:r>
              <a:rPr lang="en"/>
              <a:t>?? Skip the explanation of the 2 matrices in the diagram as it might lead to confusion because of complex methodology</a:t>
            </a:r>
            <a:endParaRPr/>
          </a:p>
          <a:p>
            <a:pPr indent="-298450" lvl="0" marL="457200" rtl="0" algn="l">
              <a:spcBef>
                <a:spcPts val="0"/>
              </a:spcBef>
              <a:spcAft>
                <a:spcPts val="0"/>
              </a:spcAft>
              <a:buSzPts val="1100"/>
              <a:buChar char="-"/>
            </a:pPr>
            <a:r>
              <a:rPr lang="en"/>
              <a:t>Attention Supervision matrix - uses traces as a bridge to align captions and objects in the image, the value in the matrix is the alignment score of the word/utterance u_i and the bounding box b_i (value = 1 if word/utterance is within the box)</a:t>
            </a:r>
            <a:endParaRPr/>
          </a:p>
          <a:p>
            <a:pPr indent="-298450" lvl="0" marL="457200" rtl="0" algn="l">
              <a:spcBef>
                <a:spcPts val="0"/>
              </a:spcBef>
              <a:spcAft>
                <a:spcPts val="0"/>
              </a:spcAft>
              <a:buSzPts val="1100"/>
              <a:buChar char="-"/>
            </a:pPr>
            <a:r>
              <a:rPr lang="en"/>
              <a:t>Cross attention matrix is generated from step1’s decoder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a1274f32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a1274f32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split the instance by sentence. This will output pairs of caption sentence and the trace segment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train to make a correct temporal alignment between each corresponding caption sentence and trace segment pairs</a:t>
            </a:r>
            <a:endParaRPr>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The third component is the Contrastive Constraints which is used to align the captions with the traces temporally</a:t>
            </a:r>
            <a:endParaRPr/>
          </a:p>
          <a:p>
            <a:pPr indent="-298450" lvl="0" marL="457200" rtl="0" algn="l">
              <a:spcBef>
                <a:spcPts val="0"/>
              </a:spcBef>
              <a:spcAft>
                <a:spcPts val="0"/>
              </a:spcAft>
              <a:buSzPts val="1100"/>
              <a:buChar char="-"/>
            </a:pPr>
            <a:r>
              <a:rPr lang="en"/>
              <a:t>2 main steps in this part is to first split the instance by sentence (right pic). This will output pairs of caption sentences and the trace segment</a:t>
            </a:r>
            <a:endParaRPr/>
          </a:p>
          <a:p>
            <a:pPr indent="-298450" lvl="0" marL="457200" rtl="0" algn="l">
              <a:spcBef>
                <a:spcPts val="0"/>
              </a:spcBef>
              <a:spcAft>
                <a:spcPts val="0"/>
              </a:spcAft>
              <a:buSzPts val="1100"/>
              <a:buChar char="-"/>
            </a:pPr>
            <a:r>
              <a:rPr lang="en"/>
              <a:t>Next step is to train to make a correct temporal alignment between each corresponding caption sentence and trace segment pairs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a1274f32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a1274f32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1</a:t>
            </a:r>
            <a:endParaRPr/>
          </a:p>
          <a:p>
            <a:pPr indent="-298450" lvl="0" marL="457200" rtl="0" algn="l">
              <a:spcBef>
                <a:spcPts val="0"/>
              </a:spcBef>
              <a:spcAft>
                <a:spcPts val="0"/>
              </a:spcAft>
              <a:buSzPts val="1100"/>
              <a:buChar char="-"/>
            </a:pPr>
            <a:r>
              <a:rPr lang="en"/>
              <a:t>The model demonstrates superior capability on captioning quality according to BLEU-4 and CIDEr-D metrics</a:t>
            </a:r>
            <a:endParaRPr/>
          </a:p>
          <a:p>
            <a:pPr indent="-298450" lvl="0" marL="457200" rtl="0" algn="l">
              <a:spcBef>
                <a:spcPts val="0"/>
              </a:spcBef>
              <a:spcAft>
                <a:spcPts val="0"/>
              </a:spcAft>
              <a:buSzPts val="1100"/>
              <a:buChar char="-"/>
            </a:pPr>
            <a:r>
              <a:rPr lang="en"/>
              <a:t>Also, we found that the model can </a:t>
            </a:r>
            <a:r>
              <a:rPr lang="en">
                <a:solidFill>
                  <a:schemeClr val="dk1"/>
                </a:solidFill>
              </a:rPr>
              <a:t>better align the order of generated sentence to the user intent according to ROUGE-L</a:t>
            </a:r>
            <a:endParaRPr/>
          </a:p>
          <a:p>
            <a:pPr indent="-298450" lvl="0" marL="457200" rtl="0" algn="l">
              <a:spcBef>
                <a:spcPts val="0"/>
              </a:spcBef>
              <a:spcAft>
                <a:spcPts val="0"/>
              </a:spcAft>
              <a:buSzPts val="1100"/>
              <a:buChar char="-"/>
            </a:pPr>
            <a:r>
              <a:rPr lang="en"/>
              <a:t>Besides how precise the model is, the other two main advantages of this model are the controllability and explainability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contrastive constraints can help the model better align the order of generated sentence to the user intent because ROUGE-L mainly employs an order mattered longest common sequence F-measure.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 2</a:t>
            </a:r>
            <a:endParaRPr/>
          </a:p>
          <a:p>
            <a:pPr indent="-298450" lvl="0" marL="457200" rtl="0" algn="l">
              <a:lnSpc>
                <a:spcPct val="115000"/>
              </a:lnSpc>
              <a:spcBef>
                <a:spcPts val="1200"/>
              </a:spcBef>
              <a:spcAft>
                <a:spcPts val="0"/>
              </a:spcAft>
              <a:buSzPts val="1100"/>
              <a:buChar char="-"/>
            </a:pPr>
            <a:r>
              <a:rPr lang="en"/>
              <a:t>The authors tried to make sure that the improvement indeed came from the </a:t>
            </a:r>
            <a:r>
              <a:rPr lang="en">
                <a:solidFill>
                  <a:schemeClr val="dk1"/>
                </a:solidFill>
              </a:rPr>
              <a:t>Attention Guidance, the Trace Feature, and the Contrastive Constraints</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Table 1: definition of each method: Baseline means an encoder-decoder model without taking trace as input. +Trace means concatenating encoded trace feature to the encoder input, i.e., trace controlled caption performance. LoopCAG is our complete model. The results with * are the baseline performance re-implemented by ourselves</a:t>
            </a:r>
            <a:endParaRPr/>
          </a:p>
          <a:p>
            <a:pPr indent="-298450" lvl="0" marL="457200" rtl="0" algn="l">
              <a:spcBef>
                <a:spcPts val="0"/>
              </a:spcBef>
              <a:spcAft>
                <a:spcPts val="0"/>
              </a:spcAft>
              <a:buSzPts val="1100"/>
              <a:buChar char="-"/>
            </a:pPr>
            <a:r>
              <a:rPr lang="en"/>
              <a:t>Compared to Baseline* method, the performance on all metrics improves significantly when controlling captioning using the mouse trace (+Trace*), it indicates that using the mouse trace enables the system to describe better those user intended parts of the image.</a:t>
            </a:r>
            <a:endParaRPr/>
          </a:p>
          <a:p>
            <a:pPr indent="-298450" lvl="0" marL="457200" rtl="0" algn="l">
              <a:spcBef>
                <a:spcPts val="0"/>
              </a:spcBef>
              <a:spcAft>
                <a:spcPts val="0"/>
              </a:spcAft>
              <a:buSzPts val="1100"/>
              <a:buChar char="-"/>
            </a:pPr>
            <a:r>
              <a:rPr lang="en"/>
              <a:t>LoopCAG method outperforms the previous state-of-art model which is +Trace by 2.4 and 7.5 on BLEU-4 and CIDEr-D, respectively. This demonstrates Attention Guidance method helps the model generate better spatially grounded and more precise captions.</a:t>
            </a:r>
            <a:endParaRPr/>
          </a:p>
          <a:p>
            <a:pPr indent="-298450" lvl="0" marL="457200" rtl="0" algn="l">
              <a:spcBef>
                <a:spcPts val="0"/>
              </a:spcBef>
              <a:spcAft>
                <a:spcPts val="0"/>
              </a:spcAft>
              <a:buSzPts val="1100"/>
              <a:buChar char="-"/>
            </a:pPr>
            <a:r>
              <a:rPr lang="en"/>
              <a:t>When considering the 2.0 rising on ROUGE-L score, we can conclude that Contrastive constraints can help the model better align the order of generated sentence to the user intent because ROUGE-L mainly employs an order mattered longest common sequence F-measure.</a:t>
            </a:r>
            <a:endParaRPr/>
          </a:p>
          <a:p>
            <a:pPr indent="-298450" lvl="0" marL="457200" rtl="0" algn="l">
              <a:spcBef>
                <a:spcPts val="0"/>
              </a:spcBef>
              <a:spcAft>
                <a:spcPts val="0"/>
              </a:spcAft>
              <a:buSzPts val="1100"/>
              <a:buChar char="-"/>
            </a:pPr>
            <a:r>
              <a:rPr lang="en"/>
              <a:t>Table2: +C means applying the contrastive constraints method.</a:t>
            </a:r>
            <a:endParaRPr/>
          </a:p>
          <a:p>
            <a:pPr indent="-298450" lvl="0" marL="457200" rtl="0" algn="l">
              <a:spcBef>
                <a:spcPts val="0"/>
              </a:spcBef>
              <a:spcAft>
                <a:spcPts val="0"/>
              </a:spcAft>
              <a:buSzPts val="1100"/>
              <a:buChar char="-"/>
            </a:pPr>
            <a:r>
              <a:rPr lang="en"/>
              <a:t>We perform three ablations to verify the most improvements indeed come from the Attention Guidance and Contrastive constraints.  We add the Attention Guidance to help the model better spatially ground visual objects and caption tokens (Table 2, “+ Ag”). This suggested that model does benefit from knowing where to find the highly semantic related appearance feature in the image.</a:t>
            </a:r>
            <a:endParaRPr/>
          </a:p>
          <a:p>
            <a:pPr indent="-298450" lvl="0" marL="457200" rtl="0" algn="l">
              <a:spcBef>
                <a:spcPts val="0"/>
              </a:spcBef>
              <a:spcAft>
                <a:spcPts val="0"/>
              </a:spcAft>
              <a:buSzPts val="1100"/>
              <a:buChar char="-"/>
            </a:pPr>
            <a:r>
              <a:rPr lang="en"/>
              <a:t>Next, we add the trace feature (Table 2, “+ Trace”). This introduces user intention to the model. We also take this line to show the performance lift caused by Contrastive constraints fairly. </a:t>
            </a:r>
            <a:endParaRPr/>
          </a:p>
          <a:p>
            <a:pPr indent="-298450" lvl="0" marL="457200" rtl="0" algn="l">
              <a:spcBef>
                <a:spcPts val="0"/>
              </a:spcBef>
              <a:spcAft>
                <a:spcPts val="0"/>
              </a:spcAft>
              <a:buSzPts val="1100"/>
              <a:buChar char="-"/>
            </a:pPr>
            <a:r>
              <a:rPr lang="en"/>
              <a:t>Then we add the contrastive module (Table 2, “+C”) and see a good improvement on almost all criteria.</a:t>
            </a:r>
            <a:endParaRPr/>
          </a:p>
          <a:p>
            <a:pPr indent="-298450" lvl="0" marL="457200" rtl="0" algn="l">
              <a:spcBef>
                <a:spcPts val="0"/>
              </a:spcBef>
              <a:spcAft>
                <a:spcPts val="0"/>
              </a:spcAft>
              <a:buSzPts val="1100"/>
              <a:buChar char="-"/>
            </a:pPr>
            <a:r>
              <a:rPr lang="en"/>
              <a:t>Hence, we verify the significance of the positive influence of temporal contrastive constraints. Moreover, in the last line is our full LoopCAG model. We can see the two proposed methods are not exclusive to each other.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a1274f32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a1274f32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easily find that the Baseline captioning describes the image in random order</a:t>
            </a:r>
            <a:endParaRPr/>
          </a:p>
          <a:p>
            <a:pPr indent="-298450" lvl="0" marL="457200" rtl="0" algn="l">
              <a:spcBef>
                <a:spcPts val="0"/>
              </a:spcBef>
              <a:spcAft>
                <a:spcPts val="0"/>
              </a:spcAft>
              <a:buSzPts val="1100"/>
              <a:buChar char="-"/>
            </a:pPr>
            <a:r>
              <a:rPr lang="en"/>
              <a:t>+Trace Captioning and LoopCAG Captioning almost have the same order as Ground Truth Captioning.</a:t>
            </a:r>
            <a:endParaRPr/>
          </a:p>
          <a:p>
            <a:pPr indent="-298450" lvl="0" marL="457200" rtl="0" algn="l">
              <a:spcBef>
                <a:spcPts val="0"/>
              </a:spcBef>
              <a:spcAft>
                <a:spcPts val="0"/>
              </a:spcAft>
              <a:buSzPts val="1100"/>
              <a:buChar char="-"/>
            </a:pPr>
            <a:r>
              <a:rPr lang="en"/>
              <a:t>Baseline captioning and +Trace Captioning both consist of some preposterous description highlighted in red color, while the LoopCAG captioning is all reasonable. This is evidence of superior fact grounding advantage brought by our Attention Guidance Method.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Control Image Captioning Spatially and Temporally</a:t>
            </a:r>
            <a:endParaRPr/>
          </a:p>
        </p:txBody>
      </p:sp>
      <p:sp>
        <p:nvSpPr>
          <p:cNvPr id="60" name="Google Shape;60;p13"/>
          <p:cNvSpPr txBox="1"/>
          <p:nvPr>
            <p:ph idx="1" type="subTitle"/>
          </p:nvPr>
        </p:nvSpPr>
        <p:spPr>
          <a:xfrm>
            <a:off x="671250" y="3174875"/>
            <a:ext cx="7801500" cy="1212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Thanawan Lertmongkolnam</a:t>
            </a:r>
            <a:endParaRPr/>
          </a:p>
          <a:p>
            <a:pPr indent="0" lvl="0" marL="0" rtl="0" algn="l">
              <a:spcBef>
                <a:spcPts val="0"/>
              </a:spcBef>
              <a:spcAft>
                <a:spcPts val="0"/>
              </a:spcAft>
              <a:buNone/>
            </a:pPr>
            <a:r>
              <a:rPr lang="en"/>
              <a:t>Neeharika Goyal</a:t>
            </a:r>
            <a:endParaRPr/>
          </a:p>
          <a:p>
            <a:pPr indent="0" lvl="0" marL="0" rtl="0" algn="l">
              <a:spcBef>
                <a:spcPts val="0"/>
              </a:spcBef>
              <a:spcAft>
                <a:spcPts val="0"/>
              </a:spcAft>
              <a:buNone/>
            </a:pPr>
            <a:r>
              <a:rPr lang="en"/>
              <a:t>Vorapoom Thirapatarapong</a:t>
            </a:r>
            <a:endParaRPr/>
          </a:p>
          <a:p>
            <a:pPr indent="0" lvl="0" marL="0" rtl="0" algn="l">
              <a:spcBef>
                <a:spcPts val="0"/>
              </a:spcBef>
              <a:spcAft>
                <a:spcPts val="0"/>
              </a:spcAft>
              <a:buNone/>
            </a:pPr>
            <a:r>
              <a:rPr lang="en"/>
              <a:t>Rishitha Golla</a:t>
            </a:r>
            <a:endParaRPr/>
          </a:p>
          <a:p>
            <a:pPr indent="0" lvl="0" marL="0" rtl="0" algn="l">
              <a:spcBef>
                <a:spcPts val="0"/>
              </a:spcBef>
              <a:spcAft>
                <a:spcPts val="0"/>
              </a:spcAft>
              <a:buNone/>
            </a:pPr>
            <a:r>
              <a:rPr lang="en"/>
              <a:t>Paniti Mongkonpathumrat</a:t>
            </a:r>
            <a:endParaRPr/>
          </a:p>
        </p:txBody>
      </p:sp>
      <p:sp>
        <p:nvSpPr>
          <p:cNvPr id="61" name="Google Shape;61;p13"/>
          <p:cNvSpPr txBox="1"/>
          <p:nvPr>
            <p:ph idx="1" type="subTitle"/>
          </p:nvPr>
        </p:nvSpPr>
        <p:spPr>
          <a:xfrm>
            <a:off x="510450" y="719851"/>
            <a:ext cx="78015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92" name="Google Shape;192;p24"/>
          <p:cNvSpPr txBox="1"/>
          <p:nvPr>
            <p:ph idx="1" type="body"/>
          </p:nvPr>
        </p:nvSpPr>
        <p:spPr>
          <a:xfrm>
            <a:off x="311700" y="1017725"/>
            <a:ext cx="8520600" cy="3449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Traditional image captioning </a:t>
            </a:r>
            <a:r>
              <a:rPr lang="en"/>
              <a:t>evaluation metrics like BLEU, METEOR, ROUGE-L, Rouge-1-F1, CIDEr-D were used with minor modifications.</a:t>
            </a:r>
            <a:endParaRPr/>
          </a:p>
          <a:p>
            <a:pPr indent="-317182" lvl="0" marL="457200" rtl="0" algn="l">
              <a:spcBef>
                <a:spcPts val="0"/>
              </a:spcBef>
              <a:spcAft>
                <a:spcPts val="0"/>
              </a:spcAft>
              <a:buSzPct val="100000"/>
              <a:buChar char="●"/>
            </a:pPr>
            <a:r>
              <a:rPr lang="en"/>
              <a:t>BLEU measures the quality of generated captions by comparing with one or more human generated captions of that image.</a:t>
            </a:r>
            <a:endParaRPr/>
          </a:p>
          <a:p>
            <a:pPr indent="-317182" lvl="0" marL="457200" rtl="0" algn="l">
              <a:spcBef>
                <a:spcPts val="0"/>
              </a:spcBef>
              <a:spcAft>
                <a:spcPts val="0"/>
              </a:spcAft>
              <a:buSzPct val="100000"/>
              <a:buChar char="●"/>
            </a:pPr>
            <a:r>
              <a:rPr lang="en"/>
              <a:t>METEOR (metric for evaluation of  translation with explicit ordering) is similar to BLEU but it handles synonyms and paraphrases more efficiently than BLEU.</a:t>
            </a:r>
            <a:endParaRPr/>
          </a:p>
          <a:p>
            <a:pPr indent="-317182" lvl="0" marL="457200" rtl="0" algn="l">
              <a:spcBef>
                <a:spcPts val="0"/>
              </a:spcBef>
              <a:spcAft>
                <a:spcPts val="0"/>
              </a:spcAft>
              <a:buSzPct val="100000"/>
              <a:buChar char="●"/>
            </a:pPr>
            <a:r>
              <a:rPr lang="en"/>
              <a:t>ROUGE-L(Recall Oriented Understudy for Gisting Evaluation-Longest common sequence) captures similarities between the candidate and reference summaries even when the words and phrases used are not identical.</a:t>
            </a:r>
            <a:endParaRPr/>
          </a:p>
          <a:p>
            <a:pPr indent="-317182" lvl="0" marL="457200" rtl="0" algn="l">
              <a:spcBef>
                <a:spcPts val="0"/>
              </a:spcBef>
              <a:spcAft>
                <a:spcPts val="0"/>
              </a:spcAft>
              <a:buSzPct val="100000"/>
              <a:buChar char="●"/>
            </a:pPr>
            <a:r>
              <a:rPr lang="en"/>
              <a:t>ROUGE-1-F1 evaluates the quality of generated texts, particularly when there is a need to evaluate the ability of a system to capture the main ideas of a text at the word level.</a:t>
            </a:r>
            <a:endParaRPr/>
          </a:p>
          <a:p>
            <a:pPr indent="-317182" lvl="0" marL="457200" rtl="0" algn="l">
              <a:spcBef>
                <a:spcPts val="0"/>
              </a:spcBef>
              <a:spcAft>
                <a:spcPts val="0"/>
              </a:spcAft>
              <a:buSzPct val="100000"/>
              <a:buChar char="●"/>
            </a:pPr>
            <a:r>
              <a:rPr lang="en"/>
              <a:t>CIDEr-D(Consensus based image description evaluation) measures the similarity of a generated sentence against a set of ground truth sentences written by humans, which is trying to solve the problem of weak correlation between the previous metrics and human judgement.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losses</a:t>
            </a:r>
            <a:endParaRPr/>
          </a:p>
        </p:txBody>
      </p:sp>
      <p:pic>
        <p:nvPicPr>
          <p:cNvPr id="198" name="Google Shape;198;p25"/>
          <p:cNvPicPr preferRelativeResize="0"/>
          <p:nvPr/>
        </p:nvPicPr>
        <p:blipFill>
          <a:blip r:embed="rId3">
            <a:alphaModFix/>
          </a:blip>
          <a:stretch>
            <a:fillRect/>
          </a:stretch>
        </p:blipFill>
        <p:spPr>
          <a:xfrm>
            <a:off x="311700" y="1428725"/>
            <a:ext cx="4398726" cy="2959900"/>
          </a:xfrm>
          <a:prstGeom prst="rect">
            <a:avLst/>
          </a:prstGeom>
          <a:noFill/>
          <a:ln>
            <a:noFill/>
          </a:ln>
        </p:spPr>
      </p:pic>
      <p:pic>
        <p:nvPicPr>
          <p:cNvPr id="199" name="Google Shape;199;p25"/>
          <p:cNvPicPr preferRelativeResize="0"/>
          <p:nvPr/>
        </p:nvPicPr>
        <p:blipFill>
          <a:blip r:embed="rId4">
            <a:alphaModFix/>
          </a:blip>
          <a:stretch>
            <a:fillRect/>
          </a:stretch>
        </p:blipFill>
        <p:spPr>
          <a:xfrm>
            <a:off x="5102025" y="3465000"/>
            <a:ext cx="3859176" cy="1252650"/>
          </a:xfrm>
          <a:prstGeom prst="rect">
            <a:avLst/>
          </a:prstGeom>
          <a:noFill/>
          <a:ln>
            <a:noFill/>
          </a:ln>
        </p:spPr>
      </p:pic>
      <p:pic>
        <p:nvPicPr>
          <p:cNvPr id="200" name="Google Shape;200;p25"/>
          <p:cNvPicPr preferRelativeResize="0"/>
          <p:nvPr/>
        </p:nvPicPr>
        <p:blipFill>
          <a:blip r:embed="rId5">
            <a:alphaModFix/>
          </a:blip>
          <a:stretch>
            <a:fillRect/>
          </a:stretch>
        </p:blipFill>
        <p:spPr>
          <a:xfrm>
            <a:off x="4970675" y="2290574"/>
            <a:ext cx="4121875" cy="877545"/>
          </a:xfrm>
          <a:prstGeom prst="rect">
            <a:avLst/>
          </a:prstGeom>
          <a:noFill/>
          <a:ln>
            <a:noFill/>
          </a:ln>
        </p:spPr>
      </p:pic>
      <p:pic>
        <p:nvPicPr>
          <p:cNvPr id="201" name="Google Shape;201;p25"/>
          <p:cNvPicPr preferRelativeResize="0"/>
          <p:nvPr/>
        </p:nvPicPr>
        <p:blipFill>
          <a:blip r:embed="rId6">
            <a:alphaModFix/>
          </a:blip>
          <a:stretch>
            <a:fillRect/>
          </a:stretch>
        </p:blipFill>
        <p:spPr>
          <a:xfrm>
            <a:off x="5036350" y="1142944"/>
            <a:ext cx="3990525" cy="7385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207" name="Google Shape;207;p26"/>
          <p:cNvSpPr txBox="1"/>
          <p:nvPr>
            <p:ph idx="1" type="body"/>
          </p:nvPr>
        </p:nvSpPr>
        <p:spPr>
          <a:xfrm>
            <a:off x="311700" y="1285875"/>
            <a:ext cx="8520600" cy="328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COCO subset of Localized Narratives was used.</a:t>
            </a:r>
            <a:endParaRPr/>
          </a:p>
          <a:p>
            <a:pPr indent="-342900" lvl="0" marL="457200" rtl="0" algn="l">
              <a:spcBef>
                <a:spcPts val="0"/>
              </a:spcBef>
              <a:spcAft>
                <a:spcPts val="0"/>
              </a:spcAft>
              <a:buSzPts val="1800"/>
              <a:buChar char="●"/>
            </a:pPr>
            <a:r>
              <a:rPr lang="en"/>
              <a:t>Each image has one or several pairs of the captioning paragraph and corresponding mouse traces.</a:t>
            </a:r>
            <a:endParaRPr/>
          </a:p>
          <a:p>
            <a:pPr indent="-342900" lvl="0" marL="457200" rtl="0" algn="l">
              <a:spcBef>
                <a:spcPts val="0"/>
              </a:spcBef>
              <a:spcAft>
                <a:spcPts val="0"/>
              </a:spcAft>
              <a:buSzPts val="1800"/>
              <a:buChar char="●"/>
            </a:pPr>
            <a:r>
              <a:rPr lang="en"/>
              <a:t>This data split is shortly </a:t>
            </a:r>
            <a:r>
              <a:rPr lang="en"/>
              <a:t>called</a:t>
            </a:r>
            <a:r>
              <a:rPr lang="en"/>
              <a:t> as LN-COCO.</a:t>
            </a:r>
            <a:endParaRPr/>
          </a:p>
          <a:p>
            <a:pPr indent="-342900" lvl="0" marL="457200" rtl="0" algn="l">
              <a:spcBef>
                <a:spcPts val="0"/>
              </a:spcBef>
              <a:spcAft>
                <a:spcPts val="0"/>
              </a:spcAft>
              <a:buSzPts val="1800"/>
              <a:buChar char="●"/>
            </a:pPr>
            <a:r>
              <a:rPr lang="en"/>
              <a:t>Every single pair is called Localized Narrative.</a:t>
            </a:r>
            <a:endParaRPr/>
          </a:p>
          <a:p>
            <a:pPr indent="-342900" lvl="0" marL="457200" rtl="0" algn="l">
              <a:spcBef>
                <a:spcPts val="0"/>
              </a:spcBef>
              <a:spcAft>
                <a:spcPts val="0"/>
              </a:spcAft>
              <a:buSzPts val="1800"/>
              <a:buChar char="●"/>
            </a:pPr>
            <a:r>
              <a:rPr lang="en"/>
              <a:t>Training set contains 134,272 localized narratives and validation set contains 8,573.</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Supervision scores</a:t>
            </a:r>
            <a:endParaRPr/>
          </a:p>
        </p:txBody>
      </p:sp>
      <p:pic>
        <p:nvPicPr>
          <p:cNvPr id="213" name="Google Shape;213;p27"/>
          <p:cNvPicPr preferRelativeResize="0"/>
          <p:nvPr/>
        </p:nvPicPr>
        <p:blipFill>
          <a:blip r:embed="rId3">
            <a:alphaModFix/>
          </a:blip>
          <a:stretch>
            <a:fillRect/>
          </a:stretch>
        </p:blipFill>
        <p:spPr>
          <a:xfrm>
            <a:off x="3086400" y="1017725"/>
            <a:ext cx="3450250" cy="380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1152475"/>
            <a:ext cx="85206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Task Definition</a:t>
            </a:r>
            <a:endParaRPr/>
          </a:p>
          <a:p>
            <a:pPr indent="-342900" lvl="0" marL="457200" rtl="0" algn="l">
              <a:spcBef>
                <a:spcPts val="0"/>
              </a:spcBef>
              <a:spcAft>
                <a:spcPts val="0"/>
              </a:spcAft>
              <a:buSzPts val="1800"/>
              <a:buChar char="●"/>
            </a:pPr>
            <a:r>
              <a:rPr lang="en"/>
              <a:t>LoopCAG Model Components</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Example: Comparative Case Study</a:t>
            </a:r>
            <a:endParaRPr/>
          </a:p>
        </p:txBody>
      </p:sp>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4075"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5"/>
          <p:cNvSpPr/>
          <p:nvPr/>
        </p:nvSpPr>
        <p:spPr>
          <a:xfrm>
            <a:off x="41977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74" name="Google Shape;74;p15"/>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a:t>
            </a:r>
            <a:r>
              <a:rPr lang="en" sz="1100"/>
              <a:t>d</a:t>
            </a:r>
            <a:r>
              <a:rPr lang="en" sz="1100"/>
              <a:t>efinition</a:t>
            </a:r>
            <a:endParaRPr sz="1100"/>
          </a:p>
        </p:txBody>
      </p:sp>
      <p:sp>
        <p:nvSpPr>
          <p:cNvPr id="75" name="Google Shape;75;p15"/>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a:t>
            </a:r>
            <a:r>
              <a:rPr lang="en" sz="1100"/>
              <a:t>m</a:t>
            </a:r>
            <a:r>
              <a:rPr lang="en" sz="1100"/>
              <a:t>odel</a:t>
            </a:r>
            <a:endParaRPr sz="1100"/>
          </a:p>
        </p:txBody>
      </p:sp>
      <p:sp>
        <p:nvSpPr>
          <p:cNvPr id="76" name="Google Shape;76;p15"/>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77" name="Google Shape;77;p15"/>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
        <p:nvSpPr>
          <p:cNvPr id="78" name="Google Shape;78;p15"/>
          <p:cNvSpPr txBox="1"/>
          <p:nvPr/>
        </p:nvSpPr>
        <p:spPr>
          <a:xfrm>
            <a:off x="310775" y="883575"/>
            <a:ext cx="8065500" cy="1251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Proxima Nova"/>
              <a:buChar char="●"/>
            </a:pPr>
            <a:r>
              <a:rPr i="1" lang="en" u="sng">
                <a:latin typeface="Proxima Nova"/>
                <a:ea typeface="Proxima Nova"/>
                <a:cs typeface="Proxima Nova"/>
                <a:sym typeface="Proxima Nova"/>
              </a:rPr>
              <a:t>User </a:t>
            </a:r>
            <a:r>
              <a:rPr i="1" lang="en" u="sng">
                <a:latin typeface="Proxima Nova"/>
                <a:ea typeface="Proxima Nova"/>
                <a:cs typeface="Proxima Nova"/>
                <a:sym typeface="Proxima Nova"/>
              </a:rPr>
              <a:t>input</a:t>
            </a:r>
            <a:r>
              <a:rPr i="1" lang="en">
                <a:latin typeface="Proxima Nova"/>
                <a:ea typeface="Proxima Nova"/>
                <a:cs typeface="Proxima Nova"/>
                <a:sym typeface="Proxima Nova"/>
              </a:rPr>
              <a:t> </a:t>
            </a:r>
            <a:r>
              <a:rPr lang="en">
                <a:latin typeface="Proxima Nova"/>
                <a:ea typeface="Proxima Nova"/>
                <a:cs typeface="Proxima Nova"/>
                <a:sym typeface="Proxima Nova"/>
              </a:rPr>
              <a:t>: A sequence of visual elements (or "</a:t>
            </a:r>
            <a:r>
              <a:rPr b="1" lang="en">
                <a:latin typeface="Proxima Nova"/>
                <a:ea typeface="Proxima Nova"/>
                <a:cs typeface="Proxima Nova"/>
                <a:sym typeface="Proxima Nova"/>
              </a:rPr>
              <a:t>traces</a:t>
            </a:r>
            <a:r>
              <a:rPr lang="en">
                <a:latin typeface="Proxima Nova"/>
                <a:ea typeface="Proxima Nova"/>
                <a:cs typeface="Proxima Nova"/>
                <a:sym typeface="Proxima Nova"/>
              </a:rPr>
              <a:t>") associated with the image.</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This paper introduces a novel model called </a:t>
            </a:r>
            <a:r>
              <a:rPr i="1" lang="en">
                <a:latin typeface="Proxima Nova"/>
                <a:ea typeface="Proxima Nova"/>
                <a:cs typeface="Proxima Nova"/>
                <a:sym typeface="Proxima Nova"/>
              </a:rPr>
              <a:t>LoopCAG</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latin typeface="Proxima Nova"/>
                <a:ea typeface="Proxima Nova"/>
                <a:cs typeface="Proxima Nova"/>
                <a:sym typeface="Proxima Nova"/>
              </a:rPr>
              <a:t>Connects </a:t>
            </a:r>
            <a:r>
              <a:rPr b="1" lang="en">
                <a:latin typeface="Proxima Nova"/>
                <a:ea typeface="Proxima Nova"/>
                <a:cs typeface="Proxima Nova"/>
                <a:sym typeface="Proxima Nova"/>
              </a:rPr>
              <a:t>C</a:t>
            </a:r>
            <a:r>
              <a:rPr lang="en">
                <a:latin typeface="Proxima Nova"/>
                <a:ea typeface="Proxima Nova"/>
                <a:cs typeface="Proxima Nova"/>
                <a:sym typeface="Proxima Nova"/>
              </a:rPr>
              <a:t>ontrastive constraints and </a:t>
            </a:r>
            <a:r>
              <a:rPr b="1" lang="en">
                <a:latin typeface="Proxima Nova"/>
                <a:ea typeface="Proxima Nova"/>
                <a:cs typeface="Proxima Nova"/>
                <a:sym typeface="Proxima Nova"/>
              </a:rPr>
              <a:t>A</a:t>
            </a:r>
            <a:r>
              <a:rPr lang="en">
                <a:latin typeface="Proxima Nova"/>
                <a:ea typeface="Proxima Nova"/>
                <a:cs typeface="Proxima Nova"/>
                <a:sym typeface="Proxima Nova"/>
              </a:rPr>
              <a:t>ttention </a:t>
            </a:r>
            <a:r>
              <a:rPr b="1" lang="en">
                <a:latin typeface="Proxima Nova"/>
                <a:ea typeface="Proxima Nova"/>
                <a:cs typeface="Proxima Nova"/>
                <a:sym typeface="Proxima Nova"/>
              </a:rPr>
              <a:t>G</a:t>
            </a:r>
            <a:r>
              <a:rPr lang="en">
                <a:latin typeface="Proxima Nova"/>
                <a:ea typeface="Proxima Nova"/>
                <a:cs typeface="Proxima Nova"/>
                <a:sym typeface="Proxima Nova"/>
              </a:rPr>
              <a:t>uidance in a Loop manner.</a:t>
            </a:r>
            <a:endParaRPr>
              <a:solidFill>
                <a:schemeClr val="dk1"/>
              </a:solidFill>
              <a:latin typeface="Proxima Nova"/>
              <a:ea typeface="Proxima Nova"/>
              <a:cs typeface="Proxima Nova"/>
              <a:sym typeface="Proxima Nova"/>
            </a:endParaRPr>
          </a:p>
          <a:p>
            <a:pPr indent="0" lvl="0" marL="457200" rtl="0" algn="l">
              <a:spcBef>
                <a:spcPts val="1200"/>
              </a:spcBef>
              <a:spcAft>
                <a:spcPts val="0"/>
              </a:spcAft>
              <a:buNone/>
            </a:pPr>
            <a:r>
              <a:rPr lang="en" sz="1100"/>
              <a:t>	 	 	</a:t>
            </a:r>
            <a:endParaRPr>
              <a:solidFill>
                <a:schemeClr val="dk1"/>
              </a:solidFill>
              <a:latin typeface="Proxima Nova"/>
              <a:ea typeface="Proxima Nova"/>
              <a:cs typeface="Proxima Nova"/>
              <a:sym typeface="Proxima Nova"/>
            </a:endParaRPr>
          </a:p>
        </p:txBody>
      </p:sp>
      <p:pic>
        <p:nvPicPr>
          <p:cNvPr id="79" name="Google Shape;79;p15"/>
          <p:cNvPicPr preferRelativeResize="0"/>
          <p:nvPr/>
        </p:nvPicPr>
        <p:blipFill>
          <a:blip r:embed="rId3">
            <a:alphaModFix/>
          </a:blip>
          <a:stretch>
            <a:fillRect/>
          </a:stretch>
        </p:blipFill>
        <p:spPr>
          <a:xfrm>
            <a:off x="1620700" y="2134875"/>
            <a:ext cx="5445650" cy="2197900"/>
          </a:xfrm>
          <a:prstGeom prst="rect">
            <a:avLst/>
          </a:prstGeom>
          <a:noFill/>
          <a:ln>
            <a:noFill/>
          </a:ln>
        </p:spPr>
      </p:pic>
      <p:sp>
        <p:nvSpPr>
          <p:cNvPr id="80" name="Google Shape;80;p15"/>
          <p:cNvSpPr txBox="1"/>
          <p:nvPr/>
        </p:nvSpPr>
        <p:spPr>
          <a:xfrm>
            <a:off x="2429075" y="4242700"/>
            <a:ext cx="3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Figure 1: Trace controlled image caption</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9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Definition</a:t>
            </a:r>
            <a:endParaRPr/>
          </a:p>
        </p:txBody>
      </p:sp>
      <p:sp>
        <p:nvSpPr>
          <p:cNvPr id="86" name="Google Shape;86;p16"/>
          <p:cNvSpPr txBox="1"/>
          <p:nvPr>
            <p:ph idx="1" type="body"/>
          </p:nvPr>
        </p:nvSpPr>
        <p:spPr>
          <a:xfrm>
            <a:off x="311700" y="1017713"/>
            <a:ext cx="8520600" cy="3305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The task is to generate a text description y given an image I.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i="1" lang="en" sz="1400" u="sng">
                <a:solidFill>
                  <a:schemeClr val="dk1"/>
                </a:solidFill>
              </a:rPr>
              <a:t>Additional input</a:t>
            </a:r>
            <a:r>
              <a:rPr lang="en" sz="1400">
                <a:solidFill>
                  <a:schemeClr val="dk1"/>
                </a:solidFill>
              </a:rPr>
              <a:t> : </a:t>
            </a:r>
            <a:r>
              <a:rPr lang="en" sz="1400">
                <a:solidFill>
                  <a:schemeClr val="dk1"/>
                </a:solidFill>
              </a:rPr>
              <a:t> Sequence of tracepoints coordinates with timestamps.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rgbClr val="000000"/>
                </a:solidFill>
              </a:rPr>
              <a:t>Each trace segment is converted to its minimal bounding rectangle. </a:t>
            </a:r>
            <a:endParaRPr sz="1400">
              <a:solidFill>
                <a:srgbClr val="000000"/>
              </a:solidFill>
            </a:endParaRPr>
          </a:p>
          <a:p>
            <a:pPr indent="-317500" lvl="0" marL="457200" rtl="0" algn="l">
              <a:lnSpc>
                <a:spcPct val="200000"/>
              </a:lnSpc>
              <a:spcBef>
                <a:spcPts val="0"/>
              </a:spcBef>
              <a:spcAft>
                <a:spcPts val="0"/>
              </a:spcAft>
              <a:buClr>
                <a:schemeClr val="dk1"/>
              </a:buClr>
              <a:buSzPts val="1400"/>
              <a:buChar char="●"/>
            </a:pPr>
            <a:r>
              <a:rPr lang="en" sz="1400">
                <a:solidFill>
                  <a:srgbClr val="000000"/>
                </a:solidFill>
              </a:rPr>
              <a:t>Every bounding rectangle can be represented by a 5D vector;</a:t>
            </a:r>
            <a:endParaRPr sz="1400">
              <a:solidFill>
                <a:srgbClr val="000000"/>
              </a:solidFill>
            </a:endParaRPr>
          </a:p>
          <a:p>
            <a:pPr indent="-317500" lvl="0" marL="457200" rtl="0" algn="l">
              <a:lnSpc>
                <a:spcPct val="200000"/>
              </a:lnSpc>
              <a:spcBef>
                <a:spcPts val="0"/>
              </a:spcBef>
              <a:spcAft>
                <a:spcPts val="0"/>
              </a:spcAft>
              <a:buClr>
                <a:schemeClr val="dk1"/>
              </a:buClr>
              <a:buSzPts val="1400"/>
              <a:buChar char="●"/>
            </a:pPr>
            <a:r>
              <a:rPr lang="en" sz="1400" u="sng">
                <a:solidFill>
                  <a:srgbClr val="000000"/>
                </a:solidFill>
              </a:rPr>
              <a:t>vector</a:t>
            </a:r>
            <a:r>
              <a:rPr lang="en" sz="1400">
                <a:solidFill>
                  <a:srgbClr val="000000"/>
                </a:solidFill>
              </a:rPr>
              <a:t>: normalized coordinates of the top-left and bottom-right corners, and the area ratio with respect to the whole image.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pre-trained visual object detector :  a set of visual features for each object is extracted, further to be used by the model to generate a high-quality image caption.</a:t>
            </a:r>
            <a:endParaRPr sz="1400">
              <a:solidFill>
                <a:srgbClr val="000000"/>
              </a:solidFill>
            </a:endParaRPr>
          </a:p>
          <a:p>
            <a:pPr indent="0" lvl="0" marL="457200" rtl="0" algn="l">
              <a:lnSpc>
                <a:spcPct val="200000"/>
              </a:lnSpc>
              <a:spcBef>
                <a:spcPts val="0"/>
              </a:spcBef>
              <a:spcAft>
                <a:spcPts val="0"/>
              </a:spcAft>
              <a:buNone/>
            </a:pPr>
            <a:r>
              <a:t/>
            </a:r>
            <a:endParaRPr sz="1400">
              <a:solidFill>
                <a:srgbClr val="000000"/>
              </a:solidFill>
            </a:endParaRPr>
          </a:p>
          <a:p>
            <a:pPr indent="0" lvl="0" marL="457200" rtl="0" algn="l">
              <a:lnSpc>
                <a:spcPct val="200000"/>
              </a:lnSpc>
              <a:spcBef>
                <a:spcPts val="0"/>
              </a:spcBef>
              <a:spcAft>
                <a:spcPts val="1200"/>
              </a:spcAft>
              <a:buSzPts val="852"/>
              <a:buNone/>
            </a:pPr>
            <a:r>
              <a:t/>
            </a:r>
            <a:endParaRPr sz="1395">
              <a:solidFill>
                <a:schemeClr val="dk1"/>
              </a:solidFill>
            </a:endParaRPr>
          </a:p>
        </p:txBody>
      </p:sp>
      <p:sp>
        <p:nvSpPr>
          <p:cNvPr id="87" name="Google Shape;87;p16"/>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88" name="Google Shape;88;p16"/>
          <p:cNvSpPr/>
          <p:nvPr/>
        </p:nvSpPr>
        <p:spPr>
          <a:xfrm>
            <a:off x="2040050"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89" name="Google Shape;89;p16"/>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90" name="Google Shape;90;p16"/>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91" name="Google Shape;91;p16"/>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LoopCAG’s </a:t>
            </a:r>
            <a:r>
              <a:rPr lang="en"/>
              <a:t>Model Components</a:t>
            </a:r>
            <a:endParaRPr/>
          </a:p>
        </p:txBody>
      </p:sp>
      <p:sp>
        <p:nvSpPr>
          <p:cNvPr id="97" name="Google Shape;97;p17"/>
          <p:cNvSpPr txBox="1"/>
          <p:nvPr>
            <p:ph idx="1" type="body"/>
          </p:nvPr>
        </p:nvSpPr>
        <p:spPr>
          <a:xfrm>
            <a:off x="311700" y="3677175"/>
            <a:ext cx="8520600" cy="10857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AutoNum type="arabicPeriod"/>
            </a:pPr>
            <a:r>
              <a:rPr b="1" lang="en" sz="1400"/>
              <a:t>Caption Generation – Transformer-based encoder-decoder</a:t>
            </a:r>
            <a:endParaRPr b="1" sz="1400"/>
          </a:p>
          <a:p>
            <a:pPr indent="-310832" lvl="1" marL="914400" rtl="0" algn="l">
              <a:spcBef>
                <a:spcPts val="0"/>
              </a:spcBef>
              <a:spcAft>
                <a:spcPts val="0"/>
              </a:spcAft>
              <a:buSzPct val="100000"/>
              <a:buChar char="○"/>
            </a:pPr>
            <a:r>
              <a:rPr lang="en" u="sng"/>
              <a:t>Encoder</a:t>
            </a:r>
            <a:r>
              <a:rPr lang="en"/>
              <a:t>: takes Vision and Trace embeddings, concatenated </a:t>
            </a:r>
            <a:r>
              <a:rPr lang="en"/>
              <a:t>together</a:t>
            </a:r>
            <a:r>
              <a:rPr lang="en"/>
              <a:t> as input</a:t>
            </a:r>
            <a:endParaRPr/>
          </a:p>
          <a:p>
            <a:pPr indent="-310832" lvl="1" marL="914400" rtl="0" algn="l">
              <a:spcBef>
                <a:spcPts val="0"/>
              </a:spcBef>
              <a:spcAft>
                <a:spcPts val="0"/>
              </a:spcAft>
              <a:buSzPct val="100000"/>
              <a:buChar char="○"/>
            </a:pPr>
            <a:r>
              <a:rPr lang="en" u="sng"/>
              <a:t>Decoder</a:t>
            </a:r>
            <a:r>
              <a:rPr lang="en"/>
              <a:t>: generates caption tokens using vision and trace information from the hidden state of the encoder’s last layer</a:t>
            </a:r>
            <a:endParaRPr/>
          </a:p>
        </p:txBody>
      </p:sp>
      <p:pic>
        <p:nvPicPr>
          <p:cNvPr id="98" name="Google Shape;98;p17"/>
          <p:cNvPicPr preferRelativeResize="0"/>
          <p:nvPr/>
        </p:nvPicPr>
        <p:blipFill>
          <a:blip r:embed="rId3">
            <a:alphaModFix/>
          </a:blip>
          <a:stretch>
            <a:fillRect/>
          </a:stretch>
        </p:blipFill>
        <p:spPr>
          <a:xfrm>
            <a:off x="1297150" y="1017725"/>
            <a:ext cx="6549699" cy="2609625"/>
          </a:xfrm>
          <a:prstGeom prst="rect">
            <a:avLst/>
          </a:prstGeom>
          <a:noFill/>
          <a:ln>
            <a:noFill/>
          </a:ln>
        </p:spPr>
      </p:pic>
      <p:sp>
        <p:nvSpPr>
          <p:cNvPr id="99" name="Google Shape;99;p17"/>
          <p:cNvSpPr/>
          <p:nvPr/>
        </p:nvSpPr>
        <p:spPr>
          <a:xfrm>
            <a:off x="3232075" y="984675"/>
            <a:ext cx="2085300" cy="26427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2166300" y="2805250"/>
            <a:ext cx="1065900" cy="8220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02" name="Google Shape;102;p17"/>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03" name="Google Shape;103;p17"/>
          <p:cNvSpPr/>
          <p:nvPr/>
        </p:nvSpPr>
        <p:spPr>
          <a:xfrm>
            <a:off x="366032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04" name="Google Shape;104;p17"/>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05" name="Google Shape;105;p17"/>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LoopCAG’s Model Components</a:t>
            </a:r>
            <a:endParaRPr/>
          </a:p>
        </p:txBody>
      </p:sp>
      <p:sp>
        <p:nvSpPr>
          <p:cNvPr id="111" name="Google Shape;111;p18"/>
          <p:cNvSpPr txBox="1"/>
          <p:nvPr>
            <p:ph idx="1" type="body"/>
          </p:nvPr>
        </p:nvSpPr>
        <p:spPr>
          <a:xfrm>
            <a:off x="311700" y="3753375"/>
            <a:ext cx="8520600" cy="1085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startAt="2"/>
            </a:pPr>
            <a:r>
              <a:rPr b="1" lang="en" sz="1400"/>
              <a:t>Attention Guidanc</a:t>
            </a:r>
            <a:r>
              <a:rPr b="1" lang="en" sz="1400"/>
              <a:t>e – for spatial ground attention supervision construction</a:t>
            </a:r>
            <a:endParaRPr b="1" sz="1400"/>
          </a:p>
          <a:p>
            <a:pPr indent="-317500" lvl="1" marL="914400" rtl="0" algn="l">
              <a:spcBef>
                <a:spcPts val="0"/>
              </a:spcBef>
              <a:spcAft>
                <a:spcPts val="0"/>
              </a:spcAft>
              <a:buSzPts val="1400"/>
              <a:buAutoNum type="arabicPeriod"/>
            </a:pPr>
            <a:r>
              <a:rPr lang="en"/>
              <a:t>Language-trace temporal alignment</a:t>
            </a:r>
            <a:endParaRPr/>
          </a:p>
          <a:p>
            <a:pPr indent="-317500" lvl="1" marL="914400" rtl="0" algn="l">
              <a:spcBef>
                <a:spcPts val="0"/>
              </a:spcBef>
              <a:spcAft>
                <a:spcPts val="0"/>
              </a:spcAft>
              <a:buSzPts val="1400"/>
              <a:buAutoNum type="arabicPeriod"/>
            </a:pPr>
            <a:r>
              <a:rPr lang="en"/>
              <a:t>Language-vision spatial alignment</a:t>
            </a:r>
            <a:endParaRPr/>
          </a:p>
        </p:txBody>
      </p:sp>
      <p:pic>
        <p:nvPicPr>
          <p:cNvPr id="112" name="Google Shape;112;p18"/>
          <p:cNvPicPr preferRelativeResize="0"/>
          <p:nvPr/>
        </p:nvPicPr>
        <p:blipFill>
          <a:blip r:embed="rId3">
            <a:alphaModFix/>
          </a:blip>
          <a:stretch>
            <a:fillRect/>
          </a:stretch>
        </p:blipFill>
        <p:spPr>
          <a:xfrm>
            <a:off x="1297150" y="1017725"/>
            <a:ext cx="6549699" cy="2609625"/>
          </a:xfrm>
          <a:prstGeom prst="rect">
            <a:avLst/>
          </a:prstGeom>
          <a:noFill/>
          <a:ln>
            <a:noFill/>
          </a:ln>
        </p:spPr>
      </p:pic>
      <p:sp>
        <p:nvSpPr>
          <p:cNvPr id="113" name="Google Shape;113;p18"/>
          <p:cNvSpPr/>
          <p:nvPr/>
        </p:nvSpPr>
        <p:spPr>
          <a:xfrm>
            <a:off x="1393125" y="1017725"/>
            <a:ext cx="2035800" cy="18774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15" name="Google Shape;115;p18"/>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16" name="Google Shape;116;p18"/>
          <p:cNvSpPr/>
          <p:nvPr/>
        </p:nvSpPr>
        <p:spPr>
          <a:xfrm>
            <a:off x="366032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17" name="Google Shape;117;p18"/>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18" name="Google Shape;118;p18"/>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pic>
        <p:nvPicPr>
          <p:cNvPr id="119" name="Google Shape;119;p18"/>
          <p:cNvPicPr preferRelativeResize="0"/>
          <p:nvPr/>
        </p:nvPicPr>
        <p:blipFill>
          <a:blip r:embed="rId4">
            <a:alphaModFix/>
          </a:blip>
          <a:stretch>
            <a:fillRect/>
          </a:stretch>
        </p:blipFill>
        <p:spPr>
          <a:xfrm>
            <a:off x="3619850" y="1017725"/>
            <a:ext cx="3948600" cy="2691934"/>
          </a:xfrm>
          <a:prstGeom prst="rect">
            <a:avLst/>
          </a:prstGeom>
          <a:noFill/>
          <a:ln cap="flat" cmpd="sng" w="762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311700" y="3753375"/>
            <a:ext cx="8520600" cy="1085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eriod" startAt="3"/>
            </a:pPr>
            <a:r>
              <a:rPr b="1" lang="en" sz="1400"/>
              <a:t>Contrastive Constraints – for temporal alignment</a:t>
            </a:r>
            <a:endParaRPr b="1" sz="1400"/>
          </a:p>
          <a:p>
            <a:pPr indent="-317500" lvl="1" marL="914400" rtl="0" algn="l">
              <a:spcBef>
                <a:spcPts val="0"/>
              </a:spcBef>
              <a:spcAft>
                <a:spcPts val="0"/>
              </a:spcAft>
              <a:buSzPts val="1400"/>
              <a:buChar char="○"/>
            </a:pPr>
            <a:r>
              <a:rPr lang="en"/>
              <a:t>Split by Sentence – build a sentence-level alignment between </a:t>
            </a:r>
            <a:r>
              <a:rPr lang="en" u="sng"/>
              <a:t>caption</a:t>
            </a:r>
            <a:r>
              <a:rPr lang="en"/>
              <a:t> and </a:t>
            </a:r>
            <a:r>
              <a:rPr lang="en" u="sng"/>
              <a:t>traces</a:t>
            </a:r>
            <a:endParaRPr u="sng"/>
          </a:p>
          <a:p>
            <a:pPr indent="-317500" lvl="1" marL="914400" rtl="0" algn="l">
              <a:spcBef>
                <a:spcPts val="0"/>
              </a:spcBef>
              <a:spcAft>
                <a:spcPts val="0"/>
              </a:spcAft>
              <a:buSzPts val="1400"/>
              <a:buChar char="○"/>
            </a:pPr>
            <a:r>
              <a:rPr lang="en"/>
              <a:t>Train to make a correct temporal alignment between each corresponding caption sentence and trace segment pairs</a:t>
            </a:r>
            <a:endParaRPr/>
          </a:p>
        </p:txBody>
      </p:sp>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LoopCAG’s Model Components</a:t>
            </a:r>
            <a:endParaRPr/>
          </a:p>
        </p:txBody>
      </p:sp>
      <p:sp>
        <p:nvSpPr>
          <p:cNvPr id="126" name="Google Shape;126;p19"/>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27" name="Google Shape;127;p19"/>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28" name="Google Shape;128;p19"/>
          <p:cNvSpPr/>
          <p:nvPr/>
        </p:nvSpPr>
        <p:spPr>
          <a:xfrm>
            <a:off x="366032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29" name="Google Shape;129;p19"/>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30" name="Google Shape;130;p19"/>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pic>
        <p:nvPicPr>
          <p:cNvPr id="131" name="Google Shape;131;p19"/>
          <p:cNvPicPr preferRelativeResize="0"/>
          <p:nvPr/>
        </p:nvPicPr>
        <p:blipFill>
          <a:blip r:embed="rId3">
            <a:alphaModFix/>
          </a:blip>
          <a:stretch>
            <a:fillRect/>
          </a:stretch>
        </p:blipFill>
        <p:spPr>
          <a:xfrm>
            <a:off x="1297150" y="1017725"/>
            <a:ext cx="6549699" cy="2609625"/>
          </a:xfrm>
          <a:prstGeom prst="rect">
            <a:avLst/>
          </a:prstGeom>
          <a:noFill/>
          <a:ln>
            <a:noFill/>
          </a:ln>
        </p:spPr>
      </p:pic>
      <p:sp>
        <p:nvSpPr>
          <p:cNvPr id="132" name="Google Shape;132;p19"/>
          <p:cNvSpPr/>
          <p:nvPr/>
        </p:nvSpPr>
        <p:spPr>
          <a:xfrm>
            <a:off x="5240125" y="1064200"/>
            <a:ext cx="2344800" cy="23619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9"/>
          <p:cNvPicPr preferRelativeResize="0"/>
          <p:nvPr/>
        </p:nvPicPr>
        <p:blipFill>
          <a:blip r:embed="rId4">
            <a:alphaModFix/>
          </a:blip>
          <a:stretch>
            <a:fillRect/>
          </a:stretch>
        </p:blipFill>
        <p:spPr>
          <a:xfrm>
            <a:off x="767200" y="1080746"/>
            <a:ext cx="4305855" cy="2609626"/>
          </a:xfrm>
          <a:prstGeom prst="rect">
            <a:avLst/>
          </a:prstGeom>
          <a:noFill/>
          <a:ln cap="flat" cmpd="sng" w="762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9" name="Google Shape;139;p20"/>
          <p:cNvPicPr preferRelativeResize="0"/>
          <p:nvPr/>
        </p:nvPicPr>
        <p:blipFill>
          <a:blip r:embed="rId3">
            <a:alphaModFix/>
          </a:blip>
          <a:stretch>
            <a:fillRect/>
          </a:stretch>
        </p:blipFill>
        <p:spPr>
          <a:xfrm>
            <a:off x="659387" y="1254462"/>
            <a:ext cx="7977613" cy="1473650"/>
          </a:xfrm>
          <a:prstGeom prst="rect">
            <a:avLst/>
          </a:prstGeom>
          <a:noFill/>
          <a:ln>
            <a:noFill/>
          </a:ln>
        </p:spPr>
      </p:pic>
      <p:sp>
        <p:nvSpPr>
          <p:cNvPr id="140" name="Google Shape;140;p20"/>
          <p:cNvSpPr txBox="1"/>
          <p:nvPr/>
        </p:nvSpPr>
        <p:spPr>
          <a:xfrm>
            <a:off x="2962800" y="944600"/>
            <a:ext cx="321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Table 1: Comparing with baseline methods</a:t>
            </a:r>
            <a:endParaRPr b="1" sz="1200">
              <a:latin typeface="Proxima Nova"/>
              <a:ea typeface="Proxima Nova"/>
              <a:cs typeface="Proxima Nova"/>
              <a:sym typeface="Proxima Nova"/>
            </a:endParaRPr>
          </a:p>
        </p:txBody>
      </p:sp>
      <p:sp>
        <p:nvSpPr>
          <p:cNvPr id="141" name="Google Shape;141;p20"/>
          <p:cNvSpPr/>
          <p:nvPr/>
        </p:nvSpPr>
        <p:spPr>
          <a:xfrm>
            <a:off x="7035925" y="1788425"/>
            <a:ext cx="582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43" name="Google Shape;143;p20"/>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44" name="Google Shape;144;p20"/>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45" name="Google Shape;145;p20"/>
          <p:cNvSpPr/>
          <p:nvPr/>
        </p:nvSpPr>
        <p:spPr>
          <a:xfrm>
            <a:off x="5280600" y="4810525"/>
            <a:ext cx="1579800" cy="219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46" name="Google Shape;146;p20"/>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
        <p:nvSpPr>
          <p:cNvPr id="147" name="Google Shape;147;p20"/>
          <p:cNvSpPr/>
          <p:nvPr/>
        </p:nvSpPr>
        <p:spPr>
          <a:xfrm>
            <a:off x="7035925" y="2401463"/>
            <a:ext cx="582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0"/>
          <p:cNvGrpSpPr/>
          <p:nvPr/>
        </p:nvGrpSpPr>
        <p:grpSpPr>
          <a:xfrm>
            <a:off x="6323725" y="1788425"/>
            <a:ext cx="429300" cy="852475"/>
            <a:chOff x="6323725" y="1788425"/>
            <a:chExt cx="429300" cy="852475"/>
          </a:xfrm>
        </p:grpSpPr>
        <p:sp>
          <p:nvSpPr>
            <p:cNvPr id="149" name="Google Shape;149;p20"/>
            <p:cNvSpPr/>
            <p:nvPr/>
          </p:nvSpPr>
          <p:spPr>
            <a:xfrm>
              <a:off x="6323725" y="2411100"/>
              <a:ext cx="429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6323725" y="1788425"/>
              <a:ext cx="429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0"/>
            <p:cNvCxnSpPr>
              <a:stCxn id="150" idx="1"/>
              <a:endCxn id="149" idx="1"/>
            </p:cNvCxnSpPr>
            <p:nvPr/>
          </p:nvCxnSpPr>
          <p:spPr>
            <a:xfrm>
              <a:off x="6323725" y="1903325"/>
              <a:ext cx="600" cy="622800"/>
            </a:xfrm>
            <a:prstGeom prst="curvedConnector3">
              <a:avLst>
                <a:gd fmla="val -39687500" name="adj1"/>
              </a:avLst>
            </a:prstGeom>
            <a:noFill/>
            <a:ln cap="flat" cmpd="sng" w="28575">
              <a:solidFill>
                <a:srgbClr val="FF0000"/>
              </a:solidFill>
              <a:prstDash val="solid"/>
              <a:round/>
              <a:headEnd len="med" w="med" type="none"/>
              <a:tailEnd len="med" w="med" type="triangle"/>
            </a:ln>
          </p:spPr>
        </p:cxnSp>
      </p:grpSp>
      <p:cxnSp>
        <p:nvCxnSpPr>
          <p:cNvPr id="152" name="Google Shape;152;p20"/>
          <p:cNvCxnSpPr>
            <a:stCxn id="141" idx="1"/>
            <a:endCxn id="147" idx="1"/>
          </p:cNvCxnSpPr>
          <p:nvPr/>
        </p:nvCxnSpPr>
        <p:spPr>
          <a:xfrm>
            <a:off x="7035925" y="1903325"/>
            <a:ext cx="600" cy="612900"/>
          </a:xfrm>
          <a:prstGeom prst="curvedConnector3">
            <a:avLst>
              <a:gd fmla="val -39687500" name="adj1"/>
            </a:avLst>
          </a:prstGeom>
          <a:noFill/>
          <a:ln cap="flat" cmpd="sng" w="28575">
            <a:solidFill>
              <a:srgbClr val="FF0000"/>
            </a:solidFill>
            <a:prstDash val="solid"/>
            <a:round/>
            <a:headEnd len="med" w="med" type="none"/>
            <a:tailEnd len="med" w="med" type="triangle"/>
          </a:ln>
        </p:spPr>
      </p:cxnSp>
      <p:grpSp>
        <p:nvGrpSpPr>
          <p:cNvPr id="153" name="Google Shape;153;p20"/>
          <p:cNvGrpSpPr/>
          <p:nvPr/>
        </p:nvGrpSpPr>
        <p:grpSpPr>
          <a:xfrm>
            <a:off x="3634150" y="1788425"/>
            <a:ext cx="429300" cy="852475"/>
            <a:chOff x="6323725" y="1788425"/>
            <a:chExt cx="429300" cy="852475"/>
          </a:xfrm>
        </p:grpSpPr>
        <p:sp>
          <p:nvSpPr>
            <p:cNvPr id="154" name="Google Shape;154;p20"/>
            <p:cNvSpPr/>
            <p:nvPr/>
          </p:nvSpPr>
          <p:spPr>
            <a:xfrm>
              <a:off x="6323725" y="2411100"/>
              <a:ext cx="429300" cy="229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6323725" y="1788425"/>
              <a:ext cx="429300" cy="229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20"/>
            <p:cNvCxnSpPr>
              <a:stCxn id="155" idx="1"/>
              <a:endCxn id="154" idx="1"/>
            </p:cNvCxnSpPr>
            <p:nvPr/>
          </p:nvCxnSpPr>
          <p:spPr>
            <a:xfrm>
              <a:off x="6323725" y="1903325"/>
              <a:ext cx="600" cy="622800"/>
            </a:xfrm>
            <a:prstGeom prst="curvedConnector3">
              <a:avLst>
                <a:gd fmla="val -39687500" name="adj1"/>
              </a:avLst>
            </a:prstGeom>
            <a:noFill/>
            <a:ln cap="flat" cmpd="sng" w="28575">
              <a:solidFill>
                <a:srgbClr val="0000FF"/>
              </a:solidFill>
              <a:prstDash val="solid"/>
              <a:round/>
              <a:headEnd len="med" w="med" type="none"/>
              <a:tailEnd len="med" w="med" type="triangle"/>
            </a:ln>
          </p:spPr>
        </p:cxnSp>
      </p:grpSp>
      <p:sp>
        <p:nvSpPr>
          <p:cNvPr id="157" name="Google Shape;157;p20"/>
          <p:cNvSpPr txBox="1"/>
          <p:nvPr/>
        </p:nvSpPr>
        <p:spPr>
          <a:xfrm>
            <a:off x="1758900" y="413975"/>
            <a:ext cx="3043800" cy="554100"/>
          </a:xfrm>
          <a:prstGeom prst="rect">
            <a:avLst/>
          </a:prstGeom>
          <a:solidFill>
            <a:srgbClr val="00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Better alignment to </a:t>
            </a:r>
            <a:r>
              <a:rPr lang="en" sz="1200">
                <a:solidFill>
                  <a:schemeClr val="lt1"/>
                </a:solidFill>
              </a:rPr>
              <a:t>the user intent in terms of </a:t>
            </a:r>
            <a:r>
              <a:rPr lang="en" sz="1200">
                <a:solidFill>
                  <a:schemeClr val="lt1"/>
                </a:solidFill>
              </a:rPr>
              <a:t>the order of generated sentence </a:t>
            </a:r>
            <a:endParaRPr sz="1200">
              <a:solidFill>
                <a:schemeClr val="lt1"/>
              </a:solidFill>
              <a:latin typeface="Proxima Nova"/>
              <a:ea typeface="Proxima Nova"/>
              <a:cs typeface="Proxima Nova"/>
              <a:sym typeface="Proxima Nova"/>
            </a:endParaRPr>
          </a:p>
        </p:txBody>
      </p:sp>
      <p:sp>
        <p:nvSpPr>
          <p:cNvPr id="158" name="Google Shape;158;p20"/>
          <p:cNvSpPr txBox="1"/>
          <p:nvPr/>
        </p:nvSpPr>
        <p:spPr>
          <a:xfrm>
            <a:off x="6091413" y="598775"/>
            <a:ext cx="1651500" cy="3693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rPr>
              <a:t>More precise caption</a:t>
            </a:r>
            <a:endParaRPr sz="1200">
              <a:solidFill>
                <a:schemeClr val="lt1"/>
              </a:solidFill>
              <a:latin typeface="Proxima Nova"/>
              <a:ea typeface="Proxima Nova"/>
              <a:cs typeface="Proxima Nova"/>
              <a:sym typeface="Proxima Nova"/>
            </a:endParaRPr>
          </a:p>
        </p:txBody>
      </p:sp>
      <p:grpSp>
        <p:nvGrpSpPr>
          <p:cNvPr id="159" name="Google Shape;159;p20"/>
          <p:cNvGrpSpPr/>
          <p:nvPr/>
        </p:nvGrpSpPr>
        <p:grpSpPr>
          <a:xfrm>
            <a:off x="380050" y="3014500"/>
            <a:ext cx="8383901" cy="1686800"/>
            <a:chOff x="121075" y="3014500"/>
            <a:chExt cx="8383901" cy="1686800"/>
          </a:xfrm>
        </p:grpSpPr>
        <p:pic>
          <p:nvPicPr>
            <p:cNvPr id="160" name="Google Shape;160;p20"/>
            <p:cNvPicPr preferRelativeResize="0"/>
            <p:nvPr/>
          </p:nvPicPr>
          <p:blipFill>
            <a:blip r:embed="rId4">
              <a:alphaModFix/>
            </a:blip>
            <a:stretch>
              <a:fillRect/>
            </a:stretch>
          </p:blipFill>
          <p:spPr>
            <a:xfrm>
              <a:off x="639025" y="3014500"/>
              <a:ext cx="7865951" cy="1686800"/>
            </a:xfrm>
            <a:prstGeom prst="rect">
              <a:avLst/>
            </a:prstGeom>
            <a:noFill/>
            <a:ln>
              <a:noFill/>
            </a:ln>
          </p:spPr>
        </p:pic>
        <p:cxnSp>
          <p:nvCxnSpPr>
            <p:cNvPr id="161" name="Google Shape;161;p20"/>
            <p:cNvCxnSpPr/>
            <p:nvPr/>
          </p:nvCxnSpPr>
          <p:spPr>
            <a:xfrm>
              <a:off x="659375" y="3396600"/>
              <a:ext cx="0" cy="1156800"/>
            </a:xfrm>
            <a:prstGeom prst="straightConnector1">
              <a:avLst/>
            </a:prstGeom>
            <a:noFill/>
            <a:ln cap="flat" cmpd="sng" w="38100">
              <a:solidFill>
                <a:srgbClr val="FF9900"/>
              </a:solidFill>
              <a:prstDash val="solid"/>
              <a:round/>
              <a:headEnd len="med" w="med" type="none"/>
              <a:tailEnd len="med" w="med" type="triangle"/>
            </a:ln>
          </p:spPr>
        </p:cxnSp>
        <p:sp>
          <p:nvSpPr>
            <p:cNvPr id="162" name="Google Shape;162;p20"/>
            <p:cNvSpPr txBox="1"/>
            <p:nvPr/>
          </p:nvSpPr>
          <p:spPr>
            <a:xfrm rot="-5400000">
              <a:off x="-336875" y="3856400"/>
              <a:ext cx="1285200" cy="3693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rPr>
                <a:t>Improvement</a:t>
              </a:r>
              <a:endParaRPr sz="1200">
                <a:solidFill>
                  <a:schemeClr val="lt1"/>
                </a:solidFill>
                <a:latin typeface="Proxima Nova"/>
                <a:ea typeface="Proxima Nova"/>
                <a:cs typeface="Proxima Nova"/>
                <a:sym typeface="Proxima Nova"/>
              </a:endParaRPr>
            </a:p>
          </p:txBody>
        </p:sp>
      </p:grpSp>
      <p:sp>
        <p:nvSpPr>
          <p:cNvPr id="163" name="Google Shape;163;p20"/>
          <p:cNvSpPr txBox="1"/>
          <p:nvPr/>
        </p:nvSpPr>
        <p:spPr>
          <a:xfrm>
            <a:off x="3377988" y="2724825"/>
            <a:ext cx="2388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200">
                <a:latin typeface="Proxima Nova"/>
                <a:ea typeface="Proxima Nova"/>
                <a:cs typeface="Proxima Nova"/>
                <a:sym typeface="Proxima Nova"/>
              </a:rPr>
              <a:t>Table 2: Ablation Study results</a:t>
            </a:r>
            <a:endParaRPr b="1" sz="1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a:t>
            </a:r>
            <a:r>
              <a:rPr lang="en"/>
              <a:t> </a:t>
            </a:r>
            <a:r>
              <a:rPr lang="en"/>
              <a:t>Case Study</a:t>
            </a:r>
            <a:endParaRPr/>
          </a:p>
        </p:txBody>
      </p:sp>
      <p:pic>
        <p:nvPicPr>
          <p:cNvPr id="169" name="Google Shape;169;p21"/>
          <p:cNvPicPr preferRelativeResize="0"/>
          <p:nvPr/>
        </p:nvPicPr>
        <p:blipFill rotWithShape="1">
          <a:blip r:embed="rId3">
            <a:alphaModFix/>
          </a:blip>
          <a:srcRect b="1055" l="5390" r="5355" t="3814"/>
          <a:stretch/>
        </p:blipFill>
        <p:spPr>
          <a:xfrm>
            <a:off x="419775" y="1102750"/>
            <a:ext cx="2358449" cy="3531724"/>
          </a:xfrm>
          <a:prstGeom prst="rect">
            <a:avLst/>
          </a:prstGeom>
          <a:noFill/>
          <a:ln>
            <a:noFill/>
          </a:ln>
        </p:spPr>
      </p:pic>
      <p:pic>
        <p:nvPicPr>
          <p:cNvPr id="170" name="Google Shape;170;p21"/>
          <p:cNvPicPr preferRelativeResize="0"/>
          <p:nvPr/>
        </p:nvPicPr>
        <p:blipFill rotWithShape="1">
          <a:blip r:embed="rId4">
            <a:alphaModFix/>
          </a:blip>
          <a:srcRect b="0" l="0" r="0" t="1826"/>
          <a:stretch/>
        </p:blipFill>
        <p:spPr>
          <a:xfrm>
            <a:off x="2781775" y="1102875"/>
            <a:ext cx="3336899" cy="3531600"/>
          </a:xfrm>
          <a:prstGeom prst="rect">
            <a:avLst/>
          </a:prstGeom>
          <a:noFill/>
          <a:ln>
            <a:noFill/>
          </a:ln>
        </p:spPr>
      </p:pic>
      <p:sp>
        <p:nvSpPr>
          <p:cNvPr id="171" name="Google Shape;171;p21"/>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72" name="Google Shape;172;p21"/>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73" name="Google Shape;173;p21"/>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74" name="Google Shape;174;p21"/>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75" name="Google Shape;175;p21"/>
          <p:cNvSpPr/>
          <p:nvPr/>
        </p:nvSpPr>
        <p:spPr>
          <a:xfrm>
            <a:off x="6900875" y="4810525"/>
            <a:ext cx="20064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
        <p:nvSpPr>
          <p:cNvPr id="176" name="Google Shape;176;p21"/>
          <p:cNvSpPr txBox="1"/>
          <p:nvPr>
            <p:ph idx="1" type="body"/>
          </p:nvPr>
        </p:nvSpPr>
        <p:spPr>
          <a:xfrm>
            <a:off x="6118675" y="1102750"/>
            <a:ext cx="2788500" cy="353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LoopCAG has the same order as Ground Truth Captioning</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LoopCAG is m</a:t>
            </a:r>
            <a:r>
              <a:rPr lang="en" sz="1400"/>
              <a:t>ore reasonable than Baseline Captioning and +Trace Captioning</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