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A7"/>
    <a:srgbClr val="FEFFEB"/>
    <a:srgbClr val="A0E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4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2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7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1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6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5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90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8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A11-196A-4EE0-AED1-F56241009B17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2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69D-9064-44CA-A301-5DBD0219EFC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0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A427-2756-4E17-8A26-4B77F055FF3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94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441-C30A-4DA0-BEF8-40C220A2CC9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8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3836-9610-4ECD-A432-19B1B426335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58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191-0108-4E35-8040-BD3FCB95ACF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4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CD6-91AB-4AD5-B833-A3A8722E393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0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DDE6-2517-44FD-9405-B938BB00598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82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4F6A-23EB-4210-8F27-9BAFC111C987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1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076-9FEE-4DB8-B84D-A2799520773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5319-A4AA-413A-8BEF-C827F9FCDAD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2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AE4B-2818-4D62-BD97-0282A9A4713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6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40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56D0-ACDB-455C-9105-D8CED4D581F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56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BDC5-A90D-463D-8BD3-D2D695E6983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59685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BDC5-A90D-463D-8BD3-D2D695E6983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13833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69BA-70F5-46D2-B349-0F2C13E3AF1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11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15D0-6CF8-466B-BDFB-01533644E35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DD56F0-CB50-4B86-AC1A-D19E43CFBD2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12/9/2020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5B7EF8-8934-46B1-A32C-A9FD24D1198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1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check-if-a-given-point-lies-inside-a-polygon/" TargetMode="Externa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235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90254" y="604398"/>
            <a:ext cx="9166168" cy="18288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</a:effectLst>
          <a:scene3d>
            <a:camera prst="orthographicFront"/>
            <a:lightRig rig="harsh" dir="t"/>
          </a:scene3d>
          <a:sp3d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0" rIns="0" bIns="0" numCol="1" anchor="b">
            <a:prstTxWarp prst="textChevron">
              <a:avLst/>
            </a:prstTxWarp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ln/>
                <a:solidFill>
                  <a:srgbClr val="D99C3F"/>
                </a:solidFill>
                <a:latin typeface="Arial" pitchFamily="34" charset="0"/>
                <a:cs typeface="Arial" pitchFamily="34" charset="0"/>
              </a:rPr>
              <a:t>OlYMPIC</a:t>
            </a:r>
            <a:r>
              <a:rPr lang="en-US" b="1" dirty="0" smtClean="0">
                <a:ln/>
                <a:solidFill>
                  <a:srgbClr val="D99C3F"/>
                </a:solidFill>
                <a:latin typeface="Arial" pitchFamily="34" charset="0"/>
                <a:cs typeface="Arial" pitchFamily="34" charset="0"/>
              </a:rPr>
              <a:t> TIN HỌC SINH VIÊN XXIX  2020</a:t>
            </a:r>
            <a:endParaRPr lang="en-US" b="1" dirty="0">
              <a:ln/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8004" y="3071173"/>
            <a:ext cx="6733330" cy="5847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 CHUYÊN</a:t>
            </a:r>
            <a:endParaRPr lang="en-US" sz="3200" b="1" dirty="0">
              <a:ln/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own Arrow 6">
            <a:hlinkClick r:id="" action="ppaction://noaction"/>
          </p:cNvPr>
          <p:cNvSpPr/>
          <p:nvPr/>
        </p:nvSpPr>
        <p:spPr>
          <a:xfrm>
            <a:off x="839449" y="5218421"/>
            <a:ext cx="464695" cy="801975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13000">
                <a:srgbClr val="00B0F0"/>
              </a:gs>
              <a:gs pos="45000">
                <a:srgbClr val="D99C3F">
                  <a:lumMod val="20000"/>
                  <a:lumOff val="80000"/>
                </a:srgbClr>
              </a:gs>
              <a:gs pos="29000">
                <a:srgbClr val="4BCAAD">
                  <a:lumMod val="40000"/>
                  <a:lumOff val="60000"/>
                </a:srgbClr>
              </a:gs>
              <a:gs pos="60000">
                <a:srgbClr val="4BCAAD">
                  <a:lumMod val="20000"/>
                  <a:lumOff val="80000"/>
                </a:srgbClr>
              </a:gs>
              <a:gs pos="77000">
                <a:srgbClr val="FFFF00"/>
              </a:gs>
              <a:gs pos="95000">
                <a:srgbClr val="CE6633">
                  <a:lumMod val="5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ysClr val="windowText" lastClr="000000">
                <a:shade val="48000"/>
                <a:satMod val="110000"/>
              </a:sysClr>
            </a:solidFill>
            <a:prstDash val="solid"/>
          </a:ln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>
            <a:normAutofit/>
          </a:bodyPr>
          <a:lstStyle/>
          <a:p>
            <a:pPr marL="548640" indent="-411480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Char char=""/>
              <a:defRPr/>
            </a:pPr>
            <a:endParaRPr lang="en-US" sz="3600" kern="0">
              <a:solidFill>
                <a:srgbClr val="A35DD1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DUOC%20CHUANmau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" y="80442"/>
            <a:ext cx="1246909" cy="153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66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78000">
              <a:srgbClr val="A0E0BD"/>
            </a:gs>
            <a:gs pos="93000">
              <a:schemeClr val="accent6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60" y="122227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vết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17" y="195388"/>
            <a:ext cx="7542588" cy="14541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75" y="1516628"/>
            <a:ext cx="10966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mảng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5775" y="1942608"/>
            <a:ext cx="3267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9895" y="2473166"/>
            <a:ext cx="2608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ô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383109" y="2473166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7130" y="2930827"/>
            <a:ext cx="6843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hay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7130" y="3330937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131252" y="3373192"/>
            <a:ext cx="392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</a:t>
            </a:r>
            <a:r>
              <a:rPr lang="en-US" sz="2000" b="1" baseline="-25000" dirty="0" err="1" smtClean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</a:t>
            </a:r>
            <a:r>
              <a:rPr lang="en-US" sz="2000" b="1" baseline="-25000" dirty="0" err="1" smtClean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(+∞, +∞).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051739" y="3737681"/>
            <a:ext cx="5587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0.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805319" y="4138196"/>
            <a:ext cx="8478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992" y="4580561"/>
            <a:ext cx="7459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ở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512" y="5306638"/>
            <a:ext cx="8196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 ở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44" y="5749003"/>
            <a:ext cx="98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8139" y="6433357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17" y="5715857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424" y="5917346"/>
            <a:ext cx="107908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4">
              <a:schemeClr val="tx2"/>
            </a:gs>
            <a:gs pos="19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84000">
              <a:schemeClr val="accent6">
                <a:lumMod val="40000"/>
                <a:lumOff val="60000"/>
              </a:schemeClr>
            </a:gs>
            <a:gs pos="96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624"/>
            <a:ext cx="7382435" cy="6064623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0070C0"/>
                </a:solidFill>
                <a:effectLst>
                  <a:reflection blurRad="6350" stA="55000" endA="300" endPos="45500" dir="5400000" sy="-100000" algn="bl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GIÃN CÁCH XÃ HỘI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toán học</a:t>
            </a:r>
          </a:p>
          <a:p>
            <a:pPr lvl="2" algn="just">
              <a:lnSpc>
                <a:spcPct val="150000"/>
              </a:lnSpc>
              <a:buClr>
                <a:schemeClr val="bg2"/>
              </a:buClr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điểm trên mặt phẳng tọa độ</a:t>
            </a:r>
          </a:p>
          <a:p>
            <a:pPr lvl="2" algn="just">
              <a:lnSpc>
                <a:spcPct val="150000"/>
              </a:lnSpc>
              <a:buClr>
                <a:schemeClr val="bg2"/>
              </a:buClr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đa giác ĐƠN, rời nhau </a:t>
            </a:r>
          </a:p>
          <a:p>
            <a:pPr lvl="2" algn="just">
              <a:lnSpc>
                <a:spcPct val="150000"/>
              </a:lnSpc>
              <a:buClr>
                <a:schemeClr val="bg2"/>
              </a:buClr>
            </a:pPr>
            <a:endParaRPr lang="en-US" sz="24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xác định số điểm trong đa giác đang chứa nhiều điểm nhất. 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 nằm trong là điểm thuộc hẳn bên trong hoặc nằm trên cạnh của đa giác</a:t>
            </a:r>
            <a:endParaRPr lang="en-US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843" y="341580"/>
            <a:ext cx="3577315" cy="357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80"/>
          <a:stretch/>
        </p:blipFill>
        <p:spPr>
          <a:xfrm>
            <a:off x="8041842" y="4262716"/>
            <a:ext cx="3577315" cy="180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54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4">
              <a:schemeClr val="tx2"/>
            </a:gs>
            <a:gs pos="19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84000">
              <a:schemeClr val="accent6">
                <a:lumMod val="40000"/>
                <a:lumOff val="60000"/>
              </a:schemeClr>
            </a:gs>
            <a:gs pos="96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49624"/>
            <a:ext cx="11443446" cy="617778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i="1" dirty="0" err="1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b="1" i="1" dirty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i="1" dirty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800" b="1" i="1" dirty="0" err="1" smtClean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800" b="1" i="1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i="1" dirty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con: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chemeClr val="accent1"/>
              </a:buClr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Ray casting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O(n) </a:t>
            </a:r>
          </a:p>
          <a:p>
            <a:pPr lvl="1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naïve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các điểm, kiểm tra điểm đó thuộc đa giác nào. Nếu thuộc đa giác thứ i tăng biến đếm số lượng phần tử thuộc đa giác i lên 1 đơn vị.</a:t>
            </a:r>
          </a:p>
          <a:p>
            <a:pPr lvl="2" algn="just">
              <a:buClr>
                <a:schemeClr val="accent1"/>
              </a:buClr>
            </a:pP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quả đa giác có số lượng phần tử lớn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O(n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 x p) ~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24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10</a:t>
            </a:r>
            <a:r>
              <a:rPr lang="vi-VN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10</a:t>
            </a:r>
            <a:r>
              <a:rPr lang="vi-VN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vi-VN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44" y="1734853"/>
            <a:ext cx="4819249" cy="2175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17" y="5715857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1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4">
              <a:schemeClr val="tx2"/>
            </a:gs>
            <a:gs pos="19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84000">
              <a:schemeClr val="accent6">
                <a:lumMod val="40000"/>
                <a:lumOff val="60000"/>
              </a:schemeClr>
            </a:gs>
            <a:gs pos="96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49624"/>
            <a:ext cx="11443446" cy="625899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i="1" dirty="0" err="1" smtClean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800" b="1" i="1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i="1" dirty="0"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1"/>
              </a:buClr>
            </a:pP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1000x1000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</a:p>
          <a:p>
            <a:pPr marL="914400" lvl="2" indent="0" algn="just">
              <a:buClr>
                <a:schemeClr val="accent1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Ý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tường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chia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thước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ô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1000x1000 </a:t>
            </a:r>
          </a:p>
          <a:p>
            <a:pPr marL="914400" lvl="2" indent="0" algn="just">
              <a:buClr>
                <a:schemeClr val="accent1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10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4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ô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1"/>
              </a:buClr>
            </a:pP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1"/>
              </a:buClr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các điểm,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1"/>
              </a:buClr>
            </a:pP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quả đa giác có số lượng phần tử lớn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 x p) ~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17" y="5715857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3311"/>
            <a:ext cx="107908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4">
              <a:schemeClr val="tx2"/>
            </a:gs>
            <a:gs pos="19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84000">
              <a:schemeClr val="accent6">
                <a:lumMod val="40000"/>
                <a:lumOff val="60000"/>
              </a:schemeClr>
            </a:gs>
            <a:gs pos="96000">
              <a:schemeClr val="accent4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18" y="-427598"/>
            <a:ext cx="680826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787" y="5973581"/>
            <a:ext cx="9533744" cy="646331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trân trọng cám ơn sự chú ý của quý thầy cô</a:t>
            </a:r>
            <a:endParaRPr lang="en-US" sz="3600" b="1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8583" y="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err="1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ln/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075" y="6139219"/>
            <a:ext cx="790043" cy="795814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9676"/>
            <a:ext cx="1079086" cy="1079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8547" y="4616879"/>
            <a:ext cx="4033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THÀNH HUY</a:t>
            </a:r>
          </a:p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huynt@hou.edu.vn</a:t>
            </a:r>
            <a:endParaRPr lang="en-US" sz="24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rgbClr val="FFFFB9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40522"/>
              </p:ext>
            </p:extLst>
          </p:nvPr>
        </p:nvGraphicFramePr>
        <p:xfrm>
          <a:off x="1634591" y="2061052"/>
          <a:ext cx="8623314" cy="228142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37798"/>
                <a:gridCol w="2396223"/>
                <a:gridCol w="1797168"/>
                <a:gridCol w="18921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fr-FR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file 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ươ</a:t>
                      </a:r>
                      <a:r>
                        <a:rPr lang="fr-FR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fr-FR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SƠN PHẢN QUANG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REFLECTIVE.???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512M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giây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VCA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VCA.???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512M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ĐƯỜNG ĐI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ROUTE.???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512M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giây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GIÃN CÁCH XÃ HỘI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SOCDIS.???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512M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432" y="1232341"/>
            <a:ext cx="41397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ctr"/>
                <a:tab pos="3429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ctr"/>
                <a:tab pos="3429000" algn="ctr"/>
              </a:tabLst>
            </a:pPr>
            <a:r>
              <a:rPr kumimoji="0" lang="en-US" altLang="en-US" sz="2400" b="1" i="0" u="none" strike="noStrike" normalizeH="0" baseline="0" dirty="0" smtClean="0">
                <a:ln/>
                <a:solidFill>
                  <a:schemeClr val="accent4"/>
                </a:solidFill>
                <a:effectLst>
                  <a:reflection blurRad="6350" stA="60000" endA="900" endPos="58000" dir="5400000" sy="-100000" algn="bl" rotWithShape="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TỔNG QUAN ĐỀ THI</a:t>
            </a:r>
            <a:endParaRPr kumimoji="0" lang="en-US" altLang="en-US" sz="2400" b="1" i="0" u="none" strike="noStrike" normalizeH="0" baseline="0" dirty="0" smtClean="0">
              <a:ln/>
              <a:solidFill>
                <a:schemeClr val="accent4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ctr"/>
                <a:tab pos="3429000" algn="ctr"/>
              </a:tabLst>
            </a:pPr>
            <a:endParaRPr kumimoji="0" lang="en-US" altLang="en-US" sz="1800" b="1" i="0" u="none" strike="noStrike" normalizeH="0" baseline="0" dirty="0" smtClean="0">
              <a:ln/>
              <a:solidFill>
                <a:schemeClr val="accent4"/>
              </a:solidFill>
            </a:endParaRP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6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rgbClr val="FFFFB9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0A8-4E45-4775-80B2-40DFE65DD3F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324" y="197262"/>
            <a:ext cx="31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1. SƠN PHẢN QUANG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48" y="653477"/>
            <a:ext cx="246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987488" y="1202025"/>
            <a:ext cx="49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lf &lt;=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20020" y="1556849"/>
            <a:ext cx="41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1 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9718" y="2018542"/>
            <a:ext cx="32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8648" y="2414917"/>
            <a:ext cx="169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95549" y="3718560"/>
            <a:ext cx="5497484" cy="0"/>
          </a:xfrm>
          <a:prstGeom prst="straightConnector1">
            <a:avLst/>
          </a:prstGeom>
          <a:ln w="19050">
            <a:solidFill>
              <a:srgbClr val="0070C0">
                <a:alpha val="6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795549" y="2679046"/>
            <a:ext cx="4145280" cy="1019696"/>
          </a:xfrm>
          <a:custGeom>
            <a:avLst/>
            <a:gdLst>
              <a:gd name="connsiteX0" fmla="*/ 0 w 4145280"/>
              <a:gd name="connsiteY0" fmla="*/ 1019696 h 1019696"/>
              <a:gd name="connsiteX1" fmla="*/ 2205644 w 4145280"/>
              <a:gd name="connsiteY1" fmla="*/ 2 h 1019696"/>
              <a:gd name="connsiteX2" fmla="*/ 4145280 w 4145280"/>
              <a:gd name="connsiteY2" fmla="*/ 1008613 h 1019696"/>
              <a:gd name="connsiteX3" fmla="*/ 4145280 w 4145280"/>
              <a:gd name="connsiteY3" fmla="*/ 1008613 h 101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5280" h="1019696">
                <a:moveTo>
                  <a:pt x="0" y="1019696"/>
                </a:moveTo>
                <a:cubicBezTo>
                  <a:pt x="757382" y="510772"/>
                  <a:pt x="1514764" y="1849"/>
                  <a:pt x="2205644" y="2"/>
                </a:cubicBezTo>
                <a:cubicBezTo>
                  <a:pt x="2896524" y="-1845"/>
                  <a:pt x="4145280" y="1008613"/>
                  <a:pt x="4145280" y="1008613"/>
                </a:cubicBezTo>
                <a:lnTo>
                  <a:pt x="4145280" y="1008613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23224" y="2670141"/>
            <a:ext cx="7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03871" y="3357904"/>
            <a:ext cx="3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81680" y="3348405"/>
            <a:ext cx="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22197" y="3349228"/>
            <a:ext cx="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Quad Arrow Callout 19"/>
          <p:cNvSpPr/>
          <p:nvPr/>
        </p:nvSpPr>
        <p:spPr>
          <a:xfrm>
            <a:off x="4621745" y="3639186"/>
            <a:ext cx="199506" cy="198269"/>
          </a:xfrm>
          <a:prstGeom prst="quadArrowCallou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Quad Arrow Callout 121"/>
          <p:cNvSpPr/>
          <p:nvPr/>
        </p:nvSpPr>
        <p:spPr>
          <a:xfrm>
            <a:off x="6554455" y="3634329"/>
            <a:ext cx="199506" cy="198269"/>
          </a:xfrm>
          <a:prstGeom prst="quadArrowCallou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 rot="16200000">
            <a:off x="5548988" y="3046801"/>
            <a:ext cx="281731" cy="1928686"/>
          </a:xfrm>
          <a:prstGeom prst="leftBracket">
            <a:avLst>
              <a:gd name="adj" fmla="val 0"/>
            </a:avLst>
          </a:prstGeom>
          <a:ln w="12700">
            <a:solidFill>
              <a:srgbClr val="7030A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721498" y="3837455"/>
            <a:ext cx="20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)-f(lf-1)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26498" y="4223387"/>
            <a:ext cx="32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96275" y="5062218"/>
            <a:ext cx="7615192" cy="182202"/>
            <a:chOff x="1972756" y="5060690"/>
            <a:chExt cx="7615192" cy="182202"/>
          </a:xfrm>
        </p:grpSpPr>
        <p:grpSp>
          <p:nvGrpSpPr>
            <p:cNvPr id="43" name="Group 42"/>
            <p:cNvGrpSpPr/>
            <p:nvPr/>
          </p:nvGrpSpPr>
          <p:grpSpPr>
            <a:xfrm>
              <a:off x="2274979" y="5073934"/>
              <a:ext cx="743938" cy="149074"/>
              <a:chOff x="2246243" y="5073934"/>
              <a:chExt cx="743938" cy="14907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0" name="Group 129"/>
            <p:cNvGrpSpPr/>
            <p:nvPr/>
          </p:nvGrpSpPr>
          <p:grpSpPr>
            <a:xfrm>
              <a:off x="3277333" y="5073936"/>
              <a:ext cx="743938" cy="142448"/>
              <a:chOff x="2246243" y="5080560"/>
              <a:chExt cx="743938" cy="142448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2246243" y="5080560"/>
                <a:ext cx="245164" cy="135820"/>
                <a:chOff x="2246243" y="5080560"/>
                <a:chExt cx="245164" cy="135820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46243" y="5080560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4266435" y="5087190"/>
              <a:ext cx="743938" cy="149074"/>
              <a:chOff x="2246243" y="5073934"/>
              <a:chExt cx="743938" cy="149074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Group 143"/>
            <p:cNvGrpSpPr/>
            <p:nvPr/>
          </p:nvGrpSpPr>
          <p:grpSpPr>
            <a:xfrm>
              <a:off x="5255537" y="5060690"/>
              <a:ext cx="743938" cy="149074"/>
              <a:chOff x="2246243" y="5073934"/>
              <a:chExt cx="743938" cy="149074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1" name="Group 150"/>
            <p:cNvGrpSpPr/>
            <p:nvPr/>
          </p:nvGrpSpPr>
          <p:grpSpPr>
            <a:xfrm>
              <a:off x="6211222" y="5093818"/>
              <a:ext cx="743938" cy="149074"/>
              <a:chOff x="2246243" y="5073934"/>
              <a:chExt cx="743938" cy="14907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Group 157"/>
            <p:cNvGrpSpPr/>
            <p:nvPr/>
          </p:nvGrpSpPr>
          <p:grpSpPr>
            <a:xfrm>
              <a:off x="7200324" y="5080562"/>
              <a:ext cx="743938" cy="149074"/>
              <a:chOff x="2246243" y="5073934"/>
              <a:chExt cx="743938" cy="149074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 164"/>
            <p:cNvGrpSpPr/>
            <p:nvPr/>
          </p:nvGrpSpPr>
          <p:grpSpPr>
            <a:xfrm>
              <a:off x="8169136" y="5080562"/>
              <a:ext cx="743938" cy="149074"/>
              <a:chOff x="2246243" y="5073934"/>
              <a:chExt cx="743938" cy="149074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246243" y="5073934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2745017" y="5080562"/>
                <a:ext cx="245164" cy="142446"/>
                <a:chOff x="2246243" y="5073934"/>
                <a:chExt cx="245164" cy="142446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246243" y="5073934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2491407" y="5080562"/>
                  <a:ext cx="0" cy="135818"/>
                </a:xfrm>
                <a:prstGeom prst="line">
                  <a:avLst/>
                </a:prstGeom>
                <a:ln w="28575">
                  <a:solidFill>
                    <a:srgbClr val="002060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Straight Arrow Connector 124"/>
            <p:cNvCxnSpPr/>
            <p:nvPr/>
          </p:nvCxnSpPr>
          <p:spPr>
            <a:xfrm>
              <a:off x="1972756" y="5202610"/>
              <a:ext cx="7615192" cy="31806"/>
            </a:xfrm>
            <a:prstGeom prst="straightConnector1">
              <a:avLst/>
            </a:prstGeom>
            <a:ln w="19050">
              <a:solidFill>
                <a:srgbClr val="0070C0">
                  <a:alpha val="60000"/>
                </a:srgb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543662" y="5317973"/>
            <a:ext cx="2671068" cy="641048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2436" y="5282645"/>
            <a:ext cx="2145790" cy="590296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46016" y="5317973"/>
            <a:ext cx="1536193" cy="490331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115331" y="5319821"/>
            <a:ext cx="966878" cy="433018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44291" y="5306565"/>
            <a:ext cx="489601" cy="354752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33892" y="5296850"/>
            <a:ext cx="154334" cy="300350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5279056" y="5306565"/>
            <a:ext cx="245164" cy="229765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5462852" y="5296850"/>
            <a:ext cx="569315" cy="266288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5677827" y="5317973"/>
            <a:ext cx="802078" cy="320524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5798846" y="5370314"/>
            <a:ext cx="1177272" cy="345780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032167" y="5343814"/>
            <a:ext cx="1436840" cy="464490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6078866" y="5357058"/>
            <a:ext cx="1888915" cy="580109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6306793" y="5345662"/>
            <a:ext cx="2111620" cy="687929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6422197" y="5332406"/>
            <a:ext cx="2514396" cy="727689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260694" y="5762033"/>
            <a:ext cx="15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277367" y="5744705"/>
            <a:ext cx="6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x/2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430164" y="699643"/>
            <a:ext cx="15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936593" y="676672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(x/2)/2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430164" y="1195956"/>
            <a:ext cx="15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8936593" y="1172985"/>
            <a:ext cx="19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((x/2)/2)/2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349297" y="1674023"/>
            <a:ext cx="15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. . . . . . . . .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491413" y="2355002"/>
            <a:ext cx="362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9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8" grpId="0"/>
      <p:bldP spid="92" grpId="0"/>
      <p:bldP spid="94" grpId="0"/>
      <p:bldP spid="96" grpId="0"/>
      <p:bldP spid="18" grpId="0" animBg="1"/>
      <p:bldP spid="118" grpId="0"/>
      <p:bldP spid="119" grpId="0"/>
      <p:bldP spid="120" grpId="0"/>
      <p:bldP spid="121" grpId="0"/>
      <p:bldP spid="20" grpId="0" animBg="1"/>
      <p:bldP spid="122" grpId="0" animBg="1"/>
      <p:bldP spid="34" grpId="0" animBg="1"/>
      <p:bldP spid="123" grpId="0"/>
      <p:bldP spid="124" grpId="0"/>
      <p:bldP spid="188" grpId="0"/>
      <p:bldP spid="189" grpId="0"/>
      <p:bldP spid="190" grpId="0"/>
      <p:bldP spid="191" grpId="0"/>
      <p:bldP spid="192" grpId="0"/>
      <p:bldP spid="193" grpId="0"/>
      <p:bldP spid="196" grpId="0"/>
      <p:bldP spid="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rgbClr val="FFFFB9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</a:t>
            </a:r>
            <a:r>
              <a:rPr lang="en-US" dirty="0" err="1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stdc</a:t>
            </a:r>
            <a:r>
              <a:rPr lang="en-US" dirty="0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++.h&gt;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b="1" dirty="0" err="1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b="1" dirty="0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Reflective.inp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US" b="1" dirty="0" smtClean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Reflective.out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&gt;&gt;=</a:t>
            </a:r>
            <a:r>
              <a:rPr lang="en-US" dirty="0" smtClean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421" y="333129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3311"/>
            <a:ext cx="107908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421" y="333129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VCA </a:t>
            </a:r>
            <a:endParaRPr lang="en-US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359" y="997509"/>
            <a:ext cx="246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767" y="1661889"/>
            <a:ext cx="49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767" y="2400553"/>
            <a:ext cx="17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480" y="2769885"/>
            <a:ext cx="28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5212" y="2769885"/>
            <a:ext cx="10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b="1" i="1" baseline="30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6480" y="3139217"/>
            <a:ext cx="28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5212" y="3139217"/>
            <a:ext cx="10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1" i="1" baseline="30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1002" y="3693215"/>
            <a:ext cx="11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9767" y="2031221"/>
            <a:ext cx="194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2961" y="4186219"/>
            <a:ext cx="591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baseline="30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68" y="374160"/>
            <a:ext cx="6838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con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096" y="902553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II: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con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39" y="1813098"/>
            <a:ext cx="3357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7" name="Down Arrow 6">
            <a:hlinkClick r:id="" action="ppaction://noaction"/>
          </p:cNvPr>
          <p:cNvSpPr/>
          <p:nvPr/>
        </p:nvSpPr>
        <p:spPr>
          <a:xfrm>
            <a:off x="281827" y="786683"/>
            <a:ext cx="464695" cy="801975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13000">
                <a:srgbClr val="00B0F0"/>
              </a:gs>
              <a:gs pos="45000">
                <a:srgbClr val="D99C3F">
                  <a:lumMod val="20000"/>
                  <a:lumOff val="80000"/>
                </a:srgbClr>
              </a:gs>
              <a:gs pos="29000">
                <a:srgbClr val="4BCAAD">
                  <a:lumMod val="40000"/>
                  <a:lumOff val="60000"/>
                </a:srgbClr>
              </a:gs>
              <a:gs pos="60000">
                <a:srgbClr val="4BCAAD">
                  <a:lumMod val="20000"/>
                  <a:lumOff val="80000"/>
                </a:srgbClr>
              </a:gs>
              <a:gs pos="77000">
                <a:srgbClr val="FFFF00"/>
              </a:gs>
              <a:gs pos="95000">
                <a:srgbClr val="CE6633">
                  <a:lumMod val="5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ysClr val="windowText" lastClr="000000">
                <a:shade val="48000"/>
                <a:satMod val="110000"/>
              </a:sysClr>
            </a:solidFill>
            <a:prstDash val="solid"/>
          </a:ln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>
            <a:normAutofit/>
          </a:bodyPr>
          <a:lstStyle/>
          <a:p>
            <a:pPr marL="548640" indent="-411480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Char char=""/>
              <a:defRPr/>
            </a:pPr>
            <a:endParaRPr lang="en-US" sz="3600" kern="0">
              <a:solidFill>
                <a:srgbClr val="A35DD1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578448" y="2013153"/>
            <a:ext cx="609239" cy="0"/>
          </a:xfrm>
          <a:prstGeom prst="straightConnector1">
            <a:avLst/>
          </a:prstGeom>
          <a:ln w="28575">
            <a:solidFill>
              <a:srgbClr val="00B0F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87687" y="1813098"/>
            <a:ext cx="7792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z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000" b="1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5484" y="2292756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083348" y="2292756"/>
            <a:ext cx="324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z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5552" y="2772413"/>
            <a:ext cx="3483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z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083348" y="2790371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956350" y="2790371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30158" y="3508152"/>
            <a:ext cx="3203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0, 1, 2, . . .,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n-3×k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46075" y="3546187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60621" y="4117337"/>
            <a:ext cx="6894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kể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46075" y="4659608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167" y="5121273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q: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962414" y="5650370"/>
            <a:ext cx="3741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móc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962414" y="6206131"/>
            <a:ext cx="6130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endParaRPr lang="en-US" sz="2000" dirty="0"/>
          </a:p>
        </p:txBody>
      </p:sp>
      <p:pic>
        <p:nvPicPr>
          <p:cNvPr id="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7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9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334" y="315603"/>
            <a:ext cx="3288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‘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AVVAVCAVCVCACAVA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27" y="618633"/>
            <a:ext cx="8584216" cy="26010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48" y="3252066"/>
            <a:ext cx="180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0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729753" y="3452121"/>
            <a:ext cx="751874" cy="0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29884" y="3221289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q1_V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q1_C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q1_A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92225" y="3790122"/>
            <a:ext cx="0" cy="463826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6943" y="4253948"/>
            <a:ext cx="52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q2_V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q2_C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q2_A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5570" y="3319669"/>
            <a:ext cx="1221317" cy="1165111"/>
          </a:xfrm>
          <a:prstGeom prst="straightConnector1">
            <a:avLst/>
          </a:prstGeom>
          <a:ln w="19050">
            <a:solidFill>
              <a:schemeClr val="accent6">
                <a:lumMod val="75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9041197">
            <a:off x="7728135" y="3619181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85238" y="4948606"/>
            <a:ext cx="376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q-p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+1-3×k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7652" y="5695583"/>
            <a:ext cx="426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O(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3200" dirty="0"/>
          </a:p>
        </p:txBody>
      </p:sp>
      <p:pic>
        <p:nvPicPr>
          <p:cNvPr id="21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6238" y="5834363"/>
            <a:ext cx="107908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5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78000">
              <a:srgbClr val="A0E0BD"/>
            </a:gs>
            <a:gs pos="93000">
              <a:schemeClr val="accent6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57" y="311012"/>
            <a:ext cx="2045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>
                  <a:noFill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/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 ĐI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8359" y="997509"/>
            <a:ext cx="246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4845" y="1548624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ô,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1837" y="1942733"/>
            <a:ext cx="4354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ô: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4845" y="2426292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1732" y="2404398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– sang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7613" y="2866063"/>
            <a:ext cx="369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– sang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0282" y="3593706"/>
            <a:ext cx="128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55" y="3580455"/>
            <a:ext cx="441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(1,1)        (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24939" y="3824539"/>
            <a:ext cx="463826" cy="0"/>
          </a:xfrm>
          <a:prstGeom prst="straightConnector1">
            <a:avLst/>
          </a:prstGeom>
          <a:ln w="12700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67350" y="1548624"/>
            <a:ext cx="1677867" cy="0"/>
          </a:xfrm>
          <a:prstGeom prst="straightConnector1">
            <a:avLst/>
          </a:prstGeom>
          <a:ln w="12700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67350" y="1548624"/>
            <a:ext cx="0" cy="855774"/>
          </a:xfrm>
          <a:prstGeom prst="straightConnector1">
            <a:avLst/>
          </a:prstGeom>
          <a:ln w="12700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57255" y="4042119"/>
            <a:ext cx="685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89625" y="4611008"/>
            <a:ext cx="6598280" cy="461665"/>
          </a:xfrm>
          <a:prstGeom prst="rect">
            <a:avLst/>
          </a:prstGeom>
          <a:solidFill>
            <a:srgbClr val="FBFFA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ở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89625" y="5207220"/>
            <a:ext cx="6273493" cy="461665"/>
          </a:xfrm>
          <a:prstGeom prst="rect">
            <a:avLst/>
          </a:prstGeom>
          <a:solidFill>
            <a:srgbClr val="FBFFA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22" y="5729109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1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3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tx1">
                <a:lumMod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78000">
              <a:srgbClr val="A0E0BD"/>
            </a:gs>
            <a:gs pos="93000">
              <a:schemeClr val="accent6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068" y="372135"/>
            <a:ext cx="5142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i="1" dirty="0" smtClean="0">
                <a:ln>
                  <a:noFill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phạt</a:t>
            </a:r>
            <a:r>
              <a:rPr lang="en-US" sz="2400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971" y="1004716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3971" y="1468543"/>
            <a:ext cx="2457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</a:t>
            </a:r>
            <a:r>
              <a:rPr lang="en-US" sz="2000" b="1" baseline="30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k2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×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</a:t>
            </a:r>
            <a:r>
              <a:rPr lang="en-US" sz="2000" b="1" baseline="30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k3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×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5</a:t>
            </a:r>
            <a:r>
              <a:rPr lang="en-US" sz="2000" b="1" baseline="30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k5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×. . 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3971" y="1932370"/>
            <a:ext cx="3906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k2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k5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5102" y="2503396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4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626" y="2956771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</a:t>
            </a:r>
            <a:r>
              <a:rPr lang="en-US" sz="2000" b="1" baseline="-25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(k2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k5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47626" y="3309671"/>
            <a:ext cx="8501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(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(</a:t>
            </a:r>
            <a:r>
              <a:rPr lang="en-US" sz="20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129" y="3709781"/>
            <a:ext cx="6595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dp</a:t>
            </a:r>
            <a:r>
              <a:rPr lang="en-US" sz="2000" b="1" baseline="-25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(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dp_k2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dp_k5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cặp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9" y="4132286"/>
            <a:ext cx="10335621" cy="246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3631096" y="4680535"/>
            <a:ext cx="318052" cy="4505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641" y="6091891"/>
            <a:ext cx="662167" cy="4505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17" y="5715857"/>
            <a:ext cx="798582" cy="10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568174" y="1289879"/>
            <a:ext cx="6290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dp_k2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n,m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dp_k5</a:t>
            </a: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n,m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0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1128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Tw Cen MT</vt:lpstr>
      <vt:lpstr>Wingdings</vt:lpstr>
      <vt:lpstr>Wingdings 2</vt:lpstr>
      <vt:lpstr>Wingdings 3</vt:lpstr>
      <vt:lpstr>Droplet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Ha</dc:creator>
  <cp:lastModifiedBy>Cam Ha</cp:lastModifiedBy>
  <cp:revision>47</cp:revision>
  <dcterms:created xsi:type="dcterms:W3CDTF">2020-12-08T00:53:51Z</dcterms:created>
  <dcterms:modified xsi:type="dcterms:W3CDTF">2020-12-09T01:38:15Z</dcterms:modified>
</cp:coreProperties>
</file>