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256" r:id="rId2"/>
    <p:sldId id="257" r:id="rId3"/>
    <p:sldId id="287" r:id="rId4"/>
    <p:sldId id="288" r:id="rId5"/>
    <p:sldId id="289" r:id="rId6"/>
    <p:sldId id="260" r:id="rId7"/>
    <p:sldId id="293" r:id="rId8"/>
    <p:sldId id="291" r:id="rId9"/>
    <p:sldId id="295" r:id="rId10"/>
    <p:sldId id="298" r:id="rId11"/>
    <p:sldId id="299" r:id="rId12"/>
    <p:sldId id="300" r:id="rId13"/>
    <p:sldId id="301" r:id="rId14"/>
    <p:sldId id="302" r:id="rId15"/>
  </p:sldIdLst>
  <p:sldSz cx="9144000" cy="5143500" type="screen16x9"/>
  <p:notesSz cx="6858000" cy="9144000"/>
  <p:embeddedFontLst>
    <p:embeddedFont>
      <p:font typeface="Abel" panose="02000506030000020004" pitchFamily="2" charset="0"/>
      <p:regular r:id="rId17"/>
    </p:embeddedFont>
    <p:embeddedFont>
      <p:font typeface="Calibri" panose="020F0502020204030204" pitchFamily="34" charset="0"/>
      <p:regular r:id="rId18"/>
      <p:bold r:id="rId19"/>
      <p:italic r:id="rId20"/>
      <p:boldItalic r:id="rId21"/>
    </p:embeddedFont>
    <p:embeddedFont>
      <p:font typeface="Encode Sans Semi Condensed" panose="020B0604020202020204" charset="0"/>
      <p:regular r:id="rId22"/>
      <p:bold r:id="rId23"/>
    </p:embeddedFont>
    <p:embeddedFont>
      <p:font typeface="Encode Sans Semi Condensed Light"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89531-DD77-4E47-9A25-6EB06E78BDE2}">
  <a:tblStyle styleId="{12589531-DD77-4E47-9A25-6EB06E78BDE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Reddy" userId="8a0d17f9b279dc95" providerId="LiveId" clId="{37003183-D3C9-4EAA-8926-1D1B5B438D1D}"/>
    <pc:docChg chg="undo custSel modSld">
      <pc:chgData name="Venkat Reddy" userId="8a0d17f9b279dc95" providerId="LiveId" clId="{37003183-D3C9-4EAA-8926-1D1B5B438D1D}" dt="2021-03-17T18:08:36.394" v="19"/>
      <pc:docMkLst>
        <pc:docMk/>
      </pc:docMkLst>
      <pc:sldChg chg="addSp delSp modSp mod">
        <pc:chgData name="Venkat Reddy" userId="8a0d17f9b279dc95" providerId="LiveId" clId="{37003183-D3C9-4EAA-8926-1D1B5B438D1D}" dt="2021-03-17T17:00:40.890" v="9" actId="1076"/>
        <pc:sldMkLst>
          <pc:docMk/>
          <pc:sldMk cId="3696537898" sldId="289"/>
        </pc:sldMkLst>
        <pc:spChg chg="del mod">
          <ac:chgData name="Venkat Reddy" userId="8a0d17f9b279dc95" providerId="LiveId" clId="{37003183-D3C9-4EAA-8926-1D1B5B438D1D}" dt="2021-03-17T17:00:23.094" v="5" actId="478"/>
          <ac:spMkLst>
            <pc:docMk/>
            <pc:sldMk cId="3696537898" sldId="289"/>
            <ac:spMk id="2" creationId="{A8018C98-1907-4B00-8670-B45CE2D40A3F}"/>
          </ac:spMkLst>
        </pc:spChg>
        <pc:picChg chg="add mod">
          <ac:chgData name="Venkat Reddy" userId="8a0d17f9b279dc95" providerId="LiveId" clId="{37003183-D3C9-4EAA-8926-1D1B5B438D1D}" dt="2021-03-17T17:00:40.890" v="9" actId="1076"/>
          <ac:picMkLst>
            <pc:docMk/>
            <pc:sldMk cId="3696537898" sldId="289"/>
            <ac:picMk id="4" creationId="{27F7F1E5-059F-43A7-BF81-296A43C2060E}"/>
          </ac:picMkLst>
        </pc:picChg>
        <pc:picChg chg="del">
          <ac:chgData name="Venkat Reddy" userId="8a0d17f9b279dc95" providerId="LiveId" clId="{37003183-D3C9-4EAA-8926-1D1B5B438D1D}" dt="2021-03-17T16:59:58.812" v="0" actId="478"/>
          <ac:picMkLst>
            <pc:docMk/>
            <pc:sldMk cId="3696537898" sldId="289"/>
            <ac:picMk id="5" creationId="{A6A9C229-316B-47E3-B92D-4B03B34BFD95}"/>
          </ac:picMkLst>
        </pc:picChg>
      </pc:sldChg>
      <pc:sldChg chg="addSp delSp modSp mod">
        <pc:chgData name="Venkat Reddy" userId="8a0d17f9b279dc95" providerId="LiveId" clId="{37003183-D3C9-4EAA-8926-1D1B5B438D1D}" dt="2021-03-17T18:08:36.394" v="19"/>
        <pc:sldMkLst>
          <pc:docMk/>
          <pc:sldMk cId="1933012928" sldId="295"/>
        </pc:sldMkLst>
        <pc:picChg chg="add del">
          <ac:chgData name="Venkat Reddy" userId="8a0d17f9b279dc95" providerId="LiveId" clId="{37003183-D3C9-4EAA-8926-1D1B5B438D1D}" dt="2021-03-17T18:02:50.653" v="11" actId="478"/>
          <ac:picMkLst>
            <pc:docMk/>
            <pc:sldMk cId="1933012928" sldId="295"/>
            <ac:picMk id="3" creationId="{3A3DEBFD-9A6E-46C4-9C99-80A1001DC4E1}"/>
          </ac:picMkLst>
        </pc:picChg>
        <pc:picChg chg="add del mod">
          <ac:chgData name="Venkat Reddy" userId="8a0d17f9b279dc95" providerId="LiveId" clId="{37003183-D3C9-4EAA-8926-1D1B5B438D1D}" dt="2021-03-17T18:08:28.713" v="18" actId="478"/>
          <ac:picMkLst>
            <pc:docMk/>
            <pc:sldMk cId="1933012928" sldId="295"/>
            <ac:picMk id="5" creationId="{85DDB06B-24EF-4450-BB01-8CEF09D451A7}"/>
          </ac:picMkLst>
        </pc:picChg>
        <pc:picChg chg="del">
          <ac:chgData name="Venkat Reddy" userId="8a0d17f9b279dc95" providerId="LiveId" clId="{37003183-D3C9-4EAA-8926-1D1B5B438D1D}" dt="2021-03-17T18:02:52.651" v="12" actId="478"/>
          <ac:picMkLst>
            <pc:docMk/>
            <pc:sldMk cId="1933012928" sldId="295"/>
            <ac:picMk id="6" creationId="{B7C1456E-B268-45BF-9883-B5B4068488AD}"/>
          </ac:picMkLst>
        </pc:picChg>
        <pc:picChg chg="add mod">
          <ac:chgData name="Venkat Reddy" userId="8a0d17f9b279dc95" providerId="LiveId" clId="{37003183-D3C9-4EAA-8926-1D1B5B438D1D}" dt="2021-03-17T18:08:36.394" v="19"/>
          <ac:picMkLst>
            <pc:docMk/>
            <pc:sldMk cId="1933012928" sldId="295"/>
            <ac:picMk id="8" creationId="{A573DB92-1075-41FA-A32E-20E61C317660}"/>
          </ac:picMkLst>
        </pc:picChg>
      </pc:sldChg>
    </pc:docChg>
  </pc:docChgLst>
  <pc:docChgLst>
    <pc:chgData name="Venkat Reddy" userId="8a0d17f9b279dc95" providerId="LiveId" clId="{1C6D14EA-E092-41DE-A5A8-AEC990AFA6FB}"/>
    <pc:docChg chg="undo custSel modSld">
      <pc:chgData name="Venkat Reddy" userId="8a0d17f9b279dc95" providerId="LiveId" clId="{1C6D14EA-E092-41DE-A5A8-AEC990AFA6FB}" dt="2022-08-17T17:04:33.190" v="19" actId="20577"/>
      <pc:docMkLst>
        <pc:docMk/>
      </pc:docMkLst>
      <pc:sldChg chg="modSp mod">
        <pc:chgData name="Venkat Reddy" userId="8a0d17f9b279dc95" providerId="LiveId" clId="{1C6D14EA-E092-41DE-A5A8-AEC990AFA6FB}" dt="2022-08-17T17:04:33.190" v="19" actId="20577"/>
        <pc:sldMkLst>
          <pc:docMk/>
          <pc:sldMk cId="0" sldId="256"/>
        </pc:sldMkLst>
        <pc:spChg chg="mod">
          <ac:chgData name="Venkat Reddy" userId="8a0d17f9b279dc95" providerId="LiveId" clId="{1C6D14EA-E092-41DE-A5A8-AEC990AFA6FB}" dt="2022-08-17T17:04:29.269" v="18" actId="20577"/>
          <ac:spMkLst>
            <pc:docMk/>
            <pc:sldMk cId="0" sldId="256"/>
            <ac:spMk id="5" creationId="{07256B67-618A-4DED-A28E-8B901F5DE78E}"/>
          </ac:spMkLst>
        </pc:spChg>
        <pc:spChg chg="mod">
          <ac:chgData name="Venkat Reddy" userId="8a0d17f9b279dc95" providerId="LiveId" clId="{1C6D14EA-E092-41DE-A5A8-AEC990AFA6FB}" dt="2022-08-17T17:04:33.190" v="19" actId="20577"/>
          <ac:spMkLst>
            <pc:docMk/>
            <pc:sldMk cId="0" sldId="256"/>
            <ac:spMk id="6" creationId="{4A1F3270-D407-4532-A929-EC3A3FA46D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8159800" y="1226525"/>
            <a:ext cx="559400" cy="551575"/>
          </a:xfrm>
          <a:prstGeom prst="rect">
            <a:avLst/>
          </a:prstGeom>
          <a:noFill/>
          <a:ln>
            <a:noFill/>
          </a:ln>
        </p:spPr>
      </p:pic>
      <p:pic>
        <p:nvPicPr>
          <p:cNvPr id="11" name="Google Shape;11;p2"/>
          <p:cNvPicPr preferRelativeResize="0"/>
          <p:nvPr/>
        </p:nvPicPr>
        <p:blipFill>
          <a:blip r:embed="rId4">
            <a:alphaModFix/>
          </a:blip>
          <a:stretch>
            <a:fillRect/>
          </a:stretch>
        </p:blipFill>
        <p:spPr>
          <a:xfrm>
            <a:off x="5840740" y="3088850"/>
            <a:ext cx="868960" cy="856826"/>
          </a:xfrm>
          <a:prstGeom prst="rect">
            <a:avLst/>
          </a:prstGeom>
          <a:noFill/>
          <a:ln>
            <a:noFill/>
          </a:ln>
        </p:spPr>
      </p:pic>
      <p:sp>
        <p:nvSpPr>
          <p:cNvPr id="12" name="Google Shape;12;p2"/>
          <p:cNvSpPr/>
          <p:nvPr/>
        </p:nvSpPr>
        <p:spPr>
          <a:xfrm>
            <a:off x="0" y="1593450"/>
            <a:ext cx="9144000" cy="1956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4" name="Google Shape;14;p2"/>
          <p:cNvSpPr/>
          <p:nvPr/>
        </p:nvSpPr>
        <p:spPr>
          <a:xfrm>
            <a:off x="0" y="1593450"/>
            <a:ext cx="81600" cy="195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rotWithShape="1">
          <a:blip r:embed="rId4">
            <a:alphaModFix/>
          </a:blip>
          <a:srcRect t="31689"/>
          <a:stretch/>
        </p:blipFill>
        <p:spPr>
          <a:xfrm>
            <a:off x="4559800" y="0"/>
            <a:ext cx="2083749" cy="1403575"/>
          </a:xfrm>
          <a:prstGeom prst="rect">
            <a:avLst/>
          </a:prstGeom>
          <a:noFill/>
          <a:ln>
            <a:noFill/>
          </a:ln>
        </p:spPr>
      </p:pic>
      <p:pic>
        <p:nvPicPr>
          <p:cNvPr id="16" name="Google Shape;16;p2"/>
          <p:cNvPicPr preferRelativeResize="0"/>
          <p:nvPr/>
        </p:nvPicPr>
        <p:blipFill>
          <a:blip r:embed="rId5">
            <a:alphaModFix/>
          </a:blip>
          <a:stretch>
            <a:fillRect/>
          </a:stretch>
        </p:blipFill>
        <p:spPr>
          <a:xfrm>
            <a:off x="7328456" y="3151696"/>
            <a:ext cx="1313988" cy="1293307"/>
          </a:xfrm>
          <a:prstGeom prst="rect">
            <a:avLst/>
          </a:prstGeom>
          <a:noFill/>
          <a:ln>
            <a:noFill/>
          </a:ln>
        </p:spPr>
      </p:pic>
      <p:pic>
        <p:nvPicPr>
          <p:cNvPr id="17" name="Google Shape;17;p2"/>
          <p:cNvPicPr preferRelativeResize="0"/>
          <p:nvPr/>
        </p:nvPicPr>
        <p:blipFill>
          <a:blip r:embed="rId5">
            <a:alphaModFix/>
          </a:blip>
          <a:stretch>
            <a:fillRect/>
          </a:stretch>
        </p:blipFill>
        <p:spPr>
          <a:xfrm>
            <a:off x="6498100" y="1154949"/>
            <a:ext cx="868950" cy="855262"/>
          </a:xfrm>
          <a:prstGeom prst="rect">
            <a:avLst/>
          </a:prstGeom>
          <a:noFill/>
          <a:ln>
            <a:noFill/>
          </a:ln>
        </p:spPr>
      </p:pic>
      <p:pic>
        <p:nvPicPr>
          <p:cNvPr id="18" name="Google Shape;18;p2"/>
          <p:cNvPicPr preferRelativeResize="0"/>
          <p:nvPr/>
        </p:nvPicPr>
        <p:blipFill rotWithShape="1">
          <a:blip r:embed="rId3">
            <a:alphaModFix/>
          </a:blip>
          <a:srcRect r="31299"/>
          <a:stretch/>
        </p:blipFill>
        <p:spPr>
          <a:xfrm>
            <a:off x="8642450" y="2072900"/>
            <a:ext cx="501550" cy="719850"/>
          </a:xfrm>
          <a:prstGeom prst="rect">
            <a:avLst/>
          </a:prstGeom>
          <a:noFill/>
          <a:ln>
            <a:noFill/>
          </a:ln>
        </p:spPr>
      </p:pic>
      <p:pic>
        <p:nvPicPr>
          <p:cNvPr id="19" name="Google Shape;19;p2"/>
          <p:cNvPicPr preferRelativeResize="0"/>
          <p:nvPr/>
        </p:nvPicPr>
        <p:blipFill rotWithShape="1">
          <a:blip r:embed="rId4">
            <a:alphaModFix/>
          </a:blip>
          <a:srcRect b="56829"/>
          <a:stretch/>
        </p:blipFill>
        <p:spPr>
          <a:xfrm>
            <a:off x="3900875" y="4430100"/>
            <a:ext cx="1680350" cy="718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9"/>
        <p:cNvGrpSpPr/>
        <p:nvPr/>
      </p:nvGrpSpPr>
      <p:grpSpPr>
        <a:xfrm>
          <a:off x="0" y="0"/>
          <a:ext cx="0" cy="0"/>
          <a:chOff x="0" y="0"/>
          <a:chExt cx="0" cy="0"/>
        </a:xfrm>
      </p:grpSpPr>
      <p:pic>
        <p:nvPicPr>
          <p:cNvPr id="60" name="Google Shape;60;p6"/>
          <p:cNvPicPr preferRelativeResize="0"/>
          <p:nvPr/>
        </p:nvPicPr>
        <p:blipFill>
          <a:blip r:embed="rId2">
            <a:alphaModFix/>
          </a:blip>
          <a:stretch>
            <a:fillRect/>
          </a:stretch>
        </p:blipFill>
        <p:spPr>
          <a:xfrm>
            <a:off x="7728625" y="490650"/>
            <a:ext cx="675750" cy="666298"/>
          </a:xfrm>
          <a:prstGeom prst="rect">
            <a:avLst/>
          </a:prstGeom>
          <a:noFill/>
          <a:ln>
            <a:noFill/>
          </a:ln>
        </p:spPr>
      </p:pic>
      <p:pic>
        <p:nvPicPr>
          <p:cNvPr id="61" name="Google Shape;61;p6"/>
          <p:cNvPicPr preferRelativeResize="0"/>
          <p:nvPr/>
        </p:nvPicPr>
        <p:blipFill rotWithShape="1">
          <a:blip r:embed="rId2">
            <a:alphaModFix/>
          </a:blip>
          <a:srcRect b="31745"/>
          <a:stretch/>
        </p:blipFill>
        <p:spPr>
          <a:xfrm>
            <a:off x="7671150" y="4688726"/>
            <a:ext cx="675750" cy="454775"/>
          </a:xfrm>
          <a:prstGeom prst="rect">
            <a:avLst/>
          </a:prstGeom>
          <a:noFill/>
          <a:ln>
            <a:noFill/>
          </a:ln>
        </p:spPr>
      </p:pic>
      <p:grpSp>
        <p:nvGrpSpPr>
          <p:cNvPr id="62" name="Google Shape;62;p6"/>
          <p:cNvGrpSpPr/>
          <p:nvPr/>
        </p:nvGrpSpPr>
        <p:grpSpPr>
          <a:xfrm>
            <a:off x="0" y="809153"/>
            <a:ext cx="9144000" cy="665100"/>
            <a:chOff x="0" y="809153"/>
            <a:chExt cx="9144000" cy="665100"/>
          </a:xfrm>
        </p:grpSpPr>
        <p:sp>
          <p:nvSpPr>
            <p:cNvPr id="63"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6" name="Google Shape;66;p6"/>
          <p:cNvSpPr txBox="1">
            <a:spLocks noGrp="1"/>
          </p:cNvSpPr>
          <p:nvPr>
            <p:ph type="body" idx="1"/>
          </p:nvPr>
        </p:nvSpPr>
        <p:spPr>
          <a:xfrm>
            <a:off x="514800"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7" name="Google Shape;67;p6"/>
          <p:cNvSpPr txBox="1">
            <a:spLocks noGrp="1"/>
          </p:cNvSpPr>
          <p:nvPr>
            <p:ph type="body" idx="2"/>
          </p:nvPr>
        </p:nvSpPr>
        <p:spPr>
          <a:xfrm>
            <a:off x="3897594"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8" name="Google Shape;68;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6"/>
          <p:cNvPicPr preferRelativeResize="0"/>
          <p:nvPr/>
        </p:nvPicPr>
        <p:blipFill rotWithShape="1">
          <a:blip r:embed="rId3">
            <a:alphaModFix/>
          </a:blip>
          <a:srcRect t="24000"/>
          <a:stretch/>
        </p:blipFill>
        <p:spPr>
          <a:xfrm>
            <a:off x="6282250" y="0"/>
            <a:ext cx="1446375" cy="1083900"/>
          </a:xfrm>
          <a:prstGeom prst="rect">
            <a:avLst/>
          </a:prstGeom>
          <a:noFill/>
          <a:ln>
            <a:noFill/>
          </a:ln>
        </p:spPr>
      </p:pic>
      <p:pic>
        <p:nvPicPr>
          <p:cNvPr id="70" name="Google Shape;70;p6"/>
          <p:cNvPicPr preferRelativeResize="0"/>
          <p:nvPr/>
        </p:nvPicPr>
        <p:blipFill>
          <a:blip r:embed="rId4">
            <a:alphaModFix/>
          </a:blip>
          <a:stretch>
            <a:fillRect/>
          </a:stretch>
        </p:blipFill>
        <p:spPr>
          <a:xfrm>
            <a:off x="7330024" y="2266737"/>
            <a:ext cx="1004350" cy="988528"/>
          </a:xfrm>
          <a:prstGeom prst="rect">
            <a:avLst/>
          </a:prstGeom>
          <a:noFill/>
          <a:ln>
            <a:noFill/>
          </a:ln>
        </p:spPr>
      </p:pic>
      <p:pic>
        <p:nvPicPr>
          <p:cNvPr id="71" name="Google Shape;71;p6"/>
          <p:cNvPicPr preferRelativeResize="0"/>
          <p:nvPr/>
        </p:nvPicPr>
        <p:blipFill rotWithShape="1">
          <a:blip r:embed="rId3">
            <a:alphaModFix/>
          </a:blip>
          <a:srcRect r="24408"/>
          <a:stretch/>
        </p:blipFill>
        <p:spPr>
          <a:xfrm>
            <a:off x="8277325" y="3336980"/>
            <a:ext cx="866675" cy="1135695"/>
          </a:xfrm>
          <a:prstGeom prst="rect">
            <a:avLst/>
          </a:prstGeom>
          <a:noFill/>
          <a:ln>
            <a:noFill/>
          </a:ln>
        </p:spPr>
      </p:pic>
      <p:pic>
        <p:nvPicPr>
          <p:cNvPr id="72" name="Google Shape;72;p6"/>
          <p:cNvPicPr preferRelativeResize="0"/>
          <p:nvPr/>
        </p:nvPicPr>
        <p:blipFill>
          <a:blip r:embed="rId4">
            <a:alphaModFix/>
          </a:blip>
          <a:stretch>
            <a:fillRect/>
          </a:stretch>
        </p:blipFill>
        <p:spPr>
          <a:xfrm>
            <a:off x="8277325" y="1248138"/>
            <a:ext cx="675747" cy="665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39869D-335D-4A57-9543-6C73D2270EA7}"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9B948-79B3-4511-8E42-980D6D4D18D2}" type="slidenum">
              <a:rPr lang="en-US" smtClean="0"/>
              <a:t>‹#›</a:t>
            </a:fld>
            <a:endParaRPr lang="en-US"/>
          </a:p>
        </p:txBody>
      </p:sp>
    </p:spTree>
    <p:extLst>
      <p:ext uri="{BB962C8B-B14F-4D97-AF65-F5344CB8AC3E}">
        <p14:creationId xmlns:p14="http://schemas.microsoft.com/office/powerpoint/2010/main" val="9394693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800" y="809150"/>
            <a:ext cx="6373800" cy="6651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1pPr>
            <a:lvl2pPr lvl="1"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2pPr>
            <a:lvl3pPr lvl="2"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3pPr>
            <a:lvl4pPr lvl="3"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4pPr>
            <a:lvl5pPr lvl="4"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5pPr>
            <a:lvl6pPr lvl="5"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6pPr>
            <a:lvl7pPr lvl="6"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7pPr>
            <a:lvl8pPr lvl="7"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8pPr>
            <a:lvl9pPr lvl="8"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514800" y="1582772"/>
            <a:ext cx="6373800" cy="28899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5"/>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0"/>
              </a:spcBef>
              <a:spcAft>
                <a:spcPts val="0"/>
              </a:spcAft>
              <a:buClr>
                <a:schemeClr val="accent4"/>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0"/>
              </a:spcBef>
              <a:spcAft>
                <a:spcPts val="0"/>
              </a:spcAft>
              <a:buClr>
                <a:schemeClr val="accent3"/>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algn="r" rtl="0">
              <a:buNone/>
              <a:defRPr sz="1300">
                <a:solidFill>
                  <a:schemeClr val="lt1"/>
                </a:solidFill>
                <a:latin typeface="Abel"/>
                <a:ea typeface="Abel"/>
                <a:cs typeface="Abel"/>
                <a:sym typeface="Abel"/>
              </a:defRPr>
            </a:lvl1pPr>
            <a:lvl2pPr lvl="1" algn="r" rtl="0">
              <a:buNone/>
              <a:defRPr sz="1300">
                <a:solidFill>
                  <a:schemeClr val="lt1"/>
                </a:solidFill>
                <a:latin typeface="Abel"/>
                <a:ea typeface="Abel"/>
                <a:cs typeface="Abel"/>
                <a:sym typeface="Abel"/>
              </a:defRPr>
            </a:lvl2pPr>
            <a:lvl3pPr lvl="2" algn="r" rtl="0">
              <a:buNone/>
              <a:defRPr sz="1300">
                <a:solidFill>
                  <a:schemeClr val="lt1"/>
                </a:solidFill>
                <a:latin typeface="Abel"/>
                <a:ea typeface="Abel"/>
                <a:cs typeface="Abel"/>
                <a:sym typeface="Abel"/>
              </a:defRPr>
            </a:lvl3pPr>
            <a:lvl4pPr lvl="3" algn="r" rtl="0">
              <a:buNone/>
              <a:defRPr sz="1300">
                <a:solidFill>
                  <a:schemeClr val="lt1"/>
                </a:solidFill>
                <a:latin typeface="Abel"/>
                <a:ea typeface="Abel"/>
                <a:cs typeface="Abel"/>
                <a:sym typeface="Abel"/>
              </a:defRPr>
            </a:lvl4pPr>
            <a:lvl5pPr lvl="4" algn="r" rtl="0">
              <a:buNone/>
              <a:defRPr sz="1300">
                <a:solidFill>
                  <a:schemeClr val="lt1"/>
                </a:solidFill>
                <a:latin typeface="Abel"/>
                <a:ea typeface="Abel"/>
                <a:cs typeface="Abel"/>
                <a:sym typeface="Abel"/>
              </a:defRPr>
            </a:lvl5pPr>
            <a:lvl6pPr lvl="5" algn="r" rtl="0">
              <a:buNone/>
              <a:defRPr sz="1300">
                <a:solidFill>
                  <a:schemeClr val="lt1"/>
                </a:solidFill>
                <a:latin typeface="Abel"/>
                <a:ea typeface="Abel"/>
                <a:cs typeface="Abel"/>
                <a:sym typeface="Abel"/>
              </a:defRPr>
            </a:lvl6pPr>
            <a:lvl7pPr lvl="6" algn="r" rtl="0">
              <a:buNone/>
              <a:defRPr sz="1300">
                <a:solidFill>
                  <a:schemeClr val="lt1"/>
                </a:solidFill>
                <a:latin typeface="Abel"/>
                <a:ea typeface="Abel"/>
                <a:cs typeface="Abel"/>
                <a:sym typeface="Abel"/>
              </a:defRPr>
            </a:lvl7pPr>
            <a:lvl8pPr lvl="7" algn="r" rtl="0">
              <a:buNone/>
              <a:defRPr sz="1300">
                <a:solidFill>
                  <a:schemeClr val="lt1"/>
                </a:solidFill>
                <a:latin typeface="Abel"/>
                <a:ea typeface="Abel"/>
                <a:cs typeface="Abel"/>
                <a:sym typeface="Abel"/>
              </a:defRPr>
            </a:lvl8pPr>
            <a:lvl9pPr lvl="8" algn="r" rtl="0">
              <a:buNone/>
              <a:defRPr sz="1300">
                <a:solidFill>
                  <a:schemeClr val="lt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5" name="Title 1">
            <a:extLst>
              <a:ext uri="{FF2B5EF4-FFF2-40B4-BE49-F238E27FC236}">
                <a16:creationId xmlns:a16="http://schemas.microsoft.com/office/drawing/2014/main" id="{07256B67-618A-4DED-A28E-8B901F5DE78E}"/>
              </a:ext>
            </a:extLst>
          </p:cNvPr>
          <p:cNvSpPr txBox="1">
            <a:spLocks/>
          </p:cNvSpPr>
          <p:nvPr/>
        </p:nvSpPr>
        <p:spPr>
          <a:xfrm>
            <a:off x="200874" y="1456611"/>
            <a:ext cx="6386732" cy="1464733"/>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1pPr>
            <a:lvl2pPr marR="0" lvl="1"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2pPr>
            <a:lvl3pPr marR="0" lvl="2"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3pPr>
            <a:lvl4pPr marR="0" lvl="3"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4pPr>
            <a:lvl5pPr marR="0" lvl="4"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5pPr>
            <a:lvl6pPr marR="0" lvl="5"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6pPr>
            <a:lvl7pPr marR="0" lvl="6"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7pPr>
            <a:lvl8pPr marR="0" lvl="7"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8pPr>
            <a:lvl9pPr marR="0" lvl="8"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9pPr>
          </a:lstStyle>
          <a:p>
            <a:r>
              <a:rPr lang="en-US" dirty="0"/>
              <a:t>Project Milestone </a:t>
            </a:r>
          </a:p>
        </p:txBody>
      </p:sp>
      <p:sp>
        <p:nvSpPr>
          <p:cNvPr id="6" name="Subtitle 2">
            <a:extLst>
              <a:ext uri="{FF2B5EF4-FFF2-40B4-BE49-F238E27FC236}">
                <a16:creationId xmlns:a16="http://schemas.microsoft.com/office/drawing/2014/main" id="{4A1F3270-D407-4532-A929-EC3A3FA46DDE}"/>
              </a:ext>
            </a:extLst>
          </p:cNvPr>
          <p:cNvSpPr txBox="1">
            <a:spLocks/>
          </p:cNvSpPr>
          <p:nvPr/>
        </p:nvSpPr>
        <p:spPr>
          <a:xfrm>
            <a:off x="0" y="3469696"/>
            <a:ext cx="7197726" cy="140546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r">
              <a:buFontTx/>
              <a:buChar cha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7B3F-642B-4C3E-9B0E-2B5F6B1B8F8E}"/>
              </a:ext>
            </a:extLst>
          </p:cNvPr>
          <p:cNvSpPr>
            <a:spLocks noGrp="1"/>
          </p:cNvSpPr>
          <p:nvPr>
            <p:ph type="title"/>
          </p:nvPr>
        </p:nvSpPr>
        <p:spPr>
          <a:xfrm>
            <a:off x="352858" y="137299"/>
            <a:ext cx="6373800" cy="665100"/>
          </a:xfrm>
        </p:spPr>
        <p:txBody>
          <a:bodyPr/>
          <a:lstStyle/>
          <a:p>
            <a:r>
              <a:rPr lang="en-US" sz="2800" u="sng" dirty="0">
                <a:latin typeface="Encode Sans Semi Condensed" panose="020B0604020202020204" charset="0"/>
                <a:cs typeface="Calibri" panose="020F0502020204030204" pitchFamily="34" charset="0"/>
              </a:rPr>
              <a:t>Analysis</a:t>
            </a:r>
          </a:p>
        </p:txBody>
      </p:sp>
      <p:sp>
        <p:nvSpPr>
          <p:cNvPr id="3" name="Content Placeholder 2">
            <a:extLst>
              <a:ext uri="{FF2B5EF4-FFF2-40B4-BE49-F238E27FC236}">
                <a16:creationId xmlns:a16="http://schemas.microsoft.com/office/drawing/2014/main" id="{3F58448E-6504-4113-A4E1-D6E761BD5AC3}"/>
              </a:ext>
            </a:extLst>
          </p:cNvPr>
          <p:cNvSpPr>
            <a:spLocks noGrp="1"/>
          </p:cNvSpPr>
          <p:nvPr>
            <p:ph idx="1"/>
          </p:nvPr>
        </p:nvSpPr>
        <p:spPr>
          <a:xfrm>
            <a:off x="352858" y="802399"/>
            <a:ext cx="8438284" cy="3871252"/>
          </a:xfrm>
        </p:spPr>
        <p:txBody>
          <a:bodyPr/>
          <a:lstStyle/>
          <a:p>
            <a:pPr algn="just">
              <a:lnSpc>
                <a:spcPct val="150000"/>
              </a:lnSpc>
              <a:buFont typeface="Arial" panose="020B0604020202020204" pitchFamily="34" charset="0"/>
              <a:buChar char="•"/>
            </a:pPr>
            <a:r>
              <a:rPr lang="en-US" sz="1700" dirty="0"/>
              <a:t>Apart from the outbreak associated patients, the top sources of infection are infection due to close contact, community transmission and healthcare related transmission.</a:t>
            </a:r>
          </a:p>
          <a:p>
            <a:pPr>
              <a:lnSpc>
                <a:spcPct val="150000"/>
              </a:lnSpc>
              <a:buFont typeface="Arial" panose="020B0604020202020204" pitchFamily="34" charset="0"/>
              <a:buChar char="•"/>
            </a:pPr>
            <a:r>
              <a:rPr lang="en-US" sz="1700" dirty="0"/>
              <a:t>These sources make up to approximately 85% of the total cases in Toronto.</a:t>
            </a:r>
          </a:p>
          <a:p>
            <a:pPr>
              <a:lnSpc>
                <a:spcPct val="150000"/>
              </a:lnSpc>
              <a:buFont typeface="Arial" panose="020B0604020202020204" pitchFamily="34" charset="0"/>
              <a:buChar char="•"/>
            </a:pPr>
            <a:r>
              <a:rPr lang="en-US" sz="1700" dirty="0"/>
              <a:t>As the tree map suggests, these are the top 10 affected neighborhoods with Glenfield Jane Heights being the most affected one having 499 cases.</a:t>
            </a:r>
          </a:p>
          <a:p>
            <a:pPr>
              <a:lnSpc>
                <a:spcPct val="150000"/>
              </a:lnSpc>
              <a:buFont typeface="Arial" panose="020B0604020202020204" pitchFamily="34" charset="0"/>
              <a:buChar char="•"/>
            </a:pPr>
            <a:r>
              <a:rPr lang="en-US" sz="1700" dirty="0"/>
              <a:t>It can be seen that the Age group 50-59 is most affected by Covid-19 in Toronto, but it also has the most number of resolved cases.  </a:t>
            </a: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AF53C25-DC87-4583-9E2A-9BE85995875E}"/>
              </a:ext>
            </a:extLst>
          </p:cNvPr>
          <p:cNvSpPr>
            <a:spLocks noGrp="1"/>
          </p:cNvSpPr>
          <p:nvPr>
            <p:ph type="sldNum" sz="quarter" idx="12"/>
          </p:nvPr>
        </p:nvSpPr>
        <p:spPr/>
        <p:txBody>
          <a:bodyPr/>
          <a:lstStyle/>
          <a:p>
            <a:fld id="{ABA9B948-79B3-4511-8E42-980D6D4D18D2}" type="slidenum">
              <a:rPr lang="en-US" smtClean="0"/>
              <a:t>10</a:t>
            </a:fld>
            <a:endParaRPr lang="en-US"/>
          </a:p>
        </p:txBody>
      </p:sp>
    </p:spTree>
    <p:extLst>
      <p:ext uri="{BB962C8B-B14F-4D97-AF65-F5344CB8AC3E}">
        <p14:creationId xmlns:p14="http://schemas.microsoft.com/office/powerpoint/2010/main" val="272237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CDE1-11E3-48FF-AE0A-3CF0D105D38D}"/>
              </a:ext>
            </a:extLst>
          </p:cNvPr>
          <p:cNvSpPr>
            <a:spLocks noGrp="1"/>
          </p:cNvSpPr>
          <p:nvPr>
            <p:ph type="title"/>
          </p:nvPr>
        </p:nvSpPr>
        <p:spPr>
          <a:xfrm>
            <a:off x="365945" y="142974"/>
            <a:ext cx="6373800" cy="665100"/>
          </a:xfrm>
        </p:spPr>
        <p:txBody>
          <a:bodyPr/>
          <a:lstStyle/>
          <a:p>
            <a:r>
              <a:rPr lang="en-US" sz="2800" u="sng" dirty="0">
                <a:latin typeface="Encode Sans Semi Condensed" panose="020B0604020202020204" charset="0"/>
                <a:cs typeface="Calibri" panose="020F0502020204030204" pitchFamily="34" charset="0"/>
              </a:rPr>
              <a:t>Analysis</a:t>
            </a:r>
          </a:p>
        </p:txBody>
      </p:sp>
      <p:sp>
        <p:nvSpPr>
          <p:cNvPr id="3" name="Content Placeholder 2">
            <a:extLst>
              <a:ext uri="{FF2B5EF4-FFF2-40B4-BE49-F238E27FC236}">
                <a16:creationId xmlns:a16="http://schemas.microsoft.com/office/drawing/2014/main" id="{2567295A-AA97-4A21-AC83-A181C89E8382}"/>
              </a:ext>
            </a:extLst>
          </p:cNvPr>
          <p:cNvSpPr>
            <a:spLocks noGrp="1"/>
          </p:cNvSpPr>
          <p:nvPr>
            <p:ph idx="1"/>
          </p:nvPr>
        </p:nvSpPr>
        <p:spPr>
          <a:xfrm>
            <a:off x="339771" y="1148316"/>
            <a:ext cx="8438284" cy="3324356"/>
          </a:xfrm>
        </p:spPr>
        <p:txBody>
          <a:bodyPr/>
          <a:lstStyle/>
          <a:p>
            <a:pPr algn="just">
              <a:lnSpc>
                <a:spcPct val="150000"/>
              </a:lnSpc>
              <a:buFont typeface="Arial" panose="020B0604020202020204" pitchFamily="34" charset="0"/>
              <a:buChar char="•"/>
            </a:pPr>
            <a:r>
              <a:rPr lang="en-US" sz="1700" dirty="0"/>
              <a:t>Age group 80-89 has the 4th lowest number of cases but it has the highest number of deaths.</a:t>
            </a:r>
          </a:p>
          <a:p>
            <a:pPr algn="just">
              <a:lnSpc>
                <a:spcPct val="150000"/>
              </a:lnSpc>
              <a:buFont typeface="Arial" panose="020B0604020202020204" pitchFamily="34" charset="0"/>
              <a:buChar char="•"/>
            </a:pPr>
            <a:r>
              <a:rPr lang="en-US" sz="1700" dirty="0"/>
              <a:t>The highest death rate is found in those who are 90+ (33.33%)</a:t>
            </a:r>
          </a:p>
          <a:p>
            <a:pPr algn="just">
              <a:lnSpc>
                <a:spcPct val="150000"/>
              </a:lnSpc>
              <a:buFont typeface="Arial" panose="020B0604020202020204" pitchFamily="34" charset="0"/>
              <a:buChar char="•"/>
            </a:pPr>
            <a:r>
              <a:rPr lang="en-US" sz="1700" dirty="0"/>
              <a:t>Number of cases reported for Female were the highest in April (3125) and were the highest for Male in May (2437).</a:t>
            </a:r>
          </a:p>
          <a:p>
            <a:pPr algn="just">
              <a:lnSpc>
                <a:spcPct val="150000"/>
              </a:lnSpc>
              <a:buFont typeface="Arial" panose="020B0604020202020204" pitchFamily="34" charset="0"/>
              <a:buChar char="•"/>
            </a:pPr>
            <a:r>
              <a:rPr lang="en-US" sz="1700" dirty="0"/>
              <a:t>852 Females and 987 Males were ever hospitalized and out of them 147 Females and 251 were in ICU. </a:t>
            </a:r>
          </a:p>
          <a:p>
            <a:endParaRPr lang="en-US" dirty="0"/>
          </a:p>
        </p:txBody>
      </p:sp>
      <p:sp>
        <p:nvSpPr>
          <p:cNvPr id="4" name="Slide Number Placeholder 3">
            <a:extLst>
              <a:ext uri="{FF2B5EF4-FFF2-40B4-BE49-F238E27FC236}">
                <a16:creationId xmlns:a16="http://schemas.microsoft.com/office/drawing/2014/main" id="{312B794A-42CE-4994-9512-B8C6F8D09478}"/>
              </a:ext>
            </a:extLst>
          </p:cNvPr>
          <p:cNvSpPr>
            <a:spLocks noGrp="1"/>
          </p:cNvSpPr>
          <p:nvPr>
            <p:ph type="sldNum" sz="quarter" idx="12"/>
          </p:nvPr>
        </p:nvSpPr>
        <p:spPr/>
        <p:txBody>
          <a:bodyPr/>
          <a:lstStyle/>
          <a:p>
            <a:fld id="{ABA9B948-79B3-4511-8E42-980D6D4D18D2}" type="slidenum">
              <a:rPr lang="en-US" smtClean="0"/>
              <a:t>11</a:t>
            </a:fld>
            <a:endParaRPr lang="en-US"/>
          </a:p>
        </p:txBody>
      </p:sp>
    </p:spTree>
    <p:extLst>
      <p:ext uri="{BB962C8B-B14F-4D97-AF65-F5344CB8AC3E}">
        <p14:creationId xmlns:p14="http://schemas.microsoft.com/office/powerpoint/2010/main" val="7954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513D-9D00-4137-85E7-2976119C0030}"/>
              </a:ext>
            </a:extLst>
          </p:cNvPr>
          <p:cNvSpPr>
            <a:spLocks noGrp="1"/>
          </p:cNvSpPr>
          <p:nvPr>
            <p:ph type="title"/>
          </p:nvPr>
        </p:nvSpPr>
        <p:spPr>
          <a:xfrm>
            <a:off x="334047" y="64870"/>
            <a:ext cx="6373800" cy="665100"/>
          </a:xfrm>
        </p:spPr>
        <p:txBody>
          <a:bodyPr/>
          <a:lstStyle/>
          <a:p>
            <a:r>
              <a:rPr lang="en-US" sz="2800" u="sng" dirty="0">
                <a:latin typeface="Encode Sans Semi Condensed" panose="020B0604020202020204" charset="0"/>
                <a:cs typeface="Calibri" panose="020F0502020204030204" pitchFamily="34" charset="0"/>
              </a:rPr>
              <a:t>Recommendations</a:t>
            </a:r>
          </a:p>
        </p:txBody>
      </p:sp>
      <p:sp>
        <p:nvSpPr>
          <p:cNvPr id="3" name="Content Placeholder 2">
            <a:extLst>
              <a:ext uri="{FF2B5EF4-FFF2-40B4-BE49-F238E27FC236}">
                <a16:creationId xmlns:a16="http://schemas.microsoft.com/office/drawing/2014/main" id="{BB260243-633B-4755-83B7-439A6B245BA4}"/>
              </a:ext>
            </a:extLst>
          </p:cNvPr>
          <p:cNvSpPr>
            <a:spLocks noGrp="1"/>
          </p:cNvSpPr>
          <p:nvPr>
            <p:ph idx="1"/>
          </p:nvPr>
        </p:nvSpPr>
        <p:spPr>
          <a:xfrm>
            <a:off x="334047" y="1001701"/>
            <a:ext cx="8295153" cy="3710804"/>
          </a:xfrm>
        </p:spPr>
        <p:txBody>
          <a:bodyPr/>
          <a:lstStyle/>
          <a:p>
            <a:pPr algn="just">
              <a:lnSpc>
                <a:spcPct val="150000"/>
              </a:lnSpc>
              <a:buFont typeface="Arial" panose="020B0604020202020204" pitchFamily="34" charset="0"/>
              <a:buChar char="•"/>
            </a:pPr>
            <a:r>
              <a:rPr lang="en-US" sz="1700" dirty="0"/>
              <a:t>Impose more restriction till the number of cases are decreased.</a:t>
            </a:r>
          </a:p>
          <a:p>
            <a:pPr algn="just">
              <a:lnSpc>
                <a:spcPct val="150000"/>
              </a:lnSpc>
              <a:buFont typeface="Arial" panose="020B0604020202020204" pitchFamily="34" charset="0"/>
              <a:buChar char="•"/>
            </a:pPr>
            <a:r>
              <a:rPr lang="en-US" sz="1700" dirty="0"/>
              <a:t>Make thermal screening mandatory at every shop.</a:t>
            </a:r>
          </a:p>
          <a:p>
            <a:pPr algn="just">
              <a:lnSpc>
                <a:spcPct val="150000"/>
              </a:lnSpc>
              <a:buFont typeface="Arial" panose="020B0604020202020204" pitchFamily="34" charset="0"/>
              <a:buChar char="•"/>
            </a:pPr>
            <a:r>
              <a:rPr lang="en-US" sz="1700" dirty="0"/>
              <a:t>Increase the use of sanitizers. </a:t>
            </a:r>
          </a:p>
          <a:p>
            <a:pPr algn="just">
              <a:lnSpc>
                <a:spcPct val="150000"/>
              </a:lnSpc>
              <a:buFont typeface="Arial" panose="020B0604020202020204" pitchFamily="34" charset="0"/>
              <a:buChar char="•"/>
            </a:pPr>
            <a:r>
              <a:rPr lang="en-US" sz="1700" dirty="0"/>
              <a:t>Hospitals should focus on the age groups which are most affected, especially those who are more vulnerable to the virus.</a:t>
            </a:r>
          </a:p>
          <a:p>
            <a:pPr algn="just">
              <a:lnSpc>
                <a:spcPct val="150000"/>
              </a:lnSpc>
              <a:buFont typeface="Arial" panose="020B0604020202020204" pitchFamily="34" charset="0"/>
              <a:buChar char="•"/>
            </a:pPr>
            <a:r>
              <a:rPr lang="en-US" sz="1700" dirty="0"/>
              <a:t>Prioritize the age group having higher fatality rate over the younger age groups and provide better facilities to them.</a:t>
            </a:r>
          </a:p>
          <a:p>
            <a:pPr>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F3760864-73B4-4FF2-8D5B-AD11B5E211D3}"/>
              </a:ext>
            </a:extLst>
          </p:cNvPr>
          <p:cNvSpPr>
            <a:spLocks noGrp="1"/>
          </p:cNvSpPr>
          <p:nvPr>
            <p:ph type="sldNum" sz="quarter" idx="12"/>
          </p:nvPr>
        </p:nvSpPr>
        <p:spPr/>
        <p:txBody>
          <a:bodyPr/>
          <a:lstStyle/>
          <a:p>
            <a:fld id="{ABA9B948-79B3-4511-8E42-980D6D4D18D2}" type="slidenum">
              <a:rPr lang="en-US" smtClean="0"/>
              <a:t>12</a:t>
            </a:fld>
            <a:endParaRPr lang="en-US"/>
          </a:p>
        </p:txBody>
      </p:sp>
    </p:spTree>
    <p:extLst>
      <p:ext uri="{BB962C8B-B14F-4D97-AF65-F5344CB8AC3E}">
        <p14:creationId xmlns:p14="http://schemas.microsoft.com/office/powerpoint/2010/main" val="398731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513D-9D00-4137-85E7-2976119C0030}"/>
              </a:ext>
            </a:extLst>
          </p:cNvPr>
          <p:cNvSpPr>
            <a:spLocks noGrp="1"/>
          </p:cNvSpPr>
          <p:nvPr>
            <p:ph type="title"/>
          </p:nvPr>
        </p:nvSpPr>
        <p:spPr>
          <a:xfrm>
            <a:off x="334047" y="96768"/>
            <a:ext cx="6373800" cy="665100"/>
          </a:xfrm>
        </p:spPr>
        <p:txBody>
          <a:bodyPr/>
          <a:lstStyle/>
          <a:p>
            <a:r>
              <a:rPr lang="en-US" sz="2800" u="sng" dirty="0">
                <a:latin typeface="Calibri" panose="020F0502020204030204" pitchFamily="34" charset="0"/>
                <a:cs typeface="Calibri" panose="020F0502020204030204" pitchFamily="34" charset="0"/>
              </a:rPr>
              <a:t>Recommendations</a:t>
            </a:r>
          </a:p>
        </p:txBody>
      </p:sp>
      <p:sp>
        <p:nvSpPr>
          <p:cNvPr id="3" name="Content Placeholder 2">
            <a:extLst>
              <a:ext uri="{FF2B5EF4-FFF2-40B4-BE49-F238E27FC236}">
                <a16:creationId xmlns:a16="http://schemas.microsoft.com/office/drawing/2014/main" id="{BB260243-633B-4755-83B7-439A6B245BA4}"/>
              </a:ext>
            </a:extLst>
          </p:cNvPr>
          <p:cNvSpPr>
            <a:spLocks noGrp="1"/>
          </p:cNvSpPr>
          <p:nvPr>
            <p:ph idx="1"/>
          </p:nvPr>
        </p:nvSpPr>
        <p:spPr>
          <a:xfrm>
            <a:off x="190916" y="761868"/>
            <a:ext cx="8762168" cy="4032021"/>
          </a:xfrm>
        </p:spPr>
        <p:txBody>
          <a:bodyPr/>
          <a:lstStyle/>
          <a:p>
            <a:pPr algn="just">
              <a:lnSpc>
                <a:spcPct val="150000"/>
              </a:lnSpc>
              <a:buFont typeface="Arial" panose="020B0604020202020204" pitchFamily="34" charset="0"/>
              <a:buChar char="•"/>
            </a:pPr>
            <a:r>
              <a:rPr lang="en-US" sz="1700" dirty="0"/>
              <a:t>Find out the occupation of the people in the most affected neighborhoods, check whether there is a trend of people with outdoor jobs being infected more.</a:t>
            </a:r>
          </a:p>
          <a:p>
            <a:pPr algn="just">
              <a:lnSpc>
                <a:spcPct val="150000"/>
              </a:lnSpc>
              <a:buFont typeface="Arial" panose="020B0604020202020204" pitchFamily="34" charset="0"/>
              <a:buChar char="•"/>
            </a:pPr>
            <a:r>
              <a:rPr lang="en-US" sz="1700" dirty="0"/>
              <a:t>April &amp; May had the highest number of cases for Female &amp; Male, check for the events that happened during that time to make sure it does not happen again.</a:t>
            </a:r>
          </a:p>
          <a:p>
            <a:pPr algn="just">
              <a:lnSpc>
                <a:spcPct val="150000"/>
              </a:lnSpc>
              <a:buFont typeface="Arial" panose="020B0604020202020204" pitchFamily="34" charset="0"/>
              <a:buChar char="•"/>
            </a:pPr>
            <a:r>
              <a:rPr lang="en-US" sz="1700" dirty="0"/>
              <a:t>Create a centralized quarantine system as well as other methods to achieve effective isolation for individuals.</a:t>
            </a:r>
          </a:p>
          <a:p>
            <a:pPr algn="just">
              <a:lnSpc>
                <a:spcPct val="150000"/>
              </a:lnSpc>
              <a:buFont typeface="Arial" panose="020B0604020202020204" pitchFamily="34" charset="0"/>
              <a:buChar char="•"/>
            </a:pPr>
            <a:r>
              <a:rPr lang="en-US" sz="1700" dirty="0"/>
              <a:t>Rebuild the design &amp; implementation of ways to address the social determinants of health for City of Toronto’s most vulnerable population.</a:t>
            </a:r>
          </a:p>
        </p:txBody>
      </p:sp>
      <p:sp>
        <p:nvSpPr>
          <p:cNvPr id="4" name="Slide Number Placeholder 3">
            <a:extLst>
              <a:ext uri="{FF2B5EF4-FFF2-40B4-BE49-F238E27FC236}">
                <a16:creationId xmlns:a16="http://schemas.microsoft.com/office/drawing/2014/main" id="{F3760864-73B4-4FF2-8D5B-AD11B5E211D3}"/>
              </a:ext>
            </a:extLst>
          </p:cNvPr>
          <p:cNvSpPr>
            <a:spLocks noGrp="1"/>
          </p:cNvSpPr>
          <p:nvPr>
            <p:ph type="sldNum" sz="quarter" idx="12"/>
          </p:nvPr>
        </p:nvSpPr>
        <p:spPr/>
        <p:txBody>
          <a:bodyPr/>
          <a:lstStyle/>
          <a:p>
            <a:fld id="{ABA9B948-79B3-4511-8E42-980D6D4D18D2}" type="slidenum">
              <a:rPr lang="en-US" smtClean="0"/>
              <a:t>13</a:t>
            </a:fld>
            <a:endParaRPr lang="en-US"/>
          </a:p>
        </p:txBody>
      </p:sp>
    </p:spTree>
    <p:extLst>
      <p:ext uri="{BB962C8B-B14F-4D97-AF65-F5344CB8AC3E}">
        <p14:creationId xmlns:p14="http://schemas.microsoft.com/office/powerpoint/2010/main" val="89700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56841-8F78-4706-B3D1-5C159FB3432C}"/>
              </a:ext>
            </a:extLst>
          </p:cNvPr>
          <p:cNvSpPr>
            <a:spLocks noGrp="1"/>
          </p:cNvSpPr>
          <p:nvPr>
            <p:ph idx="1"/>
          </p:nvPr>
        </p:nvSpPr>
        <p:spPr>
          <a:xfrm>
            <a:off x="244550" y="306865"/>
            <a:ext cx="8484780" cy="4366786"/>
          </a:xfrm>
        </p:spPr>
        <p:txBody>
          <a:bodyPr/>
          <a:lstStyle/>
          <a:p>
            <a:pPr marL="76200" indent="0" algn="ctr">
              <a:buNone/>
            </a:pPr>
            <a:endParaRPr lang="en-US" sz="3200" dirty="0"/>
          </a:p>
          <a:p>
            <a:pPr marL="76200" indent="0" algn="ctr">
              <a:buNone/>
            </a:pPr>
            <a:endParaRPr lang="en-US" sz="3200" dirty="0"/>
          </a:p>
          <a:p>
            <a:pPr marL="76200" indent="0" algn="ctr">
              <a:buNone/>
            </a:pPr>
            <a:endParaRPr lang="en-US" sz="3200" dirty="0"/>
          </a:p>
          <a:p>
            <a:pPr marL="76200" indent="0" algn="ctr">
              <a:buNone/>
            </a:pPr>
            <a:r>
              <a:rPr lang="en-US" sz="3200" dirty="0"/>
              <a:t>THANK YOU</a:t>
            </a:r>
          </a:p>
          <a:p>
            <a:pPr marL="76200" indent="0" algn="ctr">
              <a:buNone/>
            </a:pPr>
            <a:endParaRPr lang="en-US" sz="3200" dirty="0"/>
          </a:p>
          <a:p>
            <a:pPr marL="76200" indent="0" algn="ctr">
              <a:buNone/>
            </a:pPr>
            <a:endParaRPr lang="en-US" sz="3200" dirty="0"/>
          </a:p>
          <a:p>
            <a:pPr marL="76200" indent="0" algn="ctr">
              <a:buNone/>
            </a:pPr>
            <a:r>
              <a:rPr lang="en-US" sz="3200" dirty="0"/>
              <a:t>STAY SAFE, WEAR MASKS &amp; MAINTAIN SOCIAL  DISTANCING</a:t>
            </a:r>
          </a:p>
        </p:txBody>
      </p:sp>
      <p:sp>
        <p:nvSpPr>
          <p:cNvPr id="4" name="Slide Number Placeholder 3">
            <a:extLst>
              <a:ext uri="{FF2B5EF4-FFF2-40B4-BE49-F238E27FC236}">
                <a16:creationId xmlns:a16="http://schemas.microsoft.com/office/drawing/2014/main" id="{006FD92A-ABBD-4E67-86C9-BCD08375059A}"/>
              </a:ext>
            </a:extLst>
          </p:cNvPr>
          <p:cNvSpPr>
            <a:spLocks noGrp="1"/>
          </p:cNvSpPr>
          <p:nvPr>
            <p:ph type="sldNum" sz="quarter" idx="12"/>
          </p:nvPr>
        </p:nvSpPr>
        <p:spPr/>
        <p:txBody>
          <a:bodyPr/>
          <a:lstStyle/>
          <a:p>
            <a:fld id="{ABA9B948-79B3-4511-8E42-980D6D4D18D2}" type="slidenum">
              <a:rPr lang="en-US" smtClean="0"/>
              <a:t>14</a:t>
            </a:fld>
            <a:endParaRPr lang="en-US"/>
          </a:p>
        </p:txBody>
      </p:sp>
    </p:spTree>
    <p:extLst>
      <p:ext uri="{BB962C8B-B14F-4D97-AF65-F5344CB8AC3E}">
        <p14:creationId xmlns:p14="http://schemas.microsoft.com/office/powerpoint/2010/main" val="330022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9" name="Title 1">
            <a:extLst>
              <a:ext uri="{FF2B5EF4-FFF2-40B4-BE49-F238E27FC236}">
                <a16:creationId xmlns:a16="http://schemas.microsoft.com/office/drawing/2014/main" id="{3031E426-A023-4443-BDB4-2D290D128979}"/>
              </a:ext>
            </a:extLst>
          </p:cNvPr>
          <p:cNvSpPr>
            <a:spLocks noGrp="1"/>
          </p:cNvSpPr>
          <p:nvPr>
            <p:ph type="title"/>
          </p:nvPr>
        </p:nvSpPr>
        <p:spPr>
          <a:xfrm>
            <a:off x="186072" y="871870"/>
            <a:ext cx="6044608" cy="552893"/>
          </a:xfrm>
        </p:spPr>
        <p:txBody>
          <a:bodyPr>
            <a:normAutofit/>
          </a:bodyPr>
          <a:lstStyle/>
          <a:p>
            <a:r>
              <a:rPr lang="en-US" sz="4000" dirty="0"/>
              <a:t>Audience for the presentation</a:t>
            </a:r>
          </a:p>
        </p:txBody>
      </p:sp>
      <p:sp>
        <p:nvSpPr>
          <p:cNvPr id="16" name="Content Placeholder 2">
            <a:extLst>
              <a:ext uri="{FF2B5EF4-FFF2-40B4-BE49-F238E27FC236}">
                <a16:creationId xmlns:a16="http://schemas.microsoft.com/office/drawing/2014/main" id="{D1A28972-3691-4F0B-8789-DAE3EEC5B497}"/>
              </a:ext>
            </a:extLst>
          </p:cNvPr>
          <p:cNvSpPr txBox="1">
            <a:spLocks/>
          </p:cNvSpPr>
          <p:nvPr/>
        </p:nvSpPr>
        <p:spPr>
          <a:xfrm>
            <a:off x="186072" y="1582536"/>
            <a:ext cx="4385928" cy="3091115"/>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1pPr>
            <a:lvl2pPr marL="914400" marR="0" lvl="1" indent="-355600" algn="l" rtl="0">
              <a:lnSpc>
                <a:spcPct val="115000"/>
              </a:lnSpc>
              <a:spcBef>
                <a:spcPts val="0"/>
              </a:spcBef>
              <a:spcAft>
                <a:spcPts val="0"/>
              </a:spcAft>
              <a:buClr>
                <a:schemeClr val="accent4"/>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2pPr>
            <a:lvl3pPr marL="1371600" marR="0" lvl="2" indent="-355600" algn="l" rtl="0">
              <a:lnSpc>
                <a:spcPct val="115000"/>
              </a:lnSpc>
              <a:spcBef>
                <a:spcPts val="0"/>
              </a:spcBef>
              <a:spcAft>
                <a:spcPts val="0"/>
              </a:spcAft>
              <a:buClr>
                <a:schemeClr val="accent3"/>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3pPr>
            <a:lvl4pPr marL="1828800" marR="0" lvl="3"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4pPr>
            <a:lvl5pPr marL="2286000" marR="0" lvl="4"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5pPr>
            <a:lvl6pPr marL="2743200" marR="0" lvl="5"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6pPr>
            <a:lvl7pPr marL="3200400" marR="0" lvl="6"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7pPr>
            <a:lvl8pPr marL="3657600" marR="0" lvl="7"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8pPr>
            <a:lvl9pPr marL="4114800" marR="0" lvl="8"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9pPr>
          </a:lstStyle>
          <a:p>
            <a:r>
              <a:rPr lang="en-US" dirty="0"/>
              <a:t>Central Health Ministry</a:t>
            </a:r>
          </a:p>
          <a:p>
            <a:r>
              <a:rPr lang="en-US" dirty="0"/>
              <a:t>State Health Ministry</a:t>
            </a:r>
          </a:p>
          <a:p>
            <a:r>
              <a:rPr lang="en-US" dirty="0"/>
              <a:t>Senior Doctors</a:t>
            </a:r>
          </a:p>
          <a:p>
            <a:r>
              <a:rPr lang="en-US" dirty="0"/>
              <a:t>Healthcare Workers</a:t>
            </a:r>
          </a:p>
          <a:p>
            <a:r>
              <a:rPr lang="en-US" dirty="0"/>
              <a:t>Federal Authorities</a:t>
            </a:r>
          </a:p>
          <a:p>
            <a:r>
              <a:rPr lang="en-US" dirty="0"/>
              <a:t>Internal Securities Department</a:t>
            </a:r>
          </a:p>
        </p:txBody>
      </p:sp>
      <p:pic>
        <p:nvPicPr>
          <p:cNvPr id="17" name="Content Placeholder 4">
            <a:extLst>
              <a:ext uri="{FF2B5EF4-FFF2-40B4-BE49-F238E27FC236}">
                <a16:creationId xmlns:a16="http://schemas.microsoft.com/office/drawing/2014/main" id="{A9290F9A-8382-4813-896C-553EA3307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523" y="1582537"/>
            <a:ext cx="3847869" cy="30911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B7F8-0963-4CE2-8D9C-6A137D77DA6C}"/>
              </a:ext>
            </a:extLst>
          </p:cNvPr>
          <p:cNvSpPr>
            <a:spLocks noGrp="1"/>
          </p:cNvSpPr>
          <p:nvPr>
            <p:ph type="title"/>
          </p:nvPr>
        </p:nvSpPr>
        <p:spPr/>
        <p:txBody>
          <a:bodyPr/>
          <a:lstStyle/>
          <a:p>
            <a:r>
              <a:rPr lang="en-US" dirty="0"/>
              <a:t>Dataset Description</a:t>
            </a:r>
          </a:p>
        </p:txBody>
      </p:sp>
      <p:sp>
        <p:nvSpPr>
          <p:cNvPr id="5" name="Slide Number Placeholder 4">
            <a:extLst>
              <a:ext uri="{FF2B5EF4-FFF2-40B4-BE49-F238E27FC236}">
                <a16:creationId xmlns:a16="http://schemas.microsoft.com/office/drawing/2014/main" id="{5A4BFD01-B9BC-4C48-8043-6C028F59C9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Content Placeholder 2">
            <a:extLst>
              <a:ext uri="{FF2B5EF4-FFF2-40B4-BE49-F238E27FC236}">
                <a16:creationId xmlns:a16="http://schemas.microsoft.com/office/drawing/2014/main" id="{210E58F4-D844-4997-9B89-8A3E5D01117D}"/>
              </a:ext>
            </a:extLst>
          </p:cNvPr>
          <p:cNvSpPr txBox="1">
            <a:spLocks/>
          </p:cNvSpPr>
          <p:nvPr/>
        </p:nvSpPr>
        <p:spPr>
          <a:xfrm>
            <a:off x="0" y="1538000"/>
            <a:ext cx="8953084" cy="3416772"/>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1pPr>
            <a:lvl2pPr marL="914400" marR="0" lvl="1" indent="-355600" algn="l" rtl="0">
              <a:lnSpc>
                <a:spcPct val="115000"/>
              </a:lnSpc>
              <a:spcBef>
                <a:spcPts val="0"/>
              </a:spcBef>
              <a:spcAft>
                <a:spcPts val="0"/>
              </a:spcAft>
              <a:buClr>
                <a:schemeClr val="accent4"/>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2pPr>
            <a:lvl3pPr marL="1371600" marR="0" lvl="2" indent="-355600" algn="l" rtl="0">
              <a:lnSpc>
                <a:spcPct val="115000"/>
              </a:lnSpc>
              <a:spcBef>
                <a:spcPts val="0"/>
              </a:spcBef>
              <a:spcAft>
                <a:spcPts val="0"/>
              </a:spcAft>
              <a:buClr>
                <a:schemeClr val="accent3"/>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3pPr>
            <a:lvl4pPr marL="1828800" marR="0" lvl="3"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4pPr>
            <a:lvl5pPr marL="2286000" marR="0" lvl="4"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5pPr>
            <a:lvl6pPr marL="2743200" marR="0" lvl="5"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6pPr>
            <a:lvl7pPr marL="3200400" marR="0" lvl="6"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7pPr>
            <a:lvl8pPr marL="3657600" marR="0" lvl="7"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8pPr>
            <a:lvl9pPr marL="4114800" marR="0" lvl="8" indent="-355600" algn="l" rtl="0">
              <a:lnSpc>
                <a:spcPct val="115000"/>
              </a:lnSpc>
              <a:spcBef>
                <a:spcPts val="0"/>
              </a:spcBef>
              <a:spcAft>
                <a:spcPts val="0"/>
              </a:spcAft>
              <a:buClr>
                <a:schemeClr val="lt1"/>
              </a:buClr>
              <a:buSzPts val="2000"/>
              <a:buFont typeface="Encode Sans Semi Condensed Light"/>
              <a:buChar char="■"/>
              <a:defRPr sz="2000" b="0" i="0" u="none" strike="noStrike" cap="none">
                <a:solidFill>
                  <a:schemeClr val="lt1"/>
                </a:solidFill>
                <a:latin typeface="Encode Sans Semi Condensed Light"/>
                <a:ea typeface="Encode Sans Semi Condensed Light"/>
                <a:cs typeface="Encode Sans Semi Condensed Light"/>
                <a:sym typeface="Encode Sans Semi Condensed Light"/>
              </a:defRPr>
            </a:lvl9pPr>
          </a:lstStyle>
          <a:p>
            <a:pPr algn="just"/>
            <a:r>
              <a:rPr lang="en-US" sz="1600" dirty="0">
                <a:latin typeface="Calibri" panose="020F0502020204030204" pitchFamily="34" charset="0"/>
              </a:rPr>
              <a:t>COVID19 CASES IN TORONTO dataset contains information for all confirmed and probable cases reported to and managed by Toronto Public Health since the first case was reported in January 2020 till July 2020. </a:t>
            </a:r>
          </a:p>
          <a:p>
            <a:pPr algn="just"/>
            <a:r>
              <a:rPr lang="en-US" sz="1600" dirty="0">
                <a:latin typeface="Calibri" panose="020F0502020204030204" pitchFamily="34" charset="0"/>
              </a:rPr>
              <a:t>The data is extracted from the provincial communicable disease reporting system (</a:t>
            </a:r>
            <a:r>
              <a:rPr lang="en-US" sz="1600" dirty="0" err="1">
                <a:latin typeface="Calibri" panose="020F0502020204030204" pitchFamily="34" charset="0"/>
              </a:rPr>
              <a:t>iPHIS</a:t>
            </a:r>
            <a:r>
              <a:rPr lang="en-US" sz="1600" dirty="0">
                <a:latin typeface="Calibri" panose="020F0502020204030204" pitchFamily="34" charset="0"/>
              </a:rPr>
              <a:t>) and Toronto's custom COVID-19 case management system (CORES) and combined for reporting. </a:t>
            </a:r>
          </a:p>
          <a:p>
            <a:pPr algn="just"/>
            <a:r>
              <a:rPr lang="en-US" sz="1600" dirty="0">
                <a:latin typeface="Calibri" panose="020F0502020204030204" pitchFamily="34" charset="0"/>
              </a:rPr>
              <a:t>The dataset contains demographic, geographic, and severity of all cases reported to Toronto public Health. </a:t>
            </a:r>
          </a:p>
          <a:p>
            <a:pPr algn="just"/>
            <a:r>
              <a:rPr lang="en-US" sz="1600" dirty="0">
                <a:latin typeface="Calibri" panose="020F0502020204030204" pitchFamily="34" charset="0"/>
              </a:rPr>
              <a:t>The dataset gives a grasp of the age group and to what kind of treatment the patient was given in the time of crisis. </a:t>
            </a:r>
          </a:p>
        </p:txBody>
      </p:sp>
    </p:spTree>
    <p:extLst>
      <p:ext uri="{BB962C8B-B14F-4D97-AF65-F5344CB8AC3E}">
        <p14:creationId xmlns:p14="http://schemas.microsoft.com/office/powerpoint/2010/main" val="407574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6A16-2601-47B4-9F01-AB9773FAAF8B}"/>
              </a:ext>
            </a:extLst>
          </p:cNvPr>
          <p:cNvSpPr>
            <a:spLocks noGrp="1"/>
          </p:cNvSpPr>
          <p:nvPr>
            <p:ph type="title"/>
          </p:nvPr>
        </p:nvSpPr>
        <p:spPr/>
        <p:txBody>
          <a:bodyPr/>
          <a:lstStyle/>
          <a:p>
            <a:r>
              <a:rPr lang="en-US" sz="2800" dirty="0"/>
              <a:t>SUMMARY OF COVID 19 CASES IN TORONTO</a:t>
            </a:r>
          </a:p>
        </p:txBody>
      </p:sp>
      <p:sp>
        <p:nvSpPr>
          <p:cNvPr id="5" name="Slide Number Placeholder 4">
            <a:extLst>
              <a:ext uri="{FF2B5EF4-FFF2-40B4-BE49-F238E27FC236}">
                <a16:creationId xmlns:a16="http://schemas.microsoft.com/office/drawing/2014/main" id="{BDC6EFA2-8281-4B3B-B346-823926A0DB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aphicFrame>
        <p:nvGraphicFramePr>
          <p:cNvPr id="6" name="Table 8">
            <a:extLst>
              <a:ext uri="{FF2B5EF4-FFF2-40B4-BE49-F238E27FC236}">
                <a16:creationId xmlns:a16="http://schemas.microsoft.com/office/drawing/2014/main" id="{C168CCA0-E91B-4F3A-9798-A05FAD7FE11F}"/>
              </a:ext>
            </a:extLst>
          </p:cNvPr>
          <p:cNvGraphicFramePr>
            <a:graphicFrameLocks/>
          </p:cNvGraphicFramePr>
          <p:nvPr>
            <p:extLst>
              <p:ext uri="{D42A27DB-BD31-4B8C-83A1-F6EECF244321}">
                <p14:modId xmlns:p14="http://schemas.microsoft.com/office/powerpoint/2010/main" val="2221608925"/>
              </p:ext>
            </p:extLst>
          </p:nvPr>
        </p:nvGraphicFramePr>
        <p:xfrm>
          <a:off x="198992" y="1668217"/>
          <a:ext cx="3384180" cy="1854200"/>
        </p:xfrm>
        <a:graphic>
          <a:graphicData uri="http://schemas.openxmlformats.org/drawingml/2006/table">
            <a:tbl>
              <a:tblPr firstRow="1" bandRow="1">
                <a:tableStyleId>{5C22544A-7EE6-4342-B048-85BDC9FD1C3A}</a:tableStyleId>
              </a:tblPr>
              <a:tblGrid>
                <a:gridCol w="1692090">
                  <a:extLst>
                    <a:ext uri="{9D8B030D-6E8A-4147-A177-3AD203B41FA5}">
                      <a16:colId xmlns:a16="http://schemas.microsoft.com/office/drawing/2014/main" val="3715531962"/>
                    </a:ext>
                  </a:extLst>
                </a:gridCol>
                <a:gridCol w="1692090">
                  <a:extLst>
                    <a:ext uri="{9D8B030D-6E8A-4147-A177-3AD203B41FA5}">
                      <a16:colId xmlns:a16="http://schemas.microsoft.com/office/drawing/2014/main" val="2229632638"/>
                    </a:ext>
                  </a:extLst>
                </a:gridCol>
              </a:tblGrid>
              <a:tr h="370840">
                <a:tc>
                  <a:txBody>
                    <a:bodyPr/>
                    <a:lstStyle/>
                    <a:p>
                      <a:r>
                        <a:rPr lang="en-US" dirty="0">
                          <a:latin typeface="Calibri" panose="020F0502020204030204" pitchFamily="34" charset="0"/>
                          <a:cs typeface="Calibri" panose="020F0502020204030204" pitchFamily="34" charset="0"/>
                        </a:rPr>
                        <a:t>Case Count *</a:t>
                      </a:r>
                    </a:p>
                  </a:txBody>
                  <a:tcPr/>
                </a:tc>
                <a:tc>
                  <a:txBody>
                    <a:bodyPr/>
                    <a:lstStyle/>
                    <a:p>
                      <a:r>
                        <a:rPr lang="en-US" dirty="0">
                          <a:latin typeface="Calibri" panose="020F0502020204030204" pitchFamily="34" charset="0"/>
                          <a:cs typeface="Calibri" panose="020F0502020204030204" pitchFamily="34" charset="0"/>
                        </a:rPr>
                        <a:t>14911</a:t>
                      </a:r>
                    </a:p>
                  </a:txBody>
                  <a:tcPr/>
                </a:tc>
                <a:extLst>
                  <a:ext uri="{0D108BD9-81ED-4DB2-BD59-A6C34878D82A}">
                    <a16:rowId xmlns:a16="http://schemas.microsoft.com/office/drawing/2014/main" val="1278743494"/>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mn-ea"/>
                          <a:cs typeface="Calibri" panose="020F0502020204030204" pitchFamily="34" charset="0"/>
                          <a:sym typeface="Arial"/>
                        </a:rPr>
                        <a:t>Recovered Cases</a:t>
                      </a: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mn-ea"/>
                          <a:cs typeface="Calibri" panose="020F0502020204030204" pitchFamily="34" charset="0"/>
                          <a:sym typeface="Arial"/>
                        </a:rPr>
                        <a:t>13195</a:t>
                      </a:r>
                    </a:p>
                  </a:txBody>
                  <a:tcPr/>
                </a:tc>
                <a:extLst>
                  <a:ext uri="{0D108BD9-81ED-4DB2-BD59-A6C34878D82A}">
                    <a16:rowId xmlns:a16="http://schemas.microsoft.com/office/drawing/2014/main" val="485551140"/>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mn-ea"/>
                          <a:cs typeface="Calibri" panose="020F0502020204030204" pitchFamily="34" charset="0"/>
                          <a:sym typeface="Arial"/>
                        </a:rPr>
                        <a:t>Fatal Cases</a:t>
                      </a: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mn-ea"/>
                          <a:cs typeface="Calibri" panose="020F0502020204030204" pitchFamily="34" charset="0"/>
                          <a:sym typeface="Arial"/>
                        </a:rPr>
                        <a:t>1121</a:t>
                      </a:r>
                    </a:p>
                  </a:txBody>
                  <a:tcPr/>
                </a:tc>
                <a:extLst>
                  <a:ext uri="{0D108BD9-81ED-4DB2-BD59-A6C34878D82A}">
                    <a16:rowId xmlns:a16="http://schemas.microsoft.com/office/drawing/2014/main" val="141896944"/>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mn-ea"/>
                          <a:cs typeface="Calibri" panose="020F0502020204030204" pitchFamily="34" charset="0"/>
                          <a:sym typeface="Arial"/>
                        </a:rPr>
                        <a:t>Ever Hospitalized</a:t>
                      </a: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mn-ea"/>
                          <a:cs typeface="Calibri" panose="020F0502020204030204" pitchFamily="34" charset="0"/>
                          <a:sym typeface="Arial"/>
                        </a:rPr>
                        <a:t>1848</a:t>
                      </a:r>
                    </a:p>
                  </a:txBody>
                  <a:tcPr/>
                </a:tc>
                <a:extLst>
                  <a:ext uri="{0D108BD9-81ED-4DB2-BD59-A6C34878D82A}">
                    <a16:rowId xmlns:a16="http://schemas.microsoft.com/office/drawing/2014/main" val="1906160048"/>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mn-ea"/>
                          <a:cs typeface="Calibri" panose="020F0502020204030204" pitchFamily="34" charset="0"/>
                          <a:sym typeface="Arial"/>
                        </a:rPr>
                        <a:t>Ever in ICU</a:t>
                      </a: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mn-ea"/>
                          <a:cs typeface="Calibri" panose="020F0502020204030204" pitchFamily="34" charset="0"/>
                          <a:sym typeface="Arial"/>
                        </a:rPr>
                        <a:t>400</a:t>
                      </a:r>
                    </a:p>
                  </a:txBody>
                  <a:tcPr/>
                </a:tc>
                <a:extLst>
                  <a:ext uri="{0D108BD9-81ED-4DB2-BD59-A6C34878D82A}">
                    <a16:rowId xmlns:a16="http://schemas.microsoft.com/office/drawing/2014/main" val="2430504099"/>
                  </a:ext>
                </a:extLst>
              </a:tr>
            </a:tbl>
          </a:graphicData>
        </a:graphic>
      </p:graphicFrame>
      <p:graphicFrame>
        <p:nvGraphicFramePr>
          <p:cNvPr id="7" name="Table 6">
            <a:extLst>
              <a:ext uri="{FF2B5EF4-FFF2-40B4-BE49-F238E27FC236}">
                <a16:creationId xmlns:a16="http://schemas.microsoft.com/office/drawing/2014/main" id="{E4F90A24-D184-42C9-A888-C6C0579117A0}"/>
              </a:ext>
            </a:extLst>
          </p:cNvPr>
          <p:cNvGraphicFramePr>
            <a:graphicFrameLocks/>
          </p:cNvGraphicFramePr>
          <p:nvPr>
            <p:extLst>
              <p:ext uri="{D42A27DB-BD31-4B8C-83A1-F6EECF244321}">
                <p14:modId xmlns:p14="http://schemas.microsoft.com/office/powerpoint/2010/main" val="3410379252"/>
              </p:ext>
            </p:extLst>
          </p:nvPr>
        </p:nvGraphicFramePr>
        <p:xfrm>
          <a:off x="3867225" y="1668217"/>
          <a:ext cx="4723882" cy="1854198"/>
        </p:xfrm>
        <a:graphic>
          <a:graphicData uri="http://schemas.openxmlformats.org/drawingml/2006/table">
            <a:tbl>
              <a:tblPr firstRow="1" bandRow="1">
                <a:tableStyleId>{5C22544A-7EE6-4342-B048-85BDC9FD1C3A}</a:tableStyleId>
              </a:tblPr>
              <a:tblGrid>
                <a:gridCol w="2361941">
                  <a:extLst>
                    <a:ext uri="{9D8B030D-6E8A-4147-A177-3AD203B41FA5}">
                      <a16:colId xmlns:a16="http://schemas.microsoft.com/office/drawing/2014/main" val="3715531962"/>
                    </a:ext>
                  </a:extLst>
                </a:gridCol>
                <a:gridCol w="2361941">
                  <a:extLst>
                    <a:ext uri="{9D8B030D-6E8A-4147-A177-3AD203B41FA5}">
                      <a16:colId xmlns:a16="http://schemas.microsoft.com/office/drawing/2014/main" val="2229632638"/>
                    </a:ext>
                  </a:extLst>
                </a:gridCol>
              </a:tblGrid>
              <a:tr h="309033">
                <a:tc>
                  <a:txBody>
                    <a:bodyPr/>
                    <a:lstStyle/>
                    <a:p>
                      <a:r>
                        <a:rPr lang="en-US" sz="1400" dirty="0">
                          <a:latin typeface="Calibri" panose="020F0502020204030204" pitchFamily="34" charset="0"/>
                          <a:cs typeface="Calibri" panose="020F0502020204030204" pitchFamily="34" charset="0"/>
                        </a:rPr>
                        <a:t>Currently Hospitalized</a:t>
                      </a:r>
                    </a:p>
                  </a:txBody>
                  <a:tcPr/>
                </a:tc>
                <a:tc>
                  <a:txBody>
                    <a:bodyPr/>
                    <a:lstStyle/>
                    <a:p>
                      <a:r>
                        <a:rPr lang="en-US" sz="1400" dirty="0">
                          <a:latin typeface="Calibri" panose="020F0502020204030204" pitchFamily="34" charset="0"/>
                          <a:cs typeface="Calibri" panose="020F0502020204030204" pitchFamily="34" charset="0"/>
                        </a:rPr>
                        <a:t>151</a:t>
                      </a:r>
                    </a:p>
                  </a:txBody>
                  <a:tcPr/>
                </a:tc>
                <a:extLst>
                  <a:ext uri="{0D108BD9-81ED-4DB2-BD59-A6C34878D82A}">
                    <a16:rowId xmlns:a16="http://schemas.microsoft.com/office/drawing/2014/main" val="1278743494"/>
                  </a:ext>
                </a:extLst>
              </a:tr>
              <a:tr h="309033">
                <a:tc>
                  <a:txBody>
                    <a:bodyPr/>
                    <a:lstStyle/>
                    <a:p>
                      <a:r>
                        <a:rPr lang="en-US" sz="1400" dirty="0">
                          <a:latin typeface="Calibri" panose="020F0502020204030204" pitchFamily="34" charset="0"/>
                          <a:cs typeface="Calibri" panose="020F0502020204030204" pitchFamily="34" charset="0"/>
                        </a:rPr>
                        <a:t>Currently in ICU</a:t>
                      </a:r>
                    </a:p>
                  </a:txBody>
                  <a:tcPr/>
                </a:tc>
                <a:tc>
                  <a:txBody>
                    <a:bodyPr/>
                    <a:lstStyle/>
                    <a:p>
                      <a:r>
                        <a:rPr lang="en-US" sz="1400" dirty="0">
                          <a:latin typeface="Calibri" panose="020F0502020204030204" pitchFamily="34" charset="0"/>
                          <a:cs typeface="Calibri" panose="020F0502020204030204" pitchFamily="34" charset="0"/>
                        </a:rPr>
                        <a:t>29</a:t>
                      </a:r>
                    </a:p>
                  </a:txBody>
                  <a:tcPr/>
                </a:tc>
                <a:extLst>
                  <a:ext uri="{0D108BD9-81ED-4DB2-BD59-A6C34878D82A}">
                    <a16:rowId xmlns:a16="http://schemas.microsoft.com/office/drawing/2014/main" val="485551140"/>
                  </a:ext>
                </a:extLst>
              </a:tr>
              <a:tr h="309033">
                <a:tc>
                  <a:txBody>
                    <a:bodyPr/>
                    <a:lstStyle/>
                    <a:p>
                      <a:r>
                        <a:rPr lang="en-US" sz="1400" dirty="0">
                          <a:latin typeface="Calibri" panose="020F0502020204030204" pitchFamily="34" charset="0"/>
                          <a:cs typeface="Calibri" panose="020F0502020204030204" pitchFamily="34" charset="0"/>
                        </a:rPr>
                        <a:t>Percentage Male </a:t>
                      </a:r>
                    </a:p>
                  </a:txBody>
                  <a:tcPr/>
                </a:tc>
                <a:tc>
                  <a:txBody>
                    <a:bodyPr/>
                    <a:lstStyle/>
                    <a:p>
                      <a:r>
                        <a:rPr lang="en-US" sz="1400" dirty="0">
                          <a:latin typeface="Calibri" panose="020F0502020204030204" pitchFamily="34" charset="0"/>
                          <a:cs typeface="Calibri" panose="020F0502020204030204" pitchFamily="34" charset="0"/>
                        </a:rPr>
                        <a:t>45.24%</a:t>
                      </a:r>
                    </a:p>
                  </a:txBody>
                  <a:tcPr/>
                </a:tc>
                <a:extLst>
                  <a:ext uri="{0D108BD9-81ED-4DB2-BD59-A6C34878D82A}">
                    <a16:rowId xmlns:a16="http://schemas.microsoft.com/office/drawing/2014/main" val="4191527034"/>
                  </a:ext>
                </a:extLst>
              </a:tr>
              <a:tr h="309033">
                <a:tc>
                  <a:txBody>
                    <a:bodyPr/>
                    <a:lstStyle/>
                    <a:p>
                      <a:r>
                        <a:rPr lang="en-US" sz="1400" dirty="0">
                          <a:latin typeface="Calibri" panose="020F0502020204030204" pitchFamily="34" charset="0"/>
                          <a:cs typeface="Calibri" panose="020F0502020204030204" pitchFamily="34" charset="0"/>
                        </a:rPr>
                        <a:t>Percentage Female</a:t>
                      </a:r>
                    </a:p>
                  </a:txBody>
                  <a:tcPr/>
                </a:tc>
                <a:tc>
                  <a:txBody>
                    <a:bodyPr/>
                    <a:lstStyle/>
                    <a:p>
                      <a:r>
                        <a:rPr lang="en-US" sz="1400" dirty="0">
                          <a:latin typeface="Calibri" panose="020F0502020204030204" pitchFamily="34" charset="0"/>
                          <a:cs typeface="Calibri" panose="020F0502020204030204" pitchFamily="34" charset="0"/>
                        </a:rPr>
                        <a:t>53.04%</a:t>
                      </a:r>
                    </a:p>
                  </a:txBody>
                  <a:tcPr/>
                </a:tc>
                <a:extLst>
                  <a:ext uri="{0D108BD9-81ED-4DB2-BD59-A6C34878D82A}">
                    <a16:rowId xmlns:a16="http://schemas.microsoft.com/office/drawing/2014/main" val="2043252672"/>
                  </a:ext>
                </a:extLst>
              </a:tr>
              <a:tr h="309033">
                <a:tc>
                  <a:txBody>
                    <a:bodyPr/>
                    <a:lstStyle/>
                    <a:p>
                      <a:r>
                        <a:rPr lang="en-US" sz="1400" dirty="0">
                          <a:latin typeface="Calibri" panose="020F0502020204030204" pitchFamily="34" charset="0"/>
                          <a:cs typeface="Calibri" panose="020F0502020204030204" pitchFamily="34" charset="0"/>
                        </a:rPr>
                        <a:t>Most affected Age group</a:t>
                      </a:r>
                    </a:p>
                  </a:txBody>
                  <a:tcPr/>
                </a:tc>
                <a:tc>
                  <a:txBody>
                    <a:bodyPr/>
                    <a:lstStyle/>
                    <a:p>
                      <a:r>
                        <a:rPr lang="en-US" sz="1400" dirty="0">
                          <a:latin typeface="Calibri" panose="020F0502020204030204" pitchFamily="34" charset="0"/>
                          <a:cs typeface="Calibri" panose="020F0502020204030204" pitchFamily="34" charset="0"/>
                        </a:rPr>
                        <a:t>50-59</a:t>
                      </a:r>
                    </a:p>
                  </a:txBody>
                  <a:tcPr/>
                </a:tc>
                <a:extLst>
                  <a:ext uri="{0D108BD9-81ED-4DB2-BD59-A6C34878D82A}">
                    <a16:rowId xmlns:a16="http://schemas.microsoft.com/office/drawing/2014/main" val="3599314285"/>
                  </a:ext>
                </a:extLst>
              </a:tr>
              <a:tr h="309033">
                <a:tc>
                  <a:txBody>
                    <a:bodyPr/>
                    <a:lstStyle/>
                    <a:p>
                      <a:r>
                        <a:rPr lang="en-US" sz="1400" dirty="0">
                          <a:latin typeface="Calibri" panose="020F0502020204030204" pitchFamily="34" charset="0"/>
                          <a:cs typeface="Calibri" panose="020F0502020204030204" pitchFamily="34" charset="0"/>
                        </a:rPr>
                        <a:t>Most affected Neighborhood</a:t>
                      </a:r>
                    </a:p>
                  </a:txBody>
                  <a:tcPr/>
                </a:tc>
                <a:tc>
                  <a:txBody>
                    <a:bodyPr/>
                    <a:lstStyle/>
                    <a:p>
                      <a:r>
                        <a:rPr lang="en-US" sz="1400" dirty="0">
                          <a:latin typeface="Calibri" panose="020F0502020204030204" pitchFamily="34" charset="0"/>
                          <a:cs typeface="Calibri" panose="020F0502020204030204" pitchFamily="34" charset="0"/>
                        </a:rPr>
                        <a:t>Glenfield Jane Heights</a:t>
                      </a:r>
                    </a:p>
                  </a:txBody>
                  <a:tcPr/>
                </a:tc>
                <a:extLst>
                  <a:ext uri="{0D108BD9-81ED-4DB2-BD59-A6C34878D82A}">
                    <a16:rowId xmlns:a16="http://schemas.microsoft.com/office/drawing/2014/main" val="4007167996"/>
                  </a:ext>
                </a:extLst>
              </a:tr>
            </a:tbl>
          </a:graphicData>
        </a:graphic>
      </p:graphicFrame>
      <p:sp>
        <p:nvSpPr>
          <p:cNvPr id="8" name="TextBox 7">
            <a:extLst>
              <a:ext uri="{FF2B5EF4-FFF2-40B4-BE49-F238E27FC236}">
                <a16:creationId xmlns:a16="http://schemas.microsoft.com/office/drawing/2014/main" id="{9D2B268F-AD19-4792-9AF4-BB8E0859F65D}"/>
              </a:ext>
            </a:extLst>
          </p:cNvPr>
          <p:cNvSpPr txBox="1"/>
          <p:nvPr/>
        </p:nvSpPr>
        <p:spPr>
          <a:xfrm>
            <a:off x="1117124" y="3562495"/>
            <a:ext cx="1547916" cy="307777"/>
          </a:xfrm>
          <a:prstGeom prst="rect">
            <a:avLst/>
          </a:prstGeom>
          <a:noFill/>
        </p:spPr>
        <p:txBody>
          <a:bodyPr wrap="square" rtlCol="0">
            <a:spAutoFit/>
          </a:bodyPr>
          <a:lstStyle/>
          <a:p>
            <a:r>
              <a:rPr lang="en-US" dirty="0">
                <a:solidFill>
                  <a:schemeClr val="bg1"/>
                </a:solidFill>
              </a:rPr>
              <a:t>As of July 2020</a:t>
            </a:r>
          </a:p>
        </p:txBody>
      </p:sp>
      <p:sp>
        <p:nvSpPr>
          <p:cNvPr id="9" name="TextBox 8">
            <a:extLst>
              <a:ext uri="{FF2B5EF4-FFF2-40B4-BE49-F238E27FC236}">
                <a16:creationId xmlns:a16="http://schemas.microsoft.com/office/drawing/2014/main" id="{6A58CBFC-A2C7-4E7A-B774-FE0D24CCA6CA}"/>
              </a:ext>
            </a:extLst>
          </p:cNvPr>
          <p:cNvSpPr txBox="1"/>
          <p:nvPr/>
        </p:nvSpPr>
        <p:spPr>
          <a:xfrm>
            <a:off x="361507" y="4673651"/>
            <a:ext cx="7708605" cy="307777"/>
          </a:xfrm>
          <a:prstGeom prst="rect">
            <a:avLst/>
          </a:prstGeom>
          <a:noFill/>
        </p:spPr>
        <p:txBody>
          <a:bodyPr wrap="square" rtlCol="0">
            <a:spAutoFit/>
          </a:bodyPr>
          <a:lstStyle/>
          <a:p>
            <a:r>
              <a:rPr lang="en-US" dirty="0">
                <a:solidFill>
                  <a:schemeClr val="bg1"/>
                </a:solidFill>
              </a:rPr>
              <a:t>* Includes confirmed and probable cases</a:t>
            </a:r>
          </a:p>
        </p:txBody>
      </p:sp>
      <p:sp>
        <p:nvSpPr>
          <p:cNvPr id="10" name="Google Shape;533;p40">
            <a:extLst>
              <a:ext uri="{FF2B5EF4-FFF2-40B4-BE49-F238E27FC236}">
                <a16:creationId xmlns:a16="http://schemas.microsoft.com/office/drawing/2014/main" id="{26FA0270-43C2-4BC9-9140-BB617715D2A0}"/>
              </a:ext>
            </a:extLst>
          </p:cNvPr>
          <p:cNvSpPr/>
          <p:nvPr/>
        </p:nvSpPr>
        <p:spPr>
          <a:xfrm>
            <a:off x="6636145" y="861775"/>
            <a:ext cx="504910" cy="559850"/>
          </a:xfrm>
          <a:custGeom>
            <a:avLst/>
            <a:gdLst/>
            <a:ahLst/>
            <a:cxnLst/>
            <a:rect l="l" t="t" r="r" b="b"/>
            <a:pathLst>
              <a:path w="456961" h="399811" extrusionOk="0">
                <a:moveTo>
                  <a:pt x="423386" y="38100"/>
                </a:moveTo>
                <a:lnTo>
                  <a:pt x="419576" y="34290"/>
                </a:lnTo>
                <a:cubicBezTo>
                  <a:pt x="374809" y="-11430"/>
                  <a:pt x="303371" y="-11430"/>
                  <a:pt x="259556" y="34290"/>
                </a:cubicBezTo>
                <a:lnTo>
                  <a:pt x="228124" y="67628"/>
                </a:lnTo>
                <a:lnTo>
                  <a:pt x="196691" y="35243"/>
                </a:lnTo>
                <a:cubicBezTo>
                  <a:pt x="151924" y="-10478"/>
                  <a:pt x="80486" y="-10478"/>
                  <a:pt x="36671" y="35243"/>
                </a:cubicBezTo>
                <a:lnTo>
                  <a:pt x="32861" y="38100"/>
                </a:lnTo>
                <a:cubicBezTo>
                  <a:pt x="-10954" y="83820"/>
                  <a:pt x="-10954" y="157163"/>
                  <a:pt x="32861" y="201930"/>
                </a:cubicBezTo>
                <a:lnTo>
                  <a:pt x="219551" y="396240"/>
                </a:lnTo>
                <a:cubicBezTo>
                  <a:pt x="224314" y="401003"/>
                  <a:pt x="231934" y="401003"/>
                  <a:pt x="236696" y="396240"/>
                </a:cubicBezTo>
                <a:lnTo>
                  <a:pt x="423386" y="201930"/>
                </a:lnTo>
                <a:cubicBezTo>
                  <a:pt x="468154" y="157163"/>
                  <a:pt x="468154" y="83820"/>
                  <a:pt x="423386" y="38100"/>
                </a:cubicBezTo>
                <a:close/>
                <a:moveTo>
                  <a:pt x="298609" y="214313"/>
                </a:moveTo>
                <a:cubicBezTo>
                  <a:pt x="294799" y="218123"/>
                  <a:pt x="290036" y="220028"/>
                  <a:pt x="285274" y="220028"/>
                </a:cubicBezTo>
                <a:lnTo>
                  <a:pt x="247174" y="220028"/>
                </a:lnTo>
                <a:lnTo>
                  <a:pt x="247174" y="258128"/>
                </a:lnTo>
                <a:cubicBezTo>
                  <a:pt x="247174" y="268605"/>
                  <a:pt x="238601" y="277178"/>
                  <a:pt x="228124" y="277178"/>
                </a:cubicBezTo>
                <a:cubicBezTo>
                  <a:pt x="217646" y="277178"/>
                  <a:pt x="209074" y="268605"/>
                  <a:pt x="209074" y="258128"/>
                </a:cubicBezTo>
                <a:lnTo>
                  <a:pt x="209074" y="220028"/>
                </a:lnTo>
                <a:lnTo>
                  <a:pt x="170974" y="220028"/>
                </a:lnTo>
                <a:cubicBezTo>
                  <a:pt x="160496" y="220028"/>
                  <a:pt x="151924" y="211455"/>
                  <a:pt x="151924" y="200978"/>
                </a:cubicBezTo>
                <a:cubicBezTo>
                  <a:pt x="151924" y="195263"/>
                  <a:pt x="153829" y="190500"/>
                  <a:pt x="157639" y="187643"/>
                </a:cubicBezTo>
                <a:cubicBezTo>
                  <a:pt x="161449" y="183833"/>
                  <a:pt x="166211" y="181928"/>
                  <a:pt x="170974" y="181928"/>
                </a:cubicBezTo>
                <a:lnTo>
                  <a:pt x="209074" y="181928"/>
                </a:lnTo>
                <a:lnTo>
                  <a:pt x="209074" y="143828"/>
                </a:lnTo>
                <a:cubicBezTo>
                  <a:pt x="209074" y="133350"/>
                  <a:pt x="217646" y="124778"/>
                  <a:pt x="228124" y="124778"/>
                </a:cubicBezTo>
                <a:cubicBezTo>
                  <a:pt x="233839" y="124778"/>
                  <a:pt x="238601" y="126683"/>
                  <a:pt x="241459" y="130493"/>
                </a:cubicBezTo>
                <a:cubicBezTo>
                  <a:pt x="245269" y="134303"/>
                  <a:pt x="247174" y="139065"/>
                  <a:pt x="247174" y="143828"/>
                </a:cubicBezTo>
                <a:lnTo>
                  <a:pt x="247174" y="181928"/>
                </a:lnTo>
                <a:lnTo>
                  <a:pt x="285274" y="181928"/>
                </a:lnTo>
                <a:cubicBezTo>
                  <a:pt x="295751" y="181928"/>
                  <a:pt x="304324" y="190500"/>
                  <a:pt x="304324" y="200978"/>
                </a:cubicBezTo>
                <a:cubicBezTo>
                  <a:pt x="304324" y="205740"/>
                  <a:pt x="302419" y="210503"/>
                  <a:pt x="298609" y="21431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5411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F7F1E5-059F-43A7-BF81-296A43C2060E}"/>
              </a:ext>
            </a:extLst>
          </p:cNvPr>
          <p:cNvPicPr>
            <a:picLocks noChangeAspect="1"/>
          </p:cNvPicPr>
          <p:nvPr/>
        </p:nvPicPr>
        <p:blipFill>
          <a:blip r:embed="rId2"/>
          <a:stretch>
            <a:fillRect/>
          </a:stretch>
        </p:blipFill>
        <p:spPr>
          <a:xfrm>
            <a:off x="462536" y="74428"/>
            <a:ext cx="8218927" cy="4994643"/>
          </a:xfrm>
          <a:prstGeom prst="rect">
            <a:avLst/>
          </a:prstGeom>
        </p:spPr>
      </p:pic>
    </p:spTree>
    <p:extLst>
      <p:ext uri="{BB962C8B-B14F-4D97-AF65-F5344CB8AC3E}">
        <p14:creationId xmlns:p14="http://schemas.microsoft.com/office/powerpoint/2010/main" val="369653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0B17AE-A18D-4F78-ACF7-7FA41EB402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0" r="3046" b="2138"/>
          <a:stretch/>
        </p:blipFill>
        <p:spPr>
          <a:xfrm>
            <a:off x="514351" y="179119"/>
            <a:ext cx="8236244" cy="4765021"/>
          </a:xfrm>
        </p:spPr>
      </p:pic>
    </p:spTree>
    <p:extLst>
      <p:ext uri="{BB962C8B-B14F-4D97-AF65-F5344CB8AC3E}">
        <p14:creationId xmlns:p14="http://schemas.microsoft.com/office/powerpoint/2010/main" val="60031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015485-EF5A-4018-81D6-0809239F12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930" y="390379"/>
            <a:ext cx="8398412" cy="4346917"/>
          </a:xfrm>
        </p:spPr>
      </p:pic>
    </p:spTree>
    <p:extLst>
      <p:ext uri="{BB962C8B-B14F-4D97-AF65-F5344CB8AC3E}">
        <p14:creationId xmlns:p14="http://schemas.microsoft.com/office/powerpoint/2010/main" val="426833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D36981-46AA-4087-AE03-E082B873C0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548" y="255856"/>
            <a:ext cx="8292905" cy="4631788"/>
          </a:xfrm>
        </p:spPr>
      </p:pic>
    </p:spTree>
    <p:extLst>
      <p:ext uri="{BB962C8B-B14F-4D97-AF65-F5344CB8AC3E}">
        <p14:creationId xmlns:p14="http://schemas.microsoft.com/office/powerpoint/2010/main" val="57616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3DB92-1075-41FA-A32E-20E61C317660}"/>
              </a:ext>
            </a:extLst>
          </p:cNvPr>
          <p:cNvPicPr>
            <a:picLocks noChangeAspect="1"/>
          </p:cNvPicPr>
          <p:nvPr/>
        </p:nvPicPr>
        <p:blipFill>
          <a:blip r:embed="rId2"/>
          <a:stretch>
            <a:fillRect/>
          </a:stretch>
        </p:blipFill>
        <p:spPr>
          <a:xfrm>
            <a:off x="459201" y="0"/>
            <a:ext cx="8225597" cy="5143500"/>
          </a:xfrm>
          <a:prstGeom prst="rect">
            <a:avLst/>
          </a:prstGeom>
        </p:spPr>
      </p:pic>
    </p:spTree>
    <p:extLst>
      <p:ext uri="{BB962C8B-B14F-4D97-AF65-F5344CB8AC3E}">
        <p14:creationId xmlns:p14="http://schemas.microsoft.com/office/powerpoint/2010/main" val="1933012928"/>
      </p:ext>
    </p:extLst>
  </p:cSld>
  <p:clrMapOvr>
    <a:masterClrMapping/>
  </p:clrMapOvr>
</p:sld>
</file>

<file path=ppt/theme/theme1.xml><?xml version="1.0" encoding="utf-8"?>
<a:theme xmlns:a="http://schemas.openxmlformats.org/drawingml/2006/main" name="Pandarus template">
  <a:themeElements>
    <a:clrScheme name="Custom 347">
      <a:dk1>
        <a:srgbClr val="001033"/>
      </a:dk1>
      <a:lt1>
        <a:srgbClr val="FFFFFF"/>
      </a:lt1>
      <a:dk2>
        <a:srgbClr val="5E636F"/>
      </a:dk2>
      <a:lt2>
        <a:srgbClr val="DEE3EB"/>
      </a:lt2>
      <a:accent1>
        <a:srgbClr val="05356E"/>
      </a:accent1>
      <a:accent2>
        <a:srgbClr val="0455A4"/>
      </a:accent2>
      <a:accent3>
        <a:srgbClr val="0679D6"/>
      </a:accent3>
      <a:accent4>
        <a:srgbClr val="098CF2"/>
      </a:accent4>
      <a:accent5>
        <a:srgbClr val="50C0ED"/>
      </a:accent5>
      <a:accent6>
        <a:srgbClr val="7BE4F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552</Words>
  <Application>Microsoft Office PowerPoint</Application>
  <PresentationFormat>On-screen Show (16:9)</PresentationFormat>
  <Paragraphs>74</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Encode Sans Semi Condensed Light</vt:lpstr>
      <vt:lpstr>Abel</vt:lpstr>
      <vt:lpstr>Arial</vt:lpstr>
      <vt:lpstr>Encode Sans Semi Condensed</vt:lpstr>
      <vt:lpstr>Pandarus template</vt:lpstr>
      <vt:lpstr>PowerPoint Presentation</vt:lpstr>
      <vt:lpstr>Audience for the presentation</vt:lpstr>
      <vt:lpstr>Dataset Description</vt:lpstr>
      <vt:lpstr>SUMMARY OF COVID 19 CASES IN TORONTO</vt:lpstr>
      <vt:lpstr>PowerPoint Presentation</vt:lpstr>
      <vt:lpstr>PowerPoint Presentation</vt:lpstr>
      <vt:lpstr>PowerPoint Presentation</vt:lpstr>
      <vt:lpstr>PowerPoint Presentation</vt:lpstr>
      <vt:lpstr>PowerPoint Presentation</vt:lpstr>
      <vt:lpstr>Analysis</vt:lpstr>
      <vt:lpstr>Analysis</vt:lpstr>
      <vt:lpstr>Recommendations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Venkat Reddy</cp:lastModifiedBy>
  <cp:revision>31</cp:revision>
  <dcterms:modified xsi:type="dcterms:W3CDTF">2022-08-17T17:04:35Z</dcterms:modified>
</cp:coreProperties>
</file>