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Lst>
  <p:sldSz cx="9144000" cy="5143500" type="screen16x9"/>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732" y="-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B64F6F-AD7C-4AED-AE1C-F403B098AA56}"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DA3CA-948D-46D4-83C8-AFCE77B44360}" type="slidenum">
              <a:rPr lang="en-US" smtClean="0"/>
              <a:t>‹#›</a:t>
            </a:fld>
            <a:endParaRPr lang="en-US"/>
          </a:p>
        </p:txBody>
      </p:sp>
    </p:spTree>
    <p:extLst>
      <p:ext uri="{BB962C8B-B14F-4D97-AF65-F5344CB8AC3E}">
        <p14:creationId xmlns:p14="http://schemas.microsoft.com/office/powerpoint/2010/main" val="8094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B64F6F-AD7C-4AED-AE1C-F403B098AA56}"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DA3CA-948D-46D4-83C8-AFCE77B44360}" type="slidenum">
              <a:rPr lang="en-US" smtClean="0"/>
              <a:t>‹#›</a:t>
            </a:fld>
            <a:endParaRPr lang="en-US"/>
          </a:p>
        </p:txBody>
      </p:sp>
    </p:spTree>
    <p:extLst>
      <p:ext uri="{BB962C8B-B14F-4D97-AF65-F5344CB8AC3E}">
        <p14:creationId xmlns:p14="http://schemas.microsoft.com/office/powerpoint/2010/main" val="69878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B64F6F-AD7C-4AED-AE1C-F403B098AA56}"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DA3CA-948D-46D4-83C8-AFCE77B44360}" type="slidenum">
              <a:rPr lang="en-US" smtClean="0"/>
              <a:t>‹#›</a:t>
            </a:fld>
            <a:endParaRPr lang="en-US"/>
          </a:p>
        </p:txBody>
      </p:sp>
    </p:spTree>
    <p:extLst>
      <p:ext uri="{BB962C8B-B14F-4D97-AF65-F5344CB8AC3E}">
        <p14:creationId xmlns:p14="http://schemas.microsoft.com/office/powerpoint/2010/main" val="19105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B64F6F-AD7C-4AED-AE1C-F403B098AA56}"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DA3CA-948D-46D4-83C8-AFCE77B44360}" type="slidenum">
              <a:rPr lang="en-US" smtClean="0"/>
              <a:t>‹#›</a:t>
            </a:fld>
            <a:endParaRPr lang="en-US"/>
          </a:p>
        </p:txBody>
      </p:sp>
    </p:spTree>
    <p:extLst>
      <p:ext uri="{BB962C8B-B14F-4D97-AF65-F5344CB8AC3E}">
        <p14:creationId xmlns:p14="http://schemas.microsoft.com/office/powerpoint/2010/main" val="219302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64F6F-AD7C-4AED-AE1C-F403B098AA56}"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DA3CA-948D-46D4-83C8-AFCE77B44360}" type="slidenum">
              <a:rPr lang="en-US" smtClean="0"/>
              <a:t>‹#›</a:t>
            </a:fld>
            <a:endParaRPr lang="en-US"/>
          </a:p>
        </p:txBody>
      </p:sp>
    </p:spTree>
    <p:extLst>
      <p:ext uri="{BB962C8B-B14F-4D97-AF65-F5344CB8AC3E}">
        <p14:creationId xmlns:p14="http://schemas.microsoft.com/office/powerpoint/2010/main" val="101035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B64F6F-AD7C-4AED-AE1C-F403B098AA56}" type="datetimeFigureOut">
              <a:rPr lang="en-US" smtClean="0"/>
              <a:t>3/13/2014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DA3CA-948D-46D4-83C8-AFCE77B44360}" type="slidenum">
              <a:rPr lang="en-US" smtClean="0"/>
              <a:t>‹#›</a:t>
            </a:fld>
            <a:endParaRPr lang="en-US"/>
          </a:p>
        </p:txBody>
      </p:sp>
    </p:spTree>
    <p:extLst>
      <p:ext uri="{BB962C8B-B14F-4D97-AF65-F5344CB8AC3E}">
        <p14:creationId xmlns:p14="http://schemas.microsoft.com/office/powerpoint/2010/main" val="147830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B64F6F-AD7C-4AED-AE1C-F403B098AA56}" type="datetimeFigureOut">
              <a:rPr lang="en-US" smtClean="0"/>
              <a:t>3/13/2014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EDA3CA-948D-46D4-83C8-AFCE77B44360}" type="slidenum">
              <a:rPr lang="en-US" smtClean="0"/>
              <a:t>‹#›</a:t>
            </a:fld>
            <a:endParaRPr lang="en-US"/>
          </a:p>
        </p:txBody>
      </p:sp>
    </p:spTree>
    <p:extLst>
      <p:ext uri="{BB962C8B-B14F-4D97-AF65-F5344CB8AC3E}">
        <p14:creationId xmlns:p14="http://schemas.microsoft.com/office/powerpoint/2010/main" val="120005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B64F6F-AD7C-4AED-AE1C-F403B098AA56}" type="datetimeFigureOut">
              <a:rPr lang="en-US" smtClean="0"/>
              <a:t>3/13/2014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EDA3CA-948D-46D4-83C8-AFCE77B44360}" type="slidenum">
              <a:rPr lang="en-US" smtClean="0"/>
              <a:t>‹#›</a:t>
            </a:fld>
            <a:endParaRPr lang="en-US"/>
          </a:p>
        </p:txBody>
      </p:sp>
    </p:spTree>
    <p:extLst>
      <p:ext uri="{BB962C8B-B14F-4D97-AF65-F5344CB8AC3E}">
        <p14:creationId xmlns:p14="http://schemas.microsoft.com/office/powerpoint/2010/main" val="2724499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64F6F-AD7C-4AED-AE1C-F403B098AA56}" type="datetimeFigureOut">
              <a:rPr lang="en-US" smtClean="0"/>
              <a:t>3/13/2014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EDA3CA-948D-46D4-83C8-AFCE77B44360}" type="slidenum">
              <a:rPr lang="en-US" smtClean="0"/>
              <a:t>‹#›</a:t>
            </a:fld>
            <a:endParaRPr lang="en-US"/>
          </a:p>
        </p:txBody>
      </p:sp>
    </p:spTree>
    <p:extLst>
      <p:ext uri="{BB962C8B-B14F-4D97-AF65-F5344CB8AC3E}">
        <p14:creationId xmlns:p14="http://schemas.microsoft.com/office/powerpoint/2010/main" val="3587096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64F6F-AD7C-4AED-AE1C-F403B098AA56}" type="datetimeFigureOut">
              <a:rPr lang="en-US" smtClean="0"/>
              <a:t>3/13/2014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DA3CA-948D-46D4-83C8-AFCE77B44360}" type="slidenum">
              <a:rPr lang="en-US" smtClean="0"/>
              <a:t>‹#›</a:t>
            </a:fld>
            <a:endParaRPr lang="en-US"/>
          </a:p>
        </p:txBody>
      </p:sp>
    </p:spTree>
    <p:extLst>
      <p:ext uri="{BB962C8B-B14F-4D97-AF65-F5344CB8AC3E}">
        <p14:creationId xmlns:p14="http://schemas.microsoft.com/office/powerpoint/2010/main" val="222623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64F6F-AD7C-4AED-AE1C-F403B098AA56}" type="datetimeFigureOut">
              <a:rPr lang="en-US" smtClean="0"/>
              <a:t>3/13/2014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DA3CA-948D-46D4-83C8-AFCE77B44360}" type="slidenum">
              <a:rPr lang="en-US" smtClean="0"/>
              <a:t>‹#›</a:t>
            </a:fld>
            <a:endParaRPr lang="en-US"/>
          </a:p>
        </p:txBody>
      </p:sp>
    </p:spTree>
    <p:extLst>
      <p:ext uri="{BB962C8B-B14F-4D97-AF65-F5344CB8AC3E}">
        <p14:creationId xmlns:p14="http://schemas.microsoft.com/office/powerpoint/2010/main" val="234698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1B64F6F-AD7C-4AED-AE1C-F403B098AA56}" type="datetimeFigureOut">
              <a:rPr lang="en-US" smtClean="0"/>
              <a:t>3/13/2014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1EDA3CA-948D-46D4-83C8-AFCE77B44360}" type="slidenum">
              <a:rPr lang="en-US" smtClean="0"/>
              <a:t>‹#›</a:t>
            </a:fld>
            <a:endParaRPr lang="en-US"/>
          </a:p>
        </p:txBody>
      </p:sp>
    </p:spTree>
    <p:extLst>
      <p:ext uri="{BB962C8B-B14F-4D97-AF65-F5344CB8AC3E}">
        <p14:creationId xmlns:p14="http://schemas.microsoft.com/office/powerpoint/2010/main" val="3775571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8.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43584"/>
            <a:ext cx="7924800" cy="2308324"/>
          </a:xfrm>
          <a:prstGeom prst="rect">
            <a:avLst/>
          </a:prstGeom>
          <a:noFill/>
        </p:spPr>
        <p:txBody>
          <a:bodyPr wrap="square" rtlCol="0">
            <a:spAutoFit/>
          </a:bodyPr>
          <a:lstStyle/>
          <a:p>
            <a:r>
              <a:rPr lang="en-US" dirty="0" smtClean="0"/>
              <a:t>An introduction to CompuCell3D (CC3D)</a:t>
            </a:r>
          </a:p>
          <a:p>
            <a:endParaRPr lang="en-US" dirty="0" smtClean="0"/>
          </a:p>
          <a:p>
            <a:pPr marL="742950" lvl="1" indent="-285750">
              <a:buFont typeface="Arial" panose="020B0604020202020204" pitchFamily="34" charset="0"/>
              <a:buChar char="•"/>
            </a:pPr>
            <a:r>
              <a:rPr lang="en-US" dirty="0" smtClean="0"/>
              <a:t>Motivation for cell-based modeling</a:t>
            </a:r>
          </a:p>
          <a:p>
            <a:pPr marL="742950" lvl="1" indent="-285750">
              <a:buFont typeface="Arial" panose="020B0604020202020204" pitchFamily="34" charset="0"/>
              <a:buChar char="•"/>
            </a:pPr>
            <a:r>
              <a:rPr lang="en-US" dirty="0" smtClean="0"/>
              <a:t>The GGH model, a basic description</a:t>
            </a:r>
          </a:p>
          <a:p>
            <a:pPr marL="742950" lvl="1" indent="-285750">
              <a:buFont typeface="Arial" panose="020B0604020202020204" pitchFamily="34" charset="0"/>
              <a:buChar char="•"/>
            </a:pPr>
            <a:r>
              <a:rPr lang="en-US" dirty="0" smtClean="0"/>
              <a:t>Effective energy and GGH simulation dynamics</a:t>
            </a:r>
          </a:p>
          <a:p>
            <a:pPr marL="742950" lvl="1" indent="-285750">
              <a:buFont typeface="Arial" panose="020B0604020202020204" pitchFamily="34" charset="0"/>
              <a:buChar char="•"/>
            </a:pPr>
            <a:r>
              <a:rPr lang="en-US" dirty="0" smtClean="0"/>
              <a:t>Translating biology into effective energy terms</a:t>
            </a:r>
          </a:p>
          <a:p>
            <a:pPr marL="742950" lvl="1" indent="-285750">
              <a:buFont typeface="Arial" panose="020B0604020202020204" pitchFamily="34" charset="0"/>
              <a:buChar char="•"/>
            </a:pPr>
            <a:endParaRPr lang="en-US" dirty="0"/>
          </a:p>
          <a:p>
            <a:r>
              <a:rPr lang="en-US" dirty="0" smtClean="0"/>
              <a:t>Maybe for next time? – Navigating CC3D simulations and Python scripting for CC3D</a:t>
            </a:r>
          </a:p>
        </p:txBody>
      </p:sp>
    </p:spTree>
    <p:extLst>
      <p:ext uri="{BB962C8B-B14F-4D97-AF65-F5344CB8AC3E}">
        <p14:creationId xmlns:p14="http://schemas.microsoft.com/office/powerpoint/2010/main" val="4047482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33350"/>
            <a:ext cx="8153400" cy="1200329"/>
          </a:xfrm>
          <a:prstGeom prst="rect">
            <a:avLst/>
          </a:prstGeom>
          <a:noFill/>
        </p:spPr>
        <p:txBody>
          <a:bodyPr wrap="square" rtlCol="0">
            <a:spAutoFit/>
          </a:bodyPr>
          <a:lstStyle/>
          <a:p>
            <a:r>
              <a:rPr lang="en-US" dirty="0" smtClean="0"/>
              <a:t>The GGH Model: A basic description</a:t>
            </a:r>
          </a:p>
          <a:p>
            <a:endParaRPr lang="en-US" dirty="0"/>
          </a:p>
          <a:p>
            <a:pPr marL="285750" indent="-285750">
              <a:spcAft>
                <a:spcPts val="600"/>
              </a:spcAft>
              <a:buFont typeface="Arial" panose="020B0604020202020204" pitchFamily="34" charset="0"/>
              <a:buChar char="•"/>
            </a:pPr>
            <a:r>
              <a:rPr lang="en-US" dirty="0" smtClean="0"/>
              <a:t>Cell boundaries change when one pixel “takes over” an adjacent pixel (this is called an index copy)</a:t>
            </a:r>
            <a:endParaRPr lang="en-US" dirty="0"/>
          </a:p>
        </p:txBody>
      </p:sp>
      <p:sp>
        <p:nvSpPr>
          <p:cNvPr id="5" name="TextBox 4"/>
          <p:cNvSpPr txBox="1"/>
          <p:nvPr/>
        </p:nvSpPr>
        <p:spPr>
          <a:xfrm>
            <a:off x="152400" y="4552950"/>
            <a:ext cx="3619902" cy="369332"/>
          </a:xfrm>
          <a:prstGeom prst="rect">
            <a:avLst/>
          </a:prstGeom>
          <a:noFill/>
        </p:spPr>
        <p:txBody>
          <a:bodyPr wrap="none" rtlCol="0">
            <a:spAutoFit/>
          </a:bodyPr>
          <a:lstStyle/>
          <a:p>
            <a:r>
              <a:rPr lang="en-US" dirty="0" smtClean="0"/>
              <a:t>*Note: Above, cell = generalized cell</a:t>
            </a:r>
            <a:endParaRPr lang="en-US"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r="57708"/>
          <a:stretch/>
        </p:blipFill>
        <p:spPr>
          <a:xfrm>
            <a:off x="685800" y="1276350"/>
            <a:ext cx="3254829" cy="3258472"/>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276350"/>
            <a:ext cx="7696200" cy="3258472"/>
          </a:xfrm>
          <a:prstGeom prst="rect">
            <a:avLst/>
          </a:prstGeom>
        </p:spPr>
      </p:pic>
    </p:spTree>
    <p:extLst>
      <p:ext uri="{BB962C8B-B14F-4D97-AF65-F5344CB8AC3E}">
        <p14:creationId xmlns:p14="http://schemas.microsoft.com/office/powerpoint/2010/main" val="141202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33350"/>
            <a:ext cx="8153400" cy="3447098"/>
          </a:xfrm>
          <a:prstGeom prst="rect">
            <a:avLst/>
          </a:prstGeom>
          <a:noFill/>
        </p:spPr>
        <p:txBody>
          <a:bodyPr wrap="square" rtlCol="0">
            <a:spAutoFit/>
          </a:bodyPr>
          <a:lstStyle/>
          <a:p>
            <a:r>
              <a:rPr lang="en-US" dirty="0" smtClean="0"/>
              <a:t>The GGH Model: A basic description</a:t>
            </a:r>
          </a:p>
          <a:p>
            <a:endParaRPr lang="en-US" dirty="0"/>
          </a:p>
          <a:p>
            <a:pPr marL="285750" indent="-285750">
              <a:spcAft>
                <a:spcPts val="600"/>
              </a:spcAft>
              <a:buFont typeface="Arial" panose="020B0604020202020204" pitchFamily="34" charset="0"/>
              <a:buChar char="•"/>
            </a:pPr>
            <a:r>
              <a:rPr lang="en-US" dirty="0" smtClean="0"/>
              <a:t>Cell boundaries change when one pixel “takes over” an adjacent pixel (this is called an index copy)</a:t>
            </a:r>
          </a:p>
          <a:p>
            <a:pPr marL="285750" indent="-285750">
              <a:spcAft>
                <a:spcPts val="600"/>
              </a:spcAft>
              <a:buFont typeface="Arial" panose="020B0604020202020204" pitchFamily="34" charset="0"/>
              <a:buChar char="•"/>
            </a:pPr>
            <a:r>
              <a:rPr lang="en-US" dirty="0" smtClean="0"/>
              <a:t>Each simulation step (</a:t>
            </a:r>
            <a:r>
              <a:rPr lang="en-US" b="1" dirty="0" smtClean="0"/>
              <a:t>Monte Carlo Step</a:t>
            </a:r>
            <a:r>
              <a:rPr lang="en-US" dirty="0" smtClean="0"/>
              <a:t>) includes </a:t>
            </a:r>
            <a:r>
              <a:rPr lang="en-US" i="1" dirty="0" smtClean="0"/>
              <a:t>N</a:t>
            </a:r>
            <a:r>
              <a:rPr lang="en-US" dirty="0" smtClean="0"/>
              <a:t> random </a:t>
            </a:r>
            <a:r>
              <a:rPr lang="en-US" b="1" dirty="0" smtClean="0"/>
              <a:t>index-copy attempts</a:t>
            </a:r>
            <a:r>
              <a:rPr lang="en-US" dirty="0" smtClean="0"/>
              <a:t>, where </a:t>
            </a:r>
            <a:r>
              <a:rPr lang="en-US" i="1" dirty="0" smtClean="0"/>
              <a:t>N</a:t>
            </a:r>
            <a:r>
              <a:rPr lang="en-US" dirty="0" smtClean="0"/>
              <a:t> is the number of pixels in the simulation lattice.</a:t>
            </a:r>
          </a:p>
          <a:p>
            <a:pPr marL="742950" lvl="1" indent="-285750">
              <a:spcAft>
                <a:spcPts val="600"/>
              </a:spcAft>
              <a:buFont typeface="Arial" panose="020B0604020202020204" pitchFamily="34" charset="0"/>
              <a:buChar char="•"/>
            </a:pPr>
            <a:r>
              <a:rPr lang="en-US" dirty="0" smtClean="0"/>
              <a:t>These are </a:t>
            </a:r>
            <a:r>
              <a:rPr lang="en-US" i="1" dirty="0" smtClean="0"/>
              <a:t>attempts</a:t>
            </a:r>
            <a:r>
              <a:rPr lang="en-US" dirty="0" smtClean="0"/>
              <a:t> –they don’t always result in an index copy.</a:t>
            </a:r>
          </a:p>
          <a:p>
            <a:pPr marL="285750" indent="-285750">
              <a:spcAft>
                <a:spcPts val="600"/>
              </a:spcAft>
              <a:buFont typeface="Arial" panose="020B0604020202020204" pitchFamily="34" charset="0"/>
              <a:buChar char="•"/>
            </a:pPr>
            <a:r>
              <a:rPr lang="en-US" dirty="0" smtClean="0"/>
              <a:t>The rules that influence which index-copy attempts are successful govern the dynamics of a simulation.</a:t>
            </a:r>
          </a:p>
          <a:p>
            <a:pPr marL="285750" indent="-285750">
              <a:spcAft>
                <a:spcPts val="600"/>
              </a:spcAft>
              <a:buFont typeface="Arial" panose="020B0604020202020204" pitchFamily="34" charset="0"/>
              <a:buChar char="•"/>
            </a:pPr>
            <a:r>
              <a:rPr lang="en-US" dirty="0" smtClean="0"/>
              <a:t>This is where the </a:t>
            </a:r>
            <a:r>
              <a:rPr lang="en-US" b="1" dirty="0" smtClean="0"/>
              <a:t>effective energy</a:t>
            </a:r>
            <a:r>
              <a:rPr lang="en-US" dirty="0" smtClean="0"/>
              <a:t/>
            </a:r>
            <a:br>
              <a:rPr lang="en-US" dirty="0" smtClean="0"/>
            </a:br>
            <a:r>
              <a:rPr lang="en-US" dirty="0" smtClean="0"/>
              <a:t>comes into play.</a:t>
            </a:r>
            <a:endParaRPr lang="en-US" dirty="0" smtClean="0"/>
          </a:p>
        </p:txBody>
      </p:sp>
      <p:sp>
        <p:nvSpPr>
          <p:cNvPr id="5" name="TextBox 4"/>
          <p:cNvSpPr txBox="1"/>
          <p:nvPr/>
        </p:nvSpPr>
        <p:spPr>
          <a:xfrm>
            <a:off x="152400" y="4552950"/>
            <a:ext cx="3619902" cy="369332"/>
          </a:xfrm>
          <a:prstGeom prst="rect">
            <a:avLst/>
          </a:prstGeom>
          <a:noFill/>
        </p:spPr>
        <p:txBody>
          <a:bodyPr wrap="none" rtlCol="0">
            <a:spAutoFit/>
          </a:bodyPr>
          <a:lstStyle/>
          <a:p>
            <a:r>
              <a:rPr lang="en-US" dirty="0" smtClean="0"/>
              <a:t>*Note: Above, cell = generalized cell</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07587" y="2843501"/>
            <a:ext cx="4403013" cy="1864179"/>
          </a:xfrm>
          <a:prstGeom prst="rect">
            <a:avLst/>
          </a:prstGeom>
        </p:spPr>
      </p:pic>
      <p:sp>
        <p:nvSpPr>
          <p:cNvPr id="8" name="TextBox 7"/>
          <p:cNvSpPr txBox="1"/>
          <p:nvPr/>
        </p:nvSpPr>
        <p:spPr>
          <a:xfrm>
            <a:off x="6172200" y="3333750"/>
            <a:ext cx="421910" cy="707886"/>
          </a:xfrm>
          <a:prstGeom prst="rect">
            <a:avLst/>
          </a:prstGeom>
          <a:noFill/>
        </p:spPr>
        <p:txBody>
          <a:bodyPr wrap="none" rtlCol="0">
            <a:spAutoFit/>
          </a:bodyPr>
          <a:lstStyle/>
          <a:p>
            <a:r>
              <a:rPr lang="en-US" sz="4000" b="1" dirty="0" smtClean="0"/>
              <a:t>?</a:t>
            </a:r>
            <a:endParaRPr lang="en-US" sz="4000" b="1" dirty="0"/>
          </a:p>
        </p:txBody>
      </p:sp>
    </p:spTree>
    <p:extLst>
      <p:ext uri="{BB962C8B-B14F-4D97-AF65-F5344CB8AC3E}">
        <p14:creationId xmlns:p14="http://schemas.microsoft.com/office/powerpoint/2010/main" val="191359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33350"/>
            <a:ext cx="8153400" cy="4355038"/>
          </a:xfrm>
          <a:prstGeom prst="rect">
            <a:avLst/>
          </a:prstGeom>
          <a:noFill/>
        </p:spPr>
        <p:txBody>
          <a:bodyPr wrap="square" rtlCol="0">
            <a:spAutoFit/>
          </a:bodyPr>
          <a:lstStyle/>
          <a:p>
            <a:r>
              <a:rPr lang="en-US" dirty="0" smtClean="0"/>
              <a:t>Effective energy and GGH simulation dynamics</a:t>
            </a:r>
          </a:p>
          <a:p>
            <a:endParaRPr lang="en-US" dirty="0"/>
          </a:p>
          <a:p>
            <a:pPr marL="285750" indent="-285750">
              <a:spcAft>
                <a:spcPts val="600"/>
              </a:spcAft>
              <a:buFont typeface="Arial" panose="020B0604020202020204" pitchFamily="34" charset="0"/>
              <a:buChar char="•"/>
            </a:pPr>
            <a:r>
              <a:rPr lang="en-US" dirty="0" smtClean="0"/>
              <a:t>The </a:t>
            </a:r>
            <a:r>
              <a:rPr lang="en-US" b="1" dirty="0" smtClean="0"/>
              <a:t>effective energy</a:t>
            </a:r>
            <a:r>
              <a:rPr lang="en-US" dirty="0" smtClean="0"/>
              <a:t> is where the rubber meets the road: where the biology that we are modeling comes into play and impacts the behavior of our simulation.</a:t>
            </a:r>
          </a:p>
          <a:p>
            <a:pPr marL="285750" indent="-285750">
              <a:spcAft>
                <a:spcPts val="600"/>
              </a:spcAft>
              <a:buFont typeface="Arial" panose="020B0604020202020204" pitchFamily="34" charset="0"/>
              <a:buChar char="•"/>
            </a:pPr>
            <a:r>
              <a:rPr lang="en-US" dirty="0" smtClean="0"/>
              <a:t>Before talking about the kinds of constraints that will go into determining the effective energy, I’m going to cut to the chase and discuss how the effective energy influences the dynamics of a simulation.</a:t>
            </a:r>
          </a:p>
          <a:p>
            <a:pPr marL="285750" indent="-285750">
              <a:spcAft>
                <a:spcPts val="600"/>
              </a:spcAft>
              <a:buFont typeface="Arial" panose="020B0604020202020204" pitchFamily="34" charset="0"/>
              <a:buChar char="•"/>
            </a:pPr>
            <a:r>
              <a:rPr lang="en-US" dirty="0" smtClean="0"/>
              <a:t>For now, suffice it to say that the effective energy depends on the configuration of the simulation—some configurations will have higher effective energy than others. </a:t>
            </a:r>
          </a:p>
          <a:p>
            <a:pPr marL="285750" indent="-285750">
              <a:spcAft>
                <a:spcPts val="600"/>
              </a:spcAft>
              <a:buFont typeface="Arial" panose="020B0604020202020204" pitchFamily="34" charset="0"/>
              <a:buChar char="•"/>
            </a:pPr>
            <a:r>
              <a:rPr lang="en-US" dirty="0" smtClean="0"/>
              <a:t>Changing the configuration of the simulation with an index copy will therefore change the effective energy.</a:t>
            </a:r>
          </a:p>
          <a:p>
            <a:pPr marL="285750" indent="-285750">
              <a:spcAft>
                <a:spcPts val="600"/>
              </a:spcAft>
              <a:buFont typeface="Arial" panose="020B0604020202020204" pitchFamily="34" charset="0"/>
              <a:buChar char="•"/>
            </a:pPr>
            <a:endParaRPr lang="en-US" dirty="0"/>
          </a:p>
          <a:p>
            <a:pPr>
              <a:spcAft>
                <a:spcPts val="600"/>
              </a:spcAft>
            </a:pPr>
            <a:r>
              <a:rPr lang="en-US" b="1" dirty="0" smtClean="0"/>
              <a:t>Note:</a:t>
            </a:r>
            <a:r>
              <a:rPr lang="en-US" dirty="0" smtClean="0"/>
              <a:t> The effective energy does NOT represent the amount of actual energy in the simulated system. It is a tool for governing simulation dynamics.</a:t>
            </a:r>
            <a:endParaRPr lang="en-US" b="1" dirty="0"/>
          </a:p>
        </p:txBody>
      </p:sp>
    </p:spTree>
    <p:extLst>
      <p:ext uri="{BB962C8B-B14F-4D97-AF65-F5344CB8AC3E}">
        <p14:creationId xmlns:p14="http://schemas.microsoft.com/office/powerpoint/2010/main" val="266037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33350"/>
            <a:ext cx="8153400" cy="4308872"/>
          </a:xfrm>
          <a:prstGeom prst="rect">
            <a:avLst/>
          </a:prstGeom>
          <a:noFill/>
        </p:spPr>
        <p:txBody>
          <a:bodyPr wrap="square" rtlCol="0">
            <a:spAutoFit/>
          </a:bodyPr>
          <a:lstStyle/>
          <a:p>
            <a:r>
              <a:rPr lang="en-US" dirty="0" smtClean="0"/>
              <a:t>Effective energy and GGH simulation dynamics</a:t>
            </a:r>
          </a:p>
          <a:p>
            <a:endParaRPr lang="en-US" dirty="0"/>
          </a:p>
          <a:p>
            <a:pPr marL="285750" indent="-285750">
              <a:spcAft>
                <a:spcPts val="600"/>
              </a:spcAft>
              <a:buFont typeface="Arial" panose="020B0604020202020204" pitchFamily="34" charset="0"/>
              <a:buChar char="•"/>
            </a:pPr>
            <a:r>
              <a:rPr lang="en-US" dirty="0" smtClean="0"/>
              <a:t>As mentioned before, for each Monte Carlo step (MCS), there are a number of index-copy attempts:</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endParaRPr lang="en-US" dirty="0" smtClean="0"/>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endParaRPr lang="en-US" dirty="0" smtClean="0"/>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endParaRPr lang="en-US" dirty="0" smtClean="0"/>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smtClean="0"/>
              <a:t>The probability that any given attempt is successful depends on how that index copy would change the effective energy.</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1347286"/>
            <a:ext cx="5638800" cy="2387395"/>
          </a:xfrm>
          <a:prstGeom prst="rect">
            <a:avLst/>
          </a:prstGeom>
        </p:spPr>
      </p:pic>
      <p:sp>
        <p:nvSpPr>
          <p:cNvPr id="2" name="TextBox 1"/>
          <p:cNvSpPr txBox="1"/>
          <p:nvPr/>
        </p:nvSpPr>
        <p:spPr>
          <a:xfrm>
            <a:off x="4413200" y="2045553"/>
            <a:ext cx="470000" cy="830997"/>
          </a:xfrm>
          <a:prstGeom prst="rect">
            <a:avLst/>
          </a:prstGeom>
          <a:noFill/>
        </p:spPr>
        <p:txBody>
          <a:bodyPr wrap="none" rtlCol="0">
            <a:spAutoFit/>
          </a:bodyPr>
          <a:lstStyle/>
          <a:p>
            <a:r>
              <a:rPr lang="en-US" sz="4800" b="1" dirty="0" smtClean="0"/>
              <a:t>?</a:t>
            </a:r>
            <a:endParaRPr lang="en-US" sz="4800" b="1" dirty="0"/>
          </a:p>
        </p:txBody>
      </p:sp>
    </p:spTree>
    <p:extLst>
      <p:ext uri="{BB962C8B-B14F-4D97-AF65-F5344CB8AC3E}">
        <p14:creationId xmlns:p14="http://schemas.microsoft.com/office/powerpoint/2010/main" val="2956006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33350"/>
            <a:ext cx="8153400" cy="1277273"/>
          </a:xfrm>
          <a:prstGeom prst="rect">
            <a:avLst/>
          </a:prstGeom>
          <a:noFill/>
        </p:spPr>
        <p:txBody>
          <a:bodyPr wrap="square" rtlCol="0">
            <a:spAutoFit/>
          </a:bodyPr>
          <a:lstStyle/>
          <a:p>
            <a:r>
              <a:rPr lang="en-US" dirty="0" smtClean="0"/>
              <a:t>Effective energy and GGH simulation dynamics</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smtClean="0"/>
              <a:t>The probability that any given attempt is successful depends on how that index copy would change the effective energy (</a:t>
            </a:r>
            <a:r>
              <a:rPr lang="el-GR" dirty="0" smtClean="0"/>
              <a:t>Δ</a:t>
            </a:r>
            <a:r>
              <a:rPr lang="en-US" dirty="0" smtClean="0"/>
              <a:t>H):</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2410" y="1831548"/>
            <a:ext cx="4267967" cy="1807002"/>
          </a:xfrm>
          <a:prstGeom prst="rect">
            <a:avLst/>
          </a:prstGeom>
        </p:spPr>
      </p:pic>
      <p:sp>
        <p:nvSpPr>
          <p:cNvPr id="2" name="TextBox 1"/>
          <p:cNvSpPr txBox="1"/>
          <p:nvPr/>
        </p:nvSpPr>
        <p:spPr>
          <a:xfrm>
            <a:off x="6721393" y="2292058"/>
            <a:ext cx="421910" cy="707886"/>
          </a:xfrm>
          <a:prstGeom prst="rect">
            <a:avLst/>
          </a:prstGeom>
          <a:noFill/>
        </p:spPr>
        <p:txBody>
          <a:bodyPr wrap="none" rtlCol="0">
            <a:spAutoFit/>
          </a:bodyPr>
          <a:lstStyle/>
          <a:p>
            <a:r>
              <a:rPr lang="en-US" sz="4000" b="1" dirty="0" smtClean="0"/>
              <a:t>?</a:t>
            </a:r>
            <a:endParaRPr lang="en-US" sz="4000" b="1" dirty="0"/>
          </a:p>
        </p:txBody>
      </p:sp>
      <p:graphicFrame>
        <p:nvGraphicFramePr>
          <p:cNvPr id="4" name="Object 3"/>
          <p:cNvGraphicFramePr>
            <a:graphicFrameLocks noChangeAspect="1"/>
          </p:cNvGraphicFramePr>
          <p:nvPr>
            <p:extLst>
              <p:ext uri="{D42A27DB-BD31-4B8C-83A1-F6EECF244321}">
                <p14:modId xmlns:p14="http://schemas.microsoft.com/office/powerpoint/2010/main" val="950663757"/>
              </p:ext>
            </p:extLst>
          </p:nvPr>
        </p:nvGraphicFramePr>
        <p:xfrm>
          <a:off x="1072306" y="1504950"/>
          <a:ext cx="3328988" cy="914400"/>
        </p:xfrm>
        <a:graphic>
          <a:graphicData uri="http://schemas.openxmlformats.org/presentationml/2006/ole">
            <mc:AlternateContent xmlns:mc="http://schemas.openxmlformats.org/markup-compatibility/2006">
              <mc:Choice xmlns:v="urn:schemas-microsoft-com:vml" Requires="v">
                <p:oleObj spid="_x0000_s2250" name="Equation" r:id="rId4" imgW="2222500" imgH="609600" progId="Equation.3">
                  <p:embed/>
                </p:oleObj>
              </mc:Choice>
              <mc:Fallback>
                <p:oleObj name="Equation" r:id="rId4" imgW="2222500" imgH="609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2306" y="1504950"/>
                        <a:ext cx="33289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592" y="2727854"/>
            <a:ext cx="3917808" cy="2129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5" name="TextBox 4"/>
              <p:cNvSpPr txBox="1"/>
              <p:nvPr/>
            </p:nvSpPr>
            <p:spPr>
              <a:xfrm>
                <a:off x="4825955" y="3678019"/>
                <a:ext cx="4092990" cy="923330"/>
              </a:xfrm>
              <a:prstGeom prst="rect">
                <a:avLst/>
              </a:prstGeom>
              <a:noFill/>
            </p:spPr>
            <p:txBody>
              <a:bodyPr wrap="square" rtlCol="0">
                <a:spAutoFit/>
              </a:bodyPr>
              <a:lstStyle/>
              <a:p>
                <a:r>
                  <a:rPr lang="en-US" dirty="0" smtClean="0"/>
                  <a:t>The simulation </a:t>
                </a:r>
                <a:r>
                  <a:rPr lang="en-US" b="1" dirty="0" smtClean="0"/>
                  <a:t>temperature</a:t>
                </a:r>
                <a:r>
                  <a:rPr lang="en-US" dirty="0" smtClean="0"/>
                  <a:t> parameter </a:t>
                </a:r>
                <a14:m>
                  <m:oMath xmlns:m="http://schemas.openxmlformats.org/officeDocument/2006/math">
                    <m:sSub>
                      <m:sSubPr>
                        <m:ctrlPr>
                          <a:rPr lang="en-US" i="1" smtClean="0">
                            <a:latin typeface="Cambria Math"/>
                          </a:rPr>
                        </m:ctrlPr>
                      </m:sSubPr>
                      <m:e>
                        <m:r>
                          <a:rPr lang="en-US" b="0" i="1" smtClean="0">
                            <a:latin typeface="Cambria Math"/>
                          </a:rPr>
                          <m:t>𝑇</m:t>
                        </m:r>
                      </m:e>
                      <m:sub>
                        <m:r>
                          <a:rPr lang="en-US" b="0" i="1" smtClean="0">
                            <a:latin typeface="Cambria Math"/>
                          </a:rPr>
                          <m:t>𝑚</m:t>
                        </m:r>
                      </m:sub>
                    </m:sSub>
                  </m:oMath>
                </a14:m>
                <a:r>
                  <a:rPr lang="en-US" dirty="0" smtClean="0"/>
                  <a:t> affects the probability of index copies that increase the effective energy.</a:t>
                </a:r>
              </a:p>
            </p:txBody>
          </p:sp>
        </mc:Choice>
        <mc:Fallback>
          <p:sp>
            <p:nvSpPr>
              <p:cNvPr id="5" name="TextBox 4"/>
              <p:cNvSpPr txBox="1">
                <a:spLocks noRot="1" noChangeAspect="1" noMove="1" noResize="1" noEditPoints="1" noAdjustHandles="1" noChangeArrowheads="1" noChangeShapeType="1" noTextEdit="1"/>
              </p:cNvSpPr>
              <p:nvPr/>
            </p:nvSpPr>
            <p:spPr>
              <a:xfrm>
                <a:off x="4825955" y="3678019"/>
                <a:ext cx="4092990" cy="923330"/>
              </a:xfrm>
              <a:prstGeom prst="rect">
                <a:avLst/>
              </a:prstGeom>
              <a:blipFill rotWithShape="1">
                <a:blip r:embed="rId7"/>
                <a:stretch>
                  <a:fillRect l="-1341"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90958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33350"/>
            <a:ext cx="8153400" cy="3123932"/>
          </a:xfrm>
          <a:prstGeom prst="rect">
            <a:avLst/>
          </a:prstGeom>
          <a:noFill/>
        </p:spPr>
        <p:txBody>
          <a:bodyPr wrap="square" rtlCol="0">
            <a:spAutoFit/>
          </a:bodyPr>
          <a:lstStyle/>
          <a:p>
            <a:r>
              <a:rPr lang="en-US" dirty="0" smtClean="0"/>
              <a:t>Translating biology into effective energy terms</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smtClean="0"/>
              <a:t>Biological constraints are modeled as terms in the effective-energy calculation.*</a:t>
            </a:r>
          </a:p>
          <a:p>
            <a:pPr marL="285750" indent="-285750">
              <a:spcAft>
                <a:spcPts val="600"/>
              </a:spcAft>
              <a:buFont typeface="Arial" panose="020B0604020202020204" pitchFamily="34" charset="0"/>
              <a:buChar char="•"/>
            </a:pPr>
            <a:r>
              <a:rPr lang="en-US" dirty="0" smtClean="0"/>
              <a:t>Examples:</a:t>
            </a:r>
          </a:p>
          <a:p>
            <a:pPr marL="742950" lvl="1" indent="-285750">
              <a:spcAft>
                <a:spcPts val="600"/>
              </a:spcAft>
              <a:buFont typeface="Arial" panose="020B0604020202020204" pitchFamily="34" charset="0"/>
              <a:buChar char="•"/>
            </a:pPr>
            <a:r>
              <a:rPr lang="en-US" dirty="0" smtClean="0"/>
              <a:t>Contact energies between cell types (adhesion/repulsion)</a:t>
            </a:r>
          </a:p>
          <a:p>
            <a:pPr marL="742950" lvl="1" indent="-285750">
              <a:spcAft>
                <a:spcPts val="600"/>
              </a:spcAft>
              <a:buFont typeface="Arial" panose="020B0604020202020204" pitchFamily="34" charset="0"/>
              <a:buChar char="•"/>
            </a:pPr>
            <a:r>
              <a:rPr lang="en-US" dirty="0" smtClean="0"/>
              <a:t>Surface area (perimeter in 2D) and volume (area in 2D) constraints</a:t>
            </a:r>
          </a:p>
          <a:p>
            <a:pPr marL="742950" lvl="1" indent="-285750">
              <a:spcAft>
                <a:spcPts val="600"/>
              </a:spcAft>
              <a:buFont typeface="Arial" panose="020B0604020202020204" pitchFamily="34" charset="0"/>
              <a:buChar char="•"/>
            </a:pPr>
            <a:r>
              <a:rPr lang="en-US" dirty="0" smtClean="0"/>
              <a:t>Chemotactic “pressure”</a:t>
            </a:r>
          </a:p>
          <a:p>
            <a:pPr marL="742950" lvl="1" indent="-285750">
              <a:spcAft>
                <a:spcPts val="600"/>
              </a:spcAft>
              <a:buFont typeface="Arial" panose="020B0604020202020204" pitchFamily="34" charset="0"/>
              <a:buChar char="•"/>
            </a:pPr>
            <a:r>
              <a:rPr lang="en-US" dirty="0" smtClean="0"/>
              <a:t>Cell shape, e.g., elongation</a:t>
            </a:r>
          </a:p>
          <a:p>
            <a:pPr marL="742950" lvl="1" indent="-285750">
              <a:spcAft>
                <a:spcPts val="600"/>
              </a:spcAft>
              <a:buFont typeface="Arial" panose="020B0604020202020204" pitchFamily="34" charset="0"/>
              <a:buChar char="•"/>
            </a:pPr>
            <a:r>
              <a:rPr lang="en-US" dirty="0" smtClean="0"/>
              <a:t>Neighbor fidelity</a:t>
            </a:r>
            <a:endParaRPr lang="en-US" dirty="0"/>
          </a:p>
        </p:txBody>
      </p:sp>
      <p:sp>
        <p:nvSpPr>
          <p:cNvPr id="7" name="TextBox 6"/>
          <p:cNvSpPr txBox="1"/>
          <p:nvPr/>
        </p:nvSpPr>
        <p:spPr>
          <a:xfrm>
            <a:off x="381000" y="4171950"/>
            <a:ext cx="8534400" cy="923330"/>
          </a:xfrm>
          <a:prstGeom prst="rect">
            <a:avLst/>
          </a:prstGeom>
          <a:noFill/>
        </p:spPr>
        <p:txBody>
          <a:bodyPr wrap="square" rtlCol="0">
            <a:spAutoFit/>
          </a:bodyPr>
          <a:lstStyle/>
          <a:p>
            <a:r>
              <a:rPr lang="en-US" dirty="0" smtClean="0"/>
              <a:t>*Note: The effective energy for the simulation is not calculated, as there is no need to do so—for each index-copy attempt, the </a:t>
            </a:r>
            <a:r>
              <a:rPr lang="en-US" i="1" dirty="0" smtClean="0"/>
              <a:t>change</a:t>
            </a:r>
            <a:r>
              <a:rPr lang="en-US" dirty="0"/>
              <a:t> </a:t>
            </a:r>
            <a:r>
              <a:rPr lang="en-US" dirty="0" smtClean="0"/>
              <a:t>in the effective energy that would be caused by the attempted index copy is calculated.</a:t>
            </a:r>
            <a:endParaRPr lang="en-US" dirty="0"/>
          </a:p>
        </p:txBody>
      </p:sp>
      <p:sp>
        <p:nvSpPr>
          <p:cNvPr id="9" name="Right Brace 8"/>
          <p:cNvSpPr/>
          <p:nvPr/>
        </p:nvSpPr>
        <p:spPr>
          <a:xfrm>
            <a:off x="7620000" y="1428750"/>
            <a:ext cx="152400" cy="685800"/>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774151" y="1569557"/>
            <a:ext cx="1028295" cy="369332"/>
          </a:xfrm>
          <a:prstGeom prst="rect">
            <a:avLst/>
          </a:prstGeom>
          <a:noFill/>
        </p:spPr>
        <p:txBody>
          <a:bodyPr wrap="none" rtlCol="0">
            <a:spAutoFit/>
          </a:bodyPr>
          <a:lstStyle/>
          <a:p>
            <a:r>
              <a:rPr lang="en-US" dirty="0" smtClean="0"/>
              <a:t>Standard</a:t>
            </a:r>
            <a:endParaRPr lang="en-US" dirty="0"/>
          </a:p>
        </p:txBody>
      </p:sp>
      <p:sp>
        <p:nvSpPr>
          <p:cNvPr id="12" name="Right Brace 11"/>
          <p:cNvSpPr/>
          <p:nvPr/>
        </p:nvSpPr>
        <p:spPr>
          <a:xfrm>
            <a:off x="4114800" y="2244356"/>
            <a:ext cx="152400" cy="1012926"/>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4297326" y="2566153"/>
            <a:ext cx="1218219" cy="369332"/>
          </a:xfrm>
          <a:prstGeom prst="rect">
            <a:avLst/>
          </a:prstGeom>
          <a:noFill/>
        </p:spPr>
        <p:txBody>
          <a:bodyPr wrap="none" rtlCol="0">
            <a:spAutoFit/>
          </a:bodyPr>
          <a:lstStyle/>
          <a:p>
            <a:r>
              <a:rPr lang="en-US" dirty="0" smtClean="0"/>
              <a:t>Specialized</a:t>
            </a:r>
            <a:endParaRPr lang="en-US" dirty="0"/>
          </a:p>
        </p:txBody>
      </p:sp>
    </p:spTree>
    <p:extLst>
      <p:ext uri="{BB962C8B-B14F-4D97-AF65-F5344CB8AC3E}">
        <p14:creationId xmlns:p14="http://schemas.microsoft.com/office/powerpoint/2010/main" val="126968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p:cNvSpPr txBox="1"/>
              <p:nvPr/>
            </p:nvSpPr>
            <p:spPr>
              <a:xfrm>
                <a:off x="457200" y="133350"/>
                <a:ext cx="8153400" cy="5370701"/>
              </a:xfrm>
              <a:prstGeom prst="rect">
                <a:avLst/>
              </a:prstGeom>
              <a:noFill/>
            </p:spPr>
            <p:txBody>
              <a:bodyPr wrap="square" rtlCol="0">
                <a:spAutoFit/>
              </a:bodyPr>
              <a:lstStyle/>
              <a:p>
                <a:r>
                  <a:rPr lang="en-US" dirty="0" smtClean="0"/>
                  <a:t>Translating biology into effective energy terms</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smtClean="0"/>
                  <a:t>Example: Surface area (perimeter in 2D)</a:t>
                </a:r>
              </a:p>
              <a:p>
                <a:pPr marL="742950" lvl="1" indent="-285750">
                  <a:spcAft>
                    <a:spcPts val="600"/>
                  </a:spcAft>
                  <a:buFont typeface="Arial" panose="020B0604020202020204" pitchFamily="34" charset="0"/>
                  <a:buChar char="•"/>
                </a:pPr>
                <a:r>
                  <a:rPr lang="en-US" dirty="0" smtClean="0"/>
                  <a:t>Cell types (or individual cells, through python scripting) have an attribute called </a:t>
                </a:r>
                <a:r>
                  <a:rPr lang="en-US" i="1" dirty="0" err="1" smtClean="0"/>
                  <a:t>targetSurface</a:t>
                </a:r>
                <a:endParaRPr lang="en-US" dirty="0" smtClean="0"/>
              </a:p>
              <a:p>
                <a:pPr marL="742950" lvl="1" indent="-285750">
                  <a:spcAft>
                    <a:spcPts val="600"/>
                  </a:spcAft>
                  <a:buFont typeface="Arial" panose="020B0604020202020204" pitchFamily="34" charset="0"/>
                  <a:buChar char="•"/>
                </a:pPr>
                <a:r>
                  <a:rPr lang="en-US" dirty="0" smtClean="0"/>
                  <a:t>Deviations in the cell’s surface area from </a:t>
                </a:r>
                <a:r>
                  <a:rPr lang="en-US" i="1" dirty="0" err="1" smtClean="0"/>
                  <a:t>targetSurface</a:t>
                </a:r>
                <a:r>
                  <a:rPr lang="en-US" i="1" dirty="0" smtClean="0"/>
                  <a:t> </a:t>
                </a:r>
                <a:r>
                  <a:rPr lang="en-US" dirty="0" smtClean="0"/>
                  <a:t>are “penalized”—they increase the effective energy:</a:t>
                </a:r>
              </a:p>
              <a:p>
                <a:pPr marL="742950" lvl="1" indent="-285750">
                  <a:spcAft>
                    <a:spcPts val="600"/>
                  </a:spcAft>
                  <a:buFont typeface="Arial" panose="020B0604020202020204" pitchFamily="34" charset="0"/>
                  <a:buChar char="•"/>
                </a:pPr>
                <a:endParaRPr lang="en-US" dirty="0"/>
              </a:p>
              <a:p>
                <a:pPr marL="742950" lvl="1" indent="-285750">
                  <a:spcAft>
                    <a:spcPts val="600"/>
                  </a:spcAft>
                  <a:buFont typeface="Arial" panose="020B0604020202020204" pitchFamily="34" charset="0"/>
                  <a:buChar char="•"/>
                </a:pPr>
                <a:endParaRPr lang="en-US" dirty="0" smtClean="0"/>
              </a:p>
              <a:p>
                <a:pPr marL="742950" lvl="1" indent="-285750">
                  <a:spcAft>
                    <a:spcPts val="600"/>
                  </a:spcAft>
                  <a:buFont typeface="Arial" panose="020B0604020202020204" pitchFamily="34" charset="0"/>
                  <a:buChar char="•"/>
                </a:pPr>
                <a:endParaRPr lang="en-US" dirty="0"/>
              </a:p>
              <a:p>
                <a:pPr marL="742950" lvl="1" indent="-285750">
                  <a:spcAft>
                    <a:spcPts val="600"/>
                  </a:spcAft>
                  <a:buFont typeface="Arial" panose="020B0604020202020204" pitchFamily="34" charset="0"/>
                  <a:buChar char="•"/>
                </a:pPr>
                <a:r>
                  <a:rPr lang="en-US" dirty="0" smtClean="0"/>
                  <a:t>The sum is over all cells, </a:t>
                </a:r>
                <a14:m>
                  <m:oMath xmlns:m="http://schemas.openxmlformats.org/officeDocument/2006/math">
                    <m:r>
                      <a:rPr lang="en-US" i="1" smtClean="0">
                        <a:latin typeface="Cambria Math"/>
                        <a:ea typeface="Cambria Math"/>
                      </a:rPr>
                      <m:t>𝜎</m:t>
                    </m:r>
                  </m:oMath>
                </a14:m>
                <a:endParaRPr lang="en-US" dirty="0" smtClean="0"/>
              </a:p>
              <a:p>
                <a:pPr marL="742950" lvl="1" indent="-285750">
                  <a:spcAft>
                    <a:spcPts val="600"/>
                  </a:spcAft>
                  <a:buFont typeface="Arial" panose="020B0604020202020204" pitchFamily="34" charset="0"/>
                  <a:buChar char="•"/>
                </a:pPr>
                <a14:m>
                  <m:oMath xmlns:m="http://schemas.openxmlformats.org/officeDocument/2006/math">
                    <m:r>
                      <a:rPr lang="en-US" b="0" i="1" smtClean="0">
                        <a:latin typeface="Cambria Math"/>
                      </a:rPr>
                      <m:t>𝑠</m:t>
                    </m:r>
                    <m:d>
                      <m:dPr>
                        <m:ctrlPr>
                          <a:rPr lang="en-US" b="0" i="1" smtClean="0">
                            <a:latin typeface="Cambria Math"/>
                          </a:rPr>
                        </m:ctrlPr>
                      </m:dPr>
                      <m:e>
                        <m:r>
                          <a:rPr lang="en-US" b="0" i="1" smtClean="0">
                            <a:latin typeface="Cambria Math"/>
                            <a:ea typeface="Cambria Math"/>
                          </a:rPr>
                          <m:t>𝜎</m:t>
                        </m:r>
                      </m:e>
                    </m:d>
                  </m:oMath>
                </a14:m>
                <a:r>
                  <a:rPr lang="en-US" dirty="0" smtClean="0"/>
                  <a:t> is the actual surface area of the cell </a:t>
                </a:r>
                <a14:m>
                  <m:oMath xmlns:m="http://schemas.openxmlformats.org/officeDocument/2006/math">
                    <m:r>
                      <a:rPr lang="en-US" i="1" smtClean="0">
                        <a:latin typeface="Cambria Math"/>
                        <a:ea typeface="Cambria Math"/>
                      </a:rPr>
                      <m:t>𝜎</m:t>
                    </m:r>
                  </m:oMath>
                </a14:m>
                <a:endParaRPr lang="en-US" dirty="0" smtClean="0"/>
              </a:p>
              <a:p>
                <a:pPr marL="742950" lvl="1" indent="-285750">
                  <a:spcAft>
                    <a:spcPts val="600"/>
                  </a:spcAft>
                  <a:buFont typeface="Arial" panose="020B0604020202020204" pitchFamily="34" charset="0"/>
                  <a:buChar char="•"/>
                </a:pPr>
                <a14:m>
                  <m:oMath xmlns:m="http://schemas.openxmlformats.org/officeDocument/2006/math">
                    <m:sSub>
                      <m:sSubPr>
                        <m:ctrlPr>
                          <a:rPr lang="en-US" b="0" i="1" smtClean="0">
                            <a:latin typeface="Cambria Math"/>
                          </a:rPr>
                        </m:ctrlPr>
                      </m:sSubPr>
                      <m:e>
                        <m:r>
                          <a:rPr lang="en-US" b="0" i="1" smtClean="0">
                            <a:latin typeface="Cambria Math"/>
                          </a:rPr>
                          <m:t>𝑆</m:t>
                        </m:r>
                      </m:e>
                      <m:sub>
                        <m:r>
                          <a:rPr lang="en-US" b="0" i="1" smtClean="0">
                            <a:latin typeface="Cambria Math"/>
                          </a:rPr>
                          <m:t>𝑡</m:t>
                        </m:r>
                      </m:sub>
                    </m:sSub>
                    <m:d>
                      <m:dPr>
                        <m:ctrlPr>
                          <a:rPr lang="en-US" b="0" i="1" smtClean="0">
                            <a:latin typeface="Cambria Math"/>
                          </a:rPr>
                        </m:ctrlPr>
                      </m:dPr>
                      <m:e>
                        <m:r>
                          <a:rPr lang="en-US" b="0" i="1" smtClean="0">
                            <a:latin typeface="Cambria Math"/>
                            <a:ea typeface="Cambria Math"/>
                          </a:rPr>
                          <m:t>𝜎</m:t>
                        </m:r>
                      </m:e>
                    </m:d>
                  </m:oMath>
                </a14:m>
                <a:r>
                  <a:rPr lang="en-US" dirty="0" smtClean="0"/>
                  <a:t> is the </a:t>
                </a:r>
                <a:r>
                  <a:rPr lang="en-US" i="1" dirty="0" err="1" smtClean="0"/>
                  <a:t>targetSurface</a:t>
                </a:r>
                <a:r>
                  <a:rPr lang="en-US" dirty="0" smtClean="0"/>
                  <a:t> of the cell </a:t>
                </a:r>
                <a14:m>
                  <m:oMath xmlns:m="http://schemas.openxmlformats.org/officeDocument/2006/math">
                    <m:r>
                      <a:rPr lang="en-US" i="1" smtClean="0">
                        <a:latin typeface="Cambria Math"/>
                        <a:ea typeface="Cambria Math"/>
                      </a:rPr>
                      <m:t>𝜎</m:t>
                    </m:r>
                  </m:oMath>
                </a14:m>
                <a:endParaRPr lang="en-US" dirty="0" smtClean="0"/>
              </a:p>
              <a:p>
                <a:pPr marL="742950" lvl="1" indent="-285750">
                  <a:spcAft>
                    <a:spcPts val="600"/>
                  </a:spcAft>
                  <a:buFont typeface="Arial" panose="020B0604020202020204" pitchFamily="34" charset="0"/>
                  <a:buChar char="•"/>
                </a:pPr>
                <a14:m>
                  <m:oMath xmlns:m="http://schemas.openxmlformats.org/officeDocument/2006/math">
                    <m:sSub>
                      <m:sSubPr>
                        <m:ctrlPr>
                          <a:rPr lang="en-US" i="1" smtClean="0">
                            <a:latin typeface="Cambria Math"/>
                          </a:rPr>
                        </m:ctrlPr>
                      </m:sSubPr>
                      <m:e>
                        <m:r>
                          <a:rPr lang="en-US" i="1" smtClean="0">
                            <a:latin typeface="Cambria Math"/>
                            <a:ea typeface="Cambria Math"/>
                          </a:rPr>
                          <m:t>𝜆</m:t>
                        </m:r>
                      </m:e>
                      <m:sub>
                        <m:r>
                          <a:rPr lang="en-US" b="0" i="1" smtClean="0">
                            <a:latin typeface="Cambria Math"/>
                          </a:rPr>
                          <m:t>𝑠𝑢𝑟</m:t>
                        </m:r>
                      </m:sub>
                    </m:sSub>
                    <m:d>
                      <m:dPr>
                        <m:ctrlPr>
                          <a:rPr lang="en-US" i="1" smtClean="0">
                            <a:latin typeface="Cambria Math"/>
                          </a:rPr>
                        </m:ctrlPr>
                      </m:dPr>
                      <m:e>
                        <m:r>
                          <a:rPr lang="en-US" i="1" smtClean="0">
                            <a:latin typeface="Cambria Math"/>
                            <a:ea typeface="Cambria Math"/>
                          </a:rPr>
                          <m:t>𝜎</m:t>
                        </m:r>
                      </m:e>
                    </m:d>
                  </m:oMath>
                </a14:m>
                <a:r>
                  <a:rPr lang="en-US" dirty="0" smtClean="0"/>
                  <a:t>, the </a:t>
                </a:r>
                <a:r>
                  <a:rPr lang="en-US" i="1" dirty="0" err="1" smtClean="0"/>
                  <a:t>lambdaSurface</a:t>
                </a:r>
                <a:r>
                  <a:rPr lang="en-US" dirty="0" smtClean="0"/>
                  <a:t> attribute, determines how strongly the surface-area constraint will be enforced</a:t>
                </a:r>
              </a:p>
              <a:p>
                <a:pPr marL="742950" lvl="1" indent="-285750">
                  <a:spcAft>
                    <a:spcPts val="600"/>
                  </a:spcAft>
                  <a:buFont typeface="Arial" panose="020B0604020202020204" pitchFamily="34" charset="0"/>
                  <a:buChar char="•"/>
                </a:pP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457200" y="133350"/>
                <a:ext cx="8153400" cy="5370701"/>
              </a:xfrm>
              <a:prstGeom prst="rect">
                <a:avLst/>
              </a:prstGeom>
              <a:blipFill rotWithShape="1">
                <a:blip r:embed="rId2"/>
                <a:stretch>
                  <a:fillRect l="-598" t="-568" r="-5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p:cNvSpPr txBox="1"/>
              <p:nvPr/>
            </p:nvSpPr>
            <p:spPr>
              <a:xfrm>
                <a:off x="2651590" y="2495993"/>
                <a:ext cx="3785267" cy="76450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𝐻</m:t>
                          </m:r>
                        </m:e>
                        <m:sub>
                          <m:r>
                            <a:rPr lang="en-US" b="0" i="1" smtClean="0">
                              <a:latin typeface="Cambria Math"/>
                            </a:rPr>
                            <m:t>𝑠𝑢𝑟</m:t>
                          </m:r>
                        </m:sub>
                      </m:sSub>
                      <m:r>
                        <a:rPr lang="en-US" b="0" i="1" smtClean="0">
                          <a:latin typeface="Cambria Math"/>
                        </a:rPr>
                        <m:t>=</m:t>
                      </m:r>
                      <m:nary>
                        <m:naryPr>
                          <m:chr m:val="∑"/>
                          <m:supHide m:val="on"/>
                          <m:ctrlPr>
                            <a:rPr lang="en-US" b="0" i="1" smtClean="0">
                              <a:latin typeface="Cambria Math"/>
                            </a:rPr>
                          </m:ctrlPr>
                        </m:naryPr>
                        <m:sub>
                          <m:r>
                            <m:rPr>
                              <m:brk m:alnAt="7"/>
                            </m:rPr>
                            <a:rPr lang="en-US" b="0" i="1" smtClean="0">
                              <a:latin typeface="Cambria Math"/>
                              <a:ea typeface="Cambria Math"/>
                            </a:rPr>
                            <m:t>𝜎</m:t>
                          </m:r>
                        </m:sub>
                        <m:sup/>
                        <m:e>
                          <m:sSub>
                            <m:sSubPr>
                              <m:ctrlPr>
                                <a:rPr lang="en-US" b="0" i="1" smtClean="0">
                                  <a:latin typeface="Cambria Math"/>
                                </a:rPr>
                              </m:ctrlPr>
                            </m:sSubPr>
                            <m:e>
                              <m:r>
                                <a:rPr lang="en-US" b="0" i="1" smtClean="0">
                                  <a:latin typeface="Cambria Math"/>
                                  <a:ea typeface="Cambria Math"/>
                                </a:rPr>
                                <m:t>𝜆</m:t>
                              </m:r>
                            </m:e>
                            <m:sub>
                              <m:r>
                                <a:rPr lang="en-US" b="0" i="1" smtClean="0">
                                  <a:latin typeface="Cambria Math"/>
                                </a:rPr>
                                <m:t>𝑠𝑢𝑟</m:t>
                              </m:r>
                            </m:sub>
                          </m:sSub>
                          <m:d>
                            <m:dPr>
                              <m:ctrlPr>
                                <a:rPr lang="en-US" b="0" i="1" smtClean="0">
                                  <a:latin typeface="Cambria Math"/>
                                </a:rPr>
                              </m:ctrlPr>
                            </m:dPr>
                            <m:e>
                              <m:r>
                                <a:rPr lang="en-US" b="0" i="1" smtClean="0">
                                  <a:latin typeface="Cambria Math"/>
                                  <a:ea typeface="Cambria Math"/>
                                </a:rPr>
                                <m:t>𝜎</m:t>
                              </m:r>
                            </m:e>
                          </m:d>
                        </m:e>
                      </m:nary>
                      <m:sSup>
                        <m:sSupPr>
                          <m:ctrlPr>
                            <a:rPr lang="en-US" b="0" i="1" smtClean="0">
                              <a:latin typeface="Cambria Math"/>
                            </a:rPr>
                          </m:ctrlPr>
                        </m:sSupPr>
                        <m:e>
                          <m:d>
                            <m:dPr>
                              <m:ctrlPr>
                                <a:rPr lang="en-US" b="0" i="1" smtClean="0">
                                  <a:latin typeface="Cambria Math"/>
                                </a:rPr>
                              </m:ctrlPr>
                            </m:dPr>
                            <m:e>
                              <m:r>
                                <a:rPr lang="en-US" b="0" i="1" smtClean="0">
                                  <a:latin typeface="Cambria Math"/>
                                </a:rPr>
                                <m:t>𝑠</m:t>
                              </m:r>
                              <m:d>
                                <m:dPr>
                                  <m:ctrlPr>
                                    <a:rPr lang="en-US" b="0" i="1" smtClean="0">
                                      <a:latin typeface="Cambria Math"/>
                                    </a:rPr>
                                  </m:ctrlPr>
                                </m:dPr>
                                <m:e>
                                  <m:r>
                                    <a:rPr lang="en-US" b="0" i="1" smtClean="0">
                                      <a:latin typeface="Cambria Math"/>
                                      <a:ea typeface="Cambria Math"/>
                                    </a:rPr>
                                    <m:t>𝜎</m:t>
                                  </m:r>
                                </m:e>
                              </m:d>
                              <m:r>
                                <a:rPr lang="en-US" b="0" i="1" smtClean="0">
                                  <a:latin typeface="Cambria Math"/>
                                </a:rPr>
                                <m:t>−</m:t>
                              </m:r>
                              <m:sSub>
                                <m:sSubPr>
                                  <m:ctrlPr>
                                    <a:rPr lang="en-US" b="0" i="1" smtClean="0">
                                      <a:latin typeface="Cambria Math"/>
                                    </a:rPr>
                                  </m:ctrlPr>
                                </m:sSubPr>
                                <m:e>
                                  <m:r>
                                    <a:rPr lang="en-US" b="0" i="1" smtClean="0">
                                      <a:latin typeface="Cambria Math"/>
                                    </a:rPr>
                                    <m:t>𝑆</m:t>
                                  </m:r>
                                </m:e>
                                <m:sub>
                                  <m:r>
                                    <a:rPr lang="en-US" b="0" i="1" smtClean="0">
                                      <a:latin typeface="Cambria Math"/>
                                    </a:rPr>
                                    <m:t>𝑡</m:t>
                                  </m:r>
                                </m:sub>
                              </m:sSub>
                              <m:d>
                                <m:dPr>
                                  <m:ctrlPr>
                                    <a:rPr lang="en-US" b="0" i="1" smtClean="0">
                                      <a:latin typeface="Cambria Math"/>
                                    </a:rPr>
                                  </m:ctrlPr>
                                </m:dPr>
                                <m:e>
                                  <m:r>
                                    <a:rPr lang="en-US" b="0" i="1" smtClean="0">
                                      <a:latin typeface="Cambria Math"/>
                                      <a:ea typeface="Cambria Math"/>
                                    </a:rPr>
                                    <m:t>𝜎</m:t>
                                  </m:r>
                                </m:e>
                              </m:d>
                            </m:e>
                          </m:d>
                        </m:e>
                        <m:sup>
                          <m:r>
                            <a:rPr lang="en-US" b="0" i="1" smtClean="0">
                              <a:latin typeface="Cambria Math"/>
                            </a:rPr>
                            <m:t>2</m:t>
                          </m:r>
                        </m:sup>
                      </m:sSup>
                    </m:oMath>
                  </m:oMathPara>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2651590" y="2495993"/>
                <a:ext cx="3785267" cy="764505"/>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4629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33350"/>
            <a:ext cx="8153400" cy="3754874"/>
          </a:xfrm>
          <a:prstGeom prst="rect">
            <a:avLst/>
          </a:prstGeom>
          <a:noFill/>
        </p:spPr>
        <p:txBody>
          <a:bodyPr wrap="square" rtlCol="0">
            <a:spAutoFit/>
          </a:bodyPr>
          <a:lstStyle/>
          <a:p>
            <a:r>
              <a:rPr lang="en-US" dirty="0" smtClean="0"/>
              <a:t>Translating biology into effective energy terms</a:t>
            </a:r>
            <a:endParaRPr lang="en-US" dirty="0"/>
          </a:p>
          <a:p>
            <a:pPr marL="285750" indent="-285750">
              <a:spcAft>
                <a:spcPts val="600"/>
              </a:spcAft>
              <a:buFont typeface="Arial" panose="020B0604020202020204" pitchFamily="34" charset="0"/>
              <a:buChar char="•"/>
            </a:pPr>
            <a:r>
              <a:rPr lang="en-US" dirty="0" smtClean="0"/>
              <a:t>Example: Surface area (perimeter in 2D)</a:t>
            </a:r>
          </a:p>
          <a:p>
            <a:pPr marL="742950" lvl="1" indent="-285750">
              <a:spcAft>
                <a:spcPts val="600"/>
              </a:spcAft>
              <a:buFont typeface="Arial" panose="020B0604020202020204" pitchFamily="34" charset="0"/>
              <a:buChar char="•"/>
            </a:pPr>
            <a:endParaRPr lang="en-US" dirty="0" smtClean="0"/>
          </a:p>
          <a:p>
            <a:pPr marL="742950" lvl="1" indent="-285750">
              <a:spcAft>
                <a:spcPts val="600"/>
              </a:spcAft>
              <a:buFont typeface="Arial" panose="020B0604020202020204" pitchFamily="34" charset="0"/>
              <a:buChar char="•"/>
            </a:pPr>
            <a:endParaRPr lang="en-US" dirty="0"/>
          </a:p>
          <a:p>
            <a:pPr marL="742950" lvl="1" indent="-285750">
              <a:spcAft>
                <a:spcPts val="600"/>
              </a:spcAft>
              <a:buFont typeface="Arial" panose="020B0604020202020204" pitchFamily="34" charset="0"/>
              <a:buChar char="•"/>
            </a:pPr>
            <a:endParaRPr lang="en-US" dirty="0" smtClean="0"/>
          </a:p>
          <a:p>
            <a:pPr marL="742950" lvl="1" indent="-285750">
              <a:spcAft>
                <a:spcPts val="600"/>
              </a:spcAft>
              <a:buFont typeface="Arial" panose="020B0604020202020204" pitchFamily="34" charset="0"/>
              <a:buChar char="•"/>
            </a:pPr>
            <a:endParaRPr lang="en-US" dirty="0"/>
          </a:p>
          <a:p>
            <a:pPr marL="742950" lvl="1" indent="-285750">
              <a:spcAft>
                <a:spcPts val="600"/>
              </a:spcAft>
              <a:buFont typeface="Arial" panose="020B0604020202020204" pitchFamily="34" charset="0"/>
              <a:buChar char="•"/>
            </a:pPr>
            <a:endParaRPr lang="en-US" dirty="0" smtClean="0"/>
          </a:p>
          <a:p>
            <a:pPr marL="742950" lvl="1" indent="-285750">
              <a:spcAft>
                <a:spcPts val="600"/>
              </a:spcAft>
              <a:buFont typeface="Arial" panose="020B0604020202020204" pitchFamily="34" charset="0"/>
              <a:buChar char="•"/>
            </a:pPr>
            <a:endParaRPr lang="en-US" dirty="0"/>
          </a:p>
          <a:p>
            <a:pPr marL="742950" lvl="1" indent="-285750">
              <a:spcAft>
                <a:spcPts val="600"/>
              </a:spcAft>
              <a:buFont typeface="Arial" panose="020B0604020202020204" pitchFamily="34" charset="0"/>
              <a:buChar char="•"/>
            </a:pPr>
            <a:endParaRPr lang="en-US" dirty="0" smtClean="0"/>
          </a:p>
          <a:p>
            <a:pPr marL="742950" lvl="1" indent="-285750">
              <a:spcAft>
                <a:spcPts val="600"/>
              </a:spcAft>
              <a:buFont typeface="Arial" panose="020B0604020202020204" pitchFamily="34" charset="0"/>
              <a:buChar char="•"/>
            </a:pPr>
            <a:r>
              <a:rPr lang="en-US" dirty="0" smtClean="0"/>
              <a:t>Above, the proposed change would increase the surface (perimeter) of cell 1 from 28 to 30 and increase the surface of cell 2 from 26 to 28</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819150"/>
            <a:ext cx="5638800" cy="2387395"/>
          </a:xfrm>
          <a:prstGeom prst="rect">
            <a:avLst/>
          </a:prstGeom>
        </p:spPr>
      </p:pic>
      <p:sp>
        <p:nvSpPr>
          <p:cNvPr id="5" name="TextBox 4"/>
          <p:cNvSpPr txBox="1"/>
          <p:nvPr/>
        </p:nvSpPr>
        <p:spPr>
          <a:xfrm>
            <a:off x="4413200" y="1504950"/>
            <a:ext cx="470000" cy="830997"/>
          </a:xfrm>
          <a:prstGeom prst="rect">
            <a:avLst/>
          </a:prstGeom>
          <a:noFill/>
        </p:spPr>
        <p:txBody>
          <a:bodyPr wrap="none" rtlCol="0">
            <a:spAutoFit/>
          </a:bodyPr>
          <a:lstStyle/>
          <a:p>
            <a:r>
              <a:rPr lang="en-US" sz="4800" b="1" dirty="0" smtClean="0"/>
              <a:t>?</a:t>
            </a:r>
            <a:endParaRPr lang="en-US" sz="4800" b="1" dirty="0"/>
          </a:p>
        </p:txBody>
      </p:sp>
      <mc:AlternateContent xmlns:mc="http://schemas.openxmlformats.org/markup-compatibility/2006">
        <mc:Choice xmlns:a14="http://schemas.microsoft.com/office/drawing/2010/main" Requires="a14">
          <p:sp>
            <p:nvSpPr>
              <p:cNvPr id="7" name="TextBox 6"/>
              <p:cNvSpPr txBox="1"/>
              <p:nvPr/>
            </p:nvSpPr>
            <p:spPr>
              <a:xfrm>
                <a:off x="381000" y="3867150"/>
                <a:ext cx="8202209" cy="92679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l-GR" i="1" smtClean="0">
                          <a:latin typeface="Cambria Math"/>
                          <a:ea typeface="Cambria Math"/>
                        </a:rPr>
                        <m:t>Δ</m:t>
                      </m:r>
                      <m:sSub>
                        <m:sSubPr>
                          <m:ctrlPr>
                            <a:rPr lang="en-US" i="1" smtClean="0">
                              <a:latin typeface="Cambria Math"/>
                            </a:rPr>
                          </m:ctrlPr>
                        </m:sSubPr>
                        <m:e>
                          <m:r>
                            <a:rPr lang="en-US" b="0" i="1" smtClean="0">
                              <a:latin typeface="Cambria Math"/>
                            </a:rPr>
                            <m:t>𝐻</m:t>
                          </m:r>
                        </m:e>
                        <m:sub>
                          <m:r>
                            <a:rPr lang="en-US" b="0" i="1" smtClean="0">
                              <a:latin typeface="Cambria Math"/>
                            </a:rPr>
                            <m:t>𝑠𝑢𝑟</m:t>
                          </m:r>
                        </m:sub>
                      </m:sSub>
                      <m:r>
                        <a:rPr lang="en-US" b="0" i="1" smtClean="0">
                          <a:latin typeface="Cambria Math"/>
                        </a:rPr>
                        <m:t>=</m:t>
                      </m:r>
                      <m:sSub>
                        <m:sSubPr>
                          <m:ctrlPr>
                            <a:rPr lang="en-US" b="0" i="1" smtClean="0">
                              <a:latin typeface="Cambria Math"/>
                            </a:rPr>
                          </m:ctrlPr>
                        </m:sSubPr>
                        <m:e>
                          <m:r>
                            <a:rPr lang="en-US" b="0" i="1" smtClean="0">
                              <a:latin typeface="Cambria Math"/>
                              <a:ea typeface="Cambria Math"/>
                            </a:rPr>
                            <m:t>𝜆</m:t>
                          </m:r>
                        </m:e>
                        <m:sub>
                          <m:r>
                            <a:rPr lang="en-US" b="0" i="1" smtClean="0">
                              <a:latin typeface="Cambria Math"/>
                            </a:rPr>
                            <m:t>𝑠𝑢𝑟</m:t>
                          </m:r>
                        </m:sub>
                      </m:sSub>
                      <m:d>
                        <m:dPr>
                          <m:ctrlPr>
                            <a:rPr lang="en-US" b="0" i="1" smtClean="0">
                              <a:latin typeface="Cambria Math"/>
                            </a:rPr>
                          </m:ctrlPr>
                        </m:dPr>
                        <m:e>
                          <m:r>
                            <a:rPr lang="en-US" b="0" i="1" smtClean="0">
                              <a:latin typeface="Cambria Math"/>
                              <a:ea typeface="Cambria Math"/>
                            </a:rPr>
                            <m:t>𝜎</m:t>
                          </m:r>
                          <m:r>
                            <a:rPr lang="en-US" b="0" i="1" smtClean="0">
                              <a:latin typeface="Cambria Math"/>
                              <a:ea typeface="Cambria Math"/>
                            </a:rPr>
                            <m:t>=1</m:t>
                          </m:r>
                        </m:e>
                      </m:d>
                      <m:d>
                        <m:dPr>
                          <m:begChr m:val="["/>
                          <m:endChr m:val="]"/>
                          <m:ctrlPr>
                            <a:rPr lang="en-US" b="0" i="1" smtClean="0">
                              <a:latin typeface="Cambria Math"/>
                            </a:rPr>
                          </m:ctrlPr>
                        </m:dPr>
                        <m:e>
                          <m:sSup>
                            <m:sSupPr>
                              <m:ctrlPr>
                                <a:rPr lang="en-US" b="0" i="1" smtClean="0">
                                  <a:latin typeface="Cambria Math"/>
                                </a:rPr>
                              </m:ctrlPr>
                            </m:sSupPr>
                            <m:e>
                              <m:d>
                                <m:dPr>
                                  <m:ctrlPr>
                                    <a:rPr lang="en-US" b="0" i="1" smtClean="0">
                                      <a:latin typeface="Cambria Math"/>
                                    </a:rPr>
                                  </m:ctrlPr>
                                </m:dPr>
                                <m:e>
                                  <m:r>
                                    <a:rPr lang="en-US" b="0" i="1" smtClean="0">
                                      <a:latin typeface="Cambria Math"/>
                                    </a:rPr>
                                    <m:t>30</m:t>
                                  </m:r>
                                  <m:r>
                                    <a:rPr lang="en-US" b="0" i="1" smtClean="0">
                                      <a:latin typeface="Cambria Math"/>
                                    </a:rPr>
                                    <m:t>−</m:t>
                                  </m:r>
                                  <m:sSub>
                                    <m:sSubPr>
                                      <m:ctrlPr>
                                        <a:rPr lang="en-US" b="0" i="1" smtClean="0">
                                          <a:latin typeface="Cambria Math"/>
                                        </a:rPr>
                                      </m:ctrlPr>
                                    </m:sSubPr>
                                    <m:e>
                                      <m:r>
                                        <a:rPr lang="en-US" b="0" i="1" smtClean="0">
                                          <a:latin typeface="Cambria Math"/>
                                        </a:rPr>
                                        <m:t>𝑆</m:t>
                                      </m:r>
                                    </m:e>
                                    <m:sub>
                                      <m:r>
                                        <a:rPr lang="en-US" b="0" i="1" smtClean="0">
                                          <a:latin typeface="Cambria Math"/>
                                        </a:rPr>
                                        <m:t>𝑡</m:t>
                                      </m:r>
                                    </m:sub>
                                  </m:sSub>
                                  <m:d>
                                    <m:dPr>
                                      <m:ctrlPr>
                                        <a:rPr lang="en-US" b="0" i="1" smtClean="0">
                                          <a:latin typeface="Cambria Math"/>
                                        </a:rPr>
                                      </m:ctrlPr>
                                    </m:dPr>
                                    <m:e>
                                      <m:r>
                                        <a:rPr lang="en-US" b="0" i="1" smtClean="0">
                                          <a:latin typeface="Cambria Math"/>
                                          <a:ea typeface="Cambria Math"/>
                                        </a:rPr>
                                        <m:t>𝜎</m:t>
                                      </m:r>
                                      <m:r>
                                        <a:rPr lang="en-US" b="0" i="1" smtClean="0">
                                          <a:latin typeface="Cambria Math"/>
                                          <a:ea typeface="Cambria Math"/>
                                        </a:rPr>
                                        <m:t>=1</m:t>
                                      </m:r>
                                    </m:e>
                                  </m:d>
                                </m:e>
                              </m:d>
                            </m:e>
                            <m:sup>
                              <m:r>
                                <a:rPr lang="en-US" b="0" i="1" smtClean="0">
                                  <a:latin typeface="Cambria Math"/>
                                </a:rPr>
                                <m:t>2</m:t>
                              </m:r>
                            </m:sup>
                          </m:sSup>
                          <m:r>
                            <a:rPr lang="en-US" b="0" i="1" smtClean="0">
                              <a:latin typeface="Cambria Math"/>
                            </a:rPr>
                            <m:t>−</m:t>
                          </m:r>
                          <m:sSup>
                            <m:sSupPr>
                              <m:ctrlPr>
                                <a:rPr lang="en-US" b="0" i="1" smtClean="0">
                                  <a:latin typeface="Cambria Math"/>
                                </a:rPr>
                              </m:ctrlPr>
                            </m:sSupPr>
                            <m:e>
                              <m:d>
                                <m:dPr>
                                  <m:ctrlPr>
                                    <a:rPr lang="en-US" b="0" i="1" smtClean="0">
                                      <a:latin typeface="Cambria Math"/>
                                    </a:rPr>
                                  </m:ctrlPr>
                                </m:dPr>
                                <m:e>
                                  <m:r>
                                    <a:rPr lang="en-US" b="0" i="1" smtClean="0">
                                      <a:latin typeface="Cambria Math"/>
                                    </a:rPr>
                                    <m:t>28−</m:t>
                                  </m:r>
                                  <m:sSub>
                                    <m:sSubPr>
                                      <m:ctrlPr>
                                        <a:rPr lang="en-US" b="0" i="1" smtClean="0">
                                          <a:latin typeface="Cambria Math"/>
                                        </a:rPr>
                                      </m:ctrlPr>
                                    </m:sSubPr>
                                    <m:e>
                                      <m:r>
                                        <a:rPr lang="en-US" b="0" i="1" smtClean="0">
                                          <a:latin typeface="Cambria Math"/>
                                        </a:rPr>
                                        <m:t>𝑆</m:t>
                                      </m:r>
                                    </m:e>
                                    <m:sub>
                                      <m:r>
                                        <a:rPr lang="en-US" b="0" i="1" smtClean="0">
                                          <a:latin typeface="Cambria Math"/>
                                        </a:rPr>
                                        <m:t>𝑡</m:t>
                                      </m:r>
                                    </m:sub>
                                  </m:sSub>
                                  <m:d>
                                    <m:dPr>
                                      <m:ctrlPr>
                                        <a:rPr lang="en-US" b="0" i="1" smtClean="0">
                                          <a:latin typeface="Cambria Math"/>
                                        </a:rPr>
                                      </m:ctrlPr>
                                    </m:dPr>
                                    <m:e>
                                      <m:r>
                                        <a:rPr lang="en-US" b="0" i="1" smtClean="0">
                                          <a:latin typeface="Cambria Math"/>
                                          <a:ea typeface="Cambria Math"/>
                                        </a:rPr>
                                        <m:t>𝜎</m:t>
                                      </m:r>
                                      <m:r>
                                        <a:rPr lang="en-US" b="0" i="1" smtClean="0">
                                          <a:latin typeface="Cambria Math"/>
                                          <a:ea typeface="Cambria Math"/>
                                        </a:rPr>
                                        <m:t>=1</m:t>
                                      </m:r>
                                    </m:e>
                                  </m:d>
                                </m:e>
                              </m:d>
                            </m:e>
                            <m:sup>
                              <m:r>
                                <a:rPr lang="en-US" b="0" i="1" smtClean="0">
                                  <a:latin typeface="Cambria Math"/>
                                </a:rPr>
                                <m:t>2</m:t>
                              </m:r>
                            </m:sup>
                          </m:sSup>
                        </m:e>
                      </m:d>
                      <m:r>
                        <a:rPr lang="en-US" b="0" i="1" smtClean="0">
                          <a:latin typeface="Cambria Math"/>
                        </a:rPr>
                        <m:t>+</m:t>
                      </m:r>
                      <m:sSub>
                        <m:sSubPr>
                          <m:ctrlPr>
                            <a:rPr lang="en-US" b="0" i="1" smtClean="0">
                              <a:latin typeface="Cambria Math"/>
                            </a:rPr>
                          </m:ctrlPr>
                        </m:sSubPr>
                        <m:e>
                          <m:r>
                            <a:rPr lang="en-US" b="0" i="1" smtClean="0">
                              <a:latin typeface="Cambria Math"/>
                              <a:ea typeface="Cambria Math"/>
                            </a:rPr>
                            <m:t>𝜆</m:t>
                          </m:r>
                        </m:e>
                        <m:sub>
                          <m:r>
                            <a:rPr lang="en-US" b="0" i="1" smtClean="0">
                              <a:latin typeface="Cambria Math"/>
                            </a:rPr>
                            <m:t>𝑠𝑢𝑟</m:t>
                          </m:r>
                        </m:sub>
                      </m:sSub>
                      <m:d>
                        <m:dPr>
                          <m:ctrlPr>
                            <a:rPr lang="en-US" b="0" i="1" smtClean="0">
                              <a:latin typeface="Cambria Math"/>
                            </a:rPr>
                          </m:ctrlPr>
                        </m:dPr>
                        <m:e>
                          <m:r>
                            <a:rPr lang="en-US" b="0" i="1" smtClean="0">
                              <a:latin typeface="Cambria Math"/>
                              <a:ea typeface="Cambria Math"/>
                            </a:rPr>
                            <m:t>𝜎</m:t>
                          </m:r>
                          <m:r>
                            <a:rPr lang="en-US" b="0" i="1" smtClean="0">
                              <a:latin typeface="Cambria Math"/>
                              <a:ea typeface="Cambria Math"/>
                            </a:rPr>
                            <m:t>=2</m:t>
                          </m:r>
                        </m:e>
                      </m:d>
                      <m:d>
                        <m:dPr>
                          <m:begChr m:val="["/>
                          <m:endChr m:val="]"/>
                          <m:ctrlPr>
                            <a:rPr lang="en-US" b="0" i="1" smtClean="0">
                              <a:latin typeface="Cambria Math"/>
                            </a:rPr>
                          </m:ctrlPr>
                        </m:dPr>
                        <m:e>
                          <m:sSup>
                            <m:sSupPr>
                              <m:ctrlPr>
                                <a:rPr lang="en-US" b="0" i="1" smtClean="0">
                                  <a:latin typeface="Cambria Math"/>
                                </a:rPr>
                              </m:ctrlPr>
                            </m:sSupPr>
                            <m:e>
                              <m:d>
                                <m:dPr>
                                  <m:ctrlPr>
                                    <a:rPr lang="en-US" b="0" i="1" smtClean="0">
                                      <a:latin typeface="Cambria Math"/>
                                    </a:rPr>
                                  </m:ctrlPr>
                                </m:dPr>
                                <m:e>
                                  <m:r>
                                    <a:rPr lang="en-US" b="0" i="1" smtClean="0">
                                      <a:latin typeface="Cambria Math"/>
                                    </a:rPr>
                                    <m:t>28−</m:t>
                                  </m:r>
                                  <m:sSub>
                                    <m:sSubPr>
                                      <m:ctrlPr>
                                        <a:rPr lang="en-US" b="0" i="1" smtClean="0">
                                          <a:latin typeface="Cambria Math"/>
                                        </a:rPr>
                                      </m:ctrlPr>
                                    </m:sSubPr>
                                    <m:e>
                                      <m:r>
                                        <a:rPr lang="en-US" b="0" i="1" smtClean="0">
                                          <a:latin typeface="Cambria Math"/>
                                        </a:rPr>
                                        <m:t>𝑆</m:t>
                                      </m:r>
                                    </m:e>
                                    <m:sub>
                                      <m:r>
                                        <a:rPr lang="en-US" b="0" i="1" smtClean="0">
                                          <a:latin typeface="Cambria Math"/>
                                        </a:rPr>
                                        <m:t>𝑡</m:t>
                                      </m:r>
                                    </m:sub>
                                  </m:sSub>
                                  <m:d>
                                    <m:dPr>
                                      <m:ctrlPr>
                                        <a:rPr lang="en-US" b="0" i="1" smtClean="0">
                                          <a:latin typeface="Cambria Math"/>
                                        </a:rPr>
                                      </m:ctrlPr>
                                    </m:dPr>
                                    <m:e>
                                      <m:r>
                                        <a:rPr lang="en-US" b="0" i="1" smtClean="0">
                                          <a:latin typeface="Cambria Math"/>
                                          <a:ea typeface="Cambria Math"/>
                                        </a:rPr>
                                        <m:t>𝜎</m:t>
                                      </m:r>
                                      <m:r>
                                        <a:rPr lang="en-US" b="0" i="1" smtClean="0">
                                          <a:latin typeface="Cambria Math"/>
                                          <a:ea typeface="Cambria Math"/>
                                        </a:rPr>
                                        <m:t>=2</m:t>
                                      </m:r>
                                    </m:e>
                                  </m:d>
                                </m:e>
                              </m:d>
                            </m:e>
                            <m:sup>
                              <m:r>
                                <a:rPr lang="en-US" b="0" i="1" smtClean="0">
                                  <a:latin typeface="Cambria Math"/>
                                </a:rPr>
                                <m:t>2</m:t>
                              </m:r>
                            </m:sup>
                          </m:sSup>
                          <m:r>
                            <a:rPr lang="en-US" b="0" i="1" smtClean="0">
                              <a:latin typeface="Cambria Math"/>
                            </a:rPr>
                            <m:t>−</m:t>
                          </m:r>
                          <m:sSup>
                            <m:sSupPr>
                              <m:ctrlPr>
                                <a:rPr lang="en-US" b="0" i="1" smtClean="0">
                                  <a:latin typeface="Cambria Math"/>
                                </a:rPr>
                              </m:ctrlPr>
                            </m:sSupPr>
                            <m:e>
                              <m:d>
                                <m:dPr>
                                  <m:ctrlPr>
                                    <a:rPr lang="en-US" b="0" i="1" smtClean="0">
                                      <a:latin typeface="Cambria Math"/>
                                    </a:rPr>
                                  </m:ctrlPr>
                                </m:dPr>
                                <m:e>
                                  <m:r>
                                    <a:rPr lang="en-US" b="0" i="1" smtClean="0">
                                      <a:latin typeface="Cambria Math"/>
                                    </a:rPr>
                                    <m:t>26−</m:t>
                                  </m:r>
                                  <m:sSub>
                                    <m:sSubPr>
                                      <m:ctrlPr>
                                        <a:rPr lang="en-US" b="0" i="1" smtClean="0">
                                          <a:latin typeface="Cambria Math"/>
                                        </a:rPr>
                                      </m:ctrlPr>
                                    </m:sSubPr>
                                    <m:e>
                                      <m:r>
                                        <a:rPr lang="en-US" b="0" i="1" smtClean="0">
                                          <a:latin typeface="Cambria Math"/>
                                        </a:rPr>
                                        <m:t>𝑆</m:t>
                                      </m:r>
                                    </m:e>
                                    <m:sub>
                                      <m:r>
                                        <a:rPr lang="en-US" b="0" i="1" smtClean="0">
                                          <a:latin typeface="Cambria Math"/>
                                        </a:rPr>
                                        <m:t>𝑡</m:t>
                                      </m:r>
                                    </m:sub>
                                  </m:sSub>
                                  <m:d>
                                    <m:dPr>
                                      <m:ctrlPr>
                                        <a:rPr lang="en-US" b="0" i="1" smtClean="0">
                                          <a:latin typeface="Cambria Math"/>
                                        </a:rPr>
                                      </m:ctrlPr>
                                    </m:dPr>
                                    <m:e>
                                      <m:r>
                                        <a:rPr lang="en-US" b="0" i="1" smtClean="0">
                                          <a:latin typeface="Cambria Math"/>
                                          <a:ea typeface="Cambria Math"/>
                                        </a:rPr>
                                        <m:t>𝜎</m:t>
                                      </m:r>
                                      <m:r>
                                        <a:rPr lang="en-US" b="0" i="1" smtClean="0">
                                          <a:latin typeface="Cambria Math"/>
                                          <a:ea typeface="Cambria Math"/>
                                        </a:rPr>
                                        <m:t>=2</m:t>
                                      </m:r>
                                    </m:e>
                                  </m:d>
                                </m:e>
                              </m:d>
                            </m:e>
                            <m:sup>
                              <m:r>
                                <a:rPr lang="en-US" b="0" i="1" smtClean="0">
                                  <a:latin typeface="Cambria Math"/>
                                </a:rPr>
                                <m:t>2</m:t>
                              </m:r>
                            </m:sup>
                          </m:sSup>
                        </m:e>
                      </m:d>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381000" y="3867150"/>
                <a:ext cx="8202209" cy="926792"/>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9092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33350"/>
            <a:ext cx="8153400" cy="3754874"/>
          </a:xfrm>
          <a:prstGeom prst="rect">
            <a:avLst/>
          </a:prstGeom>
          <a:noFill/>
        </p:spPr>
        <p:txBody>
          <a:bodyPr wrap="square" rtlCol="0">
            <a:spAutoFit/>
          </a:bodyPr>
          <a:lstStyle/>
          <a:p>
            <a:r>
              <a:rPr lang="en-US" dirty="0" smtClean="0"/>
              <a:t>Translating biology into effective energy terms</a:t>
            </a:r>
            <a:endParaRPr lang="en-US" dirty="0"/>
          </a:p>
          <a:p>
            <a:pPr marL="285750" indent="-285750">
              <a:spcAft>
                <a:spcPts val="600"/>
              </a:spcAft>
              <a:buFont typeface="Arial" panose="020B0604020202020204" pitchFamily="34" charset="0"/>
              <a:buChar char="•"/>
            </a:pPr>
            <a:r>
              <a:rPr lang="en-US" dirty="0" smtClean="0"/>
              <a:t>Example: Surface area (perimeter in 2D)</a:t>
            </a:r>
          </a:p>
          <a:p>
            <a:pPr marL="742950" lvl="1" indent="-285750">
              <a:spcAft>
                <a:spcPts val="600"/>
              </a:spcAft>
              <a:buFont typeface="Arial" panose="020B0604020202020204" pitchFamily="34" charset="0"/>
              <a:buChar char="•"/>
            </a:pPr>
            <a:endParaRPr lang="en-US" dirty="0" smtClean="0"/>
          </a:p>
          <a:p>
            <a:pPr marL="742950" lvl="1" indent="-285750">
              <a:spcAft>
                <a:spcPts val="600"/>
              </a:spcAft>
              <a:buFont typeface="Arial" panose="020B0604020202020204" pitchFamily="34" charset="0"/>
              <a:buChar char="•"/>
            </a:pPr>
            <a:endParaRPr lang="en-US" dirty="0"/>
          </a:p>
          <a:p>
            <a:pPr marL="742950" lvl="1" indent="-285750">
              <a:spcAft>
                <a:spcPts val="600"/>
              </a:spcAft>
              <a:buFont typeface="Arial" panose="020B0604020202020204" pitchFamily="34" charset="0"/>
              <a:buChar char="•"/>
            </a:pPr>
            <a:endParaRPr lang="en-US" dirty="0" smtClean="0"/>
          </a:p>
          <a:p>
            <a:pPr marL="742950" lvl="1" indent="-285750">
              <a:spcAft>
                <a:spcPts val="600"/>
              </a:spcAft>
              <a:buFont typeface="Arial" panose="020B0604020202020204" pitchFamily="34" charset="0"/>
              <a:buChar char="•"/>
            </a:pPr>
            <a:endParaRPr lang="en-US" dirty="0"/>
          </a:p>
          <a:p>
            <a:pPr marL="742950" lvl="1" indent="-285750">
              <a:spcAft>
                <a:spcPts val="600"/>
              </a:spcAft>
              <a:buFont typeface="Arial" panose="020B0604020202020204" pitchFamily="34" charset="0"/>
              <a:buChar char="•"/>
            </a:pPr>
            <a:endParaRPr lang="en-US" dirty="0" smtClean="0"/>
          </a:p>
          <a:p>
            <a:pPr marL="742950" lvl="1" indent="-285750">
              <a:spcAft>
                <a:spcPts val="600"/>
              </a:spcAft>
              <a:buFont typeface="Arial" panose="020B0604020202020204" pitchFamily="34" charset="0"/>
              <a:buChar char="•"/>
            </a:pPr>
            <a:endParaRPr lang="en-US" dirty="0"/>
          </a:p>
          <a:p>
            <a:pPr marL="742950" lvl="1" indent="-285750">
              <a:spcAft>
                <a:spcPts val="600"/>
              </a:spcAft>
              <a:buFont typeface="Arial" panose="020B0604020202020204" pitchFamily="34" charset="0"/>
              <a:buChar char="•"/>
            </a:pPr>
            <a:endParaRPr lang="en-US" dirty="0" smtClean="0"/>
          </a:p>
          <a:p>
            <a:pPr marL="742950" lvl="1" indent="-285750">
              <a:spcAft>
                <a:spcPts val="600"/>
              </a:spcAft>
              <a:buFont typeface="Arial" panose="020B0604020202020204" pitchFamily="34" charset="0"/>
              <a:buChar char="•"/>
            </a:pPr>
            <a:r>
              <a:rPr lang="en-US" dirty="0" smtClean="0"/>
              <a:t>Above, the proposed change would not change the surface area of any of the simulation cells.</a:t>
            </a:r>
            <a:endParaRPr lang="en-US" dirty="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b="2377"/>
          <a:stretch/>
        </p:blipFill>
        <p:spPr>
          <a:xfrm>
            <a:off x="1752600" y="794766"/>
            <a:ext cx="5611168" cy="2386584"/>
          </a:xfrm>
          <a:prstGeom prst="rect">
            <a:avLst/>
          </a:prstGeom>
        </p:spPr>
      </p:pic>
      <p:sp>
        <p:nvSpPr>
          <p:cNvPr id="5" name="TextBox 4"/>
          <p:cNvSpPr txBox="1"/>
          <p:nvPr/>
        </p:nvSpPr>
        <p:spPr>
          <a:xfrm>
            <a:off x="4330600" y="1512153"/>
            <a:ext cx="470000" cy="830997"/>
          </a:xfrm>
          <a:prstGeom prst="rect">
            <a:avLst/>
          </a:prstGeom>
          <a:noFill/>
        </p:spPr>
        <p:txBody>
          <a:bodyPr wrap="none" rtlCol="0">
            <a:spAutoFit/>
          </a:bodyPr>
          <a:lstStyle/>
          <a:p>
            <a:r>
              <a:rPr lang="en-US" sz="4800" b="1" dirty="0" smtClean="0"/>
              <a:t>?</a:t>
            </a:r>
            <a:endParaRPr lang="en-US" sz="4800" b="1" dirty="0"/>
          </a:p>
        </p:txBody>
      </p:sp>
      <mc:AlternateContent xmlns:mc="http://schemas.openxmlformats.org/markup-compatibility/2006">
        <mc:Choice xmlns:a14="http://schemas.microsoft.com/office/drawing/2010/main" Requires="a14">
          <p:sp>
            <p:nvSpPr>
              <p:cNvPr id="7" name="TextBox 6"/>
              <p:cNvSpPr txBox="1"/>
              <p:nvPr/>
            </p:nvSpPr>
            <p:spPr>
              <a:xfrm>
                <a:off x="381000" y="3867150"/>
                <a:ext cx="820220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l-GR" i="1" smtClean="0">
                          <a:latin typeface="Cambria Math"/>
                          <a:ea typeface="Cambria Math"/>
                        </a:rPr>
                        <m:t>Δ</m:t>
                      </m:r>
                      <m:sSub>
                        <m:sSubPr>
                          <m:ctrlPr>
                            <a:rPr lang="en-US" i="1" smtClean="0">
                              <a:latin typeface="Cambria Math"/>
                            </a:rPr>
                          </m:ctrlPr>
                        </m:sSubPr>
                        <m:e>
                          <m:r>
                            <a:rPr lang="en-US" b="0" i="1" smtClean="0">
                              <a:latin typeface="Cambria Math"/>
                            </a:rPr>
                            <m:t>𝐻</m:t>
                          </m:r>
                        </m:e>
                        <m:sub>
                          <m:r>
                            <a:rPr lang="en-US" b="0" i="1" smtClean="0">
                              <a:latin typeface="Cambria Math"/>
                            </a:rPr>
                            <m:t>𝑠𝑢𝑟</m:t>
                          </m:r>
                        </m:sub>
                      </m:sSub>
                      <m:r>
                        <a:rPr lang="en-US" b="0" i="1" smtClean="0">
                          <a:latin typeface="Cambria Math"/>
                        </a:rPr>
                        <m:t>=0</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381000" y="3867150"/>
                <a:ext cx="8202209" cy="369332"/>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9512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p:cNvSpPr txBox="1"/>
              <p:nvPr/>
            </p:nvSpPr>
            <p:spPr>
              <a:xfrm>
                <a:off x="457200" y="133350"/>
                <a:ext cx="8153400" cy="4462760"/>
              </a:xfrm>
              <a:prstGeom prst="rect">
                <a:avLst/>
              </a:prstGeom>
              <a:noFill/>
            </p:spPr>
            <p:txBody>
              <a:bodyPr wrap="square" rtlCol="0">
                <a:spAutoFit/>
              </a:bodyPr>
              <a:lstStyle/>
              <a:p>
                <a:r>
                  <a:rPr lang="en-US" dirty="0" smtClean="0"/>
                  <a:t>Translating biology into effective energy terms</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smtClean="0"/>
                  <a:t>Example: Volume (surface area in 2D)</a:t>
                </a:r>
              </a:p>
              <a:p>
                <a:pPr marL="742950" lvl="1" indent="-285750">
                  <a:spcAft>
                    <a:spcPts val="600"/>
                  </a:spcAft>
                  <a:buFont typeface="Arial" panose="020B0604020202020204" pitchFamily="34" charset="0"/>
                  <a:buChar char="•"/>
                </a:pPr>
                <a:r>
                  <a:rPr lang="en-US" dirty="0" smtClean="0"/>
                  <a:t>Similar in form to the surface area constraint:</a:t>
                </a:r>
              </a:p>
              <a:p>
                <a:pPr marL="742950" lvl="1" indent="-285750">
                  <a:spcAft>
                    <a:spcPts val="600"/>
                  </a:spcAft>
                  <a:buFont typeface="Arial" panose="020B0604020202020204" pitchFamily="34" charset="0"/>
                  <a:buChar char="•"/>
                </a:pPr>
                <a:endParaRPr lang="en-US" dirty="0"/>
              </a:p>
              <a:p>
                <a:pPr marL="742950" lvl="1" indent="-285750">
                  <a:spcAft>
                    <a:spcPts val="600"/>
                  </a:spcAft>
                  <a:buFont typeface="Arial" panose="020B0604020202020204" pitchFamily="34" charset="0"/>
                  <a:buChar char="•"/>
                </a:pPr>
                <a:endParaRPr lang="en-US" dirty="0" smtClean="0"/>
              </a:p>
              <a:p>
                <a:pPr marL="742950" lvl="1" indent="-285750">
                  <a:spcAft>
                    <a:spcPts val="600"/>
                  </a:spcAft>
                  <a:buFont typeface="Arial" panose="020B0604020202020204" pitchFamily="34" charset="0"/>
                  <a:buChar char="•"/>
                </a:pPr>
                <a:endParaRPr lang="en-US" dirty="0"/>
              </a:p>
              <a:p>
                <a:pPr marL="742950" lvl="1" indent="-285750">
                  <a:spcAft>
                    <a:spcPts val="600"/>
                  </a:spcAft>
                  <a:buFont typeface="Arial" panose="020B0604020202020204" pitchFamily="34" charset="0"/>
                  <a:buChar char="•"/>
                </a:pPr>
                <a:r>
                  <a:rPr lang="en-US" dirty="0" smtClean="0"/>
                  <a:t>The sum is over all cells, </a:t>
                </a:r>
                <a14:m>
                  <m:oMath xmlns:m="http://schemas.openxmlformats.org/officeDocument/2006/math">
                    <m:r>
                      <a:rPr lang="en-US" i="1" smtClean="0">
                        <a:latin typeface="Cambria Math"/>
                        <a:ea typeface="Cambria Math"/>
                      </a:rPr>
                      <m:t>𝜎</m:t>
                    </m:r>
                  </m:oMath>
                </a14:m>
                <a:endParaRPr lang="en-US" dirty="0" smtClean="0"/>
              </a:p>
              <a:p>
                <a:pPr marL="742950" lvl="1" indent="-285750">
                  <a:spcAft>
                    <a:spcPts val="600"/>
                  </a:spcAft>
                  <a:buFont typeface="Arial" panose="020B0604020202020204" pitchFamily="34" charset="0"/>
                  <a:buChar char="•"/>
                </a:pPr>
                <a14:m>
                  <m:oMath xmlns:m="http://schemas.openxmlformats.org/officeDocument/2006/math">
                    <m:r>
                      <a:rPr lang="en-US" b="0" i="1" smtClean="0">
                        <a:latin typeface="Cambria Math"/>
                      </a:rPr>
                      <m:t>𝑣</m:t>
                    </m:r>
                    <m:d>
                      <m:dPr>
                        <m:ctrlPr>
                          <a:rPr lang="en-US" b="0" i="1" smtClean="0">
                            <a:latin typeface="Cambria Math"/>
                          </a:rPr>
                        </m:ctrlPr>
                      </m:dPr>
                      <m:e>
                        <m:r>
                          <a:rPr lang="en-US" b="0" i="1" smtClean="0">
                            <a:latin typeface="Cambria Math"/>
                            <a:ea typeface="Cambria Math"/>
                          </a:rPr>
                          <m:t>𝜎</m:t>
                        </m:r>
                      </m:e>
                    </m:d>
                  </m:oMath>
                </a14:m>
                <a:r>
                  <a:rPr lang="en-US" dirty="0" smtClean="0"/>
                  <a:t> is the actual volume of the cell </a:t>
                </a:r>
                <a14:m>
                  <m:oMath xmlns:m="http://schemas.openxmlformats.org/officeDocument/2006/math">
                    <m:r>
                      <a:rPr lang="en-US" i="1" smtClean="0">
                        <a:latin typeface="Cambria Math"/>
                        <a:ea typeface="Cambria Math"/>
                      </a:rPr>
                      <m:t>𝜎</m:t>
                    </m:r>
                  </m:oMath>
                </a14:m>
                <a:endParaRPr lang="en-US" dirty="0" smtClean="0"/>
              </a:p>
              <a:p>
                <a:pPr marL="742950" lvl="1" indent="-285750">
                  <a:spcAft>
                    <a:spcPts val="600"/>
                  </a:spcAft>
                  <a:buFont typeface="Arial" panose="020B0604020202020204" pitchFamily="34" charset="0"/>
                  <a:buChar char="•"/>
                </a:pPr>
                <a14:m>
                  <m:oMath xmlns:m="http://schemas.openxmlformats.org/officeDocument/2006/math">
                    <m:sSub>
                      <m:sSubPr>
                        <m:ctrlPr>
                          <a:rPr lang="en-US" b="0" i="1" smtClean="0">
                            <a:latin typeface="Cambria Math"/>
                          </a:rPr>
                        </m:ctrlPr>
                      </m:sSubPr>
                      <m:e>
                        <m:r>
                          <a:rPr lang="en-US" b="0" i="1" smtClean="0">
                            <a:latin typeface="Cambria Math"/>
                          </a:rPr>
                          <m:t>𝑉</m:t>
                        </m:r>
                      </m:e>
                      <m:sub>
                        <m:r>
                          <a:rPr lang="en-US" b="0" i="1" smtClean="0">
                            <a:latin typeface="Cambria Math"/>
                          </a:rPr>
                          <m:t>𝑡</m:t>
                        </m:r>
                      </m:sub>
                    </m:sSub>
                    <m:d>
                      <m:dPr>
                        <m:ctrlPr>
                          <a:rPr lang="en-US" b="0" i="1" smtClean="0">
                            <a:latin typeface="Cambria Math"/>
                          </a:rPr>
                        </m:ctrlPr>
                      </m:dPr>
                      <m:e>
                        <m:r>
                          <a:rPr lang="en-US" b="0" i="1" smtClean="0">
                            <a:latin typeface="Cambria Math"/>
                            <a:ea typeface="Cambria Math"/>
                          </a:rPr>
                          <m:t>𝜎</m:t>
                        </m:r>
                      </m:e>
                    </m:d>
                  </m:oMath>
                </a14:m>
                <a:r>
                  <a:rPr lang="en-US" dirty="0" smtClean="0"/>
                  <a:t> is the </a:t>
                </a:r>
                <a:r>
                  <a:rPr lang="en-US" i="1" dirty="0" err="1" smtClean="0"/>
                  <a:t>targetVolume</a:t>
                </a:r>
                <a:r>
                  <a:rPr lang="en-US" dirty="0" smtClean="0"/>
                  <a:t> of the cell </a:t>
                </a:r>
                <a14:m>
                  <m:oMath xmlns:m="http://schemas.openxmlformats.org/officeDocument/2006/math">
                    <m:r>
                      <a:rPr lang="en-US" i="1" smtClean="0">
                        <a:latin typeface="Cambria Math"/>
                        <a:ea typeface="Cambria Math"/>
                      </a:rPr>
                      <m:t>𝜎</m:t>
                    </m:r>
                  </m:oMath>
                </a14:m>
                <a:endParaRPr lang="en-US" dirty="0" smtClean="0"/>
              </a:p>
              <a:p>
                <a:pPr marL="742950" lvl="1" indent="-285750">
                  <a:spcAft>
                    <a:spcPts val="600"/>
                  </a:spcAft>
                  <a:buFont typeface="Arial" panose="020B0604020202020204" pitchFamily="34" charset="0"/>
                  <a:buChar char="•"/>
                </a:pPr>
                <a14:m>
                  <m:oMath xmlns:m="http://schemas.openxmlformats.org/officeDocument/2006/math">
                    <m:sSub>
                      <m:sSubPr>
                        <m:ctrlPr>
                          <a:rPr lang="en-US" i="1" smtClean="0">
                            <a:latin typeface="Cambria Math"/>
                          </a:rPr>
                        </m:ctrlPr>
                      </m:sSubPr>
                      <m:e>
                        <m:r>
                          <a:rPr lang="en-US" i="1" smtClean="0">
                            <a:latin typeface="Cambria Math"/>
                            <a:ea typeface="Cambria Math"/>
                          </a:rPr>
                          <m:t>𝜆</m:t>
                        </m:r>
                      </m:e>
                      <m:sub>
                        <m:r>
                          <a:rPr lang="en-US" b="0" i="1" smtClean="0">
                            <a:latin typeface="Cambria Math"/>
                          </a:rPr>
                          <m:t>𝑣𝑜𝑙</m:t>
                        </m:r>
                      </m:sub>
                    </m:sSub>
                    <m:d>
                      <m:dPr>
                        <m:ctrlPr>
                          <a:rPr lang="en-US" i="1" smtClean="0">
                            <a:latin typeface="Cambria Math"/>
                          </a:rPr>
                        </m:ctrlPr>
                      </m:dPr>
                      <m:e>
                        <m:r>
                          <a:rPr lang="en-US" i="1" smtClean="0">
                            <a:latin typeface="Cambria Math"/>
                            <a:ea typeface="Cambria Math"/>
                          </a:rPr>
                          <m:t>𝜎</m:t>
                        </m:r>
                      </m:e>
                    </m:d>
                  </m:oMath>
                </a14:m>
                <a:r>
                  <a:rPr lang="en-US" dirty="0" smtClean="0"/>
                  <a:t>, the </a:t>
                </a:r>
                <a:r>
                  <a:rPr lang="en-US" i="1" dirty="0" err="1" smtClean="0"/>
                  <a:t>lambdaVolume</a:t>
                </a:r>
                <a:r>
                  <a:rPr lang="en-US" dirty="0" smtClean="0"/>
                  <a:t> attribute, determines how strongly the volume constraint will be enforced</a:t>
                </a:r>
              </a:p>
              <a:p>
                <a:pPr marL="742950" lvl="1" indent="-285750">
                  <a:spcAft>
                    <a:spcPts val="600"/>
                  </a:spcAft>
                  <a:buFont typeface="Arial" panose="020B0604020202020204" pitchFamily="34" charset="0"/>
                  <a:buChar char="•"/>
                </a:pP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457200" y="133350"/>
                <a:ext cx="8153400" cy="4462760"/>
              </a:xfrm>
              <a:prstGeom prst="rect">
                <a:avLst/>
              </a:prstGeom>
              <a:blipFill rotWithShape="1">
                <a:blip r:embed="rId2"/>
                <a:stretch>
                  <a:fillRect l="-598" t="-6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p:cNvSpPr txBox="1"/>
              <p:nvPr/>
            </p:nvSpPr>
            <p:spPr>
              <a:xfrm>
                <a:off x="2641266" y="1600225"/>
                <a:ext cx="3751283" cy="76450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𝐻</m:t>
                          </m:r>
                        </m:e>
                        <m:sub>
                          <m:r>
                            <a:rPr lang="en-US" b="0" i="1" smtClean="0">
                              <a:latin typeface="Cambria Math"/>
                            </a:rPr>
                            <m:t>𝑣𝑜𝑙</m:t>
                          </m:r>
                        </m:sub>
                      </m:sSub>
                      <m:r>
                        <a:rPr lang="en-US" b="0" i="1" smtClean="0">
                          <a:latin typeface="Cambria Math"/>
                        </a:rPr>
                        <m:t>=</m:t>
                      </m:r>
                      <m:nary>
                        <m:naryPr>
                          <m:chr m:val="∑"/>
                          <m:supHide m:val="on"/>
                          <m:ctrlPr>
                            <a:rPr lang="en-US" b="0" i="1" smtClean="0">
                              <a:latin typeface="Cambria Math"/>
                            </a:rPr>
                          </m:ctrlPr>
                        </m:naryPr>
                        <m:sub>
                          <m:r>
                            <m:rPr>
                              <m:brk m:alnAt="7"/>
                            </m:rPr>
                            <a:rPr lang="en-US" b="0" i="1" smtClean="0">
                              <a:latin typeface="Cambria Math"/>
                              <a:ea typeface="Cambria Math"/>
                            </a:rPr>
                            <m:t>𝜎</m:t>
                          </m:r>
                        </m:sub>
                        <m:sup/>
                        <m:e>
                          <m:sSub>
                            <m:sSubPr>
                              <m:ctrlPr>
                                <a:rPr lang="en-US" b="0" i="1" smtClean="0">
                                  <a:latin typeface="Cambria Math"/>
                                </a:rPr>
                              </m:ctrlPr>
                            </m:sSubPr>
                            <m:e>
                              <m:r>
                                <a:rPr lang="en-US" b="0" i="1" smtClean="0">
                                  <a:latin typeface="Cambria Math"/>
                                  <a:ea typeface="Cambria Math"/>
                                </a:rPr>
                                <m:t>𝜆</m:t>
                              </m:r>
                            </m:e>
                            <m:sub>
                              <m:r>
                                <a:rPr lang="en-US" b="0" i="1" smtClean="0">
                                  <a:latin typeface="Cambria Math"/>
                                </a:rPr>
                                <m:t>𝑣𝑜𝑙</m:t>
                              </m:r>
                            </m:sub>
                          </m:sSub>
                          <m:d>
                            <m:dPr>
                              <m:ctrlPr>
                                <a:rPr lang="en-US" b="0" i="1" smtClean="0">
                                  <a:latin typeface="Cambria Math"/>
                                </a:rPr>
                              </m:ctrlPr>
                            </m:dPr>
                            <m:e>
                              <m:r>
                                <a:rPr lang="en-US" b="0" i="1" smtClean="0">
                                  <a:latin typeface="Cambria Math"/>
                                  <a:ea typeface="Cambria Math"/>
                                </a:rPr>
                                <m:t>𝜎</m:t>
                              </m:r>
                            </m:e>
                          </m:d>
                        </m:e>
                      </m:nary>
                      <m:sSup>
                        <m:sSupPr>
                          <m:ctrlPr>
                            <a:rPr lang="en-US" b="0" i="1" smtClean="0">
                              <a:latin typeface="Cambria Math"/>
                            </a:rPr>
                          </m:ctrlPr>
                        </m:sSupPr>
                        <m:e>
                          <m:d>
                            <m:dPr>
                              <m:ctrlPr>
                                <a:rPr lang="en-US" b="0" i="1" smtClean="0">
                                  <a:latin typeface="Cambria Math"/>
                                </a:rPr>
                              </m:ctrlPr>
                            </m:dPr>
                            <m:e>
                              <m:r>
                                <a:rPr lang="en-US" b="0" i="1" smtClean="0">
                                  <a:latin typeface="Cambria Math"/>
                                </a:rPr>
                                <m:t>𝑣</m:t>
                              </m:r>
                              <m:d>
                                <m:dPr>
                                  <m:ctrlPr>
                                    <a:rPr lang="en-US" b="0" i="1" smtClean="0">
                                      <a:latin typeface="Cambria Math"/>
                                    </a:rPr>
                                  </m:ctrlPr>
                                </m:dPr>
                                <m:e>
                                  <m:r>
                                    <a:rPr lang="en-US" b="0" i="1" smtClean="0">
                                      <a:latin typeface="Cambria Math"/>
                                      <a:ea typeface="Cambria Math"/>
                                    </a:rPr>
                                    <m:t>𝜎</m:t>
                                  </m:r>
                                </m:e>
                              </m:d>
                              <m:r>
                                <a:rPr lang="en-US" b="0" i="1" smtClean="0">
                                  <a:latin typeface="Cambria Math"/>
                                </a:rPr>
                                <m:t>−</m:t>
                              </m:r>
                              <m:sSub>
                                <m:sSubPr>
                                  <m:ctrlPr>
                                    <a:rPr lang="en-US" b="0" i="1" smtClean="0">
                                      <a:latin typeface="Cambria Math"/>
                                    </a:rPr>
                                  </m:ctrlPr>
                                </m:sSubPr>
                                <m:e>
                                  <m:r>
                                    <a:rPr lang="en-US" b="0" i="1" smtClean="0">
                                      <a:latin typeface="Cambria Math"/>
                                    </a:rPr>
                                    <m:t>𝑉</m:t>
                                  </m:r>
                                </m:e>
                                <m:sub>
                                  <m:r>
                                    <a:rPr lang="en-US" b="0" i="1" smtClean="0">
                                      <a:latin typeface="Cambria Math"/>
                                    </a:rPr>
                                    <m:t>𝑡</m:t>
                                  </m:r>
                                </m:sub>
                              </m:sSub>
                              <m:d>
                                <m:dPr>
                                  <m:ctrlPr>
                                    <a:rPr lang="en-US" b="0" i="1" smtClean="0">
                                      <a:latin typeface="Cambria Math"/>
                                    </a:rPr>
                                  </m:ctrlPr>
                                </m:dPr>
                                <m:e>
                                  <m:r>
                                    <a:rPr lang="en-US" b="0" i="1" smtClean="0">
                                      <a:latin typeface="Cambria Math"/>
                                      <a:ea typeface="Cambria Math"/>
                                    </a:rPr>
                                    <m:t>𝜎</m:t>
                                  </m:r>
                                </m:e>
                              </m:d>
                            </m:e>
                          </m:d>
                        </m:e>
                        <m:sup>
                          <m:r>
                            <a:rPr lang="en-US" b="0" i="1" smtClean="0">
                              <a:latin typeface="Cambria Math"/>
                            </a:rPr>
                            <m:t>2</m:t>
                          </m:r>
                        </m:sup>
                      </m:sSup>
                    </m:oMath>
                  </m:oMathPara>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2641266" y="1600225"/>
                <a:ext cx="3751283" cy="764505"/>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80133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33350"/>
            <a:ext cx="7924800" cy="1477328"/>
          </a:xfrm>
          <a:prstGeom prst="rect">
            <a:avLst/>
          </a:prstGeom>
          <a:noFill/>
        </p:spPr>
        <p:txBody>
          <a:bodyPr wrap="square" rtlCol="0">
            <a:spAutoFit/>
          </a:bodyPr>
          <a:lstStyle/>
          <a:p>
            <a:r>
              <a:rPr lang="en-US" dirty="0" smtClean="0"/>
              <a:t>Motivation for cell-based modeling</a:t>
            </a:r>
          </a:p>
          <a:p>
            <a:endParaRPr lang="en-US" dirty="0"/>
          </a:p>
          <a:p>
            <a:pPr marL="742950" lvl="1" indent="-285750">
              <a:buFont typeface="Arial" panose="020B0604020202020204" pitchFamily="34" charset="0"/>
              <a:buChar char="•"/>
            </a:pPr>
            <a:r>
              <a:rPr lang="en-US" dirty="0" smtClean="0"/>
              <a:t>Continuum models are appropriate when modeling, e.g., non-cellular materials and dense tissues whose bulk mechanical properties are more important than autonomous cell behaviors.</a:t>
            </a:r>
          </a:p>
        </p:txBody>
      </p:sp>
    </p:spTree>
    <p:extLst>
      <p:ext uri="{BB962C8B-B14F-4D97-AF65-F5344CB8AC3E}">
        <p14:creationId xmlns:p14="http://schemas.microsoft.com/office/powerpoint/2010/main" val="135540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33350"/>
            <a:ext cx="8153400" cy="3323987"/>
          </a:xfrm>
          <a:prstGeom prst="rect">
            <a:avLst/>
          </a:prstGeom>
          <a:noFill/>
        </p:spPr>
        <p:txBody>
          <a:bodyPr wrap="square" rtlCol="0">
            <a:spAutoFit/>
          </a:bodyPr>
          <a:lstStyle/>
          <a:p>
            <a:r>
              <a:rPr lang="en-US" dirty="0" smtClean="0"/>
              <a:t>Translating biology into effective energy terms</a:t>
            </a:r>
          </a:p>
          <a:p>
            <a:pPr marL="285750" indent="-285750">
              <a:spcAft>
                <a:spcPts val="600"/>
              </a:spcAft>
              <a:buFont typeface="Arial" panose="020B0604020202020204" pitchFamily="34" charset="0"/>
              <a:buChar char="•"/>
            </a:pPr>
            <a:endParaRPr lang="en-US" dirty="0"/>
          </a:p>
          <a:p>
            <a:pPr marL="742950" lvl="1" indent="-285750">
              <a:spcAft>
                <a:spcPts val="600"/>
              </a:spcAft>
              <a:buFont typeface="Arial" panose="020B0604020202020204" pitchFamily="34" charset="0"/>
              <a:buChar char="•"/>
            </a:pPr>
            <a:endParaRPr lang="en-US" dirty="0" smtClean="0"/>
          </a:p>
          <a:p>
            <a:pPr marL="742950" lvl="1" indent="-285750">
              <a:spcAft>
                <a:spcPts val="600"/>
              </a:spcAft>
              <a:buFont typeface="Arial" panose="020B0604020202020204" pitchFamily="34" charset="0"/>
              <a:buChar char="•"/>
            </a:pPr>
            <a:r>
              <a:rPr lang="en-US" dirty="0" smtClean="0"/>
              <a:t>Many constraints can be expressed as effective energies in this elastic form:</a:t>
            </a:r>
          </a:p>
          <a:p>
            <a:pPr marL="742950" lvl="1" indent="-285750">
              <a:spcAft>
                <a:spcPts val="600"/>
              </a:spcAft>
              <a:buFont typeface="Arial" panose="020B0604020202020204" pitchFamily="34" charset="0"/>
              <a:buChar char="•"/>
            </a:pPr>
            <a:endParaRPr lang="en-US" dirty="0"/>
          </a:p>
          <a:p>
            <a:pPr marL="742950" lvl="1" indent="-285750">
              <a:spcAft>
                <a:spcPts val="600"/>
              </a:spcAft>
              <a:buFont typeface="Arial" panose="020B0604020202020204" pitchFamily="34" charset="0"/>
              <a:buChar char="•"/>
            </a:pPr>
            <a:endParaRPr lang="en-US" dirty="0" smtClean="0"/>
          </a:p>
          <a:p>
            <a:pPr marL="742950" lvl="1" indent="-285750">
              <a:spcAft>
                <a:spcPts val="600"/>
              </a:spcAft>
              <a:buFont typeface="Arial" panose="020B0604020202020204" pitchFamily="34" charset="0"/>
              <a:buChar char="•"/>
            </a:pPr>
            <a:endParaRPr lang="en-US" dirty="0"/>
          </a:p>
          <a:p>
            <a:pPr marL="742950" lvl="1" indent="-285750">
              <a:spcAft>
                <a:spcPts val="600"/>
              </a:spcAft>
              <a:buFont typeface="Arial" panose="020B0604020202020204" pitchFamily="34" charset="0"/>
              <a:buChar char="•"/>
            </a:pPr>
            <a:r>
              <a:rPr lang="en-US" dirty="0" smtClean="0"/>
              <a:t>Many different types of constraints are available in CompuCell3D. The user manual defines the form of each available energy constraint, sometimes allowing the user to decide between different forms.</a:t>
            </a:r>
          </a:p>
        </p:txBody>
      </p:sp>
      <mc:AlternateContent xmlns:mc="http://schemas.openxmlformats.org/markup-compatibility/2006">
        <mc:Choice xmlns:a14="http://schemas.microsoft.com/office/drawing/2010/main" Requires="a14">
          <p:sp>
            <p:nvSpPr>
              <p:cNvPr id="2" name="TextBox 1"/>
              <p:cNvSpPr txBox="1"/>
              <p:nvPr/>
            </p:nvSpPr>
            <p:spPr>
              <a:xfrm>
                <a:off x="1905000" y="1600224"/>
                <a:ext cx="5458994" cy="76450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𝐻</m:t>
                          </m:r>
                        </m:e>
                        <m:sub>
                          <m:r>
                            <a:rPr lang="en-US" b="0" i="1" smtClean="0">
                              <a:latin typeface="Cambria Math"/>
                            </a:rPr>
                            <m:t>𝑐𝑜𝑛𝑠𝑡𝑟𝑎𝑖𝑛𝑡</m:t>
                          </m:r>
                        </m:sub>
                      </m:sSub>
                      <m:r>
                        <a:rPr lang="en-US" b="0" i="1" smtClean="0">
                          <a:latin typeface="Cambria Math"/>
                        </a:rPr>
                        <m:t>=</m:t>
                      </m:r>
                      <m:nary>
                        <m:naryPr>
                          <m:chr m:val="∑"/>
                          <m:supHide m:val="on"/>
                          <m:ctrlPr>
                            <a:rPr lang="en-US" b="0" i="1" smtClean="0">
                              <a:latin typeface="Cambria Math"/>
                            </a:rPr>
                          </m:ctrlPr>
                        </m:naryPr>
                        <m:sub>
                          <m:r>
                            <m:rPr>
                              <m:brk m:alnAt="7"/>
                            </m:rPr>
                            <a:rPr lang="en-US" b="0" i="1" smtClean="0">
                              <a:latin typeface="Cambria Math"/>
                              <a:ea typeface="Cambria Math"/>
                            </a:rPr>
                            <m:t>𝜎</m:t>
                          </m:r>
                        </m:sub>
                        <m:sup/>
                        <m:e>
                          <m:sSub>
                            <m:sSubPr>
                              <m:ctrlPr>
                                <a:rPr lang="en-US" b="0" i="1" smtClean="0">
                                  <a:latin typeface="Cambria Math"/>
                                </a:rPr>
                              </m:ctrlPr>
                            </m:sSubPr>
                            <m:e>
                              <m:r>
                                <a:rPr lang="en-US" b="0" i="1" smtClean="0">
                                  <a:latin typeface="Cambria Math"/>
                                  <a:ea typeface="Cambria Math"/>
                                </a:rPr>
                                <m:t>𝜆</m:t>
                              </m:r>
                            </m:e>
                            <m:sub>
                              <m:r>
                                <a:rPr lang="en-US" b="0" i="1" smtClean="0">
                                  <a:latin typeface="Cambria Math"/>
                                </a:rPr>
                                <m:t>𝑐𝑜𝑛𝑠𝑡𝑟𝑎𝑖𝑛𝑡</m:t>
                              </m:r>
                            </m:sub>
                          </m:sSub>
                        </m:e>
                      </m:nary>
                      <m:sSup>
                        <m:sSupPr>
                          <m:ctrlPr>
                            <a:rPr lang="en-US" b="0" i="1" smtClean="0">
                              <a:latin typeface="Cambria Math"/>
                            </a:rPr>
                          </m:ctrlPr>
                        </m:sSupPr>
                        <m:e>
                          <m:d>
                            <m:dPr>
                              <m:ctrlPr>
                                <a:rPr lang="en-US" b="0" i="1" smtClean="0">
                                  <a:latin typeface="Cambria Math"/>
                                </a:rPr>
                              </m:ctrlPr>
                            </m:dPr>
                            <m:e>
                              <m:r>
                                <a:rPr lang="en-US" b="0" i="1" smtClean="0">
                                  <a:latin typeface="Cambria Math"/>
                                </a:rPr>
                                <m:t>𝑣𝑎𝑙𝑢𝑒</m:t>
                              </m:r>
                              <m:r>
                                <a:rPr lang="en-US" b="0" i="1" smtClean="0">
                                  <a:latin typeface="Cambria Math"/>
                                </a:rPr>
                                <m:t>−</m:t>
                              </m:r>
                              <m:r>
                                <a:rPr lang="en-US" b="0" i="1" smtClean="0">
                                  <a:latin typeface="Cambria Math"/>
                                </a:rPr>
                                <m:t>𝑡𝑎𝑟𝑔𝑒𝑡</m:t>
                              </m:r>
                              <m:r>
                                <a:rPr lang="en-US" b="0" i="1" smtClean="0">
                                  <a:latin typeface="Cambria Math"/>
                                </a:rPr>
                                <m:t> </m:t>
                              </m:r>
                              <m:r>
                                <a:rPr lang="en-US" b="0" i="1" smtClean="0">
                                  <a:latin typeface="Cambria Math"/>
                                </a:rPr>
                                <m:t>𝑣𝑎𝑙𝑢𝑒</m:t>
                              </m:r>
                            </m:e>
                          </m:d>
                        </m:e>
                        <m:sup>
                          <m:r>
                            <a:rPr lang="en-US" b="0" i="1" smtClean="0">
                              <a:latin typeface="Cambria Math"/>
                            </a:rPr>
                            <m:t>2</m:t>
                          </m:r>
                        </m:sup>
                      </m:sSup>
                    </m:oMath>
                  </m:oMathPara>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1905000" y="1600224"/>
                <a:ext cx="5458994" cy="76450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9643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p:cNvSpPr txBox="1"/>
              <p:nvPr/>
            </p:nvSpPr>
            <p:spPr>
              <a:xfrm>
                <a:off x="457200" y="133350"/>
                <a:ext cx="8153400" cy="4523354"/>
              </a:xfrm>
              <a:prstGeom prst="rect">
                <a:avLst/>
              </a:prstGeom>
              <a:noFill/>
            </p:spPr>
            <p:txBody>
              <a:bodyPr wrap="square" rtlCol="0">
                <a:spAutoFit/>
              </a:bodyPr>
              <a:lstStyle/>
              <a:p>
                <a:r>
                  <a:rPr lang="en-US" dirty="0" smtClean="0"/>
                  <a:t>Translating biology into effective energy terms</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smtClean="0"/>
                  <a:t>Example: Contact energies (adhesion)</a:t>
                </a:r>
              </a:p>
              <a:p>
                <a:pPr marL="742950" lvl="1" indent="-285750">
                  <a:spcAft>
                    <a:spcPts val="600"/>
                  </a:spcAft>
                  <a:buFont typeface="Arial" panose="020B0604020202020204" pitchFamily="34" charset="0"/>
                  <a:buChar char="•"/>
                </a:pPr>
                <a:r>
                  <a:rPr lang="en-US" dirty="0" smtClean="0"/>
                  <a:t>Pairs of cell types (including “like-like”) have user-defined </a:t>
                </a:r>
                <a:r>
                  <a:rPr lang="en-US" i="1" dirty="0" smtClean="0"/>
                  <a:t>Contact Energies</a:t>
                </a:r>
                <a:r>
                  <a:rPr lang="en-US" dirty="0" smtClean="0"/>
                  <a:t>.</a:t>
                </a:r>
              </a:p>
              <a:p>
                <a:pPr marL="742950" lvl="1" indent="-285750">
                  <a:spcAft>
                    <a:spcPts val="600"/>
                  </a:spcAft>
                  <a:buFont typeface="Arial" panose="020B0604020202020204" pitchFamily="34" charset="0"/>
                  <a:buChar char="•"/>
                </a:pPr>
                <a:r>
                  <a:rPr lang="en-US" dirty="0" smtClean="0"/>
                  <a:t>This is the energy penalty per unit of shared surface between two cells of the given types.</a:t>
                </a:r>
              </a:p>
              <a:p>
                <a:pPr marL="742950" lvl="1" indent="-285750">
                  <a:spcAft>
                    <a:spcPts val="600"/>
                  </a:spcAft>
                  <a:buFont typeface="Arial" panose="020B0604020202020204" pitchFamily="34" charset="0"/>
                  <a:buChar char="•"/>
                </a:pPr>
                <a:endParaRPr lang="en-US" dirty="0"/>
              </a:p>
              <a:p>
                <a:pPr marL="742950" lvl="1" indent="-285750">
                  <a:spcAft>
                    <a:spcPts val="600"/>
                  </a:spcAft>
                  <a:buFont typeface="Arial" panose="020B0604020202020204" pitchFamily="34" charset="0"/>
                  <a:buChar char="•"/>
                </a:pPr>
                <a:endParaRPr lang="en-US" dirty="0" smtClean="0"/>
              </a:p>
              <a:p>
                <a:pPr lvl="1">
                  <a:spcAft>
                    <a:spcPts val="600"/>
                  </a:spcAft>
                </a:pPr>
                <a:endParaRPr lang="en-US" dirty="0" smtClean="0"/>
              </a:p>
              <a:p>
                <a:pPr marL="742950" lvl="1" indent="-285750">
                  <a:spcAft>
                    <a:spcPts val="600"/>
                  </a:spcAft>
                  <a:buFont typeface="Arial" panose="020B0604020202020204" pitchFamily="34" charset="0"/>
                  <a:buChar char="•"/>
                </a:pPr>
                <a:r>
                  <a:rPr lang="en-US" dirty="0" smtClean="0"/>
                  <a:t>The sum is over all pairs of neighboring pixels*</a:t>
                </a:r>
                <a:endParaRPr lang="en-US" b="0" dirty="0" smtClean="0"/>
              </a:p>
              <a:p>
                <a:pPr marL="742950" lvl="1" indent="-285750">
                  <a:spcAft>
                    <a:spcPts val="600"/>
                  </a:spcAft>
                  <a:buFont typeface="Arial" panose="020B0604020202020204" pitchFamily="34" charset="0"/>
                  <a:buChar char="•"/>
                </a:pPr>
                <a14:m>
                  <m:oMath xmlns:m="http://schemas.openxmlformats.org/officeDocument/2006/math">
                    <m:r>
                      <a:rPr lang="en-US" b="0" i="1" smtClean="0">
                        <a:latin typeface="Cambria Math"/>
                      </a:rPr>
                      <m:t>𝐽</m:t>
                    </m:r>
                  </m:oMath>
                </a14:m>
                <a:r>
                  <a:rPr lang="en-US" dirty="0" smtClean="0"/>
                  <a:t> is the contact energy between the two cell types</a:t>
                </a:r>
              </a:p>
              <a:p>
                <a:pPr marL="742950" lvl="1" indent="-285750">
                  <a:spcAft>
                    <a:spcPts val="600"/>
                  </a:spcAft>
                  <a:buFont typeface="Arial" panose="020B0604020202020204" pitchFamily="34" charset="0"/>
                  <a:buChar char="•"/>
                </a:pPr>
                <a:r>
                  <a:rPr lang="en-US" dirty="0" smtClean="0"/>
                  <a:t>The term </a:t>
                </a:r>
                <a14:m>
                  <m:oMath xmlns:m="http://schemas.openxmlformats.org/officeDocument/2006/math">
                    <m:d>
                      <m:dPr>
                        <m:ctrlPr>
                          <a:rPr lang="en-US" b="0" i="1" smtClean="0">
                            <a:latin typeface="Cambria Math"/>
                          </a:rPr>
                        </m:ctrlPr>
                      </m:dPr>
                      <m:e>
                        <m:r>
                          <a:rPr lang="en-US" b="0" i="1" smtClean="0">
                            <a:latin typeface="Cambria Math"/>
                          </a:rPr>
                          <m:t>1−</m:t>
                        </m:r>
                        <m:r>
                          <a:rPr lang="en-US" b="0" i="1" smtClean="0">
                            <a:latin typeface="Cambria Math"/>
                            <a:ea typeface="Cambria Math"/>
                          </a:rPr>
                          <m:t>𝛿</m:t>
                        </m:r>
                        <m:d>
                          <m:dPr>
                            <m:ctrlPr>
                              <a:rPr lang="en-US" b="0" i="1" smtClean="0">
                                <a:latin typeface="Cambria Math"/>
                                <a:ea typeface="Cambria Math"/>
                              </a:rPr>
                            </m:ctrlPr>
                          </m:dPr>
                          <m:e>
                            <m:r>
                              <a:rPr lang="en-US" b="0" i="1" smtClean="0">
                                <a:latin typeface="Cambria Math"/>
                                <a:ea typeface="Cambria Math"/>
                              </a:rPr>
                              <m:t>𝜎</m:t>
                            </m:r>
                            <m:d>
                              <m:dPr>
                                <m:ctrlPr>
                                  <a:rPr lang="en-US" b="0" i="1" smtClean="0">
                                    <a:latin typeface="Cambria Math"/>
                                    <a:ea typeface="Cambria Math"/>
                                  </a:rPr>
                                </m:ctrlPr>
                              </m:dPr>
                              <m:e>
                                <m:acc>
                                  <m:accPr>
                                    <m:chr m:val="⃗"/>
                                    <m:ctrlPr>
                                      <a:rPr lang="en-US" b="0" i="1" smtClean="0">
                                        <a:latin typeface="Cambria Math"/>
                                        <a:ea typeface="Cambria Math"/>
                                      </a:rPr>
                                    </m:ctrlPr>
                                  </m:accPr>
                                  <m:e>
                                    <m:r>
                                      <a:rPr lang="en-US" b="0" i="1" smtClean="0">
                                        <a:latin typeface="Cambria Math"/>
                                        <a:ea typeface="Cambria Math"/>
                                      </a:rPr>
                                      <m:t>𝑖</m:t>
                                    </m:r>
                                  </m:e>
                                </m:acc>
                              </m:e>
                            </m:d>
                            <m:r>
                              <a:rPr lang="en-US" b="0" i="1" smtClean="0">
                                <a:latin typeface="Cambria Math"/>
                                <a:ea typeface="Cambria Math"/>
                              </a:rPr>
                              <m:t>,</m:t>
                            </m:r>
                            <m:r>
                              <a:rPr lang="en-US" b="0" i="1" smtClean="0">
                                <a:latin typeface="Cambria Math"/>
                                <a:ea typeface="Cambria Math"/>
                              </a:rPr>
                              <m:t>𝜎</m:t>
                            </m:r>
                            <m:d>
                              <m:dPr>
                                <m:ctrlPr>
                                  <a:rPr lang="en-US" b="0" i="1" smtClean="0">
                                    <a:latin typeface="Cambria Math"/>
                                    <a:ea typeface="Cambria Math"/>
                                  </a:rPr>
                                </m:ctrlPr>
                              </m:dPr>
                              <m:e>
                                <m:acc>
                                  <m:accPr>
                                    <m:chr m:val="⃗"/>
                                    <m:ctrlPr>
                                      <a:rPr lang="en-US" b="0" i="1" smtClean="0">
                                        <a:latin typeface="Cambria Math"/>
                                        <a:ea typeface="Cambria Math"/>
                                      </a:rPr>
                                    </m:ctrlPr>
                                  </m:accPr>
                                  <m:e>
                                    <m:r>
                                      <a:rPr lang="en-US" b="0" i="1" smtClean="0">
                                        <a:latin typeface="Cambria Math"/>
                                        <a:ea typeface="Cambria Math"/>
                                      </a:rPr>
                                      <m:t>𝑗</m:t>
                                    </m:r>
                                  </m:e>
                                </m:acc>
                              </m:e>
                            </m:d>
                          </m:e>
                        </m:d>
                      </m:e>
                    </m:d>
                  </m:oMath>
                </a14:m>
                <a:r>
                  <a:rPr lang="en-US" dirty="0" smtClean="0"/>
                  <a:t> means that </a:t>
                </a:r>
                <a14:m>
                  <m:oMath xmlns:m="http://schemas.openxmlformats.org/officeDocument/2006/math">
                    <m:sSub>
                      <m:sSubPr>
                        <m:ctrlPr>
                          <a:rPr lang="en-US" i="1" smtClean="0">
                            <a:latin typeface="Cambria Math"/>
                          </a:rPr>
                        </m:ctrlPr>
                      </m:sSubPr>
                      <m:e>
                        <m:r>
                          <a:rPr lang="en-US" b="0" i="1" smtClean="0">
                            <a:latin typeface="Cambria Math"/>
                          </a:rPr>
                          <m:t>𝐻</m:t>
                        </m:r>
                      </m:e>
                      <m:sub>
                        <m:r>
                          <a:rPr lang="en-US" b="0" i="1" smtClean="0">
                            <a:latin typeface="Cambria Math"/>
                          </a:rPr>
                          <m:t>𝑏𝑜𝑢𝑛𝑑𝑎𝑟𝑦</m:t>
                        </m:r>
                      </m:sub>
                    </m:sSub>
                    <m:r>
                      <a:rPr lang="en-US" b="0" i="1" smtClean="0">
                        <a:latin typeface="Cambria Math"/>
                      </a:rPr>
                      <m:t>=0</m:t>
                    </m:r>
                  </m:oMath>
                </a14:m>
                <a:r>
                  <a:rPr lang="en-US" dirty="0" smtClean="0"/>
                  <a:t> for two pixels belonging to the same cell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457200" y="133350"/>
                <a:ext cx="8153400" cy="4523354"/>
              </a:xfrm>
              <a:prstGeom prst="rect">
                <a:avLst/>
              </a:prstGeom>
              <a:blipFill rotWithShape="1">
                <a:blip r:embed="rId2"/>
                <a:stretch>
                  <a:fillRect l="-598" t="-674" r="-374" b="-12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p:cNvSpPr txBox="1"/>
              <p:nvPr/>
            </p:nvSpPr>
            <p:spPr>
              <a:xfrm>
                <a:off x="1143000" y="2120675"/>
                <a:ext cx="6248377" cy="100982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𝐻</m:t>
                          </m:r>
                        </m:e>
                        <m:sub>
                          <m:r>
                            <a:rPr lang="en-US" b="0" i="1" smtClean="0">
                              <a:latin typeface="Cambria Math"/>
                            </a:rPr>
                            <m:t>𝑏𝑜𝑢𝑛𝑑𝑎𝑟𝑦</m:t>
                          </m:r>
                        </m:sub>
                      </m:sSub>
                      <m:r>
                        <a:rPr lang="en-US" b="0" i="1" smtClean="0">
                          <a:latin typeface="Cambria Math"/>
                        </a:rPr>
                        <m:t>=</m:t>
                      </m:r>
                      <m:nary>
                        <m:naryPr>
                          <m:chr m:val="∑"/>
                          <m:supHide m:val="on"/>
                          <m:ctrlPr>
                            <a:rPr lang="en-US" b="0" i="1" smtClean="0">
                              <a:latin typeface="Cambria Math"/>
                            </a:rPr>
                          </m:ctrlPr>
                        </m:naryPr>
                        <m:sub>
                          <m:eqArr>
                            <m:eqArrPr>
                              <m:ctrlPr>
                                <a:rPr lang="en-US" b="0" i="1" smtClean="0">
                                  <a:latin typeface="Cambria Math"/>
                                </a:rPr>
                              </m:ctrlPr>
                            </m:eqArrPr>
                            <m:e>
                              <m:acc>
                                <m:accPr>
                                  <m:chr m:val="⃗"/>
                                  <m:ctrlPr>
                                    <a:rPr lang="en-US" b="0" i="1" smtClean="0">
                                      <a:latin typeface="Cambria Math"/>
                                    </a:rPr>
                                  </m:ctrlPr>
                                </m:accPr>
                                <m:e>
                                  <m:r>
                                    <a:rPr lang="en-US" b="0" i="1" smtClean="0">
                                      <a:latin typeface="Cambria Math"/>
                                    </a:rPr>
                                    <m:t>𝑖</m:t>
                                  </m:r>
                                </m:e>
                              </m:acc>
                              <m:r>
                                <a:rPr lang="en-US" b="0" i="1" smtClean="0">
                                  <a:latin typeface="Cambria Math"/>
                                </a:rPr>
                                <m:t>,</m:t>
                              </m:r>
                              <m:acc>
                                <m:accPr>
                                  <m:chr m:val="⃗"/>
                                  <m:ctrlPr>
                                    <a:rPr lang="en-US" b="0" i="1" smtClean="0">
                                      <a:latin typeface="Cambria Math"/>
                                    </a:rPr>
                                  </m:ctrlPr>
                                </m:accPr>
                                <m:e>
                                  <m:r>
                                    <a:rPr lang="en-US" b="0" i="1" smtClean="0">
                                      <a:latin typeface="Cambria Math"/>
                                    </a:rPr>
                                    <m:t>𝑗</m:t>
                                  </m:r>
                                </m:e>
                              </m:acc>
                            </m:e>
                            <m:e>
                              <m:r>
                                <a:rPr lang="en-US" b="0" i="1" smtClean="0">
                                  <a:latin typeface="Cambria Math"/>
                                </a:rPr>
                                <m:t>𝑛𝑒𝑖𝑔h𝑏𝑜𝑟𝑠</m:t>
                              </m:r>
                            </m:e>
                          </m:eqArr>
                        </m:sub>
                        <m:sup/>
                        <m:e>
                          <m:r>
                            <a:rPr lang="en-US" b="0" i="1" smtClean="0">
                              <a:latin typeface="Cambria Math"/>
                            </a:rPr>
                            <m:t>𝐽</m:t>
                          </m:r>
                        </m:e>
                      </m:nary>
                      <m:d>
                        <m:dPr>
                          <m:ctrlPr>
                            <a:rPr lang="en-US" b="0" i="1" smtClean="0">
                              <a:latin typeface="Cambria Math"/>
                            </a:rPr>
                          </m:ctrlPr>
                        </m:dPr>
                        <m:e>
                          <m:r>
                            <a:rPr lang="en-US" b="0" i="1" smtClean="0">
                              <a:latin typeface="Cambria Math"/>
                              <a:ea typeface="Cambria Math"/>
                            </a:rPr>
                            <m:t>𝜏</m:t>
                          </m:r>
                          <m:d>
                            <m:dPr>
                              <m:ctrlPr>
                                <a:rPr lang="en-US" b="0" i="1" smtClean="0">
                                  <a:latin typeface="Cambria Math"/>
                                  <a:ea typeface="Cambria Math"/>
                                </a:rPr>
                              </m:ctrlPr>
                            </m:dPr>
                            <m:e>
                              <m:r>
                                <a:rPr lang="en-US" b="0" i="1" smtClean="0">
                                  <a:latin typeface="Cambria Math"/>
                                  <a:ea typeface="Cambria Math"/>
                                </a:rPr>
                                <m:t>𝜎</m:t>
                              </m:r>
                              <m:d>
                                <m:dPr>
                                  <m:ctrlPr>
                                    <a:rPr lang="en-US" b="0" i="1" smtClean="0">
                                      <a:latin typeface="Cambria Math"/>
                                      <a:ea typeface="Cambria Math"/>
                                    </a:rPr>
                                  </m:ctrlPr>
                                </m:dPr>
                                <m:e>
                                  <m:acc>
                                    <m:accPr>
                                      <m:chr m:val="⃗"/>
                                      <m:ctrlPr>
                                        <a:rPr lang="en-US" b="0" i="1" smtClean="0">
                                          <a:latin typeface="Cambria Math"/>
                                          <a:ea typeface="Cambria Math"/>
                                        </a:rPr>
                                      </m:ctrlPr>
                                    </m:accPr>
                                    <m:e>
                                      <m:r>
                                        <a:rPr lang="en-US" b="0" i="1" smtClean="0">
                                          <a:latin typeface="Cambria Math"/>
                                          <a:ea typeface="Cambria Math"/>
                                        </a:rPr>
                                        <m:t>𝑖</m:t>
                                      </m:r>
                                    </m:e>
                                  </m:acc>
                                </m:e>
                              </m:d>
                            </m:e>
                          </m:d>
                          <m:r>
                            <a:rPr lang="en-US" b="0" i="1" smtClean="0">
                              <a:latin typeface="Cambria Math"/>
                              <a:ea typeface="Cambria Math"/>
                            </a:rPr>
                            <m:t>,</m:t>
                          </m:r>
                          <m:r>
                            <a:rPr lang="en-US" b="0" i="1" smtClean="0">
                              <a:latin typeface="Cambria Math"/>
                              <a:ea typeface="Cambria Math"/>
                            </a:rPr>
                            <m:t>𝜏</m:t>
                          </m:r>
                          <m:d>
                            <m:dPr>
                              <m:ctrlPr>
                                <a:rPr lang="en-US" b="0" i="1" smtClean="0">
                                  <a:latin typeface="Cambria Math"/>
                                  <a:ea typeface="Cambria Math"/>
                                </a:rPr>
                              </m:ctrlPr>
                            </m:dPr>
                            <m:e>
                              <m:r>
                                <a:rPr lang="en-US" b="0" i="1" smtClean="0">
                                  <a:latin typeface="Cambria Math"/>
                                  <a:ea typeface="Cambria Math"/>
                                </a:rPr>
                                <m:t>𝜎</m:t>
                              </m:r>
                              <m:d>
                                <m:dPr>
                                  <m:ctrlPr>
                                    <a:rPr lang="en-US" b="0" i="1" smtClean="0">
                                      <a:latin typeface="Cambria Math"/>
                                      <a:ea typeface="Cambria Math"/>
                                    </a:rPr>
                                  </m:ctrlPr>
                                </m:dPr>
                                <m:e>
                                  <m:acc>
                                    <m:accPr>
                                      <m:chr m:val="⃗"/>
                                      <m:ctrlPr>
                                        <a:rPr lang="en-US" b="0" i="1" smtClean="0">
                                          <a:latin typeface="Cambria Math"/>
                                          <a:ea typeface="Cambria Math"/>
                                        </a:rPr>
                                      </m:ctrlPr>
                                    </m:accPr>
                                    <m:e>
                                      <m:r>
                                        <a:rPr lang="en-US" b="0" i="1" smtClean="0">
                                          <a:latin typeface="Cambria Math"/>
                                          <a:ea typeface="Cambria Math"/>
                                        </a:rPr>
                                        <m:t>𝑗</m:t>
                                      </m:r>
                                    </m:e>
                                  </m:acc>
                                </m:e>
                              </m:d>
                            </m:e>
                          </m:d>
                        </m:e>
                      </m:d>
                      <m:d>
                        <m:dPr>
                          <m:ctrlPr>
                            <a:rPr lang="en-US" b="0" i="1" smtClean="0">
                              <a:latin typeface="Cambria Math"/>
                            </a:rPr>
                          </m:ctrlPr>
                        </m:dPr>
                        <m:e>
                          <m:r>
                            <a:rPr lang="en-US" b="0" i="1" smtClean="0">
                              <a:latin typeface="Cambria Math"/>
                            </a:rPr>
                            <m:t>1−</m:t>
                          </m:r>
                          <m:r>
                            <a:rPr lang="en-US" b="0" i="1" smtClean="0">
                              <a:latin typeface="Cambria Math"/>
                              <a:ea typeface="Cambria Math"/>
                            </a:rPr>
                            <m:t>𝛿</m:t>
                          </m:r>
                          <m:d>
                            <m:dPr>
                              <m:ctrlPr>
                                <a:rPr lang="en-US" b="0" i="1" smtClean="0">
                                  <a:latin typeface="Cambria Math"/>
                                  <a:ea typeface="Cambria Math"/>
                                </a:rPr>
                              </m:ctrlPr>
                            </m:dPr>
                            <m:e>
                              <m:r>
                                <a:rPr lang="en-US" b="0" i="1" smtClean="0">
                                  <a:latin typeface="Cambria Math"/>
                                  <a:ea typeface="Cambria Math"/>
                                </a:rPr>
                                <m:t>𝜎</m:t>
                              </m:r>
                              <m:d>
                                <m:dPr>
                                  <m:ctrlPr>
                                    <a:rPr lang="en-US" b="0" i="1" smtClean="0">
                                      <a:latin typeface="Cambria Math"/>
                                      <a:ea typeface="Cambria Math"/>
                                    </a:rPr>
                                  </m:ctrlPr>
                                </m:dPr>
                                <m:e>
                                  <m:acc>
                                    <m:accPr>
                                      <m:chr m:val="⃗"/>
                                      <m:ctrlPr>
                                        <a:rPr lang="en-US" b="0" i="1" smtClean="0">
                                          <a:latin typeface="Cambria Math"/>
                                          <a:ea typeface="Cambria Math"/>
                                        </a:rPr>
                                      </m:ctrlPr>
                                    </m:accPr>
                                    <m:e>
                                      <m:r>
                                        <a:rPr lang="en-US" b="0" i="1" smtClean="0">
                                          <a:latin typeface="Cambria Math"/>
                                          <a:ea typeface="Cambria Math"/>
                                        </a:rPr>
                                        <m:t>𝑖</m:t>
                                      </m:r>
                                    </m:e>
                                  </m:acc>
                                </m:e>
                              </m:d>
                              <m:r>
                                <a:rPr lang="en-US" b="0" i="1" smtClean="0">
                                  <a:latin typeface="Cambria Math"/>
                                  <a:ea typeface="Cambria Math"/>
                                </a:rPr>
                                <m:t>,</m:t>
                              </m:r>
                              <m:r>
                                <a:rPr lang="en-US" b="0" i="1" smtClean="0">
                                  <a:latin typeface="Cambria Math"/>
                                  <a:ea typeface="Cambria Math"/>
                                </a:rPr>
                                <m:t>𝜎</m:t>
                              </m:r>
                              <m:d>
                                <m:dPr>
                                  <m:ctrlPr>
                                    <a:rPr lang="en-US" b="0" i="1" smtClean="0">
                                      <a:latin typeface="Cambria Math"/>
                                      <a:ea typeface="Cambria Math"/>
                                    </a:rPr>
                                  </m:ctrlPr>
                                </m:dPr>
                                <m:e>
                                  <m:acc>
                                    <m:accPr>
                                      <m:chr m:val="⃗"/>
                                      <m:ctrlPr>
                                        <a:rPr lang="en-US" b="0" i="1" smtClean="0">
                                          <a:latin typeface="Cambria Math"/>
                                          <a:ea typeface="Cambria Math"/>
                                        </a:rPr>
                                      </m:ctrlPr>
                                    </m:accPr>
                                    <m:e>
                                      <m:r>
                                        <a:rPr lang="en-US" b="0" i="1" smtClean="0">
                                          <a:latin typeface="Cambria Math"/>
                                          <a:ea typeface="Cambria Math"/>
                                        </a:rPr>
                                        <m:t>𝑗</m:t>
                                      </m:r>
                                    </m:e>
                                  </m:acc>
                                </m:e>
                              </m:d>
                            </m:e>
                          </m:d>
                        </m:e>
                      </m:d>
                    </m:oMath>
                  </m:oMathPara>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1143000" y="2120675"/>
                <a:ext cx="6248377" cy="1009828"/>
              </a:xfrm>
              <a:prstGeom prst="rect">
                <a:avLst/>
              </a:prstGeom>
              <a:blipFill rotWithShape="1">
                <a:blip r:embed="rId3"/>
                <a:stretch>
                  <a:fillRect/>
                </a:stretch>
              </a:blipFill>
            </p:spPr>
            <p:txBody>
              <a:bodyPr/>
              <a:lstStyle/>
              <a:p>
                <a:r>
                  <a:rPr lang="en-US">
                    <a:noFill/>
                  </a:rPr>
                  <a:t> </a:t>
                </a:r>
              </a:p>
            </p:txBody>
          </p:sp>
        </mc:Fallback>
      </mc:AlternateContent>
      <p:sp>
        <p:nvSpPr>
          <p:cNvPr id="3" name="TextBox 2"/>
          <p:cNvSpPr txBox="1"/>
          <p:nvPr/>
        </p:nvSpPr>
        <p:spPr>
          <a:xfrm>
            <a:off x="304800" y="4793218"/>
            <a:ext cx="7748147" cy="369332"/>
          </a:xfrm>
          <a:prstGeom prst="rect">
            <a:avLst/>
          </a:prstGeom>
          <a:noFill/>
        </p:spPr>
        <p:txBody>
          <a:bodyPr wrap="none" rtlCol="0">
            <a:spAutoFit/>
          </a:bodyPr>
          <a:lstStyle/>
          <a:p>
            <a:r>
              <a:rPr lang="en-US" dirty="0" smtClean="0"/>
              <a:t>*Recall that the effective energy for the entire simulation lattice is not calculated.</a:t>
            </a:r>
            <a:endParaRPr lang="en-US" dirty="0"/>
          </a:p>
        </p:txBody>
      </p:sp>
    </p:spTree>
    <p:extLst>
      <p:ext uri="{BB962C8B-B14F-4D97-AF65-F5344CB8AC3E}">
        <p14:creationId xmlns:p14="http://schemas.microsoft.com/office/powerpoint/2010/main" val="268026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p:cNvSpPr txBox="1"/>
              <p:nvPr/>
            </p:nvSpPr>
            <p:spPr>
              <a:xfrm>
                <a:off x="457200" y="133350"/>
                <a:ext cx="8153400" cy="4739759"/>
              </a:xfrm>
              <a:prstGeom prst="rect">
                <a:avLst/>
              </a:prstGeom>
              <a:noFill/>
            </p:spPr>
            <p:txBody>
              <a:bodyPr wrap="square" rtlCol="0">
                <a:spAutoFit/>
              </a:bodyPr>
              <a:lstStyle/>
              <a:p>
                <a:r>
                  <a:rPr lang="en-US" dirty="0" smtClean="0"/>
                  <a:t>Translating biology into effective energy terms</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smtClean="0"/>
                  <a:t>Example: Contact energies (adhesion)</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endParaRPr lang="en-US" dirty="0" smtClean="0"/>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endParaRPr lang="en-US" dirty="0" smtClean="0"/>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endParaRPr lang="en-US" dirty="0" smtClean="0"/>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endParaRPr lang="en-US" dirty="0" smtClean="0"/>
              </a:p>
              <a:p>
                <a:pPr marL="285750" indent="-285750">
                  <a:spcAft>
                    <a:spcPts val="600"/>
                  </a:spcAft>
                  <a:buFont typeface="Arial" panose="020B0604020202020204" pitchFamily="34" charset="0"/>
                  <a:buChar char="•"/>
                </a:pPr>
                <a:r>
                  <a:rPr lang="en-US" dirty="0" smtClean="0"/>
                  <a:t>The attempted index copy above would increase the contact area between cell 1 and cell 2 by two; it would thus increase the effective energy by two times the contact-energy parameter </a:t>
                </a:r>
                <a14:m>
                  <m:oMath xmlns:m="http://schemas.openxmlformats.org/officeDocument/2006/math">
                    <m:r>
                      <a:rPr lang="en-US" b="0" i="1" smtClean="0">
                        <a:latin typeface="Cambria Math"/>
                      </a:rPr>
                      <m:t>𝐽</m:t>
                    </m:r>
                    <m:d>
                      <m:dPr>
                        <m:ctrlPr>
                          <a:rPr lang="en-US" b="0" i="1" smtClean="0">
                            <a:latin typeface="Cambria Math"/>
                          </a:rPr>
                        </m:ctrlPr>
                      </m:dPr>
                      <m:e>
                        <m:r>
                          <a:rPr lang="en-US" b="0" i="1" smtClean="0">
                            <a:latin typeface="Cambria Math"/>
                          </a:rPr>
                          <m:t>𝑅𝑒𝑑</m:t>
                        </m:r>
                        <m:r>
                          <a:rPr lang="en-US" b="0" i="1" smtClean="0">
                            <a:latin typeface="Cambria Math"/>
                          </a:rPr>
                          <m:t> </m:t>
                        </m:r>
                        <m:r>
                          <a:rPr lang="en-US" b="0" i="1" smtClean="0">
                            <a:latin typeface="Cambria Math"/>
                          </a:rPr>
                          <m:t>𝐶𝑒𝑙𝑙</m:t>
                        </m:r>
                        <m:r>
                          <a:rPr lang="en-US" b="0" i="1" smtClean="0">
                            <a:latin typeface="Cambria Math"/>
                          </a:rPr>
                          <m:t> </m:t>
                        </m:r>
                        <m:r>
                          <a:rPr lang="en-US" b="0" i="1" smtClean="0">
                            <a:latin typeface="Cambria Math"/>
                          </a:rPr>
                          <m:t>𝑇𝑦𝑝𝑒</m:t>
                        </m:r>
                        <m:r>
                          <a:rPr lang="en-US" b="0" i="1" smtClean="0">
                            <a:latin typeface="Cambria Math"/>
                          </a:rPr>
                          <m:t>, </m:t>
                        </m:r>
                        <m:r>
                          <a:rPr lang="en-US" b="0" i="1" smtClean="0">
                            <a:latin typeface="Cambria Math"/>
                          </a:rPr>
                          <m:t>𝐵𝑙𝑢𝑒</m:t>
                        </m:r>
                        <m:r>
                          <a:rPr lang="en-US" b="0" i="1" smtClean="0">
                            <a:latin typeface="Cambria Math"/>
                          </a:rPr>
                          <m:t> </m:t>
                        </m:r>
                        <m:r>
                          <a:rPr lang="en-US" b="0" i="1" smtClean="0">
                            <a:latin typeface="Cambria Math"/>
                          </a:rPr>
                          <m:t>𝐶𝑒𝑙𝑙</m:t>
                        </m:r>
                        <m:r>
                          <a:rPr lang="en-US" b="0" i="1" smtClean="0">
                            <a:latin typeface="Cambria Math"/>
                          </a:rPr>
                          <m:t> </m:t>
                        </m:r>
                        <m:r>
                          <a:rPr lang="en-US" b="0" i="1" smtClean="0">
                            <a:latin typeface="Cambria Math"/>
                          </a:rPr>
                          <m:t>𝑇𝑦𝑝𝑒</m:t>
                        </m:r>
                      </m:e>
                    </m:d>
                  </m:oMath>
                </a14:m>
                <a:endParaRPr lang="en-US" dirty="0" smtClean="0"/>
              </a:p>
            </p:txBody>
          </p:sp>
        </mc:Choice>
        <mc:Fallback>
          <p:sp>
            <p:nvSpPr>
              <p:cNvPr id="6" name="TextBox 5"/>
              <p:cNvSpPr txBox="1">
                <a:spLocks noRot="1" noChangeAspect="1" noMove="1" noResize="1" noEditPoints="1" noAdjustHandles="1" noChangeArrowheads="1" noChangeShapeType="1" noTextEdit="1"/>
              </p:cNvSpPr>
              <p:nvPr/>
            </p:nvSpPr>
            <p:spPr>
              <a:xfrm>
                <a:off x="457200" y="133350"/>
                <a:ext cx="8153400" cy="4739759"/>
              </a:xfrm>
              <a:prstGeom prst="rect">
                <a:avLst/>
              </a:prstGeom>
              <a:blipFill rotWithShape="1">
                <a:blip r:embed="rId2"/>
                <a:stretch>
                  <a:fillRect l="-598" t="-644" b="-1158"/>
                </a:stretch>
              </a:blipFill>
            </p:spPr>
            <p:txBody>
              <a:bodyPr/>
              <a:lstStyle/>
              <a:p>
                <a:r>
                  <a:rPr lang="en-US">
                    <a:noFill/>
                  </a:rPr>
                  <a:t> </a:t>
                </a:r>
              </a:p>
            </p:txBody>
          </p:sp>
        </mc:Fallback>
      </mc:AlternateContent>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1123950"/>
            <a:ext cx="6629400" cy="2806803"/>
          </a:xfrm>
          <a:prstGeom prst="rect">
            <a:avLst/>
          </a:prstGeom>
        </p:spPr>
      </p:pic>
      <p:sp>
        <p:nvSpPr>
          <p:cNvPr id="7" name="TextBox 6"/>
          <p:cNvSpPr txBox="1"/>
          <p:nvPr/>
        </p:nvSpPr>
        <p:spPr>
          <a:xfrm>
            <a:off x="4191000" y="1962150"/>
            <a:ext cx="470000" cy="830997"/>
          </a:xfrm>
          <a:prstGeom prst="rect">
            <a:avLst/>
          </a:prstGeom>
          <a:noFill/>
        </p:spPr>
        <p:txBody>
          <a:bodyPr wrap="none" rtlCol="0">
            <a:spAutoFit/>
          </a:bodyPr>
          <a:lstStyle/>
          <a:p>
            <a:r>
              <a:rPr lang="en-US" sz="4800" b="1" dirty="0" smtClean="0"/>
              <a:t>?</a:t>
            </a:r>
            <a:endParaRPr lang="en-US" sz="4800" b="1" dirty="0"/>
          </a:p>
        </p:txBody>
      </p:sp>
    </p:spTree>
    <p:extLst>
      <p:ext uri="{BB962C8B-B14F-4D97-AF65-F5344CB8AC3E}">
        <p14:creationId xmlns:p14="http://schemas.microsoft.com/office/powerpoint/2010/main" val="1716037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33350"/>
            <a:ext cx="8153400" cy="4862870"/>
          </a:xfrm>
          <a:prstGeom prst="rect">
            <a:avLst/>
          </a:prstGeom>
          <a:noFill/>
        </p:spPr>
        <p:txBody>
          <a:bodyPr wrap="square" rtlCol="0">
            <a:spAutoFit/>
          </a:bodyPr>
          <a:lstStyle/>
          <a:p>
            <a:r>
              <a:rPr lang="en-US" dirty="0" smtClean="0"/>
              <a:t>Translating biology into effective energy terms</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smtClean="0"/>
              <a:t>Keep in mind…</a:t>
            </a:r>
          </a:p>
          <a:p>
            <a:pPr marL="742950" lvl="1" indent="-285750">
              <a:spcAft>
                <a:spcPts val="600"/>
              </a:spcAft>
              <a:buFont typeface="Arial" panose="020B0604020202020204" pitchFamily="34" charset="0"/>
              <a:buChar char="•"/>
            </a:pPr>
            <a:r>
              <a:rPr lang="en-US" dirty="0" smtClean="0"/>
              <a:t>Typically, several constraints come to bear on how an attempted index copy would change the effective energy of the simulation</a:t>
            </a:r>
          </a:p>
          <a:p>
            <a:pPr marL="742950" lvl="1" indent="-285750">
              <a:spcAft>
                <a:spcPts val="600"/>
              </a:spcAft>
              <a:buFont typeface="Arial" panose="020B0604020202020204" pitchFamily="34" charset="0"/>
              <a:buChar char="•"/>
            </a:pPr>
            <a:endParaRPr lang="en-US" dirty="0"/>
          </a:p>
          <a:p>
            <a:pPr marL="742950" lvl="1" indent="-285750">
              <a:spcAft>
                <a:spcPts val="600"/>
              </a:spcAft>
              <a:buFont typeface="Arial" panose="020B0604020202020204" pitchFamily="34" charset="0"/>
              <a:buChar char="•"/>
            </a:pPr>
            <a:endParaRPr lang="en-US" dirty="0" smtClean="0"/>
          </a:p>
          <a:p>
            <a:pPr marL="742950" lvl="1" indent="-285750">
              <a:spcAft>
                <a:spcPts val="600"/>
              </a:spcAft>
              <a:buFont typeface="Arial" panose="020B0604020202020204" pitchFamily="34" charset="0"/>
              <a:buChar char="•"/>
            </a:pPr>
            <a:endParaRPr lang="en-US" dirty="0"/>
          </a:p>
          <a:p>
            <a:pPr marL="742950" lvl="1" indent="-285750">
              <a:spcAft>
                <a:spcPts val="600"/>
              </a:spcAft>
              <a:buFont typeface="Arial" panose="020B0604020202020204" pitchFamily="34" charset="0"/>
              <a:buChar char="•"/>
            </a:pPr>
            <a:r>
              <a:rPr lang="en-US" dirty="0" smtClean="0"/>
              <a:t>Whether and under what circumstances a particular constraint dominates another depends on how you set the parameters of your simulation.</a:t>
            </a:r>
          </a:p>
          <a:p>
            <a:pPr marL="742950" lvl="1" indent="-285750">
              <a:spcAft>
                <a:spcPts val="600"/>
              </a:spcAft>
              <a:buFont typeface="Arial" panose="020B0604020202020204" pitchFamily="34" charset="0"/>
              <a:buChar char="•"/>
            </a:pPr>
            <a:r>
              <a:rPr lang="en-US" dirty="0" smtClean="0"/>
              <a:t>It can often be worthwhile to “play” with parameters in a very simple simulation—just a few cells—to gain an intuition for how changing different parameters will affect simulated cell behaviors</a:t>
            </a:r>
          </a:p>
          <a:p>
            <a:pPr marL="742950" lvl="1" indent="-285750">
              <a:spcAft>
                <a:spcPts val="600"/>
              </a:spcAft>
              <a:buFont typeface="Arial" panose="020B0604020202020204" pitchFamily="34" charset="0"/>
              <a:buChar char="•"/>
            </a:pPr>
            <a:r>
              <a:rPr lang="en-US" dirty="0" smtClean="0"/>
              <a:t>A consciousness about the underlying “guts” of CC3D can help you design simulation constraints that are in keeping with the biology you are modeling</a:t>
            </a:r>
          </a:p>
        </p:txBody>
      </p:sp>
      <mc:AlternateContent xmlns:mc="http://schemas.openxmlformats.org/markup-compatibility/2006">
        <mc:Choice xmlns:a14="http://schemas.microsoft.com/office/drawing/2010/main" Requires="a14">
          <p:sp>
            <p:nvSpPr>
              <p:cNvPr id="4" name="TextBox 3"/>
              <p:cNvSpPr txBox="1"/>
              <p:nvPr/>
            </p:nvSpPr>
            <p:spPr>
              <a:xfrm>
                <a:off x="2590800" y="1883382"/>
                <a:ext cx="3567964" cy="76456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m:rPr>
                              <m:sty m:val="p"/>
                            </m:rPr>
                            <a:rPr lang="el-GR" i="1" smtClean="0">
                              <a:latin typeface="Cambria Math"/>
                              <a:ea typeface="Cambria Math"/>
                            </a:rPr>
                            <m:t>Δ</m:t>
                          </m:r>
                          <m:r>
                            <a:rPr lang="en-US" b="0" i="1" smtClean="0">
                              <a:latin typeface="Cambria Math"/>
                              <a:ea typeface="Cambria Math"/>
                            </a:rPr>
                            <m:t>𝐻</m:t>
                          </m:r>
                        </m:e>
                        <m:sub>
                          <m:r>
                            <a:rPr lang="en-US" b="0" i="1" smtClean="0">
                              <a:latin typeface="Cambria Math"/>
                            </a:rPr>
                            <m:t>𝑡𝑜𝑡𝑎𝑙</m:t>
                          </m:r>
                        </m:sub>
                      </m:sSub>
                      <m:r>
                        <a:rPr lang="en-US" b="0" i="1" smtClean="0">
                          <a:latin typeface="Cambria Math"/>
                        </a:rPr>
                        <m:t>=</m:t>
                      </m:r>
                      <m:nary>
                        <m:naryPr>
                          <m:chr m:val="∑"/>
                          <m:supHide m:val="on"/>
                          <m:ctrlPr>
                            <a:rPr lang="en-US" b="0" i="1" smtClean="0">
                              <a:latin typeface="Cambria Math"/>
                            </a:rPr>
                          </m:ctrlPr>
                        </m:naryPr>
                        <m:sub>
                          <m:r>
                            <m:rPr>
                              <m:brk m:alnAt="7"/>
                            </m:rPr>
                            <a:rPr lang="en-US" b="0" i="1" smtClean="0">
                              <a:latin typeface="Cambria Math"/>
                            </a:rPr>
                            <m:t>𝑐𝑜𝑛𝑠𝑡𝑟𝑎𝑖𝑛𝑡𝑠</m:t>
                          </m:r>
                        </m:sub>
                        <m:sup/>
                        <m:e>
                          <m:sSub>
                            <m:sSubPr>
                              <m:ctrlPr>
                                <a:rPr lang="en-US" b="0" i="1" smtClean="0">
                                  <a:latin typeface="Cambria Math"/>
                                </a:rPr>
                              </m:ctrlPr>
                            </m:sSubPr>
                            <m:e>
                              <m:r>
                                <m:rPr>
                                  <m:sty m:val="p"/>
                                </m:rPr>
                                <a:rPr lang="el-GR" b="0" i="1" smtClean="0">
                                  <a:latin typeface="Cambria Math"/>
                                  <a:ea typeface="Cambria Math"/>
                                </a:rPr>
                                <m:t>Δ</m:t>
                              </m:r>
                              <m:r>
                                <a:rPr lang="en-US" b="0" i="1" smtClean="0">
                                  <a:latin typeface="Cambria Math"/>
                                  <a:ea typeface="Cambria Math"/>
                                </a:rPr>
                                <m:t>𝐻</m:t>
                              </m:r>
                            </m:e>
                            <m:sub>
                              <m:r>
                                <a:rPr lang="en-US" b="0" i="1" smtClean="0">
                                  <a:latin typeface="Cambria Math"/>
                                </a:rPr>
                                <m:t>𝑐𝑜𝑛𝑠𝑡𝑟𝑎𝑖𝑛𝑡</m:t>
                              </m:r>
                            </m:sub>
                          </m:sSub>
                        </m:e>
                      </m:nary>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2590800" y="1883382"/>
                <a:ext cx="3567964" cy="764568"/>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5553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61950"/>
            <a:ext cx="6096000" cy="2308324"/>
          </a:xfrm>
          <a:prstGeom prst="rect">
            <a:avLst/>
          </a:prstGeom>
        </p:spPr>
        <p:txBody>
          <a:bodyPr wrap="square">
            <a:spAutoFit/>
          </a:bodyPr>
          <a:lstStyle/>
          <a:p>
            <a:r>
              <a:rPr lang="en-US" dirty="0" smtClean="0"/>
              <a:t>Some ideas for next time:</a:t>
            </a:r>
          </a:p>
          <a:p>
            <a:endParaRPr lang="en-US" dirty="0" smtClean="0"/>
          </a:p>
          <a:p>
            <a:pPr marL="742950" lvl="1" indent="-285750">
              <a:buFont typeface="Arial" panose="020B0604020202020204" pitchFamily="34" charset="0"/>
              <a:buChar char="•"/>
            </a:pPr>
            <a:r>
              <a:rPr lang="en-US" dirty="0" smtClean="0"/>
              <a:t>The power of Python: user-built CC3D modules</a:t>
            </a:r>
          </a:p>
          <a:p>
            <a:pPr marL="742950" lvl="1" indent="-285750">
              <a:buFont typeface="Arial" panose="020B0604020202020204" pitchFamily="34" charset="0"/>
              <a:buChar char="•"/>
            </a:pPr>
            <a:r>
              <a:rPr lang="en-US" dirty="0" smtClean="0"/>
              <a:t>CC3D files in Python</a:t>
            </a:r>
          </a:p>
          <a:p>
            <a:pPr marL="742950" lvl="1" indent="-285750">
              <a:buFont typeface="Arial" panose="020B0604020202020204" pitchFamily="34" charset="0"/>
              <a:buChar char="•"/>
            </a:pPr>
            <a:r>
              <a:rPr lang="en-US" dirty="0" smtClean="0"/>
              <a:t>Navigating CC3D structure in Python</a:t>
            </a:r>
          </a:p>
          <a:p>
            <a:pPr marL="742950" lvl="1" indent="-285750">
              <a:buFont typeface="Arial" panose="020B0604020202020204" pitchFamily="34" charset="0"/>
              <a:buChar char="•"/>
            </a:pPr>
            <a:r>
              <a:rPr lang="en-US" dirty="0" smtClean="0"/>
              <a:t>The power of the Cell List</a:t>
            </a:r>
          </a:p>
          <a:p>
            <a:pPr marL="742950" lvl="1" indent="-285750">
              <a:buFont typeface="Arial" panose="020B0604020202020204" pitchFamily="34" charset="0"/>
              <a:buChar char="•"/>
            </a:pPr>
            <a:r>
              <a:rPr lang="en-US" dirty="0" smtClean="0"/>
              <a:t>Attaching additional attributes to cells: some examples</a:t>
            </a:r>
          </a:p>
          <a:p>
            <a:pPr marL="742950" lvl="1" indent="-285750">
              <a:buFont typeface="Arial" panose="020B0604020202020204" pitchFamily="34" charset="0"/>
              <a:buChar char="•"/>
            </a:pPr>
            <a:r>
              <a:rPr lang="en-US" dirty="0" smtClean="0"/>
              <a:t>Module-building in CC3D: some guidelines</a:t>
            </a:r>
            <a:endParaRPr lang="en-US" dirty="0"/>
          </a:p>
        </p:txBody>
      </p:sp>
    </p:spTree>
    <p:extLst>
      <p:ext uri="{BB962C8B-B14F-4D97-AF65-F5344CB8AC3E}">
        <p14:creationId xmlns:p14="http://schemas.microsoft.com/office/powerpoint/2010/main" val="76254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33350"/>
            <a:ext cx="7924800" cy="1754326"/>
          </a:xfrm>
          <a:prstGeom prst="rect">
            <a:avLst/>
          </a:prstGeom>
          <a:noFill/>
        </p:spPr>
        <p:txBody>
          <a:bodyPr wrap="square" rtlCol="0">
            <a:spAutoFit/>
          </a:bodyPr>
          <a:lstStyle/>
          <a:p>
            <a:r>
              <a:rPr lang="en-US" dirty="0" smtClean="0"/>
              <a:t>Motivation for cell-based modeling</a:t>
            </a:r>
          </a:p>
          <a:p>
            <a:pPr lvl="1"/>
            <a:endParaRPr lang="en-US" dirty="0" smtClean="0"/>
          </a:p>
          <a:p>
            <a:pPr marL="742950" lvl="1" indent="-285750">
              <a:buFont typeface="Arial" panose="020B0604020202020204" pitchFamily="34" charset="0"/>
              <a:buChar char="•"/>
            </a:pPr>
            <a:r>
              <a:rPr lang="en-US" dirty="0" smtClean="0"/>
              <a:t>Subcellular models are appropriate when trying to grasp how molecular-scale events lead to cell-level behaviors (e.g., addressing the question of how actin remodeling is regulated at the molecular level and how this impacts a cell’s or cell-cell interface’s behavior)</a:t>
            </a:r>
          </a:p>
        </p:txBody>
      </p:sp>
    </p:spTree>
    <p:extLst>
      <p:ext uri="{BB962C8B-B14F-4D97-AF65-F5344CB8AC3E}">
        <p14:creationId xmlns:p14="http://schemas.microsoft.com/office/powerpoint/2010/main" val="3486174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33350"/>
            <a:ext cx="7924800" cy="4247317"/>
          </a:xfrm>
          <a:prstGeom prst="rect">
            <a:avLst/>
          </a:prstGeom>
          <a:noFill/>
        </p:spPr>
        <p:txBody>
          <a:bodyPr wrap="square" rtlCol="0">
            <a:spAutoFit/>
          </a:bodyPr>
          <a:lstStyle/>
          <a:p>
            <a:r>
              <a:rPr lang="en-US" dirty="0" smtClean="0"/>
              <a:t>Motivation for cell-based modeling</a:t>
            </a:r>
          </a:p>
          <a:p>
            <a:pPr lvl="1"/>
            <a:endParaRPr lang="en-US" dirty="0" smtClean="0"/>
          </a:p>
          <a:p>
            <a:pPr marL="742950" lvl="1" indent="-285750">
              <a:buFont typeface="Arial" panose="020B0604020202020204" pitchFamily="34" charset="0"/>
              <a:buChar char="•"/>
            </a:pPr>
            <a:r>
              <a:rPr lang="en-US" dirty="0" smtClean="0"/>
              <a:t>Cell-based models are a natural “bridge” between understanding subcellular details and understanding how the cell behaviors that emerge from those details lead to tissue-scale phenomena.</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smtClean="0"/>
              <a:t>In both life and in cell-based models, cells serve as the “units of integration” that connect molecular events to larger-scale morphology.</a:t>
            </a:r>
          </a:p>
          <a:p>
            <a:pPr marL="742950" lvl="1" indent="-285750">
              <a:buFont typeface="Arial" panose="020B0604020202020204" pitchFamily="34" charset="0"/>
              <a:buChar char="•"/>
            </a:pPr>
            <a:endParaRPr lang="en-US" dirty="0" smtClean="0"/>
          </a:p>
          <a:p>
            <a:pPr marL="1200150" lvl="2" indent="-285750">
              <a:buFont typeface="Arial" panose="020B0604020202020204" pitchFamily="34" charset="0"/>
              <a:buChar char="•"/>
            </a:pPr>
            <a:r>
              <a:rPr lang="en-US" dirty="0" smtClean="0"/>
              <a:t>In the case of cell-based models, we typically choose not to explicitly model molecular events, focusing instead of the output of those events, the cell characteristics (though there are exceptions to this)</a:t>
            </a:r>
          </a:p>
          <a:p>
            <a:pPr marL="1200150" lvl="2" indent="-285750">
              <a:buFont typeface="Arial" panose="020B0604020202020204" pitchFamily="34" charset="0"/>
              <a:buChar char="•"/>
            </a:pPr>
            <a:endParaRPr lang="en-US" dirty="0" smtClean="0"/>
          </a:p>
          <a:p>
            <a:pPr marL="1200150" lvl="2" indent="-285750">
              <a:buFont typeface="Arial" panose="020B0604020202020204" pitchFamily="34" charset="0"/>
              <a:buChar char="•"/>
            </a:pPr>
            <a:r>
              <a:rPr lang="en-US" dirty="0" smtClean="0"/>
              <a:t>Deciding which cell behaviors on which to focus, and how best to model them, is part of the art of constructing cell-based models</a:t>
            </a:r>
          </a:p>
        </p:txBody>
      </p:sp>
    </p:spTree>
    <p:extLst>
      <p:ext uri="{BB962C8B-B14F-4D97-AF65-F5344CB8AC3E}">
        <p14:creationId xmlns:p14="http://schemas.microsoft.com/office/powerpoint/2010/main" val="132550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33350"/>
            <a:ext cx="7924800" cy="4247317"/>
          </a:xfrm>
          <a:prstGeom prst="rect">
            <a:avLst/>
          </a:prstGeom>
          <a:noFill/>
        </p:spPr>
        <p:txBody>
          <a:bodyPr wrap="square" rtlCol="0">
            <a:spAutoFit/>
          </a:bodyPr>
          <a:lstStyle/>
          <a:p>
            <a:r>
              <a:rPr lang="en-US" dirty="0" smtClean="0"/>
              <a:t>Motivation for cell-based modeling</a:t>
            </a:r>
          </a:p>
          <a:p>
            <a:pPr lvl="1"/>
            <a:endParaRPr lang="en-US" dirty="0" smtClean="0"/>
          </a:p>
          <a:p>
            <a:pPr marL="742950" lvl="1" indent="-285750">
              <a:buFont typeface="Arial" panose="020B0604020202020204" pitchFamily="34" charset="0"/>
              <a:buChar char="•"/>
            </a:pPr>
            <a:r>
              <a:rPr lang="en-US" dirty="0" smtClean="0"/>
              <a:t>“Why not model all of the cells in our tissue of interest at subcellular detail? Wouldn’t we learn more that way than by treating cell characteristics phenomenologically?”</a:t>
            </a:r>
          </a:p>
          <a:p>
            <a:pPr marL="742950" lvl="1" indent="-285750">
              <a:buFont typeface="Arial" panose="020B0604020202020204" pitchFamily="34" charset="0"/>
              <a:buChar char="•"/>
            </a:pPr>
            <a:endParaRPr lang="en-US" dirty="0" smtClean="0"/>
          </a:p>
          <a:p>
            <a:pPr marL="1200150" lvl="2" indent="-285750">
              <a:buFont typeface="Arial" panose="020B0604020202020204" pitchFamily="34" charset="0"/>
              <a:buChar char="•"/>
            </a:pPr>
            <a:r>
              <a:rPr lang="en-US" dirty="0" smtClean="0"/>
              <a:t>Subcellular models are computationally expensive—it is not realistic to model hundreds of cells at this level of detail, let alone tens or hundreds of thousands of cells.</a:t>
            </a:r>
          </a:p>
          <a:p>
            <a:pPr marL="742950" lvl="1" indent="-285750">
              <a:buFont typeface="Arial" panose="020B0604020202020204" pitchFamily="34" charset="0"/>
              <a:buChar char="•"/>
            </a:pPr>
            <a:endParaRPr lang="en-US" dirty="0" smtClean="0"/>
          </a:p>
          <a:p>
            <a:pPr marL="1200150" lvl="2" indent="-285750">
              <a:buFont typeface="Arial" panose="020B0604020202020204" pitchFamily="34" charset="0"/>
              <a:buChar char="•"/>
            </a:pPr>
            <a:r>
              <a:rPr lang="en-US" dirty="0" smtClean="0"/>
              <a:t>The art of modeling inherently involves simplification, for conceptual as well as logistical reasons: the greater the degree to which we can simplify and still reproduce key features, the better we can identify and understand which mechanisms are driving the appearance of those key features, and how.</a:t>
            </a:r>
          </a:p>
        </p:txBody>
      </p:sp>
    </p:spTree>
    <p:extLst>
      <p:ext uri="{BB962C8B-B14F-4D97-AF65-F5344CB8AC3E}">
        <p14:creationId xmlns:p14="http://schemas.microsoft.com/office/powerpoint/2010/main" val="339841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33350"/>
            <a:ext cx="7924800" cy="2031325"/>
          </a:xfrm>
          <a:prstGeom prst="rect">
            <a:avLst/>
          </a:prstGeom>
          <a:noFill/>
        </p:spPr>
        <p:txBody>
          <a:bodyPr wrap="square" rtlCol="0">
            <a:spAutoFit/>
          </a:bodyPr>
          <a:lstStyle/>
          <a:p>
            <a:r>
              <a:rPr lang="en-US" dirty="0" smtClean="0"/>
              <a:t>The GGH Model: A basic description</a:t>
            </a:r>
          </a:p>
          <a:p>
            <a:endParaRPr lang="en-US" dirty="0"/>
          </a:p>
          <a:p>
            <a:pPr marL="742950" lvl="1" indent="-285750">
              <a:buFont typeface="Arial" panose="020B0604020202020204" pitchFamily="34" charset="0"/>
              <a:buChar char="•"/>
            </a:pPr>
            <a:r>
              <a:rPr lang="en-US" dirty="0" smtClean="0"/>
              <a:t>The GGH model is </a:t>
            </a:r>
            <a:r>
              <a:rPr lang="en-US" b="1" dirty="0" smtClean="0"/>
              <a:t>lattice-based</a:t>
            </a:r>
            <a:r>
              <a:rPr lang="en-US" dirty="0" smtClean="0"/>
              <a:t>, so you can think of it as occurring on a field of pixels (either 2D or 3D). Square and hexagonal lattices are available.</a:t>
            </a:r>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r>
              <a:rPr lang="en-US" dirty="0" smtClean="0"/>
              <a:t>Each </a:t>
            </a:r>
            <a:r>
              <a:rPr lang="en-US" b="1" dirty="0" smtClean="0"/>
              <a:t>generalized cell</a:t>
            </a:r>
            <a:r>
              <a:rPr lang="en-US" dirty="0"/>
              <a:t> </a:t>
            </a:r>
            <a:r>
              <a:rPr lang="en-US" dirty="0" smtClean="0"/>
              <a:t>in a GGH simulation is made up of a collection of pixels:</a:t>
            </a:r>
          </a:p>
        </p:txBody>
      </p:sp>
      <p:sp>
        <p:nvSpPr>
          <p:cNvPr id="3" name="TextBox 2"/>
          <p:cNvSpPr txBox="1"/>
          <p:nvPr/>
        </p:nvSpPr>
        <p:spPr>
          <a:xfrm>
            <a:off x="5181600" y="1996644"/>
            <a:ext cx="3646710" cy="2416046"/>
          </a:xfrm>
          <a:prstGeom prst="rect">
            <a:avLst/>
          </a:prstGeom>
          <a:noFill/>
        </p:spPr>
        <p:txBody>
          <a:bodyPr wrap="square" rtlCol="0">
            <a:spAutoFit/>
          </a:bodyPr>
          <a:lstStyle/>
          <a:p>
            <a:pPr>
              <a:spcAft>
                <a:spcPts val="600"/>
              </a:spcAft>
            </a:pPr>
            <a:r>
              <a:rPr lang="en-US" dirty="0" smtClean="0"/>
              <a:t>A </a:t>
            </a:r>
            <a:r>
              <a:rPr lang="en-US" b="1" dirty="0" smtClean="0"/>
              <a:t>generalized cell</a:t>
            </a:r>
            <a:r>
              <a:rPr lang="en-US" dirty="0" smtClean="0"/>
              <a:t> can represent:</a:t>
            </a:r>
          </a:p>
          <a:p>
            <a:pPr marL="285750" indent="-285750">
              <a:spcAft>
                <a:spcPts val="600"/>
              </a:spcAft>
              <a:buFont typeface="Arial" panose="020B0604020202020204" pitchFamily="34" charset="0"/>
              <a:buChar char="•"/>
            </a:pPr>
            <a:r>
              <a:rPr lang="en-US" dirty="0" smtClean="0"/>
              <a:t>A cluster of cells</a:t>
            </a:r>
          </a:p>
          <a:p>
            <a:pPr marL="285750" indent="-285750">
              <a:spcAft>
                <a:spcPts val="600"/>
              </a:spcAft>
              <a:buFont typeface="Arial" panose="020B0604020202020204" pitchFamily="34" charset="0"/>
              <a:buChar char="•"/>
            </a:pPr>
            <a:r>
              <a:rPr lang="en-US" dirty="0" smtClean="0"/>
              <a:t>A cell</a:t>
            </a:r>
          </a:p>
          <a:p>
            <a:pPr marL="285750" indent="-285750">
              <a:spcAft>
                <a:spcPts val="600"/>
              </a:spcAft>
              <a:buFont typeface="Arial" panose="020B0604020202020204" pitchFamily="34" charset="0"/>
              <a:buChar char="•"/>
            </a:pPr>
            <a:r>
              <a:rPr lang="en-US" dirty="0" smtClean="0"/>
              <a:t>A subcellular compartment</a:t>
            </a:r>
          </a:p>
          <a:p>
            <a:pPr marL="285750" indent="-285750">
              <a:spcAft>
                <a:spcPts val="600"/>
              </a:spcAft>
              <a:buFont typeface="Arial" panose="020B0604020202020204" pitchFamily="34" charset="0"/>
              <a:buChar char="•"/>
            </a:pPr>
            <a:r>
              <a:rPr lang="en-US" dirty="0" smtClean="0"/>
              <a:t>Non-cell material</a:t>
            </a:r>
          </a:p>
          <a:p>
            <a:pPr>
              <a:spcAft>
                <a:spcPts val="600"/>
              </a:spcAft>
            </a:pPr>
            <a:r>
              <a:rPr lang="en-US" dirty="0" smtClean="0"/>
              <a:t>…something that behaves, for the purposes of the model, as a unit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1885950"/>
            <a:ext cx="3048004" cy="3048004"/>
          </a:xfrm>
          <a:prstGeom prst="rect">
            <a:avLst/>
          </a:prstGeom>
        </p:spPr>
      </p:pic>
    </p:spTree>
    <p:extLst>
      <p:ext uri="{BB962C8B-B14F-4D97-AF65-F5344CB8AC3E}">
        <p14:creationId xmlns:p14="http://schemas.microsoft.com/office/powerpoint/2010/main" val="93573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33350"/>
            <a:ext cx="7924800" cy="2031325"/>
          </a:xfrm>
          <a:prstGeom prst="rect">
            <a:avLst/>
          </a:prstGeom>
          <a:noFill/>
        </p:spPr>
        <p:txBody>
          <a:bodyPr wrap="square" rtlCol="0">
            <a:spAutoFit/>
          </a:bodyPr>
          <a:lstStyle/>
          <a:p>
            <a:r>
              <a:rPr lang="en-US" dirty="0" smtClean="0"/>
              <a:t>The GGH Model: A basic description</a:t>
            </a:r>
          </a:p>
          <a:p>
            <a:endParaRPr lang="en-US" dirty="0"/>
          </a:p>
          <a:p>
            <a:pPr marL="742950" lvl="1" indent="-285750">
              <a:buFont typeface="Arial" panose="020B0604020202020204" pitchFamily="34" charset="0"/>
              <a:buChar char="•"/>
            </a:pPr>
            <a:r>
              <a:rPr lang="en-US" dirty="0" smtClean="0"/>
              <a:t>The GGH model is </a:t>
            </a:r>
            <a:r>
              <a:rPr lang="en-US" b="1" dirty="0" smtClean="0"/>
              <a:t>lattice-based</a:t>
            </a:r>
            <a:r>
              <a:rPr lang="en-US" dirty="0" smtClean="0"/>
              <a:t>, so you can think of it as occurring on a field of pixels (either 2D or 3D).</a:t>
            </a:r>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r>
              <a:rPr lang="en-US" dirty="0" smtClean="0"/>
              <a:t>Each </a:t>
            </a:r>
            <a:r>
              <a:rPr lang="en-US" b="1" dirty="0" smtClean="0"/>
              <a:t>generalized cell</a:t>
            </a:r>
            <a:r>
              <a:rPr lang="en-US" dirty="0"/>
              <a:t> </a:t>
            </a:r>
            <a:r>
              <a:rPr lang="en-US" dirty="0" smtClean="0"/>
              <a:t>in a GGH simulation is made up of a collection of pixels:</a:t>
            </a:r>
          </a:p>
        </p:txBody>
      </p:sp>
      <p:sp>
        <p:nvSpPr>
          <p:cNvPr id="3" name="TextBox 2"/>
          <p:cNvSpPr txBox="1"/>
          <p:nvPr/>
        </p:nvSpPr>
        <p:spPr>
          <a:xfrm>
            <a:off x="5181600" y="1996644"/>
            <a:ext cx="3646710" cy="2416046"/>
          </a:xfrm>
          <a:prstGeom prst="rect">
            <a:avLst/>
          </a:prstGeom>
          <a:noFill/>
        </p:spPr>
        <p:txBody>
          <a:bodyPr wrap="square" rtlCol="0">
            <a:spAutoFit/>
          </a:bodyPr>
          <a:lstStyle/>
          <a:p>
            <a:pPr>
              <a:spcAft>
                <a:spcPts val="600"/>
              </a:spcAft>
            </a:pPr>
            <a:r>
              <a:rPr lang="en-US" dirty="0" smtClean="0"/>
              <a:t>A </a:t>
            </a:r>
            <a:r>
              <a:rPr lang="en-US" b="1" dirty="0" smtClean="0"/>
              <a:t>generalized cell</a:t>
            </a:r>
            <a:r>
              <a:rPr lang="en-US" dirty="0" smtClean="0"/>
              <a:t> can represent:</a:t>
            </a:r>
          </a:p>
          <a:p>
            <a:pPr marL="285750" indent="-285750">
              <a:spcAft>
                <a:spcPts val="600"/>
              </a:spcAft>
              <a:buFont typeface="Arial" panose="020B0604020202020204" pitchFamily="34" charset="0"/>
              <a:buChar char="•"/>
            </a:pPr>
            <a:r>
              <a:rPr lang="en-US" dirty="0" smtClean="0"/>
              <a:t>A cluster of cells</a:t>
            </a:r>
          </a:p>
          <a:p>
            <a:pPr marL="285750" indent="-285750">
              <a:spcAft>
                <a:spcPts val="600"/>
              </a:spcAft>
              <a:buFont typeface="Arial" panose="020B0604020202020204" pitchFamily="34" charset="0"/>
              <a:buChar char="•"/>
            </a:pPr>
            <a:r>
              <a:rPr lang="en-US" dirty="0" smtClean="0"/>
              <a:t>A cell</a:t>
            </a:r>
          </a:p>
          <a:p>
            <a:pPr marL="285750" indent="-285750">
              <a:spcAft>
                <a:spcPts val="600"/>
              </a:spcAft>
              <a:buFont typeface="Arial" panose="020B0604020202020204" pitchFamily="34" charset="0"/>
              <a:buChar char="•"/>
            </a:pPr>
            <a:r>
              <a:rPr lang="en-US" dirty="0" smtClean="0"/>
              <a:t>A subcellular compartment</a:t>
            </a:r>
          </a:p>
          <a:p>
            <a:pPr marL="285750" indent="-285750">
              <a:spcAft>
                <a:spcPts val="600"/>
              </a:spcAft>
              <a:buFont typeface="Arial" panose="020B0604020202020204" pitchFamily="34" charset="0"/>
              <a:buChar char="•"/>
            </a:pPr>
            <a:r>
              <a:rPr lang="en-US" dirty="0" smtClean="0"/>
              <a:t>Non-cell material</a:t>
            </a:r>
          </a:p>
          <a:p>
            <a:pPr>
              <a:spcAft>
                <a:spcPts val="600"/>
              </a:spcAft>
            </a:pPr>
            <a:r>
              <a:rPr lang="en-US" dirty="0" smtClean="0"/>
              <a:t>…something that behaves, for the purposes of the model, as a unit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1885950"/>
            <a:ext cx="3037118" cy="3037118"/>
          </a:xfrm>
          <a:prstGeom prst="rect">
            <a:avLst/>
          </a:prstGeom>
        </p:spPr>
      </p:pic>
    </p:spTree>
    <p:extLst>
      <p:ext uri="{BB962C8B-B14F-4D97-AF65-F5344CB8AC3E}">
        <p14:creationId xmlns:p14="http://schemas.microsoft.com/office/powerpoint/2010/main" val="1797034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p:cNvSpPr txBox="1"/>
              <p:nvPr/>
            </p:nvSpPr>
            <p:spPr>
              <a:xfrm>
                <a:off x="457200" y="133350"/>
                <a:ext cx="4724400" cy="4380173"/>
              </a:xfrm>
              <a:prstGeom prst="rect">
                <a:avLst/>
              </a:prstGeom>
              <a:noFill/>
            </p:spPr>
            <p:txBody>
              <a:bodyPr wrap="square" rtlCol="0">
                <a:spAutoFit/>
              </a:bodyPr>
              <a:lstStyle/>
              <a:p>
                <a:r>
                  <a:rPr lang="en-US" dirty="0" smtClean="0"/>
                  <a:t>The GGH Model: A basic description</a:t>
                </a:r>
              </a:p>
              <a:p>
                <a:endParaRPr lang="en-US" dirty="0"/>
              </a:p>
              <a:p>
                <a:pPr>
                  <a:spcAft>
                    <a:spcPts val="600"/>
                  </a:spcAft>
                </a:pPr>
                <a:r>
                  <a:rPr lang="en-US" dirty="0" smtClean="0"/>
                  <a:t>Some notation and terminology:</a:t>
                </a:r>
              </a:p>
              <a:p>
                <a:pPr marL="285750" indent="-285750">
                  <a:spcAft>
                    <a:spcPts val="600"/>
                  </a:spcAft>
                  <a:buFont typeface="Arial" panose="020B0604020202020204" pitchFamily="34" charset="0"/>
                  <a:buChar char="•"/>
                </a:pPr>
                <a:r>
                  <a:rPr lang="en-US" dirty="0" smtClean="0"/>
                  <a:t>A </a:t>
                </a:r>
                <a:r>
                  <a:rPr lang="en-US" b="1" dirty="0" smtClean="0"/>
                  <a:t>pixel</a:t>
                </a:r>
                <a:r>
                  <a:rPr lang="en-US" dirty="0" smtClean="0"/>
                  <a:t> is a site on the lattice—it is represented by a vector of its coordinates, </a:t>
                </a:r>
                <a14:m>
                  <m:oMath xmlns:m="http://schemas.openxmlformats.org/officeDocument/2006/math">
                    <m:acc>
                      <m:accPr>
                        <m:chr m:val="⃗"/>
                        <m:ctrlPr>
                          <a:rPr lang="en-US" i="1" smtClean="0">
                            <a:latin typeface="Cambria Math"/>
                          </a:rPr>
                        </m:ctrlPr>
                      </m:accPr>
                      <m:e>
                        <m:r>
                          <a:rPr lang="en-US" b="0" i="1" smtClean="0">
                            <a:latin typeface="Cambria Math"/>
                          </a:rPr>
                          <m:t>𝑖</m:t>
                        </m:r>
                      </m:e>
                    </m:acc>
                  </m:oMath>
                </a14:m>
                <a:endParaRPr lang="en-US" dirty="0" smtClean="0"/>
              </a:p>
              <a:p>
                <a:pPr marL="285750" indent="-285750">
                  <a:spcAft>
                    <a:spcPts val="600"/>
                  </a:spcAft>
                  <a:buFont typeface="Arial" panose="020B0604020202020204" pitchFamily="34" charset="0"/>
                  <a:buChar char="•"/>
                </a:pPr>
                <a:r>
                  <a:rPr lang="en-US" dirty="0" smtClean="0"/>
                  <a:t>The </a:t>
                </a:r>
                <a:r>
                  <a:rPr lang="en-US" b="1" dirty="0" smtClean="0"/>
                  <a:t>cell index</a:t>
                </a:r>
                <a:r>
                  <a:rPr lang="en-US" dirty="0" smtClean="0"/>
                  <a:t> of a pixel, </a:t>
                </a:r>
                <a14:m>
                  <m:oMath xmlns:m="http://schemas.openxmlformats.org/officeDocument/2006/math">
                    <m:r>
                      <a:rPr lang="en-US" i="1" smtClean="0">
                        <a:latin typeface="Cambria Math"/>
                        <a:ea typeface="Cambria Math"/>
                      </a:rPr>
                      <m:t>𝜎</m:t>
                    </m:r>
                    <m:d>
                      <m:dPr>
                        <m:ctrlPr>
                          <a:rPr lang="en-US" i="1" smtClean="0">
                            <a:latin typeface="Cambria Math"/>
                            <a:ea typeface="Cambria Math"/>
                          </a:rPr>
                        </m:ctrlPr>
                      </m:dPr>
                      <m:e>
                        <m:acc>
                          <m:accPr>
                            <m:chr m:val="⃗"/>
                            <m:ctrlPr>
                              <a:rPr lang="en-US" i="1" smtClean="0">
                                <a:latin typeface="Cambria Math"/>
                                <a:ea typeface="Cambria Math"/>
                              </a:rPr>
                            </m:ctrlPr>
                          </m:accPr>
                          <m:e>
                            <m:r>
                              <a:rPr lang="en-US" b="0" i="1" smtClean="0">
                                <a:latin typeface="Cambria Math"/>
                                <a:ea typeface="Cambria Math"/>
                              </a:rPr>
                              <m:t>𝑖</m:t>
                            </m:r>
                          </m:e>
                        </m:acc>
                      </m:e>
                    </m:d>
                  </m:oMath>
                </a14:m>
                <a:r>
                  <a:rPr lang="en-US" dirty="0" smtClean="0"/>
                  <a:t>, indicates to which cell* the pixel belongs.</a:t>
                </a:r>
              </a:p>
              <a:p>
                <a:pPr marL="285750" indent="-285750">
                  <a:spcAft>
                    <a:spcPts val="1200"/>
                  </a:spcAft>
                  <a:buFont typeface="Arial" panose="020B0604020202020204" pitchFamily="34" charset="0"/>
                  <a:buChar char="•"/>
                </a:pPr>
                <a:r>
                  <a:rPr lang="en-US" dirty="0" smtClean="0"/>
                  <a:t>The </a:t>
                </a:r>
                <a:r>
                  <a:rPr lang="en-US" b="1" dirty="0" smtClean="0"/>
                  <a:t>type</a:t>
                </a:r>
                <a:r>
                  <a:rPr lang="en-US" dirty="0" smtClean="0"/>
                  <a:t> of the cell is denoted by </a:t>
                </a:r>
                <a14:m>
                  <m:oMath xmlns:m="http://schemas.openxmlformats.org/officeDocument/2006/math">
                    <m:r>
                      <a:rPr lang="en-US" i="1" smtClean="0">
                        <a:latin typeface="Cambria Math"/>
                        <a:ea typeface="Cambria Math"/>
                      </a:rPr>
                      <m:t>𝜏</m:t>
                    </m:r>
                    <m:d>
                      <m:dPr>
                        <m:ctrlPr>
                          <a:rPr lang="en-US" i="1" smtClean="0">
                            <a:latin typeface="Cambria Math"/>
                            <a:ea typeface="Cambria Math"/>
                          </a:rPr>
                        </m:ctrlPr>
                      </m:dPr>
                      <m:e>
                        <m:r>
                          <a:rPr lang="en-US" i="1" smtClean="0">
                            <a:latin typeface="Cambria Math"/>
                            <a:ea typeface="Cambria Math"/>
                          </a:rPr>
                          <m:t>𝜎</m:t>
                        </m:r>
                        <m:d>
                          <m:dPr>
                            <m:ctrlPr>
                              <a:rPr lang="en-US" i="1" smtClean="0">
                                <a:latin typeface="Cambria Math"/>
                                <a:ea typeface="Cambria Math"/>
                              </a:rPr>
                            </m:ctrlPr>
                          </m:dPr>
                          <m:e>
                            <m:acc>
                              <m:accPr>
                                <m:chr m:val="⃗"/>
                                <m:ctrlPr>
                                  <a:rPr lang="en-US" i="1" smtClean="0">
                                    <a:latin typeface="Cambria Math"/>
                                    <a:ea typeface="Cambria Math"/>
                                  </a:rPr>
                                </m:ctrlPr>
                              </m:accPr>
                              <m:e>
                                <m:r>
                                  <a:rPr lang="en-US" b="0" i="1" smtClean="0">
                                    <a:latin typeface="Cambria Math"/>
                                    <a:ea typeface="Cambria Math"/>
                                  </a:rPr>
                                  <m:t>𝑖</m:t>
                                </m:r>
                              </m:e>
                            </m:acc>
                          </m:e>
                        </m:d>
                      </m:e>
                    </m:d>
                  </m:oMath>
                </a14:m>
                <a:endParaRPr lang="en-US" dirty="0" smtClean="0"/>
              </a:p>
              <a:p>
                <a:pPr>
                  <a:spcAft>
                    <a:spcPts val="600"/>
                  </a:spcAft>
                </a:pPr>
                <a:r>
                  <a:rPr lang="en-US" dirty="0"/>
                  <a:t>	</a:t>
                </a:r>
                <a:r>
                  <a:rPr lang="en-US" u="sng" dirty="0" smtClean="0"/>
                  <a:t>For this pixel </a:t>
                </a:r>
                <a14:m>
                  <m:oMath xmlns:m="http://schemas.openxmlformats.org/officeDocument/2006/math">
                    <m:acc>
                      <m:accPr>
                        <m:chr m:val="⃗"/>
                        <m:ctrlPr>
                          <a:rPr lang="en-US" i="1" u="sng" smtClean="0">
                            <a:latin typeface="Cambria Math"/>
                          </a:rPr>
                        </m:ctrlPr>
                      </m:accPr>
                      <m:e>
                        <m:r>
                          <a:rPr lang="en-US" b="0" i="1" u="sng" smtClean="0">
                            <a:latin typeface="Cambria Math"/>
                          </a:rPr>
                          <m:t>𝑖</m:t>
                        </m:r>
                      </m:e>
                    </m:acc>
                  </m:oMath>
                </a14:m>
                <a:r>
                  <a:rPr lang="en-US" u="sng" dirty="0" smtClean="0"/>
                  <a:t>, at this point in </a:t>
                </a:r>
                <a:br>
                  <a:rPr lang="en-US" u="sng" dirty="0" smtClean="0"/>
                </a:br>
                <a:r>
                  <a:rPr lang="en-US" dirty="0" smtClean="0"/>
                  <a:t>	</a:t>
                </a:r>
                <a:r>
                  <a:rPr lang="en-US" u="sng" dirty="0" smtClean="0"/>
                  <a:t>the simulation:</a:t>
                </a:r>
                <a:endParaRPr lang="en-US" dirty="0" smtClean="0"/>
              </a:p>
              <a:p>
                <a:pPr>
                  <a:spcAft>
                    <a:spcPts val="600"/>
                  </a:spcAft>
                </a:pPr>
                <a:r>
                  <a:rPr lang="en-US" dirty="0" smtClean="0"/>
                  <a:t>	</a:t>
                </a:r>
                <a:r>
                  <a:rPr lang="en-US" dirty="0" smtClean="0">
                    <a:ea typeface="Cambria Math"/>
                  </a:rPr>
                  <a:t> </a:t>
                </a:r>
                <a14:m>
                  <m:oMath xmlns:m="http://schemas.openxmlformats.org/officeDocument/2006/math">
                    <m:r>
                      <a:rPr lang="en-US" i="1" smtClean="0">
                        <a:latin typeface="Cambria Math"/>
                        <a:ea typeface="Cambria Math"/>
                      </a:rPr>
                      <m:t>𝜎</m:t>
                    </m:r>
                    <m:d>
                      <m:dPr>
                        <m:ctrlPr>
                          <a:rPr lang="en-US" i="1" smtClean="0">
                            <a:latin typeface="Cambria Math"/>
                            <a:ea typeface="Cambria Math"/>
                          </a:rPr>
                        </m:ctrlPr>
                      </m:dPr>
                      <m:e>
                        <m:acc>
                          <m:accPr>
                            <m:chr m:val="⃗"/>
                            <m:ctrlPr>
                              <a:rPr lang="en-US" i="1" smtClean="0">
                                <a:latin typeface="Cambria Math"/>
                                <a:ea typeface="Cambria Math"/>
                              </a:rPr>
                            </m:ctrlPr>
                          </m:accPr>
                          <m:e>
                            <m:r>
                              <a:rPr lang="en-US" b="0" i="1" smtClean="0">
                                <a:latin typeface="Cambria Math"/>
                                <a:ea typeface="Cambria Math"/>
                              </a:rPr>
                              <m:t>𝑖</m:t>
                            </m:r>
                          </m:e>
                        </m:acc>
                      </m:e>
                    </m:d>
                    <m:r>
                      <a:rPr lang="en-US" b="0" i="0" smtClean="0">
                        <a:latin typeface="Cambria Math"/>
                        <a:ea typeface="Cambria Math"/>
                      </a:rPr>
                      <m:t>=1</m:t>
                    </m:r>
                  </m:oMath>
                </a14:m>
                <a:endParaRPr lang="en-US" dirty="0" smtClean="0"/>
              </a:p>
              <a:p>
                <a:pPr>
                  <a:spcAft>
                    <a:spcPts val="600"/>
                  </a:spcAft>
                </a:pPr>
                <a:r>
                  <a:rPr lang="en-US" dirty="0"/>
                  <a:t>	</a:t>
                </a:r>
                <a:r>
                  <a:rPr lang="en-US" dirty="0" smtClean="0">
                    <a:ea typeface="Cambria Math"/>
                  </a:rPr>
                  <a:t> </a:t>
                </a:r>
                <a14:m>
                  <m:oMath xmlns:m="http://schemas.openxmlformats.org/officeDocument/2006/math">
                    <m:r>
                      <a:rPr lang="en-US" i="1" smtClean="0">
                        <a:latin typeface="Cambria Math"/>
                        <a:ea typeface="Cambria Math"/>
                      </a:rPr>
                      <m:t>𝜏</m:t>
                    </m:r>
                    <m:d>
                      <m:dPr>
                        <m:ctrlPr>
                          <a:rPr lang="en-US" i="1" smtClean="0">
                            <a:latin typeface="Cambria Math"/>
                            <a:ea typeface="Cambria Math"/>
                          </a:rPr>
                        </m:ctrlPr>
                      </m:dPr>
                      <m:e>
                        <m:r>
                          <a:rPr lang="en-US" i="1" smtClean="0">
                            <a:latin typeface="Cambria Math"/>
                            <a:ea typeface="Cambria Math"/>
                          </a:rPr>
                          <m:t>𝜎</m:t>
                        </m:r>
                        <m:d>
                          <m:dPr>
                            <m:ctrlPr>
                              <a:rPr lang="en-US" i="1" smtClean="0">
                                <a:latin typeface="Cambria Math"/>
                                <a:ea typeface="Cambria Math"/>
                              </a:rPr>
                            </m:ctrlPr>
                          </m:dPr>
                          <m:e>
                            <m:acc>
                              <m:accPr>
                                <m:chr m:val="⃗"/>
                                <m:ctrlPr>
                                  <a:rPr lang="en-US" i="1" smtClean="0">
                                    <a:latin typeface="Cambria Math"/>
                                    <a:ea typeface="Cambria Math"/>
                                  </a:rPr>
                                </m:ctrlPr>
                              </m:accPr>
                              <m:e>
                                <m:r>
                                  <a:rPr lang="en-US" b="0" i="1" smtClean="0">
                                    <a:latin typeface="Cambria Math"/>
                                    <a:ea typeface="Cambria Math"/>
                                  </a:rPr>
                                  <m:t>𝑖</m:t>
                                </m:r>
                              </m:e>
                            </m:acc>
                          </m:e>
                        </m:d>
                      </m:e>
                    </m:d>
                  </m:oMath>
                </a14:m>
                <a:r>
                  <a:rPr lang="en-US" dirty="0" smtClean="0"/>
                  <a:t> = Blue cell</a:t>
                </a:r>
              </a:p>
              <a:p>
                <a:pPr>
                  <a:spcAft>
                    <a:spcPts val="600"/>
                  </a:spcAft>
                </a:pP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457200" y="133350"/>
                <a:ext cx="4724400" cy="4380173"/>
              </a:xfrm>
              <a:prstGeom prst="rect">
                <a:avLst/>
              </a:prstGeom>
              <a:blipFill rotWithShape="1">
                <a:blip r:embed="rId2"/>
                <a:stretch>
                  <a:fillRect l="-1032" t="-696" r="-2065"/>
                </a:stretch>
              </a:blipFill>
            </p:spPr>
            <p:txBody>
              <a:bodyPr/>
              <a:lstStyle/>
              <a:p>
                <a:r>
                  <a:rPr lang="en-US">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1165656"/>
            <a:ext cx="3311094" cy="3311094"/>
          </a:xfrm>
          <a:prstGeom prst="rect">
            <a:avLst/>
          </a:prstGeom>
        </p:spPr>
      </p:pic>
      <p:sp>
        <p:nvSpPr>
          <p:cNvPr id="5" name="TextBox 4"/>
          <p:cNvSpPr txBox="1"/>
          <p:nvPr/>
        </p:nvSpPr>
        <p:spPr>
          <a:xfrm>
            <a:off x="152400" y="4552950"/>
            <a:ext cx="3619902" cy="369332"/>
          </a:xfrm>
          <a:prstGeom prst="rect">
            <a:avLst/>
          </a:prstGeom>
          <a:noFill/>
        </p:spPr>
        <p:txBody>
          <a:bodyPr wrap="none" rtlCol="0">
            <a:spAutoFit/>
          </a:bodyPr>
          <a:lstStyle/>
          <a:p>
            <a:r>
              <a:rPr lang="en-US" dirty="0" smtClean="0"/>
              <a:t>*Note: Above, cell = generalized cell</a:t>
            </a:r>
            <a:endParaRPr lang="en-US" dirty="0"/>
          </a:p>
        </p:txBody>
      </p:sp>
      <p:sp>
        <p:nvSpPr>
          <p:cNvPr id="7" name="Rectangle 6"/>
          <p:cNvSpPr/>
          <p:nvPr/>
        </p:nvSpPr>
        <p:spPr>
          <a:xfrm>
            <a:off x="6248400" y="2190750"/>
            <a:ext cx="228600" cy="228600"/>
          </a:xfrm>
          <a:prstGeom prst="rect">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endCxn id="10" idx="1"/>
          </p:cNvCxnSpPr>
          <p:nvPr/>
        </p:nvCxnSpPr>
        <p:spPr>
          <a:xfrm flipH="1">
            <a:off x="4936671" y="2419350"/>
            <a:ext cx="1311730" cy="111532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Right Brace 9"/>
          <p:cNvSpPr/>
          <p:nvPr/>
        </p:nvSpPr>
        <p:spPr>
          <a:xfrm>
            <a:off x="4555671" y="2821203"/>
            <a:ext cx="381000" cy="1426947"/>
          </a:xfrm>
          <a:prstGeom prst="rightBrace">
            <a:avLst/>
          </a:prstGeom>
          <a:ln w="444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1165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33350"/>
            <a:ext cx="8153400" cy="1200329"/>
          </a:xfrm>
          <a:prstGeom prst="rect">
            <a:avLst/>
          </a:prstGeom>
          <a:noFill/>
        </p:spPr>
        <p:txBody>
          <a:bodyPr wrap="square" rtlCol="0">
            <a:spAutoFit/>
          </a:bodyPr>
          <a:lstStyle/>
          <a:p>
            <a:r>
              <a:rPr lang="en-US" dirty="0" smtClean="0"/>
              <a:t>The GGH Model: A basic description</a:t>
            </a:r>
          </a:p>
          <a:p>
            <a:endParaRPr lang="en-US" dirty="0"/>
          </a:p>
          <a:p>
            <a:pPr marL="285750" indent="-285750">
              <a:spcAft>
                <a:spcPts val="600"/>
              </a:spcAft>
              <a:buFont typeface="Arial" panose="020B0604020202020204" pitchFamily="34" charset="0"/>
              <a:buChar char="•"/>
            </a:pPr>
            <a:r>
              <a:rPr lang="en-US" dirty="0" smtClean="0"/>
              <a:t>Cell boundaries change when one pixel “takes over” an adjacent pixel (this is called an index copy)</a:t>
            </a:r>
            <a:endParaRPr lang="en-US" dirty="0"/>
          </a:p>
        </p:txBody>
      </p:sp>
      <p:sp>
        <p:nvSpPr>
          <p:cNvPr id="5" name="TextBox 4"/>
          <p:cNvSpPr txBox="1"/>
          <p:nvPr/>
        </p:nvSpPr>
        <p:spPr>
          <a:xfrm>
            <a:off x="152400" y="4552950"/>
            <a:ext cx="3619902" cy="369332"/>
          </a:xfrm>
          <a:prstGeom prst="rect">
            <a:avLst/>
          </a:prstGeom>
          <a:noFill/>
        </p:spPr>
        <p:txBody>
          <a:bodyPr wrap="none" rtlCol="0">
            <a:spAutoFit/>
          </a:bodyPr>
          <a:lstStyle/>
          <a:p>
            <a:r>
              <a:rPr lang="en-US" dirty="0" smtClean="0"/>
              <a:t>*Note: Above, cell = generalized cell</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r="57286" b="2377"/>
          <a:stretch/>
        </p:blipFill>
        <p:spPr>
          <a:xfrm>
            <a:off x="838200" y="1233034"/>
            <a:ext cx="3254829" cy="3240996"/>
          </a:xfrm>
          <a:prstGeom prst="rect">
            <a:avLst/>
          </a:prstGeom>
        </p:spPr>
      </p:pic>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b="2377"/>
          <a:stretch/>
        </p:blipFill>
        <p:spPr>
          <a:xfrm>
            <a:off x="838200" y="1233034"/>
            <a:ext cx="7620000" cy="3240996"/>
          </a:xfrm>
          <a:prstGeom prst="rect">
            <a:avLst/>
          </a:prstGeom>
        </p:spPr>
      </p:pic>
    </p:spTree>
    <p:extLst>
      <p:ext uri="{BB962C8B-B14F-4D97-AF65-F5344CB8AC3E}">
        <p14:creationId xmlns:p14="http://schemas.microsoft.com/office/powerpoint/2010/main" val="165192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1.0.2296"/>
  <p:tag name="PPTVERSION" val="14"/>
  <p:tag name="TPOS"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1356</TotalTime>
  <Words>1950</Words>
  <Application>Microsoft Office PowerPoint</Application>
  <PresentationFormat>On-screen Show (16:9)</PresentationFormat>
  <Paragraphs>219</Paragraphs>
  <Slides>24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sdhester</dc:creator>
  <cp:lastModifiedBy>sdhester</cp:lastModifiedBy>
  <cp:revision>369</cp:revision>
  <dcterms:created xsi:type="dcterms:W3CDTF">2014-03-13T18:39:37Z</dcterms:created>
  <dcterms:modified xsi:type="dcterms:W3CDTF">2014-03-14T17:16:16Z</dcterms:modified>
</cp:coreProperties>
</file>